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6" r:id="rId3"/>
    <p:sldId id="3104" r:id="rId4"/>
    <p:sldId id="3105" r:id="rId5"/>
    <p:sldId id="3106" r:id="rId6"/>
    <p:sldId id="3110" r:id="rId7"/>
    <p:sldId id="3167" r:id="rId8"/>
    <p:sldId id="3116" r:id="rId9"/>
    <p:sldId id="3162" r:id="rId10"/>
    <p:sldId id="3168" r:id="rId11"/>
    <p:sldId id="3169" r:id="rId12"/>
    <p:sldId id="3170" r:id="rId13"/>
    <p:sldId id="3171" r:id="rId14"/>
    <p:sldId id="3174" r:id="rId15"/>
    <p:sldId id="3176" r:id="rId16"/>
    <p:sldId id="3178" r:id="rId17"/>
    <p:sldId id="3177" r:id="rId18"/>
    <p:sldId id="3179" r:id="rId19"/>
    <p:sldId id="3180" r:id="rId20"/>
    <p:sldId id="3181" r:id="rId21"/>
    <p:sldId id="3182" r:id="rId22"/>
    <p:sldId id="3183" r:id="rId23"/>
    <p:sldId id="3184" r:id="rId24"/>
    <p:sldId id="3185" r:id="rId25"/>
    <p:sldId id="3186" r:id="rId26"/>
    <p:sldId id="3187" r:id="rId27"/>
    <p:sldId id="3188" r:id="rId28"/>
    <p:sldId id="3189" r:id="rId29"/>
    <p:sldId id="3154" r:id="rId30"/>
    <p:sldId id="3190" r:id="rId31"/>
    <p:sldId id="3127" r:id="rId32"/>
    <p:sldId id="3172" r:id="rId33"/>
    <p:sldId id="3175" r:id="rId34"/>
    <p:sldId id="316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7E65206-EE96-4C21-B314-6CC5D3403DD0}">
          <p14:sldIdLst>
            <p14:sldId id="256"/>
            <p14:sldId id="3104"/>
            <p14:sldId id="3105"/>
            <p14:sldId id="3106"/>
            <p14:sldId id="3110"/>
            <p14:sldId id="3167"/>
            <p14:sldId id="3116"/>
            <p14:sldId id="3162"/>
            <p14:sldId id="3168"/>
            <p14:sldId id="3169"/>
            <p14:sldId id="3170"/>
            <p14:sldId id="3171"/>
            <p14:sldId id="3174"/>
            <p14:sldId id="3176"/>
            <p14:sldId id="3178"/>
            <p14:sldId id="3177"/>
            <p14:sldId id="3179"/>
            <p14:sldId id="3180"/>
            <p14:sldId id="3181"/>
            <p14:sldId id="3182"/>
            <p14:sldId id="3183"/>
            <p14:sldId id="3184"/>
            <p14:sldId id="3185"/>
            <p14:sldId id="3186"/>
            <p14:sldId id="3187"/>
            <p14:sldId id="3188"/>
            <p14:sldId id="3189"/>
            <p14:sldId id="3154"/>
            <p14:sldId id="3190"/>
            <p14:sldId id="3127"/>
            <p14:sldId id="3172"/>
            <p14:sldId id="3175"/>
            <p14:sldId id="31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 东阳" initials="马" lastIdx="3" clrIdx="0">
    <p:extLst>
      <p:ext uri="{19B8F6BF-5375-455C-9EA6-DF929625EA0E}">
        <p15:presenceInfo xmlns:p15="http://schemas.microsoft.com/office/powerpoint/2012/main" userId="8e972da6d8d049b4" providerId="Windows Live"/>
      </p:ext>
    </p:extLst>
  </p:cmAuthor>
  <p:cmAuthor id="2" name="马 东阳" initials="马 [2]" lastIdx="1" clrIdx="1">
    <p:extLst>
      <p:ext uri="{19B8F6BF-5375-455C-9EA6-DF929625EA0E}">
        <p15:presenceInfo xmlns:p15="http://schemas.microsoft.com/office/powerpoint/2012/main" userId="马 东阳"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99CCFF"/>
    <a:srgbClr val="9999FF"/>
    <a:srgbClr val="CC0000"/>
    <a:srgbClr val="FF883E"/>
    <a:srgbClr val="0000FF"/>
    <a:srgbClr val="FFCC00"/>
    <a:srgbClr val="FDFD03"/>
    <a:srgbClr val="006A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42" autoAdjust="0"/>
  </p:normalViewPr>
  <p:slideViewPr>
    <p:cSldViewPr snapToGrid="0">
      <p:cViewPr varScale="1">
        <p:scale>
          <a:sx n="66" d="100"/>
          <a:sy n="66" d="100"/>
        </p:scale>
        <p:origin x="28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626C6-ACA4-4569-AAE4-EAFA8D6589A5}"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9B0F4-56D8-4846-B117-268CBC1FE047}" type="slidenum">
              <a:rPr lang="zh-CN" altLang="en-US" smtClean="0"/>
              <a:t>‹#›</a:t>
            </a:fld>
            <a:endParaRPr lang="zh-CN" altLang="en-US"/>
          </a:p>
        </p:txBody>
      </p:sp>
    </p:spTree>
    <p:extLst>
      <p:ext uri="{BB962C8B-B14F-4D97-AF65-F5344CB8AC3E}">
        <p14:creationId xmlns:p14="http://schemas.microsoft.com/office/powerpoint/2010/main" val="382935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我今天讲的主要内容是</a:t>
            </a:r>
            <a:r>
              <a:rPr lang="en-US" altLang="zh-CN" dirty="0"/>
              <a:t>Attention Is All You Need</a:t>
            </a:r>
            <a:r>
              <a:rPr lang="zh-CN" altLang="en-US" dirty="0"/>
              <a:t>这篇论文，这篇论文提出了经典的</a:t>
            </a:r>
            <a:r>
              <a:rPr lang="en-US" altLang="zh-CN" dirty="0"/>
              <a:t>Transformer</a:t>
            </a:r>
            <a:r>
              <a:rPr lang="zh-CN" altLang="en-US" dirty="0"/>
              <a:t>架构</a:t>
            </a:r>
          </a:p>
        </p:txBody>
      </p:sp>
      <p:sp>
        <p:nvSpPr>
          <p:cNvPr id="4" name="灯片编号占位符 3"/>
          <p:cNvSpPr>
            <a:spLocks noGrp="1"/>
          </p:cNvSpPr>
          <p:nvPr>
            <p:ph type="sldNum" sz="quarter" idx="5"/>
          </p:nvPr>
        </p:nvSpPr>
        <p:spPr/>
        <p:txBody>
          <a:bodyPr/>
          <a:lstStyle/>
          <a:p>
            <a:fld id="{D269B0F4-56D8-4846-B117-268CBC1FE047}" type="slidenum">
              <a:rPr lang="zh-CN" altLang="en-US" smtClean="0"/>
              <a:t>1</a:t>
            </a:fld>
            <a:endParaRPr lang="zh-CN" altLang="en-US"/>
          </a:p>
        </p:txBody>
      </p:sp>
    </p:spTree>
    <p:extLst>
      <p:ext uri="{BB962C8B-B14F-4D97-AF65-F5344CB8AC3E}">
        <p14:creationId xmlns:p14="http://schemas.microsoft.com/office/powerpoint/2010/main" val="630802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Decoder</a:t>
            </a:r>
            <a:r>
              <a:rPr lang="zh-CN" altLang="en-US" dirty="0"/>
              <a:t>与</a:t>
            </a:r>
            <a:r>
              <a:rPr lang="en-US" altLang="zh-CN" dirty="0"/>
              <a:t>Encoder</a:t>
            </a:r>
            <a:r>
              <a:rPr lang="zh-CN" altLang="en-US" dirty="0"/>
              <a:t>相似，不同之处在于在</a:t>
            </a:r>
            <a:r>
              <a:rPr lang="en-US" altLang="zh-CN" dirty="0"/>
              <a:t>Encoder</a:t>
            </a:r>
            <a:r>
              <a:rPr lang="zh-CN" altLang="en-US" dirty="0"/>
              <a:t>的两个子层中间，插入了第三个子层，用于对</a:t>
            </a:r>
            <a:r>
              <a:rPr lang="en-US" altLang="zh-CN" dirty="0"/>
              <a:t>Encoder</a:t>
            </a:r>
            <a:r>
              <a:rPr lang="zh-CN" altLang="en-US" dirty="0"/>
              <a:t>的输出做多头注意。同时，</a:t>
            </a:r>
            <a:r>
              <a:rPr lang="en-US" altLang="zh-CN" dirty="0"/>
              <a:t>Decoder</a:t>
            </a:r>
            <a:r>
              <a:rPr lang="zh-CN" altLang="en-US" dirty="0"/>
              <a:t>使用</a:t>
            </a:r>
            <a:r>
              <a:rPr lang="en-US" altLang="zh-CN" dirty="0"/>
              <a:t>Mask</a:t>
            </a:r>
            <a:r>
              <a:rPr lang="zh-CN" altLang="en-US" dirty="0"/>
              <a:t>矩阵来保证在翻译第</a:t>
            </a:r>
            <a:r>
              <a:rPr lang="en-US" altLang="zh-CN" dirty="0" err="1"/>
              <a:t>i</a:t>
            </a:r>
            <a:r>
              <a:rPr lang="zh-CN" altLang="en-US" dirty="0"/>
              <a:t>个词时，只能看到第</a:t>
            </a:r>
            <a:r>
              <a:rPr lang="en-US" altLang="zh-CN" dirty="0" err="1"/>
              <a:t>i</a:t>
            </a:r>
            <a:r>
              <a:rPr lang="zh-CN" altLang="en-US" dirty="0"/>
              <a:t>个词之前的信息，不会看到未来的信息。输出则比较简单，一个线性层和一个</a:t>
            </a:r>
            <a:r>
              <a:rPr lang="en-US" altLang="zh-CN" dirty="0" err="1"/>
              <a:t>softmax</a:t>
            </a:r>
            <a:r>
              <a:rPr lang="zh-CN" altLang="en-US" dirty="0"/>
              <a:t>分类层。█</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02926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先说一下</a:t>
                </a:r>
                <a:r>
                  <a:rPr lang="en-US" altLang="zh-CN" dirty="0"/>
                  <a:t>Transformer</a:t>
                </a:r>
                <a:r>
                  <a:rPr lang="zh-CN" altLang="en-US" dirty="0"/>
                  <a:t>最重要的结构，</a:t>
                </a:r>
                <a:r>
                  <a:rPr lang="en-US" altLang="zh-CN" dirty="0"/>
                  <a:t>Attention</a:t>
                </a:r>
                <a:r>
                  <a:rPr lang="zh-CN" altLang="en-US" dirty="0"/>
                  <a:t>。它的可视化表示如作右图所示。其中，</a:t>
                </a:r>
                <a:r>
                  <a:rPr lang="en-US" altLang="zh-CN" dirty="0"/>
                  <a:t>Q</a:t>
                </a:r>
                <a:r>
                  <a:rPr lang="zh-CN" altLang="en-US" dirty="0"/>
                  <a:t>指</a:t>
                </a:r>
                <a:r>
                  <a:rPr lang="en-US" altLang="zh-CN" dirty="0"/>
                  <a:t>Query</a:t>
                </a:r>
                <a:r>
                  <a:rPr lang="zh-CN" altLang="en-US" dirty="0"/>
                  <a:t>向量，是一个查询向量。</a:t>
                </a:r>
                <a:r>
                  <a:rPr lang="en-US" altLang="zh-CN" dirty="0"/>
                  <a:t>K</a:t>
                </a:r>
                <a:r>
                  <a:rPr lang="zh-CN" altLang="en-US" dirty="0"/>
                  <a:t>表示</a:t>
                </a:r>
                <a:r>
                  <a:rPr lang="en-US" altLang="zh-CN" dirty="0"/>
                  <a:t>Key</a:t>
                </a:r>
                <a:r>
                  <a:rPr lang="zh-CN" altLang="en-US" dirty="0"/>
                  <a:t>向量，用于与</a:t>
                </a:r>
                <a:r>
                  <a:rPr lang="en-US" altLang="zh-CN" dirty="0"/>
                  <a:t>Query</a:t>
                </a:r>
                <a:r>
                  <a:rPr lang="zh-CN" altLang="en-US" dirty="0"/>
                  <a:t>进行相似度比较，</a:t>
                </a:r>
                <a:r>
                  <a:rPr lang="en-US" altLang="zh-CN" dirty="0"/>
                  <a:t>V</a:t>
                </a:r>
                <a:r>
                  <a:rPr lang="zh-CN" altLang="en-US" dirty="0"/>
                  <a:t>表示</a:t>
                </a:r>
                <a:r>
                  <a:rPr lang="en-US" altLang="zh-CN" dirty="0"/>
                  <a:t>Value</a:t>
                </a:r>
                <a:r>
                  <a:rPr lang="zh-CN" altLang="en-US" dirty="0"/>
                  <a:t>向量，为</a:t>
                </a:r>
                <a:r>
                  <a:rPr lang="en-US" altLang="zh-CN" dirty="0"/>
                  <a:t>Key</a:t>
                </a:r>
                <a:r>
                  <a:rPr lang="zh-CN" altLang="en-US" dirty="0"/>
                  <a:t>对应的值。在</a:t>
                </a:r>
                <a:r>
                  <a:rPr lang="en-US" altLang="zh-CN" dirty="0"/>
                  <a:t>Encoder</a:t>
                </a:r>
                <a:r>
                  <a:rPr lang="zh-CN" altLang="en-US" dirty="0"/>
                  <a:t>的</a:t>
                </a:r>
                <a:r>
                  <a:rPr lang="en-US" altLang="zh-CN" dirty="0"/>
                  <a:t>Self-Attention</a:t>
                </a:r>
                <a:r>
                  <a:rPr lang="zh-CN" altLang="en-US" dirty="0"/>
                  <a:t>里面，</a:t>
                </a:r>
                <a:r>
                  <a:rPr lang="en-US" altLang="zh-CN" dirty="0"/>
                  <a:t>K=V=Q</a:t>
                </a:r>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𝑞</m:t>
                        </m:r>
                      </m:sub>
                    </m:sSub>
                  </m:oMath>
                </a14:m>
                <a:r>
                  <a:rPr lang="zh-CN" altLang="en-US" dirty="0"/>
                  <a:t>，后面统一用</a:t>
                </a:r>
                <a:r>
                  <a:rPr lang="en-US" altLang="zh-CN" dirty="0"/>
                  <a:t>d</a:t>
                </a:r>
                <a:r>
                  <a:rPr lang="zh-CN" altLang="en-US" dirty="0"/>
                  <a:t>来表示。它们都是</a:t>
                </a:r>
                <a:r>
                  <a:rPr lang="en-US" altLang="zh-CN" dirty="0"/>
                  <a:t>n</a:t>
                </a:r>
                <a:r>
                  <a:rPr lang="zh-CN" altLang="en-US" dirty="0"/>
                  <a:t>乘</a:t>
                </a:r>
                <a:r>
                  <a:rPr lang="en-US" altLang="zh-CN" dirty="0"/>
                  <a:t>d</a:t>
                </a:r>
                <a:r>
                  <a:rPr lang="zh-CN" altLang="en-US" dirty="0"/>
                  <a:t>维的向量，其中</a:t>
                </a:r>
                <a:r>
                  <a:rPr lang="en-US" altLang="zh-CN" dirty="0"/>
                  <a:t>n</a:t>
                </a:r>
                <a:r>
                  <a:rPr lang="zh-CN" altLang="en-US" dirty="0"/>
                  <a:t>指的是序列的长度，即句子长度，</a:t>
                </a:r>
                <a:r>
                  <a:rPr lang="en-US" altLang="zh-CN" dirty="0"/>
                  <a:t>d</a:t>
                </a:r>
                <a:r>
                  <a:rPr lang="zh-CN" altLang="en-US" dirty="0"/>
                  <a:t>指的是词向量的维度。</a:t>
                </a:r>
                <a:r>
                  <a:rPr lang="en-US" altLang="zh-CN" dirty="0"/>
                  <a:t>Self-Attention</a:t>
                </a:r>
                <a:r>
                  <a:rPr lang="zh-CN" altLang="en-US" dirty="0"/>
                  <a:t>实际上是计算当前</a:t>
                </a:r>
                <a:r>
                  <a:rPr lang="en-US" altLang="zh-CN" dirty="0"/>
                  <a:t>token</a:t>
                </a:r>
                <a:r>
                  <a:rPr lang="zh-CN" altLang="en-US" dirty="0"/>
                  <a:t>与序列中其他</a:t>
                </a:r>
                <a:r>
                  <a:rPr lang="en-US" altLang="zh-CN" dirty="0"/>
                  <a:t>token</a:t>
                </a:r>
                <a:r>
                  <a:rPr lang="zh-CN" altLang="en-US" dirty="0"/>
                  <a:t>的相似度，并用其他</a:t>
                </a:r>
                <a:r>
                  <a:rPr lang="en-US" altLang="zh-CN" dirty="0"/>
                  <a:t>token</a:t>
                </a:r>
                <a:r>
                  <a:rPr lang="zh-CN" altLang="en-US" dirty="0"/>
                  <a:t>的向量来加强自身向量表示的方法。</a:t>
                </a:r>
                <a:endParaRPr lang="en-US" altLang="zh-CN" dirty="0"/>
              </a:p>
            </p:txBody>
          </p:sp>
        </mc:Choice>
        <mc:Fallback xmlns="">
          <p:sp>
            <p:nvSpPr>
              <p:cNvPr id="3" name="备注占位符 2"/>
              <p:cNvSpPr>
                <a:spLocks noGrp="1"/>
              </p:cNvSpPr>
              <p:nvPr>
                <p:ph type="body" idx="1"/>
              </p:nvPr>
            </p:nvSpPr>
            <p:spPr/>
            <p:txBody>
              <a:bodyPr/>
              <a:lstStyle/>
              <a:p>
                <a:r>
                  <a:rPr lang="zh-CN" altLang="en-US" dirty="0"/>
                  <a:t>先说一下</a:t>
                </a:r>
                <a:r>
                  <a:rPr lang="en-US" altLang="zh-CN" dirty="0"/>
                  <a:t>Transformer</a:t>
                </a:r>
                <a:r>
                  <a:rPr lang="zh-CN" altLang="en-US" dirty="0"/>
                  <a:t>最重要的结构，</a:t>
                </a:r>
                <a:r>
                  <a:rPr lang="en-US" altLang="zh-CN" dirty="0"/>
                  <a:t>Attention</a:t>
                </a:r>
                <a:r>
                  <a:rPr lang="zh-CN" altLang="en-US" dirty="0"/>
                  <a:t>。它的可视化表示如作右图所示。其中，</a:t>
                </a:r>
                <a:r>
                  <a:rPr lang="en-US" altLang="zh-CN" dirty="0"/>
                  <a:t>Q</a:t>
                </a:r>
                <a:r>
                  <a:rPr lang="zh-CN" altLang="en-US" dirty="0"/>
                  <a:t>指</a:t>
                </a:r>
                <a:r>
                  <a:rPr lang="en-US" altLang="zh-CN" dirty="0"/>
                  <a:t>Query</a:t>
                </a:r>
                <a:r>
                  <a:rPr lang="zh-CN" altLang="en-US" dirty="0"/>
                  <a:t>向量，是一个查询向量。</a:t>
                </a:r>
                <a:r>
                  <a:rPr lang="en-US" altLang="zh-CN" dirty="0"/>
                  <a:t>K</a:t>
                </a:r>
                <a:r>
                  <a:rPr lang="zh-CN" altLang="en-US" dirty="0"/>
                  <a:t>表示</a:t>
                </a:r>
                <a:r>
                  <a:rPr lang="en-US" altLang="zh-CN" dirty="0"/>
                  <a:t>Key</a:t>
                </a:r>
                <a:r>
                  <a:rPr lang="zh-CN" altLang="en-US" dirty="0"/>
                  <a:t>向量，用于与</a:t>
                </a:r>
                <a:r>
                  <a:rPr lang="en-US" altLang="zh-CN" dirty="0"/>
                  <a:t>Query</a:t>
                </a:r>
                <a:r>
                  <a:rPr lang="zh-CN" altLang="en-US" dirty="0"/>
                  <a:t>进行相似度比较，</a:t>
                </a:r>
                <a:r>
                  <a:rPr lang="en-US" altLang="zh-CN" dirty="0"/>
                  <a:t>V</a:t>
                </a:r>
                <a:r>
                  <a:rPr lang="zh-CN" altLang="en-US" dirty="0"/>
                  <a:t>表示</a:t>
                </a:r>
                <a:r>
                  <a:rPr lang="en-US" altLang="zh-CN" dirty="0"/>
                  <a:t>Value</a:t>
                </a:r>
                <a:r>
                  <a:rPr lang="zh-CN" altLang="en-US" dirty="0"/>
                  <a:t>向量，为</a:t>
                </a:r>
                <a:r>
                  <a:rPr lang="en-US" altLang="zh-CN" dirty="0"/>
                  <a:t>Key</a:t>
                </a:r>
                <a:r>
                  <a:rPr lang="zh-CN" altLang="en-US" dirty="0"/>
                  <a:t>对应的值。在</a:t>
                </a:r>
                <a:r>
                  <a:rPr lang="en-US" altLang="zh-CN" dirty="0"/>
                  <a:t>Encoder</a:t>
                </a:r>
                <a:r>
                  <a:rPr lang="zh-CN" altLang="en-US" dirty="0"/>
                  <a:t>的</a:t>
                </a:r>
                <a:r>
                  <a:rPr lang="en-US" altLang="zh-CN" dirty="0"/>
                  <a:t>Self-Attention</a:t>
                </a:r>
                <a:r>
                  <a:rPr lang="zh-CN" altLang="en-US" dirty="0"/>
                  <a:t>里面，</a:t>
                </a:r>
                <a:r>
                  <a:rPr lang="en-US" altLang="zh-CN" dirty="0"/>
                  <a:t>K=V=Q</a:t>
                </a:r>
                <a:r>
                  <a:rPr lang="zh-CN" altLang="en-US" dirty="0"/>
                  <a:t>，</a:t>
                </a:r>
                <a:r>
                  <a:rPr lang="en-US" altLang="zh-CN" b="0" i="0">
                    <a:latin typeface="Cambria Math" panose="02040503050406030204" pitchFamily="18" charset="0"/>
                  </a:rPr>
                  <a:t>𝑑_𝑘=𝑑_𝑣=𝑑_𝑞</a:t>
                </a:r>
                <a:r>
                  <a:rPr lang="zh-CN" altLang="en-US" dirty="0"/>
                  <a:t>，后面统一用</a:t>
                </a:r>
                <a:r>
                  <a:rPr lang="en-US" altLang="zh-CN" dirty="0"/>
                  <a:t>d</a:t>
                </a:r>
                <a:r>
                  <a:rPr lang="zh-CN" altLang="en-US" dirty="0"/>
                  <a:t>来表示。它们都是</a:t>
                </a:r>
                <a:r>
                  <a:rPr lang="en-US" altLang="zh-CN" dirty="0"/>
                  <a:t>n</a:t>
                </a:r>
                <a:r>
                  <a:rPr lang="zh-CN" altLang="en-US" dirty="0"/>
                  <a:t>乘</a:t>
                </a:r>
                <a:r>
                  <a:rPr lang="en-US" altLang="zh-CN" dirty="0"/>
                  <a:t>d</a:t>
                </a:r>
                <a:r>
                  <a:rPr lang="zh-CN" altLang="en-US" dirty="0"/>
                  <a:t>维的向量，其中</a:t>
                </a:r>
                <a:r>
                  <a:rPr lang="en-US" altLang="zh-CN" dirty="0"/>
                  <a:t>n</a:t>
                </a:r>
                <a:r>
                  <a:rPr lang="zh-CN" altLang="en-US" dirty="0"/>
                  <a:t>指的是序列的长度，即句子长度，</a:t>
                </a:r>
                <a:r>
                  <a:rPr lang="en-US" altLang="zh-CN" dirty="0"/>
                  <a:t>d</a:t>
                </a:r>
                <a:r>
                  <a:rPr lang="zh-CN" altLang="en-US" dirty="0"/>
                  <a:t>指的是词向量的维度。</a:t>
                </a:r>
                <a:r>
                  <a:rPr lang="en-US" altLang="zh-CN" dirty="0"/>
                  <a:t>Self-Attention</a:t>
                </a:r>
                <a:r>
                  <a:rPr lang="zh-CN" altLang="en-US" dirty="0"/>
                  <a:t>实际上是计算当前</a:t>
                </a:r>
                <a:r>
                  <a:rPr lang="en-US" altLang="zh-CN" dirty="0"/>
                  <a:t>token</a:t>
                </a:r>
                <a:r>
                  <a:rPr lang="zh-CN" altLang="en-US" dirty="0"/>
                  <a:t>与序列中其他</a:t>
                </a:r>
                <a:r>
                  <a:rPr lang="en-US" altLang="zh-CN" dirty="0"/>
                  <a:t>token</a:t>
                </a:r>
                <a:r>
                  <a:rPr lang="zh-CN" altLang="en-US" dirty="0"/>
                  <a:t>的相似度，并用其他</a:t>
                </a:r>
                <a:r>
                  <a:rPr lang="en-US" altLang="zh-CN" dirty="0"/>
                  <a:t>token</a:t>
                </a:r>
                <a:r>
                  <a:rPr lang="zh-CN" altLang="en-US" dirty="0"/>
                  <a:t>的向量来加强自身向量表示的方法。</a:t>
                </a:r>
                <a:endParaRPr lang="en-US" altLang="zh-CN"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02622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令</a:t>
                </a:r>
                <a:r>
                  <a:rPr lang="en-US" altLang="zh-CN" dirty="0"/>
                  <a:t>A</a:t>
                </a:r>
                <a:r>
                  <a:rPr lang="zh-CN" altLang="en-US" dirty="0"/>
                  <a:t>矩阵表示</a:t>
                </a:r>
                <a:r>
                  <a:rPr lang="en-US" altLang="zh-CN" dirty="0"/>
                  <a:t>Q</a:t>
                </a:r>
                <a:r>
                  <a:rPr lang="zh-CN" altLang="en-US" dirty="0"/>
                  <a:t>乘以矩阵</a:t>
                </a:r>
                <a:r>
                  <a:rPr lang="en-US" altLang="zh-CN" dirty="0"/>
                  <a:t>K</a:t>
                </a:r>
                <a:r>
                  <a:rPr lang="zh-CN" altLang="en-US" dirty="0"/>
                  <a:t>的转置，则有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𝑖𝑗</m:t>
                        </m:r>
                      </m:sub>
                    </m:sSub>
                    <m:r>
                      <a:rPr lang="zh-CN" altLang="en-US" b="0" i="1" smtClean="0">
                        <a:latin typeface="Cambria Math" panose="02040503050406030204" pitchFamily="18" charset="0"/>
                      </a:rPr>
                      <m:t>是</m:t>
                    </m:r>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zh-CN" altLang="en-US" dirty="0"/>
                  <a:t>与</a:t>
                </a:r>
                <a14:m>
                  <m:oMath xmlns:m="http://schemas.openxmlformats.org/officeDocument/2006/math">
                    <m:r>
                      <a:rPr lang="en-US" altLang="zh-CN" b="0" i="1" dirty="0" smtClean="0">
                        <a:latin typeface="Cambria Math" panose="02040503050406030204" pitchFamily="18" charset="0"/>
                      </a:rPr>
                      <m:t>𝑡𝑜𝑘𝑒</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𝑗</m:t>
                        </m:r>
                      </m:sub>
                    </m:sSub>
                  </m:oMath>
                </a14:m>
                <a:r>
                  <a:rPr lang="zh-CN" altLang="en-US" dirty="0"/>
                  <a:t>对应向量的内积，反应的是两个向量的相似度。即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𝑖𝑗</m:t>
                        </m:r>
                      </m:sub>
                    </m:sSub>
                  </m:oMath>
                </a14:m>
                <a:r>
                  <a:rPr lang="zh-CN" altLang="en-US" b="0" dirty="0"/>
                  <a:t>代表了</a:t>
                </a:r>
                <a14:m>
                  <m:oMath xmlns:m="http://schemas.openxmlformats.org/officeDocument/2006/math">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zh-CN" altLang="en-US" b="0" dirty="0"/>
                  <a:t>和</a:t>
                </a:r>
                <a14:m>
                  <m:oMath xmlns:m="http://schemas.openxmlformats.org/officeDocument/2006/math">
                    <m:r>
                      <a:rPr lang="en-US" altLang="zh-CN" b="0" i="1" dirty="0" smtClean="0">
                        <a:latin typeface="Cambria Math" panose="02040503050406030204" pitchFamily="18" charset="0"/>
                      </a:rPr>
                      <m:t>𝑡𝑜𝑘𝑒</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𝑗</m:t>
                        </m:r>
                      </m:sub>
                    </m:sSub>
                  </m:oMath>
                </a14:m>
                <a:r>
                  <a:rPr lang="zh-CN" altLang="en-US" b="0" dirty="0"/>
                  <a:t>的相似程度。然后对</a:t>
                </a:r>
                <a:r>
                  <a:rPr lang="en-US" altLang="zh-CN" b="0" dirty="0"/>
                  <a:t>A</a:t>
                </a:r>
                <a:r>
                  <a:rPr lang="zh-CN" altLang="en-US" b="0" dirty="0"/>
                  <a:t>进行</a:t>
                </a:r>
                <a:r>
                  <a:rPr lang="en-US" altLang="zh-CN" b="0" dirty="0" err="1"/>
                  <a:t>Softmax</a:t>
                </a:r>
                <a:r>
                  <a:rPr lang="zh-CN" altLang="en-US" b="0" dirty="0"/>
                  <a:t>归一化操作，将相似度转化为权重。然后与向量</a:t>
                </a:r>
                <a:r>
                  <a:rPr lang="en-US" altLang="zh-CN" b="0" dirty="0"/>
                  <a:t>V</a:t>
                </a:r>
                <a:r>
                  <a:rPr lang="zh-CN" altLang="en-US" b="0" dirty="0"/>
                  <a:t>进行相乘，相当于一个向量加权和的操作。即经过</a:t>
                </a:r>
                <a:r>
                  <a:rPr lang="en-US" altLang="zh-CN" b="0" dirty="0"/>
                  <a:t>Attention</a:t>
                </a:r>
                <a:r>
                  <a:rPr lang="zh-CN" altLang="en-US" b="0" dirty="0"/>
                  <a:t>后，</a:t>
                </a:r>
                <a14:m>
                  <m:oMath xmlns:m="http://schemas.openxmlformats.org/officeDocument/2006/math">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zh-CN" altLang="en-US" b="0" dirty="0"/>
                  <a:t>对应的向量是其他</a:t>
                </a:r>
                <a14:m>
                  <m:oMath xmlns:m="http://schemas.openxmlformats.org/officeDocument/2006/math">
                    <m:r>
                      <a:rPr lang="en-US" altLang="zh-CN" b="0" i="1" smtClean="0">
                        <a:latin typeface="Cambria Math" panose="02040503050406030204" pitchFamily="18" charset="0"/>
                      </a:rPr>
                      <m:t>𝑡𝑜𝑘𝑒𝑛</m:t>
                    </m:r>
                  </m:oMath>
                </a14:m>
                <a:r>
                  <a:rPr lang="zh-CN" altLang="en-US" b="0" dirty="0"/>
                  <a:t>对应的向量按照与</a:t>
                </a:r>
                <a14:m>
                  <m:oMath xmlns:m="http://schemas.openxmlformats.org/officeDocument/2006/math">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的</m:t>
                    </m:r>
                  </m:oMath>
                </a14:m>
                <a:r>
                  <a:rPr lang="zh-CN" altLang="en-US" b="0" dirty="0"/>
                  <a:t>相似度的加权和。</a:t>
                </a:r>
                <a:endParaRPr lang="en-US" altLang="zh-CN" b="0" dirty="0"/>
              </a:p>
              <a:p>
                <a:endParaRPr lang="en-US" altLang="zh-CN" b="0" dirty="0"/>
              </a:p>
              <a:p>
                <a:endParaRPr lang="en-US" altLang="zh-CN" b="0" dirty="0"/>
              </a:p>
            </p:txBody>
          </p:sp>
        </mc:Choice>
        <mc:Fallback xmlns="">
          <p:sp>
            <p:nvSpPr>
              <p:cNvPr id="3" name="备注占位符 2"/>
              <p:cNvSpPr>
                <a:spLocks noGrp="1"/>
              </p:cNvSpPr>
              <p:nvPr>
                <p:ph type="body" idx="1"/>
              </p:nvPr>
            </p:nvSpPr>
            <p:spPr/>
            <p:txBody>
              <a:bodyPr/>
              <a:lstStyle/>
              <a:p>
                <a:r>
                  <a:rPr lang="zh-CN" altLang="en-US" dirty="0"/>
                  <a:t>以，句子“我 和 你”为例。每一行代表对应</a:t>
                </a:r>
                <a:r>
                  <a:rPr lang="en-US" altLang="zh-CN" dirty="0"/>
                  <a:t>token</a:t>
                </a:r>
                <a:r>
                  <a:rPr lang="zh-CN" altLang="en-US" dirty="0"/>
                  <a:t>的词向量。令</a:t>
                </a:r>
                <a:r>
                  <a:rPr lang="en-US" altLang="zh-CN" dirty="0"/>
                  <a:t>A</a:t>
                </a:r>
                <a:r>
                  <a:rPr lang="zh-CN" altLang="en-US" dirty="0"/>
                  <a:t>矩阵</a:t>
                </a:r>
                <a:r>
                  <a:rPr lang="en-US" altLang="zh-CN" dirty="0"/>
                  <a:t>Q</a:t>
                </a:r>
                <a:r>
                  <a:rPr lang="zh-CN" altLang="en-US" dirty="0"/>
                  <a:t>乘以矩阵</a:t>
                </a:r>
                <a:r>
                  <a:rPr lang="en-US" altLang="zh-CN" dirty="0"/>
                  <a:t>K</a:t>
                </a:r>
                <a:r>
                  <a:rPr lang="zh-CN" altLang="en-US" dirty="0"/>
                  <a:t>的转置，即</a:t>
                </a:r>
                <a:r>
                  <a:rPr lang="en-US" altLang="zh-CN" b="0" i="0">
                    <a:latin typeface="Cambria Math" panose="02040503050406030204" pitchFamily="18" charset="0"/>
                  </a:rPr>
                  <a:t>𝐴_𝑖𝑗</a:t>
                </a:r>
                <a:r>
                  <a:rPr lang="zh-CN" altLang="en-US" b="0" i="0">
                    <a:latin typeface="Cambria Math" panose="02040503050406030204" pitchFamily="18" charset="0"/>
                  </a:rPr>
                  <a:t> 是</a:t>
                </a:r>
                <a:r>
                  <a:rPr lang="en-US" altLang="zh-CN" b="0" i="0">
                    <a:latin typeface="Cambria Math" panose="02040503050406030204" pitchFamily="18" charset="0"/>
                  </a:rPr>
                  <a:t>𝑡𝑜𝑘𝑒𝑛_𝑖</a:t>
                </a:r>
                <a:r>
                  <a:rPr lang="zh-CN" altLang="en-US" dirty="0"/>
                  <a:t>与</a:t>
                </a:r>
                <a:r>
                  <a:rPr lang="en-US" altLang="zh-CN" b="0" i="0" dirty="0">
                    <a:latin typeface="Cambria Math" panose="02040503050406030204" pitchFamily="18" charset="0"/>
                  </a:rPr>
                  <a:t>𝑡𝑜𝑘𝑒𝑛_𝑗</a:t>
                </a:r>
                <a:r>
                  <a:rPr lang="zh-CN" altLang="en-US" dirty="0"/>
                  <a:t>对应向量的内积，反应的是两个向量的相似度。即</a:t>
                </a:r>
                <a:r>
                  <a:rPr lang="en-US" altLang="zh-CN" b="0" i="0">
                    <a:latin typeface="Cambria Math" panose="02040503050406030204" pitchFamily="18" charset="0"/>
                  </a:rPr>
                  <a:t>𝐴_𝑖𝑗</a:t>
                </a:r>
                <a:r>
                  <a:rPr lang="zh-CN" altLang="en-US" b="0" dirty="0"/>
                  <a:t>代表了</a:t>
                </a:r>
                <a:r>
                  <a:rPr lang="en-US" altLang="zh-CN" b="0" i="0">
                    <a:latin typeface="Cambria Math" panose="02040503050406030204" pitchFamily="18" charset="0"/>
                  </a:rPr>
                  <a:t>𝑡𝑜𝑘𝑒𝑛_𝑖</a:t>
                </a:r>
                <a:r>
                  <a:rPr lang="zh-CN" altLang="en-US" b="0" dirty="0"/>
                  <a:t>和</a:t>
                </a:r>
                <a:r>
                  <a:rPr lang="en-US" altLang="zh-CN" b="0" i="0" dirty="0">
                    <a:latin typeface="Cambria Math" panose="02040503050406030204" pitchFamily="18" charset="0"/>
                  </a:rPr>
                  <a:t>𝑡𝑜𝑘𝑒𝑛_𝑗</a:t>
                </a:r>
                <a:r>
                  <a:rPr lang="zh-CN" altLang="en-US" b="0" dirty="0"/>
                  <a:t>的相似程度。然后对</a:t>
                </a:r>
                <a:r>
                  <a:rPr lang="en-US" altLang="zh-CN" b="0" dirty="0"/>
                  <a:t>A</a:t>
                </a:r>
                <a:r>
                  <a:rPr lang="zh-CN" altLang="en-US" b="0" dirty="0"/>
                  <a:t>进行</a:t>
                </a:r>
                <a:r>
                  <a:rPr lang="en-US" altLang="zh-CN" b="0" dirty="0" err="1"/>
                  <a:t>Softmax</a:t>
                </a:r>
                <a:r>
                  <a:rPr lang="zh-CN" altLang="en-US" b="0" dirty="0"/>
                  <a:t>归一化操作，将相似度转化为权重。然后与向量</a:t>
                </a:r>
                <a:r>
                  <a:rPr lang="en-US" altLang="zh-CN" b="0" dirty="0"/>
                  <a:t>V</a:t>
                </a:r>
                <a:r>
                  <a:rPr lang="zh-CN" altLang="en-US" b="0" dirty="0"/>
                  <a:t>进行相乘，相当于一个向量加权和的操作。即经过</a:t>
                </a:r>
                <a:r>
                  <a:rPr lang="en-US" altLang="zh-CN" b="0" dirty="0"/>
                  <a:t>Attention</a:t>
                </a:r>
                <a:r>
                  <a:rPr lang="zh-CN" altLang="en-US" b="0" dirty="0"/>
                  <a:t>后，</a:t>
                </a:r>
                <a:r>
                  <a:rPr lang="en-US" altLang="zh-CN" b="0" i="0">
                    <a:latin typeface="Cambria Math" panose="02040503050406030204" pitchFamily="18" charset="0"/>
                  </a:rPr>
                  <a:t>𝑡𝑜𝑘𝑒𝑛_𝑖</a:t>
                </a:r>
                <a:r>
                  <a:rPr lang="zh-CN" altLang="en-US" b="0" dirty="0"/>
                  <a:t>对应的向量是其他</a:t>
                </a:r>
                <a:r>
                  <a:rPr lang="en-US" altLang="zh-CN" b="0" i="0">
                    <a:latin typeface="Cambria Math" panose="02040503050406030204" pitchFamily="18" charset="0"/>
                  </a:rPr>
                  <a:t>𝑡𝑜𝑘𝑒𝑛</a:t>
                </a:r>
                <a:r>
                  <a:rPr lang="zh-CN" altLang="en-US" b="0" dirty="0"/>
                  <a:t>对应的向量按照与</a:t>
                </a:r>
                <a:r>
                  <a:rPr lang="en-US" altLang="zh-CN" b="0" i="0">
                    <a:latin typeface="Cambria Math" panose="02040503050406030204" pitchFamily="18" charset="0"/>
                  </a:rPr>
                  <a:t>𝑡𝑜𝑘𝑒𝑛_𝑖</a:t>
                </a:r>
                <a:r>
                  <a:rPr lang="zh-CN" altLang="en-US" b="0" i="0">
                    <a:latin typeface="Cambria Math" panose="02040503050406030204" pitchFamily="18" charset="0"/>
                  </a:rPr>
                  <a:t> 的</a:t>
                </a:r>
                <a:r>
                  <a:rPr lang="zh-CN" altLang="en-US" b="0" dirty="0"/>
                  <a:t>相似度的加权和。</a:t>
                </a:r>
                <a:endParaRPr lang="en-US" altLang="zh-CN" b="0" dirty="0"/>
              </a:p>
              <a:p>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53244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是填充字符，不需要施加注意力。这里主要讲</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𝑖𝑗</m:t>
                        </m:r>
                      </m:sub>
                    </m:sSub>
                  </m:oMath>
                </a14:m>
                <a:r>
                  <a:rPr lang="zh-CN" altLang="en-US" b="0" dirty="0"/>
                  <a:t>表示</a:t>
                </a:r>
                <a14:m>
                  <m:oMath xmlns:m="http://schemas.openxmlformats.org/officeDocument/2006/math">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r>
                  <a:rPr lang="zh-CN" altLang="en-US" b="0" dirty="0"/>
                  <a:t>的相似度，那个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01</m:t>
                        </m:r>
                      </m:sub>
                    </m:sSub>
                  </m:oMath>
                </a14:m>
                <a:r>
                  <a:rPr lang="zh-CN" altLang="en-US" b="0" dirty="0"/>
                  <a:t>则表示</a:t>
                </a:r>
                <a14:m>
                  <m:oMath xmlns:m="http://schemas.openxmlformats.org/officeDocument/2006/math">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zh-CN" altLang="en-US" b="0" i="1" smtClean="0">
                        <a:latin typeface="Cambria Math" panose="02040503050406030204" pitchFamily="18" charset="0"/>
                      </a:rPr>
                      <m:t>和</m:t>
                    </m:r>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zh-CN" altLang="en-US" b="0" i="1" smtClean="0">
                        <a:latin typeface="Cambria Math" panose="02040503050406030204" pitchFamily="18" charset="0"/>
                      </a:rPr>
                      <m:t>的</m:t>
                    </m:r>
                  </m:oMath>
                </a14:m>
                <a:r>
                  <a:rPr lang="zh-CN" altLang="en-US" b="0" dirty="0"/>
                  <a:t>相似度，但当你预测</a:t>
                </a:r>
                <a14:m>
                  <m:oMath xmlns:m="http://schemas.openxmlformats.org/officeDocument/2006/math">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zh-CN" altLang="en-US" b="0" i="1" smtClean="0">
                        <a:latin typeface="Cambria Math" panose="02040503050406030204" pitchFamily="18" charset="0"/>
                      </a:rPr>
                      <m:t>的</m:t>
                    </m:r>
                  </m:oMath>
                </a14:m>
                <a:r>
                  <a:rPr lang="zh-CN" altLang="en-US" b="0" dirty="0"/>
                  <a:t>时候，你还不知道</a:t>
                </a:r>
                <a14:m>
                  <m:oMath xmlns:m="http://schemas.openxmlformats.org/officeDocument/2006/math">
                    <m:r>
                      <a:rPr lang="en-US" altLang="zh-CN" b="0" i="1" smtClean="0">
                        <a:latin typeface="Cambria Math" panose="02040503050406030204" pitchFamily="18" charset="0"/>
                      </a:rPr>
                      <m:t>𝑡𝑜𝑘𝑒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oMath>
                </a14:m>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r>
                  <a:rPr lang="zh-CN" altLang="en-US" b="0" dirty="0"/>
                  <a:t>对应的具体操作则是将</a:t>
                </a:r>
                <a:r>
                  <a:rPr lang="en-US" altLang="zh-CN" b="0" dirty="0"/>
                  <a:t>A</a:t>
                </a:r>
                <a:r>
                  <a:rPr lang="zh-CN" altLang="en-US" b="0" dirty="0"/>
                  <a:t>中对应的</a:t>
                </a:r>
                <a:r>
                  <a:rPr lang="en-US" altLang="zh-CN" b="0" dirty="0"/>
                  <a:t>Mask</a:t>
                </a:r>
                <a:r>
                  <a:rPr lang="zh-CN" altLang="en-US" b="0" dirty="0"/>
                  <a:t>中等于</a:t>
                </a:r>
                <a:r>
                  <a:rPr lang="en-US" altLang="zh-CN" b="0" dirty="0"/>
                  <a:t>0</a:t>
                </a:r>
                <a:r>
                  <a:rPr lang="zh-CN" altLang="en-US" b="0" dirty="0"/>
                  <a:t>的元素加上一个很大的负数，这样经过</a:t>
                </a:r>
                <a:r>
                  <a:rPr lang="en-US" altLang="zh-CN" b="0" dirty="0" err="1"/>
                  <a:t>Softmax</a:t>
                </a:r>
                <a:r>
                  <a:rPr lang="zh-CN" altLang="en-US" b="0" dirty="0"/>
                  <a:t>后，该位置对应的权重接近</a:t>
                </a:r>
                <a:r>
                  <a:rPr lang="en-US" altLang="zh-CN" b="0" dirty="0"/>
                  <a:t>0.</a:t>
                </a:r>
              </a:p>
              <a:p>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0917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b="0" dirty="0"/>
                  <a:t>Transformer</a:t>
                </a:r>
                <a:r>
                  <a:rPr lang="zh-CN" altLang="en-US" b="0" dirty="0"/>
                  <a:t>时候用了多头注意力机制，即将</a:t>
                </a:r>
                <a:r>
                  <a:rPr lang="en-US" altLang="zh-CN" b="0" dirty="0"/>
                  <a:t>Q</a:t>
                </a:r>
                <a:r>
                  <a:rPr lang="zh-CN" altLang="en-US" b="0" dirty="0"/>
                  <a:t>、</a:t>
                </a:r>
                <a:r>
                  <a:rPr lang="en-US" altLang="zh-CN" b="0" dirty="0"/>
                  <a:t>K</a:t>
                </a:r>
                <a:r>
                  <a:rPr lang="zh-CN" altLang="en-US" b="0" dirty="0"/>
                  <a:t>、</a:t>
                </a:r>
                <a:r>
                  <a:rPr lang="en-US" altLang="zh-CN" b="0" dirty="0"/>
                  <a:t>V</a:t>
                </a:r>
                <a:r>
                  <a:rPr lang="zh-CN" altLang="en-US" b="0" dirty="0"/>
                  <a:t>通过一个线性映射后，分成</a:t>
                </a:r>
                <a:r>
                  <a:rPr lang="en-US" altLang="zh-CN" b="0" dirty="0"/>
                  <a:t>h</a:t>
                </a:r>
                <a:r>
                  <a:rPr lang="zh-CN" altLang="en-US" b="0" dirty="0"/>
                  <a:t>份，每一份单独进行点乘</a:t>
                </a:r>
                <a:r>
                  <a:rPr lang="en-US" altLang="zh-CN" b="0" dirty="0"/>
                  <a:t>Attention</a:t>
                </a:r>
                <a:r>
                  <a:rPr lang="zh-CN" altLang="en-US" b="0" dirty="0"/>
                  <a:t>，然后将各个部分的结果拼接起来，再次经过线性变换得到最后输出的结果。即多做了几次</a:t>
                </a:r>
                <a:r>
                  <a:rPr lang="en-US" altLang="zh-CN" b="0" dirty="0"/>
                  <a:t>Attention</a:t>
                </a:r>
                <a:r>
                  <a:rPr lang="zh-CN" altLang="en-US" b="0" dirty="0"/>
                  <a:t>操作，而且这几个</a:t>
                </a:r>
                <a:r>
                  <a:rPr lang="en-US" altLang="zh-CN" b="0" dirty="0"/>
                  <a:t>Attention</a:t>
                </a:r>
                <a:r>
                  <a:rPr lang="zh-CN" altLang="en-US" b="0" dirty="0"/>
                  <a:t>的参数不共享。关于为什么使用多头注意力机制，</a:t>
                </a:r>
                <a:r>
                  <a:rPr lang="en-US" altLang="zh-CN" b="0" dirty="0"/>
                  <a:t>Google</a:t>
                </a:r>
                <a:r>
                  <a:rPr lang="zh-CN" altLang="en-US" b="0" dirty="0"/>
                  <a:t>给了两点解释。第一点是谷歌使用了平均加权注意力，这会导致有效分辨率的降低，多头注意力可以弥补这一点。第二点它允许模型在不同的表示子空间学习相关信息。</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82879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关于</a:t>
                </a:r>
                <a:r>
                  <a:rPr lang="en-US" altLang="zh-CN" b="0" dirty="0"/>
                  <a:t>Self-Attention</a:t>
                </a:r>
                <a:r>
                  <a:rPr lang="zh-CN" altLang="en-US" b="0" dirty="0"/>
                  <a:t>有几个问题。第一个是说，为什么使用的是点乘</a:t>
                </a:r>
                <a:r>
                  <a:rPr lang="en-US" altLang="zh-CN" b="0" dirty="0"/>
                  <a:t>Attention</a:t>
                </a:r>
                <a:r>
                  <a:rPr lang="zh-CN" altLang="en-US" b="0" dirty="0"/>
                  <a:t>，而不是加性</a:t>
                </a:r>
                <a:r>
                  <a:rPr lang="en-US" altLang="zh-CN" b="0" dirty="0"/>
                  <a:t>Attention</a:t>
                </a:r>
                <a:r>
                  <a:rPr lang="zh-CN" altLang="en-US" b="0" dirty="0"/>
                  <a:t>。这里谷歌给出的解释是，点乘</a:t>
                </a:r>
                <a:r>
                  <a:rPr lang="en-US" altLang="zh-CN" b="0" dirty="0"/>
                  <a:t>Attention</a:t>
                </a:r>
                <a:r>
                  <a:rPr lang="zh-CN" altLang="en-US" b="0" dirty="0"/>
                  <a:t>与加性</a:t>
                </a:r>
                <a:r>
                  <a:rPr lang="en-US" altLang="zh-CN" b="0" dirty="0"/>
                  <a:t>Attention</a:t>
                </a:r>
                <a:r>
                  <a:rPr lang="zh-CN" altLang="en-US" b="0" dirty="0"/>
                  <a:t>的时间复杂度相同，但是，点乘</a:t>
                </a:r>
                <a:r>
                  <a:rPr lang="en-US" altLang="zh-CN" b="0" dirty="0"/>
                  <a:t>Attention</a:t>
                </a:r>
                <a:r>
                  <a:rPr lang="zh-CN" altLang="en-US" b="0" dirty="0"/>
                  <a:t>可以利用高度优化的矩阵乘法算法，速度更快，同时占用的显存较少。第二个问题是，为什么</a:t>
                </a:r>
                <a:r>
                  <a:rPr lang="en-US" altLang="zh-CN" b="0" dirty="0"/>
                  <a:t>Attention</a:t>
                </a:r>
                <a:r>
                  <a:rPr lang="zh-CN" altLang="en-US" b="0" dirty="0"/>
                  <a:t>的计算公式中除了</a:t>
                </a:r>
                <a14:m>
                  <m:oMath xmlns:m="http://schemas.openxmlformats.org/officeDocument/2006/math">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e>
                    </m:rad>
                  </m:oMath>
                </a14:m>
                <a:r>
                  <a:rPr lang="zh-CN" altLang="en-US" b="0" dirty="0"/>
                  <a:t>。假设</a:t>
                </a:r>
                <a:r>
                  <a:rPr lang="en-US" altLang="zh-CN" b="0" dirty="0"/>
                  <a:t>Q</a:t>
                </a:r>
                <a:r>
                  <a:rPr lang="zh-CN" altLang="en-US" b="0" dirty="0"/>
                  <a:t>，</a:t>
                </a:r>
                <a:r>
                  <a:rPr lang="en-US" altLang="zh-CN" b="0" dirty="0"/>
                  <a:t>K</a:t>
                </a:r>
                <a:r>
                  <a:rPr lang="zh-CN" altLang="en-US" b="0" dirty="0"/>
                  <a:t>的元素独立同分布，且均值为</a:t>
                </a:r>
                <a:r>
                  <a:rPr lang="en-US" altLang="zh-CN" b="0" dirty="0"/>
                  <a:t>0</a:t>
                </a:r>
                <a:r>
                  <a:rPr lang="zh-CN" altLang="en-US" b="0" dirty="0"/>
                  <a:t>，方差为</a:t>
                </a:r>
                <a:r>
                  <a:rPr lang="en-US" altLang="zh-CN" b="0" dirty="0"/>
                  <a:t>1</a:t>
                </a:r>
                <a:r>
                  <a:rPr lang="zh-CN" altLang="en-US" b="0" dirty="0"/>
                  <a:t>，那么经过矩阵乘法之后，</a:t>
                </a:r>
                <a14:m>
                  <m:oMath xmlns:m="http://schemas.openxmlformats.org/officeDocument/2006/math">
                    <m:r>
                      <a:rPr lang="en-US" altLang="zh-CN" b="0" i="1" smtClean="0">
                        <a:latin typeface="Cambria Math" panose="02040503050406030204" pitchFamily="18" charset="0"/>
                      </a:rPr>
                      <m:t>𝑄</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r>
                      <a:rPr lang="zh-CN" altLang="en-US" b="0" i="1" smtClean="0">
                        <a:latin typeface="Cambria Math" panose="02040503050406030204" pitchFamily="18" charset="0"/>
                      </a:rPr>
                      <m:t>中</m:t>
                    </m:r>
                  </m:oMath>
                </a14:m>
                <a:r>
                  <a:rPr lang="zh-CN" altLang="en-US" b="0" dirty="0"/>
                  <a:t>元素的均值为</a:t>
                </a:r>
                <a:r>
                  <a:rPr lang="en-US" altLang="zh-CN" b="0" dirty="0"/>
                  <a:t>0</a:t>
                </a:r>
                <a:r>
                  <a:rPr lang="zh-CN" altLang="en-US" b="0" dirty="0"/>
                  <a:t>，方差为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oMath>
                </a14:m>
                <a:r>
                  <a:rPr lang="zh-CN" altLang="en-US" b="0" dirty="0"/>
                  <a:t>。方差反映了数据的偏离程度，当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oMath>
                </a14:m>
                <a:r>
                  <a:rPr lang="zh-CN" altLang="en-US" b="0" dirty="0"/>
                  <a:t>过大时，出现</a:t>
                </a:r>
                <a14:m>
                  <m:oMath xmlns:m="http://schemas.openxmlformats.org/officeDocument/2006/math">
                    <m:r>
                      <a:rPr lang="en-US" altLang="zh-CN" b="0" i="1" smtClean="0">
                        <a:latin typeface="Cambria Math" panose="02040503050406030204" pitchFamily="18" charset="0"/>
                      </a:rPr>
                      <m:t>𝑄</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oMath>
                </a14:m>
                <a:r>
                  <a:rPr lang="zh-CN" altLang="en-US" b="0" dirty="0"/>
                  <a:t>中的数据最大值远大于其他元素的情况的概率会越大，从而进入</a:t>
                </a:r>
                <a:r>
                  <a:rPr lang="en-US" altLang="zh-CN" b="0" dirty="0" err="1"/>
                  <a:t>Softmax</a:t>
                </a:r>
                <a:r>
                  <a:rPr lang="zh-CN" altLang="en-US" b="0" dirty="0"/>
                  <a:t>的梯度平稳区，最终导致反向传播时大部分元素的梯度接近</a:t>
                </a:r>
                <a:r>
                  <a:rPr lang="en-US" altLang="zh-CN" b="0" dirty="0"/>
                  <a:t>0</a:t>
                </a:r>
                <a:r>
                  <a:rPr lang="zh-CN" altLang="en-US" b="0" dirty="0"/>
                  <a:t>，无法流动。</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688017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FFN</a:t>
                </a:r>
                <a:r>
                  <a:rPr lang="zh-CN" altLang="en-US" b="0" dirty="0"/>
                  <a:t>部分比较简单。</a:t>
                </a:r>
                <a:r>
                  <a:rPr lang="en-US" altLang="zh-CN" b="0" dirty="0"/>
                  <a:t>Max</a:t>
                </a:r>
                <a:r>
                  <a:rPr lang="zh-CN" altLang="en-US" b="0" dirty="0"/>
                  <a:t>部分相当于一个</a:t>
                </a:r>
                <a:r>
                  <a:rPr lang="en-US" altLang="zh-CN" b="0" dirty="0" err="1"/>
                  <a:t>Relu</a:t>
                </a:r>
                <a:r>
                  <a:rPr lang="zh-CN" altLang="en-US" b="0" dirty="0"/>
                  <a:t>激活函数，为模型提供了一个非线性变换。</a:t>
                </a:r>
                <a:r>
                  <a:rPr lang="en-US" altLang="zh-CN" b="0" dirty="0"/>
                  <a:t>FFN</a:t>
                </a:r>
                <a:r>
                  <a:rPr lang="zh-CN" altLang="en-US" b="0" dirty="0"/>
                  <a:t>先把向量投影到一个更高维的空间，使用</a:t>
                </a:r>
                <a:r>
                  <a:rPr lang="en-US" altLang="zh-CN" b="0" dirty="0" err="1"/>
                  <a:t>Relu</a:t>
                </a:r>
                <a:r>
                  <a:rPr lang="zh-CN" altLang="en-US" b="0" dirty="0"/>
                  <a:t>提取所需要的信息，然后再投影回原空间</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13989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Transformer</a:t>
                </a:r>
                <a:r>
                  <a:rPr lang="zh-CN" altLang="en-US" b="0" dirty="0"/>
                  <a:t>没有使用</a:t>
                </a:r>
                <a:r>
                  <a:rPr lang="en-US" altLang="zh-CN" b="0" dirty="0"/>
                  <a:t>CNN</a:t>
                </a:r>
                <a:r>
                  <a:rPr lang="zh-CN" altLang="en-US" b="0" dirty="0"/>
                  <a:t>或</a:t>
                </a:r>
                <a:r>
                  <a:rPr lang="en-US" altLang="zh-CN" b="0" dirty="0"/>
                  <a:t>RNN</a:t>
                </a:r>
                <a:r>
                  <a:rPr lang="zh-CN" altLang="en-US" b="0" dirty="0"/>
                  <a:t>，因此必须为序列中的</a:t>
                </a:r>
                <a:r>
                  <a:rPr lang="en-US" altLang="zh-CN" b="0" dirty="0"/>
                  <a:t>token</a:t>
                </a:r>
                <a:r>
                  <a:rPr lang="zh-CN" altLang="en-US" b="0" dirty="0"/>
                  <a:t>增加位置信息，这包括相对位置和绝对位置。它的计算公式如下所示。</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65092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根据三角函数的公式就能推出</a:t>
                </a:r>
                <a:r>
                  <a:rPr lang="en-US" altLang="zh-CN" b="0" dirty="0"/>
                  <a:t>pos</a:t>
                </a:r>
                <a:r>
                  <a:rPr lang="zh-CN" altLang="en-US" b="0" dirty="0"/>
                  <a:t>，和</a:t>
                </a:r>
                <a:r>
                  <a:rPr lang="en-US" altLang="zh-CN" b="0" dirty="0" err="1"/>
                  <a:t>pos+k</a:t>
                </a:r>
                <a:r>
                  <a:rPr lang="zh-CN" altLang="en-US" b="0" dirty="0"/>
                  <a:t>的位置编码的关系</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05040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谷歌就</a:t>
                </a:r>
                <a:r>
                  <a:rPr lang="en-US" altLang="zh-CN" b="0" dirty="0"/>
                  <a:t>Transformer</a:t>
                </a:r>
                <a:r>
                  <a:rPr lang="zh-CN" altLang="en-US" b="0" dirty="0"/>
                  <a:t>为什么使用</a:t>
                </a:r>
                <a:r>
                  <a:rPr lang="en-US" altLang="zh-CN" b="0" dirty="0"/>
                  <a:t>Self-Attention</a:t>
                </a:r>
                <a:r>
                  <a:rPr lang="zh-CN" altLang="en-US" b="0" dirty="0"/>
                  <a:t>做了个解释，从时间复杂度，最大路径长度、最小顺序操作数，和远程依赖之间的路径长度三个方面进行了比较。这里重点说一下时间复杂度的计算</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2406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介绍主要分为</a:t>
            </a:r>
            <a:r>
              <a:rPr lang="en-US" altLang="zh-CN" dirty="0"/>
              <a:t>4</a:t>
            </a:r>
            <a:r>
              <a:rPr lang="zh-CN" altLang="en-US" dirty="0"/>
              <a:t>个部分，</a:t>
            </a:r>
            <a:r>
              <a:rPr lang="en-US" altLang="zh-CN" dirty="0"/>
              <a:t>Encoder-Decoder</a:t>
            </a:r>
            <a:r>
              <a:rPr lang="zh-CN" altLang="en-US" dirty="0"/>
              <a:t>架构，当前序列翻译模型的缺点，</a:t>
            </a:r>
            <a:r>
              <a:rPr lang="en-US" altLang="zh-CN" dirty="0"/>
              <a:t>Transformer</a:t>
            </a:r>
            <a:r>
              <a:rPr lang="zh-CN" altLang="en-US" dirty="0"/>
              <a:t>和参考的一些博客█</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52329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首先计算</a:t>
                </a:r>
                <a:r>
                  <a:rPr lang="en-US" altLang="zh-CN" b="0" dirty="0"/>
                  <a:t>Q</a:t>
                </a:r>
                <a:r>
                  <a:rPr lang="zh-CN" altLang="en-US" b="0" dirty="0"/>
                  <a:t>乘</a:t>
                </a:r>
                <a:r>
                  <a:rPr lang="en-US" altLang="zh-CN" b="0" dirty="0"/>
                  <a:t>K</a:t>
                </a:r>
                <a:r>
                  <a:rPr lang="zh-CN" altLang="en-US" b="0" dirty="0"/>
                  <a:t>的转置的时间复杂度。</a:t>
                </a:r>
                <a:r>
                  <a:rPr lang="en-US" altLang="zh-CN" b="0" dirty="0"/>
                  <a:t>Q</a:t>
                </a:r>
                <a:r>
                  <a:rPr lang="zh-CN" altLang="en-US" b="0" dirty="0"/>
                  <a:t>和</a:t>
                </a:r>
                <a:r>
                  <a:rPr lang="en-US" altLang="zh-CN" b="0" dirty="0"/>
                  <a:t>K</a:t>
                </a:r>
                <a:r>
                  <a:rPr lang="zh-CN" altLang="en-US" b="0" dirty="0"/>
                  <a:t>都是</a:t>
                </a:r>
                <a:r>
                  <a:rPr lang="en-US" altLang="zh-CN" b="0" dirty="0"/>
                  <a:t>n</a:t>
                </a:r>
                <a:r>
                  <a:rPr lang="zh-CN" altLang="en-US" b="0" dirty="0"/>
                  <a:t>乘</a:t>
                </a:r>
                <a:r>
                  <a:rPr lang="en-US" altLang="zh-CN" b="0" dirty="0"/>
                  <a:t>d</a:t>
                </a:r>
                <a:r>
                  <a:rPr lang="zh-CN" altLang="en-US" b="0" dirty="0"/>
                  <a:t>维的向量，可以推出</a:t>
                </a:r>
                <a14:m>
                  <m:oMath xmlns:m="http://schemas.openxmlformats.org/officeDocument/2006/math">
                    <m:r>
                      <a:rPr lang="en-US" altLang="zh-CN" b="0" i="1" smtClean="0">
                        <a:latin typeface="Cambria Math" panose="02040503050406030204" pitchFamily="18" charset="0"/>
                      </a:rPr>
                      <m:t>𝑄</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oMath>
                </a14:m>
                <a:r>
                  <a:rPr lang="zh-CN" altLang="en-US" b="0" dirty="0"/>
                  <a:t>一共</a:t>
                </a:r>
                <a14:m>
                  <m:oMath xmlns:m="http://schemas.openxmlformats.org/officeDocument/2006/math">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zh-CN" altLang="en-US" b="0" dirty="0"/>
                  <a:t>个元素，每个元素的计算公式如下，即要进行</a:t>
                </a:r>
                <a:r>
                  <a:rPr lang="en-US" altLang="zh-CN" b="0" dirty="0"/>
                  <a:t>d</a:t>
                </a:r>
                <a:r>
                  <a:rPr lang="zh-CN" altLang="en-US" b="0" dirty="0"/>
                  <a:t>次乘法运算，所以</a:t>
                </a:r>
                <a14:m>
                  <m:oMath xmlns:m="http://schemas.openxmlformats.org/officeDocument/2006/math">
                    <m:r>
                      <a:rPr lang="en-US" altLang="zh-CN" b="0" i="1" smtClean="0">
                        <a:latin typeface="Cambria Math" panose="02040503050406030204" pitchFamily="18" charset="0"/>
                      </a:rPr>
                      <m:t>𝑄</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oMath>
                </a14:m>
                <a:r>
                  <a:rPr lang="zh-CN" altLang="en-US" b="0" dirty="0"/>
                  <a:t>的时间复杂度为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a14:m>
                <a:r>
                  <a:rPr lang="zh-CN" altLang="en-US" b="0" dirty="0"/>
                  <a:t>。</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接下来算</a:t>
                </a:r>
                <a:r>
                  <a:rPr lang="en-US" altLang="zh-CN" b="0" dirty="0" err="1"/>
                  <a:t>softmax</a:t>
                </a:r>
                <a:r>
                  <a:rPr lang="zh-CN" altLang="en-US" b="0" dirty="0"/>
                  <a:t>的时间复杂度，由</a:t>
                </a:r>
                <a:r>
                  <a:rPr lang="en-US" altLang="zh-CN" b="0" dirty="0" err="1"/>
                  <a:t>Softmax</a:t>
                </a:r>
                <a:r>
                  <a:rPr lang="zh-CN" altLang="en-US" b="0" dirty="0"/>
                  <a:t>的公式可以推出</a:t>
                </a:r>
                <a:r>
                  <a:rPr lang="en-US" altLang="zh-CN" b="0" dirty="0" err="1"/>
                  <a:t>Softmax</a:t>
                </a:r>
                <a:r>
                  <a:rPr lang="zh-CN" altLang="en-US" b="0" dirty="0"/>
                  <a:t>的时间复杂度为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r>
                      <a:rPr lang="zh-CN" altLang="en-US" b="0" i="1" smtClean="0">
                        <a:latin typeface="Cambria Math" panose="02040503050406030204" pitchFamily="18" charset="0"/>
                      </a:rPr>
                      <m:t>。</m:t>
                    </m:r>
                  </m:oMath>
                </a14:m>
                <a:r>
                  <a:rPr lang="zh-CN" altLang="en-US" b="0" dirty="0"/>
                  <a:t>接下来与</a:t>
                </a:r>
                <a:r>
                  <a:rPr lang="en-US" altLang="zh-CN" b="0" dirty="0"/>
                  <a:t>V</a:t>
                </a:r>
                <a:r>
                  <a:rPr lang="zh-CN" altLang="en-US" b="0" dirty="0"/>
                  <a:t>相乘的时间复杂度仍为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zh-CN" altLang="en-US" b="0" i="1" smtClean="0">
                        <a:latin typeface="Cambria Math" panose="02040503050406030204" pitchFamily="18" charset="0"/>
                      </a:rPr>
                      <m:t>。</m:t>
                    </m:r>
                  </m:oMath>
                </a14:m>
                <a:r>
                  <a:rPr lang="zh-CN" altLang="en-US" b="0" dirty="0"/>
                  <a:t>所以总的时间复杂度为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𝑑</m:t>
                        </m:r>
                      </m:e>
                    </m:d>
                    <m:r>
                      <a:rPr lang="zh-CN" altLang="en-US" b="0" i="1" smtClean="0">
                        <a:latin typeface="Cambria Math" panose="02040503050406030204" pitchFamily="18" charset="0"/>
                      </a:rPr>
                      <m:t>。</m:t>
                    </m:r>
                  </m:oMath>
                </a14:m>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8164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接下来与</a:t>
                </a:r>
                <a:r>
                  <a:rPr lang="en-US" altLang="zh-CN" b="0" dirty="0"/>
                  <a:t>V</a:t>
                </a:r>
                <a:r>
                  <a:rPr lang="zh-CN" altLang="en-US" b="0" dirty="0"/>
                  <a:t>相乘的时间复杂度仍为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zh-CN" altLang="en-US" b="0" i="1" smtClean="0">
                        <a:latin typeface="Cambria Math" panose="02040503050406030204" pitchFamily="18" charset="0"/>
                      </a:rPr>
                      <m:t>。</m:t>
                    </m:r>
                  </m:oMath>
                </a14:m>
                <a:r>
                  <a:rPr lang="zh-CN" altLang="en-US" b="0" dirty="0"/>
                  <a:t>所以总的时间复杂度为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𝑑</m:t>
                        </m:r>
                      </m:e>
                    </m:d>
                  </m:oMath>
                </a14:m>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47140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接下来是</a:t>
                </a:r>
                <a:r>
                  <a:rPr lang="en-US" altLang="zh-CN" b="0" dirty="0"/>
                  <a:t>RNN</a:t>
                </a:r>
                <a:r>
                  <a:rPr lang="zh-CN" altLang="en-US" b="0" dirty="0"/>
                  <a:t>的时间复杂度。</a:t>
                </a:r>
                <a:r>
                  <a:rPr lang="en-US" altLang="zh-CN" b="0" dirty="0"/>
                  <a:t>RNN</a:t>
                </a:r>
                <a:r>
                  <a:rPr lang="zh-CN" altLang="en-US" b="0" dirty="0"/>
                  <a:t>的核心计算公式如左所示。其中，</a:t>
                </a:r>
                <a:r>
                  <a:rPr lang="en-US" altLang="zh-CN" b="0" dirty="0"/>
                  <a:t>U</a:t>
                </a:r>
                <a:r>
                  <a:rPr lang="zh-CN" altLang="en-US" b="0" dirty="0"/>
                  <a:t>和</a:t>
                </a:r>
                <a:r>
                  <a:rPr lang="en-US" altLang="zh-CN" b="0" dirty="0"/>
                  <a:t>W</a:t>
                </a:r>
                <a:r>
                  <a:rPr lang="zh-CN" altLang="en-US" b="0" dirty="0"/>
                  <a:t>是</a:t>
                </a:r>
                <a:r>
                  <a:rPr lang="en-US" altLang="zh-CN" b="0" dirty="0"/>
                  <a:t>d</a:t>
                </a:r>
                <a:r>
                  <a:rPr lang="zh-CN" altLang="en-US" b="0" dirty="0"/>
                  <a:t>乘</a:t>
                </a:r>
                <a:r>
                  <a:rPr lang="en-US" altLang="zh-CN" b="0" dirty="0"/>
                  <a:t>d</a:t>
                </a:r>
                <a:r>
                  <a:rPr lang="zh-CN" altLang="en-US" b="0" dirty="0"/>
                  <a:t>维的向量，</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zh-CN" altLang="en-US" b="0" i="1" smtClean="0">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b="0" dirty="0"/>
                  <a:t>是</a:t>
                </a:r>
                <a:r>
                  <a:rPr lang="en-US" altLang="zh-CN" b="0" dirty="0"/>
                  <a:t>d</a:t>
                </a:r>
                <a:r>
                  <a:rPr lang="zh-CN" altLang="en-US" b="0" dirty="0"/>
                  <a:t>乘</a:t>
                </a:r>
                <a:r>
                  <a:rPr lang="en-US" altLang="zh-CN" b="0" dirty="0"/>
                  <a:t>1</a:t>
                </a:r>
                <a:r>
                  <a:rPr lang="zh-CN" altLang="en-US" b="0" dirty="0"/>
                  <a:t>维的向量，所以根据之前</a:t>
                </a:r>
                <a:r>
                  <a:rPr lang="en-US" altLang="zh-CN" b="0" dirty="0"/>
                  <a:t>Attention</a:t>
                </a:r>
                <a:r>
                  <a:rPr lang="zh-CN" altLang="en-US" b="0" dirty="0"/>
                  <a:t>的步骤，可以推出，一次操作的时间复杂度维</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e>
                    </m:d>
                    <m:r>
                      <a:rPr lang="zh-CN" altLang="en-US" b="0" i="1" smtClean="0">
                        <a:latin typeface="Cambria Math" panose="02040503050406030204" pitchFamily="18" charset="0"/>
                      </a:rPr>
                      <m:t>。有</m:t>
                    </m:r>
                  </m:oMath>
                </a14:m>
                <a:r>
                  <a:rPr lang="en-US" altLang="zh-CN" b="0" dirty="0"/>
                  <a:t>n</a:t>
                </a:r>
                <a:r>
                  <a:rPr lang="zh-CN" altLang="en-US" b="0" dirty="0"/>
                  <a:t>个</a:t>
                </a:r>
                <a:r>
                  <a:rPr lang="en-US" altLang="zh-CN" b="0" dirty="0"/>
                  <a:t>token</a:t>
                </a:r>
                <a:r>
                  <a:rPr lang="zh-CN" altLang="en-US" b="0" dirty="0"/>
                  <a:t>，需要进行</a:t>
                </a:r>
                <a14:m>
                  <m:oMath xmlns:m="http://schemas.openxmlformats.org/officeDocument/2006/math">
                    <m:r>
                      <a:rPr lang="en-US" altLang="zh-CN" b="0" i="1" smtClean="0">
                        <a:latin typeface="Cambria Math" panose="02040503050406030204" pitchFamily="18" charset="0"/>
                      </a:rPr>
                      <m:t>𝑛</m:t>
                    </m:r>
                    <m:r>
                      <a:rPr lang="zh-CN" altLang="en-US" b="0" i="1" smtClean="0">
                        <a:latin typeface="Cambria Math" panose="02040503050406030204" pitchFamily="18" charset="0"/>
                      </a:rPr>
                      <m:t>次</m:t>
                    </m:r>
                  </m:oMath>
                </a14:m>
                <a:r>
                  <a:rPr lang="zh-CN" altLang="en-US" b="0" dirty="0"/>
                  <a:t>操作，所以总时间复杂度维</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e>
                    </m:d>
                  </m:oMath>
                </a14:m>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27634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CNN</a:t>
                </a:r>
                <a:r>
                  <a:rPr lang="zh-CN" altLang="en-US" b="0" dirty="0"/>
                  <a:t>是矩阵元素点乘操作。在文本卷积中，卷积核大小为</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a14:m>
                <a:r>
                  <a:rPr lang="zh-CN" altLang="en-US" b="0" dirty="0"/>
                  <a:t>维。设步长为</a:t>
                </a:r>
                <a:r>
                  <a:rPr lang="en-US" altLang="zh-CN" b="0" dirty="0"/>
                  <a:t>1</a:t>
                </a:r>
                <a:r>
                  <a:rPr lang="zh-CN" altLang="en-US" b="0" dirty="0"/>
                  <a:t>，需要做</a:t>
                </a:r>
                <a:r>
                  <a:rPr lang="en-US" altLang="zh-CN" b="0" dirty="0"/>
                  <a:t>n</a:t>
                </a:r>
                <a:r>
                  <a:rPr lang="zh-CN" altLang="en-US" b="0" dirty="0"/>
                  <a:t>次卷积操作，所以一个卷积核的时间复杂度为：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zh-CN" altLang="en-US" b="0" i="1" smtClean="0">
                        <a:latin typeface="Cambria Math" panose="02040503050406030204" pitchFamily="18" charset="0"/>
                      </a:rPr>
                      <m:t>。</m:t>
                    </m:r>
                  </m:oMath>
                </a14:m>
                <a:r>
                  <a:rPr lang="zh-CN" altLang="en-US" b="0" dirty="0"/>
                  <a:t>为了保证</a:t>
                </a:r>
                <a:r>
                  <a:rPr lang="en-US" altLang="zh-CN" b="0" dirty="0"/>
                  <a:t>Transformer</a:t>
                </a:r>
                <a:r>
                  <a:rPr lang="zh-CN" altLang="en-US" b="0" dirty="0"/>
                  <a:t>输入输出的向量维度相同，所以需要</a:t>
                </a:r>
                <a14:m>
                  <m:oMath xmlns:m="http://schemas.openxmlformats.org/officeDocument/2006/math">
                    <m:r>
                      <a:rPr lang="en-US" altLang="zh-CN" b="0" i="1" smtClean="0">
                        <a:latin typeface="Cambria Math" panose="02040503050406030204" pitchFamily="18" charset="0"/>
                      </a:rPr>
                      <m:t>𝑑</m:t>
                    </m:r>
                  </m:oMath>
                </a14:m>
                <a:r>
                  <a:rPr lang="zh-CN" altLang="en-US" b="0" dirty="0"/>
                  <a:t>个卷积核，</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1086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然后这儿有几个关于</a:t>
                </a:r>
                <a:r>
                  <a:rPr lang="en-US" altLang="zh-CN" b="0" dirty="0"/>
                  <a:t>Transformer</a:t>
                </a:r>
                <a:r>
                  <a:rPr lang="zh-CN" altLang="en-US" b="0" dirty="0"/>
                  <a:t>的问题。残差网络增加了一个恒等映射。这使得在求导数的时候，包含了恒等项，无论如何导数里面都会带</a:t>
                </a:r>
                <a:r>
                  <a:rPr lang="en-US" altLang="zh-CN" b="0" dirty="0"/>
                  <a:t>1</a:t>
                </a:r>
                <a:r>
                  <a:rPr lang="zh-CN" altLang="en-US" b="0" dirty="0"/>
                  <a:t>个</a:t>
                </a:r>
                <a:r>
                  <a:rPr lang="en-US" altLang="zh-CN" b="0" dirty="0"/>
                  <a:t>1</a:t>
                </a:r>
                <a:r>
                  <a:rPr lang="zh-CN" altLang="en-US" b="0" dirty="0"/>
                  <a:t>，避免了梯度消失，从而可以有效的进行反向传播。第二是打破了网络的对称性。有论文做实验证明每个层中只有少量的隐藏单元对不同的输入改变它们的激活值，而大部分隐藏单元对不同的输入都是相同的反应，此时整个权重矩阵的秩不高。并且随着网络层数的增加，连乘后使得整个秩变的更低，加上</a:t>
                </a:r>
                <a14:m>
                  <m:oMath xmlns:m="http://schemas.openxmlformats.org/officeDocument/2006/math">
                    <m:r>
                      <a:rPr lang="en-US" altLang="zh-CN" b="0" i="1" smtClean="0">
                        <a:latin typeface="Cambria Math" panose="02040503050406030204" pitchFamily="18" charset="0"/>
                      </a:rPr>
                      <m:t>𝑥</m:t>
                    </m:r>
                    <m:r>
                      <a:rPr lang="zh-CN" altLang="en-US" b="0" i="1" smtClean="0">
                        <a:latin typeface="Cambria Math" panose="02040503050406030204" pitchFamily="18" charset="0"/>
                      </a:rPr>
                      <m:t>之后会打破</m:t>
                    </m:r>
                  </m:oMath>
                </a14:m>
                <a:r>
                  <a:rPr lang="zh-CN" altLang="en-US" b="0" dirty="0"/>
                  <a:t>这个情况。</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09803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关于</a:t>
                </a:r>
                <a:r>
                  <a:rPr lang="en-US" altLang="zh-CN" b="0" dirty="0"/>
                  <a:t>Transformer</a:t>
                </a:r>
                <a:r>
                  <a:rPr lang="zh-CN" altLang="en-US" b="0" dirty="0"/>
                  <a:t>为什么不使用</a:t>
                </a:r>
                <a:r>
                  <a:rPr lang="en-US" altLang="zh-CN" b="0" dirty="0" err="1"/>
                  <a:t>BatchNorm</a:t>
                </a:r>
                <a:r>
                  <a:rPr lang="zh-CN" altLang="en-US" b="0" dirty="0"/>
                  <a:t>，最直观的一个原因是实验证明</a:t>
                </a:r>
                <a:r>
                  <a:rPr lang="en-US" altLang="zh-CN" b="0" dirty="0" err="1"/>
                  <a:t>BatchNorm</a:t>
                </a:r>
                <a:r>
                  <a:rPr lang="zh-CN" altLang="en-US" b="0" dirty="0"/>
                  <a:t>效果不好。根据</a:t>
                </a:r>
                <a:r>
                  <a:rPr lang="en-US" altLang="zh-CN" b="0" dirty="0" err="1"/>
                  <a:t>BatchNorm</a:t>
                </a:r>
                <a:r>
                  <a:rPr lang="zh-CN" altLang="en-US" b="0" dirty="0"/>
                  <a:t>的公式可以看出，</a:t>
                </a:r>
                <a:r>
                  <a:rPr lang="en-US" altLang="zh-CN" b="0" dirty="0" err="1"/>
                  <a:t>BatchNorm</a:t>
                </a:r>
                <a:r>
                  <a:rPr lang="zh-CN" altLang="en-US" b="0" dirty="0"/>
                  <a:t>是对每个特征在</a:t>
                </a:r>
                <a:r>
                  <a:rPr lang="en-US" altLang="zh-CN" b="0" dirty="0" err="1"/>
                  <a:t>Batch_size</a:t>
                </a:r>
                <a:r>
                  <a:rPr lang="zh-CN" altLang="en-US" b="0" dirty="0"/>
                  <a:t>上求的方差和均值。当它用于</a:t>
                </a:r>
                <a:r>
                  <a:rPr lang="en-US" altLang="zh-CN" b="0" dirty="0"/>
                  <a:t>NLP</a:t>
                </a:r>
                <a:r>
                  <a:rPr lang="zh-CN" altLang="en-US" b="0" dirty="0"/>
                  <a:t>时，相当于对每个</a:t>
                </a:r>
                <a:r>
                  <a:rPr lang="en-US" altLang="zh-CN" b="0" dirty="0"/>
                  <a:t>token</a:t>
                </a:r>
                <a:r>
                  <a:rPr lang="zh-CN" altLang="en-US" b="0" dirty="0"/>
                  <a:t>在</a:t>
                </a:r>
                <a:r>
                  <a:rPr lang="en-US" altLang="zh-CN" b="0" dirty="0" err="1"/>
                  <a:t>batch_size</a:t>
                </a:r>
                <a:r>
                  <a:rPr lang="zh-CN" altLang="en-US" b="0" dirty="0"/>
                  <a:t>上求方差和均值，即</a:t>
                </a:r>
                <a:r>
                  <a:rPr lang="en-US" altLang="zh-CN" b="0" dirty="0"/>
                  <a:t>BN</a:t>
                </a:r>
                <a:r>
                  <a:rPr lang="zh-CN" altLang="en-US" b="0" dirty="0"/>
                  <a:t>按位置对每个</a:t>
                </a:r>
                <a:r>
                  <a:rPr lang="en-US" altLang="zh-CN" b="0" dirty="0"/>
                  <a:t>token</a:t>
                </a:r>
                <a:r>
                  <a:rPr lang="zh-CN" altLang="en-US" b="0" dirty="0"/>
                  <a:t>的特征进行了归一化。</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96768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比如两个例句，“今天天气真好”和“我和你”，这就意味着</a:t>
                </a:r>
                <a:r>
                  <a:rPr lang="en-US" altLang="zh-CN" b="0" dirty="0"/>
                  <a:t>BN</a:t>
                </a:r>
                <a:r>
                  <a:rPr lang="zh-CN" altLang="en-US" b="0" dirty="0"/>
                  <a:t>把“今天</a:t>
                </a:r>
                <a:r>
                  <a:rPr lang="en-US" altLang="zh-CN" b="0" dirty="0"/>
                  <a:t>”</a:t>
                </a:r>
                <a:r>
                  <a:rPr lang="zh-CN" altLang="en-US" b="0" dirty="0"/>
                  <a:t>和“我”的特征当成了一类特征，这显然是不合理的。另一个则是</a:t>
                </a:r>
                <a:r>
                  <a:rPr lang="en-US" altLang="zh-CN" b="0" dirty="0"/>
                  <a:t>Padding</a:t>
                </a:r>
                <a:r>
                  <a:rPr lang="zh-CN" altLang="en-US" b="0" dirty="0"/>
                  <a:t>问题，同一个</a:t>
                </a:r>
                <a:r>
                  <a:rPr lang="en-US" altLang="zh-CN" b="0" dirty="0"/>
                  <a:t>Batch</a:t>
                </a:r>
                <a:r>
                  <a:rPr lang="zh-CN" altLang="en-US" b="0" dirty="0"/>
                  <a:t>中序列的长度不一样，导致后面的方差和均值无法计算。</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40897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LN</a:t>
                </a:r>
                <a:r>
                  <a:rPr lang="zh-CN" altLang="en-US" b="0" dirty="0"/>
                  <a:t>则是针对每一个样本，做特征的缩放。也就是说</a:t>
                </a:r>
                <a:r>
                  <a:rPr lang="en-US" altLang="zh-CN" b="0" dirty="0"/>
                  <a:t>LN</a:t>
                </a:r>
                <a:r>
                  <a:rPr lang="zh-CN" altLang="en-US" b="0" dirty="0"/>
                  <a:t>对一句话中的每个</a:t>
                </a:r>
                <a:r>
                  <a:rPr lang="en-US" altLang="zh-CN" b="0" dirty="0"/>
                  <a:t>token</a:t>
                </a:r>
                <a:r>
                  <a:rPr lang="zh-CN" altLang="en-US" b="0" dirty="0"/>
                  <a:t>进行了特征缩放，有些类似于用</a:t>
                </a:r>
                <a:r>
                  <a:rPr lang="en-US" altLang="zh-CN" b="0" dirty="0"/>
                  <a:t>token</a:t>
                </a:r>
                <a:r>
                  <a:rPr lang="zh-CN" altLang="en-US" b="0" dirty="0"/>
                  <a:t>向量的加权和作为句子向量。</a:t>
                </a: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80206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52666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p:txBody>
          </p:sp>
        </mc:Choice>
        <mc:Fallback xmlns="">
          <p:sp>
            <p:nvSpPr>
              <p:cNvPr id="3" name="备注占位符 2"/>
              <p:cNvSpPr>
                <a:spLocks noGrp="1"/>
              </p:cNvSpPr>
              <p:nvPr>
                <p:ph type="body" idx="1"/>
              </p:nvPr>
            </p:nvSpPr>
            <p:spPr/>
            <p:txBody>
              <a:bodyPr/>
              <a:lstStyle/>
              <a:p>
                <a:r>
                  <a:rPr lang="zh-CN" altLang="en-US" b="0" dirty="0"/>
                  <a:t>从右图可以看出，</a:t>
                </a:r>
                <a:r>
                  <a:rPr lang="en-US" altLang="zh-CN" b="0" dirty="0"/>
                  <a:t>Self-Attention</a:t>
                </a:r>
                <a:r>
                  <a:rPr lang="zh-CN" altLang="en-US" b="0" dirty="0"/>
                  <a:t>模块存在一个</a:t>
                </a:r>
                <a:r>
                  <a:rPr lang="en-US" altLang="zh-CN" b="0" dirty="0"/>
                  <a:t>Mask</a:t>
                </a:r>
                <a:r>
                  <a:rPr lang="zh-CN" altLang="en-US" b="0" dirty="0"/>
                  <a:t>操作。</a:t>
                </a:r>
                <a:r>
                  <a:rPr lang="en-US" altLang="zh-CN" b="0" dirty="0"/>
                  <a:t>Transformer</a:t>
                </a:r>
                <a:r>
                  <a:rPr lang="zh-CN" altLang="en-US" b="0" dirty="0"/>
                  <a:t>中的</a:t>
                </a:r>
                <a:r>
                  <a:rPr lang="en-US" altLang="zh-CN" b="0" dirty="0"/>
                  <a:t>Mask</a:t>
                </a:r>
                <a:r>
                  <a:rPr lang="zh-CN" altLang="en-US" b="0" dirty="0"/>
                  <a:t>一共有两个，分别是</a:t>
                </a:r>
                <a:r>
                  <a:rPr lang="en-US" altLang="zh-CN" b="0" dirty="0"/>
                  <a:t>Padding Mask</a:t>
                </a:r>
                <a:r>
                  <a:rPr lang="zh-CN" altLang="en-US" b="0" dirty="0"/>
                  <a:t>和</a:t>
                </a:r>
                <a:r>
                  <a:rPr lang="en-US" altLang="zh-CN" b="0" dirty="0"/>
                  <a:t>Attention Mask</a:t>
                </a:r>
                <a:r>
                  <a:rPr lang="zh-CN" altLang="en-US" b="0" dirty="0"/>
                  <a:t>。由于语料中句子的长度不一致，所以对于较短的句子，会使用相应的</a:t>
                </a:r>
                <a:r>
                  <a:rPr lang="en-US" altLang="zh-CN" b="0" dirty="0"/>
                  <a:t>PAD</a:t>
                </a:r>
                <a:r>
                  <a:rPr lang="zh-CN" altLang="en-US" b="0" dirty="0"/>
                  <a:t>填充符将短句子填充到与长句子相同的长度。使用</a:t>
                </a:r>
                <a:r>
                  <a:rPr lang="en-US" altLang="zh-CN" b="0" dirty="0"/>
                  <a:t>Padding Mask</a:t>
                </a:r>
                <a:r>
                  <a:rPr lang="zh-CN" altLang="en-US" b="0" dirty="0"/>
                  <a:t>是为了告诉</a:t>
                </a:r>
                <a:r>
                  <a:rPr lang="en-US" altLang="zh-CN" b="0" dirty="0"/>
                  <a:t>Attention</a:t>
                </a:r>
                <a:r>
                  <a:rPr lang="zh-CN" altLang="en-US" b="0" dirty="0"/>
                  <a:t>，这个</a:t>
                </a:r>
                <a:r>
                  <a:rPr lang="en-US" altLang="zh-CN" b="0" dirty="0"/>
                  <a:t>token</a:t>
                </a:r>
                <a:r>
                  <a:rPr lang="zh-CN" altLang="en-US" b="0" dirty="0"/>
                  <a:t>是填充字符，不需要施加注意力。这里主要将</a:t>
                </a:r>
                <a:r>
                  <a:rPr lang="en-US" altLang="zh-CN" b="0" dirty="0"/>
                  <a:t>Attention Mask</a:t>
                </a:r>
                <a:r>
                  <a:rPr lang="zh-CN" altLang="en-US" b="0" dirty="0"/>
                  <a:t>。</a:t>
                </a:r>
                <a:endParaRPr lang="en-US" altLang="zh-CN" b="0" dirty="0"/>
              </a:p>
              <a:p>
                <a:r>
                  <a:rPr lang="en-US" altLang="zh-CN" b="0" dirty="0"/>
                  <a:t>Attention Mask</a:t>
                </a:r>
                <a:r>
                  <a:rPr lang="zh-CN" altLang="en-US" b="0" dirty="0"/>
                  <a:t>是为了在保证</a:t>
                </a:r>
                <a:r>
                  <a:rPr lang="en-US" altLang="zh-CN" b="0" dirty="0"/>
                  <a:t>Decoder</a:t>
                </a:r>
                <a:r>
                  <a:rPr lang="zh-CN" altLang="en-US" b="0" dirty="0"/>
                  <a:t>在预测第</a:t>
                </a:r>
                <a:r>
                  <a:rPr lang="en-US" altLang="zh-CN" b="0" dirty="0" err="1"/>
                  <a:t>i</a:t>
                </a:r>
                <a:r>
                  <a:rPr lang="zh-CN" altLang="en-US" b="0" dirty="0"/>
                  <a:t>个字符时，只能看到第</a:t>
                </a:r>
                <a:r>
                  <a:rPr lang="en-US" altLang="zh-CN" b="0" dirty="0" err="1"/>
                  <a:t>i</a:t>
                </a:r>
                <a:r>
                  <a:rPr lang="zh-CN" altLang="en-US" b="0" dirty="0"/>
                  <a:t>个字符前的字符，不能看到未来的字符。以例句“我 和 你”为例，它对应的</a:t>
                </a:r>
                <a:r>
                  <a:rPr lang="en-US" altLang="zh-CN" b="0" dirty="0"/>
                  <a:t>Mask</a:t>
                </a:r>
                <a:r>
                  <a:rPr lang="zh-CN" altLang="en-US" b="0" dirty="0"/>
                  <a:t>矩阵如下。前面我们说，矩阵</a:t>
                </a:r>
                <a:r>
                  <a:rPr lang="en-US" altLang="zh-CN" b="0" i="0">
                    <a:latin typeface="Cambria Math" panose="02040503050406030204" pitchFamily="18" charset="0"/>
                  </a:rPr>
                  <a:t>𝐴_𝑖𝑗</a:t>
                </a:r>
                <a:r>
                  <a:rPr lang="zh-CN" altLang="en-US" b="0" dirty="0"/>
                  <a:t>表示</a:t>
                </a:r>
                <a:r>
                  <a:rPr lang="en-US" altLang="zh-CN" b="0" i="0">
                    <a:latin typeface="Cambria Math" panose="02040503050406030204" pitchFamily="18" charset="0"/>
                  </a:rPr>
                  <a:t>𝑡𝑜𝑘𝑒𝑛_𝑖</a:t>
                </a:r>
                <a:r>
                  <a:rPr lang="zh-CN" altLang="en-US" b="0" i="0">
                    <a:latin typeface="Cambria Math" panose="02040503050406030204" pitchFamily="18" charset="0"/>
                  </a:rPr>
                  <a:t> 和</a:t>
                </a:r>
                <a:r>
                  <a:rPr lang="en-US" altLang="zh-CN" b="0" i="0">
                    <a:latin typeface="Cambria Math" panose="02040503050406030204" pitchFamily="18" charset="0"/>
                  </a:rPr>
                  <a:t>𝑡𝑜𝑘𝑒𝑛_𝑗</a:t>
                </a:r>
                <a:r>
                  <a:rPr lang="zh-CN" altLang="en-US" b="0" dirty="0"/>
                  <a:t>的相似度，那个</a:t>
                </a:r>
                <a:r>
                  <a:rPr lang="en-US" altLang="zh-CN" b="0" i="0">
                    <a:latin typeface="Cambria Math" panose="02040503050406030204" pitchFamily="18" charset="0"/>
                  </a:rPr>
                  <a:t>𝐴_01</a:t>
                </a:r>
                <a:r>
                  <a:rPr lang="zh-CN" altLang="en-US" b="0" dirty="0"/>
                  <a:t>则表示</a:t>
                </a:r>
                <a:r>
                  <a:rPr lang="en-US" altLang="zh-CN" b="0" i="0">
                    <a:latin typeface="Cambria Math" panose="02040503050406030204" pitchFamily="18" charset="0"/>
                  </a:rPr>
                  <a:t>𝑡𝑜𝑘𝑒𝑛_0</a:t>
                </a:r>
                <a:r>
                  <a:rPr lang="zh-CN" altLang="en-US" b="0" i="0">
                    <a:latin typeface="Cambria Math" panose="02040503050406030204" pitchFamily="18" charset="0"/>
                  </a:rPr>
                  <a:t> 和</a:t>
                </a:r>
                <a:r>
                  <a:rPr lang="en-US" altLang="zh-CN" b="0" i="0">
                    <a:latin typeface="Cambria Math" panose="02040503050406030204" pitchFamily="18" charset="0"/>
                  </a:rPr>
                  <a:t>𝑡𝑜𝑘𝑒𝑛_1</a:t>
                </a:r>
                <a:r>
                  <a:rPr lang="zh-CN" altLang="en-US" b="0" i="0">
                    <a:latin typeface="Cambria Math" panose="02040503050406030204" pitchFamily="18" charset="0"/>
                  </a:rPr>
                  <a:t> 的</a:t>
                </a:r>
                <a:r>
                  <a:rPr lang="zh-CN" altLang="en-US" b="0" dirty="0"/>
                  <a:t>相似度，但当你预测</a:t>
                </a:r>
                <a:r>
                  <a:rPr lang="en-US" altLang="zh-CN" b="0" i="0">
                    <a:latin typeface="Cambria Math" panose="02040503050406030204" pitchFamily="18" charset="0"/>
                  </a:rPr>
                  <a:t>𝑡𝑜𝑘𝑒𝑛_0</a:t>
                </a:r>
                <a:r>
                  <a:rPr lang="zh-CN" altLang="en-US" b="0" i="0">
                    <a:latin typeface="Cambria Math" panose="02040503050406030204" pitchFamily="18" charset="0"/>
                  </a:rPr>
                  <a:t> 的</a:t>
                </a:r>
                <a:r>
                  <a:rPr lang="zh-CN" altLang="en-US" b="0" dirty="0"/>
                  <a:t>时候，你还不知道</a:t>
                </a:r>
                <a:r>
                  <a:rPr lang="en-US" altLang="zh-CN" b="0" i="0">
                    <a:latin typeface="Cambria Math" panose="02040503050406030204" pitchFamily="18" charset="0"/>
                  </a:rPr>
                  <a:t>𝑡𝑜𝑘𝑒𝑛_1</a:t>
                </a:r>
                <a:r>
                  <a:rPr lang="zh-CN" altLang="en-US" b="0" dirty="0"/>
                  <a:t>，所以对应位置应该为</a:t>
                </a:r>
                <a:r>
                  <a:rPr lang="en-US" altLang="zh-CN" b="0" dirty="0"/>
                  <a:t>0.</a:t>
                </a:r>
                <a:r>
                  <a:rPr lang="zh-CN" altLang="en-US" b="0" dirty="0"/>
                  <a:t>其余部分同理。所以</a:t>
                </a:r>
                <a:r>
                  <a:rPr lang="en-US" altLang="zh-CN" b="0" dirty="0"/>
                  <a:t>Attention</a:t>
                </a:r>
                <a:r>
                  <a:rPr lang="zh-CN" altLang="en-US" b="0" dirty="0"/>
                  <a:t>是一个下三角矩阵，对角线上方的元素全为</a:t>
                </a:r>
                <a:r>
                  <a:rPr lang="en-US" altLang="zh-CN" b="0" dirty="0"/>
                  <a:t>0</a:t>
                </a:r>
                <a:r>
                  <a:rPr lang="zh-CN" altLang="en-US" b="0" dirty="0"/>
                  <a:t>，对角线和对角线下方元素全为</a:t>
                </a:r>
                <a:r>
                  <a:rPr lang="en-US" altLang="zh-CN" b="0" dirty="0"/>
                  <a:t>1</a:t>
                </a:r>
                <a:r>
                  <a:rPr lang="zh-CN" altLang="en-US" b="0" dirty="0"/>
                  <a:t>。</a:t>
                </a:r>
                <a:endParaRPr lang="en-US" altLang="zh-CN" b="0" dirty="0"/>
              </a:p>
              <a:p>
                <a:endParaRPr lang="en-US" altLang="zh-CN" b="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3583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首先大致介绍一下</a:t>
            </a:r>
            <a:r>
              <a:rPr lang="en-US" altLang="zh-CN" dirty="0"/>
              <a:t>Encoder-Decoder</a:t>
            </a:r>
            <a:r>
              <a:rPr lang="zh-CN" altLang="en-US" dirty="0"/>
              <a:t>█</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63634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我组报告到此结束，谢谢大家 </a:t>
            </a:r>
            <a:r>
              <a:rPr lang="en-US" altLang="zh-CN" dirty="0"/>
              <a:t>【8.00】</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35347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以，句子“我 和 你”为例。每一行代表对应</a:t>
            </a:r>
            <a:r>
              <a:rPr lang="en-US" altLang="zh-CN" dirty="0"/>
              <a:t>token</a:t>
            </a:r>
            <a:r>
              <a:rPr lang="zh-CN" altLang="en-US" dirty="0"/>
              <a:t>的词向量。令</a:t>
            </a:r>
            <a:r>
              <a:rPr lang="en-US" altLang="zh-CN" dirty="0"/>
              <a:t>A</a:t>
            </a:r>
            <a:r>
              <a:rPr lang="zh-CN" altLang="en-US" dirty="0"/>
              <a:t>矩阵</a:t>
            </a:r>
            <a:r>
              <a:rPr lang="en-US" altLang="zh-CN" dirty="0"/>
              <a:t>Q</a:t>
            </a:r>
            <a:r>
              <a:rPr lang="zh-CN" altLang="en-US" dirty="0"/>
              <a:t>乘以矩阵</a:t>
            </a:r>
            <a:r>
              <a:rPr lang="en-US" altLang="zh-CN" dirty="0"/>
              <a:t>K</a:t>
            </a:r>
            <a:r>
              <a:rPr lang="zh-CN" altLang="en-US" dirty="0"/>
              <a:t>的转置，</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66006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以，句子“我 和 你”为例。每一行代表对应</a:t>
            </a:r>
            <a:r>
              <a:rPr lang="en-US" altLang="zh-CN" dirty="0"/>
              <a:t>token</a:t>
            </a:r>
            <a:r>
              <a:rPr lang="zh-CN" altLang="en-US" dirty="0"/>
              <a:t>的词向量。令</a:t>
            </a:r>
            <a:r>
              <a:rPr lang="en-US" altLang="zh-CN" dirty="0"/>
              <a:t>A</a:t>
            </a:r>
            <a:r>
              <a:rPr lang="zh-CN" altLang="en-US" dirty="0"/>
              <a:t>矩阵</a:t>
            </a:r>
            <a:r>
              <a:rPr lang="en-US" altLang="zh-CN" dirty="0"/>
              <a:t>Q</a:t>
            </a:r>
            <a:r>
              <a:rPr lang="zh-CN" altLang="en-US" dirty="0"/>
              <a:t>乘以矩阵</a:t>
            </a:r>
            <a:r>
              <a:rPr lang="en-US" altLang="zh-CN" dirty="0"/>
              <a:t>K</a:t>
            </a:r>
            <a:r>
              <a:rPr lang="zh-CN" altLang="en-US" dirty="0"/>
              <a:t>的转置，</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214019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Encoder-Decoder</a:t>
            </a:r>
            <a:r>
              <a:rPr lang="zh-CN" altLang="en-US" dirty="0"/>
              <a:t>架构最早于</a:t>
            </a:r>
            <a:r>
              <a:rPr lang="en-US" altLang="zh-CN" dirty="0"/>
              <a:t>2014</a:t>
            </a:r>
            <a:r>
              <a:rPr lang="zh-CN" altLang="en-US" dirty="0"/>
              <a:t>年提出，首先被应用到了统计机器学习领域，并后续被应用得到了</a:t>
            </a:r>
            <a:r>
              <a:rPr lang="en-US" altLang="zh-CN" dirty="0"/>
              <a:t>Seq2Seq</a:t>
            </a:r>
            <a:r>
              <a:rPr lang="zh-CN" altLang="en-US" dirty="0"/>
              <a:t>任务中。</a:t>
            </a:r>
            <a:endParaRPr lang="en-US" altLang="zh-CN" dirty="0"/>
          </a:p>
          <a:p>
            <a:r>
              <a:rPr lang="zh-CN" altLang="en-US" dirty="0"/>
              <a:t>这里面</a:t>
            </a:r>
            <a:r>
              <a:rPr lang="en-US" altLang="zh-CN" dirty="0"/>
              <a:t>Seq2Seq</a:t>
            </a:r>
            <a:r>
              <a:rPr lang="zh-CN" altLang="en-US" dirty="0"/>
              <a:t>任务指输入是一个序列输出是另一个序列的任务。</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2318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Encoder-Decoder</a:t>
                </a:r>
                <a:r>
                  <a:rPr lang="zh-CN" altLang="en-US" dirty="0"/>
                  <a:t>架构最早于</a:t>
                </a:r>
                <a:r>
                  <a:rPr lang="en-US" altLang="zh-CN" dirty="0"/>
                  <a:t>2014</a:t>
                </a:r>
                <a:r>
                  <a:rPr lang="zh-CN" altLang="en-US" dirty="0"/>
                  <a:t>年提出，首先被应用到了统计机器翻译领域，并后续被应用得到了</a:t>
                </a:r>
                <a:r>
                  <a:rPr lang="en-US" altLang="zh-CN" dirty="0"/>
                  <a:t>Seq2Seq</a:t>
                </a:r>
                <a:r>
                  <a:rPr lang="zh-CN" altLang="en-US" dirty="0"/>
                  <a:t>任务中。</a:t>
                </a:r>
                <a:endParaRPr lang="en-US" altLang="zh-CN" dirty="0"/>
              </a:p>
              <a:p>
                <a:r>
                  <a:rPr lang="zh-CN" altLang="en-US" dirty="0"/>
                  <a:t>这里面</a:t>
                </a:r>
                <a:r>
                  <a:rPr lang="en-US" altLang="zh-CN" dirty="0"/>
                  <a:t>Seq2Seq</a:t>
                </a:r>
                <a:r>
                  <a:rPr lang="zh-CN" altLang="en-US" dirty="0"/>
                  <a:t>任务指输入是一个序列输出是另一个序列的任务。</a:t>
                </a:r>
                <a:endParaRPr lang="en-US" altLang="zh-CN" dirty="0"/>
              </a:p>
              <a:p>
                <a:r>
                  <a:rPr lang="zh-CN" altLang="en-US" dirty="0"/>
                  <a:t>这里有一个</a:t>
                </a:r>
                <a:r>
                  <a:rPr lang="en-US" altLang="zh-CN" dirty="0"/>
                  <a:t>Encoder-Decoder</a:t>
                </a:r>
                <a:r>
                  <a:rPr lang="zh-CN" altLang="en-US" dirty="0"/>
                  <a:t>的典型架构。其中</a:t>
                </a:r>
                <a:r>
                  <a:rPr lang="en-US" altLang="zh-CN" dirty="0"/>
                  <a:t>Encoder</a:t>
                </a:r>
                <a:r>
                  <a:rPr lang="zh-CN" altLang="en-US" dirty="0"/>
                  <a:t>和</a:t>
                </a:r>
                <a:r>
                  <a:rPr lang="en-US" altLang="zh-CN" dirty="0"/>
                  <a:t>Decoder</a:t>
                </a:r>
                <a:r>
                  <a:rPr lang="zh-CN" altLang="en-US" dirty="0"/>
                  <a:t>都采用的是</a:t>
                </a:r>
                <a:r>
                  <a:rPr lang="en-US" altLang="zh-CN" dirty="0"/>
                  <a:t>RNN</a:t>
                </a:r>
                <a:r>
                  <a:rPr lang="zh-CN" altLang="en-US" dirty="0"/>
                  <a:t>，</a:t>
                </a:r>
                <a:r>
                  <a:rPr lang="en-US" altLang="zh-CN" dirty="0"/>
                  <a:t>Encoder</a:t>
                </a:r>
                <a:r>
                  <a:rPr lang="zh-CN" altLang="en-US" dirty="0"/>
                  <a:t>的输入是一个序列</a:t>
                </a:r>
                <a14:m>
                  <m:oMath xmlns:m="http://schemas.openxmlformats.org/officeDocument/2006/math">
                    <m:r>
                      <a:rPr lang="en-US" altLang="zh-CN" b="0" i="1" smtClean="0">
                        <a:latin typeface="Cambria Math" panose="02040503050406030204" pitchFamily="18" charset="0"/>
                      </a:rPr>
                      <m:t>𝑋</m:t>
                    </m:r>
                  </m:oMath>
                </a14:m>
                <a:r>
                  <a:rPr lang="zh-CN" altLang="en-US" b="0" dirty="0"/>
                  <a:t>，然后经过</a:t>
                </a:r>
                <a:r>
                  <a:rPr lang="en-US" altLang="zh-CN" b="0" dirty="0"/>
                  <a:t>Encoder</a:t>
                </a:r>
                <a:r>
                  <a:rPr lang="zh-CN" altLang="en-US" b="0" dirty="0"/>
                  <a:t>生成语义编码向量</a:t>
                </a:r>
                <a:r>
                  <a:rPr lang="en-US" altLang="zh-CN" b="0" dirty="0"/>
                  <a:t>c</a:t>
                </a:r>
                <a:r>
                  <a:rPr lang="zh-CN" altLang="en-US" b="0" dirty="0"/>
                  <a:t>，</a:t>
                </a:r>
                <a:r>
                  <a:rPr lang="en-US" altLang="zh-CN" b="0" dirty="0"/>
                  <a:t>c</a:t>
                </a:r>
                <a:r>
                  <a:rPr lang="zh-CN" altLang="en-US" b="0" dirty="0"/>
                  <a:t>可以看作是输入序列的句向量。然后</a:t>
                </a:r>
                <a:r>
                  <a:rPr lang="en-US" altLang="zh-CN" b="0" dirty="0"/>
                  <a:t>Decoder</a:t>
                </a:r>
                <a:r>
                  <a:rPr lang="zh-CN" altLang="en-US" b="0" dirty="0"/>
                  <a:t>根据向量</a:t>
                </a:r>
                <a:r>
                  <a:rPr lang="en-US" altLang="zh-CN" b="0" dirty="0"/>
                  <a:t>c</a:t>
                </a:r>
                <a:r>
                  <a:rPr lang="zh-CN" altLang="en-US" b="0" dirty="0"/>
                  <a:t>和上一时刻</a:t>
                </a:r>
                <a:r>
                  <a:rPr lang="en-US" altLang="zh-CN" b="0" dirty="0"/>
                  <a:t>Decoder</a:t>
                </a:r>
                <a:r>
                  <a:rPr lang="zh-CN" altLang="en-US" b="0" dirty="0"/>
                  <a:t>的输出进行解码，并依次产生输出。</a:t>
                </a:r>
                <a:r>
                  <a:rPr lang="zh-CN" altLang="en-US" dirty="0"/>
                  <a:t>█</a:t>
                </a:r>
                <a:endParaRPr lang="en-US" altLang="zh-CN" b="0" dirty="0"/>
              </a:p>
            </p:txBody>
          </p:sp>
        </mc:Choice>
        <mc:Fallback xmlns="">
          <p:sp>
            <p:nvSpPr>
              <p:cNvPr id="3" name="备注占位符 2"/>
              <p:cNvSpPr>
                <a:spLocks noGrp="1"/>
              </p:cNvSpPr>
              <p:nvPr>
                <p:ph type="body" idx="1"/>
              </p:nvPr>
            </p:nvSpPr>
            <p:spPr/>
            <p:txBody>
              <a:bodyPr/>
              <a:lstStyle/>
              <a:p>
                <a:r>
                  <a:rPr lang="en-US" altLang="zh-CN" dirty="0"/>
                  <a:t>Encoder-Decoder</a:t>
                </a:r>
                <a:r>
                  <a:rPr lang="zh-CN" altLang="en-US" dirty="0"/>
                  <a:t>架构最早于</a:t>
                </a:r>
                <a:r>
                  <a:rPr lang="en-US" altLang="zh-CN" dirty="0"/>
                  <a:t>2014</a:t>
                </a:r>
                <a:r>
                  <a:rPr lang="zh-CN" altLang="en-US" dirty="0"/>
                  <a:t>年提出，首先被应用到了统计机器学习领域，并后续被应用得到了</a:t>
                </a:r>
                <a:r>
                  <a:rPr lang="en-US" altLang="zh-CN" dirty="0"/>
                  <a:t>Seq2Seq</a:t>
                </a:r>
                <a:r>
                  <a:rPr lang="zh-CN" altLang="en-US" dirty="0"/>
                  <a:t>任务中。</a:t>
                </a:r>
                <a:endParaRPr lang="en-US" altLang="zh-CN" dirty="0"/>
              </a:p>
              <a:p>
                <a:r>
                  <a:rPr lang="zh-CN" altLang="en-US" dirty="0"/>
                  <a:t>这里面</a:t>
                </a:r>
                <a:r>
                  <a:rPr lang="en-US" altLang="zh-CN" dirty="0"/>
                  <a:t>Seq2Seq</a:t>
                </a:r>
                <a:r>
                  <a:rPr lang="zh-CN" altLang="en-US" dirty="0"/>
                  <a:t>任务指输入是一个序列输出是另一个序列的任务。</a:t>
                </a:r>
                <a:endParaRPr lang="en-US" altLang="zh-CN" dirty="0"/>
              </a:p>
              <a:p>
                <a:r>
                  <a:rPr lang="zh-CN" altLang="en-US" dirty="0"/>
                  <a:t>这里有一个</a:t>
                </a:r>
                <a:r>
                  <a:rPr lang="en-US" altLang="zh-CN" dirty="0"/>
                  <a:t>Encoder-Decoder</a:t>
                </a:r>
                <a:r>
                  <a:rPr lang="zh-CN" altLang="en-US" dirty="0"/>
                  <a:t>的典型架构。其中</a:t>
                </a:r>
                <a:r>
                  <a:rPr lang="en-US" altLang="zh-CN" dirty="0"/>
                  <a:t>Encoder</a:t>
                </a:r>
                <a:r>
                  <a:rPr lang="zh-CN" altLang="en-US" dirty="0"/>
                  <a:t>和</a:t>
                </a:r>
                <a:r>
                  <a:rPr lang="en-US" altLang="zh-CN" dirty="0"/>
                  <a:t>Decoder</a:t>
                </a:r>
                <a:r>
                  <a:rPr lang="zh-CN" altLang="en-US" dirty="0"/>
                  <a:t>都采用的是</a:t>
                </a:r>
                <a:r>
                  <a:rPr lang="en-US" altLang="zh-CN" dirty="0"/>
                  <a:t>RNN</a:t>
                </a:r>
                <a:r>
                  <a:rPr lang="zh-CN" altLang="en-US" dirty="0"/>
                  <a:t>，</a:t>
                </a:r>
                <a:r>
                  <a:rPr lang="en-US" altLang="zh-CN" dirty="0"/>
                  <a:t>Encoder</a:t>
                </a:r>
                <a:r>
                  <a:rPr lang="zh-CN" altLang="en-US" dirty="0"/>
                  <a:t>的输入是一个序列</a:t>
                </a:r>
                <a:r>
                  <a:rPr lang="en-US" altLang="zh-CN" b="0" i="0">
                    <a:latin typeface="Cambria Math" panose="02040503050406030204" pitchFamily="18" charset="0"/>
                  </a:rPr>
                  <a:t>𝑋</a:t>
                </a:r>
                <a:r>
                  <a:rPr lang="zh-CN" altLang="en-US" b="0"/>
                  <a:t>，然后经过</a:t>
                </a:r>
                <a:endParaRPr lang="en-US" altLang="zh-CN" b="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5655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这里是</a:t>
            </a:r>
            <a:r>
              <a:rPr lang="en-US" altLang="zh-CN" dirty="0"/>
              <a:t>Transformer</a:t>
            </a:r>
            <a:r>
              <a:rPr lang="zh-CN" altLang="en-US" dirty="0"/>
              <a:t>总结的一些关于当前序列翻译模型的一些缺点█</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819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论文作者对于当前序列翻译模型的缺点进行了总结。</a:t>
            </a:r>
            <a:endParaRPr lang="en-US" altLang="zh-CN" dirty="0"/>
          </a:p>
          <a:p>
            <a:r>
              <a:rPr lang="zh-CN" altLang="en-US" dirty="0"/>
              <a:t>首先当前的序列翻译模型大多采用</a:t>
            </a:r>
            <a:r>
              <a:rPr lang="en-US" altLang="zh-CN" dirty="0"/>
              <a:t>RNN</a:t>
            </a:r>
            <a:r>
              <a:rPr lang="zh-CN" altLang="en-US" dirty="0"/>
              <a:t>，而</a:t>
            </a:r>
            <a:r>
              <a:rPr lang="en-US" altLang="zh-CN" dirty="0"/>
              <a:t>RNN</a:t>
            </a:r>
            <a:r>
              <a:rPr lang="zh-CN" altLang="en-US" dirty="0"/>
              <a:t>模型的计算具有固有的顺序性质，它的输出是一个接着一个的，这个性质阻止了并行化计算，而且现在对此现在没有很好的解决办法；另一个问题则是长期依赖问题。长期依赖指的是当前系统的状态，可能受很长时间之前系统状态的影响，</a:t>
            </a:r>
            <a:r>
              <a:rPr lang="en-US" altLang="zh-CN" dirty="0"/>
              <a:t>RNN</a:t>
            </a:r>
            <a:r>
              <a:rPr lang="zh-CN" altLang="en-US" dirty="0"/>
              <a:t>很难学习到时间久远的信息。而当前的序列翻译模型，如</a:t>
            </a:r>
            <a:r>
              <a:rPr lang="en-US" altLang="zh-CN" b="0" i="0" dirty="0">
                <a:solidFill>
                  <a:srgbClr val="333333"/>
                </a:solidFill>
                <a:effectLst/>
                <a:latin typeface="KaTeX_Main"/>
              </a:rPr>
              <a:t>ConvS2S</a:t>
            </a:r>
            <a:r>
              <a:rPr lang="zh-CN" altLang="en-US" b="0" i="0" dirty="0">
                <a:solidFill>
                  <a:srgbClr val="333333"/>
                </a:solidFill>
                <a:effectLst/>
                <a:latin typeface="KaTeX_Main"/>
              </a:rPr>
              <a:t>， </a:t>
            </a:r>
            <a:r>
              <a:rPr lang="en-US" altLang="zh-CN" b="0" i="0" dirty="0" err="1">
                <a:solidFill>
                  <a:srgbClr val="333333"/>
                </a:solidFill>
                <a:effectLst/>
                <a:latin typeface="KaTeX_Main"/>
              </a:rPr>
              <a:t>ByteNet</a:t>
            </a:r>
            <a:r>
              <a:rPr lang="zh-CN" altLang="en-US" b="0" i="0" dirty="0">
                <a:solidFill>
                  <a:srgbClr val="333333"/>
                </a:solidFill>
                <a:effectLst/>
                <a:latin typeface="KaTeX_Main"/>
              </a:rPr>
              <a:t>，则存在关联序列中任意两个</a:t>
            </a:r>
            <a:r>
              <a:rPr lang="en-US" altLang="zh-CN" b="0" i="0" dirty="0">
                <a:solidFill>
                  <a:srgbClr val="333333"/>
                </a:solidFill>
                <a:effectLst/>
                <a:latin typeface="KaTeX_Main"/>
              </a:rPr>
              <a:t>token</a:t>
            </a:r>
            <a:r>
              <a:rPr lang="zh-CN" altLang="en-US" b="0" i="0" dirty="0">
                <a:solidFill>
                  <a:srgbClr val="333333"/>
                </a:solidFill>
                <a:effectLst/>
                <a:latin typeface="KaTeX_Main"/>
              </a:rPr>
              <a:t>所需的操作次数随两</a:t>
            </a:r>
            <a:r>
              <a:rPr lang="en-US" altLang="zh-CN" b="0" i="0" dirty="0">
                <a:solidFill>
                  <a:srgbClr val="333333"/>
                </a:solidFill>
                <a:effectLst/>
                <a:latin typeface="KaTeX_Main"/>
              </a:rPr>
              <a:t>token</a:t>
            </a:r>
            <a:r>
              <a:rPr lang="zh-CN" altLang="en-US" b="0" i="0" dirty="0">
                <a:solidFill>
                  <a:srgbClr val="333333"/>
                </a:solidFill>
                <a:effectLst/>
                <a:latin typeface="KaTeX_Main"/>
              </a:rPr>
              <a:t>的距离的增加而增加。而</a:t>
            </a:r>
            <a:r>
              <a:rPr lang="en-US" altLang="zh-CN" b="0" i="0" dirty="0">
                <a:solidFill>
                  <a:srgbClr val="333333"/>
                </a:solidFill>
                <a:effectLst/>
                <a:latin typeface="KaTeX_Main"/>
              </a:rPr>
              <a:t>Transformer</a:t>
            </a:r>
            <a:r>
              <a:rPr lang="zh-CN" altLang="en-US" b="0" i="0" dirty="0">
                <a:solidFill>
                  <a:srgbClr val="333333"/>
                </a:solidFill>
                <a:effectLst/>
                <a:latin typeface="KaTeX_Main"/>
              </a:rPr>
              <a:t>很好地解决了这些问题</a:t>
            </a:r>
            <a:r>
              <a:rPr lang="zh-CN" altLang="en-US" dirty="0"/>
              <a:t>█</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970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现在主要对</a:t>
            </a:r>
            <a:r>
              <a:rPr lang="en-US" altLang="zh-CN" dirty="0"/>
              <a:t>Transformer</a:t>
            </a:r>
            <a:r>
              <a:rPr lang="zh-CN" altLang="en-US" dirty="0"/>
              <a:t>进行介绍█</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62292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r>
              <a:rPr lang="en-US" altLang="zh-CN" dirty="0"/>
              <a:t>Transformer</a:t>
            </a:r>
            <a:r>
              <a:rPr lang="zh-CN" altLang="en-US" dirty="0"/>
              <a:t>仍是</a:t>
            </a:r>
            <a:r>
              <a:rPr lang="en-US" altLang="zh-CN" dirty="0"/>
              <a:t>Encoder-Decoder</a:t>
            </a:r>
            <a:r>
              <a:rPr lang="zh-CN" altLang="en-US" dirty="0"/>
              <a:t>架构的模型，它完全基于注意力机制，完全没有使用</a:t>
            </a:r>
            <a:r>
              <a:rPr lang="en-US" altLang="zh-CN" dirty="0"/>
              <a:t>RNN</a:t>
            </a:r>
            <a:r>
              <a:rPr lang="zh-CN" altLang="en-US" dirty="0"/>
              <a:t>和</a:t>
            </a:r>
            <a:r>
              <a:rPr lang="en-US" altLang="zh-CN" dirty="0"/>
              <a:t>CNN</a:t>
            </a:r>
            <a:r>
              <a:rPr lang="zh-CN" altLang="en-US" dirty="0"/>
              <a:t>，具有更高的并行度。</a:t>
            </a:r>
            <a:endParaRPr lang="en-US" altLang="zh-CN" dirty="0"/>
          </a:p>
          <a:p>
            <a:r>
              <a:rPr lang="zh-CN" altLang="en-US" dirty="0"/>
              <a:t>这幅图展示的是</a:t>
            </a:r>
            <a:r>
              <a:rPr lang="en-US" altLang="zh-CN" dirty="0"/>
              <a:t>Transformer</a:t>
            </a:r>
            <a:r>
              <a:rPr lang="zh-CN" altLang="en-US" dirty="0"/>
              <a:t>的总体的架构，首先</a:t>
            </a:r>
            <a:r>
              <a:rPr lang="en-US" altLang="zh-CN" dirty="0"/>
              <a:t>Encoder</a:t>
            </a:r>
            <a:r>
              <a:rPr lang="zh-CN" altLang="en-US" dirty="0"/>
              <a:t>将输入序列进行编码，获得</a:t>
            </a:r>
            <a:r>
              <a:rPr lang="en-US" altLang="zh-CN" dirty="0"/>
              <a:t>Encoder</a:t>
            </a:r>
            <a:r>
              <a:rPr lang="zh-CN" altLang="en-US" dirty="0"/>
              <a:t>的输出，然后将</a:t>
            </a:r>
            <a:r>
              <a:rPr lang="en-US" altLang="zh-CN" dirty="0"/>
              <a:t>Encoder</a:t>
            </a:r>
            <a:r>
              <a:rPr lang="zh-CN" altLang="en-US" dirty="0"/>
              <a:t>的输出分别传入</a:t>
            </a:r>
            <a:r>
              <a:rPr lang="en-US" altLang="zh-CN" dirty="0"/>
              <a:t>Decoder</a:t>
            </a:r>
            <a:r>
              <a:rPr lang="zh-CN" altLang="en-US" dirty="0"/>
              <a:t>的每一层中去，</a:t>
            </a:r>
            <a:r>
              <a:rPr lang="en-US" altLang="zh-CN" dirty="0"/>
              <a:t>Decoder</a:t>
            </a:r>
            <a:r>
              <a:rPr lang="zh-CN" altLang="en-US" dirty="0"/>
              <a:t>再根据</a:t>
            </a:r>
            <a:r>
              <a:rPr lang="en-US" altLang="zh-CN" dirty="0"/>
              <a:t>Encoder</a:t>
            </a:r>
            <a:r>
              <a:rPr lang="zh-CN" altLang="en-US" dirty="0"/>
              <a:t>的输出和上一个</a:t>
            </a:r>
            <a:r>
              <a:rPr lang="en-US" altLang="zh-CN" dirty="0"/>
              <a:t>Decoder</a:t>
            </a:r>
            <a:r>
              <a:rPr lang="zh-CN" altLang="en-US" dirty="0"/>
              <a:t>的输出来依次生成预测的单词█</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184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Transformer</a:t>
            </a:r>
            <a:r>
              <a:rPr lang="zh-CN" altLang="en-US" dirty="0"/>
              <a:t>更为细节的结构如右图所示。先简要介绍一下</a:t>
            </a:r>
            <a:r>
              <a:rPr lang="en-US" altLang="zh-CN" dirty="0"/>
              <a:t>Transformer</a:t>
            </a:r>
            <a:r>
              <a:rPr lang="zh-CN" altLang="en-US" dirty="0"/>
              <a:t>的组成要素，然后在单独做详细介绍。左侧的</a:t>
            </a:r>
            <a:r>
              <a:rPr lang="en-US" altLang="zh-CN" dirty="0"/>
              <a:t>Encoder</a:t>
            </a:r>
            <a:r>
              <a:rPr lang="zh-CN" altLang="en-US" dirty="0"/>
              <a:t>可以由多个独立的</a:t>
            </a:r>
            <a:r>
              <a:rPr lang="en-US" altLang="zh-CN" dirty="0" err="1"/>
              <a:t>EncoderLayer</a:t>
            </a:r>
            <a:r>
              <a:rPr lang="zh-CN" altLang="en-US" dirty="0"/>
              <a:t>堆叠形成，模型中使用的</a:t>
            </a:r>
            <a:r>
              <a:rPr lang="en-US" altLang="zh-CN" dirty="0"/>
              <a:t>6</a:t>
            </a:r>
            <a:r>
              <a:rPr lang="zh-CN" altLang="en-US" dirty="0"/>
              <a:t>个，图中只展示了一个。每个</a:t>
            </a:r>
            <a:r>
              <a:rPr lang="en-US" altLang="zh-CN" dirty="0" err="1"/>
              <a:t>EncoderLayer</a:t>
            </a:r>
            <a:r>
              <a:rPr lang="zh-CN" altLang="en-US" dirty="0"/>
              <a:t>可分为两个子层。多头注意力层和</a:t>
            </a:r>
            <a:r>
              <a:rPr lang="en-US" altLang="zh-CN" dirty="0"/>
              <a:t>Feed Forward</a:t>
            </a:r>
            <a:r>
              <a:rPr lang="zh-CN" altLang="en-US" dirty="0"/>
              <a:t>层。这两层都用了残差结构，并进行了</a:t>
            </a:r>
            <a:r>
              <a:rPr lang="en-US" altLang="zh-CN" dirty="0" err="1"/>
              <a:t>LayerNorm</a:t>
            </a:r>
            <a:r>
              <a:rPr lang="zh-CN" altLang="en-US" dirty="0"/>
              <a:t>正则化。█</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34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46778-3F9D-416C-AA97-B76E3F66EF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BA67B75-6D40-4E40-8379-5BCB63B54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5DD8FE-8905-41B5-8560-8E6443E47EF1}"/>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48EB0824-58F3-4B53-9F6C-553323DC27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301901-3F95-44D3-AAA7-DA2387A1CDD7}"/>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308428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48A00-B511-478F-B4B0-8FF65C9C0E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A982BA-7C91-4E30-82F7-F0C751E57B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95D534-9A4D-4A6D-8276-5B9FDA33A48F}"/>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A6BAA24F-7AB8-4F5E-8B7D-67E7C79A22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B1EDF2-4DC1-4542-B6DC-49C8EE0D7AF8}"/>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229867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75CE58-61C0-4E7E-9B37-DE092CD7B8A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00C97D-4EDE-4EC7-B014-36A29F5AA1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B93CE8-3CB7-45FF-A49C-71D88C7B0E31}"/>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9FEDA172-B117-4BBF-8911-030E191EE7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D35E3D-4B3B-42D4-BC3B-2693E29DF316}"/>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129236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34" y="0"/>
            <a:ext cx="12191332" cy="6858000"/>
          </a:xfrm>
          <a:prstGeom prst="rect">
            <a:avLst/>
          </a:prstGeom>
        </p:spPr>
      </p:pic>
    </p:spTree>
    <p:extLst>
      <p:ext uri="{BB962C8B-B14F-4D97-AF65-F5344CB8AC3E}">
        <p14:creationId xmlns:p14="http://schemas.microsoft.com/office/powerpoint/2010/main" val="257836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65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A037B-774F-4A86-BA2A-C5C79BBBAF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26D9E2-21A5-4113-B174-7D307C96BE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59CEDE-8B22-440B-AECA-F934477C346E}"/>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D2EFAEBB-0FE7-4DBB-B878-E832AA3A08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93BB53-2FAE-4D21-9666-54F24746272E}"/>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128960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684D4-1D9F-4495-A78F-1F22FBB6E2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8009DC-25E6-4FFC-B259-27EB2D928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FC7E9CC-0480-42CE-B51B-2CB2454A4FAC}"/>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A76D2A30-99F2-4D83-8920-56E9B46CC7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6E6136-C9B4-4352-BC39-EA8C892F6284}"/>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45616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89B44-5855-40D5-8BF6-CFBB714173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ADE534-9851-407E-8909-B8B540F88A6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37177B6-B125-4B21-91D3-F3386EB7EC7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B0019FF-42FA-4DE2-AFE8-B6154843E688}"/>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6" name="页脚占位符 5">
            <a:extLst>
              <a:ext uri="{FF2B5EF4-FFF2-40B4-BE49-F238E27FC236}">
                <a16:creationId xmlns:a16="http://schemas.microsoft.com/office/drawing/2014/main" id="{F53F3D1F-3AFC-435D-B02B-A92DC931EE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BB437F-9B06-4540-8743-2C038A7FF3BA}"/>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165611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C519E-709E-408F-A7C7-CF8978F960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A1F19F-D354-4613-8931-EDE134123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95477D-5278-4243-81A7-E41CA65666F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96AA45-AF40-471F-95AC-2B78DB8AE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FA66B2-DB61-4ECA-BA3F-EF9E956718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6B25B1-E434-409B-AE71-CA4B14FCCE6A}"/>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8" name="页脚占位符 7">
            <a:extLst>
              <a:ext uri="{FF2B5EF4-FFF2-40B4-BE49-F238E27FC236}">
                <a16:creationId xmlns:a16="http://schemas.microsoft.com/office/drawing/2014/main" id="{063C11BC-FD2B-4414-A193-50A53A4C35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CBFAEF-79FB-484E-A2B5-3FFFE5F464B7}"/>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18916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76552-835D-4D05-AD08-482760DECF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0E3628-24B9-4095-B725-886A8C58D48C}"/>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4" name="页脚占位符 3">
            <a:extLst>
              <a:ext uri="{FF2B5EF4-FFF2-40B4-BE49-F238E27FC236}">
                <a16:creationId xmlns:a16="http://schemas.microsoft.com/office/drawing/2014/main" id="{585459B1-3510-4F38-AE42-D318808476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21A45FC-425E-42F6-989F-A0B1891941C5}"/>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274555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1CC974-7BC5-4342-AF8C-3F451A880A79}"/>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3" name="页脚占位符 2">
            <a:extLst>
              <a:ext uri="{FF2B5EF4-FFF2-40B4-BE49-F238E27FC236}">
                <a16:creationId xmlns:a16="http://schemas.microsoft.com/office/drawing/2014/main" id="{9B099D06-A487-433F-BFAA-0968581C82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4E85E1-8C94-4EFD-9A97-2F9C5C9C1A75}"/>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135510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442C2-557C-460E-9CDE-341308CF1E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9D624B-8CC6-4890-911D-FCF0F1A81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437F784-8551-48AE-8850-9801B9A48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8ADE55-8E63-4EB9-ACA7-8C07526BD76A}"/>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6" name="页脚占位符 5">
            <a:extLst>
              <a:ext uri="{FF2B5EF4-FFF2-40B4-BE49-F238E27FC236}">
                <a16:creationId xmlns:a16="http://schemas.microsoft.com/office/drawing/2014/main" id="{BFD8400F-0FC6-416B-95BA-A82741065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3585F5-EF3B-40E2-8CC9-3DF049D3EFBC}"/>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144264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65ED-A3C0-454B-A332-BAA72FC180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0064872-2334-4D68-90FD-4A843F6AE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369F94-1738-4DE6-908C-0CB4CD671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28C9F4-FC8B-4C35-B034-FB56D178628A}"/>
              </a:ext>
            </a:extLst>
          </p:cNvPr>
          <p:cNvSpPr>
            <a:spLocks noGrp="1"/>
          </p:cNvSpPr>
          <p:nvPr>
            <p:ph type="dt" sz="half" idx="10"/>
          </p:nvPr>
        </p:nvSpPr>
        <p:spPr/>
        <p:txBody>
          <a:bodyPr/>
          <a:lstStyle/>
          <a:p>
            <a:fld id="{8420284F-7EB0-4931-9717-E1CEC1FD7B41}" type="datetimeFigureOut">
              <a:rPr lang="zh-CN" altLang="en-US" smtClean="0"/>
              <a:t>2020/10/26</a:t>
            </a:fld>
            <a:endParaRPr lang="zh-CN" altLang="en-US"/>
          </a:p>
        </p:txBody>
      </p:sp>
      <p:sp>
        <p:nvSpPr>
          <p:cNvPr id="6" name="页脚占位符 5">
            <a:extLst>
              <a:ext uri="{FF2B5EF4-FFF2-40B4-BE49-F238E27FC236}">
                <a16:creationId xmlns:a16="http://schemas.microsoft.com/office/drawing/2014/main" id="{490B8E12-DC67-4FFA-BE4E-1E43B4F6B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1F996B-C26C-42B5-BFEC-E73D6C785D98}"/>
              </a:ext>
            </a:extLst>
          </p:cNvPr>
          <p:cNvSpPr>
            <a:spLocks noGrp="1"/>
          </p:cNvSpPr>
          <p:nvPr>
            <p:ph type="sldNum" sz="quarter" idx="12"/>
          </p:nvPr>
        </p:nvSpPr>
        <p:spPr/>
        <p:txBody>
          <a:body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376053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7CF631-6F8D-43BB-8814-3C2DB2FD2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F9E5BA-019B-49DC-9B96-D3768F97B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41DB51-D1DC-419B-A3C4-00FA09982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0284F-7EB0-4931-9717-E1CEC1FD7B41}"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B9198D49-AFBC-4AF1-86E3-DA301308A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85965BD-32C2-4D30-B248-9B52C0D4D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35AF5-5C48-4E02-86CC-2C71F4606B44}" type="slidenum">
              <a:rPr lang="zh-CN" altLang="en-US" smtClean="0"/>
              <a:t>‹#›</a:t>
            </a:fld>
            <a:endParaRPr lang="zh-CN" altLang="en-US"/>
          </a:p>
        </p:txBody>
      </p:sp>
    </p:spTree>
    <p:extLst>
      <p:ext uri="{BB962C8B-B14F-4D97-AF65-F5344CB8AC3E}">
        <p14:creationId xmlns:p14="http://schemas.microsoft.com/office/powerpoint/2010/main" val="357061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38">
                <a:solidFill>
                  <a:schemeClr val="tx1">
                    <a:tint val="75000"/>
                  </a:schemeClr>
                </a:solidFill>
              </a:defRPr>
            </a:lvl1pPr>
          </a:lstStyle>
          <a:p>
            <a:fld id="{43A93E93-166D-47F5-9EF1-ACEABE24AEEA}" type="datetimeFigureOut">
              <a:rPr lang="zh-CN" altLang="en-US" smtClean="0"/>
              <a:t>2020/10/26</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38">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38">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134633745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sv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61.png"/><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www.zhihu.com/question/344516091"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image" Target="../media/image240.png"/><Relationship Id="rId4" Type="http://schemas.openxmlformats.org/officeDocument/2006/relationships/image" Target="../media/image2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70.png"/><Relationship Id="rId3" Type="http://schemas.openxmlformats.org/officeDocument/2006/relationships/image" Target="../media/image7.png"/><Relationship Id="rId7" Type="http://schemas.openxmlformats.org/officeDocument/2006/relationships/image" Target="../media/image110.png"/><Relationship Id="rId12" Type="http://schemas.openxmlformats.org/officeDocument/2006/relationships/image" Target="../media/image26.png"/><Relationship Id="rId2" Type="http://schemas.openxmlformats.org/officeDocument/2006/relationships/notesSlide" Target="../notesSlides/notesSlide33.xml"/><Relationship Id="rId16" Type="http://schemas.openxmlformats.org/officeDocument/2006/relationships/image" Target="../media/image200.png"/><Relationship Id="rId1" Type="http://schemas.openxmlformats.org/officeDocument/2006/relationships/slideLayout" Target="../slideLayouts/slideLayout12.xml"/><Relationship Id="rId6" Type="http://schemas.openxmlformats.org/officeDocument/2006/relationships/image" Target="../media/image100.png"/><Relationship Id="rId11" Type="http://schemas.openxmlformats.org/officeDocument/2006/relationships/image" Target="../media/image250.png"/><Relationship Id="rId5" Type="http://schemas.openxmlformats.org/officeDocument/2006/relationships/image" Target="../media/image90.png"/><Relationship Id="rId15" Type="http://schemas.openxmlformats.org/officeDocument/2006/relationships/image" Target="../media/image190.png"/><Relationship Id="rId10" Type="http://schemas.openxmlformats.org/officeDocument/2006/relationships/image" Target="../media/image140.png"/><Relationship Id="rId4" Type="http://schemas.openxmlformats.org/officeDocument/2006/relationships/image" Target="../media/image80.png"/><Relationship Id="rId9" Type="http://schemas.openxmlformats.org/officeDocument/2006/relationships/image" Target="../media/image130.png"/><Relationship Id="rId14" Type="http://schemas.openxmlformats.org/officeDocument/2006/relationships/image" Target="../media/image18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42A18015-3893-4B82-AB96-DA889C1F7CB8}"/>
              </a:ext>
            </a:extLst>
          </p:cNvPr>
          <p:cNvGrpSpPr/>
          <p:nvPr/>
        </p:nvGrpSpPr>
        <p:grpSpPr>
          <a:xfrm>
            <a:off x="17319" y="-990474"/>
            <a:ext cx="12174681" cy="7848474"/>
            <a:chOff x="8659" y="-990474"/>
            <a:chExt cx="12174681" cy="7848474"/>
          </a:xfrm>
        </p:grpSpPr>
        <p:pic>
          <p:nvPicPr>
            <p:cNvPr id="4" name="图片 3">
              <a:extLst>
                <a:ext uri="{FF2B5EF4-FFF2-40B4-BE49-F238E27FC236}">
                  <a16:creationId xmlns:a16="http://schemas.microsoft.com/office/drawing/2014/main" id="{067F20D2-0F97-4C35-BCDF-EF53B8FBFC05}"/>
                </a:ext>
              </a:extLst>
            </p:cNvPr>
            <p:cNvPicPr>
              <a:picLocks noChangeAspect="1"/>
            </p:cNvPicPr>
            <p:nvPr/>
          </p:nvPicPr>
          <p:blipFill>
            <a:blip r:embed="rId4"/>
            <a:stretch>
              <a:fillRect/>
            </a:stretch>
          </p:blipFill>
          <p:spPr>
            <a:xfrm>
              <a:off x="8659" y="0"/>
              <a:ext cx="12174681" cy="6858000"/>
            </a:xfrm>
            <a:prstGeom prst="rect">
              <a:avLst/>
            </a:prstGeom>
          </p:spPr>
        </p:pic>
        <p:sp>
          <p:nvSpPr>
            <p:cNvPr id="14" name="任意多边形: 形状 13">
              <a:extLst>
                <a:ext uri="{FF2B5EF4-FFF2-40B4-BE49-F238E27FC236}">
                  <a16:creationId xmlns:a16="http://schemas.microsoft.com/office/drawing/2014/main" id="{A942F0B0-E879-4112-9F9E-9047B657244F}"/>
                </a:ext>
              </a:extLst>
            </p:cNvPr>
            <p:cNvSpPr/>
            <p:nvPr/>
          </p:nvSpPr>
          <p:spPr>
            <a:xfrm rot="19680000">
              <a:off x="2853154" y="-990474"/>
              <a:ext cx="2580598" cy="3855269"/>
            </a:xfrm>
            <a:custGeom>
              <a:avLst/>
              <a:gdLst>
                <a:gd name="connsiteX0" fmla="*/ 0 w 2580598"/>
                <a:gd name="connsiteY0" fmla="*/ 0 h 3855269"/>
                <a:gd name="connsiteX1" fmla="*/ 2580598 w 2580598"/>
                <a:gd name="connsiteY1" fmla="*/ 1612536 h 3855269"/>
                <a:gd name="connsiteX2" fmla="*/ 2580598 w 2580598"/>
                <a:gd name="connsiteY2" fmla="*/ 3855269 h 3855269"/>
                <a:gd name="connsiteX3" fmla="*/ 0 w 2580598"/>
                <a:gd name="connsiteY3" fmla="*/ 3855269 h 3855269"/>
              </a:gdLst>
              <a:ahLst/>
              <a:cxnLst>
                <a:cxn ang="0">
                  <a:pos x="connsiteX0" y="connsiteY0"/>
                </a:cxn>
                <a:cxn ang="0">
                  <a:pos x="connsiteX1" y="connsiteY1"/>
                </a:cxn>
                <a:cxn ang="0">
                  <a:pos x="connsiteX2" y="connsiteY2"/>
                </a:cxn>
                <a:cxn ang="0">
                  <a:pos x="connsiteX3" y="connsiteY3"/>
                </a:cxn>
              </a:cxnLst>
              <a:rect l="l" t="t" r="r" b="b"/>
              <a:pathLst>
                <a:path w="2580598" h="3855269">
                  <a:moveTo>
                    <a:pt x="0" y="0"/>
                  </a:moveTo>
                  <a:lnTo>
                    <a:pt x="2580598" y="1612536"/>
                  </a:lnTo>
                  <a:lnTo>
                    <a:pt x="2580598" y="3855269"/>
                  </a:lnTo>
                  <a:lnTo>
                    <a:pt x="0" y="3855269"/>
                  </a:lnTo>
                  <a:close/>
                </a:path>
              </a:pathLst>
            </a:custGeom>
            <a:blipFill>
              <a:blip r:embed="rId5">
                <a:extLst>
                  <a:ext uri="{BEBA8EAE-BF5A-486C-A8C5-ECC9F3942E4B}">
                    <a14:imgProps xmlns:a14="http://schemas.microsoft.com/office/drawing/2010/main">
                      <a14:imgLayer r:embed="rId6">
                        <a14:imgEffect>
                          <a14:saturation sat="18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1BC221E0-24CD-44DC-B923-40310E95E57E}"/>
              </a:ext>
            </a:extLst>
          </p:cNvPr>
          <p:cNvSpPr txBox="1"/>
          <p:nvPr/>
        </p:nvSpPr>
        <p:spPr>
          <a:xfrm>
            <a:off x="615239" y="2824755"/>
            <a:ext cx="11448925" cy="830997"/>
          </a:xfrm>
          <a:prstGeom prst="rect">
            <a:avLst/>
          </a:prstGeom>
          <a:noFill/>
        </p:spPr>
        <p:txBody>
          <a:bodyPr wrap="square" rtlCol="0">
            <a:spAutoFit/>
          </a:bodyPr>
          <a:lstStyle/>
          <a:p>
            <a:pPr algn="r"/>
            <a:r>
              <a:rPr lang="en-US" altLang="zh-CN" sz="4800" dirty="0"/>
              <a:t>Attention Is All You Need</a:t>
            </a:r>
            <a:endParaRPr lang="zh-CN" altLang="en-US" dirty="0"/>
          </a:p>
        </p:txBody>
      </p:sp>
      <p:sp>
        <p:nvSpPr>
          <p:cNvPr id="16" name="文本框 15">
            <a:extLst>
              <a:ext uri="{FF2B5EF4-FFF2-40B4-BE49-F238E27FC236}">
                <a16:creationId xmlns:a16="http://schemas.microsoft.com/office/drawing/2014/main" id="{557D16C0-2070-4505-A660-09D864EEA186}"/>
              </a:ext>
            </a:extLst>
          </p:cNvPr>
          <p:cNvSpPr txBox="1"/>
          <p:nvPr/>
        </p:nvSpPr>
        <p:spPr>
          <a:xfrm>
            <a:off x="7397659" y="3931605"/>
            <a:ext cx="3930916" cy="461665"/>
          </a:xfrm>
          <a:prstGeom prst="rect">
            <a:avLst/>
          </a:prstGeom>
          <a:noFill/>
        </p:spPr>
        <p:txBody>
          <a:bodyPr wrap="square" rtlCol="0">
            <a:spAutoFit/>
          </a:bodyPr>
          <a:lstStyle/>
          <a:p>
            <a:pPr algn="r"/>
            <a:r>
              <a:rPr lang="zh-CN" altLang="en-US" sz="2400" b="1" dirty="0"/>
              <a:t>马东阳</a:t>
            </a:r>
            <a:endParaRPr lang="en-US" altLang="zh-CN" sz="2400" b="1" dirty="0"/>
          </a:p>
        </p:txBody>
      </p:sp>
      <p:cxnSp>
        <p:nvCxnSpPr>
          <p:cNvPr id="17" name="直接连接符 16">
            <a:extLst>
              <a:ext uri="{FF2B5EF4-FFF2-40B4-BE49-F238E27FC236}">
                <a16:creationId xmlns:a16="http://schemas.microsoft.com/office/drawing/2014/main" id="{225BE40A-A3D9-4F69-AC74-6D9806C1C28A}"/>
              </a:ext>
            </a:extLst>
          </p:cNvPr>
          <p:cNvCxnSpPr>
            <a:cxnSpLocks/>
          </p:cNvCxnSpPr>
          <p:nvPr/>
        </p:nvCxnSpPr>
        <p:spPr>
          <a:xfrm>
            <a:off x="778213" y="3669995"/>
            <a:ext cx="1128595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6331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66374" y="334652"/>
            <a:ext cx="3886559" cy="819215"/>
            <a:chOff x="1020583" y="1732757"/>
            <a:chExt cx="3886559" cy="819215"/>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3" y="1919106"/>
              <a:ext cx="3886559" cy="632866"/>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a:t>
              </a:r>
              <a:r>
                <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结构</a:t>
              </a: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6D48E534-317E-403C-8436-3C4123EFE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757"/>
            <a:ext cx="4632969" cy="6824486"/>
          </a:xfrm>
          <a:prstGeom prst="rect">
            <a:avLst/>
          </a:prstGeom>
        </p:spPr>
      </p:pic>
      <p:sp>
        <p:nvSpPr>
          <p:cNvPr id="7" name="文本框 6">
            <a:extLst>
              <a:ext uri="{FF2B5EF4-FFF2-40B4-BE49-F238E27FC236}">
                <a16:creationId xmlns:a16="http://schemas.microsoft.com/office/drawing/2014/main" id="{55FAA2D6-A67F-4FA6-978B-07428F22F9AB}"/>
              </a:ext>
            </a:extLst>
          </p:cNvPr>
          <p:cNvSpPr txBox="1"/>
          <p:nvPr/>
        </p:nvSpPr>
        <p:spPr>
          <a:xfrm>
            <a:off x="1245989" y="1982949"/>
            <a:ext cx="442184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带</a:t>
            </a: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Mask</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的多头注意力层</a:t>
            </a:r>
          </a:p>
        </p:txBody>
      </p:sp>
      <p:grpSp>
        <p:nvGrpSpPr>
          <p:cNvPr id="12" name="组合 11">
            <a:extLst>
              <a:ext uri="{FF2B5EF4-FFF2-40B4-BE49-F238E27FC236}">
                <a16:creationId xmlns:a16="http://schemas.microsoft.com/office/drawing/2014/main" id="{D956D159-E2CF-4EE2-9B5F-97099CEAD68B}"/>
              </a:ext>
            </a:extLst>
          </p:cNvPr>
          <p:cNvGrpSpPr/>
          <p:nvPr/>
        </p:nvGrpSpPr>
        <p:grpSpPr>
          <a:xfrm>
            <a:off x="1042790" y="1244292"/>
            <a:ext cx="3820048" cy="523220"/>
            <a:chOff x="1230923" y="4449515"/>
            <a:chExt cx="3820048" cy="523220"/>
          </a:xfrm>
        </p:grpSpPr>
        <p:sp>
          <p:nvSpPr>
            <p:cNvPr id="13" name="文本框 12">
              <a:extLst>
                <a:ext uri="{FF2B5EF4-FFF2-40B4-BE49-F238E27FC236}">
                  <a16:creationId xmlns:a16="http://schemas.microsoft.com/office/drawing/2014/main" id="{FEA1FF86-483E-4FAD-9F4F-5DA6981852AA}"/>
                </a:ext>
              </a:extLst>
            </p:cNvPr>
            <p:cNvSpPr txBox="1"/>
            <p:nvPr/>
          </p:nvSpPr>
          <p:spPr>
            <a:xfrm>
              <a:off x="1394472" y="4449515"/>
              <a:ext cx="36564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Decoder Layer</a:t>
              </a:r>
            </a:p>
          </p:txBody>
        </p:sp>
        <p:sp>
          <p:nvSpPr>
            <p:cNvPr id="14" name="矩形 13">
              <a:extLst>
                <a:ext uri="{FF2B5EF4-FFF2-40B4-BE49-F238E27FC236}">
                  <a16:creationId xmlns:a16="http://schemas.microsoft.com/office/drawing/2014/main" id="{6B3B4701-CEC0-4020-80EF-8487654DF665}"/>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7">
            <a:extLst>
              <a:ext uri="{FF2B5EF4-FFF2-40B4-BE49-F238E27FC236}">
                <a16:creationId xmlns:a16="http://schemas.microsoft.com/office/drawing/2014/main" id="{F6E4FBDA-4C15-4EEE-A226-571F937D43F6}"/>
              </a:ext>
            </a:extLst>
          </p:cNvPr>
          <p:cNvSpPr txBox="1"/>
          <p:nvPr/>
        </p:nvSpPr>
        <p:spPr>
          <a:xfrm>
            <a:off x="1245989" y="5491878"/>
            <a:ext cx="315183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 </a:t>
            </a:r>
            <a:r>
              <a:rPr kumimoji="0" lang="en-US" altLang="zh-CN" sz="26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Softmax</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分类层</a:t>
            </a:r>
          </a:p>
        </p:txBody>
      </p:sp>
      <p:grpSp>
        <p:nvGrpSpPr>
          <p:cNvPr id="17" name="组合 16">
            <a:extLst>
              <a:ext uri="{FF2B5EF4-FFF2-40B4-BE49-F238E27FC236}">
                <a16:creationId xmlns:a16="http://schemas.microsoft.com/office/drawing/2014/main" id="{1920CC6D-BF64-4818-8784-AA50B3FF4250}"/>
              </a:ext>
            </a:extLst>
          </p:cNvPr>
          <p:cNvGrpSpPr/>
          <p:nvPr/>
        </p:nvGrpSpPr>
        <p:grpSpPr>
          <a:xfrm>
            <a:off x="1042790" y="4099548"/>
            <a:ext cx="3820048" cy="523220"/>
            <a:chOff x="1230923" y="4449515"/>
            <a:chExt cx="3820048" cy="523220"/>
          </a:xfrm>
        </p:grpSpPr>
        <p:sp>
          <p:nvSpPr>
            <p:cNvPr id="18" name="文本框 17">
              <a:extLst>
                <a:ext uri="{FF2B5EF4-FFF2-40B4-BE49-F238E27FC236}">
                  <a16:creationId xmlns:a16="http://schemas.microsoft.com/office/drawing/2014/main" id="{3A5D3923-8A0B-44FD-AC1C-DC356DC588DA}"/>
                </a:ext>
              </a:extLst>
            </p:cNvPr>
            <p:cNvSpPr txBox="1"/>
            <p:nvPr/>
          </p:nvSpPr>
          <p:spPr>
            <a:xfrm>
              <a:off x="1394472" y="4449515"/>
              <a:ext cx="36564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输出</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46B2C9F3-DA32-41A6-8C0D-010C9787B29F}"/>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文本框 8">
            <a:extLst>
              <a:ext uri="{FF2B5EF4-FFF2-40B4-BE49-F238E27FC236}">
                <a16:creationId xmlns:a16="http://schemas.microsoft.com/office/drawing/2014/main" id="{B2A5536C-A1F1-431A-A412-0F45A7B6C41F}"/>
              </a:ext>
            </a:extLst>
          </p:cNvPr>
          <p:cNvSpPr txBox="1"/>
          <p:nvPr/>
        </p:nvSpPr>
        <p:spPr>
          <a:xfrm>
            <a:off x="1251272" y="4807428"/>
            <a:ext cx="315183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 </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线性层</a:t>
            </a:r>
          </a:p>
        </p:txBody>
      </p:sp>
      <p:sp>
        <p:nvSpPr>
          <p:cNvPr id="11" name="文本框 10">
            <a:extLst>
              <a:ext uri="{FF2B5EF4-FFF2-40B4-BE49-F238E27FC236}">
                <a16:creationId xmlns:a16="http://schemas.microsoft.com/office/drawing/2014/main" id="{77E86F8D-DDA5-41D0-B9A1-0EF695C1219A}"/>
              </a:ext>
            </a:extLst>
          </p:cNvPr>
          <p:cNvSpPr txBox="1"/>
          <p:nvPr/>
        </p:nvSpPr>
        <p:spPr>
          <a:xfrm>
            <a:off x="1245989" y="2655867"/>
            <a:ext cx="315183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 </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多头注意力层</a:t>
            </a:r>
          </a:p>
        </p:txBody>
      </p:sp>
      <p:sp>
        <p:nvSpPr>
          <p:cNvPr id="2" name="文本框 1">
            <a:extLst>
              <a:ext uri="{FF2B5EF4-FFF2-40B4-BE49-F238E27FC236}">
                <a16:creationId xmlns:a16="http://schemas.microsoft.com/office/drawing/2014/main" id="{05741526-E656-4E38-9563-445C912BB4A8}"/>
              </a:ext>
            </a:extLst>
          </p:cNvPr>
          <p:cNvSpPr txBox="1"/>
          <p:nvPr/>
        </p:nvSpPr>
        <p:spPr>
          <a:xfrm>
            <a:off x="1245989" y="3286993"/>
            <a:ext cx="315183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dirty="0">
                <a:solidFill>
                  <a:prstClr val="black"/>
                </a:solidFill>
                <a:latin typeface="微软雅黑" panose="020B0503020204020204" pitchFamily="34" charset="-122"/>
                <a:ea typeface="微软雅黑" panose="020B0503020204020204" pitchFamily="34" charset="-122"/>
              </a:rPr>
              <a:t>3</a:t>
            </a: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Feed Forward</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层</a:t>
            </a:r>
          </a:p>
        </p:txBody>
      </p:sp>
    </p:spTree>
    <p:extLst>
      <p:ext uri="{BB962C8B-B14F-4D97-AF65-F5344CB8AC3E}">
        <p14:creationId xmlns:p14="http://schemas.microsoft.com/office/powerpoint/2010/main" val="404298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66373" y="334652"/>
            <a:ext cx="5809455" cy="818060"/>
            <a:chOff x="1020582" y="1732757"/>
            <a:chExt cx="5809455"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2" y="1919106"/>
              <a:ext cx="5809455"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A0611B35-6402-447E-B87C-7A089D014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368" y="1014826"/>
            <a:ext cx="2532259" cy="5030374"/>
          </a:xfrm>
          <a:prstGeom prst="rect">
            <a:avLst/>
          </a:prstGeom>
        </p:spPr>
      </p:pic>
      <p:grpSp>
        <p:nvGrpSpPr>
          <p:cNvPr id="23" name="组合 22">
            <a:extLst>
              <a:ext uri="{FF2B5EF4-FFF2-40B4-BE49-F238E27FC236}">
                <a16:creationId xmlns:a16="http://schemas.microsoft.com/office/drawing/2014/main" id="{DFCD385A-03CD-4521-AA17-F1501DF9FEF5}"/>
              </a:ext>
            </a:extLst>
          </p:cNvPr>
          <p:cNvGrpSpPr/>
          <p:nvPr/>
        </p:nvGrpSpPr>
        <p:grpSpPr>
          <a:xfrm>
            <a:off x="1042790" y="1244292"/>
            <a:ext cx="3820048" cy="523220"/>
            <a:chOff x="1230923" y="4449515"/>
            <a:chExt cx="3820048" cy="523220"/>
          </a:xfrm>
        </p:grpSpPr>
        <p:sp>
          <p:nvSpPr>
            <p:cNvPr id="24" name="文本框 23">
              <a:extLst>
                <a:ext uri="{FF2B5EF4-FFF2-40B4-BE49-F238E27FC236}">
                  <a16:creationId xmlns:a16="http://schemas.microsoft.com/office/drawing/2014/main" id="{120E3B78-1EC2-440F-8E13-9B020B663CCD}"/>
                </a:ext>
              </a:extLst>
            </p:cNvPr>
            <p:cNvSpPr txBox="1"/>
            <p:nvPr/>
          </p:nvSpPr>
          <p:spPr>
            <a:xfrm>
              <a:off x="1394472" y="4449515"/>
              <a:ext cx="36564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微软雅黑" panose="020B0503020204020204" pitchFamily="34" charset="-122"/>
                  <a:ea typeface="微软雅黑" panose="020B0503020204020204" pitchFamily="34" charset="-122"/>
                </a:rPr>
                <a:t>计算公式</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360B1DF9-DFD7-419C-81D8-6A47973CAB27}"/>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F37EB62-AA37-4BAE-9564-EFA472D0209A}"/>
                  </a:ext>
                </a:extLst>
              </p:cNvPr>
              <p:cNvSpPr txBox="1"/>
              <p:nvPr/>
            </p:nvSpPr>
            <p:spPr>
              <a:xfrm>
                <a:off x="890390" y="1859092"/>
                <a:ext cx="6509659" cy="1205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𝐴𝑡𝑡𝑒𝑛𝑡𝑖𝑜𝑛</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𝑄</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𝐾</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𝑠𝑜𝑓𝑡𝑚𝑎𝑥</m:t>
                      </m:r>
                      <m:d>
                        <m:dPr>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𝑄</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𝐾</m:t>
                                  </m:r>
                                </m:e>
                                <m:sup>
                                  <m:r>
                                    <a:rPr lang="en-US" altLang="zh-CN" sz="2800" b="0" i="1" smtClean="0">
                                      <a:latin typeface="Cambria Math" panose="02040503050406030204" pitchFamily="18" charset="0"/>
                                    </a:rPr>
                                    <m:t>𝑇</m:t>
                                  </m:r>
                                </m:sup>
                              </m:sSup>
                            </m:num>
                            <m:den>
                              <m:rad>
                                <m:radPr>
                                  <m:degHide m:val="on"/>
                                  <m:ctrlPr>
                                    <a:rPr lang="en-US" altLang="zh-CN" sz="2800" b="0" i="1" smtClean="0">
                                      <a:latin typeface="Cambria Math" panose="02040503050406030204" pitchFamily="18" charset="0"/>
                                    </a:rPr>
                                  </m:ctrlPr>
                                </m:radPr>
                                <m:deg/>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𝑘</m:t>
                                      </m:r>
                                    </m:sub>
                                  </m:sSub>
                                </m:e>
                              </m:rad>
                            </m:den>
                          </m:f>
                        </m:e>
                      </m:d>
                      <m:r>
                        <a:rPr lang="en-US" altLang="zh-CN" sz="2800" b="0" i="1" smtClean="0">
                          <a:latin typeface="Cambria Math" panose="02040503050406030204" pitchFamily="18" charset="0"/>
                        </a:rPr>
                        <m:t>𝑉</m:t>
                      </m:r>
                    </m:oMath>
                  </m:oMathPara>
                </a14:m>
                <a:endParaRPr lang="en-US" altLang="zh-CN" sz="2800" b="0" dirty="0"/>
              </a:p>
            </p:txBody>
          </p:sp>
        </mc:Choice>
        <mc:Fallback xmlns="">
          <p:sp>
            <p:nvSpPr>
              <p:cNvPr id="16" name="文本框 15">
                <a:extLst>
                  <a:ext uri="{FF2B5EF4-FFF2-40B4-BE49-F238E27FC236}">
                    <a16:creationId xmlns:a16="http://schemas.microsoft.com/office/drawing/2014/main" id="{3F37EB62-AA37-4BAE-9564-EFA472D0209A}"/>
                  </a:ext>
                </a:extLst>
              </p:cNvPr>
              <p:cNvSpPr txBox="1">
                <a:spLocks noRot="1" noChangeAspect="1" noMove="1" noResize="1" noEditPoints="1" noAdjustHandles="1" noChangeArrowheads="1" noChangeShapeType="1" noTextEdit="1"/>
              </p:cNvSpPr>
              <p:nvPr/>
            </p:nvSpPr>
            <p:spPr>
              <a:xfrm>
                <a:off x="890390" y="1859092"/>
                <a:ext cx="6509659" cy="1205971"/>
              </a:xfrm>
              <a:prstGeom prst="rect">
                <a:avLst/>
              </a:prstGeom>
              <a:blipFill>
                <a:blip r:embed="rId4"/>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B2AE728D-256E-496E-AB52-379FDE393BC4}"/>
              </a:ext>
            </a:extLst>
          </p:cNvPr>
          <p:cNvSpPr txBox="1"/>
          <p:nvPr/>
        </p:nvSpPr>
        <p:spPr>
          <a:xfrm>
            <a:off x="827314" y="3214914"/>
            <a:ext cx="972457" cy="369332"/>
          </a:xfrm>
          <a:prstGeom prst="rect">
            <a:avLst/>
          </a:prstGeom>
          <a:noFill/>
        </p:spPr>
        <p:txBody>
          <a:bodyPr wrap="square" rtlCol="0">
            <a:spAutoFit/>
          </a:bodyPr>
          <a:lstStyle/>
          <a:p>
            <a:r>
              <a:rPr lang="zh-CN" altLang="en-US" dirty="0"/>
              <a:t>其中：</a:t>
            </a:r>
            <a:endParaRPr lang="en-US" altLang="zh-CN" dirty="0"/>
          </a:p>
        </p:txBody>
      </p:sp>
      <p:pic>
        <p:nvPicPr>
          <p:cNvPr id="39" name="图片 38">
            <a:extLst>
              <a:ext uri="{FF2B5EF4-FFF2-40B4-BE49-F238E27FC236}">
                <a16:creationId xmlns:a16="http://schemas.microsoft.com/office/drawing/2014/main" id="{6904EFBA-2B69-4A89-9AA4-7CE0E4D48657}"/>
              </a:ext>
            </a:extLst>
          </p:cNvPr>
          <p:cNvPicPr>
            <a:picLocks noChangeAspect="1"/>
          </p:cNvPicPr>
          <p:nvPr/>
        </p:nvPicPr>
        <p:blipFill>
          <a:blip r:embed="rId5"/>
          <a:stretch>
            <a:fillRect/>
          </a:stretch>
        </p:blipFill>
        <p:spPr>
          <a:xfrm>
            <a:off x="1151075" y="3829714"/>
            <a:ext cx="6929933" cy="2021472"/>
          </a:xfrm>
          <a:prstGeom prst="rect">
            <a:avLst/>
          </a:prstGeom>
        </p:spPr>
      </p:pic>
    </p:spTree>
    <p:extLst>
      <p:ext uri="{BB962C8B-B14F-4D97-AF65-F5344CB8AC3E}">
        <p14:creationId xmlns:p14="http://schemas.microsoft.com/office/powerpoint/2010/main" val="38165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66373" y="334652"/>
            <a:ext cx="5809455" cy="818060"/>
            <a:chOff x="1020582" y="1732757"/>
            <a:chExt cx="5809455"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2" y="1919106"/>
              <a:ext cx="5809455"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50EB69B-B663-444F-937E-7BF626524317}"/>
                  </a:ext>
                </a:extLst>
              </p:cNvPr>
              <p:cNvSpPr txBox="1"/>
              <p:nvPr/>
            </p:nvSpPr>
            <p:spPr>
              <a:xfrm>
                <a:off x="1542904" y="2582912"/>
                <a:ext cx="5873267" cy="584968"/>
              </a:xfrm>
              <a:prstGeom prst="rect">
                <a:avLst/>
              </a:prstGeom>
              <a:noFill/>
            </p:spPr>
            <p:txBody>
              <a:bodyPr wrap="square" rtlCol="0">
                <a:spAutoFit/>
              </a:bodyPr>
              <a:lstStyle/>
              <a:p>
                <a:r>
                  <a:rPr lang="zh-CN" altLang="en-US" sz="2600" dirty="0"/>
                  <a:t>令</a:t>
                </a:r>
                <a14:m>
                  <m:oMath xmlns:m="http://schemas.openxmlformats.org/officeDocument/2006/math">
                    <m:r>
                      <a:rPr lang="en-US" altLang="zh-CN" sz="2600" b="0" i="1" smtClean="0">
                        <a:latin typeface="Cambria Math" panose="02040503050406030204" pitchFamily="18" charset="0"/>
                      </a:rPr>
                      <m:t>𝐴</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𝑄</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𝐾</m:t>
                        </m:r>
                      </m:e>
                      <m:sup>
                        <m:r>
                          <a:rPr lang="en-US" altLang="zh-CN" sz="2600" b="0" i="1" smtClean="0">
                            <a:latin typeface="Cambria Math" panose="02040503050406030204" pitchFamily="18" charset="0"/>
                          </a:rPr>
                          <m:t>𝑇</m:t>
                        </m:r>
                      </m:sup>
                    </m:s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𝐴</m:t>
                    </m:r>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ea typeface="Cambria Math" panose="02040503050406030204" pitchFamily="18" charset="0"/>
                          </a:rPr>
                        </m:ctrlPr>
                      </m:sSupPr>
                      <m:e>
                        <m:r>
                          <a:rPr lang="en-US" altLang="zh-CN" sz="2600" b="0" i="1" smtClean="0">
                            <a:latin typeface="Cambria Math" panose="02040503050406030204" pitchFamily="18" charset="0"/>
                            <a:ea typeface="Cambria Math" panose="02040503050406030204" pitchFamily="18" charset="0"/>
                          </a:rPr>
                          <m:t>ℝ</m:t>
                        </m:r>
                      </m:e>
                      <m:sup>
                        <m:r>
                          <a:rPr lang="en-US" altLang="zh-CN" sz="2600" b="0" i="1" smtClean="0">
                            <a:latin typeface="Cambria Math" panose="02040503050406030204" pitchFamily="18" charset="0"/>
                            <a:ea typeface="Cambria Math" panose="02040503050406030204" pitchFamily="18" charset="0"/>
                          </a:rPr>
                          <m:t>𝑛</m:t>
                        </m:r>
                        <m:r>
                          <a:rPr lang="en-US" altLang="zh-CN" sz="2600" b="0"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𝑛</m:t>
                        </m:r>
                      </m:sup>
                    </m:sSup>
                  </m:oMath>
                </a14:m>
                <a:r>
                  <a:rPr lang="zh-CN" altLang="en-US" sz="2600" b="0" dirty="0"/>
                  <a:t>，</a:t>
                </a:r>
                <a:r>
                  <a:rPr lang="zh-CN" altLang="en-US" sz="2600" dirty="0"/>
                  <a:t>则</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𝐴</m:t>
                        </m:r>
                      </m:e>
                      <m:sub>
                        <m:r>
                          <a:rPr lang="en-US" altLang="zh-CN" sz="2600" b="0" i="1" smtClean="0">
                            <a:latin typeface="Cambria Math" panose="02040503050406030204" pitchFamily="18" charset="0"/>
                          </a:rPr>
                          <m:t>𝑖𝑗</m:t>
                        </m:r>
                      </m:sub>
                    </m:sSub>
                    <m:r>
                      <a:rPr lang="en-US" altLang="zh-CN" sz="2600" b="0" i="1" smtClean="0">
                        <a:latin typeface="Cambria Math" panose="02040503050406030204" pitchFamily="18" charset="0"/>
                      </a:rPr>
                      <m:t>=</m:t>
                    </m:r>
                    <m:acc>
                      <m:accPr>
                        <m:chr m:val="⃗"/>
                        <m:ctrlPr>
                          <a:rPr lang="en-US" altLang="zh-CN" sz="2600" b="0" i="1" smtClean="0">
                            <a:latin typeface="Cambria Math" panose="02040503050406030204" pitchFamily="18" charset="0"/>
                          </a:rPr>
                        </m:ctrlPr>
                      </m:accPr>
                      <m:e>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𝑄</m:t>
                            </m:r>
                          </m:e>
                          <m:sub>
                            <m:r>
                              <a:rPr lang="en-US" altLang="zh-CN" sz="2600" b="0" i="1" smtClean="0">
                                <a:latin typeface="Cambria Math" panose="02040503050406030204" pitchFamily="18" charset="0"/>
                              </a:rPr>
                              <m:t>𝑖</m:t>
                            </m:r>
                          </m:sub>
                        </m:sSub>
                      </m:e>
                    </m:acc>
                    <m:r>
                      <a:rPr lang="en-US" altLang="zh-CN" sz="2600" b="0" i="1" smtClean="0">
                        <a:latin typeface="Cambria Math" panose="02040503050406030204" pitchFamily="18" charset="0"/>
                      </a:rPr>
                      <m:t>⋅</m:t>
                    </m:r>
                    <m:acc>
                      <m:accPr>
                        <m:chr m:val="⃗"/>
                        <m:ctrlPr>
                          <a:rPr lang="en-US" altLang="zh-CN" sz="2600" b="0" i="1" smtClean="0">
                            <a:latin typeface="Cambria Math" panose="02040503050406030204" pitchFamily="18" charset="0"/>
                          </a:rPr>
                        </m:ctrlPr>
                      </m:accPr>
                      <m:e>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𝐾</m:t>
                            </m:r>
                          </m:e>
                          <m:sub>
                            <m:r>
                              <a:rPr lang="en-US" altLang="zh-CN" sz="2600" b="0" i="1" smtClean="0">
                                <a:latin typeface="Cambria Math" panose="02040503050406030204" pitchFamily="18" charset="0"/>
                              </a:rPr>
                              <m:t>𝑗</m:t>
                            </m:r>
                          </m:sub>
                        </m:sSub>
                      </m:e>
                    </m:acc>
                  </m:oMath>
                </a14:m>
                <a:endParaRPr lang="en-US" altLang="zh-CN" sz="2600" b="0" dirty="0"/>
              </a:p>
            </p:txBody>
          </p:sp>
        </mc:Choice>
        <mc:Fallback xmlns="">
          <p:sp>
            <p:nvSpPr>
              <p:cNvPr id="40" name="文本框 39">
                <a:extLst>
                  <a:ext uri="{FF2B5EF4-FFF2-40B4-BE49-F238E27FC236}">
                    <a16:creationId xmlns:a16="http://schemas.microsoft.com/office/drawing/2014/main" id="{650EB69B-B663-444F-937E-7BF626524317}"/>
                  </a:ext>
                </a:extLst>
              </p:cNvPr>
              <p:cNvSpPr txBox="1">
                <a:spLocks noRot="1" noChangeAspect="1" noMove="1" noResize="1" noEditPoints="1" noAdjustHandles="1" noChangeArrowheads="1" noChangeShapeType="1" noTextEdit="1"/>
              </p:cNvSpPr>
              <p:nvPr/>
            </p:nvSpPr>
            <p:spPr>
              <a:xfrm>
                <a:off x="1542904" y="2582912"/>
                <a:ext cx="5873267" cy="584968"/>
              </a:xfrm>
              <a:prstGeom prst="rect">
                <a:avLst/>
              </a:prstGeom>
              <a:blipFill>
                <a:blip r:embed="rId3"/>
                <a:stretch>
                  <a:fillRect l="-1867" t="-4167"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10D3AD00-9D0C-437C-A3D3-72EF44915617}"/>
                  </a:ext>
                </a:extLst>
              </p:cNvPr>
              <p:cNvSpPr txBox="1"/>
              <p:nvPr/>
            </p:nvSpPr>
            <p:spPr>
              <a:xfrm>
                <a:off x="1542904" y="3621370"/>
                <a:ext cx="6591725" cy="820994"/>
              </a:xfrm>
              <a:prstGeom prst="rect">
                <a:avLst/>
              </a:prstGeom>
              <a:noFill/>
            </p:spPr>
            <p:txBody>
              <a:bodyPr wrap="square" rtlCol="0">
                <a:spAutoFit/>
              </a:bodyPr>
              <a:lstStyle/>
              <a:p>
                <a:r>
                  <a:rPr lang="zh-CN" altLang="en-US" sz="2600" dirty="0"/>
                  <a:t>令</a:t>
                </a:r>
                <a14:m>
                  <m:oMath xmlns:m="http://schemas.openxmlformats.org/officeDocument/2006/math">
                    <m:r>
                      <a:rPr lang="en-US" altLang="zh-CN" sz="2600" b="0" i="1" smtClean="0">
                        <a:latin typeface="Cambria Math" panose="02040503050406030204" pitchFamily="18" charset="0"/>
                      </a:rPr>
                      <m:t>𝐵</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𝑠𝑜𝑓𝑡𝑚𝑎𝑥</m:t>
                    </m:r>
                    <m:d>
                      <m:dPr>
                        <m:ctrlPr>
                          <a:rPr lang="en-US" altLang="zh-CN" sz="2600" b="0" i="1" smtClean="0">
                            <a:latin typeface="Cambria Math" panose="02040503050406030204" pitchFamily="18" charset="0"/>
                          </a:rPr>
                        </m:ctrlPr>
                      </m:dPr>
                      <m:e>
                        <m:f>
                          <m:fPr>
                            <m:ctrlPr>
                              <a:rPr lang="en-US" altLang="zh-CN" sz="2600" b="0" i="1" smtClean="0">
                                <a:latin typeface="Cambria Math" panose="02040503050406030204" pitchFamily="18" charset="0"/>
                              </a:rPr>
                            </m:ctrlPr>
                          </m:fPr>
                          <m:num>
                            <m:r>
                              <a:rPr lang="en-US" altLang="zh-CN" sz="2600" b="0" i="1" smtClean="0">
                                <a:latin typeface="Cambria Math" panose="02040503050406030204" pitchFamily="18" charset="0"/>
                              </a:rPr>
                              <m:t>𝐴</m:t>
                            </m:r>
                          </m:num>
                          <m:den>
                            <m:rad>
                              <m:radPr>
                                <m:degHide m:val="on"/>
                                <m:ctrlPr>
                                  <a:rPr lang="en-US" altLang="zh-CN" sz="2600" b="0" i="1" smtClean="0">
                                    <a:latin typeface="Cambria Math" panose="02040503050406030204" pitchFamily="18" charset="0"/>
                                  </a:rPr>
                                </m:ctrlPr>
                              </m:radPr>
                              <m:deg/>
                              <m:e>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𝑑</m:t>
                                    </m:r>
                                  </m:e>
                                  <m:sub>
                                    <m:r>
                                      <a:rPr lang="en-US" altLang="zh-CN" sz="2600" b="0" i="1" smtClean="0">
                                        <a:latin typeface="Cambria Math" panose="02040503050406030204" pitchFamily="18" charset="0"/>
                                      </a:rPr>
                                      <m:t>𝑘</m:t>
                                    </m:r>
                                  </m:sub>
                                </m:sSub>
                              </m:e>
                            </m:rad>
                          </m:den>
                        </m:f>
                      </m:e>
                    </m:d>
                    <m:r>
                      <a:rPr lang="en-US" altLang="zh-CN" sz="2600" b="0" i="1" smtClean="0">
                        <a:latin typeface="Cambria Math" panose="02040503050406030204" pitchFamily="18" charset="0"/>
                      </a:rPr>
                      <m:t>𝑉</m:t>
                    </m:r>
                    <m:r>
                      <a:rPr lang="zh-CN" altLang="en-US" sz="2600" i="1">
                        <a:latin typeface="Cambria Math" panose="02040503050406030204" pitchFamily="18" charset="0"/>
                      </a:rPr>
                      <m:t>，</m:t>
                    </m:r>
                  </m:oMath>
                </a14:m>
                <a:r>
                  <a:rPr lang="zh-CN" altLang="en-US" sz="2600" b="0" dirty="0"/>
                  <a:t>则</a:t>
                </a:r>
                <a14:m>
                  <m:oMath xmlns:m="http://schemas.openxmlformats.org/officeDocument/2006/math">
                    <m:sSub>
                      <m:sSubPr>
                        <m:ctrlPr>
                          <a:rPr lang="en-US" altLang="zh-CN" sz="2600" b="0" i="1" dirty="0" smtClean="0">
                            <a:latin typeface="Cambria Math" panose="02040503050406030204" pitchFamily="18" charset="0"/>
                          </a:rPr>
                        </m:ctrlPr>
                      </m:sSubPr>
                      <m:e>
                        <m:r>
                          <a:rPr lang="en-US" altLang="zh-CN" sz="2600" b="0" i="1" dirty="0" smtClean="0">
                            <a:latin typeface="Cambria Math" panose="02040503050406030204" pitchFamily="18" charset="0"/>
                          </a:rPr>
                          <m:t>𝐵</m:t>
                        </m:r>
                      </m:e>
                      <m:sub>
                        <m:r>
                          <a:rPr lang="en-US" altLang="zh-CN" sz="2600" b="0" i="1" dirty="0" smtClean="0">
                            <a:latin typeface="Cambria Math" panose="02040503050406030204" pitchFamily="18" charset="0"/>
                          </a:rPr>
                          <m:t>𝑖</m:t>
                        </m:r>
                      </m:sub>
                    </m:sSub>
                    <m:r>
                      <a:rPr lang="en-US" altLang="zh-CN" sz="2600" b="0" i="1" dirty="0" smtClean="0">
                        <a:latin typeface="Cambria Math" panose="02040503050406030204" pitchFamily="18" charset="0"/>
                      </a:rPr>
                      <m:t>=</m:t>
                    </m:r>
                    <m:acc>
                      <m:accPr>
                        <m:chr m:val="⃗"/>
                        <m:ctrlPr>
                          <a:rPr lang="en-US" altLang="zh-CN" sz="2600" b="0" i="1" dirty="0" smtClean="0">
                            <a:latin typeface="Cambria Math" panose="02040503050406030204" pitchFamily="18" charset="0"/>
                          </a:rPr>
                        </m:ctrlPr>
                      </m:accPr>
                      <m:e>
                        <m:sSub>
                          <m:sSubPr>
                            <m:ctrlPr>
                              <a:rPr lang="en-US" altLang="zh-CN" sz="2600" b="0" i="1" dirty="0" smtClean="0">
                                <a:latin typeface="Cambria Math" panose="02040503050406030204" pitchFamily="18" charset="0"/>
                              </a:rPr>
                            </m:ctrlPr>
                          </m:sSubPr>
                          <m:e>
                            <m:r>
                              <a:rPr lang="en-US" altLang="zh-CN" sz="2600" b="0" i="1" dirty="0" smtClean="0">
                                <a:latin typeface="Cambria Math" panose="02040503050406030204" pitchFamily="18" charset="0"/>
                              </a:rPr>
                              <m:t>𝐴</m:t>
                            </m:r>
                          </m:e>
                          <m:sub>
                            <m:r>
                              <a:rPr lang="en-US" altLang="zh-CN" sz="2600" b="0" i="1" dirty="0" smtClean="0">
                                <a:latin typeface="Cambria Math" panose="02040503050406030204" pitchFamily="18" charset="0"/>
                              </a:rPr>
                              <m:t>𝑖</m:t>
                            </m:r>
                          </m:sub>
                        </m:sSub>
                      </m:e>
                    </m:acc>
                    <m:r>
                      <a:rPr lang="en-US" altLang="zh-CN" sz="2600" b="0" i="1" dirty="0" smtClean="0">
                        <a:latin typeface="Cambria Math" panose="02040503050406030204" pitchFamily="18" charset="0"/>
                      </a:rPr>
                      <m:t>×</m:t>
                    </m:r>
                    <m:r>
                      <a:rPr lang="en-US" altLang="zh-CN" sz="2600" b="0" i="1" dirty="0" smtClean="0">
                        <a:latin typeface="Cambria Math" panose="02040503050406030204" pitchFamily="18" charset="0"/>
                      </a:rPr>
                      <m:t>𝑉</m:t>
                    </m:r>
                  </m:oMath>
                </a14:m>
                <a:endParaRPr lang="en-US" altLang="zh-CN" sz="2600" b="0" dirty="0"/>
              </a:p>
            </p:txBody>
          </p:sp>
        </mc:Choice>
        <mc:Fallback xmlns="">
          <p:sp>
            <p:nvSpPr>
              <p:cNvPr id="42" name="文本框 41">
                <a:extLst>
                  <a:ext uri="{FF2B5EF4-FFF2-40B4-BE49-F238E27FC236}">
                    <a16:creationId xmlns:a16="http://schemas.microsoft.com/office/drawing/2014/main" id="{10D3AD00-9D0C-437C-A3D3-72EF44915617}"/>
                  </a:ext>
                </a:extLst>
              </p:cNvPr>
              <p:cNvSpPr txBox="1">
                <a:spLocks noRot="1" noChangeAspect="1" noMove="1" noResize="1" noEditPoints="1" noAdjustHandles="1" noChangeArrowheads="1" noChangeShapeType="1" noTextEdit="1"/>
              </p:cNvSpPr>
              <p:nvPr/>
            </p:nvSpPr>
            <p:spPr>
              <a:xfrm>
                <a:off x="1542904" y="3621370"/>
                <a:ext cx="6591725" cy="820994"/>
              </a:xfrm>
              <a:prstGeom prst="rect">
                <a:avLst/>
              </a:prstGeom>
              <a:blipFill>
                <a:blip r:embed="rId4"/>
                <a:stretch>
                  <a:fillRect l="-1665"/>
                </a:stretch>
              </a:blipFill>
            </p:spPr>
            <p:txBody>
              <a:bodyPr/>
              <a:lstStyle/>
              <a:p>
                <a:r>
                  <a:rPr lang="zh-CN" altLang="en-US">
                    <a:noFill/>
                  </a:rPr>
                  <a:t> </a:t>
                </a:r>
              </a:p>
            </p:txBody>
          </p:sp>
        </mc:Fallback>
      </mc:AlternateContent>
      <p:grpSp>
        <p:nvGrpSpPr>
          <p:cNvPr id="45" name="组合 44">
            <a:extLst>
              <a:ext uri="{FF2B5EF4-FFF2-40B4-BE49-F238E27FC236}">
                <a16:creationId xmlns:a16="http://schemas.microsoft.com/office/drawing/2014/main" id="{720D4F35-2EF4-4DE1-AFE1-DD9F8C065C7E}"/>
              </a:ext>
            </a:extLst>
          </p:cNvPr>
          <p:cNvGrpSpPr/>
          <p:nvPr/>
        </p:nvGrpSpPr>
        <p:grpSpPr>
          <a:xfrm>
            <a:off x="1079076" y="1606202"/>
            <a:ext cx="6548181" cy="523220"/>
            <a:chOff x="1230923" y="4449515"/>
            <a:chExt cx="6548181" cy="523220"/>
          </a:xfrm>
        </p:grpSpPr>
        <p:sp>
          <p:nvSpPr>
            <p:cNvPr id="46" name="文本框 45">
              <a:extLst>
                <a:ext uri="{FF2B5EF4-FFF2-40B4-BE49-F238E27FC236}">
                  <a16:creationId xmlns:a16="http://schemas.microsoft.com/office/drawing/2014/main" id="{1B919EED-5413-4BCC-9EE5-1CEE314A2E38}"/>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微软雅黑" panose="020B0503020204020204" pitchFamily="34" charset="-122"/>
                  <a:ea typeface="微软雅黑" panose="020B0503020204020204" pitchFamily="34" charset="-122"/>
                </a:rPr>
                <a:t>Self-Attention</a:t>
              </a:r>
              <a:r>
                <a:rPr lang="zh-CN" altLang="en-US" sz="2800" b="1" dirty="0">
                  <a:solidFill>
                    <a:prstClr val="black"/>
                  </a:solidFill>
                  <a:latin typeface="微软雅黑" panose="020B0503020204020204" pitchFamily="34" charset="-122"/>
                  <a:ea typeface="微软雅黑" panose="020B0503020204020204" pitchFamily="34" charset="-122"/>
                </a:rPr>
                <a:t>的乘法操作含义解释</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B119E8BA-D173-4090-9CD3-E499239C8063}"/>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8" name="箭头: 右 47">
            <a:extLst>
              <a:ext uri="{FF2B5EF4-FFF2-40B4-BE49-F238E27FC236}">
                <a16:creationId xmlns:a16="http://schemas.microsoft.com/office/drawing/2014/main" id="{E1F92822-6913-41BA-B5FB-13C527D2100B}"/>
              </a:ext>
            </a:extLst>
          </p:cNvPr>
          <p:cNvSpPr/>
          <p:nvPr/>
        </p:nvSpPr>
        <p:spPr>
          <a:xfrm>
            <a:off x="7779039" y="2799195"/>
            <a:ext cx="616857" cy="152400"/>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110C3172-AAC4-4558-B551-CA553F9786A2}"/>
                  </a:ext>
                </a:extLst>
              </p:cNvPr>
              <p:cNvSpPr txBox="1"/>
              <p:nvPr/>
            </p:nvSpPr>
            <p:spPr>
              <a:xfrm>
                <a:off x="8758765" y="2629174"/>
                <a:ext cx="2775451" cy="492443"/>
              </a:xfrm>
              <a:prstGeom prst="rect">
                <a:avLst/>
              </a:prstGeom>
              <a:noFill/>
            </p:spPr>
            <p:txBody>
              <a:bodyPr wrap="square" rtlCol="0">
                <a:spAutoFit/>
              </a:bodyPr>
              <a:lstStyle/>
              <a:p>
                <a14:m>
                  <m:oMath xmlns:m="http://schemas.openxmlformats.org/officeDocument/2006/math">
                    <m:r>
                      <a:rPr lang="en-US" altLang="zh-CN" sz="2600" b="0" i="1" smtClean="0">
                        <a:latin typeface="Cambria Math" panose="02040503050406030204" pitchFamily="18" charset="0"/>
                      </a:rPr>
                      <m:t>𝐴</m:t>
                    </m:r>
                  </m:oMath>
                </a14:m>
                <a:r>
                  <a:rPr lang="zh-CN" altLang="en-US" sz="2600" b="0" dirty="0"/>
                  <a:t>：相似度矩阵</a:t>
                </a:r>
                <a:endParaRPr lang="en-US" altLang="zh-CN" sz="2600" b="0" dirty="0"/>
              </a:p>
            </p:txBody>
          </p:sp>
        </mc:Choice>
        <mc:Fallback xmlns="">
          <p:sp>
            <p:nvSpPr>
              <p:cNvPr id="50" name="文本框 49">
                <a:extLst>
                  <a:ext uri="{FF2B5EF4-FFF2-40B4-BE49-F238E27FC236}">
                    <a16:creationId xmlns:a16="http://schemas.microsoft.com/office/drawing/2014/main" id="{110C3172-AAC4-4558-B551-CA553F9786A2}"/>
                  </a:ext>
                </a:extLst>
              </p:cNvPr>
              <p:cNvSpPr txBox="1">
                <a:spLocks noRot="1" noChangeAspect="1" noMove="1" noResize="1" noEditPoints="1" noAdjustHandles="1" noChangeArrowheads="1" noChangeShapeType="1" noTextEdit="1"/>
              </p:cNvSpPr>
              <p:nvPr/>
            </p:nvSpPr>
            <p:spPr>
              <a:xfrm>
                <a:off x="8758765" y="2629174"/>
                <a:ext cx="2775451" cy="492443"/>
              </a:xfrm>
              <a:prstGeom prst="rect">
                <a:avLst/>
              </a:prstGeom>
              <a:blipFill>
                <a:blip r:embed="rId5"/>
                <a:stretch>
                  <a:fillRect t="-14815" b="-27160"/>
                </a:stretch>
              </a:blipFill>
            </p:spPr>
            <p:txBody>
              <a:bodyPr/>
              <a:lstStyle/>
              <a:p>
                <a:r>
                  <a:rPr lang="zh-CN" altLang="en-US">
                    <a:noFill/>
                  </a:rPr>
                  <a:t> </a:t>
                </a:r>
              </a:p>
            </p:txBody>
          </p:sp>
        </mc:Fallback>
      </mc:AlternateContent>
      <p:sp>
        <p:nvSpPr>
          <p:cNvPr id="52" name="箭头: 右 51">
            <a:extLst>
              <a:ext uri="{FF2B5EF4-FFF2-40B4-BE49-F238E27FC236}">
                <a16:creationId xmlns:a16="http://schemas.microsoft.com/office/drawing/2014/main" id="{B491AEF4-AEF6-44D7-885A-04401912C274}"/>
              </a:ext>
            </a:extLst>
          </p:cNvPr>
          <p:cNvSpPr/>
          <p:nvPr/>
        </p:nvSpPr>
        <p:spPr>
          <a:xfrm>
            <a:off x="7779039" y="3921220"/>
            <a:ext cx="616857" cy="152400"/>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7630E6AF-E14B-43FE-8EA0-A18FFB64DE23}"/>
                  </a:ext>
                </a:extLst>
              </p:cNvPr>
              <p:cNvSpPr txBox="1"/>
              <p:nvPr/>
            </p:nvSpPr>
            <p:spPr>
              <a:xfrm>
                <a:off x="8758764" y="3751198"/>
                <a:ext cx="2775451" cy="492443"/>
              </a:xfrm>
              <a:prstGeom prst="rect">
                <a:avLst/>
              </a:prstGeom>
              <a:noFill/>
            </p:spPr>
            <p:txBody>
              <a:bodyPr wrap="square" rtlCol="0">
                <a:spAutoFit/>
              </a:bodyPr>
              <a:lstStyle/>
              <a:p>
                <a14:m>
                  <m:oMath xmlns:m="http://schemas.openxmlformats.org/officeDocument/2006/math">
                    <m:r>
                      <a:rPr lang="en-US" altLang="zh-CN" sz="2600" b="0" i="1" smtClean="0">
                        <a:latin typeface="Cambria Math" panose="02040503050406030204" pitchFamily="18" charset="0"/>
                      </a:rPr>
                      <m:t>𝐵</m:t>
                    </m:r>
                  </m:oMath>
                </a14:m>
                <a:r>
                  <a:rPr lang="zh-CN" altLang="en-US" sz="2600" b="0" dirty="0"/>
                  <a:t>：</a:t>
                </a:r>
                <a:r>
                  <a:rPr lang="zh-CN" altLang="en-US" sz="2600" dirty="0"/>
                  <a:t>加权和矩阵</a:t>
                </a:r>
                <a:endParaRPr lang="en-US" altLang="zh-CN" sz="2600" b="0" dirty="0"/>
              </a:p>
            </p:txBody>
          </p:sp>
        </mc:Choice>
        <mc:Fallback xmlns="">
          <p:sp>
            <p:nvSpPr>
              <p:cNvPr id="54" name="文本框 53">
                <a:extLst>
                  <a:ext uri="{FF2B5EF4-FFF2-40B4-BE49-F238E27FC236}">
                    <a16:creationId xmlns:a16="http://schemas.microsoft.com/office/drawing/2014/main" id="{7630E6AF-E14B-43FE-8EA0-A18FFB64DE23}"/>
                  </a:ext>
                </a:extLst>
              </p:cNvPr>
              <p:cNvSpPr txBox="1">
                <a:spLocks noRot="1" noChangeAspect="1" noMove="1" noResize="1" noEditPoints="1" noAdjustHandles="1" noChangeArrowheads="1" noChangeShapeType="1" noTextEdit="1"/>
              </p:cNvSpPr>
              <p:nvPr/>
            </p:nvSpPr>
            <p:spPr>
              <a:xfrm>
                <a:off x="8758764" y="3751198"/>
                <a:ext cx="2775451" cy="492443"/>
              </a:xfrm>
              <a:prstGeom prst="rect">
                <a:avLst/>
              </a:prstGeom>
              <a:blipFill>
                <a:blip r:embed="rId6"/>
                <a:stretch>
                  <a:fillRect t="-14815" b="-271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703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7" y="244609"/>
            <a:ext cx="5809455" cy="818060"/>
            <a:chOff x="1020582" y="1732757"/>
            <a:chExt cx="5809455"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2" y="1919106"/>
              <a:ext cx="5809455"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720D4F35-2EF4-4DE1-AFE1-DD9F8C065C7E}"/>
              </a:ext>
            </a:extLst>
          </p:cNvPr>
          <p:cNvGrpSpPr/>
          <p:nvPr/>
        </p:nvGrpSpPr>
        <p:grpSpPr>
          <a:xfrm>
            <a:off x="1042790" y="1155656"/>
            <a:ext cx="6548181" cy="523220"/>
            <a:chOff x="1230923" y="4449515"/>
            <a:chExt cx="6548181" cy="523220"/>
          </a:xfrm>
        </p:grpSpPr>
        <p:sp>
          <p:nvSpPr>
            <p:cNvPr id="46" name="文本框 45">
              <a:extLst>
                <a:ext uri="{FF2B5EF4-FFF2-40B4-BE49-F238E27FC236}">
                  <a16:creationId xmlns:a16="http://schemas.microsoft.com/office/drawing/2014/main" id="{1B919EED-5413-4BCC-9EE5-1CEE314A2E38}"/>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微软雅黑" panose="020B0503020204020204" pitchFamily="34" charset="-122"/>
                  <a:ea typeface="微软雅黑" panose="020B0503020204020204" pitchFamily="34" charset="-122"/>
                </a:rPr>
                <a:t>Mask</a:t>
              </a:r>
              <a:r>
                <a:rPr lang="zh-CN" altLang="en-US" sz="2800" b="1" dirty="0">
                  <a:solidFill>
                    <a:prstClr val="black"/>
                  </a:solidFill>
                  <a:latin typeface="微软雅黑" panose="020B0503020204020204" pitchFamily="34" charset="-122"/>
                  <a:ea typeface="微软雅黑" panose="020B0503020204020204" pitchFamily="34" charset="-122"/>
                </a:rPr>
                <a:t>形式</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B119E8BA-D173-4090-9CD3-E499239C8063}"/>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4" name="组合 3">
            <a:extLst>
              <a:ext uri="{FF2B5EF4-FFF2-40B4-BE49-F238E27FC236}">
                <a16:creationId xmlns:a16="http://schemas.microsoft.com/office/drawing/2014/main" id="{51828E55-E912-48C9-9899-FA48B03FA4BD}"/>
              </a:ext>
            </a:extLst>
          </p:cNvPr>
          <p:cNvGrpSpPr/>
          <p:nvPr/>
        </p:nvGrpSpPr>
        <p:grpSpPr>
          <a:xfrm>
            <a:off x="9415917" y="141874"/>
            <a:ext cx="2280259" cy="4430837"/>
            <a:chOff x="9236826" y="1101912"/>
            <a:chExt cx="2588801" cy="5030374"/>
          </a:xfrm>
        </p:grpSpPr>
        <p:pic>
          <p:nvPicPr>
            <p:cNvPr id="2" name="图片 1">
              <a:extLst>
                <a:ext uri="{FF2B5EF4-FFF2-40B4-BE49-F238E27FC236}">
                  <a16:creationId xmlns:a16="http://schemas.microsoft.com/office/drawing/2014/main" id="{81C691EB-4FF7-41CF-B028-9E281408C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368" y="1101912"/>
              <a:ext cx="2532259" cy="5030374"/>
            </a:xfrm>
            <a:prstGeom prst="rect">
              <a:avLst/>
            </a:prstGeom>
          </p:spPr>
        </p:pic>
        <p:sp>
          <p:nvSpPr>
            <p:cNvPr id="3" name="矩形 2">
              <a:extLst>
                <a:ext uri="{FF2B5EF4-FFF2-40B4-BE49-F238E27FC236}">
                  <a16:creationId xmlns:a16="http://schemas.microsoft.com/office/drawing/2014/main" id="{C8DF448D-C5BB-4DB5-9AC2-9387A79A387D}"/>
                </a:ext>
              </a:extLst>
            </p:cNvPr>
            <p:cNvSpPr/>
            <p:nvPr/>
          </p:nvSpPr>
          <p:spPr>
            <a:xfrm>
              <a:off x="9236826" y="2946400"/>
              <a:ext cx="1973943" cy="805543"/>
            </a:xfrm>
            <a:prstGeom prst="rect">
              <a:avLst/>
            </a:prstGeom>
            <a:noFill/>
            <a:ln w="3810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6DEE36DD-993F-462D-9862-7875C9CAB7AE}"/>
              </a:ext>
            </a:extLst>
          </p:cNvPr>
          <p:cNvSpPr txBox="1"/>
          <p:nvPr/>
        </p:nvSpPr>
        <p:spPr>
          <a:xfrm>
            <a:off x="1351263" y="1864850"/>
            <a:ext cx="3358623"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Padding Mask</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3598000-B457-480B-8C91-A44DF78551FD}"/>
              </a:ext>
            </a:extLst>
          </p:cNvPr>
          <p:cNvSpPr txBox="1"/>
          <p:nvPr/>
        </p:nvSpPr>
        <p:spPr>
          <a:xfrm>
            <a:off x="5087176" y="1864850"/>
            <a:ext cx="3300566"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dirty="0">
                <a:solidFill>
                  <a:prstClr val="black"/>
                </a:solidFill>
                <a:latin typeface="微软雅黑" panose="020B0503020204020204" pitchFamily="34" charset="-122"/>
                <a:ea typeface="微软雅黑" panose="020B0503020204020204" pitchFamily="34" charset="-122"/>
              </a:rPr>
              <a:t>2. Attention Mask</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FE6CCF9D-B5FB-44CD-A01F-6939EF72AE90}"/>
              </a:ext>
            </a:extLst>
          </p:cNvPr>
          <p:cNvGrpSpPr/>
          <p:nvPr/>
        </p:nvGrpSpPr>
        <p:grpSpPr>
          <a:xfrm>
            <a:off x="1042790" y="2564512"/>
            <a:ext cx="6548181" cy="523220"/>
            <a:chOff x="1230923" y="4449515"/>
            <a:chExt cx="6548181" cy="523220"/>
          </a:xfrm>
        </p:grpSpPr>
        <p:sp>
          <p:nvSpPr>
            <p:cNvPr id="23" name="文本框 22">
              <a:extLst>
                <a:ext uri="{FF2B5EF4-FFF2-40B4-BE49-F238E27FC236}">
                  <a16:creationId xmlns:a16="http://schemas.microsoft.com/office/drawing/2014/main" id="{10A01E19-73F6-4468-9DD3-A6206BE2981D}"/>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微软雅黑" panose="020B0503020204020204" pitchFamily="34" charset="-122"/>
                  <a:ea typeface="微软雅黑" panose="020B0503020204020204" pitchFamily="34" charset="-122"/>
                </a:rPr>
                <a:t>Mask</a:t>
              </a:r>
              <a:r>
                <a:rPr lang="zh-CN" altLang="en-US" sz="2800" b="1" dirty="0">
                  <a:solidFill>
                    <a:prstClr val="black"/>
                  </a:solidFill>
                  <a:latin typeface="微软雅黑" panose="020B0503020204020204" pitchFamily="34" charset="-122"/>
                  <a:ea typeface="微软雅黑" panose="020B0503020204020204" pitchFamily="34" charset="-122"/>
                </a:rPr>
                <a:t>原理</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79BE460C-0D8A-4E61-8ADC-4DE291343E45}"/>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6">
            <a:extLst>
              <a:ext uri="{FF2B5EF4-FFF2-40B4-BE49-F238E27FC236}">
                <a16:creationId xmlns:a16="http://schemas.microsoft.com/office/drawing/2014/main" id="{86B82885-F282-4243-9055-B8EC24B8E377}"/>
              </a:ext>
            </a:extLst>
          </p:cNvPr>
          <p:cNvSpPr txBox="1"/>
          <p:nvPr/>
        </p:nvSpPr>
        <p:spPr>
          <a:xfrm>
            <a:off x="1351263" y="3225792"/>
            <a:ext cx="3358623"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设有例句：“</a:t>
            </a:r>
            <a:r>
              <a:rPr lang="zh-CN" altLang="en-US" sz="2600" dirty="0">
                <a:solidFill>
                  <a:prstClr val="black"/>
                </a:solidFill>
                <a:latin typeface="微软雅黑" panose="020B0503020204020204" pitchFamily="34" charset="-122"/>
                <a:ea typeface="微软雅黑" panose="020B0503020204020204" pitchFamily="34" charset="-122"/>
              </a:rPr>
              <a:t>我 和 你</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4B587718-5137-4E07-9173-90E4B83D5463}"/>
                  </a:ext>
                </a:extLst>
              </p:cNvPr>
              <p:cNvSpPr txBox="1"/>
              <p:nvPr/>
            </p:nvSpPr>
            <p:spPr>
              <a:xfrm>
                <a:off x="1040790" y="5079417"/>
                <a:ext cx="2653528" cy="622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𝑖𝑗</m:t>
                          </m:r>
                        </m:sub>
                      </m:sSub>
                      <m:r>
                        <a:rPr lang="en-US" altLang="zh-CN" sz="2800" b="0" i="1" smtClean="0">
                          <a:latin typeface="Cambria Math" panose="02040503050406030204" pitchFamily="18" charset="0"/>
                        </a:rPr>
                        <m:t>=</m:t>
                      </m:r>
                      <m:acc>
                        <m:accPr>
                          <m:chr m:val="⃗"/>
                          <m:ctrlPr>
                            <a:rPr lang="en-US" altLang="zh-CN" sz="2800" b="0" i="1" smtClean="0">
                              <a:latin typeface="Cambria Math" panose="02040503050406030204" pitchFamily="18" charset="0"/>
                            </a:rPr>
                          </m:ctrlPr>
                        </m:acc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𝑄</m:t>
                              </m:r>
                            </m:e>
                            <m:sub>
                              <m:r>
                                <a:rPr lang="en-US" altLang="zh-CN" sz="2800" b="0" i="1" smtClean="0">
                                  <a:latin typeface="Cambria Math" panose="02040503050406030204" pitchFamily="18" charset="0"/>
                                </a:rPr>
                                <m:t>𝑖</m:t>
                              </m:r>
                            </m:sub>
                          </m:sSub>
                        </m:e>
                      </m:acc>
                      <m:r>
                        <a:rPr lang="en-US" altLang="zh-CN" sz="2800" b="0" i="1" smtClean="0">
                          <a:latin typeface="Cambria Math" panose="02040503050406030204" pitchFamily="18" charset="0"/>
                        </a:rPr>
                        <m:t>⋅</m:t>
                      </m:r>
                      <m:acc>
                        <m:accPr>
                          <m:chr m:val="⃗"/>
                          <m:ctrlPr>
                            <a:rPr lang="en-US" altLang="zh-CN" sz="2800" b="0" i="1" smtClean="0">
                              <a:latin typeface="Cambria Math" panose="02040503050406030204" pitchFamily="18" charset="0"/>
                            </a:rPr>
                          </m:ctrlPr>
                        </m:acc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𝐾</m:t>
                              </m:r>
                            </m:e>
                            <m:sub>
                              <m:r>
                                <a:rPr lang="en-US" altLang="zh-CN" sz="2800" b="0" i="1" smtClean="0">
                                  <a:latin typeface="Cambria Math" panose="02040503050406030204" pitchFamily="18" charset="0"/>
                                </a:rPr>
                                <m:t>𝑗</m:t>
                              </m:r>
                            </m:sub>
                          </m:sSub>
                        </m:e>
                      </m:acc>
                    </m:oMath>
                  </m:oMathPara>
                </a14:m>
                <a:endParaRPr lang="zh-CN" altLang="en-US" sz="2800" dirty="0"/>
              </a:p>
            </p:txBody>
          </p:sp>
        </mc:Choice>
        <mc:Fallback xmlns="">
          <p:sp>
            <p:nvSpPr>
              <p:cNvPr id="104" name="文本框 103">
                <a:extLst>
                  <a:ext uri="{FF2B5EF4-FFF2-40B4-BE49-F238E27FC236}">
                    <a16:creationId xmlns:a16="http://schemas.microsoft.com/office/drawing/2014/main" id="{4B587718-5137-4E07-9173-90E4B83D5463}"/>
                  </a:ext>
                </a:extLst>
              </p:cNvPr>
              <p:cNvSpPr txBox="1">
                <a:spLocks noRot="1" noChangeAspect="1" noMove="1" noResize="1" noEditPoints="1" noAdjustHandles="1" noChangeArrowheads="1" noChangeShapeType="1" noTextEdit="1"/>
              </p:cNvSpPr>
              <p:nvPr/>
            </p:nvSpPr>
            <p:spPr>
              <a:xfrm>
                <a:off x="1040790" y="5079417"/>
                <a:ext cx="2653528" cy="622927"/>
              </a:xfrm>
              <a:prstGeom prst="rect">
                <a:avLst/>
              </a:prstGeom>
              <a:blipFill>
                <a:blip r:embed="rId4"/>
                <a:stretch>
                  <a:fillRect/>
                </a:stretch>
              </a:blipFill>
            </p:spPr>
            <p:txBody>
              <a:bodyPr/>
              <a:lstStyle/>
              <a:p>
                <a:r>
                  <a:rPr lang="zh-CN" altLang="en-US">
                    <a:noFill/>
                  </a:rPr>
                  <a:t> </a:t>
                </a:r>
              </a:p>
            </p:txBody>
          </p:sp>
        </mc:Fallback>
      </mc:AlternateContent>
      <p:sp>
        <p:nvSpPr>
          <p:cNvPr id="105" name="文本框 104">
            <a:extLst>
              <a:ext uri="{FF2B5EF4-FFF2-40B4-BE49-F238E27FC236}">
                <a16:creationId xmlns:a16="http://schemas.microsoft.com/office/drawing/2014/main" id="{94E79D8D-9260-49AD-B5FE-8A29EC12CB34}"/>
              </a:ext>
            </a:extLst>
          </p:cNvPr>
          <p:cNvSpPr txBox="1"/>
          <p:nvPr/>
        </p:nvSpPr>
        <p:spPr>
          <a:xfrm>
            <a:off x="4713633" y="4159431"/>
            <a:ext cx="1471766"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Mask</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06" name="组合 105">
            <a:extLst>
              <a:ext uri="{FF2B5EF4-FFF2-40B4-BE49-F238E27FC236}">
                <a16:creationId xmlns:a16="http://schemas.microsoft.com/office/drawing/2014/main" id="{5E0708CB-4394-47E0-8E6B-BAF9B89DD6D7}"/>
              </a:ext>
            </a:extLst>
          </p:cNvPr>
          <p:cNvGrpSpPr/>
          <p:nvPr/>
        </p:nvGrpSpPr>
        <p:grpSpPr>
          <a:xfrm>
            <a:off x="4477516" y="4686771"/>
            <a:ext cx="1944000" cy="1944000"/>
            <a:chOff x="2748489" y="1845391"/>
            <a:chExt cx="1296000" cy="1296000"/>
          </a:xfrm>
        </p:grpSpPr>
        <p:grpSp>
          <p:nvGrpSpPr>
            <p:cNvPr id="107" name="组合 106">
              <a:extLst>
                <a:ext uri="{FF2B5EF4-FFF2-40B4-BE49-F238E27FC236}">
                  <a16:creationId xmlns:a16="http://schemas.microsoft.com/office/drawing/2014/main" id="{823921A6-EC6E-4080-8592-112587AD152F}"/>
                </a:ext>
              </a:extLst>
            </p:cNvPr>
            <p:cNvGrpSpPr/>
            <p:nvPr/>
          </p:nvGrpSpPr>
          <p:grpSpPr>
            <a:xfrm>
              <a:off x="2748489" y="1845391"/>
              <a:ext cx="432000" cy="1296000"/>
              <a:chOff x="2596089" y="1692991"/>
              <a:chExt cx="432000" cy="1296000"/>
            </a:xfrm>
          </p:grpSpPr>
          <p:sp>
            <p:nvSpPr>
              <p:cNvPr id="116" name="矩形 115">
                <a:extLst>
                  <a:ext uri="{FF2B5EF4-FFF2-40B4-BE49-F238E27FC236}">
                    <a16:creationId xmlns:a16="http://schemas.microsoft.com/office/drawing/2014/main" id="{3FE823EF-1D88-42B7-9FCF-F77D962F3732}"/>
                  </a:ext>
                </a:extLst>
              </p:cNvPr>
              <p:cNvSpPr/>
              <p:nvPr/>
            </p:nvSpPr>
            <p:spPr>
              <a:xfrm>
                <a:off x="2596089" y="1692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117" name="矩形 116">
                <a:extLst>
                  <a:ext uri="{FF2B5EF4-FFF2-40B4-BE49-F238E27FC236}">
                    <a16:creationId xmlns:a16="http://schemas.microsoft.com/office/drawing/2014/main" id="{9272B792-3B31-4C56-905F-E8D0CAAABFFD}"/>
                  </a:ext>
                </a:extLst>
              </p:cNvPr>
              <p:cNvSpPr/>
              <p:nvPr/>
            </p:nvSpPr>
            <p:spPr>
              <a:xfrm>
                <a:off x="2596089" y="2124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118" name="矩形 117">
                <a:extLst>
                  <a:ext uri="{FF2B5EF4-FFF2-40B4-BE49-F238E27FC236}">
                    <a16:creationId xmlns:a16="http://schemas.microsoft.com/office/drawing/2014/main" id="{2F06E2A1-77B8-4254-9CC9-643B4F3C0591}"/>
                  </a:ext>
                </a:extLst>
              </p:cNvPr>
              <p:cNvSpPr/>
              <p:nvPr/>
            </p:nvSpPr>
            <p:spPr>
              <a:xfrm>
                <a:off x="2596089" y="2556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grpSp>
        <p:grpSp>
          <p:nvGrpSpPr>
            <p:cNvPr id="108" name="组合 107">
              <a:extLst>
                <a:ext uri="{FF2B5EF4-FFF2-40B4-BE49-F238E27FC236}">
                  <a16:creationId xmlns:a16="http://schemas.microsoft.com/office/drawing/2014/main" id="{4692DA4F-13FA-4EB9-A4E6-6454333C7B35}"/>
                </a:ext>
              </a:extLst>
            </p:cNvPr>
            <p:cNvGrpSpPr/>
            <p:nvPr/>
          </p:nvGrpSpPr>
          <p:grpSpPr>
            <a:xfrm>
              <a:off x="3180489" y="1845391"/>
              <a:ext cx="432000" cy="1296000"/>
              <a:chOff x="2596089" y="1692991"/>
              <a:chExt cx="432000" cy="1296000"/>
            </a:xfrm>
          </p:grpSpPr>
          <p:sp>
            <p:nvSpPr>
              <p:cNvPr id="113" name="矩形 112">
                <a:extLst>
                  <a:ext uri="{FF2B5EF4-FFF2-40B4-BE49-F238E27FC236}">
                    <a16:creationId xmlns:a16="http://schemas.microsoft.com/office/drawing/2014/main" id="{E0BEBD07-A5E7-4F59-95ED-7E3E32E3EB0E}"/>
                  </a:ext>
                </a:extLst>
              </p:cNvPr>
              <p:cNvSpPr/>
              <p:nvPr/>
            </p:nvSpPr>
            <p:spPr>
              <a:xfrm>
                <a:off x="2596089" y="1692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0</a:t>
                </a:r>
                <a:endParaRPr lang="zh-CN" altLang="en-US" sz="2400" b="1" dirty="0">
                  <a:solidFill>
                    <a:schemeClr val="tx1"/>
                  </a:solidFill>
                </a:endParaRPr>
              </a:p>
            </p:txBody>
          </p:sp>
          <p:sp>
            <p:nvSpPr>
              <p:cNvPr id="114" name="矩形 113">
                <a:extLst>
                  <a:ext uri="{FF2B5EF4-FFF2-40B4-BE49-F238E27FC236}">
                    <a16:creationId xmlns:a16="http://schemas.microsoft.com/office/drawing/2014/main" id="{A49CB6F0-F9D6-4926-AE24-2267583DE3C8}"/>
                  </a:ext>
                </a:extLst>
              </p:cNvPr>
              <p:cNvSpPr/>
              <p:nvPr/>
            </p:nvSpPr>
            <p:spPr>
              <a:xfrm>
                <a:off x="2596089" y="2124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115" name="矩形 114">
                <a:extLst>
                  <a:ext uri="{FF2B5EF4-FFF2-40B4-BE49-F238E27FC236}">
                    <a16:creationId xmlns:a16="http://schemas.microsoft.com/office/drawing/2014/main" id="{E56E98F0-000E-4005-861E-6FCC90383EAF}"/>
                  </a:ext>
                </a:extLst>
              </p:cNvPr>
              <p:cNvSpPr/>
              <p:nvPr/>
            </p:nvSpPr>
            <p:spPr>
              <a:xfrm>
                <a:off x="2596089" y="2556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grpSp>
        <p:grpSp>
          <p:nvGrpSpPr>
            <p:cNvPr id="109" name="组合 108">
              <a:extLst>
                <a:ext uri="{FF2B5EF4-FFF2-40B4-BE49-F238E27FC236}">
                  <a16:creationId xmlns:a16="http://schemas.microsoft.com/office/drawing/2014/main" id="{2EADA650-4581-439C-9F16-3E5681C0C4CF}"/>
                </a:ext>
              </a:extLst>
            </p:cNvPr>
            <p:cNvGrpSpPr/>
            <p:nvPr/>
          </p:nvGrpSpPr>
          <p:grpSpPr>
            <a:xfrm>
              <a:off x="3612489" y="1845391"/>
              <a:ext cx="432000" cy="1296000"/>
              <a:chOff x="2596089" y="1692991"/>
              <a:chExt cx="432000" cy="1296000"/>
            </a:xfrm>
          </p:grpSpPr>
          <p:sp>
            <p:nvSpPr>
              <p:cNvPr id="110" name="矩形 109">
                <a:extLst>
                  <a:ext uri="{FF2B5EF4-FFF2-40B4-BE49-F238E27FC236}">
                    <a16:creationId xmlns:a16="http://schemas.microsoft.com/office/drawing/2014/main" id="{5A1964A5-E09C-4781-8646-BAAC348346AE}"/>
                  </a:ext>
                </a:extLst>
              </p:cNvPr>
              <p:cNvSpPr/>
              <p:nvPr/>
            </p:nvSpPr>
            <p:spPr>
              <a:xfrm>
                <a:off x="2596089" y="1692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0</a:t>
                </a:r>
                <a:endParaRPr lang="zh-CN" altLang="en-US" sz="2400" b="1" dirty="0">
                  <a:solidFill>
                    <a:schemeClr val="tx1"/>
                  </a:solidFill>
                </a:endParaRPr>
              </a:p>
            </p:txBody>
          </p:sp>
          <p:sp>
            <p:nvSpPr>
              <p:cNvPr id="111" name="矩形 110">
                <a:extLst>
                  <a:ext uri="{FF2B5EF4-FFF2-40B4-BE49-F238E27FC236}">
                    <a16:creationId xmlns:a16="http://schemas.microsoft.com/office/drawing/2014/main" id="{FB66C743-2E2B-4DD9-B918-2458375F3647}"/>
                  </a:ext>
                </a:extLst>
              </p:cNvPr>
              <p:cNvSpPr/>
              <p:nvPr/>
            </p:nvSpPr>
            <p:spPr>
              <a:xfrm>
                <a:off x="2596089" y="2124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0</a:t>
                </a:r>
                <a:endParaRPr lang="zh-CN" altLang="en-US" sz="2400" b="1" dirty="0">
                  <a:solidFill>
                    <a:schemeClr val="tx1"/>
                  </a:solidFill>
                </a:endParaRPr>
              </a:p>
            </p:txBody>
          </p:sp>
          <p:sp>
            <p:nvSpPr>
              <p:cNvPr id="112" name="矩形 111">
                <a:extLst>
                  <a:ext uri="{FF2B5EF4-FFF2-40B4-BE49-F238E27FC236}">
                    <a16:creationId xmlns:a16="http://schemas.microsoft.com/office/drawing/2014/main" id="{E846CBEF-48B6-4CE0-A131-DE0143EB9F4F}"/>
                  </a:ext>
                </a:extLst>
              </p:cNvPr>
              <p:cNvSpPr/>
              <p:nvPr/>
            </p:nvSpPr>
            <p:spPr>
              <a:xfrm>
                <a:off x="2596089" y="2556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grpSp>
      </p:grpSp>
      <p:sp>
        <p:nvSpPr>
          <p:cNvPr id="10" name="箭头: 右 9">
            <a:extLst>
              <a:ext uri="{FF2B5EF4-FFF2-40B4-BE49-F238E27FC236}">
                <a16:creationId xmlns:a16="http://schemas.microsoft.com/office/drawing/2014/main" id="{D725A6FE-375E-40F3-9B28-C3386CDCCB01}"/>
              </a:ext>
            </a:extLst>
          </p:cNvPr>
          <p:cNvSpPr/>
          <p:nvPr/>
        </p:nvSpPr>
        <p:spPr>
          <a:xfrm>
            <a:off x="4925437" y="3395813"/>
            <a:ext cx="616857" cy="152400"/>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id="{B9C674EF-0FA9-486E-A31F-3DF2EB1B3089}"/>
              </a:ext>
            </a:extLst>
          </p:cNvPr>
          <p:cNvSpPr txBox="1"/>
          <p:nvPr/>
        </p:nvSpPr>
        <p:spPr>
          <a:xfrm>
            <a:off x="5762172" y="3225792"/>
            <a:ext cx="2625570" cy="492443"/>
          </a:xfrm>
          <a:prstGeom prst="rect">
            <a:avLst/>
          </a:prstGeom>
          <a:noFill/>
        </p:spPr>
        <p:txBody>
          <a:bodyPr wrap="square">
            <a:spAutoFit/>
          </a:bodyPr>
          <a:lstStyle/>
          <a:p>
            <a:r>
              <a:rPr lang="en-US" altLang="zh-CN" sz="2600" dirty="0">
                <a:solidFill>
                  <a:prstClr val="black"/>
                </a:solidFill>
                <a:latin typeface="微软雅黑" panose="020B0503020204020204" pitchFamily="34" charset="-122"/>
                <a:ea typeface="微软雅黑" panose="020B0503020204020204" pitchFamily="34" charset="-122"/>
              </a:rPr>
              <a:t>”I And You”</a:t>
            </a:r>
            <a:endParaRPr lang="zh-CN" altLang="en-US" sz="2600" dirty="0"/>
          </a:p>
        </p:txBody>
      </p:sp>
      <p:sp>
        <p:nvSpPr>
          <p:cNvPr id="13" name="箭头: 右 12">
            <a:extLst>
              <a:ext uri="{FF2B5EF4-FFF2-40B4-BE49-F238E27FC236}">
                <a16:creationId xmlns:a16="http://schemas.microsoft.com/office/drawing/2014/main" id="{A60AA986-005E-4C07-8EFA-A08E87D1B868}"/>
              </a:ext>
            </a:extLst>
          </p:cNvPr>
          <p:cNvSpPr/>
          <p:nvPr/>
        </p:nvSpPr>
        <p:spPr>
          <a:xfrm>
            <a:off x="3607613" y="5318901"/>
            <a:ext cx="616857" cy="152400"/>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5C3CFCC0-14AC-4A23-A50E-3D75948F535E}"/>
              </a:ext>
            </a:extLst>
          </p:cNvPr>
          <p:cNvSpPr/>
          <p:nvPr/>
        </p:nvSpPr>
        <p:spPr>
          <a:xfrm>
            <a:off x="6759271" y="5258571"/>
            <a:ext cx="616857" cy="152400"/>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09209B5D-BA40-4F7A-9569-ED8338DCEE44}"/>
                  </a:ext>
                </a:extLst>
              </p:cNvPr>
              <p:cNvSpPr txBox="1"/>
              <p:nvPr/>
            </p:nvSpPr>
            <p:spPr>
              <a:xfrm>
                <a:off x="7800516" y="5057291"/>
                <a:ext cx="780901"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𝐴</m:t>
                      </m:r>
                    </m:oMath>
                  </m:oMathPara>
                </a14:m>
                <a:endParaRPr lang="zh-CN" altLang="en-US" sz="2800" dirty="0"/>
              </a:p>
            </p:txBody>
          </p:sp>
        </mc:Choice>
        <mc:Fallback>
          <p:sp>
            <p:nvSpPr>
              <p:cNvPr id="14" name="文本框 13">
                <a:extLst>
                  <a:ext uri="{FF2B5EF4-FFF2-40B4-BE49-F238E27FC236}">
                    <a16:creationId xmlns:a16="http://schemas.microsoft.com/office/drawing/2014/main" id="{09209B5D-BA40-4F7A-9569-ED8338DCEE44}"/>
                  </a:ext>
                </a:extLst>
              </p:cNvPr>
              <p:cNvSpPr txBox="1">
                <a:spLocks noRot="1" noChangeAspect="1" noMove="1" noResize="1" noEditPoints="1" noAdjustHandles="1" noChangeArrowheads="1" noChangeShapeType="1" noTextEdit="1"/>
              </p:cNvSpPr>
              <p:nvPr/>
            </p:nvSpPr>
            <p:spPr>
              <a:xfrm>
                <a:off x="7800516" y="5057291"/>
                <a:ext cx="780901" cy="523220"/>
              </a:xfrm>
              <a:prstGeom prst="rect">
                <a:avLst/>
              </a:prstGeom>
              <a:blipFill>
                <a:blip r:embed="rId5"/>
                <a:stretch>
                  <a:fillRect/>
                </a:stretch>
              </a:blipFill>
            </p:spPr>
            <p:txBody>
              <a:bodyPr/>
              <a:lstStyle/>
              <a:p>
                <a:r>
                  <a:rPr lang="zh-CN" altLang="en-US">
                    <a:noFill/>
                  </a:rPr>
                  <a:t> </a:t>
                </a:r>
              </a:p>
            </p:txBody>
          </p:sp>
        </mc:Fallback>
      </mc:AlternateContent>
      <p:grpSp>
        <p:nvGrpSpPr>
          <p:cNvPr id="44" name="组合 43">
            <a:extLst>
              <a:ext uri="{FF2B5EF4-FFF2-40B4-BE49-F238E27FC236}">
                <a16:creationId xmlns:a16="http://schemas.microsoft.com/office/drawing/2014/main" id="{33718AC0-DB0F-4404-BD73-0FAAA1B02656}"/>
              </a:ext>
            </a:extLst>
          </p:cNvPr>
          <p:cNvGrpSpPr/>
          <p:nvPr/>
        </p:nvGrpSpPr>
        <p:grpSpPr>
          <a:xfrm>
            <a:off x="8905417" y="4608511"/>
            <a:ext cx="1944000" cy="1944000"/>
            <a:chOff x="2748489" y="1845391"/>
            <a:chExt cx="1296000" cy="1296000"/>
          </a:xfrm>
        </p:grpSpPr>
        <p:grpSp>
          <p:nvGrpSpPr>
            <p:cNvPr id="48" name="组合 47">
              <a:extLst>
                <a:ext uri="{FF2B5EF4-FFF2-40B4-BE49-F238E27FC236}">
                  <a16:creationId xmlns:a16="http://schemas.microsoft.com/office/drawing/2014/main" id="{B70E46B3-FB4E-4CBB-95EC-49BC9052DAAA}"/>
                </a:ext>
              </a:extLst>
            </p:cNvPr>
            <p:cNvGrpSpPr/>
            <p:nvPr/>
          </p:nvGrpSpPr>
          <p:grpSpPr>
            <a:xfrm>
              <a:off x="2748489" y="1845391"/>
              <a:ext cx="432000" cy="1296000"/>
              <a:chOff x="2596089" y="1692991"/>
              <a:chExt cx="432000" cy="1296000"/>
            </a:xfrm>
          </p:grpSpPr>
          <p:sp>
            <p:nvSpPr>
              <p:cNvPr id="57" name="矩形 56">
                <a:extLst>
                  <a:ext uri="{FF2B5EF4-FFF2-40B4-BE49-F238E27FC236}">
                    <a16:creationId xmlns:a16="http://schemas.microsoft.com/office/drawing/2014/main" id="{A33192D3-E862-46A5-BF1D-31D9F248F8C1}"/>
                  </a:ext>
                </a:extLst>
              </p:cNvPr>
              <p:cNvSpPr/>
              <p:nvPr/>
            </p:nvSpPr>
            <p:spPr>
              <a:xfrm>
                <a:off x="2596089" y="1692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0</a:t>
                </a:r>
                <a:endParaRPr lang="zh-CN" altLang="en-US" sz="2400" b="1" dirty="0">
                  <a:solidFill>
                    <a:schemeClr val="tx1"/>
                  </a:solidFill>
                </a:endParaRPr>
              </a:p>
            </p:txBody>
          </p:sp>
          <p:sp>
            <p:nvSpPr>
              <p:cNvPr id="58" name="矩形 57">
                <a:extLst>
                  <a:ext uri="{FF2B5EF4-FFF2-40B4-BE49-F238E27FC236}">
                    <a16:creationId xmlns:a16="http://schemas.microsoft.com/office/drawing/2014/main" id="{D8373A5F-E3F6-40CE-B725-1F1D6BB02494}"/>
                  </a:ext>
                </a:extLst>
              </p:cNvPr>
              <p:cNvSpPr/>
              <p:nvPr/>
            </p:nvSpPr>
            <p:spPr>
              <a:xfrm>
                <a:off x="2596089" y="2124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0</a:t>
                </a:r>
                <a:endParaRPr lang="zh-CN" altLang="en-US" sz="2400" b="1" dirty="0">
                  <a:solidFill>
                    <a:schemeClr val="tx1"/>
                  </a:solidFill>
                </a:endParaRPr>
              </a:p>
            </p:txBody>
          </p:sp>
          <p:sp>
            <p:nvSpPr>
              <p:cNvPr id="59" name="矩形 58">
                <a:extLst>
                  <a:ext uri="{FF2B5EF4-FFF2-40B4-BE49-F238E27FC236}">
                    <a16:creationId xmlns:a16="http://schemas.microsoft.com/office/drawing/2014/main" id="{814EE27D-E2D2-4CC8-851A-D9D716F8F68B}"/>
                  </a:ext>
                </a:extLst>
              </p:cNvPr>
              <p:cNvSpPr/>
              <p:nvPr/>
            </p:nvSpPr>
            <p:spPr>
              <a:xfrm>
                <a:off x="2596089" y="2556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0</a:t>
                </a:r>
                <a:endParaRPr lang="zh-CN" altLang="en-US" sz="2400" b="1" dirty="0">
                  <a:solidFill>
                    <a:schemeClr val="tx1"/>
                  </a:solidFill>
                </a:endParaRPr>
              </a:p>
            </p:txBody>
          </p:sp>
        </p:grpSp>
        <p:grpSp>
          <p:nvGrpSpPr>
            <p:cNvPr id="49" name="组合 48">
              <a:extLst>
                <a:ext uri="{FF2B5EF4-FFF2-40B4-BE49-F238E27FC236}">
                  <a16:creationId xmlns:a16="http://schemas.microsoft.com/office/drawing/2014/main" id="{13261A34-6929-4A91-ABFD-BEA90687FC8E}"/>
                </a:ext>
              </a:extLst>
            </p:cNvPr>
            <p:cNvGrpSpPr/>
            <p:nvPr/>
          </p:nvGrpSpPr>
          <p:grpSpPr>
            <a:xfrm>
              <a:off x="3180489" y="1845391"/>
              <a:ext cx="432000" cy="1296000"/>
              <a:chOff x="2596089" y="1692991"/>
              <a:chExt cx="432000" cy="1296000"/>
            </a:xfrm>
          </p:grpSpPr>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39FF4D44-7D07-411D-8741-6E81BADD7214}"/>
                      </a:ext>
                    </a:extLst>
                  </p:cNvPr>
                  <p:cNvSpPr/>
                  <p:nvPr/>
                </p:nvSpPr>
                <p:spPr>
                  <a:xfrm>
                    <a:off x="2596089" y="1692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ea typeface="Cambria Math" panose="02040503050406030204" pitchFamily="18" charset="0"/>
                            </a:rPr>
                            <m:t>∞</m:t>
                          </m:r>
                        </m:oMath>
                      </m:oMathPara>
                    </a14:m>
                    <a:endParaRPr lang="zh-CN" altLang="en-US" sz="2400" b="1" dirty="0">
                      <a:solidFill>
                        <a:schemeClr val="tx1"/>
                      </a:solidFill>
                    </a:endParaRPr>
                  </a:p>
                </p:txBody>
              </p:sp>
            </mc:Choice>
            <mc:Fallback xmlns="">
              <p:sp>
                <p:nvSpPr>
                  <p:cNvPr id="54" name="矩形 53">
                    <a:extLst>
                      <a:ext uri="{FF2B5EF4-FFF2-40B4-BE49-F238E27FC236}">
                        <a16:creationId xmlns:a16="http://schemas.microsoft.com/office/drawing/2014/main" id="{39FF4D44-7D07-411D-8741-6E81BADD7214}"/>
                      </a:ext>
                    </a:extLst>
                  </p:cNvPr>
                  <p:cNvSpPr>
                    <a:spLocks noRot="1" noChangeAspect="1" noMove="1" noResize="1" noEditPoints="1" noAdjustHandles="1" noChangeArrowheads="1" noChangeShapeType="1" noTextEdit="1"/>
                  </p:cNvSpPr>
                  <p:nvPr/>
                </p:nvSpPr>
                <p:spPr>
                  <a:xfrm>
                    <a:off x="2596089" y="1692991"/>
                    <a:ext cx="432000" cy="432000"/>
                  </a:xfrm>
                  <a:prstGeom prst="rect">
                    <a:avLst/>
                  </a:prstGeom>
                  <a:blipFill>
                    <a:blip r:embed="rId6"/>
                    <a:stretch>
                      <a:fillRect/>
                    </a:stretch>
                  </a:blipFill>
                  <a:ln>
                    <a:solidFill>
                      <a:schemeClr val="tx1"/>
                    </a:solidFill>
                  </a:ln>
                </p:spPr>
                <p:txBody>
                  <a:bodyPr/>
                  <a:lstStyle/>
                  <a:p>
                    <a:r>
                      <a:rPr lang="zh-CN" altLang="en-US">
                        <a:noFill/>
                      </a:rPr>
                      <a:t> </a:t>
                    </a:r>
                  </a:p>
                </p:txBody>
              </p:sp>
            </mc:Fallback>
          </mc:AlternateContent>
          <p:sp>
            <p:nvSpPr>
              <p:cNvPr id="55" name="矩形 54">
                <a:extLst>
                  <a:ext uri="{FF2B5EF4-FFF2-40B4-BE49-F238E27FC236}">
                    <a16:creationId xmlns:a16="http://schemas.microsoft.com/office/drawing/2014/main" id="{D9F9004A-57E0-41A4-AA64-430B66981173}"/>
                  </a:ext>
                </a:extLst>
              </p:cNvPr>
              <p:cNvSpPr/>
              <p:nvPr/>
            </p:nvSpPr>
            <p:spPr>
              <a:xfrm>
                <a:off x="2596089" y="2124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0</a:t>
                </a:r>
                <a:endParaRPr lang="zh-CN" altLang="en-US" sz="2400" b="1" dirty="0">
                  <a:solidFill>
                    <a:schemeClr val="tx1"/>
                  </a:solidFill>
                </a:endParaRPr>
              </a:p>
            </p:txBody>
          </p:sp>
          <p:sp>
            <p:nvSpPr>
              <p:cNvPr id="56" name="矩形 55">
                <a:extLst>
                  <a:ext uri="{FF2B5EF4-FFF2-40B4-BE49-F238E27FC236}">
                    <a16:creationId xmlns:a16="http://schemas.microsoft.com/office/drawing/2014/main" id="{57E79889-004F-4192-BF86-D19011272D7D}"/>
                  </a:ext>
                </a:extLst>
              </p:cNvPr>
              <p:cNvSpPr/>
              <p:nvPr/>
            </p:nvSpPr>
            <p:spPr>
              <a:xfrm>
                <a:off x="2596089" y="2556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0</a:t>
                </a:r>
                <a:endParaRPr lang="zh-CN" altLang="en-US" sz="2400" b="1" dirty="0">
                  <a:solidFill>
                    <a:schemeClr val="tx1"/>
                  </a:solidFill>
                </a:endParaRPr>
              </a:p>
            </p:txBody>
          </p:sp>
        </p:grpSp>
        <p:grpSp>
          <p:nvGrpSpPr>
            <p:cNvPr id="50" name="组合 49">
              <a:extLst>
                <a:ext uri="{FF2B5EF4-FFF2-40B4-BE49-F238E27FC236}">
                  <a16:creationId xmlns:a16="http://schemas.microsoft.com/office/drawing/2014/main" id="{314B622F-BA5C-4E99-B29A-E9DE6BB17584}"/>
                </a:ext>
              </a:extLst>
            </p:cNvPr>
            <p:cNvGrpSpPr/>
            <p:nvPr/>
          </p:nvGrpSpPr>
          <p:grpSpPr>
            <a:xfrm>
              <a:off x="3612489" y="1845391"/>
              <a:ext cx="432000" cy="1296000"/>
              <a:chOff x="2596089" y="1692991"/>
              <a:chExt cx="432000" cy="1296000"/>
            </a:xfrm>
          </p:grpSpPr>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0FDB4336-9CD3-4B43-B642-CA4FB39CE727}"/>
                      </a:ext>
                    </a:extLst>
                  </p:cNvPr>
                  <p:cNvSpPr/>
                  <p:nvPr/>
                </p:nvSpPr>
                <p:spPr>
                  <a:xfrm>
                    <a:off x="2596089" y="1692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ea typeface="Cambria Math" panose="02040503050406030204" pitchFamily="18" charset="0"/>
                            </a:rPr>
                            <m:t>∞</m:t>
                          </m:r>
                        </m:oMath>
                      </m:oMathPara>
                    </a14:m>
                    <a:endParaRPr lang="zh-CN" altLang="en-US" sz="2400" b="1" dirty="0">
                      <a:solidFill>
                        <a:schemeClr val="tx1"/>
                      </a:solidFill>
                    </a:endParaRPr>
                  </a:p>
                </p:txBody>
              </p:sp>
            </mc:Choice>
            <mc:Fallback xmlns="">
              <p:sp>
                <p:nvSpPr>
                  <p:cNvPr id="51" name="矩形 50">
                    <a:extLst>
                      <a:ext uri="{FF2B5EF4-FFF2-40B4-BE49-F238E27FC236}">
                        <a16:creationId xmlns:a16="http://schemas.microsoft.com/office/drawing/2014/main" id="{0FDB4336-9CD3-4B43-B642-CA4FB39CE727}"/>
                      </a:ext>
                    </a:extLst>
                  </p:cNvPr>
                  <p:cNvSpPr>
                    <a:spLocks noRot="1" noChangeAspect="1" noMove="1" noResize="1" noEditPoints="1" noAdjustHandles="1" noChangeArrowheads="1" noChangeShapeType="1" noTextEdit="1"/>
                  </p:cNvSpPr>
                  <p:nvPr/>
                </p:nvSpPr>
                <p:spPr>
                  <a:xfrm>
                    <a:off x="2596089" y="1692991"/>
                    <a:ext cx="432000" cy="432000"/>
                  </a:xfrm>
                  <a:prstGeom prst="rect">
                    <a:avLst/>
                  </a:prstGeom>
                  <a:blipFill>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77F8B41B-BB50-453F-92E5-9F457EB3EAA1}"/>
                      </a:ext>
                    </a:extLst>
                  </p:cNvPr>
                  <p:cNvSpPr/>
                  <p:nvPr/>
                </p:nvSpPr>
                <p:spPr>
                  <a:xfrm>
                    <a:off x="2596089" y="2124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ea typeface="Cambria Math" panose="02040503050406030204" pitchFamily="18" charset="0"/>
                            </a:rPr>
                            <m:t>∞</m:t>
                          </m:r>
                        </m:oMath>
                      </m:oMathPara>
                    </a14:m>
                    <a:endParaRPr lang="zh-CN" altLang="en-US" sz="2400" b="1" dirty="0">
                      <a:solidFill>
                        <a:schemeClr val="tx1"/>
                      </a:solidFill>
                    </a:endParaRPr>
                  </a:p>
                </p:txBody>
              </p:sp>
            </mc:Choice>
            <mc:Fallback xmlns="">
              <p:sp>
                <p:nvSpPr>
                  <p:cNvPr id="52" name="矩形 51">
                    <a:extLst>
                      <a:ext uri="{FF2B5EF4-FFF2-40B4-BE49-F238E27FC236}">
                        <a16:creationId xmlns:a16="http://schemas.microsoft.com/office/drawing/2014/main" id="{77F8B41B-BB50-453F-92E5-9F457EB3EAA1}"/>
                      </a:ext>
                    </a:extLst>
                  </p:cNvPr>
                  <p:cNvSpPr>
                    <a:spLocks noRot="1" noChangeAspect="1" noMove="1" noResize="1" noEditPoints="1" noAdjustHandles="1" noChangeArrowheads="1" noChangeShapeType="1" noTextEdit="1"/>
                  </p:cNvSpPr>
                  <p:nvPr/>
                </p:nvSpPr>
                <p:spPr>
                  <a:xfrm>
                    <a:off x="2596089" y="2124991"/>
                    <a:ext cx="432000" cy="432000"/>
                  </a:xfrm>
                  <a:prstGeom prst="rect">
                    <a:avLst/>
                  </a:prstGeom>
                  <a:blipFill>
                    <a:blip r:embed="rId8"/>
                    <a:stretch>
                      <a:fillRect/>
                    </a:stretch>
                  </a:blipFill>
                  <a:ln>
                    <a:solidFill>
                      <a:schemeClr val="tx1"/>
                    </a:solidFill>
                  </a:ln>
                </p:spPr>
                <p:txBody>
                  <a:bodyPr/>
                  <a:lstStyle/>
                  <a:p>
                    <a:r>
                      <a:rPr lang="zh-CN" altLang="en-US">
                        <a:noFill/>
                      </a:rPr>
                      <a:t> </a:t>
                    </a:r>
                  </a:p>
                </p:txBody>
              </p:sp>
            </mc:Fallback>
          </mc:AlternateContent>
          <p:sp>
            <p:nvSpPr>
              <p:cNvPr id="53" name="矩形 52">
                <a:extLst>
                  <a:ext uri="{FF2B5EF4-FFF2-40B4-BE49-F238E27FC236}">
                    <a16:creationId xmlns:a16="http://schemas.microsoft.com/office/drawing/2014/main" id="{03EBF9E8-06ED-4BA5-B2D6-1F5D339D2B0A}"/>
                  </a:ext>
                </a:extLst>
              </p:cNvPr>
              <p:cNvSpPr/>
              <p:nvPr/>
            </p:nvSpPr>
            <p:spPr>
              <a:xfrm>
                <a:off x="2596089" y="2556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0</a:t>
                </a:r>
                <a:endParaRPr lang="zh-CN" altLang="en-US" sz="2400" b="1" dirty="0">
                  <a:solidFill>
                    <a:schemeClr val="tx1"/>
                  </a:solidFill>
                </a:endParaRPr>
              </a:p>
            </p:txBody>
          </p:sp>
        </p:grpSp>
      </p:grpSp>
    </p:spTree>
    <p:extLst>
      <p:ext uri="{BB962C8B-B14F-4D97-AF65-F5344CB8AC3E}">
        <p14:creationId xmlns:p14="http://schemas.microsoft.com/office/powerpoint/2010/main" val="235734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44609"/>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Multi-Head-Attention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pic>
        <p:nvPicPr>
          <p:cNvPr id="9" name="图片 8">
            <a:extLst>
              <a:ext uri="{FF2B5EF4-FFF2-40B4-BE49-F238E27FC236}">
                <a16:creationId xmlns:a16="http://schemas.microsoft.com/office/drawing/2014/main" id="{B37BD3E8-FB6A-4427-A363-02B1FE0D8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0849" y="1155656"/>
            <a:ext cx="3156669" cy="4846526"/>
          </a:xfrm>
          <a:prstGeom prst="rect">
            <a:avLst/>
          </a:prstGeom>
        </p:spPr>
      </p:pic>
      <p:pic>
        <p:nvPicPr>
          <p:cNvPr id="12" name="图片 11">
            <a:extLst>
              <a:ext uri="{FF2B5EF4-FFF2-40B4-BE49-F238E27FC236}">
                <a16:creationId xmlns:a16="http://schemas.microsoft.com/office/drawing/2014/main" id="{43B8F38B-A496-4DBE-8BB2-B631DECC2DDB}"/>
              </a:ext>
            </a:extLst>
          </p:cNvPr>
          <p:cNvPicPr>
            <a:picLocks noChangeAspect="1"/>
          </p:cNvPicPr>
          <p:nvPr/>
        </p:nvPicPr>
        <p:blipFill>
          <a:blip r:embed="rId4"/>
          <a:stretch>
            <a:fillRect/>
          </a:stretch>
        </p:blipFill>
        <p:spPr>
          <a:xfrm>
            <a:off x="1078790" y="1966418"/>
            <a:ext cx="7365096" cy="931262"/>
          </a:xfrm>
          <a:prstGeom prst="rect">
            <a:avLst/>
          </a:prstGeom>
        </p:spPr>
      </p:pic>
      <p:grpSp>
        <p:nvGrpSpPr>
          <p:cNvPr id="66" name="组合 65">
            <a:extLst>
              <a:ext uri="{FF2B5EF4-FFF2-40B4-BE49-F238E27FC236}">
                <a16:creationId xmlns:a16="http://schemas.microsoft.com/office/drawing/2014/main" id="{C3FD1115-52FE-411C-A7BE-94BFBBBFDE24}"/>
              </a:ext>
            </a:extLst>
          </p:cNvPr>
          <p:cNvGrpSpPr/>
          <p:nvPr/>
        </p:nvGrpSpPr>
        <p:grpSpPr>
          <a:xfrm>
            <a:off x="1042790" y="1155656"/>
            <a:ext cx="6548181" cy="523220"/>
            <a:chOff x="1230923" y="4449515"/>
            <a:chExt cx="6548181" cy="523220"/>
          </a:xfrm>
        </p:grpSpPr>
        <p:sp>
          <p:nvSpPr>
            <p:cNvPr id="67" name="文本框 66">
              <a:extLst>
                <a:ext uri="{FF2B5EF4-FFF2-40B4-BE49-F238E27FC236}">
                  <a16:creationId xmlns:a16="http://schemas.microsoft.com/office/drawing/2014/main" id="{B45C2AD5-D05B-438C-A2EA-996423FCAD80}"/>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计算公式</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矩形 67">
              <a:extLst>
                <a:ext uri="{FF2B5EF4-FFF2-40B4-BE49-F238E27FC236}">
                  <a16:creationId xmlns:a16="http://schemas.microsoft.com/office/drawing/2014/main" id="{9D669667-1A7F-4A8A-9F51-AC555E2ECA39}"/>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9" name="组合 68">
            <a:extLst>
              <a:ext uri="{FF2B5EF4-FFF2-40B4-BE49-F238E27FC236}">
                <a16:creationId xmlns:a16="http://schemas.microsoft.com/office/drawing/2014/main" id="{A9276A7A-C9AA-45BB-838E-89F9A964D6FF}"/>
              </a:ext>
            </a:extLst>
          </p:cNvPr>
          <p:cNvGrpSpPr/>
          <p:nvPr/>
        </p:nvGrpSpPr>
        <p:grpSpPr>
          <a:xfrm>
            <a:off x="1042790" y="3539819"/>
            <a:ext cx="6548181" cy="523220"/>
            <a:chOff x="1230923" y="4449515"/>
            <a:chExt cx="6548181" cy="523220"/>
          </a:xfrm>
        </p:grpSpPr>
        <p:sp>
          <p:nvSpPr>
            <p:cNvPr id="70" name="文本框 69">
              <a:extLst>
                <a:ext uri="{FF2B5EF4-FFF2-40B4-BE49-F238E27FC236}">
                  <a16:creationId xmlns:a16="http://schemas.microsoft.com/office/drawing/2014/main" id="{1E88D2C4-C582-480B-A8C8-3018E33BD4F7}"/>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作用</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id="{8BA53918-C6DB-4949-BF3A-138DBC06E6D4}"/>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5" name="文本框 14">
            <a:extLst>
              <a:ext uri="{FF2B5EF4-FFF2-40B4-BE49-F238E27FC236}">
                <a16:creationId xmlns:a16="http://schemas.microsoft.com/office/drawing/2014/main" id="{7A7C3276-5D61-4D03-A213-C37666E1332C}"/>
              </a:ext>
            </a:extLst>
          </p:cNvPr>
          <p:cNvSpPr txBox="1"/>
          <p:nvPr/>
        </p:nvSpPr>
        <p:spPr>
          <a:xfrm>
            <a:off x="1457681" y="4385063"/>
            <a:ext cx="6993462"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 </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抵消平均注意力加权导致的有效分辨率降低</a:t>
            </a:r>
          </a:p>
        </p:txBody>
      </p:sp>
      <p:sp>
        <p:nvSpPr>
          <p:cNvPr id="16" name="文本框 15">
            <a:extLst>
              <a:ext uri="{FF2B5EF4-FFF2-40B4-BE49-F238E27FC236}">
                <a16:creationId xmlns:a16="http://schemas.microsoft.com/office/drawing/2014/main" id="{F3D15E3D-02E7-4581-BBED-94A344F69D6D}"/>
              </a:ext>
            </a:extLst>
          </p:cNvPr>
          <p:cNvSpPr txBox="1"/>
          <p:nvPr/>
        </p:nvSpPr>
        <p:spPr>
          <a:xfrm>
            <a:off x="1457682" y="5057981"/>
            <a:ext cx="7279918"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 </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允许模型在不同的表示子空间学习相关信息</a:t>
            </a:r>
          </a:p>
        </p:txBody>
      </p:sp>
    </p:spTree>
    <p:extLst>
      <p:ext uri="{BB962C8B-B14F-4D97-AF65-F5344CB8AC3E}">
        <p14:creationId xmlns:p14="http://schemas.microsoft.com/office/powerpoint/2010/main" val="214916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44609"/>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F1089693-618D-4308-921D-DC656121849B}"/>
              </a:ext>
            </a:extLst>
          </p:cNvPr>
          <p:cNvGrpSpPr/>
          <p:nvPr/>
        </p:nvGrpSpPr>
        <p:grpSpPr>
          <a:xfrm>
            <a:off x="890390" y="1339060"/>
            <a:ext cx="4741153" cy="492443"/>
            <a:chOff x="494390" y="1485572"/>
            <a:chExt cx="4741153" cy="492443"/>
          </a:xfrm>
        </p:grpSpPr>
        <p:pic>
          <p:nvPicPr>
            <p:cNvPr id="27" name="图形 26" descr="帮助">
              <a:extLst>
                <a:ext uri="{FF2B5EF4-FFF2-40B4-BE49-F238E27FC236}">
                  <a16:creationId xmlns:a16="http://schemas.microsoft.com/office/drawing/2014/main" id="{0F2F4945-EC71-492C-B3E6-CF75821AE1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90" y="1515793"/>
              <a:ext cx="432000" cy="432000"/>
            </a:xfrm>
            <a:prstGeom prst="rect">
              <a:avLst/>
            </a:prstGeom>
          </p:spPr>
        </p:pic>
        <p:sp>
          <p:nvSpPr>
            <p:cNvPr id="28" name="文本框 27">
              <a:extLst>
                <a:ext uri="{FF2B5EF4-FFF2-40B4-BE49-F238E27FC236}">
                  <a16:creationId xmlns:a16="http://schemas.microsoft.com/office/drawing/2014/main" id="{F81B5D24-821D-413A-A177-92AB10884700}"/>
                </a:ext>
              </a:extLst>
            </p:cNvPr>
            <p:cNvSpPr txBox="1"/>
            <p:nvPr/>
          </p:nvSpPr>
          <p:spPr>
            <a:xfrm>
              <a:off x="998806" y="1485572"/>
              <a:ext cx="423673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为什么是点乘</a:t>
              </a:r>
              <a:r>
                <a:rPr kumimoji="0" lang="en-US" altLang="zh-CN"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Attention</a:t>
              </a:r>
              <a:endParaRPr kumimoji="0" lang="zh-CN" altLang="en-US"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9" name="文本框 28">
            <a:extLst>
              <a:ext uri="{FF2B5EF4-FFF2-40B4-BE49-F238E27FC236}">
                <a16:creationId xmlns:a16="http://schemas.microsoft.com/office/drawing/2014/main" id="{52856177-0F4E-4E8C-98C7-F7EAF0355C76}"/>
              </a:ext>
            </a:extLst>
          </p:cNvPr>
          <p:cNvSpPr txBox="1"/>
          <p:nvPr/>
        </p:nvSpPr>
        <p:spPr>
          <a:xfrm>
            <a:off x="1394806" y="1985311"/>
            <a:ext cx="265109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速度块</a:t>
            </a:r>
          </a:p>
        </p:txBody>
      </p:sp>
      <p:sp>
        <p:nvSpPr>
          <p:cNvPr id="30" name="文本框 29">
            <a:extLst>
              <a:ext uri="{FF2B5EF4-FFF2-40B4-BE49-F238E27FC236}">
                <a16:creationId xmlns:a16="http://schemas.microsoft.com/office/drawing/2014/main" id="{700ED54C-ED4B-4120-BFE1-F1B7BE32493B}"/>
              </a:ext>
            </a:extLst>
          </p:cNvPr>
          <p:cNvSpPr txBox="1"/>
          <p:nvPr/>
        </p:nvSpPr>
        <p:spPr>
          <a:xfrm>
            <a:off x="1394806" y="2649222"/>
            <a:ext cx="2520468"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dirty="0">
                <a:solidFill>
                  <a:prstClr val="black"/>
                </a:solidFill>
                <a:latin typeface="微软雅黑" panose="020B0503020204020204" pitchFamily="34" charset="-122"/>
                <a:ea typeface="微软雅黑" panose="020B0503020204020204" pitchFamily="34" charset="-122"/>
              </a:rPr>
              <a:t>2.</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占用显存少</a:t>
            </a:r>
          </a:p>
        </p:txBody>
      </p:sp>
      <p:grpSp>
        <p:nvGrpSpPr>
          <p:cNvPr id="34" name="组合 33">
            <a:extLst>
              <a:ext uri="{FF2B5EF4-FFF2-40B4-BE49-F238E27FC236}">
                <a16:creationId xmlns:a16="http://schemas.microsoft.com/office/drawing/2014/main" id="{A6E3508F-2B68-49B1-89F2-1FE36456BA2A}"/>
              </a:ext>
            </a:extLst>
          </p:cNvPr>
          <p:cNvGrpSpPr/>
          <p:nvPr/>
        </p:nvGrpSpPr>
        <p:grpSpPr>
          <a:xfrm>
            <a:off x="890390" y="3427806"/>
            <a:ext cx="4741153" cy="576889"/>
            <a:chOff x="494390" y="1485572"/>
            <a:chExt cx="4741153" cy="576889"/>
          </a:xfrm>
        </p:grpSpPr>
        <p:pic>
          <p:nvPicPr>
            <p:cNvPr id="35" name="图形 34" descr="帮助">
              <a:extLst>
                <a:ext uri="{FF2B5EF4-FFF2-40B4-BE49-F238E27FC236}">
                  <a16:creationId xmlns:a16="http://schemas.microsoft.com/office/drawing/2014/main" id="{A559D5F0-F9CB-4FFF-8EF3-4A898DB363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90" y="1515793"/>
              <a:ext cx="432000" cy="432000"/>
            </a:xfrm>
            <a:prstGeom prst="rect">
              <a:avLst/>
            </a:prstGeom>
          </p:spPr>
        </p:pic>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7FA4BACC-006C-4A7A-B508-5512A3DBEA99}"/>
                    </a:ext>
                  </a:extLst>
                </p:cNvPr>
                <p:cNvSpPr txBox="1"/>
                <p:nvPr/>
              </p:nvSpPr>
              <p:spPr>
                <a:xfrm>
                  <a:off x="998806" y="1485572"/>
                  <a:ext cx="4236737" cy="57688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为什么除以</a:t>
                  </a:r>
                  <a14:m>
                    <m:oMath xmlns:m="http://schemas.openxmlformats.org/officeDocument/2006/math">
                      <m:rad>
                        <m:radPr>
                          <m:degHide m:val="on"/>
                          <m:ctrlPr>
                            <a:rPr kumimoji="0" lang="en-US" altLang="zh-CN" sz="2600" b="1"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radPr>
                        <m:deg/>
                        <m:e>
                          <m:sSub>
                            <m:sSubPr>
                              <m:ctrlPr>
                                <a:rPr kumimoji="0" lang="en-US" altLang="zh-CN" sz="2600" b="1"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1"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𝒅</m:t>
                              </m:r>
                            </m:e>
                            <m:sub>
                              <m:r>
                                <a:rPr kumimoji="0" lang="en-US" altLang="zh-CN" sz="2600" b="1"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𝒌</m:t>
                              </m:r>
                            </m:sub>
                          </m:sSub>
                        </m:e>
                      </m:rad>
                    </m:oMath>
                  </a14:m>
                  <a:endParaRPr kumimoji="0" lang="zh-CN" altLang="en-US"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36" name="文本框 35">
                  <a:extLst>
                    <a:ext uri="{FF2B5EF4-FFF2-40B4-BE49-F238E27FC236}">
                      <a16:creationId xmlns:a16="http://schemas.microsoft.com/office/drawing/2014/main" id="{7FA4BACC-006C-4A7A-B508-5512A3DBEA99}"/>
                    </a:ext>
                  </a:extLst>
                </p:cNvPr>
                <p:cNvSpPr txBox="1">
                  <a:spLocks noRot="1" noChangeAspect="1" noMove="1" noResize="1" noEditPoints="1" noAdjustHandles="1" noChangeArrowheads="1" noChangeShapeType="1" noTextEdit="1"/>
                </p:cNvSpPr>
                <p:nvPr/>
              </p:nvSpPr>
              <p:spPr>
                <a:xfrm>
                  <a:off x="998806" y="1485572"/>
                  <a:ext cx="4236737" cy="576889"/>
                </a:xfrm>
                <a:prstGeom prst="rect">
                  <a:avLst/>
                </a:prstGeom>
                <a:blipFill>
                  <a:blip r:embed="rId5"/>
                  <a:stretch>
                    <a:fillRect l="-2590" b="-2210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16EB752-F609-4D33-A38E-5FBB9CACE275}"/>
                  </a:ext>
                </a:extLst>
              </p:cNvPr>
              <p:cNvSpPr txBox="1"/>
              <p:nvPr/>
            </p:nvSpPr>
            <p:spPr>
              <a:xfrm>
                <a:off x="5455133" y="3141665"/>
                <a:ext cx="6509659" cy="1205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𝐴𝑡𝑡𝑒𝑛𝑡𝑖𝑜𝑛</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𝑄</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𝐾</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𝑠𝑜𝑓𝑡𝑚𝑎𝑥</m:t>
                      </m:r>
                      <m:d>
                        <m:dPr>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𝑄</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𝐾</m:t>
                                  </m:r>
                                </m:e>
                                <m:sup>
                                  <m:r>
                                    <a:rPr lang="en-US" altLang="zh-CN" sz="2800" b="0" i="1" smtClean="0">
                                      <a:latin typeface="Cambria Math" panose="02040503050406030204" pitchFamily="18" charset="0"/>
                                    </a:rPr>
                                    <m:t>𝑇</m:t>
                                  </m:r>
                                </m:sup>
                              </m:sSup>
                            </m:num>
                            <m:den>
                              <m:rad>
                                <m:radPr>
                                  <m:degHide m:val="on"/>
                                  <m:ctrlPr>
                                    <a:rPr lang="en-US" altLang="zh-CN" sz="2800" b="0" i="1" smtClean="0">
                                      <a:latin typeface="Cambria Math" panose="02040503050406030204" pitchFamily="18" charset="0"/>
                                    </a:rPr>
                                  </m:ctrlPr>
                                </m:radPr>
                                <m:deg/>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𝑘</m:t>
                                      </m:r>
                                    </m:sub>
                                  </m:sSub>
                                </m:e>
                              </m:rad>
                            </m:den>
                          </m:f>
                        </m:e>
                      </m:d>
                      <m:r>
                        <a:rPr lang="en-US" altLang="zh-CN" sz="2800" b="0" i="1" smtClean="0">
                          <a:latin typeface="Cambria Math" panose="02040503050406030204" pitchFamily="18" charset="0"/>
                        </a:rPr>
                        <m:t>𝑉</m:t>
                      </m:r>
                    </m:oMath>
                  </m:oMathPara>
                </a14:m>
                <a:endParaRPr lang="en-US" altLang="zh-CN" sz="2800" b="0" dirty="0"/>
              </a:p>
            </p:txBody>
          </p:sp>
        </mc:Choice>
        <mc:Fallback xmlns="">
          <p:sp>
            <p:nvSpPr>
              <p:cNvPr id="3" name="文本框 2">
                <a:extLst>
                  <a:ext uri="{FF2B5EF4-FFF2-40B4-BE49-F238E27FC236}">
                    <a16:creationId xmlns:a16="http://schemas.microsoft.com/office/drawing/2014/main" id="{C16EB752-F609-4D33-A38E-5FBB9CACE275}"/>
                  </a:ext>
                </a:extLst>
              </p:cNvPr>
              <p:cNvSpPr txBox="1">
                <a:spLocks noRot="1" noChangeAspect="1" noMove="1" noResize="1" noEditPoints="1" noAdjustHandles="1" noChangeArrowheads="1" noChangeShapeType="1" noTextEdit="1"/>
              </p:cNvSpPr>
              <p:nvPr/>
            </p:nvSpPr>
            <p:spPr>
              <a:xfrm>
                <a:off x="5455133" y="3141665"/>
                <a:ext cx="6509659" cy="120597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EC64971-D4C5-4915-858E-DE1D7A43F51A}"/>
                  </a:ext>
                </a:extLst>
              </p:cNvPr>
              <p:cNvSpPr txBox="1"/>
              <p:nvPr/>
            </p:nvSpPr>
            <p:spPr>
              <a:xfrm>
                <a:off x="1394806" y="4554868"/>
                <a:ext cx="3068338" cy="5245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𝑄</m:t>
                        </m:r>
                      </m:e>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𝑗</m:t>
                        </m:r>
                      </m:sub>
                    </m:sSub>
                    <m:r>
                      <a:rPr lang="zh-CN" altLang="en-US" sz="2600" i="1">
                        <a:solidFill>
                          <a:prstClr val="black"/>
                        </a:solidFill>
                        <a:latin typeface="Cambria Math" panose="02040503050406030204" pitchFamily="18" charset="0"/>
                        <a:ea typeface="微软雅黑" panose="020B0503020204020204" pitchFamily="34" charset="-122"/>
                      </a:rPr>
                      <m:t>：</m:t>
                    </m:r>
                  </m:oMath>
                </a14:m>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均值</a:t>
                </a: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0</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，方差</a:t>
                </a: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8EC64971-D4C5-4915-858E-DE1D7A43F51A}"/>
                  </a:ext>
                </a:extLst>
              </p:cNvPr>
              <p:cNvSpPr txBox="1">
                <a:spLocks noRot="1" noChangeAspect="1" noMove="1" noResize="1" noEditPoints="1" noAdjustHandles="1" noChangeArrowheads="1" noChangeShapeType="1" noTextEdit="1"/>
              </p:cNvSpPr>
              <p:nvPr/>
            </p:nvSpPr>
            <p:spPr>
              <a:xfrm>
                <a:off x="1394806" y="4554868"/>
                <a:ext cx="3068338" cy="524567"/>
              </a:xfrm>
              <a:prstGeom prst="rect">
                <a:avLst/>
              </a:prstGeom>
              <a:blipFill>
                <a:blip r:embed="rId7"/>
                <a:stretch>
                  <a:fillRect t="-10465" r="-2584" b="-232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27C9727-43A4-4160-BD51-C1EB0EAAD499}"/>
                  </a:ext>
                </a:extLst>
              </p:cNvPr>
              <p:cNvSpPr txBox="1"/>
              <p:nvPr/>
            </p:nvSpPr>
            <p:spPr>
              <a:xfrm>
                <a:off x="1394806" y="5251973"/>
                <a:ext cx="3068338" cy="5596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en-US" altLang="zh-CN" sz="2600" b="0" i="1" smtClean="0">
                            <a:solidFill>
                              <a:prstClr val="black"/>
                            </a:solidFill>
                            <a:latin typeface="Cambria Math" panose="02040503050406030204" pitchFamily="18" charset="0"/>
                            <a:ea typeface="微软雅黑" panose="020B0503020204020204" pitchFamily="34" charset="-122"/>
                          </a:rPr>
                        </m:ctrlPr>
                      </m:sSubSupPr>
                      <m:e>
                        <m:r>
                          <m:rPr>
                            <m:sty m:val="p"/>
                          </m:rPr>
                          <a:rPr lang="en-US" altLang="zh-CN" sz="2600" i="1">
                            <a:solidFill>
                              <a:prstClr val="black"/>
                            </a:solidFill>
                            <a:latin typeface="Cambria Math" panose="02040503050406030204" pitchFamily="18" charset="0"/>
                            <a:ea typeface="微软雅黑" panose="020B0503020204020204" pitchFamily="34" charset="-122"/>
                          </a:rPr>
                          <m:t>K</m:t>
                        </m:r>
                      </m:e>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𝑗</m:t>
                        </m:r>
                      </m:sub>
                      <m:sup>
                        <m:r>
                          <a:rPr lang="en-US" altLang="zh-CN" sz="2600" b="0" i="1" smtClean="0">
                            <a:solidFill>
                              <a:prstClr val="black"/>
                            </a:solidFill>
                            <a:latin typeface="Cambria Math" panose="02040503050406030204" pitchFamily="18" charset="0"/>
                            <a:ea typeface="微软雅黑" panose="020B0503020204020204" pitchFamily="34" charset="-122"/>
                          </a:rPr>
                          <m:t>𝑇</m:t>
                        </m:r>
                      </m:sup>
                    </m:sSubSup>
                    <m:r>
                      <a:rPr lang="zh-CN" altLang="en-US" sz="2600" i="1">
                        <a:solidFill>
                          <a:prstClr val="black"/>
                        </a:solidFill>
                        <a:latin typeface="Cambria Math" panose="02040503050406030204" pitchFamily="18" charset="0"/>
                        <a:ea typeface="微软雅黑" panose="020B0503020204020204" pitchFamily="34" charset="-122"/>
                      </a:rPr>
                      <m:t>：</m:t>
                    </m:r>
                  </m:oMath>
                </a14:m>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均值</a:t>
                </a: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0</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，方差</a:t>
                </a: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027C9727-43A4-4160-BD51-C1EB0EAAD499}"/>
                  </a:ext>
                </a:extLst>
              </p:cNvPr>
              <p:cNvSpPr txBox="1">
                <a:spLocks noRot="1" noChangeAspect="1" noMove="1" noResize="1" noEditPoints="1" noAdjustHandles="1" noChangeArrowheads="1" noChangeShapeType="1" noTextEdit="1"/>
              </p:cNvSpPr>
              <p:nvPr/>
            </p:nvSpPr>
            <p:spPr>
              <a:xfrm>
                <a:off x="1394806" y="5251973"/>
                <a:ext cx="3068338" cy="559640"/>
              </a:xfrm>
              <a:prstGeom prst="rect">
                <a:avLst/>
              </a:prstGeom>
              <a:blipFill>
                <a:blip r:embed="rId8"/>
                <a:stretch>
                  <a:fillRect t="-7692" r="-2982" b="-18681"/>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7A218157-3CAD-464E-AB90-48029A81B1BA}"/>
              </a:ext>
            </a:extLst>
          </p:cNvPr>
          <p:cNvSpPr/>
          <p:nvPr/>
        </p:nvSpPr>
        <p:spPr>
          <a:xfrm>
            <a:off x="4746172" y="4971080"/>
            <a:ext cx="708962" cy="24396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DB15A71-4A77-4754-BB08-4F1D2915E0D1}"/>
              </a:ext>
            </a:extLst>
          </p:cNvPr>
          <p:cNvSpPr/>
          <p:nvPr/>
        </p:nvSpPr>
        <p:spPr>
          <a:xfrm>
            <a:off x="10642374" y="3808093"/>
            <a:ext cx="722312" cy="576889"/>
          </a:xfrm>
          <a:prstGeom prst="rect">
            <a:avLst/>
          </a:prstGeom>
          <a:noFill/>
          <a:ln w="3810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CF01709-9E07-4D02-BF57-4E07A6D8E769}"/>
                  </a:ext>
                </a:extLst>
              </p:cNvPr>
              <p:cNvSpPr txBox="1"/>
              <p:nvPr/>
            </p:nvSpPr>
            <p:spPr>
              <a:xfrm>
                <a:off x="5631543" y="4749861"/>
                <a:ext cx="6403038" cy="6864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𝑄</m:t>
                            </m:r>
                            <m:sSup>
                              <m:sSup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p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𝐾</m:t>
                                </m:r>
                              </m:e>
                              <m:sup>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𝑇</m:t>
                                </m:r>
                              </m:sup>
                            </m:sSup>
                          </m:e>
                        </m:d>
                      </m:e>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𝑖𝑗</m:t>
                        </m:r>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nary>
                      <m:naryPr>
                        <m:chr m:val="∑"/>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naryPr>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𝑘</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=1</m:t>
                        </m:r>
                      </m:sub>
                      <m:sup>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𝑑</m:t>
                            </m:r>
                          </m:e>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𝑘</m:t>
                            </m:r>
                          </m:sub>
                        </m:sSub>
                      </m:sup>
                      <m:e>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𝑄</m:t>
                            </m:r>
                          </m:e>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𝑖𝑘</m:t>
                            </m:r>
                          </m:sub>
                        </m:sSub>
                        <m:sSubSup>
                          <m:sSubSup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Sup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𝐾</m:t>
                            </m:r>
                          </m:e>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𝑘𝑗</m:t>
                            </m:r>
                          </m:sub>
                          <m:sup>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𝑇</m:t>
                            </m:r>
                          </m:sup>
                        </m:sSubSup>
                      </m:e>
                    </m:nary>
                    <m:r>
                      <a:rPr lang="zh-CN" altLang="en-US" sz="2600" i="1">
                        <a:solidFill>
                          <a:prstClr val="black"/>
                        </a:solidFill>
                        <a:latin typeface="Cambria Math" panose="02040503050406030204" pitchFamily="18" charset="0"/>
                        <a:ea typeface="微软雅黑" panose="020B0503020204020204" pitchFamily="34" charset="-122"/>
                      </a:rPr>
                      <m:t>：</m:t>
                    </m:r>
                    <m:r>
                      <a:rPr lang="zh-CN" altLang="en-US" sz="2600" i="1" smtClean="0">
                        <a:solidFill>
                          <a:prstClr val="black"/>
                        </a:solidFill>
                        <a:latin typeface="Cambria Math" panose="02040503050406030204" pitchFamily="18" charset="0"/>
                        <a:ea typeface="微软雅黑" panose="020B0503020204020204" pitchFamily="34" charset="-122"/>
                      </a:rPr>
                      <m:t>均值</m:t>
                    </m:r>
                  </m:oMath>
                </a14:m>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0</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，方差</a:t>
                </a:r>
                <a14:m>
                  <m:oMath xmlns:m="http://schemas.openxmlformats.org/officeDocument/2006/math">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𝑑</m:t>
                        </m:r>
                      </m:e>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𝑘</m:t>
                        </m:r>
                      </m:sub>
                    </m:sSub>
                  </m:oMath>
                </a14:m>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ACF01709-9E07-4D02-BF57-4E07A6D8E769}"/>
                  </a:ext>
                </a:extLst>
              </p:cNvPr>
              <p:cNvSpPr txBox="1">
                <a:spLocks noRot="1" noChangeAspect="1" noMove="1" noResize="1" noEditPoints="1" noAdjustHandles="1" noChangeArrowheads="1" noChangeShapeType="1" noTextEdit="1"/>
              </p:cNvSpPr>
              <p:nvPr/>
            </p:nvSpPr>
            <p:spPr>
              <a:xfrm>
                <a:off x="5631543" y="4749861"/>
                <a:ext cx="6403038" cy="686406"/>
              </a:xfrm>
              <a:prstGeom prst="rect">
                <a:avLst/>
              </a:prstGeom>
              <a:blipFill>
                <a:blip r:embed="rId9"/>
                <a:stretch>
                  <a:fillRect b="-35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42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44609"/>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Feed-Forward</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AD9ADDB9-E2AE-4CA0-9B9A-7C6D4280AE95}"/>
              </a:ext>
            </a:extLst>
          </p:cNvPr>
          <p:cNvGrpSpPr/>
          <p:nvPr/>
        </p:nvGrpSpPr>
        <p:grpSpPr>
          <a:xfrm>
            <a:off x="1042790" y="1380627"/>
            <a:ext cx="6548181" cy="523220"/>
            <a:chOff x="1230923" y="4449515"/>
            <a:chExt cx="6548181" cy="523220"/>
          </a:xfrm>
        </p:grpSpPr>
        <p:sp>
          <p:nvSpPr>
            <p:cNvPr id="49" name="文本框 48">
              <a:extLst>
                <a:ext uri="{FF2B5EF4-FFF2-40B4-BE49-F238E27FC236}">
                  <a16:creationId xmlns:a16="http://schemas.microsoft.com/office/drawing/2014/main" id="{56981FE7-E054-4AFD-B0F0-6D0739E5EC10}"/>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计算公式</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9715FA5F-9E5E-4A5C-9E24-7C7EFDD51AA0}"/>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DD752EF-1EF7-4724-AD53-19B9C6C7EC7F}"/>
                  </a:ext>
                </a:extLst>
              </p:cNvPr>
              <p:cNvSpPr txBox="1"/>
              <p:nvPr/>
            </p:nvSpPr>
            <p:spPr>
              <a:xfrm>
                <a:off x="2177143" y="2221805"/>
                <a:ext cx="602342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𝐹𝐹𝑁</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max</m:t>
                          </m:r>
                        </m:fName>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𝑥</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𝑊</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1</m:t>
                                  </m:r>
                                </m:sub>
                              </m:sSub>
                            </m:e>
                          </m:d>
                        </m:e>
                      </m:func>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𝑊</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2</m:t>
                          </m:r>
                        </m:sub>
                      </m:sSub>
                    </m:oMath>
                  </m:oMathPara>
                </a14:m>
                <a:endParaRPr lang="zh-CN" altLang="en-US" sz="2800" dirty="0"/>
              </a:p>
            </p:txBody>
          </p:sp>
        </mc:Choice>
        <mc:Fallback xmlns="">
          <p:sp>
            <p:nvSpPr>
              <p:cNvPr id="13" name="文本框 12">
                <a:extLst>
                  <a:ext uri="{FF2B5EF4-FFF2-40B4-BE49-F238E27FC236}">
                    <a16:creationId xmlns:a16="http://schemas.microsoft.com/office/drawing/2014/main" id="{9DD752EF-1EF7-4724-AD53-19B9C6C7EC7F}"/>
                  </a:ext>
                </a:extLst>
              </p:cNvPr>
              <p:cNvSpPr txBox="1">
                <a:spLocks noRot="1" noChangeAspect="1" noMove="1" noResize="1" noEditPoints="1" noAdjustHandles="1" noChangeArrowheads="1" noChangeShapeType="1" noTextEdit="1"/>
              </p:cNvSpPr>
              <p:nvPr/>
            </p:nvSpPr>
            <p:spPr>
              <a:xfrm>
                <a:off x="2177143" y="2221805"/>
                <a:ext cx="6023428" cy="52322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027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44609"/>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Position Encoder</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4E482BD6-90D9-42C9-8D56-CDB088FB6DFA}"/>
              </a:ext>
            </a:extLst>
          </p:cNvPr>
          <p:cNvGrpSpPr/>
          <p:nvPr/>
        </p:nvGrpSpPr>
        <p:grpSpPr>
          <a:xfrm>
            <a:off x="1042790" y="1380627"/>
            <a:ext cx="6548181" cy="523220"/>
            <a:chOff x="1230923" y="4449515"/>
            <a:chExt cx="6548181" cy="523220"/>
          </a:xfrm>
        </p:grpSpPr>
        <p:sp>
          <p:nvSpPr>
            <p:cNvPr id="15" name="文本框 14">
              <a:extLst>
                <a:ext uri="{FF2B5EF4-FFF2-40B4-BE49-F238E27FC236}">
                  <a16:creationId xmlns:a16="http://schemas.microsoft.com/office/drawing/2014/main" id="{E26C141A-B811-404C-87BD-9EE378A9CAA6}"/>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原因</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6D952D09-C12D-4777-A085-1534F7E08457}"/>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 name="文本框 3">
            <a:extLst>
              <a:ext uri="{FF2B5EF4-FFF2-40B4-BE49-F238E27FC236}">
                <a16:creationId xmlns:a16="http://schemas.microsoft.com/office/drawing/2014/main" id="{4F0E2C04-9188-45EC-B5E6-F0A15F4B65D2}"/>
              </a:ext>
            </a:extLst>
          </p:cNvPr>
          <p:cNvSpPr txBox="1"/>
          <p:nvPr/>
        </p:nvSpPr>
        <p:spPr>
          <a:xfrm>
            <a:off x="1537509" y="2221805"/>
            <a:ext cx="6993462"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增加位置信息</a:t>
            </a:r>
          </a:p>
        </p:txBody>
      </p:sp>
      <p:grpSp>
        <p:nvGrpSpPr>
          <p:cNvPr id="18" name="组合 17">
            <a:extLst>
              <a:ext uri="{FF2B5EF4-FFF2-40B4-BE49-F238E27FC236}">
                <a16:creationId xmlns:a16="http://schemas.microsoft.com/office/drawing/2014/main" id="{6D93195B-E9F1-4FB5-AB7B-99484D5BDC0D}"/>
              </a:ext>
            </a:extLst>
          </p:cNvPr>
          <p:cNvGrpSpPr/>
          <p:nvPr/>
        </p:nvGrpSpPr>
        <p:grpSpPr>
          <a:xfrm>
            <a:off x="1124564" y="3100570"/>
            <a:ext cx="6548181" cy="523220"/>
            <a:chOff x="1230923" y="4449515"/>
            <a:chExt cx="6548181" cy="523220"/>
          </a:xfrm>
        </p:grpSpPr>
        <p:sp>
          <p:nvSpPr>
            <p:cNvPr id="19" name="文本框 18">
              <a:extLst>
                <a:ext uri="{FF2B5EF4-FFF2-40B4-BE49-F238E27FC236}">
                  <a16:creationId xmlns:a16="http://schemas.microsoft.com/office/drawing/2014/main" id="{71942714-6A83-4AD0-BF16-B2B3A210EBCB}"/>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计算公式</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DFC7771-8644-4286-84BD-CF1D0C49ED70}"/>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7C80541-2AE9-4886-9635-489E82F3D84A}"/>
                  </a:ext>
                </a:extLst>
              </p:cNvPr>
              <p:cNvSpPr txBox="1"/>
              <p:nvPr/>
            </p:nvSpPr>
            <p:spPr>
              <a:xfrm>
                <a:off x="2895598" y="3910971"/>
                <a:ext cx="4960457" cy="103695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𝑝𝑜𝑠</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e>
                          </m:d>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sin</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f>
                                <m:f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Pr>
                                <m:num>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𝑝𝑜𝑠</m:t>
                                  </m:r>
                                </m:num>
                                <m:den>
                                  <m:sSup>
                                    <m:sSup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p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1000</m:t>
                                      </m:r>
                                    </m:e>
                                    <m:sup>
                                      <m:f>
                                        <m:f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Pr>
                                        <m:num>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num>
                                        <m:den>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𝑑</m:t>
                                              </m:r>
                                            </m:e>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𝑚𝑜𝑑𝑒𝑙</m:t>
                                              </m:r>
                                            </m:sub>
                                          </m:sSub>
                                        </m:den>
                                      </m:f>
                                    </m:sup>
                                  </m:sSup>
                                </m:den>
                              </m:f>
                            </m:e>
                          </m:d>
                        </m:e>
                      </m:func>
                    </m:oMath>
                  </m:oMathPara>
                </a14:m>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67C80541-2AE9-4886-9635-489E82F3D84A}"/>
                  </a:ext>
                </a:extLst>
              </p:cNvPr>
              <p:cNvSpPr txBox="1">
                <a:spLocks noRot="1" noChangeAspect="1" noMove="1" noResize="1" noEditPoints="1" noAdjustHandles="1" noChangeArrowheads="1" noChangeShapeType="1" noTextEdit="1"/>
              </p:cNvSpPr>
              <p:nvPr/>
            </p:nvSpPr>
            <p:spPr>
              <a:xfrm>
                <a:off x="2895598" y="3910971"/>
                <a:ext cx="4960457" cy="103695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919F4D7-1EFE-45C3-A6F5-DEC98A3AF9D8}"/>
                  </a:ext>
                </a:extLst>
              </p:cNvPr>
              <p:cNvSpPr txBox="1"/>
              <p:nvPr/>
            </p:nvSpPr>
            <p:spPr>
              <a:xfrm>
                <a:off x="2895598" y="5107694"/>
                <a:ext cx="4960457" cy="103695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𝑝𝑜𝑠</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+1</m:t>
                              </m:r>
                            </m:e>
                          </m:d>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cos</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f>
                                <m:f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Pr>
                                <m:num>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𝑝𝑜𝑠</m:t>
                                  </m:r>
                                </m:num>
                                <m:den>
                                  <m:sSup>
                                    <m:sSup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p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1000</m:t>
                                      </m:r>
                                    </m:e>
                                    <m:sup>
                                      <m:f>
                                        <m:f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Pr>
                                        <m:num>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num>
                                        <m:den>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𝑑</m:t>
                                              </m:r>
                                            </m:e>
                                            <m: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𝑚𝑜𝑑𝑒𝑙</m:t>
                                              </m:r>
                                            </m:sub>
                                          </m:sSub>
                                        </m:den>
                                      </m:f>
                                    </m:sup>
                                  </m:sSup>
                                </m:den>
                              </m:f>
                            </m:e>
                          </m:d>
                        </m:e>
                      </m:func>
                    </m:oMath>
                  </m:oMathPara>
                </a14:m>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9919F4D7-1EFE-45C3-A6F5-DEC98A3AF9D8}"/>
                  </a:ext>
                </a:extLst>
              </p:cNvPr>
              <p:cNvSpPr txBox="1">
                <a:spLocks noRot="1" noChangeAspect="1" noMove="1" noResize="1" noEditPoints="1" noAdjustHandles="1" noChangeArrowheads="1" noChangeShapeType="1" noTextEdit="1"/>
              </p:cNvSpPr>
              <p:nvPr/>
            </p:nvSpPr>
            <p:spPr>
              <a:xfrm>
                <a:off x="2895598" y="5107694"/>
                <a:ext cx="4960457" cy="103695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286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44609"/>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Position Encoder</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4E482BD6-90D9-42C9-8D56-CDB088FB6DFA}"/>
              </a:ext>
            </a:extLst>
          </p:cNvPr>
          <p:cNvGrpSpPr/>
          <p:nvPr/>
        </p:nvGrpSpPr>
        <p:grpSpPr>
          <a:xfrm>
            <a:off x="1021019" y="1222464"/>
            <a:ext cx="6548181" cy="523220"/>
            <a:chOff x="1230923" y="4449515"/>
            <a:chExt cx="6548181" cy="523220"/>
          </a:xfrm>
        </p:grpSpPr>
        <p:sp>
          <p:nvSpPr>
            <p:cNvPr id="15" name="文本框 14">
              <a:extLst>
                <a:ext uri="{FF2B5EF4-FFF2-40B4-BE49-F238E27FC236}">
                  <a16:creationId xmlns:a16="http://schemas.microsoft.com/office/drawing/2014/main" id="{E26C141A-B811-404C-87BD-9EE378A9CAA6}"/>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微软雅黑" panose="020B0503020204020204" pitchFamily="34" charset="-122"/>
                  <a:ea typeface="微软雅黑" panose="020B0503020204020204" pitchFamily="34" charset="-122"/>
                </a:rPr>
                <a:t>相对位置特征</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6D952D09-C12D-4777-A085-1534F7E08457}"/>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9" name="组合 8">
            <a:extLst>
              <a:ext uri="{FF2B5EF4-FFF2-40B4-BE49-F238E27FC236}">
                <a16:creationId xmlns:a16="http://schemas.microsoft.com/office/drawing/2014/main" id="{BD997716-946D-4584-A968-9A732E4107DF}"/>
              </a:ext>
            </a:extLst>
          </p:cNvPr>
          <p:cNvGrpSpPr/>
          <p:nvPr/>
        </p:nvGrpSpPr>
        <p:grpSpPr>
          <a:xfrm>
            <a:off x="1603826" y="2427992"/>
            <a:ext cx="6872517" cy="1064852"/>
            <a:chOff x="1603826" y="2427992"/>
            <a:chExt cx="6872517" cy="1064852"/>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1C5F409-935A-43C6-83FF-F6B0106854D3}"/>
                    </a:ext>
                  </a:extLst>
                </p:cNvPr>
                <p:cNvSpPr txBox="1"/>
                <p:nvPr/>
              </p:nvSpPr>
              <p:spPr>
                <a:xfrm>
                  <a:off x="1603826" y="2427992"/>
                  <a:ext cx="6872517" cy="49244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sin</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𝛼</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𝛽</m:t>
                                </m:r>
                              </m:e>
                            </m:d>
                          </m:e>
                        </m:func>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sin</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𝛼</m:t>
                                </m:r>
                              </m:e>
                            </m:d>
                          </m:e>
                        </m:func>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cos</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𝛽</m:t>
                                </m:r>
                              </m:e>
                            </m:d>
                          </m:e>
                        </m:func>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cos</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𝛼</m:t>
                                </m:r>
                              </m:e>
                            </m:d>
                          </m:e>
                        </m:func>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sin</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𝛽</m:t>
                                </m:r>
                              </m:e>
                            </m:d>
                          </m:e>
                        </m:func>
                      </m:oMath>
                    </m:oMathPara>
                  </a14:m>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A1C5F409-935A-43C6-83FF-F6B0106854D3}"/>
                    </a:ext>
                  </a:extLst>
                </p:cNvPr>
                <p:cNvSpPr txBox="1">
                  <a:spLocks noRot="1" noChangeAspect="1" noMove="1" noResize="1" noEditPoints="1" noAdjustHandles="1" noChangeArrowheads="1" noChangeShapeType="1" noTextEdit="1"/>
                </p:cNvSpPr>
                <p:nvPr/>
              </p:nvSpPr>
              <p:spPr>
                <a:xfrm>
                  <a:off x="1603826" y="2427992"/>
                  <a:ext cx="6872517" cy="49244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E0DE954-F5B8-4EAB-972E-0C6F44BB409F}"/>
                    </a:ext>
                  </a:extLst>
                </p:cNvPr>
                <p:cNvSpPr txBox="1"/>
                <p:nvPr/>
              </p:nvSpPr>
              <p:spPr>
                <a:xfrm>
                  <a:off x="1603826" y="3000401"/>
                  <a:ext cx="6872517" cy="49244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cos</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𝛼</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𝛽</m:t>
                                </m:r>
                              </m:e>
                            </m:d>
                          </m:e>
                        </m:func>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cos</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𝛼</m:t>
                                </m:r>
                              </m:e>
                            </m:d>
                          </m:e>
                        </m:func>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cos</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𝛽</m:t>
                                </m:r>
                              </m:e>
                            </m:d>
                          </m:e>
                        </m:func>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func>
                          <m:func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funcPr>
                          <m:fNa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sin</m:t>
                            </m:r>
                          </m:fName>
                          <m:e>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𝛼</m:t>
                                </m:r>
                              </m:e>
                            </m:d>
                          </m:e>
                        </m:func>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sin</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𝛽</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oMath>
                    </m:oMathPara>
                  </a14:m>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4E0DE954-F5B8-4EAB-972E-0C6F44BB409F}"/>
                    </a:ext>
                  </a:extLst>
                </p:cNvPr>
                <p:cNvSpPr txBox="1">
                  <a:spLocks noRot="1" noChangeAspect="1" noMove="1" noResize="1" noEditPoints="1" noAdjustHandles="1" noChangeArrowheads="1" noChangeShapeType="1" noTextEdit="1"/>
                </p:cNvSpPr>
                <p:nvPr/>
              </p:nvSpPr>
              <p:spPr>
                <a:xfrm>
                  <a:off x="1603826" y="3000401"/>
                  <a:ext cx="6872517" cy="492443"/>
                </a:xfrm>
                <a:prstGeom prst="rect">
                  <a:avLst/>
                </a:prstGeom>
                <a:blipFill>
                  <a:blip r:embed="rId4"/>
                  <a:stretch>
                    <a:fillRect/>
                  </a:stretch>
                </a:blipFill>
              </p:spPr>
              <p:txBody>
                <a:bodyPr/>
                <a:lstStyle/>
                <a:p>
                  <a:r>
                    <a:rPr lang="zh-CN" altLang="en-US">
                      <a:noFill/>
                    </a:rPr>
                    <a:t> </a:t>
                  </a:r>
                </a:p>
              </p:txBody>
            </p:sp>
          </mc:Fallback>
        </mc:AlternateContent>
      </p:grpSp>
      <p:sp>
        <p:nvSpPr>
          <p:cNvPr id="7" name="文本框 6">
            <a:extLst>
              <a:ext uri="{FF2B5EF4-FFF2-40B4-BE49-F238E27FC236}">
                <a16:creationId xmlns:a16="http://schemas.microsoft.com/office/drawing/2014/main" id="{8BC861B3-DB88-4902-8B41-86EEABC58F41}"/>
              </a:ext>
            </a:extLst>
          </p:cNvPr>
          <p:cNvSpPr txBox="1"/>
          <p:nvPr/>
        </p:nvSpPr>
        <p:spPr>
          <a:xfrm>
            <a:off x="1262740" y="1840616"/>
            <a:ext cx="6872517" cy="49244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600" dirty="0">
                <a:solidFill>
                  <a:prstClr val="black"/>
                </a:solidFill>
                <a:latin typeface="微软雅黑" panose="020B0503020204020204" pitchFamily="34" charset="-122"/>
                <a:ea typeface="微软雅黑" panose="020B0503020204020204" pitchFamily="34" charset="-122"/>
              </a:rPr>
              <a:t>三角函数变换公式：</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箭头: 右 7">
            <a:extLst>
              <a:ext uri="{FF2B5EF4-FFF2-40B4-BE49-F238E27FC236}">
                <a16:creationId xmlns:a16="http://schemas.microsoft.com/office/drawing/2014/main" id="{69FC6C83-3FA9-4DC6-B760-A6FC7523976F}"/>
              </a:ext>
            </a:extLst>
          </p:cNvPr>
          <p:cNvSpPr/>
          <p:nvPr/>
        </p:nvSpPr>
        <p:spPr>
          <a:xfrm rot="5400000">
            <a:off x="4572043" y="4139952"/>
            <a:ext cx="922190" cy="517419"/>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02BE1C5-9F96-4BE3-91F3-78B839120570}"/>
                  </a:ext>
                </a:extLst>
              </p:cNvPr>
              <p:cNvSpPr txBox="1"/>
              <p:nvPr/>
            </p:nvSpPr>
            <p:spPr>
              <a:xfrm>
                <a:off x="1093591" y="5112317"/>
                <a:ext cx="8541659" cy="52809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𝑝𝑜𝑠</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𝑘</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e>
                          </m:d>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𝑝𝑜𝑠</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e>
                          </m:d>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𝑘</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+1</m:t>
                              </m:r>
                            </m:e>
                          </m:d>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PE</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pos</m:t>
                              </m:r>
                              <m: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i</m:t>
                              </m:r>
                              <m: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+1</m:t>
                              </m:r>
                            </m:e>
                          </m:d>
                        </m:sub>
                      </m:sSub>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PE</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k</m:t>
                              </m:r>
                              <m: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m:rPr>
                                  <m:sty m:val="p"/>
                                </m:rPr>
                                <a:rPr kumimoji="0" lang="en-US" altLang="zh-CN" sz="2600" b="0" i="0"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i</m:t>
                              </m:r>
                            </m:e>
                          </m:d>
                        </m:sub>
                      </m:sSub>
                    </m:oMath>
                  </m:oMathPara>
                </a14:m>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102BE1C5-9F96-4BE3-91F3-78B839120570}"/>
                  </a:ext>
                </a:extLst>
              </p:cNvPr>
              <p:cNvSpPr txBox="1">
                <a:spLocks noRot="1" noChangeAspect="1" noMove="1" noResize="1" noEditPoints="1" noAdjustHandles="1" noChangeArrowheads="1" noChangeShapeType="1" noTextEdit="1"/>
              </p:cNvSpPr>
              <p:nvPr/>
            </p:nvSpPr>
            <p:spPr>
              <a:xfrm>
                <a:off x="1093591" y="5112317"/>
                <a:ext cx="8541659" cy="52809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0D426A3-80FA-4398-8918-B080E18B006D}"/>
                  </a:ext>
                </a:extLst>
              </p:cNvPr>
              <p:cNvSpPr txBox="1"/>
              <p:nvPr/>
            </p:nvSpPr>
            <p:spPr>
              <a:xfrm>
                <a:off x="1021019" y="5834977"/>
                <a:ext cx="8541659" cy="5233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𝑝𝑜𝑠</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𝑘</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+1</m:t>
                              </m:r>
                            </m:e>
                          </m:d>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𝑝𝑜𝑠</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+1</m:t>
                              </m:r>
                            </m:e>
                          </m:d>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𝑘</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+1</m:t>
                              </m:r>
                            </m:e>
                          </m:d>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𝑝𝑜𝑠</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e>
                          </m:d>
                        </m:sub>
                      </m:sSub>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𝑃</m:t>
                      </m:r>
                      <m:sSub>
                        <m:sSub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sSub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𝐸</m:t>
                          </m:r>
                        </m:e>
                        <m:sub>
                          <m:d>
                            <m:dPr>
                              <m:ctrlP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ctrlPr>
                            </m:dPr>
                            <m:e>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𝑘</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𝑖</m:t>
                              </m:r>
                            </m:e>
                          </m:d>
                        </m:sub>
                      </m:sSub>
                    </m:oMath>
                  </m:oMathPara>
                </a14:m>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E0D426A3-80FA-4398-8918-B080E18B006D}"/>
                  </a:ext>
                </a:extLst>
              </p:cNvPr>
              <p:cNvSpPr txBox="1">
                <a:spLocks noRot="1" noChangeAspect="1" noMove="1" noResize="1" noEditPoints="1" noAdjustHandles="1" noChangeArrowheads="1" noChangeShapeType="1" noTextEdit="1"/>
              </p:cNvSpPr>
              <p:nvPr/>
            </p:nvSpPr>
            <p:spPr>
              <a:xfrm>
                <a:off x="1021019" y="5834977"/>
                <a:ext cx="8541659" cy="52334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08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44609"/>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Why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4A99D4BB-B836-4ADF-9047-5C56D85B6D7D}"/>
              </a:ext>
            </a:extLst>
          </p:cNvPr>
          <p:cNvPicPr>
            <a:picLocks noChangeAspect="1"/>
          </p:cNvPicPr>
          <p:nvPr/>
        </p:nvPicPr>
        <p:blipFill>
          <a:blip r:embed="rId3"/>
          <a:stretch>
            <a:fillRect/>
          </a:stretch>
        </p:blipFill>
        <p:spPr>
          <a:xfrm>
            <a:off x="508904" y="1230874"/>
            <a:ext cx="10896680" cy="3305199"/>
          </a:xfrm>
          <a:prstGeom prst="rect">
            <a:avLst/>
          </a:prstGeom>
        </p:spPr>
      </p:pic>
      <p:sp>
        <p:nvSpPr>
          <p:cNvPr id="5" name="文本框 4">
            <a:extLst>
              <a:ext uri="{FF2B5EF4-FFF2-40B4-BE49-F238E27FC236}">
                <a16:creationId xmlns:a16="http://schemas.microsoft.com/office/drawing/2014/main" id="{7C27B5A8-6567-4620-BC71-E751C5FB3002}"/>
              </a:ext>
            </a:extLst>
          </p:cNvPr>
          <p:cNvSpPr txBox="1"/>
          <p:nvPr/>
        </p:nvSpPr>
        <p:spPr>
          <a:xfrm>
            <a:off x="1246079" y="4704278"/>
            <a:ext cx="5171381" cy="492443"/>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时间复杂度</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45F57A02-AFD2-496B-9A96-9DBD4F666D08}"/>
              </a:ext>
            </a:extLst>
          </p:cNvPr>
          <p:cNvSpPr txBox="1"/>
          <p:nvPr/>
        </p:nvSpPr>
        <p:spPr>
          <a:xfrm>
            <a:off x="1246079" y="5364926"/>
            <a:ext cx="5171381" cy="492443"/>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最小顺序操作数</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FD928300-0BE6-4088-B567-8B37C1F352B5}"/>
              </a:ext>
            </a:extLst>
          </p:cNvPr>
          <p:cNvSpPr txBox="1"/>
          <p:nvPr/>
        </p:nvSpPr>
        <p:spPr>
          <a:xfrm>
            <a:off x="1246079" y="6180820"/>
            <a:ext cx="5171381" cy="492443"/>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远程依赖之间的路径长度</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6434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A9411078-C9DD-47D0-BA45-F4A2DD575DB0}"/>
              </a:ext>
            </a:extLst>
          </p:cNvPr>
          <p:cNvSpPr txBox="1">
            <a:spLocks/>
          </p:cNvSpPr>
          <p:nvPr/>
        </p:nvSpPr>
        <p:spPr>
          <a:xfrm>
            <a:off x="1388815" y="2880822"/>
            <a:ext cx="1437213" cy="735503"/>
          </a:xfrm>
          <a:prstGeom prst="rect">
            <a:avLst/>
          </a:prstGeom>
          <a:effectLst>
            <a:outerShdw blurRad="50800" dist="50800" dir="5400000" algn="ctr" rotWithShape="0">
              <a:schemeClr val="bg1">
                <a:lumMod val="75000"/>
                <a:alpha val="90000"/>
              </a:schemeClr>
            </a:outerShdw>
          </a:effec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zh-CN" altLang="en-US" dirty="0">
                <a:solidFill>
                  <a:srgbClr val="006AB6"/>
                </a:solidFill>
                <a:latin typeface="微软雅黑" panose="020B0503020204020204" pitchFamily="34" charset="-122"/>
                <a:ea typeface="微软雅黑" panose="020B0503020204020204" pitchFamily="34" charset="-122"/>
                <a:cs typeface="+mn-ea"/>
                <a:sym typeface="+mn-lt"/>
              </a:rPr>
              <a:t>目录</a:t>
            </a:r>
            <a:endParaRPr lang="en-AU" dirty="0">
              <a:solidFill>
                <a:srgbClr val="006AB6"/>
              </a:solidFill>
              <a:latin typeface="微软雅黑" panose="020B0503020204020204" pitchFamily="34" charset="-122"/>
              <a:ea typeface="微软雅黑" panose="020B0503020204020204" pitchFamily="34" charset="-122"/>
              <a:cs typeface="+mn-ea"/>
              <a:sym typeface="+mn-lt"/>
            </a:endParaRPr>
          </a:p>
        </p:txBody>
      </p:sp>
      <p:sp>
        <p:nvSpPr>
          <p:cNvPr id="3" name="Subtitle 10">
            <a:extLst>
              <a:ext uri="{FF2B5EF4-FFF2-40B4-BE49-F238E27FC236}">
                <a16:creationId xmlns:a16="http://schemas.microsoft.com/office/drawing/2014/main" id="{10696F57-A5F3-410F-BF81-895B893850A4}"/>
              </a:ext>
            </a:extLst>
          </p:cNvPr>
          <p:cNvSpPr txBox="1">
            <a:spLocks/>
          </p:cNvSpPr>
          <p:nvPr/>
        </p:nvSpPr>
        <p:spPr>
          <a:xfrm>
            <a:off x="1402676" y="3484706"/>
            <a:ext cx="1409493" cy="394611"/>
          </a:xfrm>
          <a:prstGeom prst="rect">
            <a:avLst/>
          </a:prstGeom>
          <a:effectLst>
            <a:outerShdw blurRad="50800" dist="50800" dir="5400000" algn="ctr" rotWithShape="0">
              <a:schemeClr val="bg1">
                <a:lumMod val="75000"/>
                <a:alpha val="90000"/>
              </a:scheme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rgbClr val="006AB6"/>
                </a:solidFill>
                <a:latin typeface="Agency FB" panose="020B0503020202020204" pitchFamily="34" charset="0"/>
                <a:ea typeface="微软雅黑" panose="020B0503020204020204" pitchFamily="34" charset="-122"/>
              </a:rPr>
              <a:t>CONTENTS</a:t>
            </a:r>
          </a:p>
        </p:txBody>
      </p:sp>
      <p:cxnSp>
        <p:nvCxnSpPr>
          <p:cNvPr id="4" name="直接连接符 3">
            <a:extLst>
              <a:ext uri="{FF2B5EF4-FFF2-40B4-BE49-F238E27FC236}">
                <a16:creationId xmlns:a16="http://schemas.microsoft.com/office/drawing/2014/main" id="{650C8821-02E6-46B0-8D26-089038857E49}"/>
              </a:ext>
            </a:extLst>
          </p:cNvPr>
          <p:cNvCxnSpPr>
            <a:cxnSpLocks/>
          </p:cNvCxnSpPr>
          <p:nvPr/>
        </p:nvCxnSpPr>
        <p:spPr>
          <a:xfrm>
            <a:off x="3189015" y="231949"/>
            <a:ext cx="0" cy="6480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B69859C8-4869-4EC5-A769-2EBCA3FCEAE4}"/>
              </a:ext>
            </a:extLst>
          </p:cNvPr>
          <p:cNvGrpSpPr/>
          <p:nvPr/>
        </p:nvGrpSpPr>
        <p:grpSpPr>
          <a:xfrm>
            <a:off x="4755826" y="1142825"/>
            <a:ext cx="7110589" cy="4541574"/>
            <a:chOff x="4755826" y="876691"/>
            <a:chExt cx="7110589" cy="4541574"/>
          </a:xfrm>
        </p:grpSpPr>
        <p:grpSp>
          <p:nvGrpSpPr>
            <p:cNvPr id="6" name="组合 5">
              <a:extLst>
                <a:ext uri="{FF2B5EF4-FFF2-40B4-BE49-F238E27FC236}">
                  <a16:creationId xmlns:a16="http://schemas.microsoft.com/office/drawing/2014/main" id="{F168D0B8-3079-42E0-8790-8E949BDA6DB0}"/>
                </a:ext>
              </a:extLst>
            </p:cNvPr>
            <p:cNvGrpSpPr/>
            <p:nvPr/>
          </p:nvGrpSpPr>
          <p:grpSpPr>
            <a:xfrm>
              <a:off x="4755826" y="876691"/>
              <a:ext cx="6629286" cy="707886"/>
              <a:chOff x="4755826" y="876691"/>
              <a:chExt cx="6629286" cy="707886"/>
            </a:xfrm>
          </p:grpSpPr>
          <p:sp>
            <p:nvSpPr>
              <p:cNvPr id="5" name="文本框 4">
                <a:extLst>
                  <a:ext uri="{FF2B5EF4-FFF2-40B4-BE49-F238E27FC236}">
                    <a16:creationId xmlns:a16="http://schemas.microsoft.com/office/drawing/2014/main" id="{1B19F824-3297-4727-B76F-6AA7CBC4D27C}"/>
                  </a:ext>
                </a:extLst>
              </p:cNvPr>
              <p:cNvSpPr txBox="1"/>
              <p:nvPr/>
            </p:nvSpPr>
            <p:spPr>
              <a:xfrm>
                <a:off x="4755826" y="876691"/>
                <a:ext cx="1348028" cy="707886"/>
              </a:xfrm>
              <a:prstGeom prst="rect">
                <a:avLst/>
              </a:prstGeom>
              <a:noFill/>
            </p:spPr>
            <p:txBody>
              <a:bodyPr wrap="square" rtlCol="0">
                <a:spAutoFit/>
              </a:bodyPr>
              <a:lstStyle/>
              <a:p>
                <a:r>
                  <a:rPr lang="en-US" altLang="zh-CN" sz="4000" dirty="0">
                    <a:solidFill>
                      <a:srgbClr val="CC0000"/>
                    </a:solidFill>
                  </a:rPr>
                  <a:t>1.</a:t>
                </a:r>
                <a:endParaRPr lang="zh-CN" altLang="en-US" sz="4000" dirty="0">
                  <a:solidFill>
                    <a:srgbClr val="CC0000"/>
                  </a:solidFill>
                </a:endParaRPr>
              </a:p>
            </p:txBody>
          </p:sp>
          <p:sp>
            <p:nvSpPr>
              <p:cNvPr id="17" name="文本框 16">
                <a:extLst>
                  <a:ext uri="{FF2B5EF4-FFF2-40B4-BE49-F238E27FC236}">
                    <a16:creationId xmlns:a16="http://schemas.microsoft.com/office/drawing/2014/main" id="{E8B3DCBB-9FA8-4F6D-BF9D-14FCB404F17C}"/>
                  </a:ext>
                </a:extLst>
              </p:cNvPr>
              <p:cNvSpPr txBox="1"/>
              <p:nvPr/>
            </p:nvSpPr>
            <p:spPr>
              <a:xfrm>
                <a:off x="5349708" y="938247"/>
                <a:ext cx="3946690" cy="584775"/>
              </a:xfrm>
              <a:prstGeom prst="rect">
                <a:avLst/>
              </a:prstGeom>
              <a:noFill/>
            </p:spPr>
            <p:txBody>
              <a:bodyPr wrap="square" rtlCol="0">
                <a:spAutoFit/>
              </a:bodyPr>
              <a:lstStyle/>
              <a:p>
                <a:r>
                  <a:rPr lang="en-US" altLang="zh-CN" sz="3200" dirty="0"/>
                  <a:t>Encoder-Decoder</a:t>
                </a:r>
                <a:r>
                  <a:rPr lang="zh-CN" altLang="en-US" sz="3200" dirty="0"/>
                  <a:t>架构</a:t>
                </a:r>
              </a:p>
            </p:txBody>
          </p:sp>
          <p:cxnSp>
            <p:nvCxnSpPr>
              <p:cNvPr id="7" name="直接连接符 6">
                <a:extLst>
                  <a:ext uri="{FF2B5EF4-FFF2-40B4-BE49-F238E27FC236}">
                    <a16:creationId xmlns:a16="http://schemas.microsoft.com/office/drawing/2014/main" id="{3BDEC84D-51E3-4979-B171-4E271B5827ED}"/>
                  </a:ext>
                </a:extLst>
              </p:cNvPr>
              <p:cNvCxnSpPr>
                <a:cxnSpLocks/>
              </p:cNvCxnSpPr>
              <p:nvPr/>
            </p:nvCxnSpPr>
            <p:spPr>
              <a:xfrm>
                <a:off x="5349708" y="1553800"/>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BCA0019A-68F7-457E-AEC0-73D6221C21FF}"/>
                </a:ext>
              </a:extLst>
            </p:cNvPr>
            <p:cNvGrpSpPr/>
            <p:nvPr/>
          </p:nvGrpSpPr>
          <p:grpSpPr>
            <a:xfrm>
              <a:off x="4755826" y="2164846"/>
              <a:ext cx="7110589" cy="707886"/>
              <a:chOff x="4755826" y="1832337"/>
              <a:chExt cx="7110589" cy="707886"/>
            </a:xfrm>
          </p:grpSpPr>
          <p:sp>
            <p:nvSpPr>
              <p:cNvPr id="24" name="文本框 23">
                <a:extLst>
                  <a:ext uri="{FF2B5EF4-FFF2-40B4-BE49-F238E27FC236}">
                    <a16:creationId xmlns:a16="http://schemas.microsoft.com/office/drawing/2014/main" id="{8AB7A03C-327A-47C7-86C8-51DEB6415A2F}"/>
                  </a:ext>
                </a:extLst>
              </p:cNvPr>
              <p:cNvSpPr txBox="1"/>
              <p:nvPr/>
            </p:nvSpPr>
            <p:spPr>
              <a:xfrm>
                <a:off x="4755826" y="1832337"/>
                <a:ext cx="1348028" cy="707886"/>
              </a:xfrm>
              <a:prstGeom prst="rect">
                <a:avLst/>
              </a:prstGeom>
              <a:noFill/>
            </p:spPr>
            <p:txBody>
              <a:bodyPr wrap="square" rtlCol="0">
                <a:spAutoFit/>
              </a:bodyPr>
              <a:lstStyle/>
              <a:p>
                <a:r>
                  <a:rPr lang="en-US" altLang="zh-CN" sz="4000" dirty="0">
                    <a:solidFill>
                      <a:srgbClr val="CC0000"/>
                    </a:solidFill>
                  </a:rPr>
                  <a:t>2.</a:t>
                </a:r>
                <a:endParaRPr lang="zh-CN" altLang="en-US" sz="4000" dirty="0">
                  <a:solidFill>
                    <a:srgbClr val="CC0000"/>
                  </a:solidFill>
                </a:endParaRPr>
              </a:p>
            </p:txBody>
          </p:sp>
          <p:sp>
            <p:nvSpPr>
              <p:cNvPr id="26" name="文本框 25">
                <a:extLst>
                  <a:ext uri="{FF2B5EF4-FFF2-40B4-BE49-F238E27FC236}">
                    <a16:creationId xmlns:a16="http://schemas.microsoft.com/office/drawing/2014/main" id="{3F05038B-5A51-4FCB-8EFE-C331DF333441}"/>
                  </a:ext>
                </a:extLst>
              </p:cNvPr>
              <p:cNvSpPr txBox="1"/>
              <p:nvPr/>
            </p:nvSpPr>
            <p:spPr>
              <a:xfrm>
                <a:off x="5349708" y="1893893"/>
                <a:ext cx="6516707" cy="584775"/>
              </a:xfrm>
              <a:prstGeom prst="rect">
                <a:avLst/>
              </a:prstGeom>
              <a:noFill/>
            </p:spPr>
            <p:txBody>
              <a:bodyPr wrap="square" rtlCol="0">
                <a:spAutoFit/>
              </a:bodyPr>
              <a:lstStyle/>
              <a:p>
                <a:r>
                  <a:rPr lang="zh-CN" altLang="en-US" sz="3200" dirty="0"/>
                  <a:t>当前序列翻译模型的缺点</a:t>
                </a:r>
              </a:p>
            </p:txBody>
          </p:sp>
          <p:cxnSp>
            <p:nvCxnSpPr>
              <p:cNvPr id="27" name="直接连接符 26">
                <a:extLst>
                  <a:ext uri="{FF2B5EF4-FFF2-40B4-BE49-F238E27FC236}">
                    <a16:creationId xmlns:a16="http://schemas.microsoft.com/office/drawing/2014/main" id="{4F8FA575-2C95-40F5-8C58-96C2132A60C5}"/>
                  </a:ext>
                </a:extLst>
              </p:cNvPr>
              <p:cNvCxnSpPr>
                <a:cxnSpLocks/>
              </p:cNvCxnSpPr>
              <p:nvPr/>
            </p:nvCxnSpPr>
            <p:spPr>
              <a:xfrm>
                <a:off x="5349708" y="2509446"/>
                <a:ext cx="6035404"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CCD5515C-95C2-4687-9291-AA03068FA2D9}"/>
                </a:ext>
              </a:extLst>
            </p:cNvPr>
            <p:cNvGrpSpPr/>
            <p:nvPr/>
          </p:nvGrpSpPr>
          <p:grpSpPr>
            <a:xfrm>
              <a:off x="4755826" y="3453001"/>
              <a:ext cx="6722293" cy="707886"/>
              <a:chOff x="4755826" y="2787983"/>
              <a:chExt cx="6722293" cy="707886"/>
            </a:xfrm>
          </p:grpSpPr>
          <p:sp>
            <p:nvSpPr>
              <p:cNvPr id="29" name="文本框 28">
                <a:extLst>
                  <a:ext uri="{FF2B5EF4-FFF2-40B4-BE49-F238E27FC236}">
                    <a16:creationId xmlns:a16="http://schemas.microsoft.com/office/drawing/2014/main" id="{19BA8EB5-644E-4A75-AD05-06B23C1DCDD3}"/>
                  </a:ext>
                </a:extLst>
              </p:cNvPr>
              <p:cNvSpPr txBox="1"/>
              <p:nvPr/>
            </p:nvSpPr>
            <p:spPr>
              <a:xfrm>
                <a:off x="4755826" y="2787983"/>
                <a:ext cx="1348028" cy="707886"/>
              </a:xfrm>
              <a:prstGeom prst="rect">
                <a:avLst/>
              </a:prstGeom>
              <a:noFill/>
            </p:spPr>
            <p:txBody>
              <a:bodyPr wrap="square" rtlCol="0">
                <a:spAutoFit/>
              </a:bodyPr>
              <a:lstStyle/>
              <a:p>
                <a:r>
                  <a:rPr lang="en-US" altLang="zh-CN" sz="4000" dirty="0">
                    <a:solidFill>
                      <a:srgbClr val="CC0000"/>
                    </a:solidFill>
                  </a:rPr>
                  <a:t>3.</a:t>
                </a:r>
                <a:endParaRPr lang="zh-CN" altLang="en-US" sz="4000" dirty="0">
                  <a:solidFill>
                    <a:srgbClr val="CC0000"/>
                  </a:solidFill>
                </a:endParaRPr>
              </a:p>
            </p:txBody>
          </p:sp>
          <p:sp>
            <p:nvSpPr>
              <p:cNvPr id="31" name="文本框 30">
                <a:extLst>
                  <a:ext uri="{FF2B5EF4-FFF2-40B4-BE49-F238E27FC236}">
                    <a16:creationId xmlns:a16="http://schemas.microsoft.com/office/drawing/2014/main" id="{E272B182-A1D8-43C7-988B-A3E230265427}"/>
                  </a:ext>
                </a:extLst>
              </p:cNvPr>
              <p:cNvSpPr txBox="1"/>
              <p:nvPr/>
            </p:nvSpPr>
            <p:spPr>
              <a:xfrm>
                <a:off x="5349708" y="2849539"/>
                <a:ext cx="6128411" cy="584775"/>
              </a:xfrm>
              <a:prstGeom prst="rect">
                <a:avLst/>
              </a:prstGeom>
              <a:noFill/>
            </p:spPr>
            <p:txBody>
              <a:bodyPr wrap="square" rtlCol="0">
                <a:spAutoFit/>
              </a:bodyPr>
              <a:lstStyle/>
              <a:p>
                <a:r>
                  <a:rPr lang="en-US" altLang="zh-CN" sz="3200" dirty="0"/>
                  <a:t>Transformer</a:t>
                </a:r>
                <a:endParaRPr lang="zh-CN" altLang="en-US" sz="3200" dirty="0"/>
              </a:p>
            </p:txBody>
          </p:sp>
          <p:cxnSp>
            <p:nvCxnSpPr>
              <p:cNvPr id="32" name="直接连接符 31">
                <a:extLst>
                  <a:ext uri="{FF2B5EF4-FFF2-40B4-BE49-F238E27FC236}">
                    <a16:creationId xmlns:a16="http://schemas.microsoft.com/office/drawing/2014/main" id="{E7974835-BE28-45DF-9D70-2A931D6D218D}"/>
                  </a:ext>
                </a:extLst>
              </p:cNvPr>
              <p:cNvCxnSpPr>
                <a:cxnSpLocks/>
              </p:cNvCxnSpPr>
              <p:nvPr/>
            </p:nvCxnSpPr>
            <p:spPr>
              <a:xfrm>
                <a:off x="5349708" y="3465092"/>
                <a:ext cx="6037200"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13555322-9BB0-4F8D-845D-E68415CD578F}"/>
                </a:ext>
              </a:extLst>
            </p:cNvPr>
            <p:cNvGrpSpPr/>
            <p:nvPr/>
          </p:nvGrpSpPr>
          <p:grpSpPr>
            <a:xfrm>
              <a:off x="4766904" y="4710379"/>
              <a:ext cx="6711215" cy="707886"/>
              <a:chOff x="4675693" y="3712852"/>
              <a:chExt cx="6711215" cy="707886"/>
            </a:xfrm>
          </p:grpSpPr>
          <p:sp>
            <p:nvSpPr>
              <p:cNvPr id="34" name="文本框 33">
                <a:extLst>
                  <a:ext uri="{FF2B5EF4-FFF2-40B4-BE49-F238E27FC236}">
                    <a16:creationId xmlns:a16="http://schemas.microsoft.com/office/drawing/2014/main" id="{78069C58-7368-42D5-BD0C-8A676AC200C4}"/>
                  </a:ext>
                </a:extLst>
              </p:cNvPr>
              <p:cNvSpPr txBox="1"/>
              <p:nvPr/>
            </p:nvSpPr>
            <p:spPr>
              <a:xfrm>
                <a:off x="4675693" y="3712852"/>
                <a:ext cx="1348028" cy="707886"/>
              </a:xfrm>
              <a:prstGeom prst="rect">
                <a:avLst/>
              </a:prstGeom>
              <a:noFill/>
            </p:spPr>
            <p:txBody>
              <a:bodyPr wrap="square" rtlCol="0">
                <a:spAutoFit/>
              </a:bodyPr>
              <a:lstStyle/>
              <a:p>
                <a:r>
                  <a:rPr lang="en-US" altLang="zh-CN" sz="4000" dirty="0">
                    <a:solidFill>
                      <a:srgbClr val="CC0000"/>
                    </a:solidFill>
                  </a:rPr>
                  <a:t>4.</a:t>
                </a:r>
                <a:endParaRPr lang="zh-CN" altLang="en-US" sz="4000" dirty="0">
                  <a:solidFill>
                    <a:srgbClr val="CC0000"/>
                  </a:solidFill>
                </a:endParaRPr>
              </a:p>
            </p:txBody>
          </p:sp>
          <p:sp>
            <p:nvSpPr>
              <p:cNvPr id="36" name="文本框 35">
                <a:extLst>
                  <a:ext uri="{FF2B5EF4-FFF2-40B4-BE49-F238E27FC236}">
                    <a16:creationId xmlns:a16="http://schemas.microsoft.com/office/drawing/2014/main" id="{15DC7151-B93C-4A67-ADD0-67D46C3867AB}"/>
                  </a:ext>
                </a:extLst>
              </p:cNvPr>
              <p:cNvSpPr txBox="1"/>
              <p:nvPr/>
            </p:nvSpPr>
            <p:spPr>
              <a:xfrm>
                <a:off x="5349707" y="3805185"/>
                <a:ext cx="3100737" cy="584775"/>
              </a:xfrm>
              <a:prstGeom prst="rect">
                <a:avLst/>
              </a:prstGeom>
              <a:noFill/>
            </p:spPr>
            <p:txBody>
              <a:bodyPr wrap="square" rtlCol="0">
                <a:spAutoFit/>
              </a:bodyPr>
              <a:lstStyle/>
              <a:p>
                <a:r>
                  <a:rPr lang="zh-CN" altLang="en-US" sz="3200" dirty="0"/>
                  <a:t>参考博客</a:t>
                </a:r>
              </a:p>
            </p:txBody>
          </p:sp>
          <p:cxnSp>
            <p:nvCxnSpPr>
              <p:cNvPr id="37" name="直接连接符 36">
                <a:extLst>
                  <a:ext uri="{FF2B5EF4-FFF2-40B4-BE49-F238E27FC236}">
                    <a16:creationId xmlns:a16="http://schemas.microsoft.com/office/drawing/2014/main" id="{2C7F9971-0FBC-414A-87C1-B54E8612C924}"/>
                  </a:ext>
                </a:extLst>
              </p:cNvPr>
              <p:cNvCxnSpPr>
                <a:cxnSpLocks/>
              </p:cNvCxnSpPr>
              <p:nvPr/>
            </p:nvCxnSpPr>
            <p:spPr>
              <a:xfrm>
                <a:off x="5349708" y="4420738"/>
                <a:ext cx="6037200" cy="0"/>
              </a:xfrm>
              <a:prstGeom prst="line">
                <a:avLst/>
              </a:prstGeom>
              <a:ln w="28575">
                <a:solidFill>
                  <a:srgbClr val="CBCCCE"/>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858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01067"/>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Why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8A1985F8-82A0-42EA-97C7-C7B919CBE374}"/>
              </a:ext>
            </a:extLst>
          </p:cNvPr>
          <p:cNvGrpSpPr/>
          <p:nvPr/>
        </p:nvGrpSpPr>
        <p:grpSpPr>
          <a:xfrm>
            <a:off x="1028276" y="1055019"/>
            <a:ext cx="6548181" cy="523220"/>
            <a:chOff x="1230923" y="4449515"/>
            <a:chExt cx="6548181" cy="523220"/>
          </a:xfrm>
        </p:grpSpPr>
        <p:sp>
          <p:nvSpPr>
            <p:cNvPr id="10" name="文本框 9">
              <a:extLst>
                <a:ext uri="{FF2B5EF4-FFF2-40B4-BE49-F238E27FC236}">
                  <a16:creationId xmlns:a16="http://schemas.microsoft.com/office/drawing/2014/main" id="{B10DE56F-E2ED-4FE9-9CCB-C407CA9445E2}"/>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微软雅黑" panose="020B0503020204020204" pitchFamily="34" charset="-122"/>
                  <a:ea typeface="微软雅黑" panose="020B0503020204020204" pitchFamily="34" charset="-122"/>
                </a:rPr>
                <a:t>Self-Attention</a:t>
              </a:r>
              <a:r>
                <a:rPr lang="zh-CN" altLang="en-US" sz="2800" b="1" dirty="0">
                  <a:solidFill>
                    <a:prstClr val="black"/>
                  </a:solidFill>
                  <a:latin typeface="微软雅黑" panose="020B0503020204020204" pitchFamily="34" charset="-122"/>
                  <a:ea typeface="微软雅黑" panose="020B0503020204020204" pitchFamily="34" charset="-122"/>
                </a:rPr>
                <a:t>时间复杂度</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BB0F594-0E92-462B-A4C5-EB27721C591B}"/>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8073B8F-9CBE-414E-999A-8F2FB6D3CA14}"/>
                  </a:ext>
                </a:extLst>
              </p:cNvPr>
              <p:cNvSpPr txBox="1"/>
              <p:nvPr/>
            </p:nvSpPr>
            <p:spPr>
              <a:xfrm>
                <a:off x="5709134" y="793184"/>
                <a:ext cx="6272410" cy="10468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𝐴𝑡𝑡𝑒𝑛𝑡𝑖𝑜𝑛</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𝑠𝑜𝑓𝑡𝑚𝑎𝑥</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𝑄</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𝐾</m:t>
                                  </m:r>
                                </m:e>
                                <m:sup>
                                  <m:r>
                                    <a:rPr lang="en-US" altLang="zh-CN" sz="2400" b="0" i="1" smtClean="0">
                                      <a:latin typeface="Cambria Math" panose="02040503050406030204" pitchFamily="18" charset="0"/>
                                    </a:rPr>
                                    <m:t>𝑇</m:t>
                                  </m:r>
                                </m:sup>
                              </m:sSup>
                            </m:num>
                            <m:den>
                              <m:rad>
                                <m:radPr>
                                  <m:degHide m:val="on"/>
                                  <m:ctrlPr>
                                    <a:rPr lang="en-US" altLang="zh-CN" sz="2400" b="0" i="1" smtClean="0">
                                      <a:latin typeface="Cambria Math" panose="02040503050406030204" pitchFamily="18" charset="0"/>
                                    </a:rPr>
                                  </m:ctrlPr>
                                </m:radPr>
                                <m:deg/>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𝑘</m:t>
                                      </m:r>
                                    </m:sub>
                                  </m:sSub>
                                </m:e>
                              </m:rad>
                            </m:den>
                          </m:f>
                        </m:e>
                      </m:d>
                      <m:r>
                        <a:rPr lang="en-US" altLang="zh-CN" sz="2400" b="0" i="1" smtClean="0">
                          <a:latin typeface="Cambria Math" panose="02040503050406030204" pitchFamily="18" charset="0"/>
                        </a:rPr>
                        <m:t>𝑉</m:t>
                      </m:r>
                    </m:oMath>
                  </m:oMathPara>
                </a14:m>
                <a:endParaRPr lang="en-US" altLang="zh-CN" sz="2400" b="0" dirty="0"/>
              </a:p>
            </p:txBody>
          </p:sp>
        </mc:Choice>
        <mc:Fallback xmlns="">
          <p:sp>
            <p:nvSpPr>
              <p:cNvPr id="2" name="文本框 1">
                <a:extLst>
                  <a:ext uri="{FF2B5EF4-FFF2-40B4-BE49-F238E27FC236}">
                    <a16:creationId xmlns:a16="http://schemas.microsoft.com/office/drawing/2014/main" id="{78073B8F-9CBE-414E-999A-8F2FB6D3CA14}"/>
                  </a:ext>
                </a:extLst>
              </p:cNvPr>
              <p:cNvSpPr txBox="1">
                <a:spLocks noRot="1" noChangeAspect="1" noMove="1" noResize="1" noEditPoints="1" noAdjustHandles="1" noChangeArrowheads="1" noChangeShapeType="1" noTextEdit="1"/>
              </p:cNvSpPr>
              <p:nvPr/>
            </p:nvSpPr>
            <p:spPr>
              <a:xfrm>
                <a:off x="5709134" y="793184"/>
                <a:ext cx="6272410" cy="104689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E2EBA2A-889A-49A0-9324-7FC831E2712F}"/>
                  </a:ext>
                </a:extLst>
              </p:cNvPr>
              <p:cNvSpPr txBox="1"/>
              <p:nvPr/>
            </p:nvSpPr>
            <p:spPr>
              <a:xfrm>
                <a:off x="1184568" y="1704743"/>
                <a:ext cx="5171381" cy="543995"/>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1. </a:t>
                </a:r>
                <a14:m>
                  <m:oMath xmlns:m="http://schemas.openxmlformats.org/officeDocument/2006/math">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𝑂</m:t>
                    </m:r>
                    <m:d>
                      <m:d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𝑄</m:t>
                        </m:r>
                        <m:sSup>
                          <m:sSup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𝐾</m:t>
                            </m:r>
                          </m:e>
                          <m: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𝑇</m:t>
                            </m:r>
                          </m:sup>
                        </m:sSup>
                      </m:e>
                    </m:d>
                  </m:oMath>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1E2EBA2A-889A-49A0-9324-7FC831E2712F}"/>
                  </a:ext>
                </a:extLst>
              </p:cNvPr>
              <p:cNvSpPr txBox="1">
                <a:spLocks noRot="1" noChangeAspect="1" noMove="1" noResize="1" noEditPoints="1" noAdjustHandles="1" noChangeArrowheads="1" noChangeShapeType="1" noTextEdit="1"/>
              </p:cNvSpPr>
              <p:nvPr/>
            </p:nvSpPr>
            <p:spPr>
              <a:xfrm>
                <a:off x="1184568" y="1704743"/>
                <a:ext cx="5171381" cy="543995"/>
              </a:xfrm>
              <a:prstGeom prst="rect">
                <a:avLst/>
              </a:prstGeom>
              <a:blipFill>
                <a:blip r:embed="rId4"/>
                <a:stretch>
                  <a:fillRect l="-2120" t="-6742" b="-224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4EDEAD0-2279-4FD5-B838-A8988108650F}"/>
                  </a:ext>
                </a:extLst>
              </p:cNvPr>
              <p:cNvSpPr txBox="1"/>
              <p:nvPr/>
            </p:nvSpPr>
            <p:spPr>
              <a:xfrm>
                <a:off x="1474853" y="2453072"/>
                <a:ext cx="6272410" cy="499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𝑄</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𝑑</m:t>
                          </m:r>
                        </m:sup>
                      </m:sSup>
                      <m:r>
                        <a:rPr lang="en-US" altLang="zh-CN" sz="26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600" b="0" i="0" smtClean="0">
                          <a:latin typeface="Cambria Math" panose="02040503050406030204" pitchFamily="18" charset="0"/>
                          <a:ea typeface="Cambria Math" panose="02040503050406030204" pitchFamily="18" charset="0"/>
                          <a:cs typeface="Times New Roman" panose="02020603050405020304" pitchFamily="18" charset="0"/>
                        </a:rPr>
                        <m:t>K</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𝑑</m:t>
                          </m:r>
                        </m:sup>
                      </m:s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𝑄</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𝐾</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𝑇</m:t>
                          </m:r>
                        </m:sup>
                      </m:s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m:oMathPara>
                </a14:m>
                <a:endParaRPr lang="en-US" altLang="zh-CN" sz="2600" b="0" dirty="0">
                  <a:latin typeface="微软雅黑" panose="020B0503020204020204" pitchFamily="34" charset="-122"/>
                  <a:ea typeface="Cambria Math" panose="02040503050406030204" pitchFamily="18" charset="0"/>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74EDEAD0-2279-4FD5-B838-A8988108650F}"/>
                  </a:ext>
                </a:extLst>
              </p:cNvPr>
              <p:cNvSpPr txBox="1">
                <a:spLocks noRot="1" noChangeAspect="1" noMove="1" noResize="1" noEditPoints="1" noAdjustHandles="1" noChangeArrowheads="1" noChangeShapeType="1" noTextEdit="1"/>
              </p:cNvSpPr>
              <p:nvPr/>
            </p:nvSpPr>
            <p:spPr>
              <a:xfrm>
                <a:off x="1474853" y="2453072"/>
                <a:ext cx="6272410" cy="49956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5C2381FC-E5A0-4CD8-BB27-D073DDC914B5}"/>
                  </a:ext>
                </a:extLst>
              </p:cNvPr>
              <p:cNvSpPr txBox="1"/>
              <p:nvPr/>
            </p:nvSpPr>
            <p:spPr>
              <a:xfrm>
                <a:off x="1924795" y="3193954"/>
                <a:ext cx="9548746" cy="652999"/>
              </a:xfrm>
              <a:prstGeom prst="rect">
                <a:avLst/>
              </a:prstGeom>
              <a:noFill/>
            </p:spPr>
            <p:txBody>
              <a:bodyPr wrap="square" rtlCol="0">
                <a:spAutoFit/>
              </a:bodyPr>
              <a:lstStyle/>
              <a:p>
                <a14:m>
                  <m:oMath xmlns:m="http://schemas.openxmlformats.org/officeDocument/2006/math">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d>
                          <m:d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𝑄</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𝐾</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𝑇</m:t>
                                </m:r>
                              </m:sup>
                            </m:sSup>
                          </m:e>
                        </m:d>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𝑖𝑗</m:t>
                        </m:r>
                      </m:sub>
                    </m:s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𝑑</m:t>
                        </m:r>
                      </m:sup>
                      <m:e>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𝑄</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𝑖𝑘</m:t>
                            </m:r>
                          </m:sub>
                        </m:sSub>
                        <m:sSubSup>
                          <m:sSub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𝐾</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𝑘𝑗</m:t>
                            </m:r>
                          </m:sub>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𝑇</m:t>
                            </m:r>
                          </m:sup>
                        </m:sSubSup>
                      </m:e>
                    </m:nary>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𝑂</m:t>
                    </m:r>
                    <m:d>
                      <m:d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𝑄</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𝐾</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𝑇</m:t>
                            </m:r>
                          </m:sup>
                        </m:sSup>
                      </m:e>
                    </m:d>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𝑂</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𝑂</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𝑛</m:t>
                        </m:r>
                      </m:e>
                      <m:sup>
                        <m:r>
                          <a:rPr lang="en-US" altLang="zh-CN" sz="2600" i="1">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sz="2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ea typeface="Cambria Math" panose="02040503050406030204" pitchFamily="18" charset="0"/>
                        <a:cs typeface="Times New Roman" panose="02020603050405020304" pitchFamily="18" charset="0"/>
                      </a:rPr>
                      <m:t>𝑑</m:t>
                    </m:r>
                  </m:oMath>
                </a14:m>
                <a:r>
                  <a:rPr lang="en-US" altLang="zh-CN" sz="2600" b="0" dirty="0">
                    <a:latin typeface="微软雅黑" panose="020B0503020204020204" pitchFamily="34" charset="-122"/>
                    <a:ea typeface="Cambria Math" panose="02040503050406030204" pitchFamily="18" charset="0"/>
                    <a:cs typeface="Times New Roman" panose="02020603050405020304" pitchFamily="18" charset="0"/>
                  </a:rPr>
                  <a:t>)</a:t>
                </a:r>
              </a:p>
            </p:txBody>
          </p:sp>
        </mc:Choice>
        <mc:Fallback>
          <p:sp>
            <p:nvSpPr>
              <p:cNvPr id="15" name="文本框 14">
                <a:extLst>
                  <a:ext uri="{FF2B5EF4-FFF2-40B4-BE49-F238E27FC236}">
                    <a16:creationId xmlns:a16="http://schemas.microsoft.com/office/drawing/2014/main" id="{5C2381FC-E5A0-4CD8-BB27-D073DDC914B5}"/>
                  </a:ext>
                </a:extLst>
              </p:cNvPr>
              <p:cNvSpPr txBox="1">
                <a:spLocks noRot="1" noChangeAspect="1" noMove="1" noResize="1" noEditPoints="1" noAdjustHandles="1" noChangeArrowheads="1" noChangeShapeType="1" noTextEdit="1"/>
              </p:cNvSpPr>
              <p:nvPr/>
            </p:nvSpPr>
            <p:spPr>
              <a:xfrm>
                <a:off x="1924795" y="3193954"/>
                <a:ext cx="9548746" cy="652999"/>
              </a:xfrm>
              <a:prstGeom prst="rect">
                <a:avLst/>
              </a:prstGeom>
              <a:blipFill>
                <a:blip r:embed="rId6"/>
                <a:stretch>
                  <a:fillRect t="-4673" b="-18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7B5E139-81D2-45A3-9A86-F8EF2D8CB8E4}"/>
                  </a:ext>
                </a:extLst>
              </p:cNvPr>
              <p:cNvSpPr txBox="1"/>
              <p:nvPr/>
            </p:nvSpPr>
            <p:spPr>
              <a:xfrm>
                <a:off x="1191825" y="4190953"/>
                <a:ext cx="5171381" cy="492443"/>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2. </a:t>
                </a:r>
                <a14:m>
                  <m:oMath xmlns:m="http://schemas.openxmlformats.org/officeDocument/2006/math">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𝑠𝑜𝑓𝑡𝑚𝑎𝑥</m:t>
                    </m:r>
                  </m:oMath>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57B5E139-81D2-45A3-9A86-F8EF2D8CB8E4}"/>
                  </a:ext>
                </a:extLst>
              </p:cNvPr>
              <p:cNvSpPr txBox="1">
                <a:spLocks noRot="1" noChangeAspect="1" noMove="1" noResize="1" noEditPoints="1" noAdjustHandles="1" noChangeArrowheads="1" noChangeShapeType="1" noTextEdit="1"/>
              </p:cNvSpPr>
              <p:nvPr/>
            </p:nvSpPr>
            <p:spPr>
              <a:xfrm>
                <a:off x="1191825" y="4190953"/>
                <a:ext cx="5171381" cy="492443"/>
              </a:xfrm>
              <a:prstGeom prst="rect">
                <a:avLst/>
              </a:prstGeom>
              <a:blipFill>
                <a:blip r:embed="rId7"/>
                <a:stretch>
                  <a:fillRect l="-2123" t="-11111" b="-308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8F652CA6-0094-46E5-8705-113B87BF4C8E}"/>
                  </a:ext>
                </a:extLst>
              </p:cNvPr>
              <p:cNvSpPr txBox="1"/>
              <p:nvPr/>
            </p:nvSpPr>
            <p:spPr>
              <a:xfrm>
                <a:off x="2294911" y="4835619"/>
                <a:ext cx="6261260" cy="1318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𝑖</m:t>
                              </m:r>
                            </m:sub>
                          </m:sSub>
                        </m:num>
                        <m:den>
                          <m:nary>
                            <m:naryPr>
                              <m:chr m:val="∑"/>
                              <m:supHide m:val="on"/>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𝑗</m:t>
                              </m:r>
                            </m:sub>
                            <m:sup/>
                            <m:e>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𝑗</m:t>
                                  </m:r>
                                </m:sup>
                              </m:sSup>
                            </m:e>
                          </m:nary>
                        </m:den>
                      </m:f>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𝑂</m:t>
                      </m:r>
                      <m:d>
                        <m:d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𝑠𝑜𝑓𝑡𝑚𝑎𝑥</m:t>
                          </m:r>
                        </m:e>
                      </m:d>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𝑂</m:t>
                      </m:r>
                      <m:d>
                        <m:d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2</m:t>
                              </m:r>
                            </m:sup>
                          </m:sSup>
                        </m:e>
                      </m:d>
                    </m:oMath>
                  </m:oMathPara>
                </a14:m>
                <a:endParaRPr lang="en-US" altLang="zh-CN" sz="2600" b="0" dirty="0">
                  <a:latin typeface="微软雅黑" panose="020B0503020204020204" pitchFamily="34" charset="-122"/>
                  <a:ea typeface="Cambria Math" panose="02040503050406030204" pitchFamily="18" charset="0"/>
                  <a:cs typeface="Times New Roman" panose="02020603050405020304" pitchFamily="18" charset="0"/>
                </a:endParaRPr>
              </a:p>
              <a:p>
                <a:r>
                  <a:rPr lang="en-US" altLang="zh-CN" sz="2600" b="0" dirty="0">
                    <a:latin typeface="微软雅黑" panose="020B0503020204020204" pitchFamily="34" charset="-122"/>
                    <a:ea typeface="Cambria Math" panose="02040503050406030204" pitchFamily="18" charset="0"/>
                    <a:cs typeface="Times New Roman" panose="02020603050405020304" pitchFamily="18" charset="0"/>
                  </a:rPr>
                  <a:t> </a:t>
                </a:r>
              </a:p>
            </p:txBody>
          </p:sp>
        </mc:Choice>
        <mc:Fallback>
          <p:sp>
            <p:nvSpPr>
              <p:cNvPr id="19" name="文本框 18">
                <a:extLst>
                  <a:ext uri="{FF2B5EF4-FFF2-40B4-BE49-F238E27FC236}">
                    <a16:creationId xmlns:a16="http://schemas.microsoft.com/office/drawing/2014/main" id="{8F652CA6-0094-46E5-8705-113B87BF4C8E}"/>
                  </a:ext>
                </a:extLst>
              </p:cNvPr>
              <p:cNvSpPr txBox="1">
                <a:spLocks noRot="1" noChangeAspect="1" noMove="1" noResize="1" noEditPoints="1" noAdjustHandles="1" noChangeArrowheads="1" noChangeShapeType="1" noTextEdit="1"/>
              </p:cNvSpPr>
              <p:nvPr/>
            </p:nvSpPr>
            <p:spPr>
              <a:xfrm>
                <a:off x="2294911" y="4835619"/>
                <a:ext cx="6261260" cy="1318118"/>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64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01067"/>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Why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8A1985F8-82A0-42EA-97C7-C7B919CBE374}"/>
              </a:ext>
            </a:extLst>
          </p:cNvPr>
          <p:cNvGrpSpPr/>
          <p:nvPr/>
        </p:nvGrpSpPr>
        <p:grpSpPr>
          <a:xfrm>
            <a:off x="1028276" y="1055019"/>
            <a:ext cx="6548181" cy="523220"/>
            <a:chOff x="1230923" y="4449515"/>
            <a:chExt cx="6548181" cy="523220"/>
          </a:xfrm>
        </p:grpSpPr>
        <p:sp>
          <p:nvSpPr>
            <p:cNvPr id="10" name="文本框 9">
              <a:extLst>
                <a:ext uri="{FF2B5EF4-FFF2-40B4-BE49-F238E27FC236}">
                  <a16:creationId xmlns:a16="http://schemas.microsoft.com/office/drawing/2014/main" id="{B10DE56F-E2ED-4FE9-9CCB-C407CA9445E2}"/>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微软雅黑" panose="020B0503020204020204" pitchFamily="34" charset="-122"/>
                  <a:ea typeface="微软雅黑" panose="020B0503020204020204" pitchFamily="34" charset="-122"/>
                </a:rPr>
                <a:t>Self-Attention</a:t>
              </a:r>
              <a:r>
                <a:rPr lang="zh-CN" altLang="en-US" sz="2800" b="1" dirty="0">
                  <a:solidFill>
                    <a:prstClr val="black"/>
                  </a:solidFill>
                  <a:latin typeface="微软雅黑" panose="020B0503020204020204" pitchFamily="34" charset="-122"/>
                  <a:ea typeface="微软雅黑" panose="020B0503020204020204" pitchFamily="34" charset="-122"/>
                </a:rPr>
                <a:t>时间复杂度</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BB0F594-0E92-462B-A4C5-EB27721C591B}"/>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8A54D6D-CF8E-4E7A-A99A-046932011C0C}"/>
                  </a:ext>
                </a:extLst>
              </p:cNvPr>
              <p:cNvSpPr txBox="1"/>
              <p:nvPr/>
            </p:nvSpPr>
            <p:spPr>
              <a:xfrm>
                <a:off x="1191825" y="1956847"/>
                <a:ext cx="5171381" cy="543995"/>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3. </a:t>
                </a:r>
                <a14:m>
                  <m:oMath xmlns:m="http://schemas.openxmlformats.org/officeDocument/2006/math">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𝑂</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𝑠𝑜𝑓𝑡𝑚𝑎𝑥</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𝑉</m:t>
                        </m:r>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𝑂</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𝑛</m:t>
                            </m:r>
                          </m:e>
                          <m: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2</m:t>
                            </m:r>
                          </m:sup>
                        </m:s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𝑑</m:t>
                        </m:r>
                      </m:e>
                    </m:d>
                  </m:oMath>
                </a14:m>
                <a:endParaRPr lang="en-US" altLang="zh-CN" sz="26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78A54D6D-CF8E-4E7A-A99A-046932011C0C}"/>
                  </a:ext>
                </a:extLst>
              </p:cNvPr>
              <p:cNvSpPr txBox="1">
                <a:spLocks noRot="1" noChangeAspect="1" noMove="1" noResize="1" noEditPoints="1" noAdjustHandles="1" noChangeArrowheads="1" noChangeShapeType="1" noTextEdit="1"/>
              </p:cNvSpPr>
              <p:nvPr/>
            </p:nvSpPr>
            <p:spPr>
              <a:xfrm>
                <a:off x="1191825" y="1956847"/>
                <a:ext cx="5171381" cy="543995"/>
              </a:xfrm>
              <a:prstGeom prst="rect">
                <a:avLst/>
              </a:prstGeom>
              <a:blipFill>
                <a:blip r:embed="rId3"/>
                <a:stretch>
                  <a:fillRect l="-2123" t="-5618" b="-235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935A9A0-B61F-4A75-B1BB-B8AB8B84D20A}"/>
                  </a:ext>
                </a:extLst>
              </p:cNvPr>
              <p:cNvSpPr txBox="1"/>
              <p:nvPr/>
            </p:nvSpPr>
            <p:spPr>
              <a:xfrm>
                <a:off x="1191825" y="3864717"/>
                <a:ext cx="5171381"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1,2,3⇒</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𝑂</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𝐴𝑡𝑡𝑒𝑛𝑡𝑖𝑜𝑛</m:t>
                          </m:r>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𝑂</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𝑛</m:t>
                          </m:r>
                        </m:e>
                        <m: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2</m:t>
                          </m:r>
                        </m:sup>
                      </m:s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𝑑</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6935A9A0-B61F-4A75-B1BB-B8AB8B84D20A}"/>
                  </a:ext>
                </a:extLst>
              </p:cNvPr>
              <p:cNvSpPr txBox="1">
                <a:spLocks noRot="1" noChangeAspect="1" noMove="1" noResize="1" noEditPoints="1" noAdjustHandles="1" noChangeArrowheads="1" noChangeShapeType="1" noTextEdit="1"/>
              </p:cNvSpPr>
              <p:nvPr/>
            </p:nvSpPr>
            <p:spPr>
              <a:xfrm>
                <a:off x="1191825" y="3864717"/>
                <a:ext cx="5171381" cy="492443"/>
              </a:xfrm>
              <a:prstGeom prst="rect">
                <a:avLst/>
              </a:prstGeom>
              <a:blipFill>
                <a:blip r:embed="rId4"/>
                <a:stretch>
                  <a:fillRect/>
                </a:stretch>
              </a:blipFill>
            </p:spPr>
            <p:txBody>
              <a:bodyPr/>
              <a:lstStyle/>
              <a:p>
                <a:r>
                  <a:rPr lang="zh-CN" altLang="en-US">
                    <a:noFill/>
                  </a:rPr>
                  <a:t> </a:t>
                </a:r>
              </a:p>
            </p:txBody>
          </p:sp>
        </mc:Fallback>
      </mc:AlternateContent>
      <p:sp>
        <p:nvSpPr>
          <p:cNvPr id="4" name="箭头: 右 3">
            <a:extLst>
              <a:ext uri="{FF2B5EF4-FFF2-40B4-BE49-F238E27FC236}">
                <a16:creationId xmlns:a16="http://schemas.microsoft.com/office/drawing/2014/main" id="{8F04B4DF-A665-445A-A00E-F25497911CAF}"/>
              </a:ext>
            </a:extLst>
          </p:cNvPr>
          <p:cNvSpPr/>
          <p:nvPr/>
        </p:nvSpPr>
        <p:spPr>
          <a:xfrm rot="5400000">
            <a:off x="3234546" y="2924070"/>
            <a:ext cx="922190" cy="517419"/>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933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01067"/>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Why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8A1985F8-82A0-42EA-97C7-C7B919CBE374}"/>
              </a:ext>
            </a:extLst>
          </p:cNvPr>
          <p:cNvGrpSpPr/>
          <p:nvPr/>
        </p:nvGrpSpPr>
        <p:grpSpPr>
          <a:xfrm>
            <a:off x="1042791" y="1139888"/>
            <a:ext cx="6548181" cy="523220"/>
            <a:chOff x="1230923" y="4449515"/>
            <a:chExt cx="6548181" cy="523220"/>
          </a:xfrm>
        </p:grpSpPr>
        <p:sp>
          <p:nvSpPr>
            <p:cNvPr id="10" name="文本框 9">
              <a:extLst>
                <a:ext uri="{FF2B5EF4-FFF2-40B4-BE49-F238E27FC236}">
                  <a16:creationId xmlns:a16="http://schemas.microsoft.com/office/drawing/2014/main" id="{B10DE56F-E2ED-4FE9-9CCB-C407CA9445E2}"/>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微软雅黑" panose="020B0503020204020204" pitchFamily="34" charset="-122"/>
                  <a:ea typeface="微软雅黑" panose="020B0503020204020204" pitchFamily="34" charset="-122"/>
                </a:rPr>
                <a:t>RNN</a:t>
              </a:r>
              <a:r>
                <a:rPr lang="zh-CN" altLang="en-US" sz="2800" b="1" dirty="0">
                  <a:solidFill>
                    <a:prstClr val="black"/>
                  </a:solidFill>
                  <a:latin typeface="微软雅黑" panose="020B0503020204020204" pitchFamily="34" charset="-122"/>
                  <a:ea typeface="微软雅黑" panose="020B0503020204020204" pitchFamily="34" charset="-122"/>
                </a:rPr>
                <a:t>时间复杂度</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BB0F594-0E92-462B-A4C5-EB27721C591B}"/>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015306C-23C6-408C-B6FB-B3FB29D9FB8A}"/>
                  </a:ext>
                </a:extLst>
              </p:cNvPr>
              <p:cNvSpPr txBox="1"/>
              <p:nvPr/>
            </p:nvSpPr>
            <p:spPr>
              <a:xfrm>
                <a:off x="5292111" y="1151718"/>
                <a:ext cx="627241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h</m:t>
                          </m:r>
                        </m:e>
                        <m:sub>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𝑈</m:t>
                          </m:r>
                          <m:sSub>
                            <m:sSubPr>
                              <m:ctrlP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𝑊</m:t>
                          </m:r>
                          <m:sSub>
                            <m:sSubPr>
                              <m:ctrlP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h</m:t>
                              </m:r>
                            </m:e>
                            <m:sub>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oMath>
                  </m:oMathPara>
                </a14:m>
                <a:endParaRPr lang="en-US" altLang="zh-CN" sz="2800" b="0" dirty="0">
                  <a:latin typeface="微软雅黑" panose="020B0503020204020204" pitchFamily="34" charset="-122"/>
                  <a:ea typeface="Cambria Math" panose="02040503050406030204" pitchFamily="18" charset="0"/>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2015306C-23C6-408C-B6FB-B3FB29D9FB8A}"/>
                  </a:ext>
                </a:extLst>
              </p:cNvPr>
              <p:cNvSpPr txBox="1">
                <a:spLocks noRot="1" noChangeAspect="1" noMove="1" noResize="1" noEditPoints="1" noAdjustHandles="1" noChangeArrowheads="1" noChangeShapeType="1" noTextEdit="1"/>
              </p:cNvSpPr>
              <p:nvPr/>
            </p:nvSpPr>
            <p:spPr>
              <a:xfrm>
                <a:off x="5292111" y="1151718"/>
                <a:ext cx="6272410"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4F7AEF8-451B-42A4-B4EC-D8083F0920CE}"/>
                  </a:ext>
                </a:extLst>
              </p:cNvPr>
              <p:cNvSpPr txBox="1"/>
              <p:nvPr/>
            </p:nvSpPr>
            <p:spPr>
              <a:xfrm>
                <a:off x="2105717" y="2330418"/>
                <a:ext cx="6856346" cy="49956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其中：</a:t>
                </a:r>
                <a14:m>
                  <m:oMath xmlns:m="http://schemas.openxmlformats.org/officeDocument/2006/math">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𝑈</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𝑊</m:t>
                        </m:r>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𝑑</m:t>
                        </m:r>
                      </m:sup>
                    </m:s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h</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×1</m:t>
                        </m:r>
                      </m:sup>
                    </m:s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44F7AEF8-451B-42A4-B4EC-D8083F0920CE}"/>
                  </a:ext>
                </a:extLst>
              </p:cNvPr>
              <p:cNvSpPr txBox="1">
                <a:spLocks noRot="1" noChangeAspect="1" noMove="1" noResize="1" noEditPoints="1" noAdjustHandles="1" noChangeArrowheads="1" noChangeShapeType="1" noTextEdit="1"/>
              </p:cNvSpPr>
              <p:nvPr/>
            </p:nvSpPr>
            <p:spPr>
              <a:xfrm>
                <a:off x="2105717" y="2330418"/>
                <a:ext cx="6856346" cy="499560"/>
              </a:xfrm>
              <a:prstGeom prst="rect">
                <a:avLst/>
              </a:prstGeom>
              <a:blipFill>
                <a:blip r:embed="rId4"/>
                <a:stretch>
                  <a:fillRect l="-1600" t="-9756" b="-30488"/>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6E0EDF14-F11C-4586-BFA2-3C2530737130}"/>
              </a:ext>
            </a:extLst>
          </p:cNvPr>
          <p:cNvSpPr/>
          <p:nvPr/>
        </p:nvSpPr>
        <p:spPr>
          <a:xfrm rot="5400000">
            <a:off x="5072795" y="3170580"/>
            <a:ext cx="922190" cy="517419"/>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2461937-BD36-4A4D-AF4C-5609FFCB454F}"/>
                  </a:ext>
                </a:extLst>
              </p:cNvPr>
              <p:cNvSpPr txBox="1"/>
              <p:nvPr/>
            </p:nvSpPr>
            <p:spPr>
              <a:xfrm>
                <a:off x="2397685" y="3937901"/>
                <a:ext cx="6272410" cy="543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𝑂</m:t>
                      </m:r>
                      <m:d>
                        <m:d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e>
                          </m:d>
                        </m:e>
                      </m:d>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𝑂</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𝑑</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600" b="0" dirty="0">
                  <a:latin typeface="微软雅黑" panose="020B0503020204020204" pitchFamily="34" charset="-122"/>
                  <a:ea typeface="Cambria Math" panose="020405030504060302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62461937-BD36-4A4D-AF4C-5609FFCB454F}"/>
                  </a:ext>
                </a:extLst>
              </p:cNvPr>
              <p:cNvSpPr txBox="1">
                <a:spLocks noRot="1" noChangeAspect="1" noMove="1" noResize="1" noEditPoints="1" noAdjustHandles="1" noChangeArrowheads="1" noChangeShapeType="1" noTextEdit="1"/>
              </p:cNvSpPr>
              <p:nvPr/>
            </p:nvSpPr>
            <p:spPr>
              <a:xfrm>
                <a:off x="2397685" y="3937901"/>
                <a:ext cx="6272410" cy="543995"/>
              </a:xfrm>
              <a:prstGeom prst="rect">
                <a:avLst/>
              </a:prstGeom>
              <a:blipFill>
                <a:blip r:embed="rId5"/>
                <a:stretch>
                  <a:fillRect/>
                </a:stretch>
              </a:blipFill>
            </p:spPr>
            <p:txBody>
              <a:bodyPr/>
              <a:lstStyle/>
              <a:p>
                <a:r>
                  <a:rPr lang="zh-CN" altLang="en-US">
                    <a:noFill/>
                  </a:rPr>
                  <a:t> </a:t>
                </a:r>
              </a:p>
            </p:txBody>
          </p:sp>
        </mc:Fallback>
      </mc:AlternateContent>
      <p:sp>
        <p:nvSpPr>
          <p:cNvPr id="12" name="箭头: 右 11">
            <a:extLst>
              <a:ext uri="{FF2B5EF4-FFF2-40B4-BE49-F238E27FC236}">
                <a16:creationId xmlns:a16="http://schemas.microsoft.com/office/drawing/2014/main" id="{52CBF30E-CDC1-4001-8E24-9B2BD195CA01}"/>
              </a:ext>
            </a:extLst>
          </p:cNvPr>
          <p:cNvSpPr/>
          <p:nvPr/>
        </p:nvSpPr>
        <p:spPr>
          <a:xfrm rot="5400000">
            <a:off x="5072793" y="4986478"/>
            <a:ext cx="922190" cy="517419"/>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1012BA3-B4EB-407B-9570-57E1C207078C}"/>
                  </a:ext>
                </a:extLst>
              </p:cNvPr>
              <p:cNvSpPr txBox="1"/>
              <p:nvPr/>
            </p:nvSpPr>
            <p:spPr>
              <a:xfrm>
                <a:off x="2397684" y="5926589"/>
                <a:ext cx="6272410" cy="543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𝑂</m:t>
                      </m:r>
                      <m:d>
                        <m:d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𝑅𝑁𝑁</m:t>
                          </m:r>
                        </m:e>
                      </m:d>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𝑂</m:t>
                      </m:r>
                      <m:d>
                        <m:d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𝑑</m:t>
                              </m:r>
                            </m:e>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2</m:t>
                              </m:r>
                            </m:sup>
                          </m:sSup>
                        </m:e>
                      </m:d>
                    </m:oMath>
                  </m:oMathPara>
                </a14:m>
                <a:endParaRPr lang="en-US" altLang="zh-CN" sz="2600" b="0" dirty="0">
                  <a:latin typeface="微软雅黑" panose="020B0503020204020204" pitchFamily="34" charset="-122"/>
                  <a:ea typeface="Cambria Math" panose="020405030504060302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61012BA3-B4EB-407B-9570-57E1C207078C}"/>
                  </a:ext>
                </a:extLst>
              </p:cNvPr>
              <p:cNvSpPr txBox="1">
                <a:spLocks noRot="1" noChangeAspect="1" noMove="1" noResize="1" noEditPoints="1" noAdjustHandles="1" noChangeArrowheads="1" noChangeShapeType="1" noTextEdit="1"/>
              </p:cNvSpPr>
              <p:nvPr/>
            </p:nvSpPr>
            <p:spPr>
              <a:xfrm>
                <a:off x="2397684" y="5926589"/>
                <a:ext cx="6272410" cy="54399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72E1163-DFB6-45D8-87B7-DD670D5409F1}"/>
                  </a:ext>
                </a:extLst>
              </p:cNvPr>
              <p:cNvSpPr txBox="1"/>
              <p:nvPr/>
            </p:nvSpPr>
            <p:spPr>
              <a:xfrm>
                <a:off x="5792598" y="4948160"/>
                <a:ext cx="2110174" cy="499560"/>
              </a:xfrm>
              <a:prstGeom prst="rect">
                <a:avLst/>
              </a:prstGeom>
              <a:noFill/>
            </p:spPr>
            <p:txBody>
              <a:bodyPr wrap="square" rtlCol="0">
                <a:spAutoFit/>
              </a:bodyPr>
              <a:lstStyle/>
              <a:p>
                <a14:m>
                  <m:oMath xmlns:m="http://schemas.openxmlformats.org/officeDocument/2006/math">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zh-CN" altLang="en-US" sz="2600" b="0" dirty="0">
                    <a:latin typeface="微软雅黑" panose="020B0503020204020204" pitchFamily="34" charset="-122"/>
                    <a:ea typeface="Cambria Math" panose="02040503050406030204" pitchFamily="18" charset="0"/>
                    <a:cs typeface="Times New Roman" panose="02020603050405020304" pitchFamily="18" charset="0"/>
                  </a:rPr>
                  <a:t>个</a:t>
                </a:r>
                <a:r>
                  <a:rPr lang="en-US" altLang="zh-CN" sz="2600" b="0" dirty="0">
                    <a:latin typeface="微软雅黑" panose="020B0503020204020204" pitchFamily="34" charset="-122"/>
                    <a:ea typeface="Cambria Math" panose="02040503050406030204" pitchFamily="18" charset="0"/>
                    <a:cs typeface="Times New Roman" panose="02020603050405020304" pitchFamily="18" charset="0"/>
                  </a:rPr>
                  <a:t>token</a:t>
                </a:r>
              </a:p>
            </p:txBody>
          </p:sp>
        </mc:Choice>
        <mc:Fallback xmlns="">
          <p:sp>
            <p:nvSpPr>
              <p:cNvPr id="14" name="文本框 13">
                <a:extLst>
                  <a:ext uri="{FF2B5EF4-FFF2-40B4-BE49-F238E27FC236}">
                    <a16:creationId xmlns:a16="http://schemas.microsoft.com/office/drawing/2014/main" id="{272E1163-DFB6-45D8-87B7-DD670D5409F1}"/>
                  </a:ext>
                </a:extLst>
              </p:cNvPr>
              <p:cNvSpPr txBox="1">
                <a:spLocks noRot="1" noChangeAspect="1" noMove="1" noResize="1" noEditPoints="1" noAdjustHandles="1" noChangeArrowheads="1" noChangeShapeType="1" noTextEdit="1"/>
              </p:cNvSpPr>
              <p:nvPr/>
            </p:nvSpPr>
            <p:spPr>
              <a:xfrm>
                <a:off x="5792598" y="4948160"/>
                <a:ext cx="2110174" cy="499560"/>
              </a:xfrm>
              <a:prstGeom prst="rect">
                <a:avLst/>
              </a:prstGeom>
              <a:blipFill>
                <a:blip r:embed="rId7"/>
                <a:stretch>
                  <a:fillRect t="-14634" b="-292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613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01067"/>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Why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8A1985F8-82A0-42EA-97C7-C7B919CBE374}"/>
              </a:ext>
            </a:extLst>
          </p:cNvPr>
          <p:cNvGrpSpPr/>
          <p:nvPr/>
        </p:nvGrpSpPr>
        <p:grpSpPr>
          <a:xfrm>
            <a:off x="1035534" y="1372794"/>
            <a:ext cx="6548181" cy="523220"/>
            <a:chOff x="1230923" y="4449515"/>
            <a:chExt cx="6548181" cy="523220"/>
          </a:xfrm>
        </p:grpSpPr>
        <p:sp>
          <p:nvSpPr>
            <p:cNvPr id="10" name="文本框 9">
              <a:extLst>
                <a:ext uri="{FF2B5EF4-FFF2-40B4-BE49-F238E27FC236}">
                  <a16:creationId xmlns:a16="http://schemas.microsoft.com/office/drawing/2014/main" id="{B10DE56F-E2ED-4FE9-9CCB-C407CA9445E2}"/>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微软雅黑" panose="020B0503020204020204" pitchFamily="34" charset="-122"/>
                  <a:ea typeface="微软雅黑" panose="020B0503020204020204" pitchFamily="34" charset="-122"/>
                </a:rPr>
                <a:t>CNN</a:t>
              </a:r>
              <a:r>
                <a:rPr lang="zh-CN" altLang="en-US" sz="2800" b="1" dirty="0">
                  <a:solidFill>
                    <a:prstClr val="black"/>
                  </a:solidFill>
                  <a:latin typeface="微软雅黑" panose="020B0503020204020204" pitchFamily="34" charset="-122"/>
                  <a:ea typeface="微软雅黑" panose="020B0503020204020204" pitchFamily="34" charset="-122"/>
                </a:rPr>
                <a:t>时间复杂度</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BB0F594-0E92-462B-A4C5-EB27721C591B}"/>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C435270-39B4-4ED9-951C-3BF80800030B}"/>
                  </a:ext>
                </a:extLst>
              </p:cNvPr>
              <p:cNvSpPr txBox="1"/>
              <p:nvPr/>
            </p:nvSpPr>
            <p:spPr>
              <a:xfrm>
                <a:off x="1815432" y="2758589"/>
                <a:ext cx="3104964"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卷积核大小：</a:t>
                </a:r>
                <a14:m>
                  <m:oMath xmlns:m="http://schemas.openxmlformats.org/officeDocument/2006/math">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𝑑</m:t>
                    </m:r>
                  </m:oMath>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4C435270-39B4-4ED9-951C-3BF80800030B}"/>
                  </a:ext>
                </a:extLst>
              </p:cNvPr>
              <p:cNvSpPr txBox="1">
                <a:spLocks noRot="1" noChangeAspect="1" noMove="1" noResize="1" noEditPoints="1" noAdjustHandles="1" noChangeArrowheads="1" noChangeShapeType="1" noTextEdit="1"/>
              </p:cNvSpPr>
              <p:nvPr/>
            </p:nvSpPr>
            <p:spPr>
              <a:xfrm>
                <a:off x="1815432" y="2758589"/>
                <a:ext cx="3104964" cy="492443"/>
              </a:xfrm>
              <a:prstGeom prst="rect">
                <a:avLst/>
              </a:prstGeom>
              <a:blipFill>
                <a:blip r:embed="rId3"/>
                <a:stretch>
                  <a:fillRect l="-3536" t="-12500" b="-31250"/>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EFE9704A-A506-4FE6-A42F-5E8D4B6A1C81}"/>
              </a:ext>
            </a:extLst>
          </p:cNvPr>
          <p:cNvSpPr/>
          <p:nvPr/>
        </p:nvSpPr>
        <p:spPr>
          <a:xfrm>
            <a:off x="5196447" y="2830253"/>
            <a:ext cx="922190" cy="517419"/>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B90EEAF-F431-48C9-95BB-278A52BB2BF8}"/>
                  </a:ext>
                </a:extLst>
              </p:cNvPr>
              <p:cNvSpPr txBox="1"/>
              <p:nvPr/>
            </p:nvSpPr>
            <p:spPr>
              <a:xfrm>
                <a:off x="6394688" y="2758589"/>
                <a:ext cx="4084627" cy="492443"/>
              </a:xfrm>
              <a:prstGeom prst="rect">
                <a:avLst/>
              </a:prstGeom>
              <a:noFill/>
            </p:spPr>
            <p:txBody>
              <a:bodyPr wrap="square" rtlCol="0">
                <a:spAutoFit/>
              </a:bodyPr>
              <a:lstStyle/>
              <a:p>
                <a14:m>
                  <m:oMath xmlns:m="http://schemas.openxmlformats.org/officeDocument/2006/math">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次卷积操作：</a:t>
                </a:r>
                <a14:m>
                  <m:oMath xmlns:m="http://schemas.openxmlformats.org/officeDocument/2006/math">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𝑂</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𝑑</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3B90EEAF-F431-48C9-95BB-278A52BB2BF8}"/>
                  </a:ext>
                </a:extLst>
              </p:cNvPr>
              <p:cNvSpPr txBox="1">
                <a:spLocks noRot="1" noChangeAspect="1" noMove="1" noResize="1" noEditPoints="1" noAdjustHandles="1" noChangeArrowheads="1" noChangeShapeType="1" noTextEdit="1"/>
              </p:cNvSpPr>
              <p:nvPr/>
            </p:nvSpPr>
            <p:spPr>
              <a:xfrm>
                <a:off x="6394688" y="2758589"/>
                <a:ext cx="4084627" cy="492443"/>
              </a:xfrm>
              <a:prstGeom prst="rect">
                <a:avLst/>
              </a:prstGeom>
              <a:blipFill>
                <a:blip r:embed="rId4"/>
                <a:stretch>
                  <a:fillRect t="-12500" b="-3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33D4E0E-7B59-4D4D-883F-403FDF304D44}"/>
                  </a:ext>
                </a:extLst>
              </p:cNvPr>
              <p:cNvSpPr txBox="1"/>
              <p:nvPr/>
            </p:nvSpPr>
            <p:spPr>
              <a:xfrm>
                <a:off x="1815432" y="3934247"/>
                <a:ext cx="2829140"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卷积核数目：</a:t>
                </a:r>
                <a14:m>
                  <m:oMath xmlns:m="http://schemas.openxmlformats.org/officeDocument/2006/math">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𝑑</m:t>
                    </m:r>
                  </m:oMath>
                </a14:m>
                <a:endParaRPr lang="en-US" altLang="zh-CN" sz="26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A33D4E0E-7B59-4D4D-883F-403FDF304D44}"/>
                  </a:ext>
                </a:extLst>
              </p:cNvPr>
              <p:cNvSpPr txBox="1">
                <a:spLocks noRot="1" noChangeAspect="1" noMove="1" noResize="1" noEditPoints="1" noAdjustHandles="1" noChangeArrowheads="1" noChangeShapeType="1" noTextEdit="1"/>
              </p:cNvSpPr>
              <p:nvPr/>
            </p:nvSpPr>
            <p:spPr>
              <a:xfrm>
                <a:off x="1815432" y="3934247"/>
                <a:ext cx="2829140" cy="492443"/>
              </a:xfrm>
              <a:prstGeom prst="rect">
                <a:avLst/>
              </a:prstGeom>
              <a:blipFill>
                <a:blip r:embed="rId5"/>
                <a:stretch>
                  <a:fillRect l="-3879" t="-11111" b="-30864"/>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44898EF8-FA5F-4DFC-B77B-D88EB543D6F3}"/>
              </a:ext>
            </a:extLst>
          </p:cNvPr>
          <p:cNvSpPr/>
          <p:nvPr/>
        </p:nvSpPr>
        <p:spPr>
          <a:xfrm>
            <a:off x="5196447" y="3909271"/>
            <a:ext cx="922190" cy="517419"/>
          </a:xfrm>
          <a:prstGeom prst="right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DB2782D-FA7B-4826-A4C3-33793E1C6964}"/>
                  </a:ext>
                </a:extLst>
              </p:cNvPr>
              <p:cNvSpPr txBox="1"/>
              <p:nvPr/>
            </p:nvSpPr>
            <p:spPr>
              <a:xfrm>
                <a:off x="6118637" y="3909271"/>
                <a:ext cx="4084626" cy="543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𝑂</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𝐶𝑁𝑁</m:t>
                          </m:r>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𝑂</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𝑑</m:t>
                              </m:r>
                            </m:e>
                            <m: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2</m:t>
                              </m:r>
                            </m:sup>
                          </m:sSup>
                        </m:e>
                      </m:d>
                    </m:oMath>
                  </m:oMathPara>
                </a14:m>
                <a:endParaRPr lang="en-US" altLang="zh-CN" sz="26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6DB2782D-FA7B-4826-A4C3-33793E1C6964}"/>
                  </a:ext>
                </a:extLst>
              </p:cNvPr>
              <p:cNvSpPr txBox="1">
                <a:spLocks noRot="1" noChangeAspect="1" noMove="1" noResize="1" noEditPoints="1" noAdjustHandles="1" noChangeArrowheads="1" noChangeShapeType="1" noTextEdit="1"/>
              </p:cNvSpPr>
              <p:nvPr/>
            </p:nvSpPr>
            <p:spPr>
              <a:xfrm>
                <a:off x="6118637" y="3909271"/>
                <a:ext cx="4084626" cy="54399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800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01067"/>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a:t>
              </a:r>
              <a:r>
                <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几个问题</a:t>
              </a: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8A1985F8-82A0-42EA-97C7-C7B919CBE374}"/>
              </a:ext>
            </a:extLst>
          </p:cNvPr>
          <p:cNvGrpSpPr/>
          <p:nvPr/>
        </p:nvGrpSpPr>
        <p:grpSpPr>
          <a:xfrm>
            <a:off x="1035534" y="1372794"/>
            <a:ext cx="6548181" cy="523220"/>
            <a:chOff x="1230923" y="4449515"/>
            <a:chExt cx="6548181" cy="523220"/>
          </a:xfrm>
        </p:grpSpPr>
        <p:sp>
          <p:nvSpPr>
            <p:cNvPr id="10" name="文本框 9">
              <a:extLst>
                <a:ext uri="{FF2B5EF4-FFF2-40B4-BE49-F238E27FC236}">
                  <a16:creationId xmlns:a16="http://schemas.microsoft.com/office/drawing/2014/main" id="{B10DE56F-E2ED-4FE9-9CCB-C407CA9445E2}"/>
                </a:ext>
              </a:extLst>
            </p:cNvPr>
            <p:cNvSpPr txBox="1"/>
            <p:nvPr/>
          </p:nvSpPr>
          <p:spPr>
            <a:xfrm>
              <a:off x="1394472" y="4449515"/>
              <a:ext cx="63846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微软雅黑" panose="020B0503020204020204" pitchFamily="34" charset="-122"/>
                  <a:ea typeface="微软雅黑" panose="020B0503020204020204" pitchFamily="34" charset="-122"/>
                </a:rPr>
                <a:t>为什么使用残差网络</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BB0F594-0E92-462B-A4C5-EB27721C591B}"/>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52F942A5-0EB4-497D-9EAE-682E12CF3D3D}"/>
              </a:ext>
            </a:extLst>
          </p:cNvPr>
          <p:cNvGrpSpPr/>
          <p:nvPr/>
        </p:nvGrpSpPr>
        <p:grpSpPr>
          <a:xfrm>
            <a:off x="1244977" y="2467428"/>
            <a:ext cx="6292844" cy="3281028"/>
            <a:chOff x="1244977" y="2467428"/>
            <a:chExt cx="6292844" cy="3281028"/>
          </a:xfrm>
        </p:grpSpPr>
        <p:pic>
          <p:nvPicPr>
            <p:cNvPr id="4" name="图片 3">
              <a:extLst>
                <a:ext uri="{FF2B5EF4-FFF2-40B4-BE49-F238E27FC236}">
                  <a16:creationId xmlns:a16="http://schemas.microsoft.com/office/drawing/2014/main" id="{8BDA4A5E-3145-4FB0-A769-36121F14E353}"/>
                </a:ext>
              </a:extLst>
            </p:cNvPr>
            <p:cNvPicPr>
              <a:picLocks noChangeAspect="1"/>
            </p:cNvPicPr>
            <p:nvPr/>
          </p:nvPicPr>
          <p:blipFill>
            <a:blip r:embed="rId3"/>
            <a:stretch>
              <a:fillRect/>
            </a:stretch>
          </p:blipFill>
          <p:spPr>
            <a:xfrm>
              <a:off x="1244977" y="2467428"/>
              <a:ext cx="6292844" cy="3281028"/>
            </a:xfrm>
            <a:prstGeom prst="rect">
              <a:avLst/>
            </a:prstGeom>
          </p:spPr>
        </p:pic>
        <p:sp>
          <p:nvSpPr>
            <p:cNvPr id="5" name="矩形 4">
              <a:extLst>
                <a:ext uri="{FF2B5EF4-FFF2-40B4-BE49-F238E27FC236}">
                  <a16:creationId xmlns:a16="http://schemas.microsoft.com/office/drawing/2014/main" id="{9D1361A6-06E0-4E72-B59C-F86B396EB65C}"/>
                </a:ext>
              </a:extLst>
            </p:cNvPr>
            <p:cNvSpPr/>
            <p:nvPr/>
          </p:nvSpPr>
          <p:spPr>
            <a:xfrm>
              <a:off x="6233886" y="5196997"/>
              <a:ext cx="1240972" cy="5232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A2A1364-F1AC-41D4-9069-0478A80D366D}"/>
                  </a:ext>
                </a:extLst>
              </p:cNvPr>
              <p:cNvSpPr txBox="1"/>
              <p:nvPr/>
            </p:nvSpPr>
            <p:spPr>
              <a:xfrm>
                <a:off x="7310770" y="3861720"/>
                <a:ext cx="4075687"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𝐹</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600" b="0" dirty="0">
                  <a:latin typeface="微软雅黑" panose="020B0503020204020204" pitchFamily="34" charset="-122"/>
                  <a:ea typeface="Cambria Math" panose="020405030504060302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FA2A1364-F1AC-41D4-9069-0478A80D366D}"/>
                  </a:ext>
                </a:extLst>
              </p:cNvPr>
              <p:cNvSpPr txBox="1">
                <a:spLocks noRot="1" noChangeAspect="1" noMove="1" noResize="1" noEditPoints="1" noAdjustHandles="1" noChangeArrowheads="1" noChangeShapeType="1" noTextEdit="1"/>
              </p:cNvSpPr>
              <p:nvPr/>
            </p:nvSpPr>
            <p:spPr>
              <a:xfrm>
                <a:off x="7310770" y="3861720"/>
                <a:ext cx="4075687" cy="49244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038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01067"/>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a:t>
              </a:r>
              <a:r>
                <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几个问题</a:t>
              </a: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8A1985F8-82A0-42EA-97C7-C7B919CBE374}"/>
              </a:ext>
            </a:extLst>
          </p:cNvPr>
          <p:cNvGrpSpPr/>
          <p:nvPr/>
        </p:nvGrpSpPr>
        <p:grpSpPr>
          <a:xfrm>
            <a:off x="1035534" y="1372794"/>
            <a:ext cx="7905265" cy="523220"/>
            <a:chOff x="1230923" y="4449515"/>
            <a:chExt cx="7905265" cy="523220"/>
          </a:xfrm>
        </p:grpSpPr>
        <p:sp>
          <p:nvSpPr>
            <p:cNvPr id="10" name="文本框 9">
              <a:extLst>
                <a:ext uri="{FF2B5EF4-FFF2-40B4-BE49-F238E27FC236}">
                  <a16:creationId xmlns:a16="http://schemas.microsoft.com/office/drawing/2014/main" id="{B10DE56F-E2ED-4FE9-9CCB-C407CA9445E2}"/>
                </a:ext>
              </a:extLst>
            </p:cNvPr>
            <p:cNvSpPr txBox="1"/>
            <p:nvPr/>
          </p:nvSpPr>
          <p:spPr>
            <a:xfrm>
              <a:off x="1394471" y="4449515"/>
              <a:ext cx="77417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微软雅黑" panose="020B0503020204020204" pitchFamily="34" charset="-122"/>
                  <a:ea typeface="微软雅黑" panose="020B0503020204020204" pitchFamily="34" charset="-122"/>
                </a:rPr>
                <a:t>为什么使用</a:t>
              </a:r>
              <a:r>
                <a:rPr lang="en-US" altLang="zh-CN" sz="2800" b="1" dirty="0" err="1">
                  <a:solidFill>
                    <a:prstClr val="black"/>
                  </a:solidFill>
                  <a:latin typeface="微软雅黑" panose="020B0503020204020204" pitchFamily="34" charset="-122"/>
                  <a:ea typeface="微软雅黑" panose="020B0503020204020204" pitchFamily="34" charset="-122"/>
                </a:rPr>
                <a:t>LayerNorm</a:t>
              </a:r>
              <a:r>
                <a:rPr lang="zh-CN" altLang="en-US" sz="2800" b="1" dirty="0">
                  <a:solidFill>
                    <a:prstClr val="black"/>
                  </a:solidFill>
                  <a:latin typeface="微软雅黑" panose="020B0503020204020204" pitchFamily="34" charset="-122"/>
                  <a:ea typeface="微软雅黑" panose="020B0503020204020204" pitchFamily="34" charset="-122"/>
                </a:rPr>
                <a:t>而不是</a:t>
              </a:r>
              <a:r>
                <a:rPr lang="en-US" altLang="zh-CN" sz="2800" b="1" dirty="0" err="1">
                  <a:solidFill>
                    <a:prstClr val="black"/>
                  </a:solidFill>
                  <a:latin typeface="微软雅黑" panose="020B0503020204020204" pitchFamily="34" charset="-122"/>
                  <a:ea typeface="微软雅黑" panose="020B0503020204020204" pitchFamily="34" charset="-122"/>
                </a:rPr>
                <a:t>BatchNorm</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BB0F594-0E92-462B-A4C5-EB27721C591B}"/>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a:extLst>
              <a:ext uri="{FF2B5EF4-FFF2-40B4-BE49-F238E27FC236}">
                <a16:creationId xmlns:a16="http://schemas.microsoft.com/office/drawing/2014/main" id="{0BFF1095-71A9-4F90-95DD-F59DAB9575E1}"/>
              </a:ext>
            </a:extLst>
          </p:cNvPr>
          <p:cNvSpPr txBox="1"/>
          <p:nvPr/>
        </p:nvSpPr>
        <p:spPr>
          <a:xfrm>
            <a:off x="1290766" y="2140875"/>
            <a:ext cx="7903028"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最直观的原因：</a:t>
            </a:r>
            <a:r>
              <a:rPr lang="en-US" altLang="zh-CN" sz="2600" dirty="0" err="1">
                <a:latin typeface="微软雅黑" panose="020B0503020204020204" pitchFamily="34" charset="-122"/>
                <a:ea typeface="微软雅黑" panose="020B0503020204020204" pitchFamily="34" charset="-122"/>
                <a:cs typeface="Times New Roman" panose="02020603050405020304" pitchFamily="18" charset="0"/>
              </a:rPr>
              <a:t>BatchNorm</a:t>
            </a:r>
            <a:r>
              <a:rPr lang="zh-CN" altLang="en-US" sz="2600" dirty="0">
                <a:latin typeface="微软雅黑" panose="020B0503020204020204" pitchFamily="34" charset="-122"/>
                <a:ea typeface="微软雅黑" panose="020B0503020204020204" pitchFamily="34" charset="-122"/>
                <a:cs typeface="Times New Roman" panose="02020603050405020304" pitchFamily="18" charset="0"/>
              </a:rPr>
              <a:t>实验效果不好</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1DC648EE-BDED-40BE-9087-ECDA90B0F96A}"/>
              </a:ext>
            </a:extLst>
          </p:cNvPr>
          <p:cNvSpPr txBox="1"/>
          <p:nvPr/>
        </p:nvSpPr>
        <p:spPr>
          <a:xfrm>
            <a:off x="1290766" y="2878179"/>
            <a:ext cx="6993462"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BatchNorm</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计算公式：</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C9E3A4F5-5698-4531-B1C1-645C576AA6A6}"/>
                  </a:ext>
                </a:extLst>
              </p:cNvPr>
              <p:cNvSpPr txBox="1"/>
              <p:nvPr/>
            </p:nvSpPr>
            <p:spPr>
              <a:xfrm>
                <a:off x="2021940" y="3539288"/>
                <a:ext cx="6096000" cy="1834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2200" i="1" smtClean="0">
                              <a:solidFill>
                                <a:srgbClr val="836967"/>
                              </a:solidFill>
                              <a:latin typeface="Cambria Math" panose="02040503050406030204" pitchFamily="18" charset="0"/>
                            </a:rPr>
                          </m:ctrlPr>
                        </m:eqArrPr>
                        <m:e>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𝜇</m:t>
                              </m:r>
                            </m:e>
                            <m:sub>
                              <m:r>
                                <a:rPr lang="zh-CN" altLang="en-US" sz="2200" i="1">
                                  <a:latin typeface="Cambria Math" panose="02040503050406030204" pitchFamily="18" charset="0"/>
                                </a:rPr>
                                <m:t>𝑐</m:t>
                              </m:r>
                            </m:sub>
                          </m:sSub>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r>
                            <a:rPr lang="zh-CN" altLang="en-US" sz="2200" i="0">
                              <a:latin typeface="Cambria Math" panose="02040503050406030204" pitchFamily="18" charset="0"/>
                            </a:rPr>
                            <m:t>&amp;=</m:t>
                          </m:r>
                          <m:f>
                            <m:fPr>
                              <m:ctrlPr>
                                <a:rPr lang="zh-CN" altLang="en-US" sz="2200" i="1">
                                  <a:solidFill>
                                    <a:srgbClr val="836967"/>
                                  </a:solidFill>
                                  <a:latin typeface="Cambria Math" panose="02040503050406030204" pitchFamily="18" charset="0"/>
                                </a:rPr>
                              </m:ctrlPr>
                            </m:fPr>
                            <m:num>
                              <m:r>
                                <a:rPr lang="zh-CN" altLang="en-US" sz="2200" i="0">
                                  <a:latin typeface="Cambria Math" panose="02040503050406030204" pitchFamily="18" charset="0"/>
                                </a:rPr>
                                <m:t>1</m:t>
                              </m:r>
                            </m:num>
                            <m:den>
                              <m:r>
                                <a:rPr lang="zh-CN" altLang="en-US" sz="2200" i="1">
                                  <a:latin typeface="Cambria Math" panose="02040503050406030204" pitchFamily="18" charset="0"/>
                                </a:rPr>
                                <m:t>𝑁𝐻𝑊</m:t>
                              </m:r>
                            </m:den>
                          </m:f>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𝑛</m:t>
                              </m:r>
                              <m:r>
                                <a:rPr lang="zh-CN" altLang="en-US" sz="2200" i="0">
                                  <a:latin typeface="Cambria Math" panose="02040503050406030204" pitchFamily="18" charset="0"/>
                                </a:rPr>
                                <m:t>=1</m:t>
                              </m:r>
                            </m:sub>
                            <m:sup>
                              <m:r>
                                <a:rPr lang="zh-CN" altLang="en-US" sz="2200" i="1">
                                  <a:latin typeface="Cambria Math" panose="02040503050406030204" pitchFamily="18" charset="0"/>
                                </a:rPr>
                                <m:t>𝑁</m:t>
                              </m:r>
                            </m:sup>
                            <m:e>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h</m:t>
                                  </m:r>
                                  <m:r>
                                    <a:rPr lang="zh-CN" altLang="en-US" sz="2200" i="0">
                                      <a:latin typeface="Cambria Math" panose="02040503050406030204" pitchFamily="18" charset="0"/>
                                    </a:rPr>
                                    <m:t>=1</m:t>
                                  </m:r>
                                </m:sub>
                                <m:sup>
                                  <m:r>
                                    <a:rPr lang="zh-CN" altLang="en-US" sz="2200" i="1">
                                      <a:latin typeface="Cambria Math" panose="02040503050406030204" pitchFamily="18" charset="0"/>
                                    </a:rPr>
                                    <m:t>𝐻</m:t>
                                  </m:r>
                                </m:sup>
                                <m:e>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𝑤</m:t>
                                      </m:r>
                                      <m:r>
                                        <a:rPr lang="zh-CN" altLang="en-US" sz="2200" i="0">
                                          <a:latin typeface="Cambria Math" panose="02040503050406030204" pitchFamily="18" charset="0"/>
                                        </a:rPr>
                                        <m:t>=1</m:t>
                                      </m:r>
                                    </m:sub>
                                    <m:sup>
                                      <m:r>
                                        <a:rPr lang="zh-CN" altLang="en-US" sz="2200" i="1">
                                          <a:latin typeface="Cambria Math" panose="02040503050406030204" pitchFamily="18" charset="0"/>
                                        </a:rPr>
                                        <m:t>𝑊</m:t>
                                      </m:r>
                                    </m:sup>
                                    <m:e>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i="1">
                                              <a:latin typeface="Cambria Math" panose="02040503050406030204" pitchFamily="18" charset="0"/>
                                            </a:rPr>
                                            <m:t>𝑛𝑐h𝑤</m:t>
                                          </m:r>
                                        </m:sub>
                                      </m:sSub>
                                    </m:e>
                                  </m:nary>
                                </m:e>
                              </m:nary>
                            </m:e>
                          </m:nary>
                        </m:e>
                        <m:e>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𝜎</m:t>
                              </m:r>
                            </m:e>
                            <m:sub>
                              <m:r>
                                <a:rPr lang="zh-CN" altLang="en-US" sz="2200" i="1">
                                  <a:latin typeface="Cambria Math" panose="02040503050406030204" pitchFamily="18" charset="0"/>
                                </a:rPr>
                                <m:t>𝑐</m:t>
                              </m:r>
                            </m:sub>
                          </m:sSub>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r>
                            <a:rPr lang="zh-CN" altLang="en-US" sz="2200" i="0">
                              <a:latin typeface="Cambria Math" panose="02040503050406030204" pitchFamily="18" charset="0"/>
                            </a:rPr>
                            <m:t>&amp;=</m:t>
                          </m:r>
                          <m:rad>
                            <m:radPr>
                              <m:degHide m:val="on"/>
                              <m:ctrlPr>
                                <a:rPr lang="zh-CN" altLang="en-US" sz="2200" i="1">
                                  <a:solidFill>
                                    <a:srgbClr val="836967"/>
                                  </a:solidFill>
                                  <a:latin typeface="Cambria Math" panose="02040503050406030204" pitchFamily="18" charset="0"/>
                                </a:rPr>
                              </m:ctrlPr>
                            </m:radPr>
                            <m:deg/>
                            <m:e>
                              <m:f>
                                <m:fPr>
                                  <m:ctrlPr>
                                    <a:rPr lang="zh-CN" altLang="en-US" sz="2200" i="1">
                                      <a:solidFill>
                                        <a:srgbClr val="836967"/>
                                      </a:solidFill>
                                      <a:latin typeface="Cambria Math" panose="02040503050406030204" pitchFamily="18" charset="0"/>
                                    </a:rPr>
                                  </m:ctrlPr>
                                </m:fPr>
                                <m:num>
                                  <m:r>
                                    <a:rPr lang="zh-CN" altLang="en-US" sz="2200" i="0">
                                      <a:latin typeface="Cambria Math" panose="02040503050406030204" pitchFamily="18" charset="0"/>
                                    </a:rPr>
                                    <m:t>1</m:t>
                                  </m:r>
                                </m:num>
                                <m:den>
                                  <m:r>
                                    <a:rPr lang="zh-CN" altLang="en-US" sz="2200" i="1">
                                      <a:latin typeface="Cambria Math" panose="02040503050406030204" pitchFamily="18" charset="0"/>
                                    </a:rPr>
                                    <m:t>𝑁𝐻𝑊</m:t>
                                  </m:r>
                                </m:den>
                              </m:f>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𝑛</m:t>
                                  </m:r>
                                  <m:r>
                                    <a:rPr lang="zh-CN" altLang="en-US" sz="2200" i="0">
                                      <a:latin typeface="Cambria Math" panose="02040503050406030204" pitchFamily="18" charset="0"/>
                                    </a:rPr>
                                    <m:t>=1</m:t>
                                  </m:r>
                                </m:sub>
                                <m:sup>
                                  <m:r>
                                    <a:rPr lang="zh-CN" altLang="en-US" sz="2200" i="1">
                                      <a:latin typeface="Cambria Math" panose="02040503050406030204" pitchFamily="18" charset="0"/>
                                    </a:rPr>
                                    <m:t>𝑁</m:t>
                                  </m:r>
                                </m:sup>
                                <m:e>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h</m:t>
                                      </m:r>
                                      <m:r>
                                        <a:rPr lang="zh-CN" altLang="en-US" sz="2200" i="0">
                                          <a:latin typeface="Cambria Math" panose="02040503050406030204" pitchFamily="18" charset="0"/>
                                        </a:rPr>
                                        <m:t>=1</m:t>
                                      </m:r>
                                    </m:sub>
                                    <m:sup>
                                      <m:r>
                                        <a:rPr lang="zh-CN" altLang="en-US" sz="2200" i="1">
                                          <a:latin typeface="Cambria Math" panose="02040503050406030204" pitchFamily="18" charset="0"/>
                                        </a:rPr>
                                        <m:t>𝐻</m:t>
                                      </m:r>
                                    </m:sup>
                                    <m:e>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𝑤</m:t>
                                          </m:r>
                                          <m:r>
                                            <a:rPr lang="zh-CN" altLang="en-US" sz="2200" i="0">
                                              <a:latin typeface="Cambria Math" panose="02040503050406030204" pitchFamily="18" charset="0"/>
                                            </a:rPr>
                                            <m:t>=1</m:t>
                                          </m:r>
                                        </m:sub>
                                        <m:sup>
                                          <m:r>
                                            <a:rPr lang="zh-CN" altLang="en-US" sz="2200" i="1">
                                              <a:latin typeface="Cambria Math" panose="02040503050406030204" pitchFamily="18" charset="0"/>
                                            </a:rPr>
                                            <m:t>𝑊</m:t>
                                          </m:r>
                                        </m:sup>
                                        <m:e>
                                          <m:sSup>
                                            <m:sSupPr>
                                              <m:ctrlPr>
                                                <a:rPr lang="zh-CN" altLang="en-US" sz="2200" i="1">
                                                  <a:solidFill>
                                                    <a:srgbClr val="836967"/>
                                                  </a:solidFill>
                                                  <a:latin typeface="Cambria Math" panose="02040503050406030204" pitchFamily="18" charset="0"/>
                                                </a:rPr>
                                              </m:ctrlPr>
                                            </m:sSupPr>
                                            <m:e>
                                              <m:d>
                                                <m:dPr>
                                                  <m:ctrlPr>
                                                    <a:rPr lang="zh-CN" altLang="en-US" sz="2200" i="1">
                                                      <a:solidFill>
                                                        <a:srgbClr val="836967"/>
                                                      </a:solidFill>
                                                      <a:latin typeface="Cambria Math" panose="02040503050406030204" pitchFamily="18" charset="0"/>
                                                    </a:rPr>
                                                  </m:ctrlPr>
                                                </m:dPr>
                                                <m:e>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i="1">
                                                          <a:latin typeface="Cambria Math" panose="02040503050406030204" pitchFamily="18" charset="0"/>
                                                        </a:rPr>
                                                        <m:t>𝑛𝑐h𝑤</m:t>
                                                      </m:r>
                                                    </m:sub>
                                                  </m:sSub>
                                                  <m:r>
                                                    <a:rPr lang="zh-CN" altLang="en-US" sz="2200" i="0">
                                                      <a:latin typeface="Cambria Math" panose="02040503050406030204" pitchFamily="18" charset="0"/>
                                                    </a:rPr>
                                                    <m:t>−</m:t>
                                                  </m:r>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𝜇</m:t>
                                                      </m:r>
                                                    </m:e>
                                                    <m:sub>
                                                      <m:r>
                                                        <a:rPr lang="zh-CN" altLang="en-US" sz="2200" i="1">
                                                          <a:latin typeface="Cambria Math" panose="02040503050406030204" pitchFamily="18" charset="0"/>
                                                        </a:rPr>
                                                        <m:t>𝑐</m:t>
                                                      </m:r>
                                                    </m:sub>
                                                  </m:sSub>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e>
                                              </m:d>
                                            </m:e>
                                            <m:sup>
                                              <m:r>
                                                <a:rPr lang="zh-CN" altLang="en-US" sz="2200" i="0">
                                                  <a:latin typeface="Cambria Math" panose="02040503050406030204" pitchFamily="18" charset="0"/>
                                                </a:rPr>
                                                <m:t>2</m:t>
                                              </m:r>
                                            </m:sup>
                                          </m:sSup>
                                        </m:e>
                                      </m:nary>
                                    </m:e>
                                  </m:nary>
                                </m:e>
                              </m:nary>
                              <m:r>
                                <a:rPr lang="zh-CN" altLang="en-US" sz="2200" i="0">
                                  <a:latin typeface="Cambria Math" panose="02040503050406030204" pitchFamily="18" charset="0"/>
                                </a:rPr>
                                <m:t>+</m:t>
                              </m:r>
                              <m:r>
                                <a:rPr lang="zh-CN" altLang="en-US" sz="2200" i="1">
                                  <a:latin typeface="Cambria Math" panose="02040503050406030204" pitchFamily="18" charset="0"/>
                                </a:rPr>
                                <m:t>𝜖</m:t>
                              </m:r>
                            </m:e>
                          </m:rad>
                        </m:e>
                      </m:eqArr>
                    </m:oMath>
                  </m:oMathPara>
                </a14:m>
                <a:endParaRPr lang="zh-CN" altLang="en-US" sz="2200" dirty="0"/>
              </a:p>
            </p:txBody>
          </p:sp>
        </mc:Choice>
        <mc:Fallback>
          <p:sp>
            <p:nvSpPr>
              <p:cNvPr id="20" name="文本框 19">
                <a:extLst>
                  <a:ext uri="{FF2B5EF4-FFF2-40B4-BE49-F238E27FC236}">
                    <a16:creationId xmlns:a16="http://schemas.microsoft.com/office/drawing/2014/main" id="{C9E3A4F5-5698-4531-B1C1-645C576AA6A6}"/>
                  </a:ext>
                </a:extLst>
              </p:cNvPr>
              <p:cNvSpPr txBox="1">
                <a:spLocks noRot="1" noChangeAspect="1" noMove="1" noResize="1" noEditPoints="1" noAdjustHandles="1" noChangeArrowheads="1" noChangeShapeType="1" noTextEdit="1"/>
              </p:cNvSpPr>
              <p:nvPr/>
            </p:nvSpPr>
            <p:spPr>
              <a:xfrm>
                <a:off x="2021940" y="3539288"/>
                <a:ext cx="6096000" cy="1834285"/>
              </a:xfrm>
              <a:prstGeom prst="rect">
                <a:avLst/>
              </a:prstGeom>
              <a:blipFill>
                <a:blip r:embed="rId3"/>
                <a:stretch>
                  <a:fillRect r="-156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A547A20A-4CA7-47AF-8A10-9C5423B09497}"/>
                  </a:ext>
                </a:extLst>
              </p:cNvPr>
              <p:cNvSpPr txBox="1"/>
              <p:nvPr/>
            </p:nvSpPr>
            <p:spPr>
              <a:xfrm>
                <a:off x="2021940" y="5456490"/>
                <a:ext cx="6096000" cy="8530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sz="2200" i="1" smtClean="0">
                          <a:latin typeface="Cambria Math" panose="02040503050406030204" pitchFamily="18" charset="0"/>
                        </a:rPr>
                        <m:t>𝑦</m:t>
                      </m:r>
                      <m:r>
                        <a:rPr lang="zh-CN" altLang="en-US" sz="2200" i="0">
                          <a:latin typeface="Cambria Math" panose="02040503050406030204" pitchFamily="18" charset="0"/>
                        </a:rPr>
                        <m:t>=</m:t>
                      </m:r>
                      <m:r>
                        <a:rPr lang="zh-CN" altLang="en-US" sz="2200" i="1">
                          <a:latin typeface="Cambria Math" panose="02040503050406030204" pitchFamily="18" charset="0"/>
                        </a:rPr>
                        <m:t>𝛾</m:t>
                      </m:r>
                      <m:d>
                        <m:dPr>
                          <m:ctrlPr>
                            <a:rPr lang="zh-CN" altLang="en-US" sz="2200" i="1">
                              <a:solidFill>
                                <a:srgbClr val="836967"/>
                              </a:solidFill>
                              <a:latin typeface="Cambria Math" panose="02040503050406030204" pitchFamily="18" charset="0"/>
                            </a:rPr>
                          </m:ctrlPr>
                        </m:dPr>
                        <m:e>
                          <m:f>
                            <m:fPr>
                              <m:ctrlPr>
                                <a:rPr lang="zh-CN" altLang="en-US" sz="2200" i="1">
                                  <a:solidFill>
                                    <a:srgbClr val="836967"/>
                                  </a:solidFill>
                                  <a:latin typeface="Cambria Math" panose="02040503050406030204" pitchFamily="18" charset="0"/>
                                </a:rPr>
                              </m:ctrlPr>
                            </m:fPr>
                            <m:num>
                              <m:r>
                                <a:rPr lang="zh-CN" altLang="en-US" sz="2200" i="1">
                                  <a:latin typeface="Cambria Math" panose="02040503050406030204" pitchFamily="18" charset="0"/>
                                </a:rPr>
                                <m:t>𝑥</m:t>
                              </m:r>
                              <m:r>
                                <a:rPr lang="zh-CN" altLang="en-US" sz="2200" i="0">
                                  <a:latin typeface="Cambria Math" panose="02040503050406030204" pitchFamily="18" charset="0"/>
                                </a:rPr>
                                <m:t>−</m:t>
                              </m:r>
                              <m:r>
                                <a:rPr lang="zh-CN" altLang="en-US" sz="2200" i="1">
                                  <a:latin typeface="Cambria Math" panose="02040503050406030204" pitchFamily="18" charset="0"/>
                                </a:rPr>
                                <m:t>𝜇</m:t>
                              </m:r>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num>
                            <m:den>
                              <m:r>
                                <a:rPr lang="zh-CN" altLang="en-US" sz="2200" i="1">
                                  <a:latin typeface="Cambria Math" panose="02040503050406030204" pitchFamily="18" charset="0"/>
                                </a:rPr>
                                <m:t>𝜎</m:t>
                              </m:r>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den>
                          </m:f>
                        </m:e>
                      </m:d>
                      <m:r>
                        <a:rPr lang="zh-CN" altLang="en-US" sz="2200" i="0">
                          <a:latin typeface="Cambria Math" panose="02040503050406030204" pitchFamily="18" charset="0"/>
                        </a:rPr>
                        <m:t>+</m:t>
                      </m:r>
                      <m:r>
                        <a:rPr lang="zh-CN" altLang="en-US" sz="2200" i="1">
                          <a:latin typeface="Cambria Math" panose="02040503050406030204" pitchFamily="18" charset="0"/>
                        </a:rPr>
                        <m:t>𝛽</m:t>
                      </m:r>
                    </m:oMath>
                  </m:oMathPara>
                </a14:m>
                <a:endParaRPr lang="zh-CN" altLang="en-US" sz="2200" dirty="0"/>
              </a:p>
            </p:txBody>
          </p:sp>
        </mc:Choice>
        <mc:Fallback>
          <p:sp>
            <p:nvSpPr>
              <p:cNvPr id="22" name="文本框 21">
                <a:extLst>
                  <a:ext uri="{FF2B5EF4-FFF2-40B4-BE49-F238E27FC236}">
                    <a16:creationId xmlns:a16="http://schemas.microsoft.com/office/drawing/2014/main" id="{A547A20A-4CA7-47AF-8A10-9C5423B09497}"/>
                  </a:ext>
                </a:extLst>
              </p:cNvPr>
              <p:cNvSpPr txBox="1">
                <a:spLocks noRot="1" noChangeAspect="1" noMove="1" noResize="1" noEditPoints="1" noAdjustHandles="1" noChangeArrowheads="1" noChangeShapeType="1" noTextEdit="1"/>
              </p:cNvSpPr>
              <p:nvPr/>
            </p:nvSpPr>
            <p:spPr>
              <a:xfrm>
                <a:off x="2021940" y="5456490"/>
                <a:ext cx="6096000" cy="8530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F9DD689C-7EBC-4BF6-93CC-A397232FA898}"/>
                  </a:ext>
                </a:extLst>
              </p:cNvPr>
              <p:cNvSpPr txBox="1"/>
              <p:nvPr/>
            </p:nvSpPr>
            <p:spPr>
              <a:xfrm>
                <a:off x="2021940" y="6425959"/>
                <a:ext cx="3149601" cy="43204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sz="2200" i="1" smtClean="0">
                          <a:latin typeface="Cambria Math" panose="02040503050406030204" pitchFamily="18" charset="0"/>
                        </a:rPr>
                        <m:t>𝑥</m:t>
                      </m:r>
                      <m:r>
                        <a:rPr lang="zh-CN" altLang="en-US" sz="2200" i="0">
                          <a:latin typeface="Cambria Math" panose="02040503050406030204" pitchFamily="18" charset="0"/>
                        </a:rPr>
                        <m:t>∈</m:t>
                      </m:r>
                      <m:sSup>
                        <m:sSupPr>
                          <m:ctrlPr>
                            <a:rPr lang="zh-CN" altLang="en-US" sz="2200" i="1">
                              <a:solidFill>
                                <a:srgbClr val="836967"/>
                              </a:solidFill>
                              <a:latin typeface="Cambria Math" panose="02040503050406030204" pitchFamily="18" charset="0"/>
                            </a:rPr>
                          </m:ctrlPr>
                        </m:sSupPr>
                        <m:e>
                          <m:r>
                            <a:rPr lang="zh-CN" altLang="en-US" sz="2200" i="0">
                              <a:latin typeface="Cambria Math" panose="02040503050406030204" pitchFamily="18" charset="0"/>
                            </a:rPr>
                            <m:t>ℝ</m:t>
                          </m:r>
                        </m:e>
                        <m:sup>
                          <m:r>
                            <a:rPr lang="zh-CN" altLang="en-US" sz="2200" i="1">
                              <a:latin typeface="Cambria Math" panose="02040503050406030204" pitchFamily="18" charset="0"/>
                            </a:rPr>
                            <m:t>𝑁</m:t>
                          </m:r>
                          <m:r>
                            <a:rPr lang="zh-CN" altLang="en-US" sz="2200" i="0">
                              <a:latin typeface="Cambria Math" panose="02040503050406030204" pitchFamily="18" charset="0"/>
                            </a:rPr>
                            <m:t>×</m:t>
                          </m:r>
                          <m:r>
                            <a:rPr lang="zh-CN" altLang="en-US" sz="2200" i="1">
                              <a:latin typeface="Cambria Math" panose="02040503050406030204" pitchFamily="18" charset="0"/>
                            </a:rPr>
                            <m:t>𝐶</m:t>
                          </m:r>
                          <m:r>
                            <a:rPr lang="zh-CN" altLang="en-US" sz="2200" i="0">
                              <a:latin typeface="Cambria Math" panose="02040503050406030204" pitchFamily="18" charset="0"/>
                            </a:rPr>
                            <m:t>×</m:t>
                          </m:r>
                          <m:r>
                            <a:rPr lang="zh-CN" altLang="en-US" sz="2200" i="1">
                              <a:latin typeface="Cambria Math" panose="02040503050406030204" pitchFamily="18" charset="0"/>
                            </a:rPr>
                            <m:t>𝐻</m:t>
                          </m:r>
                          <m:r>
                            <a:rPr lang="zh-CN" altLang="en-US" sz="2200" i="0">
                              <a:latin typeface="Cambria Math" panose="02040503050406030204" pitchFamily="18" charset="0"/>
                            </a:rPr>
                            <m:t>×</m:t>
                          </m:r>
                          <m:r>
                            <a:rPr lang="zh-CN" altLang="en-US" sz="2200" i="1">
                              <a:latin typeface="Cambria Math" panose="02040503050406030204" pitchFamily="18" charset="0"/>
                            </a:rPr>
                            <m:t>𝑊</m:t>
                          </m:r>
                        </m:sup>
                      </m:sSup>
                    </m:oMath>
                  </m:oMathPara>
                </a14:m>
                <a:endParaRPr lang="zh-CN" altLang="en-US" sz="2200" dirty="0"/>
              </a:p>
            </p:txBody>
          </p:sp>
        </mc:Choice>
        <mc:Fallback>
          <p:sp>
            <p:nvSpPr>
              <p:cNvPr id="24" name="文本框 23">
                <a:extLst>
                  <a:ext uri="{FF2B5EF4-FFF2-40B4-BE49-F238E27FC236}">
                    <a16:creationId xmlns:a16="http://schemas.microsoft.com/office/drawing/2014/main" id="{F9DD689C-7EBC-4BF6-93CC-A397232FA898}"/>
                  </a:ext>
                </a:extLst>
              </p:cNvPr>
              <p:cNvSpPr txBox="1">
                <a:spLocks noRot="1" noChangeAspect="1" noMove="1" noResize="1" noEditPoints="1" noAdjustHandles="1" noChangeArrowheads="1" noChangeShapeType="1" noTextEdit="1"/>
              </p:cNvSpPr>
              <p:nvPr/>
            </p:nvSpPr>
            <p:spPr>
              <a:xfrm>
                <a:off x="2021940" y="6425959"/>
                <a:ext cx="3149601" cy="43204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01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01067"/>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a:t>
              </a:r>
              <a:r>
                <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几个问题</a:t>
              </a: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8A1985F8-82A0-42EA-97C7-C7B919CBE374}"/>
              </a:ext>
            </a:extLst>
          </p:cNvPr>
          <p:cNvGrpSpPr/>
          <p:nvPr/>
        </p:nvGrpSpPr>
        <p:grpSpPr>
          <a:xfrm>
            <a:off x="1035534" y="1372794"/>
            <a:ext cx="7905265" cy="523220"/>
            <a:chOff x="1230923" y="4449515"/>
            <a:chExt cx="7905265" cy="523220"/>
          </a:xfrm>
        </p:grpSpPr>
        <p:sp>
          <p:nvSpPr>
            <p:cNvPr id="10" name="文本框 9">
              <a:extLst>
                <a:ext uri="{FF2B5EF4-FFF2-40B4-BE49-F238E27FC236}">
                  <a16:creationId xmlns:a16="http://schemas.microsoft.com/office/drawing/2014/main" id="{B10DE56F-E2ED-4FE9-9CCB-C407CA9445E2}"/>
                </a:ext>
              </a:extLst>
            </p:cNvPr>
            <p:cNvSpPr txBox="1"/>
            <p:nvPr/>
          </p:nvSpPr>
          <p:spPr>
            <a:xfrm>
              <a:off x="1394471" y="4449515"/>
              <a:ext cx="77417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微软雅黑" panose="020B0503020204020204" pitchFamily="34" charset="-122"/>
                  <a:ea typeface="微软雅黑" panose="020B0503020204020204" pitchFamily="34" charset="-122"/>
                </a:rPr>
                <a:t>为什么使用</a:t>
              </a:r>
              <a:r>
                <a:rPr lang="en-US" altLang="zh-CN" sz="2800" b="1" dirty="0" err="1">
                  <a:solidFill>
                    <a:prstClr val="black"/>
                  </a:solidFill>
                  <a:latin typeface="微软雅黑" panose="020B0503020204020204" pitchFamily="34" charset="-122"/>
                  <a:ea typeface="微软雅黑" panose="020B0503020204020204" pitchFamily="34" charset="-122"/>
                </a:rPr>
                <a:t>LayerNorm</a:t>
              </a:r>
              <a:r>
                <a:rPr lang="zh-CN" altLang="en-US" sz="2800" b="1" dirty="0">
                  <a:solidFill>
                    <a:prstClr val="black"/>
                  </a:solidFill>
                  <a:latin typeface="微软雅黑" panose="020B0503020204020204" pitchFamily="34" charset="-122"/>
                  <a:ea typeface="微软雅黑" panose="020B0503020204020204" pitchFamily="34" charset="-122"/>
                </a:rPr>
                <a:t>而不是</a:t>
              </a:r>
              <a:r>
                <a:rPr lang="en-US" altLang="zh-CN" sz="2800" b="1" dirty="0" err="1">
                  <a:solidFill>
                    <a:prstClr val="black"/>
                  </a:solidFill>
                  <a:latin typeface="微软雅黑" panose="020B0503020204020204" pitchFamily="34" charset="-122"/>
                  <a:ea typeface="微软雅黑" panose="020B0503020204020204" pitchFamily="34" charset="-122"/>
                </a:rPr>
                <a:t>BatchNorm</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BB0F594-0E92-462B-A4C5-EB27721C591B}"/>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 name="文本框 3">
            <a:extLst>
              <a:ext uri="{FF2B5EF4-FFF2-40B4-BE49-F238E27FC236}">
                <a16:creationId xmlns:a16="http://schemas.microsoft.com/office/drawing/2014/main" id="{0521D5DA-CB84-4380-8460-4F5D5256CB41}"/>
              </a:ext>
            </a:extLst>
          </p:cNvPr>
          <p:cNvSpPr txBox="1"/>
          <p:nvPr/>
        </p:nvSpPr>
        <p:spPr>
          <a:xfrm>
            <a:off x="1472194" y="2093488"/>
            <a:ext cx="118392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600" dirty="0">
                <a:solidFill>
                  <a:prstClr val="black"/>
                </a:solidFill>
                <a:latin typeface="微软雅黑" panose="020B0503020204020204" pitchFamily="34" charset="-122"/>
                <a:ea typeface="微软雅黑" panose="020B0503020204020204" pitchFamily="34" charset="-122"/>
              </a:rPr>
              <a:t>例句</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628DA646-8AA5-49A2-886B-5DA52548D777}"/>
              </a:ext>
            </a:extLst>
          </p:cNvPr>
          <p:cNvGrpSpPr/>
          <p:nvPr/>
        </p:nvGrpSpPr>
        <p:grpSpPr>
          <a:xfrm>
            <a:off x="3930642" y="2598631"/>
            <a:ext cx="4330717" cy="2092881"/>
            <a:chOff x="2612571" y="2598631"/>
            <a:chExt cx="4330717" cy="2092881"/>
          </a:xfrm>
        </p:grpSpPr>
        <p:sp>
          <p:nvSpPr>
            <p:cNvPr id="5" name="文本框 4">
              <a:extLst>
                <a:ext uri="{FF2B5EF4-FFF2-40B4-BE49-F238E27FC236}">
                  <a16:creationId xmlns:a16="http://schemas.microsoft.com/office/drawing/2014/main" id="{B7189C7C-21FC-45F9-BE2A-5F629A260452}"/>
                </a:ext>
              </a:extLst>
            </p:cNvPr>
            <p:cNvSpPr txBox="1"/>
            <p:nvPr/>
          </p:nvSpPr>
          <p:spPr>
            <a:xfrm>
              <a:off x="2612571" y="2598631"/>
              <a:ext cx="1271005" cy="2092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600" dirty="0">
                  <a:solidFill>
                    <a:prstClr val="black"/>
                  </a:solidFill>
                  <a:latin typeface="微软雅黑" panose="020B0503020204020204" pitchFamily="34" charset="-122"/>
                  <a:ea typeface="微软雅黑" panose="020B0503020204020204" pitchFamily="34" charset="-122"/>
                </a:rPr>
                <a:t>今天</a:t>
              </a:r>
              <a:endParaRPr lang="en-US" altLang="zh-CN" sz="26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6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天气</a:t>
              </a:r>
              <a:endPar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6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600" dirty="0">
                  <a:solidFill>
                    <a:prstClr val="black"/>
                  </a:solidFill>
                  <a:latin typeface="微软雅黑" panose="020B0503020204020204" pitchFamily="34" charset="-122"/>
                  <a:ea typeface="微软雅黑" panose="020B0503020204020204" pitchFamily="34" charset="-122"/>
                </a:rPr>
                <a:t>真好</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9FC45D8-C512-4156-93B9-A09BAB133E2B}"/>
                </a:ext>
              </a:extLst>
            </p:cNvPr>
            <p:cNvSpPr txBox="1"/>
            <p:nvPr/>
          </p:nvSpPr>
          <p:spPr>
            <a:xfrm>
              <a:off x="5672283" y="2598631"/>
              <a:ext cx="1271005" cy="20928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600" dirty="0">
                  <a:solidFill>
                    <a:prstClr val="black"/>
                  </a:solidFill>
                  <a:latin typeface="微软雅黑" panose="020B0503020204020204" pitchFamily="34" charset="-122"/>
                  <a:ea typeface="微软雅黑" panose="020B0503020204020204" pitchFamily="34" charset="-122"/>
                </a:rPr>
                <a:t>我</a:t>
              </a:r>
              <a:endParaRPr lang="en-US" altLang="zh-CN" sz="26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6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endPar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6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你</a:t>
              </a:r>
            </a:p>
          </p:txBody>
        </p:sp>
      </p:grpSp>
      <p:sp>
        <p:nvSpPr>
          <p:cNvPr id="8" name="箭头: 左右 7">
            <a:extLst>
              <a:ext uri="{FF2B5EF4-FFF2-40B4-BE49-F238E27FC236}">
                <a16:creationId xmlns:a16="http://schemas.microsoft.com/office/drawing/2014/main" id="{05A234AD-8724-46EC-A787-325A23E61BCB}"/>
              </a:ext>
            </a:extLst>
          </p:cNvPr>
          <p:cNvSpPr/>
          <p:nvPr/>
        </p:nvSpPr>
        <p:spPr>
          <a:xfrm>
            <a:off x="5319485" y="2758664"/>
            <a:ext cx="1066800" cy="224971"/>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右 11">
            <a:extLst>
              <a:ext uri="{FF2B5EF4-FFF2-40B4-BE49-F238E27FC236}">
                <a16:creationId xmlns:a16="http://schemas.microsoft.com/office/drawing/2014/main" id="{B115A8CA-F31C-4952-B9D0-AE3962704856}"/>
              </a:ext>
            </a:extLst>
          </p:cNvPr>
          <p:cNvSpPr/>
          <p:nvPr/>
        </p:nvSpPr>
        <p:spPr>
          <a:xfrm>
            <a:off x="5319485" y="3593235"/>
            <a:ext cx="1066800" cy="224971"/>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左右 13">
            <a:extLst>
              <a:ext uri="{FF2B5EF4-FFF2-40B4-BE49-F238E27FC236}">
                <a16:creationId xmlns:a16="http://schemas.microsoft.com/office/drawing/2014/main" id="{A52F1906-40BC-4464-AE25-30966D0676F6}"/>
              </a:ext>
            </a:extLst>
          </p:cNvPr>
          <p:cNvSpPr/>
          <p:nvPr/>
        </p:nvSpPr>
        <p:spPr>
          <a:xfrm>
            <a:off x="5319485" y="4369749"/>
            <a:ext cx="1066800" cy="224971"/>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C15AA7D-2C53-467D-8243-AD08D031BB06}"/>
              </a:ext>
            </a:extLst>
          </p:cNvPr>
          <p:cNvSpPr txBox="1"/>
          <p:nvPr/>
        </p:nvSpPr>
        <p:spPr>
          <a:xfrm>
            <a:off x="1472194" y="5301112"/>
            <a:ext cx="6993462"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Padding</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：同一个</a:t>
            </a: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Batch</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中的序列长度不一样</a:t>
            </a:r>
          </a:p>
        </p:txBody>
      </p:sp>
    </p:spTree>
    <p:extLst>
      <p:ext uri="{BB962C8B-B14F-4D97-AF65-F5344CB8AC3E}">
        <p14:creationId xmlns:p14="http://schemas.microsoft.com/office/powerpoint/2010/main" val="255127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01067"/>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a:t>
              </a:r>
              <a:r>
                <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几个问题</a:t>
              </a: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8A1985F8-82A0-42EA-97C7-C7B919CBE374}"/>
              </a:ext>
            </a:extLst>
          </p:cNvPr>
          <p:cNvGrpSpPr/>
          <p:nvPr/>
        </p:nvGrpSpPr>
        <p:grpSpPr>
          <a:xfrm>
            <a:off x="1035534" y="1372794"/>
            <a:ext cx="7905265" cy="523220"/>
            <a:chOff x="1230923" y="4449515"/>
            <a:chExt cx="7905265" cy="523220"/>
          </a:xfrm>
        </p:grpSpPr>
        <p:sp>
          <p:nvSpPr>
            <p:cNvPr id="10" name="文本框 9">
              <a:extLst>
                <a:ext uri="{FF2B5EF4-FFF2-40B4-BE49-F238E27FC236}">
                  <a16:creationId xmlns:a16="http://schemas.microsoft.com/office/drawing/2014/main" id="{B10DE56F-E2ED-4FE9-9CCB-C407CA9445E2}"/>
                </a:ext>
              </a:extLst>
            </p:cNvPr>
            <p:cNvSpPr txBox="1"/>
            <p:nvPr/>
          </p:nvSpPr>
          <p:spPr>
            <a:xfrm>
              <a:off x="1394471" y="4449515"/>
              <a:ext cx="77417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微软雅黑" panose="020B0503020204020204" pitchFamily="34" charset="-122"/>
                  <a:ea typeface="微软雅黑" panose="020B0503020204020204" pitchFamily="34" charset="-122"/>
                </a:rPr>
                <a:t>为什么使用</a:t>
              </a:r>
              <a:r>
                <a:rPr lang="en-US" altLang="zh-CN" sz="2800" b="1" dirty="0" err="1">
                  <a:solidFill>
                    <a:prstClr val="black"/>
                  </a:solidFill>
                  <a:latin typeface="微软雅黑" panose="020B0503020204020204" pitchFamily="34" charset="-122"/>
                  <a:ea typeface="微软雅黑" panose="020B0503020204020204" pitchFamily="34" charset="-122"/>
                </a:rPr>
                <a:t>LayerNorm</a:t>
              </a:r>
              <a:r>
                <a:rPr lang="zh-CN" altLang="en-US" sz="2800" b="1" dirty="0">
                  <a:solidFill>
                    <a:prstClr val="black"/>
                  </a:solidFill>
                  <a:latin typeface="微软雅黑" panose="020B0503020204020204" pitchFamily="34" charset="-122"/>
                  <a:ea typeface="微软雅黑" panose="020B0503020204020204" pitchFamily="34" charset="-122"/>
                </a:rPr>
                <a:t>而不是</a:t>
              </a:r>
              <a:r>
                <a:rPr lang="en-US" altLang="zh-CN" sz="2800" b="1" dirty="0" err="1">
                  <a:solidFill>
                    <a:prstClr val="black"/>
                  </a:solidFill>
                  <a:latin typeface="微软雅黑" panose="020B0503020204020204" pitchFamily="34" charset="-122"/>
                  <a:ea typeface="微软雅黑" panose="020B0503020204020204" pitchFamily="34" charset="-122"/>
                </a:rPr>
                <a:t>BatchNorm</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BB0F594-0E92-462B-A4C5-EB27721C591B}"/>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文本框 1">
            <a:extLst>
              <a:ext uri="{FF2B5EF4-FFF2-40B4-BE49-F238E27FC236}">
                <a16:creationId xmlns:a16="http://schemas.microsoft.com/office/drawing/2014/main" id="{089361EA-88A0-42FF-9C81-D018E717CFC9}"/>
              </a:ext>
            </a:extLst>
          </p:cNvPr>
          <p:cNvSpPr txBox="1"/>
          <p:nvPr/>
        </p:nvSpPr>
        <p:spPr>
          <a:xfrm>
            <a:off x="1199082" y="2093489"/>
            <a:ext cx="6993462"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LayerNorm</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计算公式：</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175796B-C961-462C-BC15-58575A1CEBB9}"/>
                  </a:ext>
                </a:extLst>
              </p:cNvPr>
              <p:cNvSpPr txBox="1"/>
              <p:nvPr/>
            </p:nvSpPr>
            <p:spPr>
              <a:xfrm>
                <a:off x="2373087" y="3030150"/>
                <a:ext cx="6096000" cy="18411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2200" i="1" smtClean="0">
                              <a:solidFill>
                                <a:srgbClr val="836967"/>
                              </a:solidFill>
                              <a:latin typeface="Cambria Math" panose="02040503050406030204" pitchFamily="18" charset="0"/>
                            </a:rPr>
                          </m:ctrlPr>
                        </m:eqArrPr>
                        <m:e>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𝜇</m:t>
                              </m:r>
                            </m:e>
                            <m:sub>
                              <m:r>
                                <a:rPr lang="zh-CN" altLang="en-US" sz="2200" i="1">
                                  <a:latin typeface="Cambria Math" panose="02040503050406030204" pitchFamily="18" charset="0"/>
                                </a:rPr>
                                <m:t>𝑛</m:t>
                              </m:r>
                            </m:sub>
                          </m:sSub>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r>
                            <a:rPr lang="zh-CN" altLang="en-US" sz="2200" i="0">
                              <a:latin typeface="Cambria Math" panose="02040503050406030204" pitchFamily="18" charset="0"/>
                            </a:rPr>
                            <m:t>&amp;=</m:t>
                          </m:r>
                          <m:f>
                            <m:fPr>
                              <m:ctrlPr>
                                <a:rPr lang="zh-CN" altLang="en-US" sz="2200" i="1">
                                  <a:solidFill>
                                    <a:srgbClr val="836967"/>
                                  </a:solidFill>
                                  <a:latin typeface="Cambria Math" panose="02040503050406030204" pitchFamily="18" charset="0"/>
                                </a:rPr>
                              </m:ctrlPr>
                            </m:fPr>
                            <m:num>
                              <m:r>
                                <a:rPr lang="zh-CN" altLang="en-US" sz="2200" i="0">
                                  <a:latin typeface="Cambria Math" panose="02040503050406030204" pitchFamily="18" charset="0"/>
                                </a:rPr>
                                <m:t>1</m:t>
                              </m:r>
                            </m:num>
                            <m:den>
                              <m:r>
                                <a:rPr lang="zh-CN" altLang="en-US" sz="2200" i="1">
                                  <a:latin typeface="Cambria Math" panose="02040503050406030204" pitchFamily="18" charset="0"/>
                                </a:rPr>
                                <m:t>𝐶𝐻𝑊</m:t>
                              </m:r>
                            </m:den>
                          </m:f>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𝑐</m:t>
                              </m:r>
                              <m:r>
                                <a:rPr lang="zh-CN" altLang="en-US" sz="2200" i="0">
                                  <a:latin typeface="Cambria Math" panose="02040503050406030204" pitchFamily="18" charset="0"/>
                                </a:rPr>
                                <m:t>=1</m:t>
                              </m:r>
                            </m:sub>
                            <m:sup>
                              <m:r>
                                <a:rPr lang="zh-CN" altLang="en-US" sz="2200" i="1">
                                  <a:latin typeface="Cambria Math" panose="02040503050406030204" pitchFamily="18" charset="0"/>
                                </a:rPr>
                                <m:t>𝐶</m:t>
                              </m:r>
                            </m:sup>
                            <m:e>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h</m:t>
                                  </m:r>
                                  <m:r>
                                    <a:rPr lang="zh-CN" altLang="en-US" sz="2200" i="0">
                                      <a:latin typeface="Cambria Math" panose="02040503050406030204" pitchFamily="18" charset="0"/>
                                    </a:rPr>
                                    <m:t>=1</m:t>
                                  </m:r>
                                </m:sub>
                                <m:sup>
                                  <m:r>
                                    <a:rPr lang="zh-CN" altLang="en-US" sz="2200" i="1">
                                      <a:latin typeface="Cambria Math" panose="02040503050406030204" pitchFamily="18" charset="0"/>
                                    </a:rPr>
                                    <m:t>h</m:t>
                                  </m:r>
                                </m:sup>
                                <m:e>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𝑤</m:t>
                                      </m:r>
                                      <m:r>
                                        <a:rPr lang="zh-CN" altLang="en-US" sz="2200" i="0">
                                          <a:latin typeface="Cambria Math" panose="02040503050406030204" pitchFamily="18" charset="0"/>
                                        </a:rPr>
                                        <m:t>=1</m:t>
                                      </m:r>
                                    </m:sub>
                                    <m:sup>
                                      <m:r>
                                        <a:rPr lang="zh-CN" altLang="en-US" sz="2200" i="1">
                                          <a:latin typeface="Cambria Math" panose="02040503050406030204" pitchFamily="18" charset="0"/>
                                        </a:rPr>
                                        <m:t>𝑊</m:t>
                                      </m:r>
                                    </m:sup>
                                    <m:e>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i="1">
                                              <a:latin typeface="Cambria Math" panose="02040503050406030204" pitchFamily="18" charset="0"/>
                                            </a:rPr>
                                            <m:t>𝑛𝑐h𝑤</m:t>
                                          </m:r>
                                        </m:sub>
                                      </m:sSub>
                                    </m:e>
                                  </m:nary>
                                </m:e>
                              </m:nary>
                            </m:e>
                          </m:nary>
                        </m:e>
                        <m:e>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𝜎</m:t>
                              </m:r>
                            </m:e>
                            <m:sub>
                              <m:r>
                                <a:rPr lang="zh-CN" altLang="en-US" sz="2200" i="1">
                                  <a:latin typeface="Cambria Math" panose="02040503050406030204" pitchFamily="18" charset="0"/>
                                </a:rPr>
                                <m:t>𝑛</m:t>
                              </m:r>
                            </m:sub>
                          </m:sSub>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r>
                            <a:rPr lang="zh-CN" altLang="en-US" sz="2200" i="0">
                              <a:latin typeface="Cambria Math" panose="02040503050406030204" pitchFamily="18" charset="0"/>
                            </a:rPr>
                            <m:t>&amp;=</m:t>
                          </m:r>
                          <m:rad>
                            <m:radPr>
                              <m:degHide m:val="on"/>
                              <m:ctrlPr>
                                <a:rPr lang="zh-CN" altLang="en-US" sz="2200" i="1">
                                  <a:solidFill>
                                    <a:srgbClr val="836967"/>
                                  </a:solidFill>
                                  <a:latin typeface="Cambria Math" panose="02040503050406030204" pitchFamily="18" charset="0"/>
                                </a:rPr>
                              </m:ctrlPr>
                            </m:radPr>
                            <m:deg/>
                            <m:e>
                              <m:f>
                                <m:fPr>
                                  <m:ctrlPr>
                                    <a:rPr lang="zh-CN" altLang="en-US" sz="2200" i="1">
                                      <a:solidFill>
                                        <a:srgbClr val="836967"/>
                                      </a:solidFill>
                                      <a:latin typeface="Cambria Math" panose="02040503050406030204" pitchFamily="18" charset="0"/>
                                    </a:rPr>
                                  </m:ctrlPr>
                                </m:fPr>
                                <m:num>
                                  <m:r>
                                    <a:rPr lang="zh-CN" altLang="en-US" sz="2200" i="0">
                                      <a:latin typeface="Cambria Math" panose="02040503050406030204" pitchFamily="18" charset="0"/>
                                    </a:rPr>
                                    <m:t>1</m:t>
                                  </m:r>
                                </m:num>
                                <m:den>
                                  <m:r>
                                    <a:rPr lang="zh-CN" altLang="en-US" sz="2200" i="1">
                                      <a:latin typeface="Cambria Math" panose="02040503050406030204" pitchFamily="18" charset="0"/>
                                    </a:rPr>
                                    <m:t>𝐶𝐻𝑊</m:t>
                                  </m:r>
                                </m:den>
                              </m:f>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𝑐</m:t>
                                  </m:r>
                                  <m:r>
                                    <a:rPr lang="zh-CN" altLang="en-US" sz="2200" i="0">
                                      <a:latin typeface="Cambria Math" panose="02040503050406030204" pitchFamily="18" charset="0"/>
                                    </a:rPr>
                                    <m:t>=1</m:t>
                                  </m:r>
                                </m:sub>
                                <m:sup>
                                  <m:r>
                                    <a:rPr lang="zh-CN" altLang="en-US" sz="2200" i="1">
                                      <a:latin typeface="Cambria Math" panose="02040503050406030204" pitchFamily="18" charset="0"/>
                                    </a:rPr>
                                    <m:t>𝐶</m:t>
                                  </m:r>
                                </m:sup>
                                <m:e>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h</m:t>
                                      </m:r>
                                      <m:r>
                                        <a:rPr lang="zh-CN" altLang="en-US" sz="2200" i="0">
                                          <a:latin typeface="Cambria Math" panose="02040503050406030204" pitchFamily="18" charset="0"/>
                                        </a:rPr>
                                        <m:t>=1</m:t>
                                      </m:r>
                                    </m:sub>
                                    <m:sup>
                                      <m:r>
                                        <a:rPr lang="zh-CN" altLang="en-US" sz="2200" i="1">
                                          <a:latin typeface="Cambria Math" panose="02040503050406030204" pitchFamily="18" charset="0"/>
                                        </a:rPr>
                                        <m:t>𝐻</m:t>
                                      </m:r>
                                    </m:sup>
                                    <m:e>
                                      <m:nary>
                                        <m:naryPr>
                                          <m:chr m:val="∑"/>
                                          <m:limLoc m:val="subSup"/>
                                          <m:ctrlPr>
                                            <a:rPr lang="zh-CN" altLang="en-US" sz="2200" i="1">
                                              <a:latin typeface="Cambria Math" panose="02040503050406030204" pitchFamily="18" charset="0"/>
                                            </a:rPr>
                                          </m:ctrlPr>
                                        </m:naryPr>
                                        <m:sub>
                                          <m:r>
                                            <a:rPr lang="zh-CN" altLang="en-US" sz="2200" i="1">
                                              <a:latin typeface="Cambria Math" panose="02040503050406030204" pitchFamily="18" charset="0"/>
                                            </a:rPr>
                                            <m:t>𝑤</m:t>
                                          </m:r>
                                          <m:r>
                                            <a:rPr lang="zh-CN" altLang="en-US" sz="2200" i="0">
                                              <a:latin typeface="Cambria Math" panose="02040503050406030204" pitchFamily="18" charset="0"/>
                                            </a:rPr>
                                            <m:t>=1</m:t>
                                          </m:r>
                                        </m:sub>
                                        <m:sup>
                                          <m:r>
                                            <a:rPr lang="zh-CN" altLang="en-US" sz="2200" i="1">
                                              <a:latin typeface="Cambria Math" panose="02040503050406030204" pitchFamily="18" charset="0"/>
                                            </a:rPr>
                                            <m:t>𝑊</m:t>
                                          </m:r>
                                        </m:sup>
                                        <m:e>
                                          <m:sSup>
                                            <m:sSupPr>
                                              <m:ctrlPr>
                                                <a:rPr lang="zh-CN" altLang="en-US" sz="2200" i="1">
                                                  <a:solidFill>
                                                    <a:srgbClr val="836967"/>
                                                  </a:solidFill>
                                                  <a:latin typeface="Cambria Math" panose="02040503050406030204" pitchFamily="18" charset="0"/>
                                                </a:rPr>
                                              </m:ctrlPr>
                                            </m:sSupPr>
                                            <m:e>
                                              <m:d>
                                                <m:dPr>
                                                  <m:ctrlPr>
                                                    <a:rPr lang="zh-CN" altLang="en-US" sz="2200" i="1">
                                                      <a:solidFill>
                                                        <a:srgbClr val="836967"/>
                                                      </a:solidFill>
                                                      <a:latin typeface="Cambria Math" panose="02040503050406030204" pitchFamily="18" charset="0"/>
                                                    </a:rPr>
                                                  </m:ctrlPr>
                                                </m:dPr>
                                                <m:e>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𝑥</m:t>
                                                      </m:r>
                                                    </m:e>
                                                    <m:sub>
                                                      <m:r>
                                                        <a:rPr lang="zh-CN" altLang="en-US" sz="2200" i="1">
                                                          <a:latin typeface="Cambria Math" panose="02040503050406030204" pitchFamily="18" charset="0"/>
                                                        </a:rPr>
                                                        <m:t>𝑛𝑐h𝑤</m:t>
                                                      </m:r>
                                                    </m:sub>
                                                  </m:sSub>
                                                  <m:r>
                                                    <a:rPr lang="zh-CN" altLang="en-US" sz="2200" i="0">
                                                      <a:latin typeface="Cambria Math" panose="02040503050406030204" pitchFamily="18" charset="0"/>
                                                    </a:rPr>
                                                    <m:t>−</m:t>
                                                  </m:r>
                                                  <m:sSub>
                                                    <m:sSubPr>
                                                      <m:ctrlPr>
                                                        <a:rPr lang="zh-CN" altLang="en-US" sz="2200" i="1">
                                                          <a:solidFill>
                                                            <a:srgbClr val="836967"/>
                                                          </a:solidFill>
                                                          <a:latin typeface="Cambria Math" panose="02040503050406030204" pitchFamily="18" charset="0"/>
                                                        </a:rPr>
                                                      </m:ctrlPr>
                                                    </m:sSubPr>
                                                    <m:e>
                                                      <m:r>
                                                        <a:rPr lang="zh-CN" altLang="en-US" sz="2200" i="1">
                                                          <a:latin typeface="Cambria Math" panose="02040503050406030204" pitchFamily="18" charset="0"/>
                                                        </a:rPr>
                                                        <m:t>𝜇</m:t>
                                                      </m:r>
                                                    </m:e>
                                                    <m:sub>
                                                      <m:r>
                                                        <a:rPr lang="zh-CN" altLang="en-US" sz="2200" i="1">
                                                          <a:latin typeface="Cambria Math" panose="02040503050406030204" pitchFamily="18" charset="0"/>
                                                        </a:rPr>
                                                        <m:t>𝑛</m:t>
                                                      </m:r>
                                                    </m:sub>
                                                  </m:sSub>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e>
                                              </m:d>
                                            </m:e>
                                            <m:sup>
                                              <m:r>
                                                <a:rPr lang="zh-CN" altLang="en-US" sz="2200" i="0">
                                                  <a:latin typeface="Cambria Math" panose="02040503050406030204" pitchFamily="18" charset="0"/>
                                                </a:rPr>
                                                <m:t>2</m:t>
                                              </m:r>
                                            </m:sup>
                                          </m:sSup>
                                          <m:r>
                                            <a:rPr lang="zh-CN" altLang="en-US" sz="2200" i="0">
                                              <a:latin typeface="Cambria Math" panose="02040503050406030204" pitchFamily="18" charset="0"/>
                                            </a:rPr>
                                            <m:t>+</m:t>
                                          </m:r>
                                          <m:r>
                                            <a:rPr lang="zh-CN" altLang="en-US" sz="2200" i="1">
                                              <a:latin typeface="Cambria Math" panose="02040503050406030204" pitchFamily="18" charset="0"/>
                                            </a:rPr>
                                            <m:t>𝜖</m:t>
                                          </m:r>
                                        </m:e>
                                      </m:nary>
                                    </m:e>
                                  </m:nary>
                                </m:e>
                              </m:nary>
                            </m:e>
                          </m:rad>
                        </m:e>
                      </m:eqArr>
                    </m:oMath>
                  </m:oMathPara>
                </a14:m>
                <a:endParaRPr lang="zh-CN" altLang="en-US" sz="2200" dirty="0"/>
              </a:p>
            </p:txBody>
          </p:sp>
        </mc:Choice>
        <mc:Fallback xmlns="">
          <p:sp>
            <p:nvSpPr>
              <p:cNvPr id="19" name="文本框 18">
                <a:extLst>
                  <a:ext uri="{FF2B5EF4-FFF2-40B4-BE49-F238E27FC236}">
                    <a16:creationId xmlns:a16="http://schemas.microsoft.com/office/drawing/2014/main" id="{4175796B-C961-462C-BC15-58575A1CEBB9}"/>
                  </a:ext>
                </a:extLst>
              </p:cNvPr>
              <p:cNvSpPr txBox="1">
                <a:spLocks noRot="1" noChangeAspect="1" noMove="1" noResize="1" noEditPoints="1" noAdjustHandles="1" noChangeArrowheads="1" noChangeShapeType="1" noTextEdit="1"/>
              </p:cNvSpPr>
              <p:nvPr/>
            </p:nvSpPr>
            <p:spPr>
              <a:xfrm>
                <a:off x="2373087" y="3030150"/>
                <a:ext cx="6096000" cy="1841145"/>
              </a:xfrm>
              <a:prstGeom prst="rect">
                <a:avLst/>
              </a:prstGeom>
              <a:blipFill>
                <a:blip r:embed="rId3"/>
                <a:stretch>
                  <a:fillRect r="-15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A805F3F-44A7-45AB-B13D-DEA1150000D1}"/>
                  </a:ext>
                </a:extLst>
              </p:cNvPr>
              <p:cNvSpPr txBox="1"/>
              <p:nvPr/>
            </p:nvSpPr>
            <p:spPr>
              <a:xfrm>
                <a:off x="2373087" y="5125638"/>
                <a:ext cx="3810000" cy="8530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sz="2200" i="1" smtClean="0">
                          <a:latin typeface="Cambria Math" panose="02040503050406030204" pitchFamily="18" charset="0"/>
                        </a:rPr>
                        <m:t>𝑦</m:t>
                      </m:r>
                      <m:r>
                        <a:rPr lang="zh-CN" altLang="en-US" sz="2200" i="0">
                          <a:latin typeface="Cambria Math" panose="02040503050406030204" pitchFamily="18" charset="0"/>
                        </a:rPr>
                        <m:t>=</m:t>
                      </m:r>
                      <m:r>
                        <a:rPr lang="zh-CN" altLang="en-US" sz="2200" i="1">
                          <a:latin typeface="Cambria Math" panose="02040503050406030204" pitchFamily="18" charset="0"/>
                        </a:rPr>
                        <m:t>𝛾</m:t>
                      </m:r>
                      <m:d>
                        <m:dPr>
                          <m:ctrlPr>
                            <a:rPr lang="zh-CN" altLang="en-US" sz="2200" i="1">
                              <a:solidFill>
                                <a:srgbClr val="836967"/>
                              </a:solidFill>
                              <a:latin typeface="Cambria Math" panose="02040503050406030204" pitchFamily="18" charset="0"/>
                            </a:rPr>
                          </m:ctrlPr>
                        </m:dPr>
                        <m:e>
                          <m:f>
                            <m:fPr>
                              <m:ctrlPr>
                                <a:rPr lang="zh-CN" altLang="en-US" sz="2200" i="1">
                                  <a:solidFill>
                                    <a:srgbClr val="836967"/>
                                  </a:solidFill>
                                  <a:latin typeface="Cambria Math" panose="02040503050406030204" pitchFamily="18" charset="0"/>
                                </a:rPr>
                              </m:ctrlPr>
                            </m:fPr>
                            <m:num>
                              <m:r>
                                <a:rPr lang="zh-CN" altLang="en-US" sz="2200" i="1">
                                  <a:latin typeface="Cambria Math" panose="02040503050406030204" pitchFamily="18" charset="0"/>
                                </a:rPr>
                                <m:t>𝑥</m:t>
                              </m:r>
                              <m:r>
                                <a:rPr lang="zh-CN" altLang="en-US" sz="2200" i="0">
                                  <a:latin typeface="Cambria Math" panose="02040503050406030204" pitchFamily="18" charset="0"/>
                                </a:rPr>
                                <m:t>−</m:t>
                              </m:r>
                              <m:r>
                                <a:rPr lang="zh-CN" altLang="en-US" sz="2200" i="1">
                                  <a:latin typeface="Cambria Math" panose="02040503050406030204" pitchFamily="18" charset="0"/>
                                </a:rPr>
                                <m:t>𝜇</m:t>
                              </m:r>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num>
                            <m:den>
                              <m:r>
                                <a:rPr lang="zh-CN" altLang="en-US" sz="2200" i="1">
                                  <a:latin typeface="Cambria Math" panose="02040503050406030204" pitchFamily="18" charset="0"/>
                                </a:rPr>
                                <m:t>𝜎</m:t>
                              </m:r>
                              <m:d>
                                <m:dPr>
                                  <m:ctrlPr>
                                    <a:rPr lang="zh-CN" altLang="en-US" sz="2200" i="1">
                                      <a:solidFill>
                                        <a:srgbClr val="836967"/>
                                      </a:solidFill>
                                      <a:latin typeface="Cambria Math" panose="02040503050406030204" pitchFamily="18" charset="0"/>
                                    </a:rPr>
                                  </m:ctrlPr>
                                </m:dPr>
                                <m:e>
                                  <m:r>
                                    <a:rPr lang="zh-CN" altLang="en-US" sz="2200" i="1">
                                      <a:latin typeface="Cambria Math" panose="02040503050406030204" pitchFamily="18" charset="0"/>
                                    </a:rPr>
                                    <m:t>𝑥</m:t>
                                  </m:r>
                                </m:e>
                              </m:d>
                            </m:den>
                          </m:f>
                        </m:e>
                      </m:d>
                      <m:r>
                        <a:rPr lang="zh-CN" altLang="en-US" sz="2200" i="0">
                          <a:latin typeface="Cambria Math" panose="02040503050406030204" pitchFamily="18" charset="0"/>
                        </a:rPr>
                        <m:t>+</m:t>
                      </m:r>
                      <m:r>
                        <a:rPr lang="zh-CN" altLang="en-US" sz="2200" i="1">
                          <a:latin typeface="Cambria Math" panose="02040503050406030204" pitchFamily="18" charset="0"/>
                        </a:rPr>
                        <m:t>𝛽</m:t>
                      </m:r>
                    </m:oMath>
                  </m:oMathPara>
                </a14:m>
                <a:endParaRPr lang="zh-CN" altLang="en-US" sz="2200" dirty="0"/>
              </a:p>
            </p:txBody>
          </p:sp>
        </mc:Choice>
        <mc:Fallback xmlns="">
          <p:sp>
            <p:nvSpPr>
              <p:cNvPr id="21" name="文本框 20">
                <a:extLst>
                  <a:ext uri="{FF2B5EF4-FFF2-40B4-BE49-F238E27FC236}">
                    <a16:creationId xmlns:a16="http://schemas.microsoft.com/office/drawing/2014/main" id="{1A805F3F-44A7-45AB-B13D-DEA1150000D1}"/>
                  </a:ext>
                </a:extLst>
              </p:cNvPr>
              <p:cNvSpPr txBox="1">
                <a:spLocks noRot="1" noChangeAspect="1" noMove="1" noResize="1" noEditPoints="1" noAdjustHandles="1" noChangeArrowheads="1" noChangeShapeType="1" noTextEdit="1"/>
              </p:cNvSpPr>
              <p:nvPr/>
            </p:nvSpPr>
            <p:spPr>
              <a:xfrm>
                <a:off x="2373087" y="5125638"/>
                <a:ext cx="3810000" cy="85305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291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11">
            <a:extLst>
              <a:ext uri="{FF2B5EF4-FFF2-40B4-BE49-F238E27FC236}">
                <a16:creationId xmlns:a16="http://schemas.microsoft.com/office/drawing/2014/main" id="{3BE7EA4E-7D5B-4F5E-BDC3-ECA43A94D0C4}"/>
              </a:ext>
            </a:extLst>
          </p:cNvPr>
          <p:cNvSpPr txBox="1"/>
          <p:nvPr/>
        </p:nvSpPr>
        <p:spPr>
          <a:xfrm>
            <a:off x="6285359" y="3064092"/>
            <a:ext cx="1620957"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第四部分</a:t>
            </a:r>
          </a:p>
          <a:p>
            <a:pPr marL="0" lvl="1"/>
            <a:r>
              <a:rPr lang="zh-CN" altLang="en-US" sz="2800" b="1" dirty="0">
                <a:solidFill>
                  <a:srgbClr val="006AB6"/>
                </a:solidFill>
                <a:latin typeface="微软雅黑" panose="020B0503020204020204" pitchFamily="34" charset="-122"/>
                <a:ea typeface="微软雅黑" panose="020B0503020204020204" pitchFamily="34" charset="-122"/>
              </a:rPr>
              <a:t>参考博客</a:t>
            </a:r>
            <a:endParaRPr lang="en-US" altLang="zh-CN" sz="2800" b="1" dirty="0">
              <a:solidFill>
                <a:srgbClr val="006AB6"/>
              </a:solidFill>
              <a:latin typeface="微软雅黑" panose="020B0503020204020204" pitchFamily="34" charset="-122"/>
              <a:ea typeface="微软雅黑" panose="020B0503020204020204" pitchFamily="34" charset="-122"/>
            </a:endParaRPr>
          </a:p>
        </p:txBody>
      </p:sp>
      <p:cxnSp>
        <p:nvCxnSpPr>
          <p:cNvPr id="52" name="直接连接符 51">
            <a:extLst>
              <a:ext uri="{FF2B5EF4-FFF2-40B4-BE49-F238E27FC236}">
                <a16:creationId xmlns:a16="http://schemas.microsoft.com/office/drawing/2014/main" id="{9AC1E425-B2D0-41CC-A04A-E97F6F7610FA}"/>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53" name="TextBox 13">
            <a:extLst>
              <a:ext uri="{FF2B5EF4-FFF2-40B4-BE49-F238E27FC236}">
                <a16:creationId xmlns:a16="http://schemas.microsoft.com/office/drawing/2014/main" id="{B4A1E179-72CC-4EB1-A937-DD3B9EDE1124}"/>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54" name="组合 53">
            <a:extLst>
              <a:ext uri="{FF2B5EF4-FFF2-40B4-BE49-F238E27FC236}">
                <a16:creationId xmlns:a16="http://schemas.microsoft.com/office/drawing/2014/main" id="{A0F65C2E-B741-4FFE-85D6-6D558BA01FA4}"/>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55" name="同心圆 17">
              <a:extLst>
                <a:ext uri="{FF2B5EF4-FFF2-40B4-BE49-F238E27FC236}">
                  <a16:creationId xmlns:a16="http://schemas.microsoft.com/office/drawing/2014/main" id="{0CA0614B-73C7-4E26-B35A-21EA0E9C92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56" name="椭圆 55">
              <a:extLst>
                <a:ext uri="{FF2B5EF4-FFF2-40B4-BE49-F238E27FC236}">
                  <a16:creationId xmlns:a16="http://schemas.microsoft.com/office/drawing/2014/main" id="{55BA42D5-E67A-48D2-8628-C5FB383F1BCD}"/>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57" name="TextBox 13">
            <a:extLst>
              <a:ext uri="{FF2B5EF4-FFF2-40B4-BE49-F238E27FC236}">
                <a16:creationId xmlns:a16="http://schemas.microsoft.com/office/drawing/2014/main" id="{3ADDA03C-5D37-4B42-AA19-12813ACD55AB}"/>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04</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114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anim calcmode="lin" valueType="num">
                                      <p:cBhvr>
                                        <p:cTn id="16" dur="500" fill="hold"/>
                                        <p:tgtEl>
                                          <p:spTgt spid="57"/>
                                        </p:tgtEl>
                                        <p:attrNameLst>
                                          <p:attrName>ppt_x</p:attrName>
                                        </p:attrNameLst>
                                      </p:cBhvr>
                                      <p:tavLst>
                                        <p:tav tm="0">
                                          <p:val>
                                            <p:strVal val="#ppt_x"/>
                                          </p:val>
                                        </p:tav>
                                        <p:tav tm="100000">
                                          <p:val>
                                            <p:strVal val="#ppt_x"/>
                                          </p:val>
                                        </p:tav>
                                      </p:tavLst>
                                    </p:anim>
                                    <p:anim calcmode="lin" valueType="num">
                                      <p:cBhvr>
                                        <p:cTn id="17" dur="500" fill="hold"/>
                                        <p:tgtEl>
                                          <p:spTgt spid="5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p:tgtEl>
                                          <p:spTgt spid="51"/>
                                        </p:tgtEl>
                                        <p:attrNameLst>
                                          <p:attrName>ppt_x</p:attrName>
                                        </p:attrNameLst>
                                      </p:cBhvr>
                                      <p:tavLst>
                                        <p:tav tm="0">
                                          <p:val>
                                            <p:strVal val="#ppt_x-#ppt_w*1.125000"/>
                                          </p:val>
                                        </p:tav>
                                        <p:tav tm="100000">
                                          <p:val>
                                            <p:strVal val="#ppt_x"/>
                                          </p:val>
                                        </p:tav>
                                      </p:tavLst>
                                    </p:anim>
                                    <p:animEffect transition="in" filter="wipe(right)">
                                      <p:cBhvr>
                                        <p:cTn id="22" dur="500"/>
                                        <p:tgtEl>
                                          <p:spTgt spid="5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anim calcmode="lin" valueType="num">
                                      <p:cBhvr>
                                        <p:cTn id="27" dur="500" fill="hold"/>
                                        <p:tgtEl>
                                          <p:spTgt spid="53"/>
                                        </p:tgtEl>
                                        <p:attrNameLst>
                                          <p:attrName>ppt_x</p:attrName>
                                        </p:attrNameLst>
                                      </p:cBhvr>
                                      <p:tavLst>
                                        <p:tav tm="0">
                                          <p:val>
                                            <p:strVal val="#ppt_x"/>
                                          </p:val>
                                        </p:tav>
                                        <p:tav tm="100000">
                                          <p:val>
                                            <p:strVal val="#ppt_x"/>
                                          </p:val>
                                        </p:tav>
                                      </p:tavLst>
                                    </p:anim>
                                    <p:anim calcmode="lin" valueType="num">
                                      <p:cBhvr>
                                        <p:cTn id="28"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80886" y="201067"/>
            <a:ext cx="6629513" cy="818060"/>
            <a:chOff x="1020581" y="1732757"/>
            <a:chExt cx="6629513"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1" y="1919106"/>
              <a:ext cx="6629513"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参考博客</a:t>
              </a: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3B1FD222-882C-4503-B875-9242B67CD53F}"/>
              </a:ext>
            </a:extLst>
          </p:cNvPr>
          <p:cNvSpPr txBox="1"/>
          <p:nvPr/>
        </p:nvSpPr>
        <p:spPr>
          <a:xfrm>
            <a:off x="904904" y="1145686"/>
            <a:ext cx="8200571" cy="4832092"/>
          </a:xfrm>
          <a:prstGeom prst="rect">
            <a:avLst/>
          </a:prstGeom>
          <a:noFill/>
        </p:spPr>
        <p:txBody>
          <a:bodyPr wrap="square">
            <a:spAutoFit/>
          </a:bodyPr>
          <a:lstStyle/>
          <a:p>
            <a:r>
              <a:rPr lang="en-US" altLang="zh-CN" sz="2200" b="0" dirty="0">
                <a:effectLst/>
                <a:latin typeface="Times New Roman" panose="02020603050405020304" pitchFamily="18" charset="0"/>
                <a:cs typeface="Times New Roman" panose="02020603050405020304" pitchFamily="18" charset="0"/>
              </a:rPr>
              <a:t>https://zhuanlan.zhihu.com/p/60821628</a:t>
            </a:r>
          </a:p>
          <a:p>
            <a:r>
              <a:rPr lang="en-US" altLang="zh-CN" sz="2200" b="0" dirty="0">
                <a:effectLst/>
                <a:latin typeface="Times New Roman" panose="02020603050405020304" pitchFamily="18" charset="0"/>
                <a:cs typeface="Times New Roman" panose="02020603050405020304" pitchFamily="18" charset="0"/>
              </a:rPr>
              <a:t>https://zhuanlan.zhihu.com/p/132554155</a:t>
            </a:r>
          </a:p>
          <a:p>
            <a:r>
              <a:rPr lang="en-US" altLang="zh-CN" sz="2200" b="0" dirty="0">
                <a:effectLst/>
                <a:latin typeface="Times New Roman" panose="02020603050405020304" pitchFamily="18" charset="0"/>
                <a:cs typeface="Times New Roman" panose="02020603050405020304" pitchFamily="18" charset="0"/>
              </a:rPr>
              <a:t>https://zhuanlan.zhihu.com/p/44121378</a:t>
            </a:r>
          </a:p>
          <a:p>
            <a:r>
              <a:rPr lang="en-US" altLang="zh-CN" sz="2200" b="0" dirty="0">
                <a:effectLst/>
                <a:latin typeface="Times New Roman" panose="02020603050405020304" pitchFamily="18" charset="0"/>
                <a:cs typeface="Times New Roman" panose="02020603050405020304" pitchFamily="18" charset="0"/>
              </a:rPr>
              <a:t>https://zhuanlan.zhihu.com/p/47812375</a:t>
            </a:r>
          </a:p>
          <a:p>
            <a:r>
              <a:rPr lang="en-US" altLang="zh-CN" sz="2200" b="0" dirty="0">
                <a:effectLst/>
                <a:latin typeface="Times New Roman" panose="02020603050405020304" pitchFamily="18" charset="0"/>
                <a:cs typeface="Times New Roman" panose="02020603050405020304" pitchFamily="18" charset="0"/>
              </a:rPr>
              <a:t>https://zhuanlan.zhihu.com/p/104393915</a:t>
            </a:r>
          </a:p>
          <a:p>
            <a:r>
              <a:rPr lang="en-US" altLang="zh-CN" sz="2200" b="0" dirty="0">
                <a:effectLst/>
                <a:latin typeface="Times New Roman" panose="02020603050405020304" pitchFamily="18" charset="0"/>
                <a:cs typeface="Times New Roman" panose="02020603050405020304" pitchFamily="18" charset="0"/>
              </a:rPr>
              <a:t>https://zhuanlan.zhihu.com/p/48508221</a:t>
            </a:r>
          </a:p>
          <a:p>
            <a:r>
              <a:rPr lang="en-US" altLang="zh-CN" sz="2200" b="0" dirty="0">
                <a:effectLst/>
                <a:latin typeface="Times New Roman" panose="02020603050405020304" pitchFamily="18" charset="0"/>
                <a:cs typeface="Times New Roman" panose="02020603050405020304" pitchFamily="18" charset="0"/>
              </a:rPr>
              <a:t>https://www.nowcoder.com/discuss/258321</a:t>
            </a:r>
          </a:p>
          <a:p>
            <a:r>
              <a:rPr lang="en-US" altLang="zh-CN" sz="2200" b="0" dirty="0">
                <a:effectLst/>
                <a:latin typeface="Times New Roman" panose="02020603050405020304" pitchFamily="18" charset="0"/>
                <a:cs typeface="Times New Roman" panose="02020603050405020304" pitchFamily="18" charset="0"/>
              </a:rPr>
              <a:t>https://www.zhihu.com/question/337886108</a:t>
            </a:r>
          </a:p>
          <a:p>
            <a:r>
              <a:rPr lang="en-US" altLang="zh-CN" sz="2200" b="0" dirty="0">
                <a:effectLst/>
                <a:latin typeface="Times New Roman" panose="02020603050405020304" pitchFamily="18" charset="0"/>
                <a:cs typeface="Times New Roman" panose="02020603050405020304" pitchFamily="18" charset="0"/>
              </a:rPr>
              <a:t>https://blog.csdn.net/weixin_37947156/article/details/90112176</a:t>
            </a:r>
          </a:p>
          <a:p>
            <a:r>
              <a:rPr lang="en-US" altLang="zh-CN" sz="2200" b="0" dirty="0">
                <a:effectLst/>
                <a:latin typeface="Times New Roman" panose="02020603050405020304" pitchFamily="18" charset="0"/>
                <a:cs typeface="Times New Roman" panose="02020603050405020304" pitchFamily="18" charset="0"/>
              </a:rPr>
              <a:t>https://www.jianshu.com/p/0c196df57323</a:t>
            </a:r>
          </a:p>
          <a:p>
            <a:r>
              <a:rPr lang="en-US" altLang="zh-CN" sz="2200" b="0" dirty="0">
                <a:effectLst/>
                <a:latin typeface="Times New Roman" panose="02020603050405020304" pitchFamily="18" charset="0"/>
                <a:cs typeface="Times New Roman" panose="02020603050405020304" pitchFamily="18" charset="0"/>
              </a:rPr>
              <a:t>https://blog.csdn.net/season77us/article/details/104144613</a:t>
            </a:r>
          </a:p>
          <a:p>
            <a:r>
              <a:rPr lang="en-US" altLang="zh-CN" sz="2200" b="0" dirty="0">
                <a:effectLst/>
                <a:latin typeface="Times New Roman" panose="02020603050405020304" pitchFamily="18" charset="0"/>
                <a:cs typeface="Times New Roman" panose="02020603050405020304" pitchFamily="18" charset="0"/>
              </a:rPr>
              <a:t>https://zhuanlan.zhihu.com/p/82391768,</a:t>
            </a:r>
          </a:p>
          <a:p>
            <a:r>
              <a:rPr lang="en-US" altLang="zh-CN" sz="2200" b="0" dirty="0">
                <a:effectLst/>
                <a:latin typeface="Times New Roman" panose="02020603050405020304" pitchFamily="18" charset="0"/>
                <a:cs typeface="Times New Roman" panose="02020603050405020304" pitchFamily="18" charset="0"/>
                <a:hlinkClick r:id="rId3"/>
              </a:rPr>
              <a:t>https://www.zhihu.com/question/344516091</a:t>
            </a:r>
            <a:endParaRPr lang="en-US" altLang="zh-CN" sz="2200" b="0" dirty="0">
              <a:effectLst/>
              <a:latin typeface="Times New Roman" panose="02020603050405020304" pitchFamily="18" charset="0"/>
              <a:cs typeface="Times New Roman" panose="02020603050405020304" pitchFamily="18" charset="0"/>
            </a:endParaRPr>
          </a:p>
          <a:p>
            <a:r>
              <a:rPr lang="en-US" altLang="zh-CN" sz="2200" b="0" dirty="0">
                <a:effectLst/>
                <a:latin typeface="Times New Roman" panose="02020603050405020304" pitchFamily="18" charset="0"/>
                <a:cs typeface="Times New Roman" panose="02020603050405020304" pitchFamily="18" charset="0"/>
              </a:rPr>
              <a:t>https://github.com/DA-southampton/NLP_ability</a:t>
            </a:r>
          </a:p>
        </p:txBody>
      </p:sp>
    </p:spTree>
    <p:extLst>
      <p:ext uri="{BB962C8B-B14F-4D97-AF65-F5344CB8AC3E}">
        <p14:creationId xmlns:p14="http://schemas.microsoft.com/office/powerpoint/2010/main" val="165467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11">
            <a:extLst>
              <a:ext uri="{FF2B5EF4-FFF2-40B4-BE49-F238E27FC236}">
                <a16:creationId xmlns:a16="http://schemas.microsoft.com/office/drawing/2014/main" id="{3BE7EA4E-7D5B-4F5E-BDC3-ECA43A94D0C4}"/>
              </a:ext>
            </a:extLst>
          </p:cNvPr>
          <p:cNvSpPr txBox="1"/>
          <p:nvPr/>
        </p:nvSpPr>
        <p:spPr>
          <a:xfrm>
            <a:off x="6318490" y="2951946"/>
            <a:ext cx="4011867"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第一部分</a:t>
            </a:r>
            <a:endParaRPr lang="en-US" altLang="zh-CN" sz="2800" b="1" dirty="0">
              <a:solidFill>
                <a:srgbClr val="006AB6"/>
              </a:solidFill>
              <a:latin typeface="微软雅黑" panose="020B0503020204020204" pitchFamily="34" charset="-122"/>
              <a:ea typeface="微软雅黑" panose="020B0503020204020204" pitchFamily="34" charset="-122"/>
            </a:endParaRPr>
          </a:p>
          <a:p>
            <a:pPr marL="0" lvl="1"/>
            <a:r>
              <a:rPr lang="en-US" altLang="zh-CN" sz="2800" b="1" dirty="0">
                <a:solidFill>
                  <a:srgbClr val="006AB6"/>
                </a:solidFill>
                <a:latin typeface="微软雅黑" panose="020B0503020204020204" pitchFamily="34" charset="-122"/>
                <a:ea typeface="微软雅黑" panose="020B0503020204020204" pitchFamily="34" charset="-122"/>
              </a:rPr>
              <a:t>Encoder-Decoder</a:t>
            </a:r>
            <a:r>
              <a:rPr lang="zh-CN" altLang="en-US" sz="2800" b="1" dirty="0">
                <a:solidFill>
                  <a:srgbClr val="006AB6"/>
                </a:solidFill>
                <a:latin typeface="微软雅黑" panose="020B0503020204020204" pitchFamily="34" charset="-122"/>
                <a:ea typeface="微软雅黑" panose="020B0503020204020204" pitchFamily="34" charset="-122"/>
              </a:rPr>
              <a:t>架构</a:t>
            </a:r>
            <a:endParaRPr lang="en-US" altLang="zh-CN" sz="2800" b="1" dirty="0">
              <a:solidFill>
                <a:srgbClr val="006AB6"/>
              </a:solidFill>
              <a:latin typeface="微软雅黑" panose="020B0503020204020204" pitchFamily="34" charset="-122"/>
              <a:ea typeface="微软雅黑" panose="020B0503020204020204" pitchFamily="34" charset="-122"/>
            </a:endParaRPr>
          </a:p>
        </p:txBody>
      </p:sp>
      <p:cxnSp>
        <p:nvCxnSpPr>
          <p:cNvPr id="52" name="直接连接符 51">
            <a:extLst>
              <a:ext uri="{FF2B5EF4-FFF2-40B4-BE49-F238E27FC236}">
                <a16:creationId xmlns:a16="http://schemas.microsoft.com/office/drawing/2014/main" id="{9AC1E425-B2D0-41CC-A04A-E97F6F7610FA}"/>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53" name="TextBox 13">
            <a:extLst>
              <a:ext uri="{FF2B5EF4-FFF2-40B4-BE49-F238E27FC236}">
                <a16:creationId xmlns:a16="http://schemas.microsoft.com/office/drawing/2014/main" id="{B4A1E179-72CC-4EB1-A937-DD3B9EDE1124}"/>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54" name="组合 53">
            <a:extLst>
              <a:ext uri="{FF2B5EF4-FFF2-40B4-BE49-F238E27FC236}">
                <a16:creationId xmlns:a16="http://schemas.microsoft.com/office/drawing/2014/main" id="{A0F65C2E-B741-4FFE-85D6-6D558BA01FA4}"/>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55" name="同心圆 17">
              <a:extLst>
                <a:ext uri="{FF2B5EF4-FFF2-40B4-BE49-F238E27FC236}">
                  <a16:creationId xmlns:a16="http://schemas.microsoft.com/office/drawing/2014/main" id="{0CA0614B-73C7-4E26-B35A-21EA0E9C92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56" name="椭圆 55">
              <a:extLst>
                <a:ext uri="{FF2B5EF4-FFF2-40B4-BE49-F238E27FC236}">
                  <a16:creationId xmlns:a16="http://schemas.microsoft.com/office/drawing/2014/main" id="{55BA42D5-E67A-48D2-8628-C5FB383F1BCD}"/>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57" name="TextBox 13">
            <a:extLst>
              <a:ext uri="{FF2B5EF4-FFF2-40B4-BE49-F238E27FC236}">
                <a16:creationId xmlns:a16="http://schemas.microsoft.com/office/drawing/2014/main" id="{3ADDA03C-5D37-4B42-AA19-12813ACD55AB}"/>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01</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5378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anim calcmode="lin" valueType="num">
                                      <p:cBhvr>
                                        <p:cTn id="16" dur="500" fill="hold"/>
                                        <p:tgtEl>
                                          <p:spTgt spid="57"/>
                                        </p:tgtEl>
                                        <p:attrNameLst>
                                          <p:attrName>ppt_x</p:attrName>
                                        </p:attrNameLst>
                                      </p:cBhvr>
                                      <p:tavLst>
                                        <p:tav tm="0">
                                          <p:val>
                                            <p:strVal val="#ppt_x"/>
                                          </p:val>
                                        </p:tav>
                                        <p:tav tm="100000">
                                          <p:val>
                                            <p:strVal val="#ppt_x"/>
                                          </p:val>
                                        </p:tav>
                                      </p:tavLst>
                                    </p:anim>
                                    <p:anim calcmode="lin" valueType="num">
                                      <p:cBhvr>
                                        <p:cTn id="17" dur="500" fill="hold"/>
                                        <p:tgtEl>
                                          <p:spTgt spid="5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p:tgtEl>
                                          <p:spTgt spid="51"/>
                                        </p:tgtEl>
                                        <p:attrNameLst>
                                          <p:attrName>ppt_x</p:attrName>
                                        </p:attrNameLst>
                                      </p:cBhvr>
                                      <p:tavLst>
                                        <p:tav tm="0">
                                          <p:val>
                                            <p:strVal val="#ppt_x-#ppt_w*1.125000"/>
                                          </p:val>
                                        </p:tav>
                                        <p:tav tm="100000">
                                          <p:val>
                                            <p:strVal val="#ppt_x"/>
                                          </p:val>
                                        </p:tav>
                                      </p:tavLst>
                                    </p:anim>
                                    <p:animEffect transition="in" filter="wipe(right)">
                                      <p:cBhvr>
                                        <p:cTn id="22" dur="500"/>
                                        <p:tgtEl>
                                          <p:spTgt spid="5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anim calcmode="lin" valueType="num">
                                      <p:cBhvr>
                                        <p:cTn id="27" dur="500" fill="hold"/>
                                        <p:tgtEl>
                                          <p:spTgt spid="53"/>
                                        </p:tgtEl>
                                        <p:attrNameLst>
                                          <p:attrName>ppt_x</p:attrName>
                                        </p:attrNameLst>
                                      </p:cBhvr>
                                      <p:tavLst>
                                        <p:tav tm="0">
                                          <p:val>
                                            <p:strVal val="#ppt_x"/>
                                          </p:val>
                                        </p:tav>
                                        <p:tav tm="100000">
                                          <p:val>
                                            <p:strVal val="#ppt_x"/>
                                          </p:val>
                                        </p:tav>
                                      </p:tavLst>
                                    </p:anim>
                                    <p:anim calcmode="lin" valueType="num">
                                      <p:cBhvr>
                                        <p:cTn id="28"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039D50B-1148-4486-8586-F3ADA4782E42}"/>
              </a:ext>
            </a:extLst>
          </p:cNvPr>
          <p:cNvSpPr/>
          <p:nvPr/>
        </p:nvSpPr>
        <p:spPr>
          <a:xfrm>
            <a:off x="0" y="0"/>
            <a:ext cx="12858750" cy="7243762"/>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0">
            <a:extLst>
              <a:ext uri="{FF2B5EF4-FFF2-40B4-BE49-F238E27FC236}">
                <a16:creationId xmlns:a16="http://schemas.microsoft.com/office/drawing/2014/main" id="{DF5E4B4E-1061-4C94-84D7-E28A34B8F394}"/>
              </a:ext>
            </a:extLst>
          </p:cNvPr>
          <p:cNvSpPr txBox="1"/>
          <p:nvPr/>
        </p:nvSpPr>
        <p:spPr>
          <a:xfrm>
            <a:off x="5989849" y="2809527"/>
            <a:ext cx="2908489" cy="900246"/>
          </a:xfrm>
          <a:prstGeom prst="rect">
            <a:avLst/>
          </a:prstGeom>
          <a:noFill/>
        </p:spPr>
        <p:txBody>
          <a:bodyPr wrap="none" lIns="68580" tIns="34290" rIns="68580" bIns="34290">
            <a:spAutoFit/>
          </a:bodyPr>
          <a:lstStyle/>
          <a:p>
            <a:pPr algn="ctr">
              <a:buNone/>
            </a:pPr>
            <a:r>
              <a:rPr lang="zh-CN" altLang="en-US" sz="5400" dirty="0">
                <a:solidFill>
                  <a:srgbClr val="006AB6"/>
                </a:solidFill>
                <a:latin typeface="微软雅黑" panose="020B0503020204020204" pitchFamily="34" charset="-122"/>
                <a:ea typeface="微软雅黑" panose="020B0503020204020204" pitchFamily="34" charset="-122"/>
                <a:cs typeface="Arial" panose="020B0604020202020204" pitchFamily="34" charset="0"/>
              </a:rPr>
              <a:t>感谢聆听</a:t>
            </a:r>
          </a:p>
        </p:txBody>
      </p:sp>
      <p:cxnSp>
        <p:nvCxnSpPr>
          <p:cNvPr id="12" name="直接连接符 11">
            <a:extLst>
              <a:ext uri="{FF2B5EF4-FFF2-40B4-BE49-F238E27FC236}">
                <a16:creationId xmlns:a16="http://schemas.microsoft.com/office/drawing/2014/main" id="{94E674BF-B99C-423E-9256-1D572C878113}"/>
              </a:ext>
            </a:extLst>
          </p:cNvPr>
          <p:cNvCxnSpPr>
            <a:cxnSpLocks/>
          </p:cNvCxnSpPr>
          <p:nvPr/>
        </p:nvCxnSpPr>
        <p:spPr>
          <a:xfrm>
            <a:off x="1444963" y="3690995"/>
            <a:ext cx="1141378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5C81337-4849-4285-89DA-FFE3F3AAEE7B}"/>
              </a:ext>
            </a:extLst>
          </p:cNvPr>
          <p:cNvSpPr txBox="1"/>
          <p:nvPr/>
        </p:nvSpPr>
        <p:spPr>
          <a:xfrm>
            <a:off x="8159659" y="4175742"/>
            <a:ext cx="3930916" cy="830997"/>
          </a:xfrm>
          <a:prstGeom prst="rect">
            <a:avLst/>
          </a:prstGeom>
          <a:noFill/>
        </p:spPr>
        <p:txBody>
          <a:bodyPr wrap="square" rtlCol="0">
            <a:spAutoFit/>
          </a:bodyPr>
          <a:lstStyle/>
          <a:p>
            <a:pPr algn="r"/>
            <a:r>
              <a:rPr lang="zh-CN" altLang="en-US" sz="2400" b="1" dirty="0"/>
              <a:t>马东阳 阮昱彬 崔丁洁 </a:t>
            </a:r>
            <a:endParaRPr lang="en-US" altLang="zh-CN" sz="2400" b="1" dirty="0"/>
          </a:p>
          <a:p>
            <a:pPr algn="r"/>
            <a:r>
              <a:rPr lang="zh-CN" altLang="en-US" sz="2400" b="1" dirty="0"/>
              <a:t>邱锐玲 董婷文</a:t>
            </a:r>
          </a:p>
        </p:txBody>
      </p:sp>
    </p:spTree>
    <p:extLst>
      <p:ext uri="{BB962C8B-B14F-4D97-AF65-F5344CB8AC3E}">
        <p14:creationId xmlns:p14="http://schemas.microsoft.com/office/powerpoint/2010/main" val="94323674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21250">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14:bounceEnd="21250">
                                          <p:cBhvr additive="base">
                                            <p:cTn id="13" dur="800" fill="hold"/>
                                            <p:tgtEl>
                                              <p:spTgt spid="10"/>
                                            </p:tgtEl>
                                            <p:attrNameLst>
                                              <p:attrName>ppt_x</p:attrName>
                                            </p:attrNameLst>
                                          </p:cBhvr>
                                          <p:tavLst>
                                            <p:tav tm="0">
                                              <p:val>
                                                <p:strVal val="1+#ppt_w/2"/>
                                              </p:val>
                                            </p:tav>
                                            <p:tav tm="100000">
                                              <p:val>
                                                <p:strVal val="#ppt_x"/>
                                              </p:val>
                                            </p:tav>
                                          </p:tavLst>
                                        </p:anim>
                                        <p:anim calcmode="lin" valueType="num" p14:bounceEnd="21250">
                                          <p:cBhvr additive="base">
                                            <p:cTn id="14" dur="8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800" fill="hold"/>
                                            <p:tgtEl>
                                              <p:spTgt spid="10"/>
                                            </p:tgtEl>
                                            <p:attrNameLst>
                                              <p:attrName>ppt_x</p:attrName>
                                            </p:attrNameLst>
                                          </p:cBhvr>
                                          <p:tavLst>
                                            <p:tav tm="0">
                                              <p:val>
                                                <p:strVal val="1+#ppt_w/2"/>
                                              </p:val>
                                            </p:tav>
                                            <p:tav tm="100000">
                                              <p:val>
                                                <p:strVal val="#ppt_x"/>
                                              </p:val>
                                            </p:tav>
                                          </p:tavLst>
                                        </p:anim>
                                        <p:anim calcmode="lin" valueType="num">
                                          <p:cBhvr additive="base">
                                            <p:cTn id="14" dur="8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66373" y="334652"/>
            <a:ext cx="5809455" cy="818060"/>
            <a:chOff x="1020582" y="1732757"/>
            <a:chExt cx="5809455" cy="818060"/>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2" y="1919106"/>
              <a:ext cx="5809455" cy="631711"/>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Self-Attention</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F37EB62-AA37-4BAE-9564-EFA472D0209A}"/>
                  </a:ext>
                </a:extLst>
              </p:cNvPr>
              <p:cNvSpPr txBox="1"/>
              <p:nvPr/>
            </p:nvSpPr>
            <p:spPr>
              <a:xfrm>
                <a:off x="6284685" y="1152712"/>
                <a:ext cx="5754916" cy="10468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𝐴𝑡𝑡𝑒𝑛𝑡𝑖𝑜𝑛</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𝑠𝑜𝑓𝑡𝑚𝑎𝑥</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𝑄</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𝐾</m:t>
                                  </m:r>
                                </m:e>
                                <m:sup>
                                  <m:r>
                                    <a:rPr lang="en-US" altLang="zh-CN" sz="2400" b="0" i="1" smtClean="0">
                                      <a:latin typeface="Cambria Math" panose="02040503050406030204" pitchFamily="18" charset="0"/>
                                    </a:rPr>
                                    <m:t>𝑇</m:t>
                                  </m:r>
                                </m:sup>
                              </m:sSup>
                            </m:num>
                            <m:den>
                              <m:rad>
                                <m:radPr>
                                  <m:degHide m:val="on"/>
                                  <m:ctrlPr>
                                    <a:rPr lang="en-US" altLang="zh-CN" sz="2400" b="0" i="1" smtClean="0">
                                      <a:latin typeface="Cambria Math" panose="02040503050406030204" pitchFamily="18" charset="0"/>
                                    </a:rPr>
                                  </m:ctrlPr>
                                </m:radPr>
                                <m:deg/>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𝑘</m:t>
                                      </m:r>
                                    </m:sub>
                                  </m:sSub>
                                </m:e>
                              </m:rad>
                            </m:den>
                          </m:f>
                        </m:e>
                      </m:d>
                      <m:r>
                        <a:rPr lang="en-US" altLang="zh-CN" sz="2400" b="0" i="1" smtClean="0">
                          <a:latin typeface="Cambria Math" panose="02040503050406030204" pitchFamily="18" charset="0"/>
                        </a:rPr>
                        <m:t>𝑉</m:t>
                      </m:r>
                    </m:oMath>
                  </m:oMathPara>
                </a14:m>
                <a:endParaRPr lang="en-US" altLang="zh-CN" sz="2400" b="0" dirty="0"/>
              </a:p>
            </p:txBody>
          </p:sp>
        </mc:Choice>
        <mc:Fallback xmlns="">
          <p:sp>
            <p:nvSpPr>
              <p:cNvPr id="16" name="文本框 15">
                <a:extLst>
                  <a:ext uri="{FF2B5EF4-FFF2-40B4-BE49-F238E27FC236}">
                    <a16:creationId xmlns:a16="http://schemas.microsoft.com/office/drawing/2014/main" id="{3F37EB62-AA37-4BAE-9564-EFA472D0209A}"/>
                  </a:ext>
                </a:extLst>
              </p:cNvPr>
              <p:cNvSpPr txBox="1">
                <a:spLocks noRot="1" noChangeAspect="1" noMove="1" noResize="1" noEditPoints="1" noAdjustHandles="1" noChangeArrowheads="1" noChangeShapeType="1" noTextEdit="1"/>
              </p:cNvSpPr>
              <p:nvPr/>
            </p:nvSpPr>
            <p:spPr>
              <a:xfrm>
                <a:off x="6284685" y="1152712"/>
                <a:ext cx="5754916" cy="1046890"/>
              </a:xfrm>
              <a:prstGeom prst="rect">
                <a:avLst/>
              </a:prstGeom>
              <a:blipFill>
                <a:blip r:embed="rId3"/>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D07D36F2-F518-4F7A-89ED-D4E8A3230B61}"/>
              </a:ext>
            </a:extLst>
          </p:cNvPr>
          <p:cNvSpPr txBox="1"/>
          <p:nvPr/>
        </p:nvSpPr>
        <p:spPr>
          <a:xfrm>
            <a:off x="890390" y="1302490"/>
            <a:ext cx="315183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600" dirty="0">
                <a:solidFill>
                  <a:prstClr val="black"/>
                </a:solidFill>
                <a:latin typeface="微软雅黑" panose="020B0503020204020204" pitchFamily="34" charset="-122"/>
                <a:ea typeface="微软雅黑" panose="020B0503020204020204" pitchFamily="34" charset="-122"/>
              </a:rPr>
              <a:t>例句：“我 和 你”</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BAFB6CD2-7BBB-4E20-B9BF-ED95D8C12E8E}"/>
              </a:ext>
            </a:extLst>
          </p:cNvPr>
          <p:cNvGrpSpPr/>
          <p:nvPr/>
        </p:nvGrpSpPr>
        <p:grpSpPr>
          <a:xfrm>
            <a:off x="2291617" y="2121035"/>
            <a:ext cx="5692426" cy="1307965"/>
            <a:chOff x="251989" y="2199602"/>
            <a:chExt cx="5692426" cy="1307965"/>
          </a:xfrm>
        </p:grpSpPr>
        <p:grpSp>
          <p:nvGrpSpPr>
            <p:cNvPr id="21" name="组合 20">
              <a:extLst>
                <a:ext uri="{FF2B5EF4-FFF2-40B4-BE49-F238E27FC236}">
                  <a16:creationId xmlns:a16="http://schemas.microsoft.com/office/drawing/2014/main" id="{9D1AF385-7693-40D7-B24C-33D2E0ED3265}"/>
                </a:ext>
              </a:extLst>
            </p:cNvPr>
            <p:cNvGrpSpPr/>
            <p:nvPr/>
          </p:nvGrpSpPr>
          <p:grpSpPr>
            <a:xfrm>
              <a:off x="251989" y="2214905"/>
              <a:ext cx="5172384" cy="1292662"/>
              <a:chOff x="251989" y="2214905"/>
              <a:chExt cx="5172384" cy="1292662"/>
            </a:xfrm>
          </p:grpSpPr>
          <p:grpSp>
            <p:nvGrpSpPr>
              <p:cNvPr id="12" name="组合 11">
                <a:extLst>
                  <a:ext uri="{FF2B5EF4-FFF2-40B4-BE49-F238E27FC236}">
                    <a16:creationId xmlns:a16="http://schemas.microsoft.com/office/drawing/2014/main" id="{0D8F0119-D085-495F-B9AE-EC6E9BC942F0}"/>
                  </a:ext>
                </a:extLst>
              </p:cNvPr>
              <p:cNvGrpSpPr/>
              <p:nvPr/>
            </p:nvGrpSpPr>
            <p:grpSpPr>
              <a:xfrm>
                <a:off x="3048372" y="2267236"/>
                <a:ext cx="2376001" cy="1188000"/>
                <a:chOff x="1552021" y="2409684"/>
                <a:chExt cx="2376001" cy="1188000"/>
              </a:xfrm>
            </p:grpSpPr>
            <p:sp>
              <p:nvSpPr>
                <p:cNvPr id="2" name="矩形 1">
                  <a:extLst>
                    <a:ext uri="{FF2B5EF4-FFF2-40B4-BE49-F238E27FC236}">
                      <a16:creationId xmlns:a16="http://schemas.microsoft.com/office/drawing/2014/main" id="{C87BEC57-96C2-419C-BEE1-168B0CA95FF7}"/>
                    </a:ext>
                  </a:extLst>
                </p:cNvPr>
                <p:cNvSpPr/>
                <p:nvPr/>
              </p:nvSpPr>
              <p:spPr>
                <a:xfrm>
                  <a:off x="1552021" y="2409684"/>
                  <a:ext cx="2376000" cy="396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EA337053-EB51-4996-84D5-23E720EB0C0B}"/>
                    </a:ext>
                  </a:extLst>
                </p:cNvPr>
                <p:cNvSpPr/>
                <p:nvPr/>
              </p:nvSpPr>
              <p:spPr>
                <a:xfrm>
                  <a:off x="1552022" y="2409684"/>
                  <a:ext cx="2376000" cy="1188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E17F58A-466D-40A0-8567-47FCC36D1997}"/>
                    </a:ext>
                  </a:extLst>
                </p:cNvPr>
                <p:cNvSpPr/>
                <p:nvPr/>
              </p:nvSpPr>
              <p:spPr>
                <a:xfrm>
                  <a:off x="1552021" y="3201684"/>
                  <a:ext cx="2376000" cy="396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9C6CCA87-FCBE-4AB8-945A-91DCCFE32399}"/>
                    </a:ext>
                  </a:extLst>
                </p:cNvPr>
                <p:cNvSpPr/>
                <p:nvPr/>
              </p:nvSpPr>
              <p:spPr>
                <a:xfrm>
                  <a:off x="1552022" y="2409684"/>
                  <a:ext cx="396000" cy="1188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1EE069B-596E-479B-BAF5-0CBC182A67B9}"/>
                    </a:ext>
                  </a:extLst>
                </p:cNvPr>
                <p:cNvSpPr/>
                <p:nvPr/>
              </p:nvSpPr>
              <p:spPr>
                <a:xfrm>
                  <a:off x="1948022" y="2409684"/>
                  <a:ext cx="396000" cy="1188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464B4D6-EE2A-4A7B-B26C-38C12C54CAE3}"/>
                    </a:ext>
                  </a:extLst>
                </p:cNvPr>
                <p:cNvSpPr/>
                <p:nvPr/>
              </p:nvSpPr>
              <p:spPr>
                <a:xfrm>
                  <a:off x="2344022" y="2409684"/>
                  <a:ext cx="396000" cy="1188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539F158-C08A-4ECE-86CF-FCE51A500CAF}"/>
                    </a:ext>
                  </a:extLst>
                </p:cNvPr>
                <p:cNvSpPr/>
                <p:nvPr/>
              </p:nvSpPr>
              <p:spPr>
                <a:xfrm>
                  <a:off x="2740022" y="2409684"/>
                  <a:ext cx="396000" cy="1188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CC31180-E1B1-4EC8-A657-3D3D4009B59C}"/>
                    </a:ext>
                  </a:extLst>
                </p:cNvPr>
                <p:cNvSpPr/>
                <p:nvPr/>
              </p:nvSpPr>
              <p:spPr>
                <a:xfrm>
                  <a:off x="3136022" y="2409684"/>
                  <a:ext cx="396000" cy="1188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97F14F2-A365-4684-9735-E2AFCA7DA6FC}"/>
                    </a:ext>
                  </a:extLst>
                </p:cNvPr>
                <p:cNvSpPr/>
                <p:nvPr/>
              </p:nvSpPr>
              <p:spPr>
                <a:xfrm>
                  <a:off x="3532022" y="2409684"/>
                  <a:ext cx="396000" cy="1188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3CE6ACA-07AD-4961-9A8D-7DFC68C4522F}"/>
                      </a:ext>
                    </a:extLst>
                  </p:cNvPr>
                  <p:cNvSpPr txBox="1"/>
                  <p:nvPr/>
                </p:nvSpPr>
                <p:spPr>
                  <a:xfrm>
                    <a:off x="251989" y="2615015"/>
                    <a:ext cx="237600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𝑄</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𝐾</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𝑉</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m:t>
                          </m:r>
                        </m:oMath>
                      </m:oMathPara>
                    </a14:m>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17" name="文本框 16">
                    <a:extLst>
                      <a:ext uri="{FF2B5EF4-FFF2-40B4-BE49-F238E27FC236}">
                        <a16:creationId xmlns:a16="http://schemas.microsoft.com/office/drawing/2014/main" id="{B3CE6ACA-07AD-4961-9A8D-7DFC68C4522F}"/>
                      </a:ext>
                    </a:extLst>
                  </p:cNvPr>
                  <p:cNvSpPr txBox="1">
                    <a:spLocks noRot="1" noChangeAspect="1" noMove="1" noResize="1" noEditPoints="1" noAdjustHandles="1" noChangeArrowheads="1" noChangeShapeType="1" noTextEdit="1"/>
                  </p:cNvSpPr>
                  <p:nvPr/>
                </p:nvSpPr>
                <p:spPr>
                  <a:xfrm>
                    <a:off x="251989" y="2615015"/>
                    <a:ext cx="2376000" cy="492443"/>
                  </a:xfrm>
                  <a:prstGeom prst="rect">
                    <a:avLst/>
                  </a:prstGeom>
                  <a:blipFill>
                    <a:blip r:embed="rId4"/>
                    <a:stretch>
                      <a:fillRect/>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D16D5D8B-1885-4BC8-82BA-10A2F1434546}"/>
                  </a:ext>
                </a:extLst>
              </p:cNvPr>
              <p:cNvSpPr txBox="1"/>
              <p:nvPr/>
            </p:nvSpPr>
            <p:spPr>
              <a:xfrm>
                <a:off x="2466309" y="2214905"/>
                <a:ext cx="520043" cy="12926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我</a:t>
                </a:r>
                <a:endPar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600" dirty="0">
                    <a:solidFill>
                      <a:prstClr val="black"/>
                    </a:solidFill>
                    <a:latin typeface="微软雅黑" panose="020B0503020204020204" pitchFamily="34" charset="-122"/>
                    <a:ea typeface="微软雅黑" panose="020B0503020204020204" pitchFamily="34" charset="-122"/>
                  </a:rPr>
                  <a:t>和</a:t>
                </a:r>
                <a:endParaRPr lang="en-US" altLang="zh-CN" sz="26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你</a:t>
                </a:r>
                <a:endPar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CB39F8F6-2352-436D-B956-C70EC11C80F2}"/>
                </a:ext>
              </a:extLst>
            </p:cNvPr>
            <p:cNvSpPr txBox="1"/>
            <p:nvPr/>
          </p:nvSpPr>
          <p:spPr>
            <a:xfrm>
              <a:off x="5424372" y="2199602"/>
              <a:ext cx="520043" cy="12926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dirty="0">
                  <a:solidFill>
                    <a:prstClr val="black"/>
                  </a:solidFill>
                  <a:latin typeface="微软雅黑" panose="020B0503020204020204" pitchFamily="34" charset="-122"/>
                  <a:ea typeface="微软雅黑" panose="020B0503020204020204" pitchFamily="34" charset="-122"/>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dirty="0">
                  <a:solidFill>
                    <a:prstClr val="black"/>
                  </a:solidFill>
                  <a:latin typeface="微软雅黑" panose="020B0503020204020204" pitchFamily="34" charset="-122"/>
                  <a:ea typeface="微软雅黑" panose="020B0503020204020204" pitchFamily="34" charset="-122"/>
                </a:rPr>
                <a:t>2</a:t>
              </a:r>
              <a:endPar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50EB69B-B663-444F-937E-7BF626524317}"/>
                  </a:ext>
                </a:extLst>
              </p:cNvPr>
              <p:cNvSpPr txBox="1"/>
              <p:nvPr/>
            </p:nvSpPr>
            <p:spPr>
              <a:xfrm>
                <a:off x="2466309" y="3770406"/>
                <a:ext cx="4697610" cy="584968"/>
              </a:xfrm>
              <a:prstGeom prst="rect">
                <a:avLst/>
              </a:prstGeom>
              <a:noFill/>
            </p:spPr>
            <p:txBody>
              <a:bodyPr wrap="square" rtlCol="0">
                <a:spAutoFit/>
              </a:bodyPr>
              <a:lstStyle/>
              <a:p>
                <a:r>
                  <a:rPr lang="zh-CN" altLang="en-US" sz="2600" dirty="0"/>
                  <a:t>令</a:t>
                </a:r>
                <a14:m>
                  <m:oMath xmlns:m="http://schemas.openxmlformats.org/officeDocument/2006/math">
                    <m:r>
                      <a:rPr lang="en-US" altLang="zh-CN" sz="2600" b="0" i="1" smtClean="0">
                        <a:latin typeface="Cambria Math" panose="02040503050406030204" pitchFamily="18" charset="0"/>
                      </a:rPr>
                      <m:t>𝐴</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𝑄</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𝐾</m:t>
                        </m:r>
                      </m:e>
                      <m:sup>
                        <m:r>
                          <a:rPr lang="en-US" altLang="zh-CN" sz="2600" b="0" i="1" smtClean="0">
                            <a:latin typeface="Cambria Math" panose="02040503050406030204" pitchFamily="18" charset="0"/>
                          </a:rPr>
                          <m:t>𝑇</m:t>
                        </m:r>
                      </m:sup>
                    </m:sSup>
                  </m:oMath>
                </a14:m>
                <a:r>
                  <a:rPr lang="zh-CN" altLang="en-US" sz="2600" b="0" dirty="0"/>
                  <a:t>，</a:t>
                </a:r>
                <a:r>
                  <a:rPr lang="zh-CN" altLang="en-US" sz="2600" dirty="0"/>
                  <a:t>则</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𝐴</m:t>
                        </m:r>
                      </m:e>
                      <m:sub>
                        <m:r>
                          <a:rPr lang="en-US" altLang="zh-CN" sz="2600" b="0" i="1" smtClean="0">
                            <a:latin typeface="Cambria Math" panose="02040503050406030204" pitchFamily="18" charset="0"/>
                          </a:rPr>
                          <m:t>𝑖𝑗</m:t>
                        </m:r>
                      </m:sub>
                    </m:sSub>
                    <m:r>
                      <a:rPr lang="en-US" altLang="zh-CN" sz="2600" b="0" i="1" smtClean="0">
                        <a:latin typeface="Cambria Math" panose="02040503050406030204" pitchFamily="18" charset="0"/>
                      </a:rPr>
                      <m:t>=</m:t>
                    </m:r>
                    <m:acc>
                      <m:accPr>
                        <m:chr m:val="⃗"/>
                        <m:ctrlPr>
                          <a:rPr lang="en-US" altLang="zh-CN" sz="2600" b="0" i="1" smtClean="0">
                            <a:latin typeface="Cambria Math" panose="02040503050406030204" pitchFamily="18" charset="0"/>
                          </a:rPr>
                        </m:ctrlPr>
                      </m:accPr>
                      <m:e>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𝑄</m:t>
                            </m:r>
                          </m:e>
                          <m:sub>
                            <m:r>
                              <a:rPr lang="en-US" altLang="zh-CN" sz="2600" b="0" i="1" smtClean="0">
                                <a:latin typeface="Cambria Math" panose="02040503050406030204" pitchFamily="18" charset="0"/>
                              </a:rPr>
                              <m:t>𝑖</m:t>
                            </m:r>
                          </m:sub>
                        </m:sSub>
                      </m:e>
                    </m:acc>
                    <m:r>
                      <a:rPr lang="en-US" altLang="zh-CN" sz="2600" b="0" i="1" smtClean="0">
                        <a:latin typeface="Cambria Math" panose="02040503050406030204" pitchFamily="18" charset="0"/>
                      </a:rPr>
                      <m:t>⋅</m:t>
                    </m:r>
                    <m:acc>
                      <m:accPr>
                        <m:chr m:val="⃗"/>
                        <m:ctrlPr>
                          <a:rPr lang="en-US" altLang="zh-CN" sz="2600" b="0" i="1" smtClean="0">
                            <a:latin typeface="Cambria Math" panose="02040503050406030204" pitchFamily="18" charset="0"/>
                          </a:rPr>
                        </m:ctrlPr>
                      </m:accPr>
                      <m:e>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𝐾</m:t>
                            </m:r>
                          </m:e>
                          <m:sub>
                            <m:r>
                              <a:rPr lang="en-US" altLang="zh-CN" sz="2600" b="0" i="1" smtClean="0">
                                <a:latin typeface="Cambria Math" panose="02040503050406030204" pitchFamily="18" charset="0"/>
                              </a:rPr>
                              <m:t>𝑗</m:t>
                            </m:r>
                          </m:sub>
                        </m:sSub>
                      </m:e>
                    </m:acc>
                  </m:oMath>
                </a14:m>
                <a:endParaRPr lang="en-US" altLang="zh-CN" sz="2600" b="0" dirty="0"/>
              </a:p>
            </p:txBody>
          </p:sp>
        </mc:Choice>
        <mc:Fallback xmlns="">
          <p:sp>
            <p:nvSpPr>
              <p:cNvPr id="40" name="文本框 39">
                <a:extLst>
                  <a:ext uri="{FF2B5EF4-FFF2-40B4-BE49-F238E27FC236}">
                    <a16:creationId xmlns:a16="http://schemas.microsoft.com/office/drawing/2014/main" id="{650EB69B-B663-444F-937E-7BF626524317}"/>
                  </a:ext>
                </a:extLst>
              </p:cNvPr>
              <p:cNvSpPr txBox="1">
                <a:spLocks noRot="1" noChangeAspect="1" noMove="1" noResize="1" noEditPoints="1" noAdjustHandles="1" noChangeArrowheads="1" noChangeShapeType="1" noTextEdit="1"/>
              </p:cNvSpPr>
              <p:nvPr/>
            </p:nvSpPr>
            <p:spPr>
              <a:xfrm>
                <a:off x="2466309" y="3770406"/>
                <a:ext cx="4697610" cy="584968"/>
              </a:xfrm>
              <a:prstGeom prst="rect">
                <a:avLst/>
              </a:prstGeom>
              <a:blipFill>
                <a:blip r:embed="rId5"/>
                <a:stretch>
                  <a:fillRect l="-2338" t="-4211" b="-16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999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a:extLst>
              <a:ext uri="{FF2B5EF4-FFF2-40B4-BE49-F238E27FC236}">
                <a16:creationId xmlns:a16="http://schemas.microsoft.com/office/drawing/2014/main" id="{79B61D08-C9B4-4D11-B153-0B502EFD55D5}"/>
              </a:ext>
            </a:extLst>
          </p:cNvPr>
          <p:cNvGrpSpPr/>
          <p:nvPr/>
        </p:nvGrpSpPr>
        <p:grpSpPr>
          <a:xfrm>
            <a:off x="2748489" y="1845391"/>
            <a:ext cx="2160000" cy="2160000"/>
            <a:chOff x="2748489" y="1845391"/>
            <a:chExt cx="1296000" cy="1296000"/>
          </a:xfrm>
        </p:grpSpPr>
        <p:grpSp>
          <p:nvGrpSpPr>
            <p:cNvPr id="79" name="组合 78">
              <a:extLst>
                <a:ext uri="{FF2B5EF4-FFF2-40B4-BE49-F238E27FC236}">
                  <a16:creationId xmlns:a16="http://schemas.microsoft.com/office/drawing/2014/main" id="{7033A8FF-4963-4459-9F5E-13B13A0BCFEE}"/>
                </a:ext>
              </a:extLst>
            </p:cNvPr>
            <p:cNvGrpSpPr/>
            <p:nvPr/>
          </p:nvGrpSpPr>
          <p:grpSpPr>
            <a:xfrm>
              <a:off x="2748489" y="1845391"/>
              <a:ext cx="432000" cy="1296000"/>
              <a:chOff x="2596089" y="1692991"/>
              <a:chExt cx="432000" cy="1296000"/>
            </a:xfrm>
          </p:grpSpPr>
          <p:sp>
            <p:nvSpPr>
              <p:cNvPr id="73" name="矩形 72">
                <a:extLst>
                  <a:ext uri="{FF2B5EF4-FFF2-40B4-BE49-F238E27FC236}">
                    <a16:creationId xmlns:a16="http://schemas.microsoft.com/office/drawing/2014/main" id="{7C035014-BB50-4E17-8D65-B2EE0297F07C}"/>
                  </a:ext>
                </a:extLst>
              </p:cNvPr>
              <p:cNvSpPr/>
              <p:nvPr/>
            </p:nvSpPr>
            <p:spPr>
              <a:xfrm>
                <a:off x="2596089" y="1692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76" name="矩形 75">
                <a:extLst>
                  <a:ext uri="{FF2B5EF4-FFF2-40B4-BE49-F238E27FC236}">
                    <a16:creationId xmlns:a16="http://schemas.microsoft.com/office/drawing/2014/main" id="{5B13C347-6601-48A7-87ED-F74848ABC479}"/>
                  </a:ext>
                </a:extLst>
              </p:cNvPr>
              <p:cNvSpPr/>
              <p:nvPr/>
            </p:nvSpPr>
            <p:spPr>
              <a:xfrm>
                <a:off x="2596089" y="2124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78" name="矩形 77">
                <a:extLst>
                  <a:ext uri="{FF2B5EF4-FFF2-40B4-BE49-F238E27FC236}">
                    <a16:creationId xmlns:a16="http://schemas.microsoft.com/office/drawing/2014/main" id="{ADA16E4C-3244-4445-869B-306CAA5C078D}"/>
                  </a:ext>
                </a:extLst>
              </p:cNvPr>
              <p:cNvSpPr/>
              <p:nvPr/>
            </p:nvSpPr>
            <p:spPr>
              <a:xfrm>
                <a:off x="2596089" y="2556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grpSp>
        <p:grpSp>
          <p:nvGrpSpPr>
            <p:cNvPr id="80" name="组合 79">
              <a:extLst>
                <a:ext uri="{FF2B5EF4-FFF2-40B4-BE49-F238E27FC236}">
                  <a16:creationId xmlns:a16="http://schemas.microsoft.com/office/drawing/2014/main" id="{C343BA8A-2B73-46E2-9C95-011419254736}"/>
                </a:ext>
              </a:extLst>
            </p:cNvPr>
            <p:cNvGrpSpPr/>
            <p:nvPr/>
          </p:nvGrpSpPr>
          <p:grpSpPr>
            <a:xfrm>
              <a:off x="3180489" y="1845391"/>
              <a:ext cx="432000" cy="1296000"/>
              <a:chOff x="2596089" y="1692991"/>
              <a:chExt cx="432000" cy="1296000"/>
            </a:xfrm>
          </p:grpSpPr>
          <p:sp>
            <p:nvSpPr>
              <p:cNvPr id="81" name="矩形 80">
                <a:extLst>
                  <a:ext uri="{FF2B5EF4-FFF2-40B4-BE49-F238E27FC236}">
                    <a16:creationId xmlns:a16="http://schemas.microsoft.com/office/drawing/2014/main" id="{D88BA825-FEBC-4CA5-88DA-826455404F2D}"/>
                  </a:ext>
                </a:extLst>
              </p:cNvPr>
              <p:cNvSpPr/>
              <p:nvPr/>
            </p:nvSpPr>
            <p:spPr>
              <a:xfrm>
                <a:off x="2596089" y="1692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82" name="矩形 81">
                <a:extLst>
                  <a:ext uri="{FF2B5EF4-FFF2-40B4-BE49-F238E27FC236}">
                    <a16:creationId xmlns:a16="http://schemas.microsoft.com/office/drawing/2014/main" id="{24E3758B-E0A8-4391-84CD-6739D7F73417}"/>
                  </a:ext>
                </a:extLst>
              </p:cNvPr>
              <p:cNvSpPr/>
              <p:nvPr/>
            </p:nvSpPr>
            <p:spPr>
              <a:xfrm>
                <a:off x="2596089" y="2124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83" name="矩形 82">
                <a:extLst>
                  <a:ext uri="{FF2B5EF4-FFF2-40B4-BE49-F238E27FC236}">
                    <a16:creationId xmlns:a16="http://schemas.microsoft.com/office/drawing/2014/main" id="{168422BC-DBA0-4E09-BD6F-75D068A2F4BD}"/>
                  </a:ext>
                </a:extLst>
              </p:cNvPr>
              <p:cNvSpPr/>
              <p:nvPr/>
            </p:nvSpPr>
            <p:spPr>
              <a:xfrm>
                <a:off x="2596089" y="2556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grpSp>
        <p:grpSp>
          <p:nvGrpSpPr>
            <p:cNvPr id="84" name="组合 83">
              <a:extLst>
                <a:ext uri="{FF2B5EF4-FFF2-40B4-BE49-F238E27FC236}">
                  <a16:creationId xmlns:a16="http://schemas.microsoft.com/office/drawing/2014/main" id="{369661BB-AC05-4722-98F2-6ED8B5D689DD}"/>
                </a:ext>
              </a:extLst>
            </p:cNvPr>
            <p:cNvGrpSpPr/>
            <p:nvPr/>
          </p:nvGrpSpPr>
          <p:grpSpPr>
            <a:xfrm>
              <a:off x="3612489" y="1845391"/>
              <a:ext cx="432000" cy="1296000"/>
              <a:chOff x="2596089" y="1692991"/>
              <a:chExt cx="432000" cy="1296000"/>
            </a:xfrm>
          </p:grpSpPr>
          <p:sp>
            <p:nvSpPr>
              <p:cNvPr id="85" name="矩形 84">
                <a:extLst>
                  <a:ext uri="{FF2B5EF4-FFF2-40B4-BE49-F238E27FC236}">
                    <a16:creationId xmlns:a16="http://schemas.microsoft.com/office/drawing/2014/main" id="{11A9CED6-F855-4A78-B2EE-9342AA8E9319}"/>
                  </a:ext>
                </a:extLst>
              </p:cNvPr>
              <p:cNvSpPr/>
              <p:nvPr/>
            </p:nvSpPr>
            <p:spPr>
              <a:xfrm>
                <a:off x="2596089" y="1692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86" name="矩形 85">
                <a:extLst>
                  <a:ext uri="{FF2B5EF4-FFF2-40B4-BE49-F238E27FC236}">
                    <a16:creationId xmlns:a16="http://schemas.microsoft.com/office/drawing/2014/main" id="{F550A037-8A6D-4B9D-9440-9AF079ACDD6B}"/>
                  </a:ext>
                </a:extLst>
              </p:cNvPr>
              <p:cNvSpPr/>
              <p:nvPr/>
            </p:nvSpPr>
            <p:spPr>
              <a:xfrm>
                <a:off x="2596089" y="2124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87" name="矩形 86">
                <a:extLst>
                  <a:ext uri="{FF2B5EF4-FFF2-40B4-BE49-F238E27FC236}">
                    <a16:creationId xmlns:a16="http://schemas.microsoft.com/office/drawing/2014/main" id="{D6EADA05-2013-4AFA-9377-B1B723E82AA2}"/>
                  </a:ext>
                </a:extLst>
              </p:cNvPr>
              <p:cNvSpPr/>
              <p:nvPr/>
            </p:nvSpPr>
            <p:spPr>
              <a:xfrm>
                <a:off x="2596089" y="2556991"/>
                <a:ext cx="432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grpSp>
      </p:grpSp>
    </p:spTree>
    <p:extLst>
      <p:ext uri="{BB962C8B-B14F-4D97-AF65-F5344CB8AC3E}">
        <p14:creationId xmlns:p14="http://schemas.microsoft.com/office/powerpoint/2010/main" val="1802037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6A523F2-C187-4039-AD05-C8BC65B63083}"/>
              </a:ext>
            </a:extLst>
          </p:cNvPr>
          <p:cNvGrpSpPr/>
          <p:nvPr/>
        </p:nvGrpSpPr>
        <p:grpSpPr>
          <a:xfrm>
            <a:off x="870856" y="511534"/>
            <a:ext cx="10286125" cy="5969469"/>
            <a:chOff x="870856" y="511534"/>
            <a:chExt cx="10286125" cy="5969469"/>
          </a:xfrm>
        </p:grpSpPr>
        <p:grpSp>
          <p:nvGrpSpPr>
            <p:cNvPr id="79" name="组合 78">
              <a:extLst>
                <a:ext uri="{FF2B5EF4-FFF2-40B4-BE49-F238E27FC236}">
                  <a16:creationId xmlns:a16="http://schemas.microsoft.com/office/drawing/2014/main" id="{99DE8392-239E-4E70-9A67-D8D1DAF13322}"/>
                </a:ext>
              </a:extLst>
            </p:cNvPr>
            <p:cNvGrpSpPr/>
            <p:nvPr/>
          </p:nvGrpSpPr>
          <p:grpSpPr>
            <a:xfrm>
              <a:off x="870857" y="511534"/>
              <a:ext cx="10202951" cy="5787666"/>
              <a:chOff x="870857" y="511534"/>
              <a:chExt cx="10202951" cy="5787666"/>
            </a:xfrm>
          </p:grpSpPr>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EF1B7300-C768-4844-BAA7-F904D4B6ABD4}"/>
                      </a:ext>
                    </a:extLst>
                  </p:cNvPr>
                  <p:cNvSpPr/>
                  <p:nvPr/>
                </p:nvSpPr>
                <p:spPr>
                  <a:xfrm>
                    <a:off x="870857" y="3647765"/>
                    <a:ext cx="900000" cy="900000"/>
                  </a:xfrm>
                  <a:prstGeom prst="ellipse">
                    <a:avLst/>
                  </a:prstGeom>
                  <a:solidFill>
                    <a:srgbClr val="99C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  </m:t>
                              </m:r>
                              <m:r>
                                <a:rPr lang="en-US" altLang="zh-CN" sz="3200" b="1" i="1" smtClean="0">
                                  <a:solidFill>
                                    <a:schemeClr val="tx1"/>
                                  </a:solidFill>
                                  <a:latin typeface="Cambria Math" panose="02040503050406030204" pitchFamily="18" charset="0"/>
                                </a:rPr>
                                <m:t>𝒉</m:t>
                              </m:r>
                            </m:e>
                            <m:sub>
                              <m:r>
                                <a:rPr lang="en-US" altLang="zh-CN" sz="3200" b="1" i="1" smtClean="0">
                                  <a:solidFill>
                                    <a:schemeClr val="tx1"/>
                                  </a:solidFill>
                                  <a:latin typeface="Cambria Math" panose="02040503050406030204" pitchFamily="18" charset="0"/>
                                </a:rPr>
                                <m:t>𝟎</m:t>
                              </m:r>
                            </m:sub>
                          </m:sSub>
                        </m:oMath>
                      </m:oMathPara>
                    </a14:m>
                    <a:endParaRPr lang="en-US" altLang="zh-CN" sz="3200" b="1" dirty="0"/>
                  </a:p>
                </p:txBody>
              </p:sp>
            </mc:Choice>
            <mc:Fallback xmlns="">
              <p:sp>
                <p:nvSpPr>
                  <p:cNvPr id="2" name="椭圆 1">
                    <a:extLst>
                      <a:ext uri="{FF2B5EF4-FFF2-40B4-BE49-F238E27FC236}">
                        <a16:creationId xmlns:a16="http://schemas.microsoft.com/office/drawing/2014/main" id="{EF1B7300-C768-4844-BAA7-F904D4B6ABD4}"/>
                      </a:ext>
                    </a:extLst>
                  </p:cNvPr>
                  <p:cNvSpPr>
                    <a:spLocks noRot="1" noChangeAspect="1" noMove="1" noResize="1" noEditPoints="1" noAdjustHandles="1" noChangeArrowheads="1" noChangeShapeType="1" noTextEdit="1"/>
                  </p:cNvSpPr>
                  <p:nvPr/>
                </p:nvSpPr>
                <p:spPr>
                  <a:xfrm>
                    <a:off x="870857" y="3647765"/>
                    <a:ext cx="900000" cy="900000"/>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D81411BD-18DA-408F-B7C1-DCA85A59B886}"/>
                      </a:ext>
                    </a:extLst>
                  </p:cNvPr>
                  <p:cNvSpPr/>
                  <p:nvPr/>
                </p:nvSpPr>
                <p:spPr>
                  <a:xfrm>
                    <a:off x="2440785" y="5399200"/>
                    <a:ext cx="900000" cy="900000"/>
                  </a:xfrm>
                  <a:prstGeom prst="ellipse">
                    <a:avLst/>
                  </a:prstGeom>
                  <a:solidFill>
                    <a:srgbClr val="9999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  </m:t>
                              </m:r>
                              <m:r>
                                <a:rPr lang="en-US" altLang="zh-CN" sz="3200" b="1" i="1" smtClean="0">
                                  <a:solidFill>
                                    <a:schemeClr val="tx1"/>
                                  </a:solidFill>
                                  <a:latin typeface="Cambria Math" panose="02040503050406030204" pitchFamily="18" charset="0"/>
                                </a:rPr>
                                <m:t>𝒙</m:t>
                              </m:r>
                            </m:e>
                            <m:sub>
                              <m:r>
                                <a:rPr lang="en-US" altLang="zh-CN" sz="3200" b="1" i="1" smtClean="0">
                                  <a:solidFill>
                                    <a:schemeClr val="tx1"/>
                                  </a:solidFill>
                                  <a:latin typeface="Cambria Math" panose="02040503050406030204" pitchFamily="18" charset="0"/>
                                </a:rPr>
                                <m:t>𝟏</m:t>
                              </m:r>
                            </m:sub>
                          </m:sSub>
                        </m:oMath>
                      </m:oMathPara>
                    </a14:m>
                    <a:endParaRPr lang="en-US" altLang="zh-CN" sz="3200" b="1" dirty="0">
                      <a:solidFill>
                        <a:schemeClr val="tx1"/>
                      </a:solidFill>
                    </a:endParaRPr>
                  </a:p>
                </p:txBody>
              </p:sp>
            </mc:Choice>
            <mc:Fallback xmlns="">
              <p:sp>
                <p:nvSpPr>
                  <p:cNvPr id="4" name="椭圆 3">
                    <a:extLst>
                      <a:ext uri="{FF2B5EF4-FFF2-40B4-BE49-F238E27FC236}">
                        <a16:creationId xmlns:a16="http://schemas.microsoft.com/office/drawing/2014/main" id="{D81411BD-18DA-408F-B7C1-DCA85A59B886}"/>
                      </a:ext>
                    </a:extLst>
                  </p:cNvPr>
                  <p:cNvSpPr>
                    <a:spLocks noRot="1" noChangeAspect="1" noMove="1" noResize="1" noEditPoints="1" noAdjustHandles="1" noChangeArrowheads="1" noChangeShapeType="1" noTextEdit="1"/>
                  </p:cNvSpPr>
                  <p:nvPr/>
                </p:nvSpPr>
                <p:spPr>
                  <a:xfrm>
                    <a:off x="2440785" y="5399200"/>
                    <a:ext cx="900000" cy="900000"/>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D2F6406-4C9E-4F03-9F20-6FEBA5C255A3}"/>
                      </a:ext>
                    </a:extLst>
                  </p:cNvPr>
                  <p:cNvSpPr/>
                  <p:nvPr/>
                </p:nvSpPr>
                <p:spPr>
                  <a:xfrm>
                    <a:off x="2440785" y="3447047"/>
                    <a:ext cx="900000" cy="1301435"/>
                  </a:xfrm>
                  <a:prstGeom prst="rect">
                    <a:avLst/>
                  </a:prstGeom>
                  <a:solidFill>
                    <a:srgbClr val="99C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1" i="1" smtClean="0">
                              <a:solidFill>
                                <a:schemeClr val="tx1"/>
                              </a:solidFill>
                              <a:latin typeface="Cambria Math" panose="02040503050406030204" pitchFamily="18" charset="0"/>
                            </a:rPr>
                            <m:t>  </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𝒉</m:t>
                              </m:r>
                            </m:e>
                            <m:sub>
                              <m:r>
                                <a:rPr lang="en-US" altLang="zh-CN" sz="3200" b="1" i="1" smtClean="0">
                                  <a:solidFill>
                                    <a:schemeClr val="tx1"/>
                                  </a:solidFill>
                                  <a:latin typeface="Cambria Math" panose="02040503050406030204" pitchFamily="18" charset="0"/>
                                </a:rPr>
                                <m:t>𝟏</m:t>
                              </m:r>
                            </m:sub>
                          </m:sSub>
                        </m:oMath>
                      </m:oMathPara>
                    </a14:m>
                    <a:endParaRPr lang="en-US" altLang="zh-CN" sz="3200" b="1" dirty="0">
                      <a:solidFill>
                        <a:schemeClr val="tx1"/>
                      </a:solidFill>
                    </a:endParaRPr>
                  </a:p>
                </p:txBody>
              </p:sp>
            </mc:Choice>
            <mc:Fallback xmlns="">
              <p:sp>
                <p:nvSpPr>
                  <p:cNvPr id="6" name="矩形 5">
                    <a:extLst>
                      <a:ext uri="{FF2B5EF4-FFF2-40B4-BE49-F238E27FC236}">
                        <a16:creationId xmlns:a16="http://schemas.microsoft.com/office/drawing/2014/main" id="{BD2F6406-4C9E-4F03-9F20-6FEBA5C255A3}"/>
                      </a:ext>
                    </a:extLst>
                  </p:cNvPr>
                  <p:cNvSpPr>
                    <a:spLocks noRot="1" noChangeAspect="1" noMove="1" noResize="1" noEditPoints="1" noAdjustHandles="1" noChangeArrowheads="1" noChangeShapeType="1" noTextEdit="1"/>
                  </p:cNvSpPr>
                  <p:nvPr/>
                </p:nvSpPr>
                <p:spPr>
                  <a:xfrm>
                    <a:off x="2440785" y="3447047"/>
                    <a:ext cx="900000" cy="1301435"/>
                  </a:xfrm>
                  <a:prstGeom prst="rect">
                    <a:avLst/>
                  </a:prstGeom>
                  <a:blipFill>
                    <a:blip r:embed="rId5"/>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2C79306-5503-48B9-A701-6F0A8111D94A}"/>
                      </a:ext>
                    </a:extLst>
                  </p:cNvPr>
                  <p:cNvSpPr/>
                  <p:nvPr/>
                </p:nvSpPr>
                <p:spPr>
                  <a:xfrm>
                    <a:off x="3997980" y="3447047"/>
                    <a:ext cx="900000" cy="1301435"/>
                  </a:xfrm>
                  <a:prstGeom prst="rect">
                    <a:avLst/>
                  </a:prstGeom>
                  <a:solidFill>
                    <a:srgbClr val="99C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1" i="1" smtClean="0">
                              <a:solidFill>
                                <a:schemeClr val="tx1"/>
                              </a:solidFill>
                              <a:latin typeface="Cambria Math" panose="02040503050406030204" pitchFamily="18" charset="0"/>
                            </a:rPr>
                            <m:t>  </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𝒉</m:t>
                              </m:r>
                            </m:e>
                            <m:sub>
                              <m:r>
                                <a:rPr lang="en-US" altLang="zh-CN" sz="3200" b="1" i="1" smtClean="0">
                                  <a:solidFill>
                                    <a:schemeClr val="tx1"/>
                                  </a:solidFill>
                                  <a:latin typeface="Cambria Math" panose="02040503050406030204" pitchFamily="18" charset="0"/>
                                </a:rPr>
                                <m:t>𝟐</m:t>
                              </m:r>
                            </m:sub>
                          </m:sSub>
                        </m:oMath>
                      </m:oMathPara>
                    </a14:m>
                    <a:endParaRPr lang="en-US" altLang="zh-CN" sz="3200" b="1" dirty="0">
                      <a:solidFill>
                        <a:schemeClr val="tx1"/>
                      </a:solidFill>
                    </a:endParaRPr>
                  </a:p>
                </p:txBody>
              </p:sp>
            </mc:Choice>
            <mc:Fallback xmlns="">
              <p:sp>
                <p:nvSpPr>
                  <p:cNvPr id="7" name="矩形 6">
                    <a:extLst>
                      <a:ext uri="{FF2B5EF4-FFF2-40B4-BE49-F238E27FC236}">
                        <a16:creationId xmlns:a16="http://schemas.microsoft.com/office/drawing/2014/main" id="{E2C79306-5503-48B9-A701-6F0A8111D94A}"/>
                      </a:ext>
                    </a:extLst>
                  </p:cNvPr>
                  <p:cNvSpPr>
                    <a:spLocks noRot="1" noChangeAspect="1" noMove="1" noResize="1" noEditPoints="1" noAdjustHandles="1" noChangeArrowheads="1" noChangeShapeType="1" noTextEdit="1"/>
                  </p:cNvSpPr>
                  <p:nvPr/>
                </p:nvSpPr>
                <p:spPr>
                  <a:xfrm>
                    <a:off x="3997980" y="3447047"/>
                    <a:ext cx="900000" cy="1301435"/>
                  </a:xfrm>
                  <a:prstGeom prst="rect">
                    <a:avLst/>
                  </a:prstGeom>
                  <a:blipFill>
                    <a:blip r:embed="rId6"/>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9B0C8BB9-70A5-4FE8-B5E1-509DDB8B8198}"/>
                      </a:ext>
                    </a:extLst>
                  </p:cNvPr>
                  <p:cNvSpPr/>
                  <p:nvPr/>
                </p:nvSpPr>
                <p:spPr>
                  <a:xfrm>
                    <a:off x="5506892" y="3447047"/>
                    <a:ext cx="900000" cy="1301435"/>
                  </a:xfrm>
                  <a:prstGeom prst="rect">
                    <a:avLst/>
                  </a:prstGeom>
                  <a:solidFill>
                    <a:srgbClr val="99C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1" i="1" smtClean="0">
                              <a:solidFill>
                                <a:schemeClr val="tx1"/>
                              </a:solidFill>
                              <a:latin typeface="Cambria Math" panose="02040503050406030204" pitchFamily="18" charset="0"/>
                            </a:rPr>
                            <m:t>  </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𝒉</m:t>
                              </m:r>
                            </m:e>
                            <m:sub>
                              <m:r>
                                <a:rPr lang="en-US" altLang="zh-CN" sz="3200" b="1" i="1" smtClean="0">
                                  <a:solidFill>
                                    <a:schemeClr val="tx1"/>
                                  </a:solidFill>
                                  <a:latin typeface="Cambria Math" panose="02040503050406030204" pitchFamily="18" charset="0"/>
                                </a:rPr>
                                <m:t>𝟑</m:t>
                              </m:r>
                            </m:sub>
                          </m:sSub>
                        </m:oMath>
                      </m:oMathPara>
                    </a14:m>
                    <a:endParaRPr lang="en-US" altLang="zh-CN" sz="3200" b="1" dirty="0">
                      <a:solidFill>
                        <a:schemeClr val="tx1"/>
                      </a:solidFill>
                    </a:endParaRPr>
                  </a:p>
                </p:txBody>
              </p:sp>
            </mc:Choice>
            <mc:Fallback xmlns="">
              <p:sp>
                <p:nvSpPr>
                  <p:cNvPr id="9" name="矩形 8">
                    <a:extLst>
                      <a:ext uri="{FF2B5EF4-FFF2-40B4-BE49-F238E27FC236}">
                        <a16:creationId xmlns:a16="http://schemas.microsoft.com/office/drawing/2014/main" id="{9B0C8BB9-70A5-4FE8-B5E1-509DDB8B8198}"/>
                      </a:ext>
                    </a:extLst>
                  </p:cNvPr>
                  <p:cNvSpPr>
                    <a:spLocks noRot="1" noChangeAspect="1" noMove="1" noResize="1" noEditPoints="1" noAdjustHandles="1" noChangeArrowheads="1" noChangeShapeType="1" noTextEdit="1"/>
                  </p:cNvSpPr>
                  <p:nvPr/>
                </p:nvSpPr>
                <p:spPr>
                  <a:xfrm>
                    <a:off x="5506892" y="3447047"/>
                    <a:ext cx="900000" cy="1301435"/>
                  </a:xfrm>
                  <a:prstGeom prst="rect">
                    <a:avLst/>
                  </a:prstGeom>
                  <a:blipFill>
                    <a:blip r:embed="rId7"/>
                    <a:stretch>
                      <a:fillRect/>
                    </a:stretch>
                  </a:blipFill>
                  <a:ln w="19050">
                    <a:solidFill>
                      <a:schemeClr val="tx1"/>
                    </a:solidFill>
                  </a:ln>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00078A36-7E80-458B-A7CC-36ADEEA06E0B}"/>
                  </a:ext>
                </a:extLst>
              </p:cNvPr>
              <p:cNvCxnSpPr>
                <a:stCxn id="6" idx="3"/>
                <a:endCxn id="7" idx="1"/>
              </p:cNvCxnSpPr>
              <p:nvPr/>
            </p:nvCxnSpPr>
            <p:spPr>
              <a:xfrm>
                <a:off x="3340785" y="4097765"/>
                <a:ext cx="6571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4302A27-A735-4DE2-9947-9D0504E53B8B}"/>
                  </a:ext>
                </a:extLst>
              </p:cNvPr>
              <p:cNvCxnSpPr>
                <a:stCxn id="7" idx="3"/>
                <a:endCxn id="9" idx="1"/>
              </p:cNvCxnSpPr>
              <p:nvPr/>
            </p:nvCxnSpPr>
            <p:spPr>
              <a:xfrm>
                <a:off x="4897980" y="4097765"/>
                <a:ext cx="6089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8A2795E-E590-4093-BE54-BE4ECF8F04F0}"/>
                  </a:ext>
                </a:extLst>
              </p:cNvPr>
              <p:cNvCxnSpPr>
                <a:stCxn id="2" idx="6"/>
                <a:endCxn id="6" idx="1"/>
              </p:cNvCxnSpPr>
              <p:nvPr/>
            </p:nvCxnSpPr>
            <p:spPr>
              <a:xfrm>
                <a:off x="1770857" y="4097765"/>
                <a:ext cx="6699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38E360FA-F172-466F-851A-595C85557D8E}"/>
                      </a:ext>
                    </a:extLst>
                  </p:cNvPr>
                  <p:cNvSpPr/>
                  <p:nvPr/>
                </p:nvSpPr>
                <p:spPr>
                  <a:xfrm>
                    <a:off x="3997980" y="5399200"/>
                    <a:ext cx="900000" cy="900000"/>
                  </a:xfrm>
                  <a:prstGeom prst="ellipse">
                    <a:avLst/>
                  </a:prstGeom>
                  <a:solidFill>
                    <a:srgbClr val="9999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  </m:t>
                              </m:r>
                              <m:r>
                                <a:rPr lang="en-US" altLang="zh-CN" sz="3200" b="1" i="1" smtClean="0">
                                  <a:solidFill>
                                    <a:schemeClr val="tx1"/>
                                  </a:solidFill>
                                  <a:latin typeface="Cambria Math" panose="02040503050406030204" pitchFamily="18" charset="0"/>
                                </a:rPr>
                                <m:t>𝒙</m:t>
                              </m:r>
                            </m:e>
                            <m:sub>
                              <m:r>
                                <a:rPr lang="en-US" altLang="zh-CN" sz="3200" b="1" i="1" smtClean="0">
                                  <a:solidFill>
                                    <a:schemeClr val="tx1"/>
                                  </a:solidFill>
                                  <a:latin typeface="Cambria Math" panose="02040503050406030204" pitchFamily="18" charset="0"/>
                                </a:rPr>
                                <m:t>𝟏</m:t>
                              </m:r>
                            </m:sub>
                          </m:sSub>
                        </m:oMath>
                      </m:oMathPara>
                    </a14:m>
                    <a:endParaRPr lang="en-US" altLang="zh-CN" sz="3200" b="1" dirty="0">
                      <a:solidFill>
                        <a:schemeClr val="tx1"/>
                      </a:solidFill>
                    </a:endParaRPr>
                  </a:p>
                </p:txBody>
              </p:sp>
            </mc:Choice>
            <mc:Fallback xmlns="">
              <p:sp>
                <p:nvSpPr>
                  <p:cNvPr id="32" name="椭圆 31">
                    <a:extLst>
                      <a:ext uri="{FF2B5EF4-FFF2-40B4-BE49-F238E27FC236}">
                        <a16:creationId xmlns:a16="http://schemas.microsoft.com/office/drawing/2014/main" id="{38E360FA-F172-466F-851A-595C85557D8E}"/>
                      </a:ext>
                    </a:extLst>
                  </p:cNvPr>
                  <p:cNvSpPr>
                    <a:spLocks noRot="1" noChangeAspect="1" noMove="1" noResize="1" noEditPoints="1" noAdjustHandles="1" noChangeArrowheads="1" noChangeShapeType="1" noTextEdit="1"/>
                  </p:cNvSpPr>
                  <p:nvPr/>
                </p:nvSpPr>
                <p:spPr>
                  <a:xfrm>
                    <a:off x="3997980" y="5399200"/>
                    <a:ext cx="900000" cy="900000"/>
                  </a:xfrm>
                  <a:prstGeom prst="ellipse">
                    <a:avLst/>
                  </a:prstGeom>
                  <a:blipFill>
                    <a:blip r:embed="rId8"/>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E54CBE88-F9E8-4910-B676-5763B9A9C26C}"/>
                      </a:ext>
                    </a:extLst>
                  </p:cNvPr>
                  <p:cNvSpPr/>
                  <p:nvPr/>
                </p:nvSpPr>
                <p:spPr>
                  <a:xfrm>
                    <a:off x="5506892" y="5399200"/>
                    <a:ext cx="900000" cy="900000"/>
                  </a:xfrm>
                  <a:prstGeom prst="ellipse">
                    <a:avLst/>
                  </a:prstGeom>
                  <a:solidFill>
                    <a:srgbClr val="9999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  </m:t>
                              </m:r>
                              <m:r>
                                <a:rPr lang="en-US" altLang="zh-CN" sz="3200" b="1" i="1" smtClean="0">
                                  <a:solidFill>
                                    <a:schemeClr val="tx1"/>
                                  </a:solidFill>
                                  <a:latin typeface="Cambria Math" panose="02040503050406030204" pitchFamily="18" charset="0"/>
                                </a:rPr>
                                <m:t>𝒙</m:t>
                              </m:r>
                            </m:e>
                            <m:sub>
                              <m:r>
                                <a:rPr lang="en-US" altLang="zh-CN" sz="3200" b="1" i="1" smtClean="0">
                                  <a:solidFill>
                                    <a:schemeClr val="tx1"/>
                                  </a:solidFill>
                                  <a:latin typeface="Cambria Math" panose="02040503050406030204" pitchFamily="18" charset="0"/>
                                </a:rPr>
                                <m:t>𝟏</m:t>
                              </m:r>
                            </m:sub>
                          </m:sSub>
                        </m:oMath>
                      </m:oMathPara>
                    </a14:m>
                    <a:endParaRPr lang="en-US" altLang="zh-CN" sz="3200" b="1" dirty="0">
                      <a:solidFill>
                        <a:schemeClr val="tx1"/>
                      </a:solidFill>
                    </a:endParaRPr>
                  </a:p>
                </p:txBody>
              </p:sp>
            </mc:Choice>
            <mc:Fallback xmlns="">
              <p:sp>
                <p:nvSpPr>
                  <p:cNvPr id="33" name="椭圆 32">
                    <a:extLst>
                      <a:ext uri="{FF2B5EF4-FFF2-40B4-BE49-F238E27FC236}">
                        <a16:creationId xmlns:a16="http://schemas.microsoft.com/office/drawing/2014/main" id="{E54CBE88-F9E8-4910-B676-5763B9A9C26C}"/>
                      </a:ext>
                    </a:extLst>
                  </p:cNvPr>
                  <p:cNvSpPr>
                    <a:spLocks noRot="1" noChangeAspect="1" noMove="1" noResize="1" noEditPoints="1" noAdjustHandles="1" noChangeArrowheads="1" noChangeShapeType="1" noTextEdit="1"/>
                  </p:cNvSpPr>
                  <p:nvPr/>
                </p:nvSpPr>
                <p:spPr>
                  <a:xfrm>
                    <a:off x="5506892" y="5399200"/>
                    <a:ext cx="900000" cy="900000"/>
                  </a:xfrm>
                  <a:prstGeom prst="ellipse">
                    <a:avLst/>
                  </a:prstGeom>
                  <a:blipFill>
                    <a:blip r:embed="rId9"/>
                    <a:stretch>
                      <a:fillRect/>
                    </a:stretch>
                  </a:blipFill>
                  <a:ln w="19050">
                    <a:solidFill>
                      <a:schemeClr val="tx1"/>
                    </a:solidFill>
                  </a:ln>
                </p:spPr>
                <p:txBody>
                  <a:bodyPr/>
                  <a:lstStyle/>
                  <a:p>
                    <a:r>
                      <a:rPr lang="zh-CN" altLang="en-US">
                        <a:noFill/>
                      </a:rPr>
                      <a:t> </a:t>
                    </a:r>
                  </a:p>
                </p:txBody>
              </p:sp>
            </mc:Fallback>
          </mc:AlternateContent>
          <p:cxnSp>
            <p:nvCxnSpPr>
              <p:cNvPr id="38" name="直接箭头连接符 37">
                <a:extLst>
                  <a:ext uri="{FF2B5EF4-FFF2-40B4-BE49-F238E27FC236}">
                    <a16:creationId xmlns:a16="http://schemas.microsoft.com/office/drawing/2014/main" id="{2CBD15D1-CE0C-4A6B-ACD6-05A17214DF0A}"/>
                  </a:ext>
                </a:extLst>
              </p:cNvPr>
              <p:cNvCxnSpPr>
                <a:stCxn id="4" idx="0"/>
                <a:endCxn id="6" idx="2"/>
              </p:cNvCxnSpPr>
              <p:nvPr/>
            </p:nvCxnSpPr>
            <p:spPr>
              <a:xfrm flipV="1">
                <a:off x="2890785" y="4748482"/>
                <a:ext cx="0" cy="650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20C2B89-CD84-453F-B66F-1F715F566B52}"/>
                  </a:ext>
                </a:extLst>
              </p:cNvPr>
              <p:cNvCxnSpPr>
                <a:stCxn id="32" idx="0"/>
                <a:endCxn id="7" idx="2"/>
              </p:cNvCxnSpPr>
              <p:nvPr/>
            </p:nvCxnSpPr>
            <p:spPr>
              <a:xfrm flipV="1">
                <a:off x="4447980" y="4748482"/>
                <a:ext cx="0" cy="650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EAF97D4C-D649-4D6E-B652-084BCD21FBB2}"/>
                  </a:ext>
                </a:extLst>
              </p:cNvPr>
              <p:cNvCxnSpPr>
                <a:stCxn id="33" idx="0"/>
                <a:endCxn id="9" idx="2"/>
              </p:cNvCxnSpPr>
              <p:nvPr/>
            </p:nvCxnSpPr>
            <p:spPr>
              <a:xfrm flipV="1">
                <a:off x="5956892" y="4748482"/>
                <a:ext cx="0" cy="650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椭圆 52">
                    <a:extLst>
                      <a:ext uri="{FF2B5EF4-FFF2-40B4-BE49-F238E27FC236}">
                        <a16:creationId xmlns:a16="http://schemas.microsoft.com/office/drawing/2014/main" id="{D300D37B-C827-4A6E-847F-8411C6C97384}"/>
                      </a:ext>
                    </a:extLst>
                  </p:cNvPr>
                  <p:cNvSpPr/>
                  <p:nvPr/>
                </p:nvSpPr>
                <p:spPr>
                  <a:xfrm>
                    <a:off x="7194519" y="3647764"/>
                    <a:ext cx="900000" cy="900000"/>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1" i="1">
                              <a:solidFill>
                                <a:schemeClr val="tx1"/>
                              </a:solidFill>
                              <a:latin typeface="Cambria Math" panose="02040503050406030204" pitchFamily="18" charset="0"/>
                            </a:rPr>
                            <m:t> </m:t>
                          </m:r>
                          <m:r>
                            <a:rPr lang="en-US" altLang="zh-CN" sz="3200" b="1" i="1" smtClean="0">
                              <a:solidFill>
                                <a:schemeClr val="tx1"/>
                              </a:solidFill>
                              <a:latin typeface="Cambria Math" panose="02040503050406030204" pitchFamily="18" charset="0"/>
                            </a:rPr>
                            <m:t>𝒄</m:t>
                          </m:r>
                        </m:oMath>
                      </m:oMathPara>
                    </a14:m>
                    <a:endParaRPr lang="en-US" altLang="zh-CN" sz="3200" b="1" dirty="0">
                      <a:solidFill>
                        <a:schemeClr val="tx1"/>
                      </a:solidFill>
                    </a:endParaRPr>
                  </a:p>
                </p:txBody>
              </p:sp>
            </mc:Choice>
            <mc:Fallback xmlns="">
              <p:sp>
                <p:nvSpPr>
                  <p:cNvPr id="53" name="椭圆 52">
                    <a:extLst>
                      <a:ext uri="{FF2B5EF4-FFF2-40B4-BE49-F238E27FC236}">
                        <a16:creationId xmlns:a16="http://schemas.microsoft.com/office/drawing/2014/main" id="{D300D37B-C827-4A6E-847F-8411C6C97384}"/>
                      </a:ext>
                    </a:extLst>
                  </p:cNvPr>
                  <p:cNvSpPr>
                    <a:spLocks noRot="1" noChangeAspect="1" noMove="1" noResize="1" noEditPoints="1" noAdjustHandles="1" noChangeArrowheads="1" noChangeShapeType="1" noTextEdit="1"/>
                  </p:cNvSpPr>
                  <p:nvPr/>
                </p:nvSpPr>
                <p:spPr>
                  <a:xfrm>
                    <a:off x="7194519" y="3647764"/>
                    <a:ext cx="900000" cy="900000"/>
                  </a:xfrm>
                  <a:prstGeom prst="ellipse">
                    <a:avLst/>
                  </a:prstGeom>
                  <a:blipFill>
                    <a:blip r:embed="rId10"/>
                    <a:stretch>
                      <a:fillRect/>
                    </a:stretch>
                  </a:blipFill>
                  <a:ln w="19050">
                    <a:solidFill>
                      <a:schemeClr val="tx1"/>
                    </a:solidFill>
                  </a:ln>
                </p:spPr>
                <p:txBody>
                  <a:bodyPr/>
                  <a:lstStyle/>
                  <a:p>
                    <a:r>
                      <a:rPr lang="zh-CN" altLang="en-US">
                        <a:noFill/>
                      </a:rPr>
                      <a:t> </a:t>
                    </a:r>
                  </a:p>
                </p:txBody>
              </p:sp>
            </mc:Fallback>
          </mc:AlternateContent>
          <p:cxnSp>
            <p:nvCxnSpPr>
              <p:cNvPr id="55" name="直接箭头连接符 54">
                <a:extLst>
                  <a:ext uri="{FF2B5EF4-FFF2-40B4-BE49-F238E27FC236}">
                    <a16:creationId xmlns:a16="http://schemas.microsoft.com/office/drawing/2014/main" id="{9C06AAE4-F7DD-4851-ADA2-F328B7D1BE27}"/>
                  </a:ext>
                </a:extLst>
              </p:cNvPr>
              <p:cNvCxnSpPr>
                <a:stCxn id="9" idx="3"/>
                <a:endCxn id="53" idx="2"/>
              </p:cNvCxnSpPr>
              <p:nvPr/>
            </p:nvCxnSpPr>
            <p:spPr>
              <a:xfrm flipV="1">
                <a:off x="6406892" y="4097764"/>
                <a:ext cx="78762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CC6E68A5-9F0F-42E8-B34F-E18BBA09C9D2}"/>
                      </a:ext>
                    </a:extLst>
                  </p:cNvPr>
                  <p:cNvSpPr/>
                  <p:nvPr/>
                </p:nvSpPr>
                <p:spPr>
                  <a:xfrm>
                    <a:off x="8616613" y="2062251"/>
                    <a:ext cx="900000" cy="1301435"/>
                  </a:xfrm>
                  <a:prstGeom prst="rect">
                    <a:avLst/>
                  </a:prstGeom>
                  <a:solidFill>
                    <a:srgbClr val="99C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1" i="1" smtClean="0">
                              <a:solidFill>
                                <a:schemeClr val="tx1"/>
                              </a:solidFill>
                              <a:latin typeface="Cambria Math" panose="02040503050406030204" pitchFamily="18" charset="0"/>
                            </a:rPr>
                            <m:t>  </m:t>
                          </m:r>
                          <m:sSubSup>
                            <m:sSubSupPr>
                              <m:ctrlPr>
                                <a:rPr lang="en-US" altLang="zh-CN" sz="3200" b="1" i="1" smtClean="0">
                                  <a:solidFill>
                                    <a:schemeClr val="tx1"/>
                                  </a:solidFill>
                                  <a:latin typeface="Cambria Math" panose="02040503050406030204" pitchFamily="18" charset="0"/>
                                </a:rPr>
                              </m:ctrlPr>
                            </m:sSubSupPr>
                            <m:e>
                              <m:r>
                                <a:rPr lang="en-US" altLang="zh-CN" sz="3200" b="1" i="1" smtClean="0">
                                  <a:solidFill>
                                    <a:schemeClr val="tx1"/>
                                  </a:solidFill>
                                  <a:latin typeface="Cambria Math" panose="02040503050406030204" pitchFamily="18" charset="0"/>
                                </a:rPr>
                                <m:t>𝒉</m:t>
                              </m:r>
                            </m:e>
                            <m:sub>
                              <m:r>
                                <a:rPr lang="en-US" altLang="zh-CN" sz="3200" b="1" i="1" smtClean="0">
                                  <a:solidFill>
                                    <a:schemeClr val="tx1"/>
                                  </a:solidFill>
                                  <a:latin typeface="Cambria Math" panose="02040503050406030204" pitchFamily="18" charset="0"/>
                                </a:rPr>
                                <m:t>𝟏</m:t>
                              </m:r>
                            </m:sub>
                            <m:sup>
                              <m:r>
                                <a:rPr lang="en-US" altLang="zh-CN" sz="3200" b="1" i="1" smtClean="0">
                                  <a:solidFill>
                                    <a:schemeClr val="tx1"/>
                                  </a:solidFill>
                                  <a:latin typeface="Cambria Math" panose="02040503050406030204" pitchFamily="18" charset="0"/>
                                </a:rPr>
                                <m:t>′</m:t>
                              </m:r>
                            </m:sup>
                          </m:sSubSup>
                        </m:oMath>
                      </m:oMathPara>
                    </a14:m>
                    <a:endParaRPr lang="en-US" altLang="zh-CN" sz="3200" b="1" dirty="0">
                      <a:solidFill>
                        <a:schemeClr val="tx1"/>
                      </a:solidFill>
                    </a:endParaRPr>
                  </a:p>
                </p:txBody>
              </p:sp>
            </mc:Choice>
            <mc:Fallback xmlns="">
              <p:sp>
                <p:nvSpPr>
                  <p:cNvPr id="61" name="矩形 60">
                    <a:extLst>
                      <a:ext uri="{FF2B5EF4-FFF2-40B4-BE49-F238E27FC236}">
                        <a16:creationId xmlns:a16="http://schemas.microsoft.com/office/drawing/2014/main" id="{CC6E68A5-9F0F-42E8-B34F-E18BBA09C9D2}"/>
                      </a:ext>
                    </a:extLst>
                  </p:cNvPr>
                  <p:cNvSpPr>
                    <a:spLocks noRot="1" noChangeAspect="1" noMove="1" noResize="1" noEditPoints="1" noAdjustHandles="1" noChangeArrowheads="1" noChangeShapeType="1" noTextEdit="1"/>
                  </p:cNvSpPr>
                  <p:nvPr/>
                </p:nvSpPr>
                <p:spPr>
                  <a:xfrm>
                    <a:off x="8616613" y="2062251"/>
                    <a:ext cx="900000" cy="1301435"/>
                  </a:xfrm>
                  <a:prstGeom prst="rect">
                    <a:avLst/>
                  </a:prstGeom>
                  <a:blipFill>
                    <a:blip r:embed="rId11"/>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38561484-C3CC-4438-9055-66BB0CA023E4}"/>
                      </a:ext>
                    </a:extLst>
                  </p:cNvPr>
                  <p:cNvSpPr/>
                  <p:nvPr/>
                </p:nvSpPr>
                <p:spPr>
                  <a:xfrm>
                    <a:off x="10173808" y="2062251"/>
                    <a:ext cx="900000" cy="1301435"/>
                  </a:xfrm>
                  <a:prstGeom prst="rect">
                    <a:avLst/>
                  </a:prstGeom>
                  <a:solidFill>
                    <a:srgbClr val="99CC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sz="3200" b="1" i="1" smtClean="0">
                                  <a:solidFill>
                                    <a:schemeClr val="tx1"/>
                                  </a:solidFill>
                                  <a:latin typeface="Cambria Math" panose="02040503050406030204" pitchFamily="18" charset="0"/>
                                </a:rPr>
                              </m:ctrlPr>
                            </m:sSubSupPr>
                            <m:e>
                              <m:r>
                                <a:rPr lang="en-US" altLang="zh-CN" sz="3200" b="1" i="1" smtClean="0">
                                  <a:solidFill>
                                    <a:schemeClr val="tx1"/>
                                  </a:solidFill>
                                  <a:latin typeface="Cambria Math" panose="02040503050406030204" pitchFamily="18" charset="0"/>
                                </a:rPr>
                                <m:t>  </m:t>
                              </m:r>
                              <m:r>
                                <a:rPr lang="en-US" altLang="zh-CN" sz="3200" b="1" i="1" smtClean="0">
                                  <a:solidFill>
                                    <a:schemeClr val="tx1"/>
                                  </a:solidFill>
                                  <a:latin typeface="Cambria Math" panose="02040503050406030204" pitchFamily="18" charset="0"/>
                                </a:rPr>
                                <m:t>𝒉</m:t>
                              </m:r>
                            </m:e>
                            <m:sub>
                              <m:r>
                                <a:rPr lang="en-US" altLang="zh-CN" sz="3200" b="1" i="1" smtClean="0">
                                  <a:solidFill>
                                    <a:schemeClr val="tx1"/>
                                  </a:solidFill>
                                  <a:latin typeface="Cambria Math" panose="02040503050406030204" pitchFamily="18" charset="0"/>
                                </a:rPr>
                                <m:t>𝟐</m:t>
                              </m:r>
                            </m:sub>
                            <m:sup>
                              <m:r>
                                <a:rPr lang="en-US" altLang="zh-CN" sz="3200" b="1" i="1" smtClean="0">
                                  <a:solidFill>
                                    <a:schemeClr val="tx1"/>
                                  </a:solidFill>
                                  <a:latin typeface="Cambria Math" panose="02040503050406030204" pitchFamily="18" charset="0"/>
                                </a:rPr>
                                <m:t>′</m:t>
                              </m:r>
                            </m:sup>
                          </m:sSubSup>
                        </m:oMath>
                      </m:oMathPara>
                    </a14:m>
                    <a:endParaRPr lang="en-US" altLang="zh-CN" sz="3200" b="1" dirty="0">
                      <a:solidFill>
                        <a:schemeClr val="tx1"/>
                      </a:solidFill>
                    </a:endParaRPr>
                  </a:p>
                </p:txBody>
              </p:sp>
            </mc:Choice>
            <mc:Fallback xmlns="">
              <p:sp>
                <p:nvSpPr>
                  <p:cNvPr id="62" name="矩形 61">
                    <a:extLst>
                      <a:ext uri="{FF2B5EF4-FFF2-40B4-BE49-F238E27FC236}">
                        <a16:creationId xmlns:a16="http://schemas.microsoft.com/office/drawing/2014/main" id="{38561484-C3CC-4438-9055-66BB0CA023E4}"/>
                      </a:ext>
                    </a:extLst>
                  </p:cNvPr>
                  <p:cNvSpPr>
                    <a:spLocks noRot="1" noChangeAspect="1" noMove="1" noResize="1" noEditPoints="1" noAdjustHandles="1" noChangeArrowheads="1" noChangeShapeType="1" noTextEdit="1"/>
                  </p:cNvSpPr>
                  <p:nvPr/>
                </p:nvSpPr>
                <p:spPr>
                  <a:xfrm>
                    <a:off x="10173808" y="2062251"/>
                    <a:ext cx="900000" cy="1301435"/>
                  </a:xfrm>
                  <a:prstGeom prst="rect">
                    <a:avLst/>
                  </a:prstGeom>
                  <a:blipFill>
                    <a:blip r:embed="rId12"/>
                    <a:stretch>
                      <a:fillRect/>
                    </a:stretch>
                  </a:blipFill>
                  <a:ln w="19050">
                    <a:solidFill>
                      <a:schemeClr val="tx1"/>
                    </a:solidFill>
                  </a:ln>
                </p:spPr>
                <p:txBody>
                  <a:bodyPr/>
                  <a:lstStyle/>
                  <a:p>
                    <a:r>
                      <a:rPr lang="zh-CN" altLang="en-US">
                        <a:noFill/>
                      </a:rPr>
                      <a:t> </a:t>
                    </a:r>
                  </a:p>
                </p:txBody>
              </p:sp>
            </mc:Fallback>
          </mc:AlternateContent>
          <p:cxnSp>
            <p:nvCxnSpPr>
              <p:cNvPr id="64" name="直接箭头连接符 63">
                <a:extLst>
                  <a:ext uri="{FF2B5EF4-FFF2-40B4-BE49-F238E27FC236}">
                    <a16:creationId xmlns:a16="http://schemas.microsoft.com/office/drawing/2014/main" id="{93B16A8A-A7CE-4CEC-B665-7636ABDFBAE2}"/>
                  </a:ext>
                </a:extLst>
              </p:cNvPr>
              <p:cNvCxnSpPr>
                <a:stCxn id="61" idx="3"/>
                <a:endCxn id="62" idx="1"/>
              </p:cNvCxnSpPr>
              <p:nvPr/>
            </p:nvCxnSpPr>
            <p:spPr>
              <a:xfrm>
                <a:off x="9516613" y="2712969"/>
                <a:ext cx="6571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F5DFF660-6E39-4EF6-A32E-8C771202A16D}"/>
                  </a:ext>
                </a:extLst>
              </p:cNvPr>
              <p:cNvCxnSpPr>
                <a:stCxn id="53" idx="6"/>
                <a:endCxn id="62" idx="2"/>
              </p:cNvCxnSpPr>
              <p:nvPr/>
            </p:nvCxnSpPr>
            <p:spPr>
              <a:xfrm flipV="1">
                <a:off x="8094519" y="3363686"/>
                <a:ext cx="2529289" cy="73407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连接符: 肘形 67">
                <a:extLst>
                  <a:ext uri="{FF2B5EF4-FFF2-40B4-BE49-F238E27FC236}">
                    <a16:creationId xmlns:a16="http://schemas.microsoft.com/office/drawing/2014/main" id="{775D0538-BCF7-42AA-BF9D-BFF868852977}"/>
                  </a:ext>
                </a:extLst>
              </p:cNvPr>
              <p:cNvCxnSpPr>
                <a:stCxn id="53" idx="6"/>
                <a:endCxn id="61" idx="2"/>
              </p:cNvCxnSpPr>
              <p:nvPr/>
            </p:nvCxnSpPr>
            <p:spPr>
              <a:xfrm flipV="1">
                <a:off x="8094519" y="3363686"/>
                <a:ext cx="972094" cy="73407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椭圆 71">
                    <a:extLst>
                      <a:ext uri="{FF2B5EF4-FFF2-40B4-BE49-F238E27FC236}">
                        <a16:creationId xmlns:a16="http://schemas.microsoft.com/office/drawing/2014/main" id="{01E5672F-92DD-4F38-A028-1879DB4F12B0}"/>
                      </a:ext>
                    </a:extLst>
                  </p:cNvPr>
                  <p:cNvSpPr/>
                  <p:nvPr/>
                </p:nvSpPr>
                <p:spPr>
                  <a:xfrm>
                    <a:off x="8619112" y="532178"/>
                    <a:ext cx="900000" cy="900000"/>
                  </a:xfrm>
                  <a:prstGeom prst="ellipse">
                    <a:avLst/>
                  </a:prstGeom>
                  <a:solidFill>
                    <a:srgbClr val="9999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  </m:t>
                              </m:r>
                              <m:r>
                                <a:rPr lang="en-US" altLang="zh-CN" sz="3200" b="1" i="1" smtClean="0">
                                  <a:solidFill>
                                    <a:schemeClr val="tx1"/>
                                  </a:solidFill>
                                  <a:latin typeface="Cambria Math" panose="02040503050406030204" pitchFamily="18" charset="0"/>
                                </a:rPr>
                                <m:t>𝒚</m:t>
                              </m:r>
                            </m:e>
                            <m:sub>
                              <m:r>
                                <a:rPr lang="en-US" altLang="zh-CN" sz="3200" b="1" i="1" smtClean="0">
                                  <a:solidFill>
                                    <a:schemeClr val="tx1"/>
                                  </a:solidFill>
                                  <a:latin typeface="Cambria Math" panose="02040503050406030204" pitchFamily="18" charset="0"/>
                                </a:rPr>
                                <m:t>𝟏</m:t>
                              </m:r>
                            </m:sub>
                          </m:sSub>
                        </m:oMath>
                      </m:oMathPara>
                    </a14:m>
                    <a:endParaRPr lang="en-US" altLang="zh-CN" sz="3200" b="1" dirty="0">
                      <a:solidFill>
                        <a:schemeClr val="tx1"/>
                      </a:solidFill>
                    </a:endParaRPr>
                  </a:p>
                </p:txBody>
              </p:sp>
            </mc:Choice>
            <mc:Fallback xmlns="">
              <p:sp>
                <p:nvSpPr>
                  <p:cNvPr id="72" name="椭圆 71">
                    <a:extLst>
                      <a:ext uri="{FF2B5EF4-FFF2-40B4-BE49-F238E27FC236}">
                        <a16:creationId xmlns:a16="http://schemas.microsoft.com/office/drawing/2014/main" id="{01E5672F-92DD-4F38-A028-1879DB4F12B0}"/>
                      </a:ext>
                    </a:extLst>
                  </p:cNvPr>
                  <p:cNvSpPr>
                    <a:spLocks noRot="1" noChangeAspect="1" noMove="1" noResize="1" noEditPoints="1" noAdjustHandles="1" noChangeArrowheads="1" noChangeShapeType="1" noTextEdit="1"/>
                  </p:cNvSpPr>
                  <p:nvPr/>
                </p:nvSpPr>
                <p:spPr>
                  <a:xfrm>
                    <a:off x="8619112" y="532178"/>
                    <a:ext cx="900000" cy="900000"/>
                  </a:xfrm>
                  <a:prstGeom prst="ellipse">
                    <a:avLst/>
                  </a:prstGeom>
                  <a:blipFill>
                    <a:blip r:embed="rId13"/>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椭圆 73">
                    <a:extLst>
                      <a:ext uri="{FF2B5EF4-FFF2-40B4-BE49-F238E27FC236}">
                        <a16:creationId xmlns:a16="http://schemas.microsoft.com/office/drawing/2014/main" id="{A95C7746-E0CB-4CB2-B395-1BF314C507A3}"/>
                      </a:ext>
                    </a:extLst>
                  </p:cNvPr>
                  <p:cNvSpPr/>
                  <p:nvPr/>
                </p:nvSpPr>
                <p:spPr>
                  <a:xfrm>
                    <a:off x="10173808" y="511534"/>
                    <a:ext cx="900000" cy="900000"/>
                  </a:xfrm>
                  <a:prstGeom prst="ellipse">
                    <a:avLst/>
                  </a:prstGeom>
                  <a:solidFill>
                    <a:srgbClr val="9999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  </m:t>
                              </m:r>
                              <m:r>
                                <a:rPr lang="en-US" altLang="zh-CN" sz="3200" b="1" i="1" smtClean="0">
                                  <a:solidFill>
                                    <a:schemeClr val="tx1"/>
                                  </a:solidFill>
                                  <a:latin typeface="Cambria Math" panose="02040503050406030204" pitchFamily="18" charset="0"/>
                                </a:rPr>
                                <m:t>𝒚</m:t>
                              </m:r>
                            </m:e>
                            <m:sub>
                              <m:r>
                                <a:rPr lang="en-US" altLang="zh-CN" sz="3200" b="1" i="1" smtClean="0">
                                  <a:solidFill>
                                    <a:schemeClr val="tx1"/>
                                  </a:solidFill>
                                  <a:latin typeface="Cambria Math" panose="02040503050406030204" pitchFamily="18" charset="0"/>
                                </a:rPr>
                                <m:t>𝟐</m:t>
                              </m:r>
                            </m:sub>
                          </m:sSub>
                        </m:oMath>
                      </m:oMathPara>
                    </a14:m>
                    <a:endParaRPr lang="en-US" altLang="zh-CN" sz="3200" b="1" dirty="0">
                      <a:solidFill>
                        <a:schemeClr val="tx1"/>
                      </a:solidFill>
                    </a:endParaRPr>
                  </a:p>
                </p:txBody>
              </p:sp>
            </mc:Choice>
            <mc:Fallback xmlns="">
              <p:sp>
                <p:nvSpPr>
                  <p:cNvPr id="74" name="椭圆 73">
                    <a:extLst>
                      <a:ext uri="{FF2B5EF4-FFF2-40B4-BE49-F238E27FC236}">
                        <a16:creationId xmlns:a16="http://schemas.microsoft.com/office/drawing/2014/main" id="{A95C7746-E0CB-4CB2-B395-1BF314C507A3}"/>
                      </a:ext>
                    </a:extLst>
                  </p:cNvPr>
                  <p:cNvSpPr>
                    <a:spLocks noRot="1" noChangeAspect="1" noMove="1" noResize="1" noEditPoints="1" noAdjustHandles="1" noChangeArrowheads="1" noChangeShapeType="1" noTextEdit="1"/>
                  </p:cNvSpPr>
                  <p:nvPr/>
                </p:nvSpPr>
                <p:spPr>
                  <a:xfrm>
                    <a:off x="10173808" y="511534"/>
                    <a:ext cx="900000" cy="900000"/>
                  </a:xfrm>
                  <a:prstGeom prst="ellipse">
                    <a:avLst/>
                  </a:prstGeom>
                  <a:blipFill>
                    <a:blip r:embed="rId14"/>
                    <a:stretch>
                      <a:fillRect/>
                    </a:stretch>
                  </a:blipFill>
                  <a:ln w="19050">
                    <a:solidFill>
                      <a:schemeClr val="tx1"/>
                    </a:solidFill>
                  </a:ln>
                </p:spPr>
                <p:txBody>
                  <a:bodyPr/>
                  <a:lstStyle/>
                  <a:p>
                    <a:r>
                      <a:rPr lang="zh-CN" altLang="en-US">
                        <a:noFill/>
                      </a:rPr>
                      <a:t> </a:t>
                    </a:r>
                  </a:p>
                </p:txBody>
              </p:sp>
            </mc:Fallback>
          </mc:AlternateContent>
          <p:cxnSp>
            <p:nvCxnSpPr>
              <p:cNvPr id="76" name="直接箭头连接符 75">
                <a:extLst>
                  <a:ext uri="{FF2B5EF4-FFF2-40B4-BE49-F238E27FC236}">
                    <a16:creationId xmlns:a16="http://schemas.microsoft.com/office/drawing/2014/main" id="{0FDA26D4-D631-46EF-9698-53326B813FA3}"/>
                  </a:ext>
                </a:extLst>
              </p:cNvPr>
              <p:cNvCxnSpPr>
                <a:stCxn id="61" idx="0"/>
                <a:endCxn id="72" idx="4"/>
              </p:cNvCxnSpPr>
              <p:nvPr/>
            </p:nvCxnSpPr>
            <p:spPr>
              <a:xfrm flipV="1">
                <a:off x="9066613" y="1432178"/>
                <a:ext cx="2499" cy="630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441BAC5E-2254-48AF-B4F8-D04574C63BAB}"/>
                  </a:ext>
                </a:extLst>
              </p:cNvPr>
              <p:cNvCxnSpPr>
                <a:stCxn id="62" idx="0"/>
                <a:endCxn id="74" idx="4"/>
              </p:cNvCxnSpPr>
              <p:nvPr/>
            </p:nvCxnSpPr>
            <p:spPr>
              <a:xfrm flipV="1">
                <a:off x="10623808" y="1411534"/>
                <a:ext cx="0" cy="6507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1494C8E-4B03-4B1E-B8F1-062890514BD0}"/>
                    </a:ext>
                  </a:extLst>
                </p:cNvPr>
                <p:cNvSpPr txBox="1"/>
                <p:nvPr/>
              </p:nvSpPr>
              <p:spPr>
                <a:xfrm>
                  <a:off x="870857" y="511534"/>
                  <a:ext cx="5608608" cy="1384995"/>
                </a:xfrm>
                <a:prstGeom prst="rect">
                  <a:avLst/>
                </a:prstGeom>
                <a:noFill/>
              </p:spPr>
              <p:txBody>
                <a:bodyPr wrap="square" rtlCol="0">
                  <a:spAutoFit/>
                </a:bodyPr>
                <a:lstStyle/>
                <a:p>
                  <a:r>
                    <a:rPr lang="zh-CN" altLang="en-US" sz="2800" dirty="0"/>
                    <a:t>输入：</a:t>
                  </a:r>
                  <a14:m>
                    <m:oMath xmlns:m="http://schemas.openxmlformats.org/officeDocument/2006/math">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𝑛</m:t>
                              </m:r>
                            </m:sub>
                          </m:sSub>
                        </m:e>
                      </m:d>
                    </m:oMath>
                  </a14:m>
                  <a:endParaRPr lang="en-US" altLang="zh-CN" sz="2800" b="0" dirty="0"/>
                </a:p>
                <a:p>
                  <a:r>
                    <a:rPr lang="zh-CN" altLang="en-US" sz="2800" b="0" dirty="0"/>
                    <a:t>输出：</a:t>
                  </a:r>
                  <a14:m>
                    <m:oMath xmlns:m="http://schemas.openxmlformats.org/officeDocument/2006/math">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𝑚</m:t>
                          </m:r>
                        </m:sub>
                      </m:sSub>
                      <m:r>
                        <a:rPr lang="en-US" altLang="zh-CN" sz="2800" b="0" i="1" smtClean="0">
                          <a:latin typeface="Cambria Math" panose="02040503050406030204" pitchFamily="18" charset="0"/>
                        </a:rPr>
                        <m:t>)</m:t>
                      </m:r>
                    </m:oMath>
                  </a14:m>
                  <a:endParaRPr lang="en-US" altLang="zh-CN" sz="2800" b="0" dirty="0"/>
                </a:p>
                <a:p>
                  <a:r>
                    <a:rPr lang="zh-CN" altLang="en-US" sz="2800" dirty="0"/>
                    <a:t>语义编码向量： </a:t>
                  </a:r>
                  <a14:m>
                    <m:oMath xmlns:m="http://schemas.openxmlformats.org/officeDocument/2006/math">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𝐸𝑛𝑐𝑜𝑑𝑒𝑟</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d>
                    </m:oMath>
                  </a14:m>
                  <a:endParaRPr lang="en-US" altLang="zh-CN" sz="2800" b="0" dirty="0"/>
                </a:p>
              </p:txBody>
            </p:sp>
          </mc:Choice>
          <mc:Fallback xmlns="">
            <p:sp>
              <p:nvSpPr>
                <p:cNvPr id="3" name="文本框 2">
                  <a:extLst>
                    <a:ext uri="{FF2B5EF4-FFF2-40B4-BE49-F238E27FC236}">
                      <a16:creationId xmlns:a16="http://schemas.microsoft.com/office/drawing/2014/main" id="{81494C8E-4B03-4B1E-B8F1-062890514BD0}"/>
                    </a:ext>
                  </a:extLst>
                </p:cNvPr>
                <p:cNvSpPr txBox="1">
                  <a:spLocks noRot="1" noChangeAspect="1" noMove="1" noResize="1" noEditPoints="1" noAdjustHandles="1" noChangeArrowheads="1" noChangeShapeType="1" noTextEdit="1"/>
                </p:cNvSpPr>
                <p:nvPr/>
              </p:nvSpPr>
              <p:spPr>
                <a:xfrm>
                  <a:off x="870857" y="511534"/>
                  <a:ext cx="5608608" cy="1384995"/>
                </a:xfrm>
                <a:prstGeom prst="rect">
                  <a:avLst/>
                </a:prstGeom>
                <a:blipFill>
                  <a:blip r:embed="rId15"/>
                  <a:stretch>
                    <a:fillRect l="-2283" t="-6608" b="-9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1EF9FCDC-CCC2-45C7-9842-A9CABF816743}"/>
                    </a:ext>
                  </a:extLst>
                </p:cNvPr>
                <p:cNvSpPr txBox="1"/>
                <p:nvPr/>
              </p:nvSpPr>
              <p:spPr>
                <a:xfrm>
                  <a:off x="7501826" y="4483318"/>
                  <a:ext cx="3655155" cy="18158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𝑐</m:t>
                            </m:r>
                          </m:e>
                        </m:d>
                      </m:oMath>
                    </m:oMathPara>
                  </a14:m>
                  <a:endParaRPr lang="en-US" altLang="zh-CN" sz="2800" b="0" dirty="0"/>
                </a:p>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e>
                        </m:d>
                      </m:oMath>
                    </m:oMathPara>
                  </a14:m>
                  <a:endParaRPr lang="en-US" altLang="zh-CN" sz="2800" b="0" dirty="0"/>
                </a:p>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3</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2</m:t>
                                </m:r>
                              </m:sub>
                            </m:sSub>
                          </m:e>
                        </m:d>
                      </m:oMath>
                    </m:oMathPara>
                  </a14:m>
                  <a:endParaRPr lang="en-US" altLang="zh-CN" sz="2800" b="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m:t>
                        </m:r>
                      </m:oMath>
                    </m:oMathPara>
                  </a14:m>
                  <a:endParaRPr lang="en-US" altLang="zh-CN" sz="2800" b="0" dirty="0"/>
                </a:p>
              </p:txBody>
            </p:sp>
          </mc:Choice>
          <mc:Fallback xmlns="">
            <p:sp>
              <p:nvSpPr>
                <p:cNvPr id="29" name="文本框 28">
                  <a:extLst>
                    <a:ext uri="{FF2B5EF4-FFF2-40B4-BE49-F238E27FC236}">
                      <a16:creationId xmlns:a16="http://schemas.microsoft.com/office/drawing/2014/main" id="{1EF9FCDC-CCC2-45C7-9842-A9CABF816743}"/>
                    </a:ext>
                  </a:extLst>
                </p:cNvPr>
                <p:cNvSpPr txBox="1">
                  <a:spLocks noRot="1" noChangeAspect="1" noMove="1" noResize="1" noEditPoints="1" noAdjustHandles="1" noChangeArrowheads="1" noChangeShapeType="1" noTextEdit="1"/>
                </p:cNvSpPr>
                <p:nvPr/>
              </p:nvSpPr>
              <p:spPr>
                <a:xfrm>
                  <a:off x="7501826" y="4483318"/>
                  <a:ext cx="3655155" cy="1815882"/>
                </a:xfrm>
                <a:prstGeom prst="rect">
                  <a:avLst/>
                </a:prstGeom>
                <a:blipFill>
                  <a:blip r:embed="rId16"/>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9661274A-1288-47B9-8314-ED46A206DD81}"/>
                </a:ext>
              </a:extLst>
            </p:cNvPr>
            <p:cNvSpPr/>
            <p:nvPr/>
          </p:nvSpPr>
          <p:spPr>
            <a:xfrm>
              <a:off x="870856" y="3004457"/>
              <a:ext cx="5937753" cy="3476546"/>
            </a:xfrm>
            <a:prstGeom prst="rect">
              <a:avLst/>
            </a:prstGeom>
            <a:noFill/>
            <a:ln w="190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8A94D0-3C55-480A-BD41-CE9C4770D8C3}"/>
                </a:ext>
              </a:extLst>
            </p:cNvPr>
            <p:cNvSpPr/>
            <p:nvPr/>
          </p:nvSpPr>
          <p:spPr>
            <a:xfrm>
              <a:off x="8461829" y="511535"/>
              <a:ext cx="2695152" cy="2917466"/>
            </a:xfrm>
            <a:prstGeom prst="rect">
              <a:avLst/>
            </a:prstGeom>
            <a:noFill/>
            <a:ln w="190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0542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5000">
              <a:srgbClr val="FF0000"/>
            </a:gs>
            <a:gs pos="0">
              <a:srgbClr val="FFFF00"/>
            </a:gs>
          </a:gsLst>
          <a:lin ang="5400000" scaled="1"/>
          <a:tileRect/>
        </a:gradFill>
        <a:effectLst/>
      </p:bgPr>
    </p:bg>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78E338E1-31C2-40CE-A0F0-B5499ED5A58F}"/>
              </a:ext>
            </a:extLst>
          </p:cNvPr>
          <p:cNvGrpSpPr/>
          <p:nvPr/>
        </p:nvGrpSpPr>
        <p:grpSpPr>
          <a:xfrm>
            <a:off x="366374" y="334652"/>
            <a:ext cx="3886559" cy="819215"/>
            <a:chOff x="1020583" y="1732757"/>
            <a:chExt cx="3886559" cy="819215"/>
          </a:xfrm>
        </p:grpSpPr>
        <p:sp>
          <p:nvSpPr>
            <p:cNvPr id="20" name="文本框 19">
              <a:extLst>
                <a:ext uri="{FF2B5EF4-FFF2-40B4-BE49-F238E27FC236}">
                  <a16:creationId xmlns:a16="http://schemas.microsoft.com/office/drawing/2014/main" id="{E6B88405-ADDC-4204-ABE7-AEF87E443A1F}"/>
                </a:ext>
              </a:extLst>
            </p:cNvPr>
            <p:cNvSpPr txBox="1"/>
            <p:nvPr/>
          </p:nvSpPr>
          <p:spPr>
            <a:xfrm flipH="1">
              <a:off x="1020583" y="1919106"/>
              <a:ext cx="3886559" cy="632866"/>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Encoder-Decoder</a:t>
              </a:r>
              <a:endPar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endParaRPr>
            </a:p>
          </p:txBody>
        </p:sp>
        <p:cxnSp>
          <p:nvCxnSpPr>
            <p:cNvPr id="21" name="直接连接符 20">
              <a:extLst>
                <a:ext uri="{FF2B5EF4-FFF2-40B4-BE49-F238E27FC236}">
                  <a16:creationId xmlns:a16="http://schemas.microsoft.com/office/drawing/2014/main" id="{C02F7E99-4377-42B3-97C6-9DFED9C51B64}"/>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F506DDDD-4D9C-43F5-AA24-DED3E9C1EFCE}"/>
              </a:ext>
            </a:extLst>
          </p:cNvPr>
          <p:cNvGrpSpPr/>
          <p:nvPr/>
        </p:nvGrpSpPr>
        <p:grpSpPr>
          <a:xfrm>
            <a:off x="890390" y="1441932"/>
            <a:ext cx="2530434" cy="477054"/>
            <a:chOff x="539705" y="1234900"/>
            <a:chExt cx="2530434" cy="477054"/>
          </a:xfrm>
        </p:grpSpPr>
        <p:pic>
          <p:nvPicPr>
            <p:cNvPr id="28" name="图形 27" descr="灯泡">
              <a:extLst>
                <a:ext uri="{FF2B5EF4-FFF2-40B4-BE49-F238E27FC236}">
                  <a16:creationId xmlns:a16="http://schemas.microsoft.com/office/drawing/2014/main" id="{A7EBDB5C-D815-464E-AB82-96EEF8B081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705" y="1311427"/>
              <a:ext cx="324000" cy="324000"/>
            </a:xfrm>
            <a:prstGeom prst="rect">
              <a:avLst/>
            </a:prstGeom>
          </p:spPr>
        </p:pic>
        <p:sp>
          <p:nvSpPr>
            <p:cNvPr id="29" name="文本框 28">
              <a:extLst>
                <a:ext uri="{FF2B5EF4-FFF2-40B4-BE49-F238E27FC236}">
                  <a16:creationId xmlns:a16="http://schemas.microsoft.com/office/drawing/2014/main" id="{DA1CA00D-F517-4A34-A86F-E01269CFF695}"/>
                </a:ext>
              </a:extLst>
            </p:cNvPr>
            <p:cNvSpPr txBox="1"/>
            <p:nvPr/>
          </p:nvSpPr>
          <p:spPr>
            <a:xfrm>
              <a:off x="1107696" y="1234900"/>
              <a:ext cx="1962443" cy="477054"/>
            </a:xfrm>
            <a:prstGeom prst="rect">
              <a:avLst/>
            </a:prstGeom>
            <a:noFill/>
          </p:spPr>
          <p:txBody>
            <a:bodyPr wrap="square" rtlCol="0">
              <a:spAutoFit/>
            </a:bodyPr>
            <a:lstStyle/>
            <a:p>
              <a:r>
                <a:rPr lang="zh-CN" altLang="en-US" sz="2500" b="1" dirty="0">
                  <a:latin typeface="微软雅黑" panose="020B0503020204020204" pitchFamily="34" charset="-122"/>
                  <a:ea typeface="微软雅黑" panose="020B0503020204020204" pitchFamily="34" charset="-122"/>
                </a:rPr>
                <a:t>应用领域</a:t>
              </a:r>
            </a:p>
          </p:txBody>
        </p:sp>
      </p:grpSp>
      <p:sp>
        <p:nvSpPr>
          <p:cNvPr id="5" name="文本框 4">
            <a:extLst>
              <a:ext uri="{FF2B5EF4-FFF2-40B4-BE49-F238E27FC236}">
                <a16:creationId xmlns:a16="http://schemas.microsoft.com/office/drawing/2014/main" id="{E269DE2C-524D-44AE-B0CD-AA9B488C7764}"/>
              </a:ext>
            </a:extLst>
          </p:cNvPr>
          <p:cNvSpPr txBox="1"/>
          <p:nvPr/>
        </p:nvSpPr>
        <p:spPr>
          <a:xfrm>
            <a:off x="4516271" y="1449626"/>
            <a:ext cx="2582072"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Seq2Seq</a:t>
            </a:r>
            <a:endParaRPr lang="zh-CN" altLang="en-US" sz="2400" dirty="0">
              <a:latin typeface="微软雅黑" panose="020B0503020204020204" pitchFamily="34" charset="-122"/>
              <a:ea typeface="微软雅黑" panose="020B0503020204020204" pitchFamily="34" charset="-122"/>
            </a:endParaRPr>
          </a:p>
        </p:txBody>
      </p:sp>
      <p:grpSp>
        <p:nvGrpSpPr>
          <p:cNvPr id="42" name="组合 41">
            <a:extLst>
              <a:ext uri="{FF2B5EF4-FFF2-40B4-BE49-F238E27FC236}">
                <a16:creationId xmlns:a16="http://schemas.microsoft.com/office/drawing/2014/main" id="{A997D341-2A1B-40B4-BC43-675AFA14CD05}"/>
              </a:ext>
            </a:extLst>
          </p:cNvPr>
          <p:cNvGrpSpPr/>
          <p:nvPr/>
        </p:nvGrpSpPr>
        <p:grpSpPr>
          <a:xfrm>
            <a:off x="890390" y="2207051"/>
            <a:ext cx="2530434" cy="477054"/>
            <a:chOff x="539705" y="1234900"/>
            <a:chExt cx="2530434" cy="477054"/>
          </a:xfrm>
        </p:grpSpPr>
        <p:pic>
          <p:nvPicPr>
            <p:cNvPr id="43" name="图形 42" descr="灯泡">
              <a:extLst>
                <a:ext uri="{FF2B5EF4-FFF2-40B4-BE49-F238E27FC236}">
                  <a16:creationId xmlns:a16="http://schemas.microsoft.com/office/drawing/2014/main" id="{6A95DA5E-000E-458E-94D5-6FAA46ED2E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705" y="1311427"/>
              <a:ext cx="324000" cy="324000"/>
            </a:xfrm>
            <a:prstGeom prst="rect">
              <a:avLst/>
            </a:prstGeom>
          </p:spPr>
        </p:pic>
        <p:sp>
          <p:nvSpPr>
            <p:cNvPr id="46" name="文本框 45">
              <a:extLst>
                <a:ext uri="{FF2B5EF4-FFF2-40B4-BE49-F238E27FC236}">
                  <a16:creationId xmlns:a16="http://schemas.microsoft.com/office/drawing/2014/main" id="{C4C700A5-2409-49DB-94E6-2C3CC10995D4}"/>
                </a:ext>
              </a:extLst>
            </p:cNvPr>
            <p:cNvSpPr txBox="1"/>
            <p:nvPr/>
          </p:nvSpPr>
          <p:spPr>
            <a:xfrm>
              <a:off x="1107696" y="1234900"/>
              <a:ext cx="1962443" cy="477054"/>
            </a:xfrm>
            <a:prstGeom prst="rect">
              <a:avLst/>
            </a:prstGeom>
            <a:noFill/>
          </p:spPr>
          <p:txBody>
            <a:bodyPr wrap="square" rtlCol="0">
              <a:spAutoFit/>
            </a:bodyPr>
            <a:lstStyle/>
            <a:p>
              <a:r>
                <a:rPr lang="zh-CN" altLang="en-US" sz="2500" b="1" dirty="0">
                  <a:latin typeface="微软雅黑" panose="020B0503020204020204" pitchFamily="34" charset="-122"/>
                  <a:ea typeface="微软雅黑" panose="020B0503020204020204" pitchFamily="34" charset="-122"/>
                </a:rPr>
                <a:t>原理</a:t>
              </a:r>
            </a:p>
          </p:txBody>
        </p:sp>
      </p:grpSp>
      <p:pic>
        <p:nvPicPr>
          <p:cNvPr id="3" name="图形 2">
            <a:extLst>
              <a:ext uri="{FF2B5EF4-FFF2-40B4-BE49-F238E27FC236}">
                <a16:creationId xmlns:a16="http://schemas.microsoft.com/office/drawing/2014/main" id="{A89E717D-1C06-4A90-989A-10D9A084FD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1075" y="2161094"/>
            <a:ext cx="7167109" cy="4175905"/>
          </a:xfrm>
          <a:prstGeom prst="rect">
            <a:avLst/>
          </a:prstGeom>
        </p:spPr>
      </p:pic>
    </p:spTree>
    <p:extLst>
      <p:ext uri="{BB962C8B-B14F-4D97-AF65-F5344CB8AC3E}">
        <p14:creationId xmlns:p14="http://schemas.microsoft.com/office/powerpoint/2010/main" val="360932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p:tgtEl>
                                          <p:spTgt spid="19"/>
                                        </p:tgtEl>
                                        <p:attrNameLst>
                                          <p:attrName>ppt_x</p:attrName>
                                        </p:attrNameLst>
                                      </p:cBhvr>
                                      <p:tavLst>
                                        <p:tav tm="0">
                                          <p:val>
                                            <p:strVal val="#ppt_x-#ppt_w*1.125000"/>
                                          </p:val>
                                        </p:tav>
                                        <p:tav tm="100000">
                                          <p:val>
                                            <p:strVal val="#ppt_x"/>
                                          </p:val>
                                        </p:tav>
                                      </p:tavLst>
                                    </p:anim>
                                    <p:animEffect transition="in" filter="wipe(right)">
                                      <p:cBhvr>
                                        <p:cTn id="8"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11">
            <a:extLst>
              <a:ext uri="{FF2B5EF4-FFF2-40B4-BE49-F238E27FC236}">
                <a16:creationId xmlns:a16="http://schemas.microsoft.com/office/drawing/2014/main" id="{3BE7EA4E-7D5B-4F5E-BDC3-ECA43A94D0C4}"/>
              </a:ext>
            </a:extLst>
          </p:cNvPr>
          <p:cNvSpPr txBox="1"/>
          <p:nvPr/>
        </p:nvSpPr>
        <p:spPr>
          <a:xfrm>
            <a:off x="6285359" y="3064092"/>
            <a:ext cx="4134465"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第二部分</a:t>
            </a:r>
          </a:p>
          <a:p>
            <a:pPr marL="0" lvl="1"/>
            <a:r>
              <a:rPr lang="zh-CN" altLang="en-US" sz="2800" b="1" dirty="0">
                <a:solidFill>
                  <a:srgbClr val="006AB6"/>
                </a:solidFill>
                <a:latin typeface="微软雅黑" panose="020B0503020204020204" pitchFamily="34" charset="-122"/>
                <a:ea typeface="微软雅黑" panose="020B0503020204020204" pitchFamily="34" charset="-122"/>
              </a:rPr>
              <a:t>当前序列翻译模型的缺点</a:t>
            </a:r>
          </a:p>
        </p:txBody>
      </p:sp>
      <p:cxnSp>
        <p:nvCxnSpPr>
          <p:cNvPr id="52" name="直接连接符 51">
            <a:extLst>
              <a:ext uri="{FF2B5EF4-FFF2-40B4-BE49-F238E27FC236}">
                <a16:creationId xmlns:a16="http://schemas.microsoft.com/office/drawing/2014/main" id="{9AC1E425-B2D0-41CC-A04A-E97F6F7610FA}"/>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53" name="TextBox 13">
            <a:extLst>
              <a:ext uri="{FF2B5EF4-FFF2-40B4-BE49-F238E27FC236}">
                <a16:creationId xmlns:a16="http://schemas.microsoft.com/office/drawing/2014/main" id="{B4A1E179-72CC-4EB1-A937-DD3B9EDE1124}"/>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54" name="组合 53">
            <a:extLst>
              <a:ext uri="{FF2B5EF4-FFF2-40B4-BE49-F238E27FC236}">
                <a16:creationId xmlns:a16="http://schemas.microsoft.com/office/drawing/2014/main" id="{A0F65C2E-B741-4FFE-85D6-6D558BA01FA4}"/>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55" name="同心圆 17">
              <a:extLst>
                <a:ext uri="{FF2B5EF4-FFF2-40B4-BE49-F238E27FC236}">
                  <a16:creationId xmlns:a16="http://schemas.microsoft.com/office/drawing/2014/main" id="{0CA0614B-73C7-4E26-B35A-21EA0E9C92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56" name="椭圆 55">
              <a:extLst>
                <a:ext uri="{FF2B5EF4-FFF2-40B4-BE49-F238E27FC236}">
                  <a16:creationId xmlns:a16="http://schemas.microsoft.com/office/drawing/2014/main" id="{55BA42D5-E67A-48D2-8628-C5FB383F1BCD}"/>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57" name="TextBox 13">
            <a:extLst>
              <a:ext uri="{FF2B5EF4-FFF2-40B4-BE49-F238E27FC236}">
                <a16:creationId xmlns:a16="http://schemas.microsoft.com/office/drawing/2014/main" id="{3ADDA03C-5D37-4B42-AA19-12813ACD55AB}"/>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02</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19639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anim calcmode="lin" valueType="num">
                                      <p:cBhvr>
                                        <p:cTn id="16" dur="500" fill="hold"/>
                                        <p:tgtEl>
                                          <p:spTgt spid="57"/>
                                        </p:tgtEl>
                                        <p:attrNameLst>
                                          <p:attrName>ppt_x</p:attrName>
                                        </p:attrNameLst>
                                      </p:cBhvr>
                                      <p:tavLst>
                                        <p:tav tm="0">
                                          <p:val>
                                            <p:strVal val="#ppt_x"/>
                                          </p:val>
                                        </p:tav>
                                        <p:tav tm="100000">
                                          <p:val>
                                            <p:strVal val="#ppt_x"/>
                                          </p:val>
                                        </p:tav>
                                      </p:tavLst>
                                    </p:anim>
                                    <p:anim calcmode="lin" valueType="num">
                                      <p:cBhvr>
                                        <p:cTn id="17" dur="500" fill="hold"/>
                                        <p:tgtEl>
                                          <p:spTgt spid="5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p:tgtEl>
                                          <p:spTgt spid="51"/>
                                        </p:tgtEl>
                                        <p:attrNameLst>
                                          <p:attrName>ppt_x</p:attrName>
                                        </p:attrNameLst>
                                      </p:cBhvr>
                                      <p:tavLst>
                                        <p:tav tm="0">
                                          <p:val>
                                            <p:strVal val="#ppt_x-#ppt_w*1.125000"/>
                                          </p:val>
                                        </p:tav>
                                        <p:tav tm="100000">
                                          <p:val>
                                            <p:strVal val="#ppt_x"/>
                                          </p:val>
                                        </p:tav>
                                      </p:tavLst>
                                    </p:anim>
                                    <p:animEffect transition="in" filter="wipe(right)">
                                      <p:cBhvr>
                                        <p:cTn id="22" dur="500"/>
                                        <p:tgtEl>
                                          <p:spTgt spid="5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anim calcmode="lin" valueType="num">
                                      <p:cBhvr>
                                        <p:cTn id="27" dur="500" fill="hold"/>
                                        <p:tgtEl>
                                          <p:spTgt spid="53"/>
                                        </p:tgtEl>
                                        <p:attrNameLst>
                                          <p:attrName>ppt_x</p:attrName>
                                        </p:attrNameLst>
                                      </p:cBhvr>
                                      <p:tavLst>
                                        <p:tav tm="0">
                                          <p:val>
                                            <p:strVal val="#ppt_x"/>
                                          </p:val>
                                        </p:tav>
                                        <p:tav tm="100000">
                                          <p:val>
                                            <p:strVal val="#ppt_x"/>
                                          </p:val>
                                        </p:tav>
                                      </p:tavLst>
                                    </p:anim>
                                    <p:anim calcmode="lin" valueType="num">
                                      <p:cBhvr>
                                        <p:cTn id="28"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66373" y="334652"/>
            <a:ext cx="4873283" cy="819215"/>
            <a:chOff x="1020582" y="1732757"/>
            <a:chExt cx="4873283" cy="819215"/>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2" y="1919106"/>
              <a:ext cx="4873283" cy="632866"/>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当前序列翻译模型的缺点</a:t>
              </a: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5DAB71E2-752F-476A-B02E-B38D9D5BDBC9}"/>
              </a:ext>
            </a:extLst>
          </p:cNvPr>
          <p:cNvSpPr txBox="1"/>
          <p:nvPr/>
        </p:nvSpPr>
        <p:spPr>
          <a:xfrm>
            <a:off x="890390" y="1340215"/>
            <a:ext cx="1962443"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RNN</a:t>
            </a:r>
            <a:endParaRPr kumimoji="0" lang="zh-CN" altLang="en-US"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4B5F4533-44CE-4BE6-8D30-9C88A051D99C}"/>
              </a:ext>
            </a:extLst>
          </p:cNvPr>
          <p:cNvGrpSpPr/>
          <p:nvPr/>
        </p:nvGrpSpPr>
        <p:grpSpPr>
          <a:xfrm>
            <a:off x="1513952" y="2019006"/>
            <a:ext cx="2042048" cy="492443"/>
            <a:chOff x="1230923" y="4449515"/>
            <a:chExt cx="2042048" cy="492443"/>
          </a:xfrm>
        </p:grpSpPr>
        <p:sp>
          <p:nvSpPr>
            <p:cNvPr id="44" name="文本框 43">
              <a:extLst>
                <a:ext uri="{FF2B5EF4-FFF2-40B4-BE49-F238E27FC236}">
                  <a16:creationId xmlns:a16="http://schemas.microsoft.com/office/drawing/2014/main" id="{415A46F1-61B5-4C1D-A994-8A03FF7B5438}"/>
                </a:ext>
              </a:extLst>
            </p:cNvPr>
            <p:cNvSpPr txBox="1"/>
            <p:nvPr/>
          </p:nvSpPr>
          <p:spPr>
            <a:xfrm>
              <a:off x="1394472" y="4449515"/>
              <a:ext cx="187849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顺序约束</a:t>
              </a:r>
            </a:p>
          </p:txBody>
        </p:sp>
        <p:sp>
          <p:nvSpPr>
            <p:cNvPr id="45" name="矩形 44">
              <a:extLst>
                <a:ext uri="{FF2B5EF4-FFF2-40B4-BE49-F238E27FC236}">
                  <a16:creationId xmlns:a16="http://schemas.microsoft.com/office/drawing/2014/main" id="{7BC16A75-9B6E-4041-BAAF-2AE640FD9F85}"/>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6" name="文本框 45">
            <a:extLst>
              <a:ext uri="{FF2B5EF4-FFF2-40B4-BE49-F238E27FC236}">
                <a16:creationId xmlns:a16="http://schemas.microsoft.com/office/drawing/2014/main" id="{7FF2C3CE-7A2A-4152-8427-12C3FEB6EBD6}"/>
              </a:ext>
            </a:extLst>
          </p:cNvPr>
          <p:cNvSpPr txBox="1"/>
          <p:nvPr/>
        </p:nvSpPr>
        <p:spPr>
          <a:xfrm>
            <a:off x="890390" y="3701342"/>
            <a:ext cx="551766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 </a:t>
            </a:r>
            <a:r>
              <a:rPr kumimoji="0" lang="zh-CN" altLang="en-US"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当前基于</a:t>
            </a:r>
            <a:r>
              <a:rPr kumimoji="0" lang="en-US" altLang="zh-CN"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CNN</a:t>
            </a:r>
            <a:r>
              <a:rPr kumimoji="0" lang="zh-CN" altLang="en-US" sz="2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的序列翻译模型</a:t>
            </a:r>
          </a:p>
        </p:txBody>
      </p:sp>
      <p:grpSp>
        <p:nvGrpSpPr>
          <p:cNvPr id="52" name="组合 51">
            <a:extLst>
              <a:ext uri="{FF2B5EF4-FFF2-40B4-BE49-F238E27FC236}">
                <a16:creationId xmlns:a16="http://schemas.microsoft.com/office/drawing/2014/main" id="{3159979B-31A2-409F-8FFD-83B1C4E6939A}"/>
              </a:ext>
            </a:extLst>
          </p:cNvPr>
          <p:cNvGrpSpPr/>
          <p:nvPr/>
        </p:nvGrpSpPr>
        <p:grpSpPr>
          <a:xfrm>
            <a:off x="1513952" y="4380133"/>
            <a:ext cx="3820048" cy="492443"/>
            <a:chOff x="1230923" y="4449515"/>
            <a:chExt cx="3820048" cy="492443"/>
          </a:xfrm>
        </p:grpSpPr>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8A33E918-3D1C-4D98-A99F-465082352D05}"/>
                    </a:ext>
                  </a:extLst>
                </p:cNvPr>
                <p:cNvSpPr txBox="1"/>
                <p:nvPr/>
              </p:nvSpPr>
              <p:spPr>
                <a:xfrm>
                  <a:off x="1394472" y="4449515"/>
                  <a:ext cx="365649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u="none" strike="noStrike" kern="1200" cap="none" spc="0" normalizeH="0" baseline="0" noProof="0" dirty="0">
                      <a:ln>
                        <a:noFill/>
                      </a:ln>
                      <a:solidFill>
                        <a:prstClr val="black"/>
                      </a:solidFill>
                      <a:effectLst/>
                      <a:uLnTx/>
                      <a:uFillTx/>
                      <a:ea typeface="微软雅黑" panose="020B0503020204020204" pitchFamily="34" charset="-122"/>
                    </a:rPr>
                    <a:t>如</a:t>
                  </a:r>
                  <a14:m>
                    <m:oMath xmlns:m="http://schemas.openxmlformats.org/officeDocument/2006/math">
                      <m:r>
                        <a:rPr lang="zh-CN" altLang="en-US" sz="2600">
                          <a:solidFill>
                            <a:prstClr val="black"/>
                          </a:solidFill>
                          <a:latin typeface="Cambria Math" panose="02040503050406030204" pitchFamily="18" charset="0"/>
                          <a:ea typeface="微软雅黑" panose="020B0503020204020204" pitchFamily="34" charset="-122"/>
                        </a:rPr>
                        <m:t>：</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𝐶𝑜𝑛𝑣𝑆</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2</m:t>
                      </m:r>
                      <m:r>
                        <a:rPr kumimoji="0" lang="en-US" altLang="zh-CN" sz="26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rPr>
                        <m:t>𝑆</m:t>
                      </m:r>
                    </m:oMath>
                  </a14:m>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600" dirty="0">
                          <a:solidFill>
                            <a:prstClr val="black"/>
                          </a:solidFill>
                          <a:latin typeface="Cambria Math" panose="02040503050406030204" pitchFamily="18" charset="0"/>
                          <a:ea typeface="微软雅黑" panose="020B0503020204020204" pitchFamily="34" charset="-122"/>
                        </a:rPr>
                        <m:t>By</m:t>
                      </m:r>
                      <m:r>
                        <m:rPr>
                          <m:sty m:val="p"/>
                        </m:rPr>
                        <a:rPr lang="en-US" altLang="zh-CN" sz="2600" b="0" i="0" dirty="0" smtClean="0">
                          <a:solidFill>
                            <a:prstClr val="black"/>
                          </a:solidFill>
                          <a:latin typeface="Cambria Math" panose="02040503050406030204" pitchFamily="18" charset="0"/>
                          <a:ea typeface="微软雅黑" panose="020B0503020204020204" pitchFamily="34" charset="-122"/>
                        </a:rPr>
                        <m:t>teNet</m:t>
                      </m:r>
                    </m:oMath>
                  </a14:m>
                  <a:endPar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53" name="文本框 52">
                  <a:extLst>
                    <a:ext uri="{FF2B5EF4-FFF2-40B4-BE49-F238E27FC236}">
                      <a16:creationId xmlns:a16="http://schemas.microsoft.com/office/drawing/2014/main" id="{8A33E918-3D1C-4D98-A99F-465082352D05}"/>
                    </a:ext>
                  </a:extLst>
                </p:cNvPr>
                <p:cNvSpPr txBox="1">
                  <a:spLocks noRot="1" noChangeAspect="1" noMove="1" noResize="1" noEditPoints="1" noAdjustHandles="1" noChangeArrowheads="1" noChangeShapeType="1" noTextEdit="1"/>
                </p:cNvSpPr>
                <p:nvPr/>
              </p:nvSpPr>
              <p:spPr>
                <a:xfrm>
                  <a:off x="1394472" y="4449515"/>
                  <a:ext cx="3656499" cy="492443"/>
                </a:xfrm>
                <a:prstGeom prst="rect">
                  <a:avLst/>
                </a:prstGeom>
                <a:blipFill>
                  <a:blip r:embed="rId3"/>
                  <a:stretch>
                    <a:fillRect l="-3000" t="-12500" b="-31250"/>
                  </a:stretch>
                </a:blipFill>
              </p:spPr>
              <p:txBody>
                <a:bodyPr/>
                <a:lstStyle/>
                <a:p>
                  <a:r>
                    <a:rPr lang="zh-CN" altLang="en-US">
                      <a:noFill/>
                    </a:rPr>
                    <a:t> </a:t>
                  </a:r>
                </a:p>
              </p:txBody>
            </p:sp>
          </mc:Fallback>
        </mc:AlternateContent>
        <p:sp>
          <p:nvSpPr>
            <p:cNvPr id="54" name="矩形 53">
              <a:extLst>
                <a:ext uri="{FF2B5EF4-FFF2-40B4-BE49-F238E27FC236}">
                  <a16:creationId xmlns:a16="http://schemas.microsoft.com/office/drawing/2014/main" id="{D8C54B60-5990-498D-B6A7-85FC673E5E9E}"/>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5" name="组合 54">
            <a:extLst>
              <a:ext uri="{FF2B5EF4-FFF2-40B4-BE49-F238E27FC236}">
                <a16:creationId xmlns:a16="http://schemas.microsoft.com/office/drawing/2014/main" id="{2F390597-D100-4C80-94D6-2E89E92EDE54}"/>
              </a:ext>
            </a:extLst>
          </p:cNvPr>
          <p:cNvGrpSpPr/>
          <p:nvPr/>
        </p:nvGrpSpPr>
        <p:grpSpPr>
          <a:xfrm>
            <a:off x="1513952" y="5218606"/>
            <a:ext cx="5859304" cy="492443"/>
            <a:chOff x="1230923" y="4449515"/>
            <a:chExt cx="5859304" cy="492443"/>
          </a:xfrm>
        </p:grpSpPr>
        <p:sp>
          <p:nvSpPr>
            <p:cNvPr id="56" name="文本框 55">
              <a:extLst>
                <a:ext uri="{FF2B5EF4-FFF2-40B4-BE49-F238E27FC236}">
                  <a16:creationId xmlns:a16="http://schemas.microsoft.com/office/drawing/2014/main" id="{306D27DE-7C9C-4F39-8E5E-9A265166B99D}"/>
                </a:ext>
              </a:extLst>
            </p:cNvPr>
            <p:cNvSpPr txBox="1"/>
            <p:nvPr/>
          </p:nvSpPr>
          <p:spPr>
            <a:xfrm>
              <a:off x="1394472" y="4449515"/>
              <a:ext cx="5695755"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无法高效连接序列中任意两个</a:t>
              </a: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token</a:t>
              </a:r>
            </a:p>
          </p:txBody>
        </p:sp>
        <p:sp>
          <p:nvSpPr>
            <p:cNvPr id="57" name="矩形 56">
              <a:extLst>
                <a:ext uri="{FF2B5EF4-FFF2-40B4-BE49-F238E27FC236}">
                  <a16:creationId xmlns:a16="http://schemas.microsoft.com/office/drawing/2014/main" id="{11BEA279-CD1D-43B3-B93F-7EE890C7FC4B}"/>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8" name="组合 57">
            <a:extLst>
              <a:ext uri="{FF2B5EF4-FFF2-40B4-BE49-F238E27FC236}">
                <a16:creationId xmlns:a16="http://schemas.microsoft.com/office/drawing/2014/main" id="{9473E1B3-D622-40D3-B79B-CAB293959378}"/>
              </a:ext>
            </a:extLst>
          </p:cNvPr>
          <p:cNvGrpSpPr/>
          <p:nvPr/>
        </p:nvGrpSpPr>
        <p:grpSpPr>
          <a:xfrm>
            <a:off x="1513952" y="2762758"/>
            <a:ext cx="2462962" cy="492443"/>
            <a:chOff x="1230923" y="4449515"/>
            <a:chExt cx="2462962" cy="492443"/>
          </a:xfrm>
        </p:grpSpPr>
        <p:sp>
          <p:nvSpPr>
            <p:cNvPr id="59" name="文本框 58">
              <a:extLst>
                <a:ext uri="{FF2B5EF4-FFF2-40B4-BE49-F238E27FC236}">
                  <a16:creationId xmlns:a16="http://schemas.microsoft.com/office/drawing/2014/main" id="{F426D49F-FFF2-4888-9CF5-A06507A6B1B0}"/>
                </a:ext>
              </a:extLst>
            </p:cNvPr>
            <p:cNvSpPr txBox="1"/>
            <p:nvPr/>
          </p:nvSpPr>
          <p:spPr>
            <a:xfrm>
              <a:off x="1394472" y="4449515"/>
              <a:ext cx="2299413"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长期依赖问题</a:t>
              </a:r>
            </a:p>
          </p:txBody>
        </p:sp>
        <p:sp>
          <p:nvSpPr>
            <p:cNvPr id="60" name="矩形 59">
              <a:extLst>
                <a:ext uri="{FF2B5EF4-FFF2-40B4-BE49-F238E27FC236}">
                  <a16:creationId xmlns:a16="http://schemas.microsoft.com/office/drawing/2014/main" id="{9F79549B-101C-44A7-BCAD-BE31C5485E13}"/>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42079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11">
            <a:extLst>
              <a:ext uri="{FF2B5EF4-FFF2-40B4-BE49-F238E27FC236}">
                <a16:creationId xmlns:a16="http://schemas.microsoft.com/office/drawing/2014/main" id="{3BE7EA4E-7D5B-4F5E-BDC3-ECA43A94D0C4}"/>
              </a:ext>
            </a:extLst>
          </p:cNvPr>
          <p:cNvSpPr txBox="1"/>
          <p:nvPr/>
        </p:nvSpPr>
        <p:spPr>
          <a:xfrm>
            <a:off x="6285359" y="3064092"/>
            <a:ext cx="2396938" cy="954107"/>
          </a:xfrm>
          <a:prstGeom prst="rect">
            <a:avLst/>
          </a:prstGeom>
          <a:noFill/>
        </p:spPr>
        <p:txBody>
          <a:bodyPr wrap="none" rtlCol="0">
            <a:spAutoFit/>
          </a:bodyPr>
          <a:lstStyle/>
          <a:p>
            <a:pPr marL="0" lvl="1"/>
            <a:r>
              <a:rPr lang="zh-CN" altLang="en-US" sz="2800" b="1" dirty="0">
                <a:solidFill>
                  <a:srgbClr val="006AB6"/>
                </a:solidFill>
                <a:latin typeface="微软雅黑" panose="020B0503020204020204" pitchFamily="34" charset="-122"/>
                <a:ea typeface="微软雅黑" panose="020B0503020204020204" pitchFamily="34" charset="-122"/>
              </a:rPr>
              <a:t>第三部分</a:t>
            </a:r>
          </a:p>
          <a:p>
            <a:pPr marL="0" lvl="1"/>
            <a:r>
              <a:rPr lang="en-US" altLang="zh-CN" sz="2800" b="1" dirty="0">
                <a:solidFill>
                  <a:srgbClr val="006AB6"/>
                </a:solidFill>
                <a:latin typeface="微软雅黑" panose="020B0503020204020204" pitchFamily="34" charset="-122"/>
                <a:ea typeface="微软雅黑" panose="020B0503020204020204" pitchFamily="34" charset="-122"/>
              </a:rPr>
              <a:t>Transformer</a:t>
            </a:r>
          </a:p>
        </p:txBody>
      </p:sp>
      <p:cxnSp>
        <p:nvCxnSpPr>
          <p:cNvPr id="52" name="直接连接符 51">
            <a:extLst>
              <a:ext uri="{FF2B5EF4-FFF2-40B4-BE49-F238E27FC236}">
                <a16:creationId xmlns:a16="http://schemas.microsoft.com/office/drawing/2014/main" id="{9AC1E425-B2D0-41CC-A04A-E97F6F7610FA}"/>
              </a:ext>
            </a:extLst>
          </p:cNvPr>
          <p:cNvCxnSpPr/>
          <p:nvPr/>
        </p:nvCxnSpPr>
        <p:spPr>
          <a:xfrm flipV="1">
            <a:off x="6023847" y="2542222"/>
            <a:ext cx="0" cy="199784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53" name="TextBox 13">
            <a:extLst>
              <a:ext uri="{FF2B5EF4-FFF2-40B4-BE49-F238E27FC236}">
                <a16:creationId xmlns:a16="http://schemas.microsoft.com/office/drawing/2014/main" id="{B4A1E179-72CC-4EB1-A937-DD3B9EDE1124}"/>
              </a:ext>
            </a:extLst>
          </p:cNvPr>
          <p:cNvSpPr txBox="1"/>
          <p:nvPr/>
        </p:nvSpPr>
        <p:spPr>
          <a:xfrm>
            <a:off x="4260277" y="4193821"/>
            <a:ext cx="1269558" cy="346249"/>
          </a:xfrm>
          <a:prstGeom prst="rect">
            <a:avLst/>
          </a:prstGeom>
          <a:noFill/>
        </p:spPr>
        <p:txBody>
          <a:bodyPr wrap="square" lIns="0" tIns="0" rIns="0" bIns="0" rtlCol="0">
            <a:spAutoFit/>
          </a:bodyPr>
          <a:lstStyle/>
          <a:p>
            <a:r>
              <a:rPr lang="en-US" altLang="zh-CN" sz="225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2250" dirty="0">
              <a:solidFill>
                <a:schemeClr val="tx1">
                  <a:lumMod val="65000"/>
                  <a:lumOff val="35000"/>
                </a:schemeClr>
              </a:solidFill>
              <a:latin typeface="Arial" panose="020B0604020202020204" pitchFamily="34" charset="0"/>
              <a:ea typeface="+mj-ea"/>
              <a:cs typeface="Arial" panose="020B0604020202020204" pitchFamily="34" charset="0"/>
            </a:endParaRPr>
          </a:p>
        </p:txBody>
      </p:sp>
      <p:grpSp>
        <p:nvGrpSpPr>
          <p:cNvPr id="54" name="组合 53">
            <a:extLst>
              <a:ext uri="{FF2B5EF4-FFF2-40B4-BE49-F238E27FC236}">
                <a16:creationId xmlns:a16="http://schemas.microsoft.com/office/drawing/2014/main" id="{A0F65C2E-B741-4FFE-85D6-6D558BA01FA4}"/>
              </a:ext>
            </a:extLst>
          </p:cNvPr>
          <p:cNvGrpSpPr/>
          <p:nvPr/>
        </p:nvGrpSpPr>
        <p:grpSpPr>
          <a:xfrm>
            <a:off x="4052827" y="2505429"/>
            <a:ext cx="1477008" cy="1477008"/>
            <a:chOff x="304800" y="673100"/>
            <a:chExt cx="4000500" cy="4000500"/>
          </a:xfrm>
          <a:effectLst>
            <a:outerShdw blurRad="444500" dist="254000" dir="8100000" algn="tr" rotWithShape="0">
              <a:prstClr val="black">
                <a:alpha val="50000"/>
              </a:prstClr>
            </a:outerShdw>
          </a:effectLst>
        </p:grpSpPr>
        <p:sp>
          <p:nvSpPr>
            <p:cNvPr id="55" name="同心圆 17">
              <a:extLst>
                <a:ext uri="{FF2B5EF4-FFF2-40B4-BE49-F238E27FC236}">
                  <a16:creationId xmlns:a16="http://schemas.microsoft.com/office/drawing/2014/main" id="{0CA0614B-73C7-4E26-B35A-21EA0E9C92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56" name="椭圆 55">
              <a:extLst>
                <a:ext uri="{FF2B5EF4-FFF2-40B4-BE49-F238E27FC236}">
                  <a16:creationId xmlns:a16="http://schemas.microsoft.com/office/drawing/2014/main" id="{55BA42D5-E67A-48D2-8628-C5FB383F1BCD}"/>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57" name="TextBox 13">
            <a:extLst>
              <a:ext uri="{FF2B5EF4-FFF2-40B4-BE49-F238E27FC236}">
                <a16:creationId xmlns:a16="http://schemas.microsoft.com/office/drawing/2014/main" id="{3ADDA03C-5D37-4B42-AA19-12813ACD55AB}"/>
              </a:ext>
            </a:extLst>
          </p:cNvPr>
          <p:cNvSpPr txBox="1"/>
          <p:nvPr/>
        </p:nvSpPr>
        <p:spPr>
          <a:xfrm>
            <a:off x="4234631" y="2737376"/>
            <a:ext cx="1269558" cy="1081963"/>
          </a:xfrm>
          <a:prstGeom prst="rect">
            <a:avLst/>
          </a:prstGeom>
          <a:noFill/>
        </p:spPr>
        <p:txBody>
          <a:bodyPr wrap="square" lIns="0" tIns="0" rIns="0" bIns="0" rtlCol="0">
            <a:spAutoFit/>
          </a:bodyPr>
          <a:lstStyle/>
          <a:p>
            <a:r>
              <a:rPr lang="en-US" altLang="zh-CN" sz="7031" b="1" dirty="0">
                <a:solidFill>
                  <a:srgbClr val="006AB6"/>
                </a:solidFill>
                <a:latin typeface="Arial" panose="020B0604020202020204" pitchFamily="34" charset="0"/>
                <a:ea typeface="+mj-ea"/>
                <a:cs typeface="Arial" panose="020B0604020202020204" pitchFamily="34" charset="0"/>
              </a:rPr>
              <a:t>03</a:t>
            </a:r>
            <a:endParaRPr lang="zh-CN" altLang="en-US" sz="7031" b="1" dirty="0">
              <a:solidFill>
                <a:srgbClr val="006AB6"/>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17640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anim calcmode="lin" valueType="num">
                                      <p:cBhvr>
                                        <p:cTn id="16" dur="500" fill="hold"/>
                                        <p:tgtEl>
                                          <p:spTgt spid="57"/>
                                        </p:tgtEl>
                                        <p:attrNameLst>
                                          <p:attrName>ppt_x</p:attrName>
                                        </p:attrNameLst>
                                      </p:cBhvr>
                                      <p:tavLst>
                                        <p:tav tm="0">
                                          <p:val>
                                            <p:strVal val="#ppt_x"/>
                                          </p:val>
                                        </p:tav>
                                        <p:tav tm="100000">
                                          <p:val>
                                            <p:strVal val="#ppt_x"/>
                                          </p:val>
                                        </p:tav>
                                      </p:tavLst>
                                    </p:anim>
                                    <p:anim calcmode="lin" valueType="num">
                                      <p:cBhvr>
                                        <p:cTn id="17" dur="500" fill="hold"/>
                                        <p:tgtEl>
                                          <p:spTgt spid="5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p:tgtEl>
                                          <p:spTgt spid="51"/>
                                        </p:tgtEl>
                                        <p:attrNameLst>
                                          <p:attrName>ppt_x</p:attrName>
                                        </p:attrNameLst>
                                      </p:cBhvr>
                                      <p:tavLst>
                                        <p:tav tm="0">
                                          <p:val>
                                            <p:strVal val="#ppt_x-#ppt_w*1.125000"/>
                                          </p:val>
                                        </p:tav>
                                        <p:tav tm="100000">
                                          <p:val>
                                            <p:strVal val="#ppt_x"/>
                                          </p:val>
                                        </p:tav>
                                      </p:tavLst>
                                    </p:anim>
                                    <p:animEffect transition="in" filter="wipe(right)">
                                      <p:cBhvr>
                                        <p:cTn id="22" dur="500"/>
                                        <p:tgtEl>
                                          <p:spTgt spid="5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anim calcmode="lin" valueType="num">
                                      <p:cBhvr>
                                        <p:cTn id="27" dur="500" fill="hold"/>
                                        <p:tgtEl>
                                          <p:spTgt spid="53"/>
                                        </p:tgtEl>
                                        <p:attrNameLst>
                                          <p:attrName>ppt_x</p:attrName>
                                        </p:attrNameLst>
                                      </p:cBhvr>
                                      <p:tavLst>
                                        <p:tav tm="0">
                                          <p:val>
                                            <p:strVal val="#ppt_x"/>
                                          </p:val>
                                        </p:tav>
                                        <p:tav tm="100000">
                                          <p:val>
                                            <p:strVal val="#ppt_x"/>
                                          </p:val>
                                        </p:tav>
                                      </p:tavLst>
                                    </p:anim>
                                    <p:anim calcmode="lin" valueType="num">
                                      <p:cBhvr>
                                        <p:cTn id="28"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66374" y="334652"/>
            <a:ext cx="3886559" cy="819215"/>
            <a:chOff x="1020583" y="1732757"/>
            <a:chExt cx="3886559" cy="819215"/>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3" y="1919106"/>
              <a:ext cx="3886559" cy="632866"/>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a:t>
              </a:r>
              <a:r>
                <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结构</a:t>
              </a: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2BD75652-6114-4C68-9CC2-0C136F7D9F5E}"/>
              </a:ext>
            </a:extLst>
          </p:cNvPr>
          <p:cNvGrpSpPr/>
          <p:nvPr/>
        </p:nvGrpSpPr>
        <p:grpSpPr>
          <a:xfrm>
            <a:off x="2309653" y="1153867"/>
            <a:ext cx="7920095" cy="5581691"/>
            <a:chOff x="2309653" y="1030040"/>
            <a:chExt cx="7920095" cy="5581691"/>
          </a:xfrm>
        </p:grpSpPr>
        <p:pic>
          <p:nvPicPr>
            <p:cNvPr id="2" name="图片 1">
              <a:extLst>
                <a:ext uri="{FF2B5EF4-FFF2-40B4-BE49-F238E27FC236}">
                  <a16:creationId xmlns:a16="http://schemas.microsoft.com/office/drawing/2014/main" id="{A43CB31A-352B-47E2-9F2C-19393869FC70}"/>
                </a:ext>
              </a:extLst>
            </p:cNvPr>
            <p:cNvPicPr>
              <a:picLocks noChangeAspect="1"/>
            </p:cNvPicPr>
            <p:nvPr/>
          </p:nvPicPr>
          <p:blipFill>
            <a:blip r:embed="rId3"/>
            <a:stretch>
              <a:fillRect/>
            </a:stretch>
          </p:blipFill>
          <p:spPr>
            <a:xfrm>
              <a:off x="2309653" y="1030040"/>
              <a:ext cx="7920095" cy="5581691"/>
            </a:xfrm>
            <a:prstGeom prst="rect">
              <a:avLst/>
            </a:prstGeom>
          </p:spPr>
        </p:pic>
        <p:sp>
          <p:nvSpPr>
            <p:cNvPr id="3" name="矩形 2">
              <a:extLst>
                <a:ext uri="{FF2B5EF4-FFF2-40B4-BE49-F238E27FC236}">
                  <a16:creationId xmlns:a16="http://schemas.microsoft.com/office/drawing/2014/main" id="{3C153ED6-1154-40F2-8E3E-2B1E033ADC91}"/>
                </a:ext>
              </a:extLst>
            </p:cNvPr>
            <p:cNvSpPr/>
            <p:nvPr/>
          </p:nvSpPr>
          <p:spPr>
            <a:xfrm>
              <a:off x="8381999" y="6110514"/>
              <a:ext cx="1705429" cy="3773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2840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4A97541-C407-4837-8656-9E8B598407A5}"/>
              </a:ext>
            </a:extLst>
          </p:cNvPr>
          <p:cNvGrpSpPr/>
          <p:nvPr/>
        </p:nvGrpSpPr>
        <p:grpSpPr>
          <a:xfrm>
            <a:off x="366374" y="334652"/>
            <a:ext cx="3886559" cy="819215"/>
            <a:chOff x="1020583" y="1732757"/>
            <a:chExt cx="3886559" cy="819215"/>
          </a:xfrm>
        </p:grpSpPr>
        <p:sp>
          <p:nvSpPr>
            <p:cNvPr id="32" name="文本框 31">
              <a:extLst>
                <a:ext uri="{FF2B5EF4-FFF2-40B4-BE49-F238E27FC236}">
                  <a16:creationId xmlns:a16="http://schemas.microsoft.com/office/drawing/2014/main" id="{6B0B077C-D152-440C-94B2-BC9ACC6415DA}"/>
                </a:ext>
              </a:extLst>
            </p:cNvPr>
            <p:cNvSpPr txBox="1"/>
            <p:nvPr/>
          </p:nvSpPr>
          <p:spPr>
            <a:xfrm flipH="1">
              <a:off x="1020583" y="1919106"/>
              <a:ext cx="3886559" cy="632866"/>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Transformer – </a:t>
              </a:r>
              <a:r>
                <a:rPr lang="zh-CN" altLang="en-US" sz="3200" dirty="0">
                  <a:solidFill>
                    <a:schemeClr val="tx1"/>
                  </a:solidFill>
                  <a:latin typeface="Times New Roman" panose="02020603050405020304" pitchFamily="18" charset="0"/>
                  <a:ea typeface="Hiragino Sans GB W3" panose="020B0300000000000000" pitchFamily="34" charset="-122"/>
                  <a:cs typeface="Times New Roman" panose="02020603050405020304" pitchFamily="18" charset="0"/>
                </a:rPr>
                <a:t>结构</a:t>
              </a:r>
            </a:p>
          </p:txBody>
        </p:sp>
        <p:cxnSp>
          <p:nvCxnSpPr>
            <p:cNvPr id="33" name="直接连接符 32">
              <a:extLst>
                <a:ext uri="{FF2B5EF4-FFF2-40B4-BE49-F238E27FC236}">
                  <a16:creationId xmlns:a16="http://schemas.microsoft.com/office/drawing/2014/main" id="{5D9025F0-E244-4FAB-8CD3-2F951BA8C29B}"/>
                </a:ext>
              </a:extLst>
            </p:cNvPr>
            <p:cNvCxnSpPr/>
            <p:nvPr/>
          </p:nvCxnSpPr>
          <p:spPr>
            <a:xfrm>
              <a:off x="1148599" y="1732757"/>
              <a:ext cx="396000"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6D48E534-317E-403C-8436-3C4123EFE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757"/>
            <a:ext cx="4632969" cy="6824486"/>
          </a:xfrm>
          <a:prstGeom prst="rect">
            <a:avLst/>
          </a:prstGeom>
        </p:spPr>
      </p:pic>
      <p:sp>
        <p:nvSpPr>
          <p:cNvPr id="7" name="文本框 6">
            <a:extLst>
              <a:ext uri="{FF2B5EF4-FFF2-40B4-BE49-F238E27FC236}">
                <a16:creationId xmlns:a16="http://schemas.microsoft.com/office/drawing/2014/main" id="{55FAA2D6-A67F-4FA6-978B-07428F22F9AB}"/>
              </a:ext>
            </a:extLst>
          </p:cNvPr>
          <p:cNvSpPr txBox="1"/>
          <p:nvPr/>
        </p:nvSpPr>
        <p:spPr>
          <a:xfrm>
            <a:off x="1245989" y="1982949"/>
            <a:ext cx="442184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 </a:t>
            </a:r>
            <a:r>
              <a:rPr lang="en-US" altLang="zh-CN" sz="2600" dirty="0">
                <a:solidFill>
                  <a:prstClr val="black"/>
                </a:solidFill>
                <a:latin typeface="微软雅黑" panose="020B0503020204020204" pitchFamily="34" charset="-122"/>
                <a:ea typeface="微软雅黑" panose="020B0503020204020204" pitchFamily="34" charset="-122"/>
              </a:rPr>
              <a:t>Token</a:t>
            </a:r>
            <a:r>
              <a:rPr lang="zh-CN" altLang="en-US" sz="2600" dirty="0">
                <a:solidFill>
                  <a:prstClr val="black"/>
                </a:solidFill>
                <a:latin typeface="微软雅黑" panose="020B0503020204020204" pitchFamily="34" charset="-122"/>
                <a:ea typeface="微软雅黑" panose="020B0503020204020204" pitchFamily="34" charset="-122"/>
              </a:rPr>
              <a:t>本身的</a:t>
            </a:r>
            <a:r>
              <a:rPr lang="en-US" altLang="zh-CN" sz="2600" dirty="0">
                <a:solidFill>
                  <a:prstClr val="black"/>
                </a:solidFill>
                <a:latin typeface="微软雅黑" panose="020B0503020204020204" pitchFamily="34" charset="-122"/>
                <a:ea typeface="微软雅黑" panose="020B0503020204020204" pitchFamily="34" charset="-122"/>
              </a:rPr>
              <a:t>Embedding</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D956D159-E2CF-4EE2-9B5F-97099CEAD68B}"/>
              </a:ext>
            </a:extLst>
          </p:cNvPr>
          <p:cNvGrpSpPr/>
          <p:nvPr/>
        </p:nvGrpSpPr>
        <p:grpSpPr>
          <a:xfrm>
            <a:off x="1042790" y="1244292"/>
            <a:ext cx="3820048" cy="523220"/>
            <a:chOff x="1230923" y="4449515"/>
            <a:chExt cx="3820048" cy="523220"/>
          </a:xfrm>
        </p:grpSpPr>
        <p:sp>
          <p:nvSpPr>
            <p:cNvPr id="13" name="文本框 12">
              <a:extLst>
                <a:ext uri="{FF2B5EF4-FFF2-40B4-BE49-F238E27FC236}">
                  <a16:creationId xmlns:a16="http://schemas.microsoft.com/office/drawing/2014/main" id="{FEA1FF86-483E-4FAD-9F4F-5DA6981852AA}"/>
                </a:ext>
              </a:extLst>
            </p:cNvPr>
            <p:cNvSpPr txBox="1"/>
            <p:nvPr/>
          </p:nvSpPr>
          <p:spPr>
            <a:xfrm>
              <a:off x="1394472" y="4449515"/>
              <a:ext cx="36564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输入</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6B3B4701-CEC0-4020-80EF-8487654DF665}"/>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7">
            <a:extLst>
              <a:ext uri="{FF2B5EF4-FFF2-40B4-BE49-F238E27FC236}">
                <a16:creationId xmlns:a16="http://schemas.microsoft.com/office/drawing/2014/main" id="{F6E4FBDA-4C15-4EEE-A226-571F937D43F6}"/>
              </a:ext>
            </a:extLst>
          </p:cNvPr>
          <p:cNvSpPr txBox="1"/>
          <p:nvPr/>
        </p:nvSpPr>
        <p:spPr>
          <a:xfrm>
            <a:off x="1245989" y="5310449"/>
            <a:ext cx="315183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 Feed Forward</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层</a:t>
            </a:r>
          </a:p>
        </p:txBody>
      </p:sp>
      <p:grpSp>
        <p:nvGrpSpPr>
          <p:cNvPr id="17" name="组合 16">
            <a:extLst>
              <a:ext uri="{FF2B5EF4-FFF2-40B4-BE49-F238E27FC236}">
                <a16:creationId xmlns:a16="http://schemas.microsoft.com/office/drawing/2014/main" id="{1920CC6D-BF64-4818-8784-AA50B3FF4250}"/>
              </a:ext>
            </a:extLst>
          </p:cNvPr>
          <p:cNvGrpSpPr/>
          <p:nvPr/>
        </p:nvGrpSpPr>
        <p:grpSpPr>
          <a:xfrm>
            <a:off x="1042790" y="3918119"/>
            <a:ext cx="3820048" cy="523220"/>
            <a:chOff x="1230923" y="4449515"/>
            <a:chExt cx="3820048" cy="523220"/>
          </a:xfrm>
        </p:grpSpPr>
        <p:sp>
          <p:nvSpPr>
            <p:cNvPr id="18" name="文本框 17">
              <a:extLst>
                <a:ext uri="{FF2B5EF4-FFF2-40B4-BE49-F238E27FC236}">
                  <a16:creationId xmlns:a16="http://schemas.microsoft.com/office/drawing/2014/main" id="{3A5D3923-8A0B-44FD-AC1C-DC356DC588DA}"/>
                </a:ext>
              </a:extLst>
            </p:cNvPr>
            <p:cNvSpPr txBox="1"/>
            <p:nvPr/>
          </p:nvSpPr>
          <p:spPr>
            <a:xfrm>
              <a:off x="1394472" y="4449515"/>
              <a:ext cx="36564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u="none" strike="noStrike" kern="1200" cap="none" spc="0" normalizeH="0" baseline="0" noProof="0" dirty="0">
                  <a:ln>
                    <a:noFill/>
                  </a:ln>
                  <a:solidFill>
                    <a:prstClr val="black"/>
                  </a:solidFill>
                  <a:effectLst/>
                  <a:uLnTx/>
                  <a:uFillTx/>
                  <a:ea typeface="微软雅黑" panose="020B0503020204020204" pitchFamily="34" charset="-122"/>
                </a:rPr>
                <a:t>Encoder Layer </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46B2C9F3-DA32-41A6-8C0D-010C9787B29F}"/>
                </a:ext>
              </a:extLst>
            </p:cNvPr>
            <p:cNvSpPr/>
            <p:nvPr/>
          </p:nvSpPr>
          <p:spPr>
            <a:xfrm>
              <a:off x="1230923" y="4644347"/>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文本框 8">
            <a:extLst>
              <a:ext uri="{FF2B5EF4-FFF2-40B4-BE49-F238E27FC236}">
                <a16:creationId xmlns:a16="http://schemas.microsoft.com/office/drawing/2014/main" id="{B2A5536C-A1F1-431A-A412-0F45A7B6C41F}"/>
              </a:ext>
            </a:extLst>
          </p:cNvPr>
          <p:cNvSpPr txBox="1"/>
          <p:nvPr/>
        </p:nvSpPr>
        <p:spPr>
          <a:xfrm>
            <a:off x="1251272" y="4625999"/>
            <a:ext cx="315183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 </a:t>
            </a:r>
            <a:r>
              <a:rPr lang="zh-CN" altLang="en-US" sz="2600" dirty="0">
                <a:solidFill>
                  <a:prstClr val="black"/>
                </a:solidFill>
                <a:latin typeface="微软雅黑" panose="020B0503020204020204" pitchFamily="34" charset="-122"/>
                <a:ea typeface="微软雅黑" panose="020B0503020204020204" pitchFamily="34" charset="-122"/>
              </a:rPr>
              <a:t>多头注意力层</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7E86F8D-DDA5-41D0-B9A1-0EF695C1219A}"/>
              </a:ext>
            </a:extLst>
          </p:cNvPr>
          <p:cNvSpPr txBox="1"/>
          <p:nvPr/>
        </p:nvSpPr>
        <p:spPr>
          <a:xfrm>
            <a:off x="1245989" y="2655867"/>
            <a:ext cx="315183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 </a:t>
            </a:r>
            <a:r>
              <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位置</a:t>
            </a:r>
            <a:r>
              <a:rPr lang="en-US" altLang="zh-CN" sz="2600" dirty="0">
                <a:solidFill>
                  <a:prstClr val="black"/>
                </a:solidFill>
                <a:latin typeface="微软雅黑" panose="020B0503020204020204" pitchFamily="34" charset="-122"/>
                <a:ea typeface="微软雅黑" panose="020B0503020204020204" pitchFamily="34" charset="-122"/>
              </a:rPr>
              <a:t>Embedding</a:t>
            </a:r>
            <a:endParaRPr kumimoji="0" lang="zh-CN" altLang="en-US" sz="2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59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p:tgtEl>
                                          <p:spTgt spid="25"/>
                                        </p:tgtEl>
                                        <p:attrNameLst>
                                          <p:attrName>ppt_x</p:attrName>
                                        </p:attrNameLst>
                                      </p:cBhvr>
                                      <p:tavLst>
                                        <p:tav tm="0">
                                          <p:val>
                                            <p:strVal val="#ppt_x-#ppt_w*1.125000"/>
                                          </p:val>
                                        </p:tav>
                                        <p:tav tm="100000">
                                          <p:val>
                                            <p:strVal val="#ppt_x"/>
                                          </p:val>
                                        </p:tav>
                                      </p:tavLst>
                                    </p:anim>
                                    <p:animEffect transition="in" filter="wipe(right)">
                                      <p:cBhvr>
                                        <p:cTn id="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05">
      <a:dk1>
        <a:sysClr val="windowText" lastClr="000000"/>
      </a:dk1>
      <a:lt1>
        <a:sysClr val="window" lastClr="FFFFFF"/>
      </a:lt1>
      <a:dk2>
        <a:srgbClr val="44546A"/>
      </a:dk2>
      <a:lt2>
        <a:srgbClr val="E7E6E6"/>
      </a:lt2>
      <a:accent1>
        <a:srgbClr val="006AB6"/>
      </a:accent1>
      <a:accent2>
        <a:srgbClr val="1AB8F3"/>
      </a:accent2>
      <a:accent3>
        <a:srgbClr val="006AB6"/>
      </a:accent3>
      <a:accent4>
        <a:srgbClr val="1AB8F3"/>
      </a:accent4>
      <a:accent5>
        <a:srgbClr val="006AB6"/>
      </a:accent5>
      <a:accent6>
        <a:srgbClr val="1AB8F3"/>
      </a:accent6>
      <a:hlink>
        <a:srgbClr val="006AB6"/>
      </a:hlink>
      <a:folHlink>
        <a:srgbClr val="1AB8F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3418</TotalTime>
  <Words>3303</Words>
  <Application>Microsoft Office PowerPoint</Application>
  <PresentationFormat>宽屏</PresentationFormat>
  <Paragraphs>311</Paragraphs>
  <Slides>33</Slides>
  <Notes>33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33</vt:i4>
      </vt:variant>
    </vt:vector>
  </HeadingPairs>
  <TitlesOfParts>
    <vt:vector size="46" baseType="lpstr">
      <vt:lpstr>KaTeX_Main</vt:lpstr>
      <vt:lpstr>等线</vt:lpstr>
      <vt:lpstr>等线 Light</vt:lpstr>
      <vt:lpstr>宋体</vt:lpstr>
      <vt:lpstr>微软雅黑</vt:lpstr>
      <vt:lpstr>Agency FB</vt:lpstr>
      <vt:lpstr>Arial</vt:lpstr>
      <vt:lpstr>Calibri</vt:lpstr>
      <vt:lpstr>Calibri Light</vt:lpstr>
      <vt:lpstr>Cambria Math</vt:lpstr>
      <vt:lpstr>Times New Roman</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 东阳</dc:creator>
  <cp:lastModifiedBy>马 东阳</cp:lastModifiedBy>
  <cp:revision>2533</cp:revision>
  <dcterms:created xsi:type="dcterms:W3CDTF">2020-01-06T07:42:48Z</dcterms:created>
  <dcterms:modified xsi:type="dcterms:W3CDTF">2020-10-26T06:26:47Z</dcterms:modified>
</cp:coreProperties>
</file>