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3104" r:id="rId4"/>
    <p:sldId id="3105" r:id="rId5"/>
    <p:sldId id="3106" r:id="rId6"/>
    <p:sldId id="3212" r:id="rId7"/>
    <p:sldId id="3110" r:id="rId8"/>
    <p:sldId id="3213" r:id="rId9"/>
    <p:sldId id="3214" r:id="rId10"/>
    <p:sldId id="3215" r:id="rId11"/>
    <p:sldId id="3216" r:id="rId12"/>
    <p:sldId id="3217" r:id="rId13"/>
    <p:sldId id="3218" r:id="rId14"/>
    <p:sldId id="3219" r:id="rId15"/>
    <p:sldId id="3220" r:id="rId16"/>
    <p:sldId id="3116" r:id="rId17"/>
    <p:sldId id="3221" r:id="rId18"/>
    <p:sldId id="3154" r:id="rId19"/>
    <p:sldId id="3222" r:id="rId20"/>
    <p:sldId id="3223" r:id="rId21"/>
    <p:sldId id="3224" r:id="rId22"/>
    <p:sldId id="3211" r:id="rId23"/>
    <p:sldId id="312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7E65206-EE96-4C21-B314-6CC5D3403DD0}">
          <p14:sldIdLst>
            <p14:sldId id="256"/>
            <p14:sldId id="3104"/>
            <p14:sldId id="3105"/>
            <p14:sldId id="3106"/>
            <p14:sldId id="3212"/>
            <p14:sldId id="3110"/>
            <p14:sldId id="3213"/>
            <p14:sldId id="3214"/>
            <p14:sldId id="3215"/>
            <p14:sldId id="3216"/>
            <p14:sldId id="3217"/>
            <p14:sldId id="3218"/>
            <p14:sldId id="3219"/>
            <p14:sldId id="3220"/>
            <p14:sldId id="3116"/>
            <p14:sldId id="3221"/>
            <p14:sldId id="3154"/>
            <p14:sldId id="3222"/>
            <p14:sldId id="3223"/>
            <p14:sldId id="3224"/>
            <p14:sldId id="3211"/>
            <p14:sldId id="31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马 东阳" initials="马" lastIdx="3" clrIdx="0">
    <p:extLst>
      <p:ext uri="{19B8F6BF-5375-455C-9EA6-DF929625EA0E}">
        <p15:presenceInfo xmlns:p15="http://schemas.microsoft.com/office/powerpoint/2012/main" userId="8e972da6d8d049b4" providerId="Windows Live"/>
      </p:ext>
    </p:extLst>
  </p:cmAuthor>
  <p:cmAuthor id="2" name="马 东阳" initials="马 [2]" lastIdx="1" clrIdx="1">
    <p:extLst>
      <p:ext uri="{19B8F6BF-5375-455C-9EA6-DF929625EA0E}">
        <p15:presenceInfo xmlns:p15="http://schemas.microsoft.com/office/powerpoint/2012/main" userId="马 东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2C"/>
    <a:srgbClr val="F5AB7A"/>
    <a:srgbClr val="FCD304"/>
    <a:srgbClr val="932323"/>
    <a:srgbClr val="006AB6"/>
    <a:srgbClr val="EDEDEE"/>
    <a:srgbClr val="FFFFFF"/>
    <a:srgbClr val="CC0000"/>
    <a:srgbClr val="F7F7F7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94" autoAdjust="0"/>
  </p:normalViewPr>
  <p:slideViewPr>
    <p:cSldViewPr snapToGrid="0">
      <p:cViewPr varScale="1">
        <p:scale>
          <a:sx n="68" d="100"/>
          <a:sy n="68" d="100"/>
        </p:scale>
        <p:origin x="87" y="-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626C6-ACA4-4569-AAE4-EAFA8D6589A5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9B0F4-56D8-4846-B117-268CBC1FE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350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这是今年</a:t>
            </a:r>
            <a:r>
              <a:rPr lang="en-US" altLang="zh-CN" dirty="0" err="1"/>
              <a:t>TripleAI</a:t>
            </a:r>
            <a:r>
              <a:rPr lang="zh-CN" altLang="en-US" dirty="0"/>
              <a:t>的一篇文章，同样是关于嵌套命名实体识别的，它选择在基于区域的嵌套命名实体识别上进行改进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9B0F4-56D8-4846-B117-268CBC1FE04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802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b="0" dirty="0"/>
                  <a:t>BENSC</a:t>
                </a:r>
                <a:r>
                  <a:rPr lang="zh-CN" altLang="en-US" b="0" dirty="0"/>
                  <a:t>的</a:t>
                </a:r>
                <a:r>
                  <a:rPr lang="en-US" altLang="zh-CN" b="0" dirty="0"/>
                  <a:t>Encoder</a:t>
                </a:r>
                <a:r>
                  <a:rPr lang="zh-CN" altLang="en-US" b="0" dirty="0"/>
                  <a:t>有两种，一种是使用双向</a:t>
                </a:r>
                <a:r>
                  <a:rPr lang="en-US" altLang="zh-CN" b="0" dirty="0"/>
                  <a:t>LSTM</a:t>
                </a:r>
                <a:r>
                  <a:rPr lang="zh-CN" altLang="en-US" b="0" dirty="0"/>
                  <a:t>做</a:t>
                </a:r>
                <a:r>
                  <a:rPr lang="en-US" altLang="zh-CN" b="0" dirty="0"/>
                  <a:t>Encoder</a:t>
                </a:r>
                <a:r>
                  <a:rPr lang="zh-CN" altLang="en-US" b="0" dirty="0"/>
                  <a:t>，另一种是使</a:t>
                </a:r>
                <a:r>
                  <a:rPr lang="en-US" altLang="zh-CN" b="0" dirty="0"/>
                  <a:t>.</a:t>
                </a:r>
                <a:r>
                  <a:rPr lang="zh-CN" altLang="en-US" b="0" dirty="0"/>
                  <a:t>用</a:t>
                </a:r>
                <a:r>
                  <a:rPr lang="en-US" altLang="zh-CN" b="0" dirty="0"/>
                  <a:t>Bert</a:t>
                </a:r>
                <a:r>
                  <a:rPr lang="zh-CN" altLang="en-US" b="0" dirty="0"/>
                  <a:t>做</a:t>
                </a:r>
                <a:r>
                  <a:rPr lang="en-US" altLang="zh-CN" b="0" dirty="0"/>
                  <a:t>Encoder</a:t>
                </a:r>
                <a:r>
                  <a:rPr lang="zh-CN" altLang="en-US" b="0" dirty="0"/>
                  <a:t>。对于双向</a:t>
                </a:r>
                <a:r>
                  <a:rPr lang="en-US" altLang="zh-CN" b="0" dirty="0"/>
                  <a:t>LSTM</a:t>
                </a:r>
                <a:r>
                  <a:rPr lang="zh-CN" altLang="en-US" b="0" dirty="0"/>
                  <a:t>做</a:t>
                </a:r>
                <a:r>
                  <a:rPr lang="en-US" altLang="zh-CN" b="0" dirty="0"/>
                  <a:t>Encoder</a:t>
                </a:r>
                <a:r>
                  <a:rPr lang="zh-CN" altLang="en-US" b="0" dirty="0"/>
                  <a:t>，它的输入是单词的词向量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0" dirty="0"/>
                  <a:t>字符级别的词向量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𝑐h𝑎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，和</m:t>
                    </m:r>
                  </m:oMath>
                </a14:m>
                <a:r>
                  <a:rPr lang="zh-CN" altLang="en-US" b="0" dirty="0"/>
                  <a:t>词性词向量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/>
                  <a:t>拼接而称。这里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𝑐h𝑎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/>
                  <a:t>是单词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/>
                  <a:t>中的每个字符经过双向</a:t>
                </a:r>
                <a:r>
                  <a:rPr lang="en-US" altLang="zh-CN" b="0" dirty="0"/>
                  <a:t>LSTM</a:t>
                </a:r>
                <a:r>
                  <a:rPr lang="zh-CN" altLang="en-US" b="0" dirty="0"/>
                  <a:t>编码后得到的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Encoder-Decoder</a:t>
                </a:r>
                <a:r>
                  <a:rPr lang="zh-CN" altLang="en-US" dirty="0"/>
                  <a:t>架构最早于</a:t>
                </a:r>
                <a:r>
                  <a:rPr lang="en-US" altLang="zh-CN" dirty="0"/>
                  <a:t>2014</a:t>
                </a:r>
                <a:r>
                  <a:rPr lang="zh-CN" altLang="en-US" dirty="0"/>
                  <a:t>年提出，首先被应用到了统计机器学习领域，并后续被应用得到了</a:t>
                </a:r>
                <a:r>
                  <a:rPr lang="en-US" altLang="zh-CN" dirty="0"/>
                  <a:t>Seq2Seq</a:t>
                </a:r>
                <a:r>
                  <a:rPr lang="zh-CN" altLang="en-US" dirty="0"/>
                  <a:t>任务中。</a:t>
                </a:r>
                <a:endParaRPr lang="en-US" altLang="zh-CN" dirty="0"/>
              </a:p>
              <a:p>
                <a:r>
                  <a:rPr lang="zh-CN" altLang="en-US" dirty="0"/>
                  <a:t>这里面</a:t>
                </a:r>
                <a:r>
                  <a:rPr lang="en-US" altLang="zh-CN" dirty="0"/>
                  <a:t>Seq2Seq</a:t>
                </a:r>
                <a:r>
                  <a:rPr lang="zh-CN" altLang="en-US" dirty="0"/>
                  <a:t>任务指输入是一个序列输出是另一个序列的任务。</a:t>
                </a:r>
                <a:endParaRPr lang="en-US" altLang="zh-CN" dirty="0"/>
              </a:p>
              <a:p>
                <a:r>
                  <a:rPr lang="zh-CN" altLang="en-US" dirty="0"/>
                  <a:t>这里有一个</a:t>
                </a:r>
                <a:r>
                  <a:rPr lang="en-US" altLang="zh-CN" dirty="0"/>
                  <a:t>Encoder-Decoder</a:t>
                </a:r>
                <a:r>
                  <a:rPr lang="zh-CN" altLang="en-US" dirty="0"/>
                  <a:t>的典型架构。其中</a:t>
                </a:r>
                <a:r>
                  <a:rPr lang="en-US" altLang="zh-CN" dirty="0"/>
                  <a:t>Encoder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Decoder</a:t>
                </a:r>
                <a:r>
                  <a:rPr lang="zh-CN" altLang="en-US" dirty="0"/>
                  <a:t>都采用的是</a:t>
                </a:r>
                <a:r>
                  <a:rPr lang="en-US" altLang="zh-CN" dirty="0"/>
                  <a:t>RNN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Encoder</a:t>
                </a:r>
                <a:r>
                  <a:rPr lang="zh-CN" altLang="en-US" dirty="0"/>
                  <a:t>的输入是一个序列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𝑋</a:t>
                </a:r>
                <a:r>
                  <a:rPr lang="zh-CN" altLang="en-US" b="0"/>
                  <a:t>，然后经过</a:t>
                </a:r>
                <a:endParaRPr lang="en-US" altLang="zh-CN" b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887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b="0" dirty="0"/>
                  <a:t>Bert</a:t>
                </a:r>
                <a:r>
                  <a:rPr lang="zh-CN" altLang="en-US" b="0" dirty="0"/>
                  <a:t>做</a:t>
                </a:r>
                <a:r>
                  <a:rPr lang="en-US" altLang="zh-CN" b="0" dirty="0"/>
                  <a:t>Encoder</a:t>
                </a:r>
                <a:r>
                  <a:rPr lang="zh-CN" altLang="en-US" b="0" dirty="0"/>
                  <a:t>就比较简单了，把句子添加上</a:t>
                </a:r>
                <a:r>
                  <a:rPr lang="en-US" altLang="zh-CN" b="0" dirty="0"/>
                  <a:t>[CLS]</a:t>
                </a:r>
                <a:r>
                  <a:rPr lang="zh-CN" altLang="en-US" b="0" dirty="0"/>
                  <a:t>和</a:t>
                </a:r>
                <a:r>
                  <a:rPr lang="en-US" altLang="zh-CN" b="0" dirty="0"/>
                  <a:t>[SEP]</a:t>
                </a:r>
                <a:r>
                  <a:rPr lang="zh-CN" altLang="en-US" b="0" dirty="0"/>
                  <a:t>后传入就完成了。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Encoder-Decoder</a:t>
                </a:r>
                <a:r>
                  <a:rPr lang="zh-CN" altLang="en-US" dirty="0"/>
                  <a:t>架构最早于</a:t>
                </a:r>
                <a:r>
                  <a:rPr lang="en-US" altLang="zh-CN" dirty="0"/>
                  <a:t>2014</a:t>
                </a:r>
                <a:r>
                  <a:rPr lang="zh-CN" altLang="en-US" dirty="0"/>
                  <a:t>年提出，首先被应用到了统计机器学习领域，并后续被应用得到了</a:t>
                </a:r>
                <a:r>
                  <a:rPr lang="en-US" altLang="zh-CN" dirty="0"/>
                  <a:t>Seq2Seq</a:t>
                </a:r>
                <a:r>
                  <a:rPr lang="zh-CN" altLang="en-US" dirty="0"/>
                  <a:t>任务中。</a:t>
                </a:r>
                <a:endParaRPr lang="en-US" altLang="zh-CN" dirty="0"/>
              </a:p>
              <a:p>
                <a:r>
                  <a:rPr lang="zh-CN" altLang="en-US" dirty="0"/>
                  <a:t>这里面</a:t>
                </a:r>
                <a:r>
                  <a:rPr lang="en-US" altLang="zh-CN" dirty="0"/>
                  <a:t>Seq2Seq</a:t>
                </a:r>
                <a:r>
                  <a:rPr lang="zh-CN" altLang="en-US" dirty="0"/>
                  <a:t>任务指输入是一个序列输出是另一个序列的任务。</a:t>
                </a:r>
                <a:endParaRPr lang="en-US" altLang="zh-CN" dirty="0"/>
              </a:p>
              <a:p>
                <a:r>
                  <a:rPr lang="zh-CN" altLang="en-US" dirty="0"/>
                  <a:t>这里有一个</a:t>
                </a:r>
                <a:r>
                  <a:rPr lang="en-US" altLang="zh-CN" dirty="0"/>
                  <a:t>Encoder-Decoder</a:t>
                </a:r>
                <a:r>
                  <a:rPr lang="zh-CN" altLang="en-US" dirty="0"/>
                  <a:t>的典型架构。其中</a:t>
                </a:r>
                <a:r>
                  <a:rPr lang="en-US" altLang="zh-CN" dirty="0"/>
                  <a:t>Encoder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Decoder</a:t>
                </a:r>
                <a:r>
                  <a:rPr lang="zh-CN" altLang="en-US" dirty="0"/>
                  <a:t>都采用的是</a:t>
                </a:r>
                <a:r>
                  <a:rPr lang="en-US" altLang="zh-CN" dirty="0"/>
                  <a:t>RNN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Encoder</a:t>
                </a:r>
                <a:r>
                  <a:rPr lang="zh-CN" altLang="en-US" dirty="0"/>
                  <a:t>的输入是一个序列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𝑋</a:t>
                </a:r>
                <a:r>
                  <a:rPr lang="zh-CN" altLang="en-US" b="0"/>
                  <a:t>，然后经过</a:t>
                </a:r>
                <a:endParaRPr lang="en-US" altLang="zh-CN" b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6473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b="0" dirty="0"/>
                  <a:t>边界检测模块是由两个</a:t>
                </a:r>
                <a:r>
                  <a:rPr lang="en-US" altLang="zh-CN" b="0" dirty="0"/>
                  <a:t>token</a:t>
                </a:r>
                <a:r>
                  <a:rPr lang="zh-CN" altLang="en-US" b="0" dirty="0"/>
                  <a:t>级别的分类器组成，用来判断每一个</a:t>
                </a:r>
                <a:r>
                  <a:rPr lang="en-US" altLang="zh-CN" b="0" dirty="0"/>
                  <a:t>token</a:t>
                </a:r>
                <a:r>
                  <a:rPr lang="zh-CN" altLang="en-US" b="0" dirty="0"/>
                  <a:t>是否是某个实体的开始或结束，概率分别为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和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zh-CN" altLang="en-US" b="0" dirty="0"/>
                  <a:t>。这部分的</a:t>
                </a:r>
                <a:r>
                  <a:rPr lang="en-US" altLang="zh-CN" b="0" dirty="0"/>
                  <a:t>Loss</a:t>
                </a:r>
                <a:r>
                  <a:rPr lang="zh-CN" altLang="en-US" b="0" dirty="0"/>
                  <a:t>为连两个分类器的</a:t>
                </a:r>
                <a:r>
                  <a:rPr lang="en-US" altLang="zh-CN" b="0" dirty="0"/>
                  <a:t>Loss</a:t>
                </a:r>
                <a:r>
                  <a:rPr lang="zh-CN" altLang="en-US" b="0" dirty="0"/>
                  <a:t>的和。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Encoder-Decoder</a:t>
                </a:r>
                <a:r>
                  <a:rPr lang="zh-CN" altLang="en-US" dirty="0"/>
                  <a:t>架构最早于</a:t>
                </a:r>
                <a:r>
                  <a:rPr lang="en-US" altLang="zh-CN" dirty="0"/>
                  <a:t>2014</a:t>
                </a:r>
                <a:r>
                  <a:rPr lang="zh-CN" altLang="en-US" dirty="0"/>
                  <a:t>年提出，首先被应用到了统计机器学习领域，并后续被应用得到了</a:t>
                </a:r>
                <a:r>
                  <a:rPr lang="en-US" altLang="zh-CN" dirty="0"/>
                  <a:t>Seq2Seq</a:t>
                </a:r>
                <a:r>
                  <a:rPr lang="zh-CN" altLang="en-US" dirty="0"/>
                  <a:t>任务中。</a:t>
                </a:r>
                <a:endParaRPr lang="en-US" altLang="zh-CN" dirty="0"/>
              </a:p>
              <a:p>
                <a:r>
                  <a:rPr lang="zh-CN" altLang="en-US" dirty="0"/>
                  <a:t>这里面</a:t>
                </a:r>
                <a:r>
                  <a:rPr lang="en-US" altLang="zh-CN" dirty="0"/>
                  <a:t>Seq2Seq</a:t>
                </a:r>
                <a:r>
                  <a:rPr lang="zh-CN" altLang="en-US" dirty="0"/>
                  <a:t>任务指输入是一个序列输出是另一个序列的任务。</a:t>
                </a:r>
                <a:endParaRPr lang="en-US" altLang="zh-CN" dirty="0"/>
              </a:p>
              <a:p>
                <a:r>
                  <a:rPr lang="zh-CN" altLang="en-US" dirty="0"/>
                  <a:t>这里有一个</a:t>
                </a:r>
                <a:r>
                  <a:rPr lang="en-US" altLang="zh-CN" dirty="0"/>
                  <a:t>Encoder-Decoder</a:t>
                </a:r>
                <a:r>
                  <a:rPr lang="zh-CN" altLang="en-US" dirty="0"/>
                  <a:t>的典型架构。其中</a:t>
                </a:r>
                <a:r>
                  <a:rPr lang="en-US" altLang="zh-CN" dirty="0"/>
                  <a:t>Encoder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Decoder</a:t>
                </a:r>
                <a:r>
                  <a:rPr lang="zh-CN" altLang="en-US" dirty="0"/>
                  <a:t>都采用的是</a:t>
                </a:r>
                <a:r>
                  <a:rPr lang="en-US" altLang="zh-CN" dirty="0"/>
                  <a:t>RNN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Encoder</a:t>
                </a:r>
                <a:r>
                  <a:rPr lang="zh-CN" altLang="en-US" dirty="0"/>
                  <a:t>的输入是一个序列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𝑋</a:t>
                </a:r>
                <a:r>
                  <a:rPr lang="zh-CN" altLang="en-US" b="0"/>
                  <a:t>，然后经过</a:t>
                </a:r>
                <a:endParaRPr lang="en-US" altLang="zh-CN" b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5822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b="0" dirty="0"/>
                  <a:t>Span</a:t>
                </a:r>
                <a:r>
                  <a:rPr lang="zh-CN" altLang="en-US" b="0" dirty="0"/>
                  <a:t>分类模块用于对边界检测模块划分的</a:t>
                </a:r>
                <a:r>
                  <a:rPr lang="en-US" altLang="zh-CN" b="0" dirty="0"/>
                  <a:t>Span</a:t>
                </a:r>
                <a:r>
                  <a:rPr lang="zh-CN" altLang="en-US" b="0" dirty="0"/>
                  <a:t>进行分类。首先第一步它要把</a:t>
                </a:r>
                <a:r>
                  <a:rPr lang="en-US" altLang="zh-CN" b="0" dirty="0"/>
                  <a:t>Span</a:t>
                </a:r>
                <a:r>
                  <a:rPr lang="zh-CN" altLang="en-US" b="0" dirty="0"/>
                  <a:t>表示成向量。对于双向</a:t>
                </a:r>
                <a:r>
                  <a:rPr lang="en-US" altLang="zh-CN" b="0" dirty="0"/>
                  <a:t>LSTM</a:t>
                </a:r>
                <a:r>
                  <a:rPr lang="zh-CN" altLang="en-US" b="0" dirty="0"/>
                  <a:t>它用了一个</a:t>
                </a:r>
                <a:r>
                  <a:rPr lang="en-US" altLang="zh-CN" b="0" dirty="0"/>
                  <a:t>Attention</a:t>
                </a:r>
                <a:r>
                  <a:rPr lang="zh-CN" altLang="en-US" b="0" dirty="0"/>
                  <a:t>实现，这里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b="0" dirty="0"/>
                  <a:t>是一个权重矩阵，需要进行训练。对于</a:t>
                </a:r>
                <a:r>
                  <a:rPr lang="en-US" altLang="zh-CN" b="0" dirty="0"/>
                  <a:t>Bert Encoder</a:t>
                </a:r>
                <a:r>
                  <a:rPr lang="zh-CN" altLang="en-US" b="0" dirty="0"/>
                  <a:t>则比较简单，这里直接用了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作为</m:t>
                    </m:r>
                  </m:oMath>
                </a14:m>
                <a:r>
                  <a:rPr lang="en-US" altLang="zh-CN" b="0" dirty="0"/>
                  <a:t>Transformer</a:t>
                </a:r>
                <a:r>
                  <a:rPr lang="zh-CN" altLang="en-US" b="0" dirty="0"/>
                  <a:t>的输入，跑了一遍</a:t>
                </a:r>
                <a:r>
                  <a:rPr lang="en-US" altLang="zh-CN" b="0" dirty="0"/>
                  <a:t>Transformer</a:t>
                </a:r>
                <a:r>
                  <a:rPr lang="zh-CN" altLang="en-US" b="0" dirty="0"/>
                  <a:t>。</a:t>
                </a:r>
                <a:endParaRPr lang="en-US" altLang="zh-CN" b="0" dirty="0"/>
              </a:p>
              <a:p>
                <a:endParaRPr lang="en-US" altLang="zh-CN" b="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Encoder-Decoder</a:t>
                </a:r>
                <a:r>
                  <a:rPr lang="zh-CN" altLang="en-US" dirty="0"/>
                  <a:t>架构最早于</a:t>
                </a:r>
                <a:r>
                  <a:rPr lang="en-US" altLang="zh-CN" dirty="0"/>
                  <a:t>2014</a:t>
                </a:r>
                <a:r>
                  <a:rPr lang="zh-CN" altLang="en-US" dirty="0"/>
                  <a:t>年提出，首先被应用到了统计机器学习领域，并后续被应用得到了</a:t>
                </a:r>
                <a:r>
                  <a:rPr lang="en-US" altLang="zh-CN" dirty="0"/>
                  <a:t>Seq2Seq</a:t>
                </a:r>
                <a:r>
                  <a:rPr lang="zh-CN" altLang="en-US" dirty="0"/>
                  <a:t>任务中。</a:t>
                </a:r>
                <a:endParaRPr lang="en-US" altLang="zh-CN" dirty="0"/>
              </a:p>
              <a:p>
                <a:r>
                  <a:rPr lang="zh-CN" altLang="en-US" dirty="0"/>
                  <a:t>这里面</a:t>
                </a:r>
                <a:r>
                  <a:rPr lang="en-US" altLang="zh-CN" dirty="0"/>
                  <a:t>Seq2Seq</a:t>
                </a:r>
                <a:r>
                  <a:rPr lang="zh-CN" altLang="en-US" dirty="0"/>
                  <a:t>任务指输入是一个序列输出是另一个序列的任务。</a:t>
                </a:r>
                <a:endParaRPr lang="en-US" altLang="zh-CN" dirty="0"/>
              </a:p>
              <a:p>
                <a:r>
                  <a:rPr lang="zh-CN" altLang="en-US" dirty="0"/>
                  <a:t>这里有一个</a:t>
                </a:r>
                <a:r>
                  <a:rPr lang="en-US" altLang="zh-CN" dirty="0"/>
                  <a:t>Encoder-Decoder</a:t>
                </a:r>
                <a:r>
                  <a:rPr lang="zh-CN" altLang="en-US" dirty="0"/>
                  <a:t>的典型架构。其中</a:t>
                </a:r>
                <a:r>
                  <a:rPr lang="en-US" altLang="zh-CN" dirty="0"/>
                  <a:t>Encoder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Decoder</a:t>
                </a:r>
                <a:r>
                  <a:rPr lang="zh-CN" altLang="en-US" dirty="0"/>
                  <a:t>都采用的是</a:t>
                </a:r>
                <a:r>
                  <a:rPr lang="en-US" altLang="zh-CN" dirty="0"/>
                  <a:t>RNN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Encoder</a:t>
                </a:r>
                <a:r>
                  <a:rPr lang="zh-CN" altLang="en-US" dirty="0"/>
                  <a:t>的输入是一个序列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𝑋</a:t>
                </a:r>
                <a:r>
                  <a:rPr lang="zh-CN" altLang="en-US" b="0"/>
                  <a:t>，然后经过</a:t>
                </a:r>
                <a:endParaRPr lang="en-US" altLang="zh-CN" b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1846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b="0" dirty="0"/>
                  <a:t>第二步就是把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</m:oMath>
                </a14:m>
                <a:r>
                  <a:rPr lang="zh-CN" altLang="en-US" b="0" dirty="0"/>
                  <a:t>传入</a:t>
                </a:r>
                <a:r>
                  <a:rPr lang="en-US" altLang="zh-CN" b="0" dirty="0"/>
                  <a:t>MLP</a:t>
                </a:r>
                <a:r>
                  <a:rPr lang="zh-CN" altLang="en-US" b="0" dirty="0"/>
                  <a:t>感知器进行分类。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Encoder-Decoder</a:t>
                </a:r>
                <a:r>
                  <a:rPr lang="zh-CN" altLang="en-US" dirty="0"/>
                  <a:t>架构最早于</a:t>
                </a:r>
                <a:r>
                  <a:rPr lang="en-US" altLang="zh-CN" dirty="0"/>
                  <a:t>2014</a:t>
                </a:r>
                <a:r>
                  <a:rPr lang="zh-CN" altLang="en-US" dirty="0"/>
                  <a:t>年提出，首先被应用到了统计机器学习领域，并后续被应用得到了</a:t>
                </a:r>
                <a:r>
                  <a:rPr lang="en-US" altLang="zh-CN" dirty="0"/>
                  <a:t>Seq2Seq</a:t>
                </a:r>
                <a:r>
                  <a:rPr lang="zh-CN" altLang="en-US" dirty="0"/>
                  <a:t>任务中。</a:t>
                </a:r>
                <a:endParaRPr lang="en-US" altLang="zh-CN" dirty="0"/>
              </a:p>
              <a:p>
                <a:r>
                  <a:rPr lang="zh-CN" altLang="en-US" dirty="0"/>
                  <a:t>这里面</a:t>
                </a:r>
                <a:r>
                  <a:rPr lang="en-US" altLang="zh-CN" dirty="0"/>
                  <a:t>Seq2Seq</a:t>
                </a:r>
                <a:r>
                  <a:rPr lang="zh-CN" altLang="en-US" dirty="0"/>
                  <a:t>任务指输入是一个序列输出是另一个序列的任务。</a:t>
                </a:r>
                <a:endParaRPr lang="en-US" altLang="zh-CN" dirty="0"/>
              </a:p>
              <a:p>
                <a:r>
                  <a:rPr lang="zh-CN" altLang="en-US" dirty="0"/>
                  <a:t>这里有一个</a:t>
                </a:r>
                <a:r>
                  <a:rPr lang="en-US" altLang="zh-CN" dirty="0"/>
                  <a:t>Encoder-Decoder</a:t>
                </a:r>
                <a:r>
                  <a:rPr lang="zh-CN" altLang="en-US" dirty="0"/>
                  <a:t>的典型架构。其中</a:t>
                </a:r>
                <a:r>
                  <a:rPr lang="en-US" altLang="zh-CN" dirty="0"/>
                  <a:t>Encoder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Decoder</a:t>
                </a:r>
                <a:r>
                  <a:rPr lang="zh-CN" altLang="en-US" dirty="0"/>
                  <a:t>都采用的是</a:t>
                </a:r>
                <a:r>
                  <a:rPr lang="en-US" altLang="zh-CN" dirty="0"/>
                  <a:t>RNN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Encoder</a:t>
                </a:r>
                <a:r>
                  <a:rPr lang="zh-CN" altLang="en-US" dirty="0"/>
                  <a:t>的输入是一个序列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𝑋</a:t>
                </a:r>
                <a:r>
                  <a:rPr lang="zh-CN" altLang="en-US" b="0"/>
                  <a:t>，然后经过</a:t>
                </a:r>
                <a:endParaRPr lang="en-US" altLang="zh-CN" b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5062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现在主要介绍一下</a:t>
            </a:r>
            <a:r>
              <a:rPr lang="en-US" altLang="zh-CN" dirty="0"/>
              <a:t>GCN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2292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b="0" dirty="0"/>
                  <a:t>下面是</a:t>
                </a:r>
                <a:r>
                  <a:rPr lang="en-US" altLang="zh-CN" b="0" dirty="0"/>
                  <a:t>BENSC</a:t>
                </a:r>
                <a:r>
                  <a:rPr lang="zh-CN" altLang="en-US" b="0" dirty="0"/>
                  <a:t>的一些训练细节和策略。总损失是边界预测和</a:t>
                </a:r>
                <a:r>
                  <a:rPr lang="en-US" altLang="zh-CN" b="0" dirty="0"/>
                  <a:t>Span</a:t>
                </a:r>
                <a:r>
                  <a:rPr lang="zh-CN" altLang="en-US" b="0" dirty="0"/>
                  <a:t>分类两部分损失函数的加权值。其中第</a:t>
                </a:r>
                <a:r>
                  <a:rPr lang="en-US" altLang="zh-CN" b="0" dirty="0"/>
                  <a:t>2</a:t>
                </a:r>
                <a:r>
                  <a:rPr lang="zh-CN" altLang="en-US" b="0" dirty="0"/>
                  <a:t>条部分解决了错误级联问题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Encoder-Decoder</a:t>
                </a:r>
                <a:r>
                  <a:rPr lang="zh-CN" altLang="en-US" dirty="0"/>
                  <a:t>架构最早于</a:t>
                </a:r>
                <a:r>
                  <a:rPr lang="en-US" altLang="zh-CN" dirty="0"/>
                  <a:t>2014</a:t>
                </a:r>
                <a:r>
                  <a:rPr lang="zh-CN" altLang="en-US" dirty="0"/>
                  <a:t>年提出，首先被应用到了统计机器学习领域，并后续被应用得到了</a:t>
                </a:r>
                <a:r>
                  <a:rPr lang="en-US" altLang="zh-CN" dirty="0"/>
                  <a:t>Seq2Seq</a:t>
                </a:r>
                <a:r>
                  <a:rPr lang="zh-CN" altLang="en-US" dirty="0"/>
                  <a:t>任务中。</a:t>
                </a:r>
                <a:endParaRPr lang="en-US" altLang="zh-CN" dirty="0"/>
              </a:p>
              <a:p>
                <a:r>
                  <a:rPr lang="zh-CN" altLang="en-US" dirty="0"/>
                  <a:t>这里面</a:t>
                </a:r>
                <a:r>
                  <a:rPr lang="en-US" altLang="zh-CN" dirty="0"/>
                  <a:t>Seq2Seq</a:t>
                </a:r>
                <a:r>
                  <a:rPr lang="zh-CN" altLang="en-US" dirty="0"/>
                  <a:t>任务指输入是一个序列输出是另一个序列的任务。</a:t>
                </a:r>
                <a:endParaRPr lang="en-US" altLang="zh-CN" dirty="0"/>
              </a:p>
              <a:p>
                <a:r>
                  <a:rPr lang="zh-CN" altLang="en-US" dirty="0"/>
                  <a:t>这里有一个</a:t>
                </a:r>
                <a:r>
                  <a:rPr lang="en-US" altLang="zh-CN" dirty="0"/>
                  <a:t>Encoder-Decoder</a:t>
                </a:r>
                <a:r>
                  <a:rPr lang="zh-CN" altLang="en-US" dirty="0"/>
                  <a:t>的典型架构。其中</a:t>
                </a:r>
                <a:r>
                  <a:rPr lang="en-US" altLang="zh-CN" dirty="0"/>
                  <a:t>Encoder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Decoder</a:t>
                </a:r>
                <a:r>
                  <a:rPr lang="zh-CN" altLang="en-US" dirty="0"/>
                  <a:t>都采用的是</a:t>
                </a:r>
                <a:r>
                  <a:rPr lang="en-US" altLang="zh-CN" dirty="0"/>
                  <a:t>RNN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Encoder</a:t>
                </a:r>
                <a:r>
                  <a:rPr lang="zh-CN" altLang="en-US" dirty="0"/>
                  <a:t>的输入是一个序列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𝑋</a:t>
                </a:r>
                <a:r>
                  <a:rPr lang="zh-CN" altLang="en-US" b="0"/>
                  <a:t>，然后经过</a:t>
                </a:r>
                <a:endParaRPr lang="en-US" altLang="zh-CN" b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128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26666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b="0" dirty="0"/>
                  <a:t>实验采用的数据集是</a:t>
                </a:r>
                <a:r>
                  <a:rPr lang="en-US" altLang="zh-CN" b="0" dirty="0"/>
                  <a:t>ACE2004</a:t>
                </a:r>
                <a:r>
                  <a:rPr lang="zh-CN" altLang="en-US" b="0" dirty="0"/>
                  <a:t>， </a:t>
                </a:r>
                <a:r>
                  <a:rPr lang="en-US" altLang="zh-CN" b="0" dirty="0"/>
                  <a:t>ACE2005</a:t>
                </a:r>
                <a:r>
                  <a:rPr lang="zh-CN" altLang="en-US" b="0" dirty="0"/>
                  <a:t>和</a:t>
                </a:r>
                <a:r>
                  <a:rPr lang="en-US" altLang="zh-CN" b="0" dirty="0"/>
                  <a:t>GENIA</a:t>
                </a:r>
                <a:r>
                  <a:rPr lang="zh-CN" altLang="en-US" b="0" dirty="0"/>
                  <a:t>。这部分是对比试验结果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Encoder-Decoder</a:t>
                </a:r>
                <a:r>
                  <a:rPr lang="zh-CN" altLang="en-US" dirty="0"/>
                  <a:t>架构最早于</a:t>
                </a:r>
                <a:r>
                  <a:rPr lang="en-US" altLang="zh-CN" dirty="0"/>
                  <a:t>2014</a:t>
                </a:r>
                <a:r>
                  <a:rPr lang="zh-CN" altLang="en-US" dirty="0"/>
                  <a:t>年提出，首先被应用到了统计机器学习领域，并后续被应用得到了</a:t>
                </a:r>
                <a:r>
                  <a:rPr lang="en-US" altLang="zh-CN" dirty="0"/>
                  <a:t>Seq2Seq</a:t>
                </a:r>
                <a:r>
                  <a:rPr lang="zh-CN" altLang="en-US" dirty="0"/>
                  <a:t>任务中。</a:t>
                </a:r>
                <a:endParaRPr lang="en-US" altLang="zh-CN" dirty="0"/>
              </a:p>
              <a:p>
                <a:r>
                  <a:rPr lang="zh-CN" altLang="en-US" dirty="0"/>
                  <a:t>这里面</a:t>
                </a:r>
                <a:r>
                  <a:rPr lang="en-US" altLang="zh-CN" dirty="0"/>
                  <a:t>Seq2Seq</a:t>
                </a:r>
                <a:r>
                  <a:rPr lang="zh-CN" altLang="en-US" dirty="0"/>
                  <a:t>任务指输入是一个序列输出是另一个序列的任务。</a:t>
                </a:r>
                <a:endParaRPr lang="en-US" altLang="zh-CN" dirty="0"/>
              </a:p>
              <a:p>
                <a:r>
                  <a:rPr lang="zh-CN" altLang="en-US" dirty="0"/>
                  <a:t>这里有一个</a:t>
                </a:r>
                <a:r>
                  <a:rPr lang="en-US" altLang="zh-CN" dirty="0"/>
                  <a:t>Encoder-Decoder</a:t>
                </a:r>
                <a:r>
                  <a:rPr lang="zh-CN" altLang="en-US" dirty="0"/>
                  <a:t>的典型架构。其中</a:t>
                </a:r>
                <a:r>
                  <a:rPr lang="en-US" altLang="zh-CN" dirty="0"/>
                  <a:t>Encoder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Decoder</a:t>
                </a:r>
                <a:r>
                  <a:rPr lang="zh-CN" altLang="en-US" dirty="0"/>
                  <a:t>都采用的是</a:t>
                </a:r>
                <a:r>
                  <a:rPr lang="en-US" altLang="zh-CN" dirty="0"/>
                  <a:t>RNN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Encoder</a:t>
                </a:r>
                <a:r>
                  <a:rPr lang="zh-CN" altLang="en-US" dirty="0"/>
                  <a:t>的输入是一个序列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𝑋</a:t>
                </a:r>
                <a:r>
                  <a:rPr lang="zh-CN" altLang="en-US" b="0"/>
                  <a:t>，然后经过</a:t>
                </a:r>
                <a:endParaRPr lang="en-US" altLang="zh-CN" b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8908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b="0" dirty="0"/>
                  <a:t>这部分是消融实验结果，用来证明加了边缘检测要比不加边缘检测效果好，开始和结束的边缘检测要比孤立的边缘检测效果好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Encoder-Decoder</a:t>
                </a:r>
                <a:r>
                  <a:rPr lang="zh-CN" altLang="en-US" dirty="0"/>
                  <a:t>架构最早于</a:t>
                </a:r>
                <a:r>
                  <a:rPr lang="en-US" altLang="zh-CN" dirty="0"/>
                  <a:t>2014</a:t>
                </a:r>
                <a:r>
                  <a:rPr lang="zh-CN" altLang="en-US" dirty="0"/>
                  <a:t>年提出，首先被应用到了统计机器学习领域，并后续被应用得到了</a:t>
                </a:r>
                <a:r>
                  <a:rPr lang="en-US" altLang="zh-CN" dirty="0"/>
                  <a:t>Seq2Seq</a:t>
                </a:r>
                <a:r>
                  <a:rPr lang="zh-CN" altLang="en-US" dirty="0"/>
                  <a:t>任务中。</a:t>
                </a:r>
                <a:endParaRPr lang="en-US" altLang="zh-CN" dirty="0"/>
              </a:p>
              <a:p>
                <a:r>
                  <a:rPr lang="zh-CN" altLang="en-US" dirty="0"/>
                  <a:t>这里面</a:t>
                </a:r>
                <a:r>
                  <a:rPr lang="en-US" altLang="zh-CN" dirty="0"/>
                  <a:t>Seq2Seq</a:t>
                </a:r>
                <a:r>
                  <a:rPr lang="zh-CN" altLang="en-US" dirty="0"/>
                  <a:t>任务指输入是一个序列输出是另一个序列的任务。</a:t>
                </a:r>
                <a:endParaRPr lang="en-US" altLang="zh-CN" dirty="0"/>
              </a:p>
              <a:p>
                <a:r>
                  <a:rPr lang="zh-CN" altLang="en-US" dirty="0"/>
                  <a:t>这里有一个</a:t>
                </a:r>
                <a:r>
                  <a:rPr lang="en-US" altLang="zh-CN" dirty="0"/>
                  <a:t>Encoder-Decoder</a:t>
                </a:r>
                <a:r>
                  <a:rPr lang="zh-CN" altLang="en-US" dirty="0"/>
                  <a:t>的典型架构。其中</a:t>
                </a:r>
                <a:r>
                  <a:rPr lang="en-US" altLang="zh-CN" dirty="0"/>
                  <a:t>Encoder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Decoder</a:t>
                </a:r>
                <a:r>
                  <a:rPr lang="zh-CN" altLang="en-US" dirty="0"/>
                  <a:t>都采用的是</a:t>
                </a:r>
                <a:r>
                  <a:rPr lang="en-US" altLang="zh-CN" dirty="0"/>
                  <a:t>RNN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Encoder</a:t>
                </a:r>
                <a:r>
                  <a:rPr lang="zh-CN" altLang="en-US" dirty="0"/>
                  <a:t>的输入是一个序列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𝑋</a:t>
                </a:r>
                <a:r>
                  <a:rPr lang="zh-CN" altLang="en-US" b="0"/>
                  <a:t>，然后经过</a:t>
                </a:r>
                <a:endParaRPr lang="en-US" altLang="zh-CN" b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6438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23293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b="0" dirty="0"/>
                  <a:t>这部分是例子实验，用来证明阈值对于实验结果的影响。这里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𝑃𝑟𝑒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</m:oMath>
                </a14:m>
                <a:r>
                  <a:rPr lang="zh-CN" altLang="en-US" b="0" dirty="0"/>
                  <a:t>是模型没有进行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</m:oMath>
                </a14:m>
                <a:r>
                  <a:rPr lang="zh-CN" altLang="en-US" b="0" dirty="0"/>
                  <a:t>大于阈值这一校验的预测结果，</a:t>
                </a:r>
                <a:r>
                  <a:rPr lang="en-US" altLang="zh-CN" b="0" dirty="0"/>
                  <a:t>output</a:t>
                </a:r>
                <a:r>
                  <a:rPr lang="zh-CN" altLang="en-US" b="0" dirty="0"/>
                  <a:t>则是模型进行校验后的输出结果，校验起作用的部分我用红框标了出来。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Encoder-Decoder</a:t>
                </a:r>
                <a:r>
                  <a:rPr lang="zh-CN" altLang="en-US" dirty="0"/>
                  <a:t>架构最早于</a:t>
                </a:r>
                <a:r>
                  <a:rPr lang="en-US" altLang="zh-CN" dirty="0"/>
                  <a:t>2014</a:t>
                </a:r>
                <a:r>
                  <a:rPr lang="zh-CN" altLang="en-US" dirty="0"/>
                  <a:t>年提出，首先被应用到了统计机器学习领域，并后续被应用得到了</a:t>
                </a:r>
                <a:r>
                  <a:rPr lang="en-US" altLang="zh-CN" dirty="0"/>
                  <a:t>Seq2Seq</a:t>
                </a:r>
                <a:r>
                  <a:rPr lang="zh-CN" altLang="en-US" dirty="0"/>
                  <a:t>任务中。</a:t>
                </a:r>
                <a:endParaRPr lang="en-US" altLang="zh-CN" dirty="0"/>
              </a:p>
              <a:p>
                <a:r>
                  <a:rPr lang="zh-CN" altLang="en-US" dirty="0"/>
                  <a:t>这里面</a:t>
                </a:r>
                <a:r>
                  <a:rPr lang="en-US" altLang="zh-CN" dirty="0"/>
                  <a:t>Seq2Seq</a:t>
                </a:r>
                <a:r>
                  <a:rPr lang="zh-CN" altLang="en-US" dirty="0"/>
                  <a:t>任务指输入是一个序列输出是另一个序列的任务。</a:t>
                </a:r>
                <a:endParaRPr lang="en-US" altLang="zh-CN" dirty="0"/>
              </a:p>
              <a:p>
                <a:r>
                  <a:rPr lang="zh-CN" altLang="en-US" dirty="0"/>
                  <a:t>这里有一个</a:t>
                </a:r>
                <a:r>
                  <a:rPr lang="en-US" altLang="zh-CN" dirty="0"/>
                  <a:t>Encoder-Decoder</a:t>
                </a:r>
                <a:r>
                  <a:rPr lang="zh-CN" altLang="en-US" dirty="0"/>
                  <a:t>的典型架构。其中</a:t>
                </a:r>
                <a:r>
                  <a:rPr lang="en-US" altLang="zh-CN" dirty="0"/>
                  <a:t>Encoder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Decoder</a:t>
                </a:r>
                <a:r>
                  <a:rPr lang="zh-CN" altLang="en-US" dirty="0"/>
                  <a:t>都采用的是</a:t>
                </a:r>
                <a:r>
                  <a:rPr lang="en-US" altLang="zh-CN" dirty="0"/>
                  <a:t>RNN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Encoder</a:t>
                </a:r>
                <a:r>
                  <a:rPr lang="zh-CN" altLang="en-US" dirty="0"/>
                  <a:t>的输入是一个序列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𝑋</a:t>
                </a:r>
                <a:r>
                  <a:rPr lang="zh-CN" altLang="en-US" b="0"/>
                  <a:t>，然后经过</a:t>
                </a:r>
                <a:endParaRPr lang="en-US" altLang="zh-CN" b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0164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b="0" dirty="0"/>
                  <a:t>实验部分我从论文中摘了一个实验，来反映内外层实体信息交互对实验结果的影响。比较神奇的是，它只贴了这个表。可以看出，增加了内外层双向信息流动后，模型的准确率有了明显的提高。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Encoder-Decoder</a:t>
                </a:r>
                <a:r>
                  <a:rPr lang="zh-CN" altLang="en-US" dirty="0"/>
                  <a:t>架构最早于</a:t>
                </a:r>
                <a:r>
                  <a:rPr lang="en-US" altLang="zh-CN" dirty="0"/>
                  <a:t>2014</a:t>
                </a:r>
                <a:r>
                  <a:rPr lang="zh-CN" altLang="en-US" dirty="0"/>
                  <a:t>年提出，首先被应用到了统计机器学习领域，并后续被应用得到了</a:t>
                </a:r>
                <a:r>
                  <a:rPr lang="en-US" altLang="zh-CN" dirty="0"/>
                  <a:t>Seq2Seq</a:t>
                </a:r>
                <a:r>
                  <a:rPr lang="zh-CN" altLang="en-US" dirty="0"/>
                  <a:t>任务中。</a:t>
                </a:r>
                <a:endParaRPr lang="en-US" altLang="zh-CN" dirty="0"/>
              </a:p>
              <a:p>
                <a:r>
                  <a:rPr lang="zh-CN" altLang="en-US" dirty="0"/>
                  <a:t>这里面</a:t>
                </a:r>
                <a:r>
                  <a:rPr lang="en-US" altLang="zh-CN" dirty="0"/>
                  <a:t>Seq2Seq</a:t>
                </a:r>
                <a:r>
                  <a:rPr lang="zh-CN" altLang="en-US" dirty="0"/>
                  <a:t>任务指输入是一个序列输出是另一个序列的任务。</a:t>
                </a:r>
                <a:endParaRPr lang="en-US" altLang="zh-CN" dirty="0"/>
              </a:p>
              <a:p>
                <a:r>
                  <a:rPr lang="zh-CN" altLang="en-US" dirty="0"/>
                  <a:t>这里有一个</a:t>
                </a:r>
                <a:r>
                  <a:rPr lang="en-US" altLang="zh-CN" dirty="0"/>
                  <a:t>Encoder-Decoder</a:t>
                </a:r>
                <a:r>
                  <a:rPr lang="zh-CN" altLang="en-US" dirty="0"/>
                  <a:t>的典型架构。其中</a:t>
                </a:r>
                <a:r>
                  <a:rPr lang="en-US" altLang="zh-CN" dirty="0"/>
                  <a:t>Encoder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Decoder</a:t>
                </a:r>
                <a:r>
                  <a:rPr lang="zh-CN" altLang="en-US" dirty="0"/>
                  <a:t>都采用的是</a:t>
                </a:r>
                <a:r>
                  <a:rPr lang="en-US" altLang="zh-CN" dirty="0"/>
                  <a:t>RNN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Encoder</a:t>
                </a:r>
                <a:r>
                  <a:rPr lang="zh-CN" altLang="en-US" dirty="0"/>
                  <a:t>的输入是一个序列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𝑋</a:t>
                </a:r>
                <a:r>
                  <a:rPr lang="zh-CN" altLang="en-US" b="0"/>
                  <a:t>，然后经过</a:t>
                </a:r>
                <a:endParaRPr lang="en-US" altLang="zh-CN" b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3441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我的报告到此结束，谢谢大家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5347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首先介绍一些模型的相关背景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3634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b="0" dirty="0"/>
                  <a:t>首先做一个定义，</a:t>
                </a:r>
                <a:r>
                  <a:rPr lang="en-US" altLang="zh-CN" b="0" dirty="0"/>
                  <a:t>Span</a:t>
                </a:r>
                <a:r>
                  <a:rPr lang="zh-CN" altLang="en-US" b="0" dirty="0"/>
                  <a:t>，这个没有找到很好的翻译，可以把它理解为原序列的一个子序列。论文提出，原有的基于</a:t>
                </a:r>
                <a:r>
                  <a:rPr lang="en-US" altLang="zh-CN" b="0" dirty="0"/>
                  <a:t>Span</a:t>
                </a:r>
                <a:r>
                  <a:rPr lang="zh-CN" altLang="en-US" b="0" dirty="0"/>
                  <a:t>的模型具有两个缺点，首先是它的计算开销特别大，需要对序列的每一个子序列进行分类。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Encoder-Decoder</a:t>
                </a:r>
                <a:r>
                  <a:rPr lang="zh-CN" altLang="en-US" dirty="0"/>
                  <a:t>架构最早于</a:t>
                </a:r>
                <a:r>
                  <a:rPr lang="en-US" altLang="zh-CN" dirty="0"/>
                  <a:t>2014</a:t>
                </a:r>
                <a:r>
                  <a:rPr lang="zh-CN" altLang="en-US" dirty="0"/>
                  <a:t>年提出，首先被应用到了统计机器学习领域，并后续被应用得到了</a:t>
                </a:r>
                <a:r>
                  <a:rPr lang="en-US" altLang="zh-CN" dirty="0"/>
                  <a:t>Seq2Seq</a:t>
                </a:r>
                <a:r>
                  <a:rPr lang="zh-CN" altLang="en-US" dirty="0"/>
                  <a:t>任务中。</a:t>
                </a:r>
                <a:endParaRPr lang="en-US" altLang="zh-CN" dirty="0"/>
              </a:p>
              <a:p>
                <a:r>
                  <a:rPr lang="zh-CN" altLang="en-US" dirty="0"/>
                  <a:t>这里面</a:t>
                </a:r>
                <a:r>
                  <a:rPr lang="en-US" altLang="zh-CN" dirty="0"/>
                  <a:t>Seq2Seq</a:t>
                </a:r>
                <a:r>
                  <a:rPr lang="zh-CN" altLang="en-US" dirty="0"/>
                  <a:t>任务指输入是一个序列输出是另一个序列的任务。</a:t>
                </a:r>
                <a:endParaRPr lang="en-US" altLang="zh-CN" dirty="0"/>
              </a:p>
              <a:p>
                <a:r>
                  <a:rPr lang="zh-CN" altLang="en-US" dirty="0"/>
                  <a:t>这里有一个</a:t>
                </a:r>
                <a:r>
                  <a:rPr lang="en-US" altLang="zh-CN" dirty="0"/>
                  <a:t>Encoder-Decoder</a:t>
                </a:r>
                <a:r>
                  <a:rPr lang="zh-CN" altLang="en-US" dirty="0"/>
                  <a:t>的典型架构。其中</a:t>
                </a:r>
                <a:r>
                  <a:rPr lang="en-US" altLang="zh-CN" dirty="0"/>
                  <a:t>Encoder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Decoder</a:t>
                </a:r>
                <a:r>
                  <a:rPr lang="zh-CN" altLang="en-US" dirty="0"/>
                  <a:t>都采用的是</a:t>
                </a:r>
                <a:r>
                  <a:rPr lang="en-US" altLang="zh-CN" dirty="0"/>
                  <a:t>RNN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Encoder</a:t>
                </a:r>
                <a:r>
                  <a:rPr lang="zh-CN" altLang="en-US" dirty="0"/>
                  <a:t>的输入是一个序列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𝑋</a:t>
                </a:r>
                <a:r>
                  <a:rPr lang="zh-CN" altLang="en-US" b="0"/>
                  <a:t>，然后经过</a:t>
                </a:r>
                <a:endParaRPr lang="en-US" altLang="zh-CN" b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6557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b="0" dirty="0"/>
                  <a:t>对此，</a:t>
                </a:r>
                <a:r>
                  <a:rPr lang="en-US" altLang="zh-CN" b="0" dirty="0"/>
                  <a:t>BENSC</a:t>
                </a:r>
                <a:r>
                  <a:rPr lang="zh-CN" altLang="en-US" b="0" dirty="0"/>
                  <a:t>额外增加了一个边界检测模块，边界检测模块是一个</a:t>
                </a:r>
                <a:r>
                  <a:rPr lang="en-US" altLang="zh-CN" b="0" dirty="0"/>
                  <a:t>token-level</a:t>
                </a:r>
                <a:r>
                  <a:rPr lang="zh-CN" altLang="en-US" b="0" dirty="0"/>
                  <a:t>的分类器，用于判断序列中的每一个</a:t>
                </a:r>
                <a:r>
                  <a:rPr lang="en-US" altLang="zh-CN" b="0" dirty="0"/>
                  <a:t>token</a:t>
                </a:r>
                <a:r>
                  <a:rPr lang="zh-CN" altLang="en-US" b="0" dirty="0"/>
                  <a:t>是否是实体的开始或结束的</a:t>
                </a:r>
                <a:r>
                  <a:rPr lang="en-US" altLang="zh-CN" b="0" dirty="0"/>
                  <a:t>token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Encoder-Decoder</a:t>
                </a:r>
                <a:r>
                  <a:rPr lang="zh-CN" altLang="en-US" dirty="0"/>
                  <a:t>架构最早于</a:t>
                </a:r>
                <a:r>
                  <a:rPr lang="en-US" altLang="zh-CN" dirty="0"/>
                  <a:t>2014</a:t>
                </a:r>
                <a:r>
                  <a:rPr lang="zh-CN" altLang="en-US" dirty="0"/>
                  <a:t>年提出，首先被应用到了统计机器学习领域，并后续被应用得到了</a:t>
                </a:r>
                <a:r>
                  <a:rPr lang="en-US" altLang="zh-CN" dirty="0"/>
                  <a:t>Seq2Seq</a:t>
                </a:r>
                <a:r>
                  <a:rPr lang="zh-CN" altLang="en-US" dirty="0"/>
                  <a:t>任务中。</a:t>
                </a:r>
                <a:endParaRPr lang="en-US" altLang="zh-CN" dirty="0"/>
              </a:p>
              <a:p>
                <a:r>
                  <a:rPr lang="zh-CN" altLang="en-US" dirty="0"/>
                  <a:t>这里面</a:t>
                </a:r>
                <a:r>
                  <a:rPr lang="en-US" altLang="zh-CN" dirty="0"/>
                  <a:t>Seq2Seq</a:t>
                </a:r>
                <a:r>
                  <a:rPr lang="zh-CN" altLang="en-US" dirty="0"/>
                  <a:t>任务指输入是一个序列输出是另一个序列的任务。</a:t>
                </a:r>
                <a:endParaRPr lang="en-US" altLang="zh-CN" dirty="0"/>
              </a:p>
              <a:p>
                <a:r>
                  <a:rPr lang="zh-CN" altLang="en-US" dirty="0"/>
                  <a:t>这里有一个</a:t>
                </a:r>
                <a:r>
                  <a:rPr lang="en-US" altLang="zh-CN" dirty="0"/>
                  <a:t>Encoder-Decoder</a:t>
                </a:r>
                <a:r>
                  <a:rPr lang="zh-CN" altLang="en-US" dirty="0"/>
                  <a:t>的典型架构。其中</a:t>
                </a:r>
                <a:r>
                  <a:rPr lang="en-US" altLang="zh-CN" dirty="0"/>
                  <a:t>Encoder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Decoder</a:t>
                </a:r>
                <a:r>
                  <a:rPr lang="zh-CN" altLang="en-US" dirty="0"/>
                  <a:t>都采用的是</a:t>
                </a:r>
                <a:r>
                  <a:rPr lang="en-US" altLang="zh-CN" dirty="0"/>
                  <a:t>RNN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Encoder</a:t>
                </a:r>
                <a:r>
                  <a:rPr lang="zh-CN" altLang="en-US" dirty="0"/>
                  <a:t>的输入是一个序列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𝑋</a:t>
                </a:r>
                <a:r>
                  <a:rPr lang="zh-CN" altLang="en-US" b="0"/>
                  <a:t>，然后经过</a:t>
                </a:r>
                <a:endParaRPr lang="en-US" altLang="zh-CN" b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615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接下来详细介绍一些</a:t>
            </a:r>
            <a:r>
              <a:rPr lang="en-US" altLang="zh-CN" dirty="0"/>
              <a:t>BENSC</a:t>
            </a:r>
            <a:r>
              <a:rPr lang="zh-CN" altLang="en-US" dirty="0"/>
              <a:t>模型的思路与架构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8190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b="0" dirty="0"/>
                  <a:t>前面说</a:t>
                </a:r>
                <a:r>
                  <a:rPr lang="en-US" altLang="zh-CN" b="0" dirty="0"/>
                  <a:t>BENSC</a:t>
                </a:r>
                <a:r>
                  <a:rPr lang="zh-CN" altLang="en-US" b="0" dirty="0"/>
                  <a:t>额外引入了一个边界检测模块，整个</a:t>
                </a:r>
                <a:r>
                  <a:rPr lang="en-US" altLang="zh-CN" b="0" dirty="0"/>
                  <a:t>BENSC</a:t>
                </a:r>
                <a:r>
                  <a:rPr lang="zh-CN" altLang="en-US" b="0" dirty="0"/>
                  <a:t>模型的思路比较清楚，大的方面就两步。首先是利用边界检测模块提取</a:t>
                </a:r>
                <a:r>
                  <a:rPr lang="en-US" altLang="zh-CN" b="0" dirty="0"/>
                  <a:t>Span</a:t>
                </a:r>
                <a:r>
                  <a:rPr lang="zh-CN" altLang="en-US" b="0" dirty="0"/>
                  <a:t>，再利用</a:t>
                </a:r>
                <a:r>
                  <a:rPr lang="en-US" altLang="zh-CN" b="0" dirty="0"/>
                  <a:t>Span</a:t>
                </a:r>
                <a:r>
                  <a:rPr lang="zh-CN" altLang="en-US" b="0" dirty="0"/>
                  <a:t>分类模块对</a:t>
                </a:r>
                <a:r>
                  <a:rPr lang="en-US" altLang="zh-CN" b="0" dirty="0"/>
                  <a:t>Span</a:t>
                </a:r>
                <a:r>
                  <a:rPr lang="zh-CN" altLang="en-US" b="0" dirty="0"/>
                  <a:t>进行分类，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Encoder-Decoder</a:t>
                </a:r>
                <a:r>
                  <a:rPr lang="zh-CN" altLang="en-US" dirty="0"/>
                  <a:t>架构最早于</a:t>
                </a:r>
                <a:r>
                  <a:rPr lang="en-US" altLang="zh-CN" dirty="0"/>
                  <a:t>2014</a:t>
                </a:r>
                <a:r>
                  <a:rPr lang="zh-CN" altLang="en-US" dirty="0"/>
                  <a:t>年提出，首先被应用到了统计机器学习领域，并后续被应用得到了</a:t>
                </a:r>
                <a:r>
                  <a:rPr lang="en-US" altLang="zh-CN" dirty="0"/>
                  <a:t>Seq2Seq</a:t>
                </a:r>
                <a:r>
                  <a:rPr lang="zh-CN" altLang="en-US" dirty="0"/>
                  <a:t>任务中。</a:t>
                </a:r>
                <a:endParaRPr lang="en-US" altLang="zh-CN" dirty="0"/>
              </a:p>
              <a:p>
                <a:r>
                  <a:rPr lang="zh-CN" altLang="en-US" dirty="0"/>
                  <a:t>这里面</a:t>
                </a:r>
                <a:r>
                  <a:rPr lang="en-US" altLang="zh-CN" dirty="0"/>
                  <a:t>Seq2Seq</a:t>
                </a:r>
                <a:r>
                  <a:rPr lang="zh-CN" altLang="en-US" dirty="0"/>
                  <a:t>任务指输入是一个序列输出是另一个序列的任务。</a:t>
                </a:r>
                <a:endParaRPr lang="en-US" altLang="zh-CN" dirty="0"/>
              </a:p>
              <a:p>
                <a:r>
                  <a:rPr lang="zh-CN" altLang="en-US" dirty="0"/>
                  <a:t>这里有一个</a:t>
                </a:r>
                <a:r>
                  <a:rPr lang="en-US" altLang="zh-CN" dirty="0"/>
                  <a:t>Encoder-Decoder</a:t>
                </a:r>
                <a:r>
                  <a:rPr lang="zh-CN" altLang="en-US" dirty="0"/>
                  <a:t>的典型架构。其中</a:t>
                </a:r>
                <a:r>
                  <a:rPr lang="en-US" altLang="zh-CN" dirty="0"/>
                  <a:t>Encoder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Decoder</a:t>
                </a:r>
                <a:r>
                  <a:rPr lang="zh-CN" altLang="en-US" dirty="0"/>
                  <a:t>都采用的是</a:t>
                </a:r>
                <a:r>
                  <a:rPr lang="en-US" altLang="zh-CN" dirty="0"/>
                  <a:t>RNN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Encoder</a:t>
                </a:r>
                <a:r>
                  <a:rPr lang="zh-CN" altLang="en-US" dirty="0"/>
                  <a:t>的输入是一个序列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𝑋</a:t>
                </a:r>
                <a:r>
                  <a:rPr lang="zh-CN" altLang="en-US" b="0"/>
                  <a:t>，然后经过</a:t>
                </a:r>
                <a:endParaRPr lang="en-US" altLang="zh-CN" b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871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b="0" dirty="0"/>
                  <a:t>BENSC</a:t>
                </a:r>
                <a:r>
                  <a:rPr lang="zh-CN" altLang="en-US" b="0" dirty="0"/>
                  <a:t>主要分为三个模块，分别是</a:t>
                </a:r>
                <a:r>
                  <a:rPr lang="en-US" altLang="zh-CN" b="0" dirty="0"/>
                  <a:t>Encoder</a:t>
                </a:r>
                <a:r>
                  <a:rPr lang="zh-CN" altLang="en-US" b="0" dirty="0"/>
                  <a:t>模块█，边界检测模块█和</a:t>
                </a:r>
                <a:r>
                  <a:rPr lang="en-US" altLang="zh-CN" b="0" dirty="0"/>
                  <a:t>Span</a:t>
                </a:r>
                <a:r>
                  <a:rPr lang="zh-CN" altLang="en-US" b="0" dirty="0"/>
                  <a:t>分类模块█。这里</a:t>
                </a:r>
                <a:r>
                  <a:rPr lang="en-US" altLang="zh-CN" b="0" dirty="0"/>
                  <a:t>Encoder</a:t>
                </a:r>
                <a:r>
                  <a:rPr lang="zh-CN" altLang="en-US" b="0" dirty="0"/>
                  <a:t>是边界检测模块和</a:t>
                </a:r>
                <a:r>
                  <a:rPr lang="en-US" altLang="zh-CN" b="0" dirty="0"/>
                  <a:t>Span</a:t>
                </a:r>
                <a:r>
                  <a:rPr lang="zh-CN" altLang="en-US" b="0" dirty="0"/>
                  <a:t>分类模块所共用的。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Encoder-Decoder</a:t>
                </a:r>
                <a:r>
                  <a:rPr lang="zh-CN" altLang="en-US" dirty="0"/>
                  <a:t>架构最早于</a:t>
                </a:r>
                <a:r>
                  <a:rPr lang="en-US" altLang="zh-CN" dirty="0"/>
                  <a:t>2014</a:t>
                </a:r>
                <a:r>
                  <a:rPr lang="zh-CN" altLang="en-US" dirty="0"/>
                  <a:t>年提出，首先被应用到了统计机器学习领域，并后续被应用得到了</a:t>
                </a:r>
                <a:r>
                  <a:rPr lang="en-US" altLang="zh-CN" dirty="0"/>
                  <a:t>Seq2Seq</a:t>
                </a:r>
                <a:r>
                  <a:rPr lang="zh-CN" altLang="en-US" dirty="0"/>
                  <a:t>任务中。</a:t>
                </a:r>
                <a:endParaRPr lang="en-US" altLang="zh-CN" dirty="0"/>
              </a:p>
              <a:p>
                <a:r>
                  <a:rPr lang="zh-CN" altLang="en-US" dirty="0"/>
                  <a:t>这里面</a:t>
                </a:r>
                <a:r>
                  <a:rPr lang="en-US" altLang="zh-CN" dirty="0"/>
                  <a:t>Seq2Seq</a:t>
                </a:r>
                <a:r>
                  <a:rPr lang="zh-CN" altLang="en-US" dirty="0"/>
                  <a:t>任务指输入是一个序列输出是另一个序列的任务。</a:t>
                </a:r>
                <a:endParaRPr lang="en-US" altLang="zh-CN" dirty="0"/>
              </a:p>
              <a:p>
                <a:r>
                  <a:rPr lang="zh-CN" altLang="en-US" dirty="0"/>
                  <a:t>这里有一个</a:t>
                </a:r>
                <a:r>
                  <a:rPr lang="en-US" altLang="zh-CN" dirty="0"/>
                  <a:t>Encoder-Decoder</a:t>
                </a:r>
                <a:r>
                  <a:rPr lang="zh-CN" altLang="en-US" dirty="0"/>
                  <a:t>的典型架构。其中</a:t>
                </a:r>
                <a:r>
                  <a:rPr lang="en-US" altLang="zh-CN" dirty="0"/>
                  <a:t>Encoder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Decoder</a:t>
                </a:r>
                <a:r>
                  <a:rPr lang="zh-CN" altLang="en-US" dirty="0"/>
                  <a:t>都采用的是</a:t>
                </a:r>
                <a:r>
                  <a:rPr lang="en-US" altLang="zh-CN" dirty="0"/>
                  <a:t>RNN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Encoder</a:t>
                </a:r>
                <a:r>
                  <a:rPr lang="zh-CN" altLang="en-US" dirty="0"/>
                  <a:t>的输入是一个序列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𝑋</a:t>
                </a:r>
                <a:r>
                  <a:rPr lang="zh-CN" altLang="en-US" b="0"/>
                  <a:t>，然后经过</a:t>
                </a:r>
                <a:endParaRPr lang="en-US" altLang="zh-CN" b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0036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b="0" dirty="0"/>
                  <a:t>给定一个序列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b="0" dirty="0"/>
                  <a:t>，首先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被</m:t>
                    </m:r>
                  </m:oMath>
                </a14:m>
                <a:r>
                  <a:rPr lang="zh-CN" altLang="en-US" b="0" dirty="0"/>
                  <a:t>传入</a:t>
                </a:r>
                <a:r>
                  <a:rPr lang="en-US" altLang="zh-CN" b="0" dirty="0"/>
                  <a:t>Encoder</a:t>
                </a:r>
                <a:r>
                  <a:rPr lang="zh-CN" altLang="en-US" b="0" dirty="0"/>
                  <a:t>模块进行编码，编码得到的向量传入边界检测模块，边界检测模块对序列中的每一个</a:t>
                </a:r>
                <a:r>
                  <a:rPr lang="en-US" altLang="zh-CN" b="0" dirty="0"/>
                  <a:t>token</a:t>
                </a:r>
                <a:r>
                  <a:rPr lang="zh-CN" altLang="en-US" b="0" dirty="0"/>
                  <a:t>判断，判断这个</a:t>
                </a:r>
                <a:r>
                  <a:rPr lang="en-US" altLang="zh-CN" b="0" dirty="0"/>
                  <a:t>token</a:t>
                </a:r>
                <a:r>
                  <a:rPr lang="zh-CN" altLang="en-US" b="0" dirty="0"/>
                  <a:t>是否是某个实体的开始</a:t>
                </a:r>
                <a:r>
                  <a:rPr lang="en-US" altLang="zh-CN" b="0" dirty="0"/>
                  <a:t>token</a:t>
                </a:r>
                <a:r>
                  <a:rPr lang="zh-CN" altLang="en-US" b="0" dirty="0"/>
                  <a:t>和结束</a:t>
                </a:r>
                <a:r>
                  <a:rPr lang="en-US" altLang="zh-CN" b="0" dirty="0"/>
                  <a:t>token</a:t>
                </a:r>
                <a:r>
                  <a:rPr lang="zh-CN" altLang="en-US" b="0" dirty="0"/>
                  <a:t>，这里判断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b="0" dirty="0"/>
                  <a:t>是实体的开始，概率为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b="0" dirty="0"/>
                  <a:t>实体的结束，概率为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𝑒𝑛𝑑</m:t>
                        </m:r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0" dirty="0"/>
                  <a:t>然后计算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𝑒𝑛𝑑</m:t>
                        </m:r>
                      </m:e>
                    </m:d>
                  </m:oMath>
                </a14:m>
                <a:r>
                  <a:rPr lang="zh-CN" altLang="en-US" b="0" dirty="0"/>
                  <a:t>，要是这个值大于一个阈值，就认为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b="0" dirty="0"/>
                  <a:t>组成了一个有效的</a:t>
                </a:r>
                <a:r>
                  <a:rPr lang="en-US" altLang="zh-CN" b="0" dirty="0"/>
                  <a:t>Span</a:t>
                </a:r>
                <a:r>
                  <a:rPr lang="zh-CN" altLang="en-US" b="0" dirty="0"/>
                  <a:t>，这一点论文的图中没有体现出来，我画上了，这样就得到一个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b="0" dirty="0"/>
                  <a:t>的一个</a:t>
                </a:r>
                <a:r>
                  <a:rPr lang="en-US" altLang="zh-CN" b="0" dirty="0"/>
                  <a:t>Span</a:t>
                </a:r>
                <a:r>
                  <a:rPr lang="zh-CN" altLang="en-US" b="0" dirty="0"/>
                  <a:t>，然后这个</a:t>
                </a:r>
                <a:r>
                  <a:rPr lang="en-US" altLang="zh-CN" b="0" dirty="0"/>
                  <a:t>Span</a:t>
                </a:r>
                <a:r>
                  <a:rPr lang="zh-CN" altLang="en-US" b="0" dirty="0"/>
                  <a:t>传入</a:t>
                </a:r>
                <a:r>
                  <a:rPr lang="en-US" altLang="zh-CN" b="0" dirty="0"/>
                  <a:t>Span</a:t>
                </a:r>
                <a:r>
                  <a:rPr lang="zh-CN" altLang="en-US" b="0" dirty="0"/>
                  <a:t>分类模块，获得它是某个标签的概率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𝑆𝑝𝑎𝑛</m:t>
                        </m:r>
                      </m:e>
                    </m:d>
                  </m:oMath>
                </a14:m>
                <a:r>
                  <a:rPr lang="zh-CN" altLang="en-US" b="0" dirty="0"/>
                  <a:t>，如果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𝑒𝑛𝑑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𝑠𝑝𝑎𝑛</m:t>
                        </m:r>
                      </m:e>
                    </m:d>
                  </m:oMath>
                </a14:m>
                <a:r>
                  <a:rPr lang="zh-CN" altLang="en-US" b="0" dirty="0"/>
                  <a:t>大于某个阈值，就认为它是实体。也就是说边界划分模块负责检测出可能的实体，再由</a:t>
                </a:r>
                <a:r>
                  <a:rPr lang="en-US" altLang="zh-CN" b="0" dirty="0"/>
                  <a:t>Span</a:t>
                </a:r>
                <a:r>
                  <a:rPr lang="zh-CN" altLang="en-US" b="0" dirty="0"/>
                  <a:t>分类模块进行分类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Encoder-Decoder</a:t>
                </a:r>
                <a:r>
                  <a:rPr lang="zh-CN" altLang="en-US" dirty="0"/>
                  <a:t>架构最早于</a:t>
                </a:r>
                <a:r>
                  <a:rPr lang="en-US" altLang="zh-CN" dirty="0"/>
                  <a:t>2014</a:t>
                </a:r>
                <a:r>
                  <a:rPr lang="zh-CN" altLang="en-US" dirty="0"/>
                  <a:t>年提出，首先被应用到了统计机器学习领域，并后续被应用得到了</a:t>
                </a:r>
                <a:r>
                  <a:rPr lang="en-US" altLang="zh-CN" dirty="0"/>
                  <a:t>Seq2Seq</a:t>
                </a:r>
                <a:r>
                  <a:rPr lang="zh-CN" altLang="en-US" dirty="0"/>
                  <a:t>任务中。</a:t>
                </a:r>
                <a:endParaRPr lang="en-US" altLang="zh-CN" dirty="0"/>
              </a:p>
              <a:p>
                <a:r>
                  <a:rPr lang="zh-CN" altLang="en-US" dirty="0"/>
                  <a:t>这里面</a:t>
                </a:r>
                <a:r>
                  <a:rPr lang="en-US" altLang="zh-CN" dirty="0"/>
                  <a:t>Seq2Seq</a:t>
                </a:r>
                <a:r>
                  <a:rPr lang="zh-CN" altLang="en-US" dirty="0"/>
                  <a:t>任务指输入是一个序列输出是另一个序列的任务。</a:t>
                </a:r>
                <a:endParaRPr lang="en-US" altLang="zh-CN" dirty="0"/>
              </a:p>
              <a:p>
                <a:r>
                  <a:rPr lang="zh-CN" altLang="en-US" dirty="0"/>
                  <a:t>这里有一个</a:t>
                </a:r>
                <a:r>
                  <a:rPr lang="en-US" altLang="zh-CN" dirty="0"/>
                  <a:t>Encoder-Decoder</a:t>
                </a:r>
                <a:r>
                  <a:rPr lang="zh-CN" altLang="en-US" dirty="0"/>
                  <a:t>的典型架构。其中</a:t>
                </a:r>
                <a:r>
                  <a:rPr lang="en-US" altLang="zh-CN" dirty="0"/>
                  <a:t>Encoder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Decoder</a:t>
                </a:r>
                <a:r>
                  <a:rPr lang="zh-CN" altLang="en-US" dirty="0"/>
                  <a:t>都采用的是</a:t>
                </a:r>
                <a:r>
                  <a:rPr lang="en-US" altLang="zh-CN" dirty="0"/>
                  <a:t>RNN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Encoder</a:t>
                </a:r>
                <a:r>
                  <a:rPr lang="zh-CN" altLang="en-US" dirty="0"/>
                  <a:t>的输入是一个序列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𝑋</a:t>
                </a:r>
                <a:r>
                  <a:rPr lang="zh-CN" altLang="en-US" b="0"/>
                  <a:t>，然后经过</a:t>
                </a:r>
                <a:endParaRPr lang="en-US" altLang="zh-CN" b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1425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46778-3F9D-416C-AA97-B76E3F66E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A67B75-6D40-4E40-8379-5BCB63B54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DD8FE-8905-41B5-8560-8E6443E47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284F-7EB0-4931-9717-E1CEC1FD7B41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B0824-58F3-4B53-9F6C-553323DC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301901-3F95-44D3-AAA7-DA2387A1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5AF5-5C48-4E02-86CC-2C71F4606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28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48A00-B511-478F-B4B0-8FF65C9C0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A982BA-7C91-4E30-82F7-F0C751E57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95D534-9A4D-4A6D-8276-5B9FDA33A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284F-7EB0-4931-9717-E1CEC1FD7B41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BAA24F-7AB8-4F5E-8B7D-67E7C79A2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B1EDF2-4DC1-4542-B6DC-49C8EE0D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5AF5-5C48-4E02-86CC-2C71F4606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67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75CE58-61C0-4E7E-9B37-DE092CD7B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00C97D-4EDE-4EC7-B014-36A29F5AA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B93CE8-3CB7-45FF-A49C-71D88C7B0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284F-7EB0-4931-9717-E1CEC1FD7B41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EDA172-B117-4BBF-8911-030E191EE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D35E3D-4B3B-42D4-BC3B-2693E29D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5AF5-5C48-4E02-86CC-2C71F4606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36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" y="0"/>
            <a:ext cx="12191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69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65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A037B-774F-4A86-BA2A-C5C79BBB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26D9E2-21A5-4113-B174-7D307C96B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9CEDE-8B22-440B-AECA-F934477C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284F-7EB0-4931-9717-E1CEC1FD7B41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EFAEBB-0FE7-4DBB-B878-E832AA3A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3BB53-2FAE-4D21-9666-54F247462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5AF5-5C48-4E02-86CC-2C71F4606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60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684D4-1D9F-4495-A78F-1F22FBB6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8009DC-25E6-4FFC-B259-27EB2D928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C7E9CC-0480-42CE-B51B-2CB2454A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284F-7EB0-4931-9717-E1CEC1FD7B41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6D2A30-99F2-4D83-8920-56E9B46C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E6136-C9B4-4352-BC39-EA8C892F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5AF5-5C48-4E02-86CC-2C71F4606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16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89B44-5855-40D5-8BF6-CFBB7141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DE534-9851-407E-8909-B8B540F88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7177B6-B125-4B21-91D3-F3386EB7E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0019FF-42FA-4DE2-AFE8-B6154843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284F-7EB0-4931-9717-E1CEC1FD7B41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3F3D1F-3AFC-435D-B02B-A92DC931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BB437F-9B06-4540-8743-2C038A7F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5AF5-5C48-4E02-86CC-2C71F4606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11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C519E-709E-408F-A7C7-CF8978F9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1F19F-D354-4613-8931-EDE134123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95477D-5278-4243-81A7-E41CA6566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96AA45-AF40-471F-95AC-2B78DB8AE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FA66B2-DB61-4ECA-BA3F-EF9E95671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6B25B1-E434-409B-AE71-CA4B14FC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284F-7EB0-4931-9717-E1CEC1FD7B41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3C11BC-FD2B-4414-A193-50A53A4C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CBFAEF-79FB-484E-A2B5-3FFFE5F4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5AF5-5C48-4E02-86CC-2C71F4606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6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76552-835D-4D05-AD08-482760DE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0E3628-24B9-4095-B725-886A8C58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284F-7EB0-4931-9717-E1CEC1FD7B41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5459B1-3510-4F38-AE42-D3188084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1A45FC-425E-42F6-989F-A0B18919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5AF5-5C48-4E02-86CC-2C71F4606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55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1CC974-7BC5-4342-AF8C-3F451A88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284F-7EB0-4931-9717-E1CEC1FD7B41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099D06-A487-433F-BFAA-0968581C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4E85E1-8C94-4EFD-9A97-2F9C5C9C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5AF5-5C48-4E02-86CC-2C71F4606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10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442C2-557C-460E-9CDE-341308CF1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D624B-8CC6-4890-911D-FCF0F1A81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37F784-8551-48AE-8850-9801B9A48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8ADE55-8E63-4EB9-ACA7-8C07526B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284F-7EB0-4931-9717-E1CEC1FD7B41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D8400F-0FC6-416B-95BA-A82741065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3585F5-EF3B-40E2-8CC9-3DF049D3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5AF5-5C48-4E02-86CC-2C71F4606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64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965ED-A3C0-454B-A332-BAA72FC18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064872-2334-4D68-90FD-4A843F6AE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369F94-1738-4DE6-908C-0CB4CD671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28C9F4-FC8B-4C35-B034-FB56D178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284F-7EB0-4931-9717-E1CEC1FD7B41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0B8E12-DC67-4FFA-BE4E-1E43B4F6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1F996B-C26C-42B5-BFEC-E73D6C78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5AF5-5C48-4E02-86CC-2C71F4606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53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7CF631-6F8D-43BB-8814-3C2DB2FD2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F9E5BA-019B-49DC-9B96-D3768F97B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41DB51-D1DC-419B-A3C4-00FA09982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0284F-7EB0-4931-9717-E1CEC1FD7B41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198D49-AFBC-4AF1-86E3-DA301308A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5965BD-32C2-4D30-B248-9B52C0D4D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35AF5-5C48-4E02-86CC-2C71F4606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61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33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866943" rtl="0" eaLnBrk="1" latinLnBrk="0" hangingPunct="1">
        <a:lnSpc>
          <a:spcPct val="90000"/>
        </a:lnSpc>
        <a:spcBef>
          <a:spcPct val="0"/>
        </a:spcBef>
        <a:buNone/>
        <a:defRPr sz="41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736" indent="-216736" algn="l" defTabSz="866943" rtl="0" eaLnBrk="1" latinLnBrk="0" hangingPunct="1">
        <a:lnSpc>
          <a:spcPct val="90000"/>
        </a:lnSpc>
        <a:spcBef>
          <a:spcPts val="948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07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678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3pPr>
      <a:lvl4pPr marL="1517150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4pPr>
      <a:lvl5pPr marL="1950621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5pPr>
      <a:lvl6pPr marL="2384092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6pPr>
      <a:lvl7pPr marL="2817564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251035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8pPr>
      <a:lvl9pPr marL="3684506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1pPr>
      <a:lvl2pPr marL="433471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2pPr>
      <a:lvl3pPr marL="866943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3pPr>
      <a:lvl4pPr marL="1300414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4pPr>
      <a:lvl5pPr marL="1733885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5pPr>
      <a:lvl6pPr marL="2167357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6pPr>
      <a:lvl7pPr marL="2600828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034299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8pPr>
      <a:lvl9pPr marL="3467771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42A18015-3893-4B82-AB96-DA889C1F7CB8}"/>
              </a:ext>
            </a:extLst>
          </p:cNvPr>
          <p:cNvGrpSpPr/>
          <p:nvPr/>
        </p:nvGrpSpPr>
        <p:grpSpPr>
          <a:xfrm>
            <a:off x="17319" y="-990474"/>
            <a:ext cx="12174681" cy="7848474"/>
            <a:chOff x="8659" y="-990474"/>
            <a:chExt cx="12174681" cy="784847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67F20D2-0F97-4C35-BCDF-EF53B8FBF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59" y="0"/>
              <a:ext cx="12174681" cy="6858000"/>
            </a:xfrm>
            <a:prstGeom prst="rect">
              <a:avLst/>
            </a:prstGeom>
          </p:spPr>
        </p:pic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942F0B0-E879-4112-9F9E-9047B657244F}"/>
                </a:ext>
              </a:extLst>
            </p:cNvPr>
            <p:cNvSpPr/>
            <p:nvPr/>
          </p:nvSpPr>
          <p:spPr>
            <a:xfrm rot="19680000">
              <a:off x="2853154" y="-990474"/>
              <a:ext cx="2580598" cy="3855269"/>
            </a:xfrm>
            <a:custGeom>
              <a:avLst/>
              <a:gdLst>
                <a:gd name="connsiteX0" fmla="*/ 0 w 2580598"/>
                <a:gd name="connsiteY0" fmla="*/ 0 h 3855269"/>
                <a:gd name="connsiteX1" fmla="*/ 2580598 w 2580598"/>
                <a:gd name="connsiteY1" fmla="*/ 1612536 h 3855269"/>
                <a:gd name="connsiteX2" fmla="*/ 2580598 w 2580598"/>
                <a:gd name="connsiteY2" fmla="*/ 3855269 h 3855269"/>
                <a:gd name="connsiteX3" fmla="*/ 0 w 2580598"/>
                <a:gd name="connsiteY3" fmla="*/ 3855269 h 3855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80598" h="3855269">
                  <a:moveTo>
                    <a:pt x="0" y="0"/>
                  </a:moveTo>
                  <a:lnTo>
                    <a:pt x="2580598" y="1612536"/>
                  </a:lnTo>
                  <a:lnTo>
                    <a:pt x="2580598" y="3855269"/>
                  </a:lnTo>
                  <a:lnTo>
                    <a:pt x="0" y="3855269"/>
                  </a:lnTo>
                  <a:close/>
                </a:path>
              </a:pathLst>
            </a:custGeom>
            <a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18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1BC221E0-24CD-44DC-B923-40310E95E57E}"/>
              </a:ext>
            </a:extLst>
          </p:cNvPr>
          <p:cNvSpPr txBox="1"/>
          <p:nvPr/>
        </p:nvSpPr>
        <p:spPr>
          <a:xfrm>
            <a:off x="127836" y="2100335"/>
            <a:ext cx="117450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b="1" dirty="0"/>
              <a:t>Boundary Enhanced Neural Span Classification for Nested Named Entity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57D16C0-2070-4505-A660-09D864EEA186}"/>
              </a:ext>
            </a:extLst>
          </p:cNvPr>
          <p:cNvSpPr txBox="1"/>
          <p:nvPr/>
        </p:nvSpPr>
        <p:spPr>
          <a:xfrm>
            <a:off x="7397659" y="3931605"/>
            <a:ext cx="393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/>
              <a:t>马东阳</a:t>
            </a:r>
            <a:endParaRPr lang="en-US" altLang="zh-CN" sz="2400" b="1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25BE40A-A3D9-4F69-AC74-6D9806C1C28A}"/>
              </a:ext>
            </a:extLst>
          </p:cNvPr>
          <p:cNvCxnSpPr>
            <a:cxnSpLocks/>
          </p:cNvCxnSpPr>
          <p:nvPr/>
        </p:nvCxnSpPr>
        <p:spPr>
          <a:xfrm>
            <a:off x="778213" y="3669995"/>
            <a:ext cx="1128595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6331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78E338E1-31C2-40CE-A0F0-B5499ED5A58F}"/>
              </a:ext>
            </a:extLst>
          </p:cNvPr>
          <p:cNvGrpSpPr/>
          <p:nvPr/>
        </p:nvGrpSpPr>
        <p:grpSpPr>
          <a:xfrm>
            <a:off x="366374" y="334652"/>
            <a:ext cx="3886559" cy="819215"/>
            <a:chOff x="1020583" y="1732757"/>
            <a:chExt cx="3886559" cy="81921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6B88405-ADDC-4204-ABE7-AEF87E443A1F}"/>
                </a:ext>
              </a:extLst>
            </p:cNvPr>
            <p:cNvSpPr txBox="1"/>
            <p:nvPr/>
          </p:nvSpPr>
          <p:spPr>
            <a:xfrm flipH="1">
              <a:off x="1020583" y="1919106"/>
              <a:ext cx="3886559" cy="632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b="1">
                  <a:solidFill>
                    <a:schemeClr val="bg1">
                      <a:alpha val="80000"/>
                    </a:scheme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algn="l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Hiragino Sans GB W3" panose="020B0300000000000000" pitchFamily="34" charset="-122"/>
                  <a:cs typeface="Times New Roman" panose="02020603050405020304" pitchFamily="18" charset="0"/>
                </a:rPr>
                <a:t>Encoder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Hiragino Sans GB W3" panose="020B0300000000000000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02F7E99-4377-42B3-97C6-9DFED9C51B64}"/>
                </a:ext>
              </a:extLst>
            </p:cNvPr>
            <p:cNvCxnSpPr/>
            <p:nvPr/>
          </p:nvCxnSpPr>
          <p:spPr>
            <a:xfrm>
              <a:off x="1148599" y="1732757"/>
              <a:ext cx="396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630A6B2-3049-45D0-A125-3742B32B155F}"/>
              </a:ext>
            </a:extLst>
          </p:cNvPr>
          <p:cNvGrpSpPr/>
          <p:nvPr/>
        </p:nvGrpSpPr>
        <p:grpSpPr>
          <a:xfrm>
            <a:off x="1004186" y="1340215"/>
            <a:ext cx="2157720" cy="523220"/>
            <a:chOff x="1230923" y="4449515"/>
            <a:chExt cx="2157720" cy="52322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E0A6176-8AFE-4B22-85AA-291C929FC96B}"/>
                </a:ext>
              </a:extLst>
            </p:cNvPr>
            <p:cNvSpPr txBox="1"/>
            <p:nvPr/>
          </p:nvSpPr>
          <p:spPr>
            <a:xfrm>
              <a:off x="1394472" y="4449515"/>
              <a:ext cx="19941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双向</a:t>
              </a:r>
              <a:r>
                <a:rPr kumimoji="0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LSTM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2BA5E24-8C29-4E36-9E57-98A82C280FAC}"/>
                </a:ext>
              </a:extLst>
            </p:cNvPr>
            <p:cNvSpPr/>
            <p:nvPr/>
          </p:nvSpPr>
          <p:spPr>
            <a:xfrm>
              <a:off x="1230923" y="4675125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2CDF6F4-48C5-4CC7-B978-296DC0D036E0}"/>
                  </a:ext>
                </a:extLst>
              </p:cNvPr>
              <p:cNvSpPr txBox="1"/>
              <p:nvPr/>
            </p:nvSpPr>
            <p:spPr>
              <a:xfrm>
                <a:off x="1674166" y="1972411"/>
                <a:ext cx="3108849" cy="51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𝑆</m:t>
                      </m:r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Sup>
                        <m:sSubSupPr>
                          <m:ctrlP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altLang="zh-CN" sz="2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zh-CN" sz="2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en-US" altLang="zh-CN" sz="2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𝑁</m:t>
                          </m:r>
                        </m:sup>
                      </m:sSubSup>
                      <m:r>
                        <a:rPr lang="zh-CN" alt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：</m:t>
                      </m:r>
                      <m:r>
                        <a:rPr lang="zh-CN" altLang="en-US" sz="2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序列</m:t>
                      </m:r>
                    </m:oMath>
                  </m:oMathPara>
                </a14:m>
                <a:endParaRPr kumimoji="0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2CDF6F4-48C5-4CC7-B978-296DC0D0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66" y="1972411"/>
                <a:ext cx="3108849" cy="5143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00FD9B8-AEFD-4D3E-9BA7-32EAC0027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4166" y="2753089"/>
            <a:ext cx="4789939" cy="33721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2934AE8-076D-468A-B566-BEC6E26D8A49}"/>
                  </a:ext>
                </a:extLst>
              </p:cNvPr>
              <p:cNvSpPr txBox="1"/>
              <p:nvPr/>
            </p:nvSpPr>
            <p:spPr>
              <a:xfrm>
                <a:off x="6618849" y="3154017"/>
                <a:ext cx="5289452" cy="24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600" b="0" dirty="0"/>
                  <a:t>：词向量</a:t>
                </a:r>
                <a:endParaRPr lang="en-US" altLang="zh-CN" sz="2600" dirty="0"/>
              </a:p>
              <a:p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𝑐h𝑎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600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sz="2600" b="0" dirty="0"/>
                  <a:t>字符级别的词向量</a:t>
                </a:r>
                <a:endParaRPr lang="en-US" altLang="zh-CN" sz="2600" b="0" dirty="0"/>
              </a:p>
              <a:p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𝑝𝑜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600" i="1"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r>
                  <a:rPr lang="zh-CN" altLang="en-US" sz="2600" b="0" dirty="0"/>
                  <a:t>：</a:t>
                </a:r>
                <a:r>
                  <a:rPr lang="en-US" altLang="zh-CN" sz="2600" b="0" dirty="0"/>
                  <a:t>part-of-speech</a:t>
                </a:r>
                <a:r>
                  <a:rPr lang="zh-CN" altLang="en-US" sz="2600" b="0" dirty="0"/>
                  <a:t>，词性词向量</a:t>
                </a:r>
                <a:endParaRPr lang="en-US" altLang="zh-CN" sz="2600" b="0" dirty="0"/>
              </a:p>
              <a:p>
                <a:endParaRPr lang="en-US" altLang="zh-CN" sz="2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zh-CN" altLang="en-US" sz="2600" b="0" dirty="0"/>
                  <a:t>；</a:t>
                </a:r>
                <a:endParaRPr lang="en-US" altLang="zh-CN" sz="2600" b="0" dirty="0"/>
              </a:p>
              <a:p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𝑐h𝑎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𝐵𝑖𝐿𝑆𝑇𝑀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600" b="0" dirty="0"/>
                  <a:t>；</a:t>
                </a:r>
                <a:endParaRPr lang="en-US" altLang="zh-CN" sz="2600" b="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2934AE8-076D-468A-B566-BEC6E26D8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849" y="3154017"/>
                <a:ext cx="5289452" cy="2492990"/>
              </a:xfrm>
              <a:prstGeom prst="rect">
                <a:avLst/>
              </a:prstGeom>
              <a:blipFill>
                <a:blip r:embed="rId5"/>
                <a:stretch>
                  <a:fillRect t="-2934" r="-461" b="-4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31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78E338E1-31C2-40CE-A0F0-B5499ED5A58F}"/>
              </a:ext>
            </a:extLst>
          </p:cNvPr>
          <p:cNvGrpSpPr/>
          <p:nvPr/>
        </p:nvGrpSpPr>
        <p:grpSpPr>
          <a:xfrm>
            <a:off x="366374" y="334652"/>
            <a:ext cx="3886559" cy="819215"/>
            <a:chOff x="1020583" y="1732757"/>
            <a:chExt cx="3886559" cy="81921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6B88405-ADDC-4204-ABE7-AEF87E443A1F}"/>
                </a:ext>
              </a:extLst>
            </p:cNvPr>
            <p:cNvSpPr txBox="1"/>
            <p:nvPr/>
          </p:nvSpPr>
          <p:spPr>
            <a:xfrm flipH="1">
              <a:off x="1020583" y="1919106"/>
              <a:ext cx="3886559" cy="632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b="1">
                  <a:solidFill>
                    <a:schemeClr val="bg1">
                      <a:alpha val="80000"/>
                    </a:scheme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algn="l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Hiragino Sans GB W3" panose="020B0300000000000000" pitchFamily="34" charset="-122"/>
                  <a:cs typeface="Times New Roman" panose="02020603050405020304" pitchFamily="18" charset="0"/>
                </a:rPr>
                <a:t>Encoder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Hiragino Sans GB W3" panose="020B0300000000000000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02F7E99-4377-42B3-97C6-9DFED9C51B64}"/>
                </a:ext>
              </a:extLst>
            </p:cNvPr>
            <p:cNvCxnSpPr/>
            <p:nvPr/>
          </p:nvCxnSpPr>
          <p:spPr>
            <a:xfrm>
              <a:off x="1148599" y="1732757"/>
              <a:ext cx="396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630A6B2-3049-45D0-A125-3742B32B155F}"/>
              </a:ext>
            </a:extLst>
          </p:cNvPr>
          <p:cNvGrpSpPr/>
          <p:nvPr/>
        </p:nvGrpSpPr>
        <p:grpSpPr>
          <a:xfrm>
            <a:off x="1004186" y="1340215"/>
            <a:ext cx="2157720" cy="523220"/>
            <a:chOff x="1230923" y="4449515"/>
            <a:chExt cx="2157720" cy="52322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E0A6176-8AFE-4B22-85AA-291C929FC96B}"/>
                </a:ext>
              </a:extLst>
            </p:cNvPr>
            <p:cNvSpPr txBox="1"/>
            <p:nvPr/>
          </p:nvSpPr>
          <p:spPr>
            <a:xfrm>
              <a:off x="1394472" y="4449515"/>
              <a:ext cx="19941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Bert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2BA5E24-8C29-4E36-9E57-98A82C280FAC}"/>
                </a:ext>
              </a:extLst>
            </p:cNvPr>
            <p:cNvSpPr/>
            <p:nvPr/>
          </p:nvSpPr>
          <p:spPr>
            <a:xfrm>
              <a:off x="1230923" y="4675125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A8AF40F-E9D7-4888-BB23-ABCB6B9C0637}"/>
              </a:ext>
            </a:extLst>
          </p:cNvPr>
          <p:cNvGrpSpPr/>
          <p:nvPr/>
        </p:nvGrpSpPr>
        <p:grpSpPr>
          <a:xfrm>
            <a:off x="1301261" y="2467065"/>
            <a:ext cx="7012745" cy="1219090"/>
            <a:chOff x="1336430" y="2832825"/>
            <a:chExt cx="7012745" cy="121909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D897745-7519-49CF-BCF4-9E26920B699E}"/>
                </a:ext>
              </a:extLst>
            </p:cNvPr>
            <p:cNvSpPr/>
            <p:nvPr/>
          </p:nvSpPr>
          <p:spPr>
            <a:xfrm>
              <a:off x="1336430" y="2852013"/>
              <a:ext cx="7012745" cy="11999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4B909DB-108A-483A-8772-83273974F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6430" y="2832825"/>
              <a:ext cx="6471139" cy="596175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78183AC1-C0B0-414B-A2DB-9237176A4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6430" y="3435232"/>
              <a:ext cx="7012745" cy="6166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131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78E338E1-31C2-40CE-A0F0-B5499ED5A58F}"/>
              </a:ext>
            </a:extLst>
          </p:cNvPr>
          <p:cNvGrpSpPr/>
          <p:nvPr/>
        </p:nvGrpSpPr>
        <p:grpSpPr>
          <a:xfrm>
            <a:off x="366374" y="334652"/>
            <a:ext cx="3886559" cy="819215"/>
            <a:chOff x="1020583" y="1732757"/>
            <a:chExt cx="3886559" cy="81921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6B88405-ADDC-4204-ABE7-AEF87E443A1F}"/>
                </a:ext>
              </a:extLst>
            </p:cNvPr>
            <p:cNvSpPr txBox="1"/>
            <p:nvPr/>
          </p:nvSpPr>
          <p:spPr>
            <a:xfrm flipH="1">
              <a:off x="1020583" y="1919106"/>
              <a:ext cx="3886559" cy="632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b="1">
                  <a:solidFill>
                    <a:schemeClr val="bg1">
                      <a:alpha val="80000"/>
                    </a:scheme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algn="l"/>
              <a:r>
                <a: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Hiragino Sans GB W3" panose="020B0300000000000000" pitchFamily="34" charset="-122"/>
                  <a:cs typeface="Times New Roman" panose="02020603050405020304" pitchFamily="18" charset="0"/>
                </a:rPr>
                <a:t>边界检测模块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02F7E99-4377-42B3-97C6-9DFED9C51B64}"/>
                </a:ext>
              </a:extLst>
            </p:cNvPr>
            <p:cNvCxnSpPr/>
            <p:nvPr/>
          </p:nvCxnSpPr>
          <p:spPr>
            <a:xfrm>
              <a:off x="1148599" y="1732757"/>
              <a:ext cx="396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23FD73B-BFC0-4FAE-84D1-ABF251578A75}"/>
              </a:ext>
            </a:extLst>
          </p:cNvPr>
          <p:cNvGrpSpPr/>
          <p:nvPr/>
        </p:nvGrpSpPr>
        <p:grpSpPr>
          <a:xfrm>
            <a:off x="1215202" y="1340215"/>
            <a:ext cx="8518958" cy="523220"/>
            <a:chOff x="1070925" y="2800002"/>
            <a:chExt cx="8518958" cy="523220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37BE972-3BF8-4E85-A219-2D04EE92F731}"/>
                </a:ext>
              </a:extLst>
            </p:cNvPr>
            <p:cNvGrpSpPr/>
            <p:nvPr/>
          </p:nvGrpSpPr>
          <p:grpSpPr>
            <a:xfrm>
              <a:off x="1070925" y="2800002"/>
              <a:ext cx="1306516" cy="523220"/>
              <a:chOff x="1230923" y="4449515"/>
              <a:chExt cx="1306516" cy="523220"/>
            </a:xfrm>
          </p:grpSpPr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40E2BC0-7B0E-47A1-B104-CF7C6319C24E}"/>
                  </a:ext>
                </a:extLst>
              </p:cNvPr>
              <p:cNvSpPr txBox="1"/>
              <p:nvPr/>
            </p:nvSpPr>
            <p:spPr>
              <a:xfrm>
                <a:off x="1394473" y="4449515"/>
                <a:ext cx="11429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8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作用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DD9E16A-AF9C-4E4E-808F-2DF51BE59DBF}"/>
                  </a:ext>
                </a:extLst>
              </p:cNvPr>
              <p:cNvSpPr/>
              <p:nvPr/>
            </p:nvSpPr>
            <p:spPr>
              <a:xfrm>
                <a:off x="1230923" y="4644347"/>
                <a:ext cx="72000" cy="7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7CC7D13-CE82-43BC-94AB-B1EF7C4FBA8A}"/>
                </a:ext>
              </a:extLst>
            </p:cNvPr>
            <p:cNvSpPr txBox="1"/>
            <p:nvPr/>
          </p:nvSpPr>
          <p:spPr>
            <a:xfrm>
              <a:off x="2327630" y="2815390"/>
              <a:ext cx="72622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判断每一个</a:t>
              </a:r>
              <a:r>
                <a:rPr lang="en-US" altLang="zh-CN" sz="2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token</a:t>
              </a:r>
              <a:r>
                <a:rPr lang="zh-CN" altLang="en-US" sz="2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是否是某个实体的开始或结束</a:t>
              </a:r>
              <a:endPara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C1BFEE6-518C-4C03-8E26-296DDAE52500}"/>
              </a:ext>
            </a:extLst>
          </p:cNvPr>
          <p:cNvGrpSpPr/>
          <p:nvPr/>
        </p:nvGrpSpPr>
        <p:grpSpPr>
          <a:xfrm>
            <a:off x="2580294" y="2049782"/>
            <a:ext cx="6050236" cy="4704258"/>
            <a:chOff x="1504115" y="2049782"/>
            <a:chExt cx="6050236" cy="470425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DFB5B16-F947-4A15-9F6A-8FB82171A45A}"/>
                </a:ext>
              </a:extLst>
            </p:cNvPr>
            <p:cNvSpPr/>
            <p:nvPr/>
          </p:nvSpPr>
          <p:spPr>
            <a:xfrm>
              <a:off x="1504115" y="2065171"/>
              <a:ext cx="6050236" cy="2064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C8D4245-6EAD-42C2-BBB9-E17F35B43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4115" y="2049782"/>
              <a:ext cx="4425418" cy="1035962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C5F41C0-F94F-4218-A4A6-DDF916E78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4115" y="3094140"/>
              <a:ext cx="5610867" cy="1035962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B562295A-809F-42F0-9D86-76E5A4A7A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04115" y="4130102"/>
              <a:ext cx="6050236" cy="26239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913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78E338E1-31C2-40CE-A0F0-B5499ED5A58F}"/>
              </a:ext>
            </a:extLst>
          </p:cNvPr>
          <p:cNvGrpSpPr/>
          <p:nvPr/>
        </p:nvGrpSpPr>
        <p:grpSpPr>
          <a:xfrm>
            <a:off x="366374" y="334652"/>
            <a:ext cx="3886559" cy="819215"/>
            <a:chOff x="1020583" y="1732757"/>
            <a:chExt cx="3886559" cy="81921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6B88405-ADDC-4204-ABE7-AEF87E443A1F}"/>
                </a:ext>
              </a:extLst>
            </p:cNvPr>
            <p:cNvSpPr txBox="1"/>
            <p:nvPr/>
          </p:nvSpPr>
          <p:spPr>
            <a:xfrm flipH="1">
              <a:off x="1020583" y="1919106"/>
              <a:ext cx="3886559" cy="632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b="1">
                  <a:solidFill>
                    <a:schemeClr val="bg1">
                      <a:alpha val="80000"/>
                    </a:scheme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algn="l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Hiragino Sans GB W3" panose="020B0300000000000000" pitchFamily="34" charset="-122"/>
                  <a:cs typeface="Times New Roman" panose="02020603050405020304" pitchFamily="18" charset="0"/>
                </a:rPr>
                <a:t>Span</a:t>
              </a:r>
              <a:r>
                <a: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Hiragino Sans GB W3" panose="020B0300000000000000" pitchFamily="34" charset="-122"/>
                  <a:cs typeface="Times New Roman" panose="02020603050405020304" pitchFamily="18" charset="0"/>
                </a:rPr>
                <a:t>分类模块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02F7E99-4377-42B3-97C6-9DFED9C51B64}"/>
                </a:ext>
              </a:extLst>
            </p:cNvPr>
            <p:cNvCxnSpPr/>
            <p:nvPr/>
          </p:nvCxnSpPr>
          <p:spPr>
            <a:xfrm>
              <a:off x="1148599" y="1732757"/>
              <a:ext cx="396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23FD73B-BFC0-4FAE-84D1-ABF251578A75}"/>
              </a:ext>
            </a:extLst>
          </p:cNvPr>
          <p:cNvGrpSpPr/>
          <p:nvPr/>
        </p:nvGrpSpPr>
        <p:grpSpPr>
          <a:xfrm>
            <a:off x="1215202" y="1340215"/>
            <a:ext cx="8518958" cy="523220"/>
            <a:chOff x="1070925" y="2800002"/>
            <a:chExt cx="8518958" cy="523220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37BE972-3BF8-4E85-A219-2D04EE92F731}"/>
                </a:ext>
              </a:extLst>
            </p:cNvPr>
            <p:cNvGrpSpPr/>
            <p:nvPr/>
          </p:nvGrpSpPr>
          <p:grpSpPr>
            <a:xfrm>
              <a:off x="1070925" y="2800002"/>
              <a:ext cx="1306516" cy="523220"/>
              <a:chOff x="1230923" y="4449515"/>
              <a:chExt cx="1306516" cy="523220"/>
            </a:xfrm>
          </p:grpSpPr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40E2BC0-7B0E-47A1-B104-CF7C6319C24E}"/>
                  </a:ext>
                </a:extLst>
              </p:cNvPr>
              <p:cNvSpPr txBox="1"/>
              <p:nvPr/>
            </p:nvSpPr>
            <p:spPr>
              <a:xfrm>
                <a:off x="1394473" y="4449515"/>
                <a:ext cx="11429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8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作用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DD9E16A-AF9C-4E4E-808F-2DF51BE59DBF}"/>
                  </a:ext>
                </a:extLst>
              </p:cNvPr>
              <p:cNvSpPr/>
              <p:nvPr/>
            </p:nvSpPr>
            <p:spPr>
              <a:xfrm>
                <a:off x="1230923" y="4644347"/>
                <a:ext cx="72000" cy="7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7CC7D13-CE82-43BC-94AB-B1EF7C4FBA8A}"/>
                </a:ext>
              </a:extLst>
            </p:cNvPr>
            <p:cNvSpPr txBox="1"/>
            <p:nvPr/>
          </p:nvSpPr>
          <p:spPr>
            <a:xfrm>
              <a:off x="2327630" y="2815390"/>
              <a:ext cx="72622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</a:t>
              </a:r>
              <a:r>
                <a:rPr lang="en-US" altLang="zh-CN" sz="2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Span</a:t>
              </a:r>
              <a:r>
                <a:rPr lang="zh-CN" altLang="en-US" sz="2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进行分类</a:t>
              </a:r>
              <a:endPara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88CA3D9-A9F5-4D12-B1BF-182B9C0421E6}"/>
                  </a:ext>
                </a:extLst>
              </p:cNvPr>
              <p:cNvSpPr txBox="1"/>
              <p:nvPr/>
            </p:nvSpPr>
            <p:spPr>
              <a:xfrm>
                <a:off x="1378752" y="2065171"/>
                <a:ext cx="4979845" cy="523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marR="0" lvl="0" indent="-5143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获得</a:t>
                </a:r>
                <a:r>
                  <a:rPr kumimoji="0" lang="en-US" altLang="zh-CN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Span</a:t>
                </a:r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的表示向量：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𝑠𝑝</m:t>
                        </m:r>
                      </m:sub>
                    </m:sSub>
                  </m:oMath>
                </a14:m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88CA3D9-A9F5-4D12-B1BF-182B9C042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752" y="2065171"/>
                <a:ext cx="4979845" cy="523348"/>
              </a:xfrm>
              <a:prstGeom prst="rect">
                <a:avLst/>
              </a:prstGeom>
              <a:blipFill>
                <a:blip r:embed="rId3"/>
                <a:stretch>
                  <a:fillRect l="-2570" t="-18605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A6793CB0-3C1A-4800-AFAD-089A84E997B3}"/>
              </a:ext>
            </a:extLst>
          </p:cNvPr>
          <p:cNvSpPr txBox="1"/>
          <p:nvPr/>
        </p:nvSpPr>
        <p:spPr>
          <a:xfrm>
            <a:off x="1835943" y="2790255"/>
            <a:ext cx="40865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对于双向</a:t>
            </a:r>
            <a:r>
              <a:rPr lang="en-US" altLang="zh-CN" sz="2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 Encoder</a:t>
            </a:r>
            <a:r>
              <a:rPr lang="zh-CN" altLang="en-US" sz="2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7A8B7B0-E3E1-4D49-A82D-994B39321F56}"/>
              </a:ext>
            </a:extLst>
          </p:cNvPr>
          <p:cNvSpPr txBox="1"/>
          <p:nvPr/>
        </p:nvSpPr>
        <p:spPr>
          <a:xfrm>
            <a:off x="7010510" y="2790254"/>
            <a:ext cx="40865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Bert Encoder</a:t>
            </a:r>
            <a:r>
              <a:rPr lang="zh-CN" altLang="en-US" sz="2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D50E791-3245-40C2-8E77-8FAF53D55381}"/>
              </a:ext>
            </a:extLst>
          </p:cNvPr>
          <p:cNvGrpSpPr/>
          <p:nvPr/>
        </p:nvGrpSpPr>
        <p:grpSpPr>
          <a:xfrm>
            <a:off x="1835943" y="3698423"/>
            <a:ext cx="9671429" cy="1803974"/>
            <a:chOff x="1835943" y="3698423"/>
            <a:chExt cx="9671429" cy="180397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386EF72-2E0F-4D94-9CB8-52E96705C80F}"/>
                </a:ext>
              </a:extLst>
            </p:cNvPr>
            <p:cNvSpPr/>
            <p:nvPr/>
          </p:nvSpPr>
          <p:spPr>
            <a:xfrm>
              <a:off x="1835943" y="3729858"/>
              <a:ext cx="9671429" cy="17725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603183F-5E2F-4D44-92FB-00FED688E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35943" y="3698423"/>
              <a:ext cx="3747662" cy="1803974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76069D7-78A2-434D-8EE2-98FF909E4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3729857"/>
              <a:ext cx="5411372" cy="5321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208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78E338E1-31C2-40CE-A0F0-B5499ED5A58F}"/>
              </a:ext>
            </a:extLst>
          </p:cNvPr>
          <p:cNvGrpSpPr/>
          <p:nvPr/>
        </p:nvGrpSpPr>
        <p:grpSpPr>
          <a:xfrm>
            <a:off x="366374" y="334652"/>
            <a:ext cx="3886559" cy="819215"/>
            <a:chOff x="1020583" y="1732757"/>
            <a:chExt cx="3886559" cy="81921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6B88405-ADDC-4204-ABE7-AEF87E443A1F}"/>
                </a:ext>
              </a:extLst>
            </p:cNvPr>
            <p:cNvSpPr txBox="1"/>
            <p:nvPr/>
          </p:nvSpPr>
          <p:spPr>
            <a:xfrm flipH="1">
              <a:off x="1020583" y="1919106"/>
              <a:ext cx="3886559" cy="632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b="1">
                  <a:solidFill>
                    <a:schemeClr val="bg1">
                      <a:alpha val="80000"/>
                    </a:scheme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algn="l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Hiragino Sans GB W3" panose="020B0300000000000000" pitchFamily="34" charset="-122"/>
                  <a:cs typeface="Times New Roman" panose="02020603050405020304" pitchFamily="18" charset="0"/>
                </a:rPr>
                <a:t>Span</a:t>
              </a:r>
              <a:r>
                <a: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Hiragino Sans GB W3" panose="020B0300000000000000" pitchFamily="34" charset="-122"/>
                  <a:cs typeface="Times New Roman" panose="02020603050405020304" pitchFamily="18" charset="0"/>
                </a:rPr>
                <a:t>分类模块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02F7E99-4377-42B3-97C6-9DFED9C51B64}"/>
                </a:ext>
              </a:extLst>
            </p:cNvPr>
            <p:cNvCxnSpPr/>
            <p:nvPr/>
          </p:nvCxnSpPr>
          <p:spPr>
            <a:xfrm>
              <a:off x="1148599" y="1732757"/>
              <a:ext cx="396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D88CA3D9-A9F5-4D12-B1BF-182B9C0421E6}"/>
              </a:ext>
            </a:extLst>
          </p:cNvPr>
          <p:cNvSpPr txBox="1"/>
          <p:nvPr/>
        </p:nvSpPr>
        <p:spPr>
          <a:xfrm>
            <a:off x="1219851" y="1512372"/>
            <a:ext cx="49798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 MLP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D09049B-CFA6-4610-89EE-695B14928EF8}"/>
              </a:ext>
            </a:extLst>
          </p:cNvPr>
          <p:cNvGrpSpPr/>
          <p:nvPr/>
        </p:nvGrpSpPr>
        <p:grpSpPr>
          <a:xfrm>
            <a:off x="1960097" y="2595437"/>
            <a:ext cx="7608483" cy="3215295"/>
            <a:chOff x="2297722" y="2560268"/>
            <a:chExt cx="7608483" cy="321529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88CD688-CFDA-40EC-9036-F615CCC5EC47}"/>
                </a:ext>
              </a:extLst>
            </p:cNvPr>
            <p:cNvSpPr/>
            <p:nvPr/>
          </p:nvSpPr>
          <p:spPr>
            <a:xfrm>
              <a:off x="2297724" y="2560268"/>
              <a:ext cx="7596554" cy="3215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4C29C825-8A52-43C1-BE5B-798428E69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7722" y="4633081"/>
              <a:ext cx="4595447" cy="1142482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8F9A7918-F7B8-4E40-B08A-FB05F2F23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09652" y="2560268"/>
              <a:ext cx="7596553" cy="1687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879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11">
            <a:extLst>
              <a:ext uri="{FF2B5EF4-FFF2-40B4-BE49-F238E27FC236}">
                <a16:creationId xmlns:a16="http://schemas.microsoft.com/office/drawing/2014/main" id="{3BE7EA4E-7D5B-4F5E-BDC3-ECA43A94D0C4}"/>
              </a:ext>
            </a:extLst>
          </p:cNvPr>
          <p:cNvSpPr txBox="1"/>
          <p:nvPr/>
        </p:nvSpPr>
        <p:spPr>
          <a:xfrm>
            <a:off x="6285359" y="3064092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2800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</a:p>
          <a:p>
            <a:pPr marL="0" lvl="1"/>
            <a:r>
              <a:rPr lang="zh-CN" altLang="en-US" sz="2800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en-US" altLang="zh-CN" sz="2800" b="1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9AC1E425-B2D0-41CC-A04A-E97F6F7610FA}"/>
              </a:ext>
            </a:extLst>
          </p:cNvPr>
          <p:cNvCxnSpPr/>
          <p:nvPr/>
        </p:nvCxnSpPr>
        <p:spPr>
          <a:xfrm flipV="1">
            <a:off x="6023847" y="2542222"/>
            <a:ext cx="0" cy="1997848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13">
            <a:extLst>
              <a:ext uri="{FF2B5EF4-FFF2-40B4-BE49-F238E27FC236}">
                <a16:creationId xmlns:a16="http://schemas.microsoft.com/office/drawing/2014/main" id="{B4A1E179-72CC-4EB1-A937-DD3B9EDE1124}"/>
              </a:ext>
            </a:extLst>
          </p:cNvPr>
          <p:cNvSpPr txBox="1"/>
          <p:nvPr/>
        </p:nvSpPr>
        <p:spPr>
          <a:xfrm>
            <a:off x="4260277" y="4193821"/>
            <a:ext cx="1269558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03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A0F65C2E-B741-4FFE-85D6-6D558BA01FA4}"/>
              </a:ext>
            </a:extLst>
          </p:cNvPr>
          <p:cNvGrpSpPr/>
          <p:nvPr/>
        </p:nvGrpSpPr>
        <p:grpSpPr>
          <a:xfrm>
            <a:off x="4052827" y="2505429"/>
            <a:ext cx="1477008" cy="14770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5" name="同心圆 17">
              <a:extLst>
                <a:ext uri="{FF2B5EF4-FFF2-40B4-BE49-F238E27FC236}">
                  <a16:creationId xmlns:a16="http://schemas.microsoft.com/office/drawing/2014/main" id="{0CA0614B-73C7-4E26-B35A-21EA0E9C923E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55BA42D5-E67A-48D2-8628-C5FB383F1BCD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7" name="TextBox 13">
            <a:extLst>
              <a:ext uri="{FF2B5EF4-FFF2-40B4-BE49-F238E27FC236}">
                <a16:creationId xmlns:a16="http://schemas.microsoft.com/office/drawing/2014/main" id="{3ADDA03C-5D37-4B42-AA19-12813ACD55AB}"/>
              </a:ext>
            </a:extLst>
          </p:cNvPr>
          <p:cNvSpPr txBox="1"/>
          <p:nvPr/>
        </p:nvSpPr>
        <p:spPr>
          <a:xfrm>
            <a:off x="4234631" y="2737376"/>
            <a:ext cx="1269558" cy="1081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1" b="1" dirty="0">
                <a:solidFill>
                  <a:srgbClr val="006A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03</a:t>
            </a:r>
            <a:endParaRPr lang="zh-CN" altLang="en-US" sz="7031" b="1" dirty="0">
              <a:solidFill>
                <a:srgbClr val="006AB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40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78E338E1-31C2-40CE-A0F0-B5499ED5A58F}"/>
              </a:ext>
            </a:extLst>
          </p:cNvPr>
          <p:cNvGrpSpPr/>
          <p:nvPr/>
        </p:nvGrpSpPr>
        <p:grpSpPr>
          <a:xfrm>
            <a:off x="366374" y="334652"/>
            <a:ext cx="3886559" cy="819215"/>
            <a:chOff x="1020583" y="1732757"/>
            <a:chExt cx="3886559" cy="81921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6B88405-ADDC-4204-ABE7-AEF87E443A1F}"/>
                </a:ext>
              </a:extLst>
            </p:cNvPr>
            <p:cNvSpPr txBox="1"/>
            <p:nvPr/>
          </p:nvSpPr>
          <p:spPr>
            <a:xfrm flipH="1">
              <a:off x="1020583" y="1919106"/>
              <a:ext cx="3886559" cy="632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b="1">
                  <a:solidFill>
                    <a:schemeClr val="bg1">
                      <a:alpha val="80000"/>
                    </a:scheme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algn="l"/>
              <a:r>
                <a: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Hiragino Sans GB W3" panose="020B0300000000000000" pitchFamily="34" charset="-122"/>
                  <a:cs typeface="Times New Roman" panose="02020603050405020304" pitchFamily="18" charset="0"/>
                </a:rPr>
                <a:t>训练及策略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02F7E99-4377-42B3-97C6-9DFED9C51B64}"/>
                </a:ext>
              </a:extLst>
            </p:cNvPr>
            <p:cNvCxnSpPr/>
            <p:nvPr/>
          </p:nvCxnSpPr>
          <p:spPr>
            <a:xfrm>
              <a:off x="1148599" y="1732757"/>
              <a:ext cx="396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719C77A-E6BD-47E8-8A88-7EB257A69A05}"/>
              </a:ext>
            </a:extLst>
          </p:cNvPr>
          <p:cNvGrpSpPr/>
          <p:nvPr/>
        </p:nvGrpSpPr>
        <p:grpSpPr>
          <a:xfrm>
            <a:off x="1102805" y="1340215"/>
            <a:ext cx="2737675" cy="492443"/>
            <a:chOff x="1230923" y="4449515"/>
            <a:chExt cx="2737675" cy="492443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1AAAF81-9AE1-4E61-B6AB-4B52341CD4E4}"/>
                </a:ext>
              </a:extLst>
            </p:cNvPr>
            <p:cNvSpPr txBox="1"/>
            <p:nvPr/>
          </p:nvSpPr>
          <p:spPr>
            <a:xfrm>
              <a:off x="1394472" y="4449515"/>
              <a:ext cx="257412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总损失函数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29EDCCF-2618-4893-ACC2-469764300985}"/>
                </a:ext>
              </a:extLst>
            </p:cNvPr>
            <p:cNvSpPr/>
            <p:nvPr/>
          </p:nvSpPr>
          <p:spPr>
            <a:xfrm>
              <a:off x="1230923" y="4644347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5C95A74F-339E-49FE-9DEF-C31DFE0B3535}"/>
              </a:ext>
            </a:extLst>
          </p:cNvPr>
          <p:cNvGrpSpPr/>
          <p:nvPr/>
        </p:nvGrpSpPr>
        <p:grpSpPr>
          <a:xfrm>
            <a:off x="1589648" y="2110446"/>
            <a:ext cx="4009292" cy="888689"/>
            <a:chOff x="1505243" y="2492677"/>
            <a:chExt cx="4009292" cy="88868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4AFD8D3-DC32-477A-91D5-B3FADB9B00F8}"/>
                </a:ext>
              </a:extLst>
            </p:cNvPr>
            <p:cNvSpPr/>
            <p:nvPr/>
          </p:nvSpPr>
          <p:spPr>
            <a:xfrm>
              <a:off x="1505243" y="2492677"/>
              <a:ext cx="4009292" cy="888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4A6BA23-A061-444F-87C4-776D1999C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5243" y="2492677"/>
              <a:ext cx="4009292" cy="46176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B5A7C58-B6A2-400C-A622-DE0C2C9AF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5243" y="2954442"/>
              <a:ext cx="3692769" cy="426924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8277655-1C25-4DC4-957D-16804FD70488}"/>
              </a:ext>
            </a:extLst>
          </p:cNvPr>
          <p:cNvGrpSpPr/>
          <p:nvPr/>
        </p:nvGrpSpPr>
        <p:grpSpPr>
          <a:xfrm>
            <a:off x="1102805" y="3401668"/>
            <a:ext cx="2737675" cy="492443"/>
            <a:chOff x="1230923" y="4449515"/>
            <a:chExt cx="2737675" cy="492443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A9E04C5-550C-4113-8887-E9E7CF48ACC0}"/>
                </a:ext>
              </a:extLst>
            </p:cNvPr>
            <p:cNvSpPr txBox="1"/>
            <p:nvPr/>
          </p:nvSpPr>
          <p:spPr>
            <a:xfrm>
              <a:off x="1394472" y="4449515"/>
              <a:ext cx="257412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预测策略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D892CF9-82F3-4154-87AB-D439E6A4B355}"/>
                </a:ext>
              </a:extLst>
            </p:cNvPr>
            <p:cNvSpPr/>
            <p:nvPr/>
          </p:nvSpPr>
          <p:spPr>
            <a:xfrm>
              <a:off x="1230923" y="4644347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974FFB9-909B-4A11-8199-B58DEC5CAA36}"/>
                  </a:ext>
                </a:extLst>
              </p:cNvPr>
              <p:cNvSpPr txBox="1"/>
              <p:nvPr/>
            </p:nvSpPr>
            <p:spPr>
              <a:xfrm>
                <a:off x="1498209" y="4072597"/>
                <a:ext cx="8714936" cy="1731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zh-CN" altLang="en-US" sz="24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b="0" dirty="0"/>
                  <a:t>且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 sz="2400" dirty="0"/>
                  <a:t>大于预定的阈值的时候，才进行</a:t>
                </a:r>
                <a:r>
                  <a:rPr lang="en-US" altLang="zh-CN" sz="2400" dirty="0"/>
                  <a:t>Span</a:t>
                </a:r>
                <a:r>
                  <a:rPr lang="zh-CN" altLang="en-US" sz="2400" dirty="0"/>
                  <a:t>分类</a:t>
                </a:r>
                <a:endParaRPr lang="en-US" altLang="zh-CN" sz="2400" dirty="0"/>
              </a:p>
              <a:p>
                <a:pPr marL="342900" indent="-342900">
                  <a:buAutoNum type="arabicPeriod"/>
                </a:pPr>
                <a:r>
                  <a:rPr lang="en-US" altLang="zh-CN" sz="2400" b="0" dirty="0"/>
                  <a:t>Span</a:t>
                </a:r>
                <a:r>
                  <a:rPr lang="zh-CN" altLang="en-US" sz="2400" b="0" dirty="0"/>
                  <a:t>分类增加一个类别</a:t>
                </a:r>
                <a:r>
                  <a:rPr lang="en-US" altLang="zh-CN" sz="2400" b="0" dirty="0"/>
                  <a:t>None</a:t>
                </a:r>
                <a:r>
                  <a:rPr lang="zh-CN" altLang="en-US" sz="2400" b="0" dirty="0"/>
                  <a:t>，表示传入的</a:t>
                </a:r>
                <a:r>
                  <a:rPr lang="en-US" altLang="zh-CN" sz="2400" b="0" dirty="0"/>
                  <a:t>Span</a:t>
                </a:r>
                <a:r>
                  <a:rPr lang="zh-CN" altLang="en-US" sz="2400" b="0" dirty="0"/>
                  <a:t>不是一个实体</a:t>
                </a:r>
                <a:endParaRPr lang="en-US" altLang="zh-CN" sz="2400" b="0" dirty="0"/>
              </a:p>
              <a:p>
                <a:pPr marL="342900" indent="-342900">
                  <a:buAutoNum type="arabicPeriod"/>
                </a:pPr>
                <a:r>
                  <a:rPr lang="zh-CN" altLang="en-US" sz="2400" dirty="0"/>
                  <a:t>当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zh-CN" altLang="en-US" sz="2400" b="0" dirty="0"/>
                  <a:t>大于预定的阈值时候，才认为</a:t>
                </a:r>
                <a:r>
                  <a:rPr lang="zh-CN" altLang="en-US" sz="2400" dirty="0"/>
                  <a:t>该</a:t>
                </a:r>
                <a:r>
                  <a:rPr lang="en-US" altLang="zh-CN" sz="2400" dirty="0"/>
                  <a:t>Span</a:t>
                </a:r>
                <a:r>
                  <a:rPr lang="zh-CN" altLang="en-US" sz="2400" dirty="0"/>
                  <a:t>是一个实体，具有标签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sz="2400" b="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974FFB9-909B-4A11-8199-B58DEC5CA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209" y="4072597"/>
                <a:ext cx="8714936" cy="1731821"/>
              </a:xfrm>
              <a:prstGeom prst="rect">
                <a:avLst/>
              </a:prstGeom>
              <a:blipFill>
                <a:blip r:embed="rId5"/>
                <a:stretch>
                  <a:fillRect l="-1120" t="-704" b="-5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63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11">
            <a:extLst>
              <a:ext uri="{FF2B5EF4-FFF2-40B4-BE49-F238E27FC236}">
                <a16:creationId xmlns:a16="http://schemas.microsoft.com/office/drawing/2014/main" id="{3BE7EA4E-7D5B-4F5E-BDC3-ECA43A94D0C4}"/>
              </a:ext>
            </a:extLst>
          </p:cNvPr>
          <p:cNvSpPr txBox="1"/>
          <p:nvPr/>
        </p:nvSpPr>
        <p:spPr>
          <a:xfrm>
            <a:off x="6285359" y="3064092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2800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</a:p>
          <a:p>
            <a:pPr marL="0" lvl="1"/>
            <a:r>
              <a:rPr lang="zh-CN" altLang="en-US" sz="2800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9AC1E425-B2D0-41CC-A04A-E97F6F7610FA}"/>
              </a:ext>
            </a:extLst>
          </p:cNvPr>
          <p:cNvCxnSpPr/>
          <p:nvPr/>
        </p:nvCxnSpPr>
        <p:spPr>
          <a:xfrm flipV="1">
            <a:off x="6023847" y="2542222"/>
            <a:ext cx="0" cy="1997848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13">
            <a:extLst>
              <a:ext uri="{FF2B5EF4-FFF2-40B4-BE49-F238E27FC236}">
                <a16:creationId xmlns:a16="http://schemas.microsoft.com/office/drawing/2014/main" id="{B4A1E179-72CC-4EB1-A937-DD3B9EDE1124}"/>
              </a:ext>
            </a:extLst>
          </p:cNvPr>
          <p:cNvSpPr txBox="1"/>
          <p:nvPr/>
        </p:nvSpPr>
        <p:spPr>
          <a:xfrm>
            <a:off x="4260277" y="4193821"/>
            <a:ext cx="1269558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04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A0F65C2E-B741-4FFE-85D6-6D558BA01FA4}"/>
              </a:ext>
            </a:extLst>
          </p:cNvPr>
          <p:cNvGrpSpPr/>
          <p:nvPr/>
        </p:nvGrpSpPr>
        <p:grpSpPr>
          <a:xfrm>
            <a:off x="4052827" y="2505429"/>
            <a:ext cx="1477008" cy="14770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5" name="同心圆 17">
              <a:extLst>
                <a:ext uri="{FF2B5EF4-FFF2-40B4-BE49-F238E27FC236}">
                  <a16:creationId xmlns:a16="http://schemas.microsoft.com/office/drawing/2014/main" id="{0CA0614B-73C7-4E26-B35A-21EA0E9C923E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55BA42D5-E67A-48D2-8628-C5FB383F1BCD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7" name="TextBox 13">
            <a:extLst>
              <a:ext uri="{FF2B5EF4-FFF2-40B4-BE49-F238E27FC236}">
                <a16:creationId xmlns:a16="http://schemas.microsoft.com/office/drawing/2014/main" id="{3ADDA03C-5D37-4B42-AA19-12813ACD55AB}"/>
              </a:ext>
            </a:extLst>
          </p:cNvPr>
          <p:cNvSpPr txBox="1"/>
          <p:nvPr/>
        </p:nvSpPr>
        <p:spPr>
          <a:xfrm>
            <a:off x="4234631" y="2737376"/>
            <a:ext cx="1269558" cy="1081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1" b="1" dirty="0">
                <a:solidFill>
                  <a:srgbClr val="006A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04</a:t>
            </a:r>
            <a:endParaRPr lang="zh-CN" altLang="en-US" sz="7031" b="1" dirty="0">
              <a:solidFill>
                <a:srgbClr val="006AB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4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5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78E338E1-31C2-40CE-A0F0-B5499ED5A58F}"/>
              </a:ext>
            </a:extLst>
          </p:cNvPr>
          <p:cNvGrpSpPr/>
          <p:nvPr/>
        </p:nvGrpSpPr>
        <p:grpSpPr>
          <a:xfrm>
            <a:off x="366374" y="334652"/>
            <a:ext cx="3886559" cy="819215"/>
            <a:chOff x="1020583" y="1732757"/>
            <a:chExt cx="3886559" cy="81921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6B88405-ADDC-4204-ABE7-AEF87E443A1F}"/>
                </a:ext>
              </a:extLst>
            </p:cNvPr>
            <p:cNvSpPr txBox="1"/>
            <p:nvPr/>
          </p:nvSpPr>
          <p:spPr>
            <a:xfrm flipH="1">
              <a:off x="1020583" y="1919106"/>
              <a:ext cx="3886559" cy="632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b="1">
                  <a:solidFill>
                    <a:schemeClr val="bg1">
                      <a:alpha val="80000"/>
                    </a:scheme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algn="l"/>
              <a:r>
                <a: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Hiragino Sans GB W3" panose="020B0300000000000000" pitchFamily="34" charset="-122"/>
                  <a:cs typeface="Times New Roman" panose="02020603050405020304" pitchFamily="18" charset="0"/>
                </a:rPr>
                <a:t>实验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02F7E99-4377-42B3-97C6-9DFED9C51B64}"/>
                </a:ext>
              </a:extLst>
            </p:cNvPr>
            <p:cNvCxnSpPr/>
            <p:nvPr/>
          </p:nvCxnSpPr>
          <p:spPr>
            <a:xfrm>
              <a:off x="1148599" y="1732757"/>
              <a:ext cx="396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29AF1972-1F0A-4FB6-AC69-09EE260FE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330" y="424284"/>
            <a:ext cx="10698480" cy="600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7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78E338E1-31C2-40CE-A0F0-B5499ED5A58F}"/>
              </a:ext>
            </a:extLst>
          </p:cNvPr>
          <p:cNvGrpSpPr/>
          <p:nvPr/>
        </p:nvGrpSpPr>
        <p:grpSpPr>
          <a:xfrm>
            <a:off x="366374" y="334652"/>
            <a:ext cx="3886559" cy="819215"/>
            <a:chOff x="1020583" y="1732757"/>
            <a:chExt cx="3886559" cy="81921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6B88405-ADDC-4204-ABE7-AEF87E443A1F}"/>
                </a:ext>
              </a:extLst>
            </p:cNvPr>
            <p:cNvSpPr txBox="1"/>
            <p:nvPr/>
          </p:nvSpPr>
          <p:spPr>
            <a:xfrm flipH="1">
              <a:off x="1020583" y="1919106"/>
              <a:ext cx="3886559" cy="632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b="1">
                  <a:solidFill>
                    <a:schemeClr val="bg1">
                      <a:alpha val="80000"/>
                    </a:scheme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algn="l"/>
              <a:r>
                <a: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Hiragino Sans GB W3" panose="020B0300000000000000" pitchFamily="34" charset="-122"/>
                  <a:cs typeface="Times New Roman" panose="02020603050405020304" pitchFamily="18" charset="0"/>
                </a:rPr>
                <a:t>实验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02F7E99-4377-42B3-97C6-9DFED9C51B64}"/>
                </a:ext>
              </a:extLst>
            </p:cNvPr>
            <p:cNvCxnSpPr/>
            <p:nvPr/>
          </p:nvCxnSpPr>
          <p:spPr>
            <a:xfrm>
              <a:off x="1148599" y="1732757"/>
              <a:ext cx="396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35DBDB7-2698-4845-A3D9-BA79F93EE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" y="1393457"/>
            <a:ext cx="12192000" cy="473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5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A9411078-C9DD-47D0-BA45-F4A2DD575DB0}"/>
              </a:ext>
            </a:extLst>
          </p:cNvPr>
          <p:cNvSpPr txBox="1">
            <a:spLocks/>
          </p:cNvSpPr>
          <p:nvPr/>
        </p:nvSpPr>
        <p:spPr>
          <a:xfrm>
            <a:off x="1388815" y="2880822"/>
            <a:ext cx="1437213" cy="735503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75000"/>
                <a:alpha val="9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endParaRPr lang="en-AU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Subtitle 10">
            <a:extLst>
              <a:ext uri="{FF2B5EF4-FFF2-40B4-BE49-F238E27FC236}">
                <a16:creationId xmlns:a16="http://schemas.microsoft.com/office/drawing/2014/main" id="{10696F57-A5F3-410F-BF81-895B893850A4}"/>
              </a:ext>
            </a:extLst>
          </p:cNvPr>
          <p:cNvSpPr txBox="1">
            <a:spLocks/>
          </p:cNvSpPr>
          <p:nvPr/>
        </p:nvSpPr>
        <p:spPr>
          <a:xfrm>
            <a:off x="1402676" y="3484706"/>
            <a:ext cx="1409493" cy="394611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75000"/>
                <a:alpha val="90000"/>
              </a:scheme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>
                <a:solidFill>
                  <a:srgbClr val="006AB6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CONTENTS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50C8821-02E6-46B0-8D26-089038857E49}"/>
              </a:ext>
            </a:extLst>
          </p:cNvPr>
          <p:cNvCxnSpPr>
            <a:cxnSpLocks/>
          </p:cNvCxnSpPr>
          <p:nvPr/>
        </p:nvCxnSpPr>
        <p:spPr>
          <a:xfrm>
            <a:off x="3189015" y="231949"/>
            <a:ext cx="0" cy="64807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F168D0B8-3079-42E0-8790-8E949BDA6DB0}"/>
              </a:ext>
            </a:extLst>
          </p:cNvPr>
          <p:cNvGrpSpPr/>
          <p:nvPr/>
        </p:nvGrpSpPr>
        <p:grpSpPr>
          <a:xfrm>
            <a:off x="4182511" y="785089"/>
            <a:ext cx="6629286" cy="707886"/>
            <a:chOff x="4755826" y="876691"/>
            <a:chExt cx="6629286" cy="707886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B19F824-3297-4727-B76F-6AA7CBC4D27C}"/>
                </a:ext>
              </a:extLst>
            </p:cNvPr>
            <p:cNvSpPr txBox="1"/>
            <p:nvPr/>
          </p:nvSpPr>
          <p:spPr>
            <a:xfrm>
              <a:off x="4755826" y="876691"/>
              <a:ext cx="13480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CC0000"/>
                  </a:solidFill>
                </a:rPr>
                <a:t>1.</a:t>
              </a:r>
              <a:endParaRPr lang="zh-CN" altLang="en-US" sz="4000" dirty="0">
                <a:solidFill>
                  <a:srgbClr val="CC0000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8B3DCBB-9FA8-4F6D-BF9D-14FCB404F17C}"/>
                </a:ext>
              </a:extLst>
            </p:cNvPr>
            <p:cNvSpPr txBox="1"/>
            <p:nvPr/>
          </p:nvSpPr>
          <p:spPr>
            <a:xfrm>
              <a:off x="5349707" y="938247"/>
              <a:ext cx="44619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/>
                <a:t>相关背景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3BDEC84D-51E3-4979-B171-4E271B5827ED}"/>
                </a:ext>
              </a:extLst>
            </p:cNvPr>
            <p:cNvCxnSpPr>
              <a:cxnSpLocks/>
            </p:cNvCxnSpPr>
            <p:nvPr/>
          </p:nvCxnSpPr>
          <p:spPr>
            <a:xfrm>
              <a:off x="5349708" y="1553800"/>
              <a:ext cx="6035404" cy="0"/>
            </a:xfrm>
            <a:prstGeom prst="line">
              <a:avLst/>
            </a:prstGeom>
            <a:ln w="28575">
              <a:solidFill>
                <a:srgbClr val="CBCC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CA0019A-68F7-457E-AEC0-73D6221C21FF}"/>
              </a:ext>
            </a:extLst>
          </p:cNvPr>
          <p:cNvGrpSpPr/>
          <p:nvPr/>
        </p:nvGrpSpPr>
        <p:grpSpPr>
          <a:xfrm>
            <a:off x="4182511" y="2280595"/>
            <a:ext cx="7110589" cy="707886"/>
            <a:chOff x="4755826" y="1832337"/>
            <a:chExt cx="7110589" cy="707886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AB7A03C-327A-47C7-86C8-51DEB6415A2F}"/>
                </a:ext>
              </a:extLst>
            </p:cNvPr>
            <p:cNvSpPr txBox="1"/>
            <p:nvPr/>
          </p:nvSpPr>
          <p:spPr>
            <a:xfrm>
              <a:off x="4755826" y="1832337"/>
              <a:ext cx="13480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CC0000"/>
                  </a:solidFill>
                </a:rPr>
                <a:t>2.</a:t>
              </a:r>
              <a:endParaRPr lang="zh-CN" altLang="en-US" sz="4000" dirty="0">
                <a:solidFill>
                  <a:srgbClr val="CC0000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F05038B-5A51-4FCB-8EFE-C331DF333441}"/>
                </a:ext>
              </a:extLst>
            </p:cNvPr>
            <p:cNvSpPr txBox="1"/>
            <p:nvPr/>
          </p:nvSpPr>
          <p:spPr>
            <a:xfrm>
              <a:off x="5349708" y="1893893"/>
              <a:ext cx="65167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BENSC</a:t>
              </a:r>
              <a:r>
                <a:rPr lang="zh-CN" altLang="en-US" sz="3200" dirty="0"/>
                <a:t>模型</a:t>
              </a: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4F8FA575-2C95-40F5-8C58-96C2132A60C5}"/>
                </a:ext>
              </a:extLst>
            </p:cNvPr>
            <p:cNvCxnSpPr>
              <a:cxnSpLocks/>
            </p:cNvCxnSpPr>
            <p:nvPr/>
          </p:nvCxnSpPr>
          <p:spPr>
            <a:xfrm>
              <a:off x="5349708" y="2509446"/>
              <a:ext cx="6035404" cy="0"/>
            </a:xfrm>
            <a:prstGeom prst="line">
              <a:avLst/>
            </a:prstGeom>
            <a:ln w="28575">
              <a:solidFill>
                <a:srgbClr val="CBCC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CD5515C-95C2-4687-9291-AA03068FA2D9}"/>
              </a:ext>
            </a:extLst>
          </p:cNvPr>
          <p:cNvGrpSpPr/>
          <p:nvPr/>
        </p:nvGrpSpPr>
        <p:grpSpPr>
          <a:xfrm>
            <a:off x="4182511" y="3776102"/>
            <a:ext cx="6722293" cy="707886"/>
            <a:chOff x="4755826" y="2787983"/>
            <a:chExt cx="6722293" cy="707886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9BA8EB5-644E-4A75-AD05-06B23C1DCDD3}"/>
                </a:ext>
              </a:extLst>
            </p:cNvPr>
            <p:cNvSpPr txBox="1"/>
            <p:nvPr/>
          </p:nvSpPr>
          <p:spPr>
            <a:xfrm>
              <a:off x="4755826" y="2787983"/>
              <a:ext cx="13480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CC0000"/>
                  </a:solidFill>
                </a:rPr>
                <a:t>3.</a:t>
              </a:r>
              <a:endParaRPr lang="zh-CN" altLang="en-US" sz="4000" dirty="0">
                <a:solidFill>
                  <a:srgbClr val="CC0000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E272B182-A1D8-43C7-988B-A3E230265427}"/>
                </a:ext>
              </a:extLst>
            </p:cNvPr>
            <p:cNvSpPr txBox="1"/>
            <p:nvPr/>
          </p:nvSpPr>
          <p:spPr>
            <a:xfrm>
              <a:off x="5349708" y="2849539"/>
              <a:ext cx="61284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/>
                <a:t>训练及策略</a:t>
              </a: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E7974835-BE28-45DF-9D70-2A931D6D218D}"/>
                </a:ext>
              </a:extLst>
            </p:cNvPr>
            <p:cNvCxnSpPr>
              <a:cxnSpLocks/>
            </p:cNvCxnSpPr>
            <p:nvPr/>
          </p:nvCxnSpPr>
          <p:spPr>
            <a:xfrm>
              <a:off x="5349708" y="3465092"/>
              <a:ext cx="6037200" cy="0"/>
            </a:xfrm>
            <a:prstGeom prst="line">
              <a:avLst/>
            </a:prstGeom>
            <a:ln w="28575">
              <a:solidFill>
                <a:srgbClr val="CBCC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66D9DCE-DA7D-47B8-BBEF-36DC02E82996}"/>
              </a:ext>
            </a:extLst>
          </p:cNvPr>
          <p:cNvGrpSpPr/>
          <p:nvPr/>
        </p:nvGrpSpPr>
        <p:grpSpPr>
          <a:xfrm>
            <a:off x="4182511" y="5271608"/>
            <a:ext cx="7110589" cy="707886"/>
            <a:chOff x="4755826" y="1832337"/>
            <a:chExt cx="7110589" cy="707886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3AB4BE1-B2B8-4A8A-B138-AD7D4D28608F}"/>
                </a:ext>
              </a:extLst>
            </p:cNvPr>
            <p:cNvSpPr txBox="1"/>
            <p:nvPr/>
          </p:nvSpPr>
          <p:spPr>
            <a:xfrm>
              <a:off x="4755826" y="1832337"/>
              <a:ext cx="13480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CC0000"/>
                  </a:solidFill>
                </a:rPr>
                <a:t>4.</a:t>
              </a:r>
              <a:endParaRPr lang="zh-CN" altLang="en-US" sz="4000" dirty="0">
                <a:solidFill>
                  <a:srgbClr val="CC0000"/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BDD102F-A3A9-48B0-BC3A-2C7059E04FB5}"/>
                </a:ext>
              </a:extLst>
            </p:cNvPr>
            <p:cNvSpPr txBox="1"/>
            <p:nvPr/>
          </p:nvSpPr>
          <p:spPr>
            <a:xfrm>
              <a:off x="5349708" y="1893893"/>
              <a:ext cx="65167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/>
                <a:t>实验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9E088251-77CA-4DD7-A447-7103C66CF931}"/>
                </a:ext>
              </a:extLst>
            </p:cNvPr>
            <p:cNvCxnSpPr>
              <a:cxnSpLocks/>
            </p:cNvCxnSpPr>
            <p:nvPr/>
          </p:nvCxnSpPr>
          <p:spPr>
            <a:xfrm>
              <a:off x="5349708" y="2509446"/>
              <a:ext cx="6035404" cy="0"/>
            </a:xfrm>
            <a:prstGeom prst="line">
              <a:avLst/>
            </a:prstGeom>
            <a:ln w="28575">
              <a:solidFill>
                <a:srgbClr val="CBCC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58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78E338E1-31C2-40CE-A0F0-B5499ED5A58F}"/>
              </a:ext>
            </a:extLst>
          </p:cNvPr>
          <p:cNvGrpSpPr/>
          <p:nvPr/>
        </p:nvGrpSpPr>
        <p:grpSpPr>
          <a:xfrm>
            <a:off x="366374" y="334652"/>
            <a:ext cx="3886559" cy="819215"/>
            <a:chOff x="1020583" y="1732757"/>
            <a:chExt cx="3886559" cy="81921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6B88405-ADDC-4204-ABE7-AEF87E443A1F}"/>
                </a:ext>
              </a:extLst>
            </p:cNvPr>
            <p:cNvSpPr txBox="1"/>
            <p:nvPr/>
          </p:nvSpPr>
          <p:spPr>
            <a:xfrm flipH="1">
              <a:off x="1020583" y="1919106"/>
              <a:ext cx="3886559" cy="632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b="1">
                  <a:solidFill>
                    <a:schemeClr val="bg1">
                      <a:alpha val="80000"/>
                    </a:scheme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algn="l"/>
              <a:r>
                <a: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Hiragino Sans GB W3" panose="020B0300000000000000" pitchFamily="34" charset="-122"/>
                  <a:cs typeface="Times New Roman" panose="02020603050405020304" pitchFamily="18" charset="0"/>
                </a:rPr>
                <a:t>实验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02F7E99-4377-42B3-97C6-9DFED9C51B64}"/>
                </a:ext>
              </a:extLst>
            </p:cNvPr>
            <p:cNvCxnSpPr/>
            <p:nvPr/>
          </p:nvCxnSpPr>
          <p:spPr>
            <a:xfrm>
              <a:off x="1148599" y="1732757"/>
              <a:ext cx="396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7D08322B-5426-4BDA-B31F-69BCC8E29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88" y="1190621"/>
            <a:ext cx="11767625" cy="5332727"/>
          </a:xfrm>
          <a:prstGeom prst="rect">
            <a:avLst/>
          </a:prstGeom>
          <a:ln w="19050">
            <a:solidFill>
              <a:schemeClr val="tx1"/>
            </a:solidFill>
            <a:prstDash val="solid"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9E75EF6-5A5C-4D5C-AB49-DB68DFFD7C2C}"/>
              </a:ext>
            </a:extLst>
          </p:cNvPr>
          <p:cNvSpPr/>
          <p:nvPr/>
        </p:nvSpPr>
        <p:spPr>
          <a:xfrm>
            <a:off x="5563772" y="4164037"/>
            <a:ext cx="5247250" cy="267286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DDAF7BC-8FD2-43E6-8840-9A7E40555E6C}"/>
              </a:ext>
            </a:extLst>
          </p:cNvPr>
          <p:cNvSpPr/>
          <p:nvPr/>
        </p:nvSpPr>
        <p:spPr>
          <a:xfrm>
            <a:off x="5563772" y="4935416"/>
            <a:ext cx="5247250" cy="267286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3F3275-D60E-422C-9579-C23637996F78}"/>
              </a:ext>
            </a:extLst>
          </p:cNvPr>
          <p:cNvSpPr/>
          <p:nvPr/>
        </p:nvSpPr>
        <p:spPr>
          <a:xfrm>
            <a:off x="5563772" y="4649753"/>
            <a:ext cx="5247250" cy="267286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18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78E338E1-31C2-40CE-A0F0-B5499ED5A58F}"/>
              </a:ext>
            </a:extLst>
          </p:cNvPr>
          <p:cNvGrpSpPr/>
          <p:nvPr/>
        </p:nvGrpSpPr>
        <p:grpSpPr>
          <a:xfrm>
            <a:off x="327408" y="464827"/>
            <a:ext cx="3886559" cy="819215"/>
            <a:chOff x="1020583" y="1732757"/>
            <a:chExt cx="3886559" cy="81921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6B88405-ADDC-4204-ABE7-AEF87E443A1F}"/>
                </a:ext>
              </a:extLst>
            </p:cNvPr>
            <p:cNvSpPr txBox="1"/>
            <p:nvPr/>
          </p:nvSpPr>
          <p:spPr>
            <a:xfrm flipH="1">
              <a:off x="1020583" y="1919106"/>
              <a:ext cx="3886559" cy="632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b="1">
                  <a:solidFill>
                    <a:schemeClr val="bg1">
                      <a:alpha val="80000"/>
                    </a:scheme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algn="l"/>
              <a:r>
                <a:rPr lang="en-US" altLang="zh-CN" sz="32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Hiragino Sans GB W3" panose="020B0300000000000000" pitchFamily="34" charset="-122"/>
                  <a:cs typeface="Times New Roman" panose="02020603050405020304" pitchFamily="18" charset="0"/>
                </a:rPr>
                <a:t>BiFlaG</a:t>
              </a:r>
              <a:r>
                <a: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Hiragino Sans GB W3" panose="020B0300000000000000" pitchFamily="34" charset="-122"/>
                  <a:cs typeface="Times New Roman" panose="02020603050405020304" pitchFamily="18" charset="0"/>
                </a:rPr>
                <a:t>实验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02F7E99-4377-42B3-97C6-9DFED9C51B64}"/>
                </a:ext>
              </a:extLst>
            </p:cNvPr>
            <p:cNvCxnSpPr/>
            <p:nvPr/>
          </p:nvCxnSpPr>
          <p:spPr>
            <a:xfrm>
              <a:off x="1148599" y="1732757"/>
              <a:ext cx="396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D1436526-FD09-45FA-BDAB-A44D4F506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967" y="1284042"/>
            <a:ext cx="7157182" cy="526199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E2CDAED-DFCA-464A-B135-7D5D39607B07}"/>
              </a:ext>
            </a:extLst>
          </p:cNvPr>
          <p:cNvSpPr/>
          <p:nvPr/>
        </p:nvSpPr>
        <p:spPr>
          <a:xfrm>
            <a:off x="4466492" y="2053883"/>
            <a:ext cx="2173459" cy="39389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6CA78E-BCB1-404A-8CFF-934530176799}"/>
              </a:ext>
            </a:extLst>
          </p:cNvPr>
          <p:cNvSpPr/>
          <p:nvPr/>
        </p:nvSpPr>
        <p:spPr>
          <a:xfrm>
            <a:off x="4466492" y="4179212"/>
            <a:ext cx="2173459" cy="39389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21A58AF-64F8-4433-B463-F726BC64087A}"/>
                  </a:ext>
                </a:extLst>
              </p:cNvPr>
              <p:cNvSpPr txBox="1"/>
              <p:nvPr/>
            </p:nvSpPr>
            <p:spPr>
              <a:xfrm>
                <a:off x="89194" y="2004608"/>
                <a:ext cx="427858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zh-CN" altLang="en-US" sz="2600" b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外层实体信息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→</m:t>
                    </m:r>
                  </m:oMath>
                </a14:m>
                <a:r>
                  <a:rPr lang="en-US" altLang="zh-CN" sz="2600" b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600" b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内层实体</a:t>
                </a:r>
                <a:endParaRPr lang="en-US" altLang="zh-CN" sz="26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21A58AF-64F8-4433-B463-F726BC640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4" y="2004608"/>
                <a:ext cx="4278582" cy="492443"/>
              </a:xfrm>
              <a:prstGeom prst="rect">
                <a:avLst/>
              </a:prstGeom>
              <a:blipFill>
                <a:blip r:embed="rId4"/>
                <a:stretch>
                  <a:fillRect l="-2568" t="-11111" b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E7A2A69-3981-480C-8D05-81A506CCEE45}"/>
                  </a:ext>
                </a:extLst>
              </p:cNvPr>
              <p:cNvSpPr txBox="1"/>
              <p:nvPr/>
            </p:nvSpPr>
            <p:spPr>
              <a:xfrm>
                <a:off x="89194" y="4080664"/>
                <a:ext cx="427858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zh-CN" altLang="en-US" sz="2600" b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内层实体信息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→</m:t>
                    </m:r>
                  </m:oMath>
                </a14:m>
                <a:r>
                  <a:rPr lang="en-US" altLang="zh-CN" sz="2600" b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600" b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外层实体</a:t>
                </a:r>
                <a:endParaRPr lang="en-US" altLang="zh-CN" sz="26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E7A2A69-3981-480C-8D05-81A506CCE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4" y="4080664"/>
                <a:ext cx="4278582" cy="492443"/>
              </a:xfrm>
              <a:prstGeom prst="rect">
                <a:avLst/>
              </a:prstGeom>
              <a:blipFill>
                <a:blip r:embed="rId5"/>
                <a:stretch>
                  <a:fillRect l="-2568" t="-11111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9215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039D50B-1148-4486-8586-F3ADA4782E42}"/>
              </a:ext>
            </a:extLst>
          </p:cNvPr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DF5E4B4E-1061-4C94-84D7-E28A34B8F394}"/>
              </a:ext>
            </a:extLst>
          </p:cNvPr>
          <p:cNvSpPr txBox="1"/>
          <p:nvPr/>
        </p:nvSpPr>
        <p:spPr>
          <a:xfrm>
            <a:off x="5989849" y="2809527"/>
            <a:ext cx="2908489" cy="90024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感谢聆听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4E674BF-B99C-423E-9256-1D572C878113}"/>
              </a:ext>
            </a:extLst>
          </p:cNvPr>
          <p:cNvCxnSpPr>
            <a:cxnSpLocks/>
          </p:cNvCxnSpPr>
          <p:nvPr/>
        </p:nvCxnSpPr>
        <p:spPr>
          <a:xfrm>
            <a:off x="1444963" y="3690995"/>
            <a:ext cx="1141378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B5C81337-4849-4285-89DA-FFE3F3AAEE7B}"/>
              </a:ext>
            </a:extLst>
          </p:cNvPr>
          <p:cNvSpPr txBox="1"/>
          <p:nvPr/>
        </p:nvSpPr>
        <p:spPr>
          <a:xfrm>
            <a:off x="8159659" y="4175742"/>
            <a:ext cx="393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/>
              <a:t>马东阳</a:t>
            </a:r>
          </a:p>
        </p:txBody>
      </p:sp>
    </p:spTree>
    <p:extLst>
      <p:ext uri="{BB962C8B-B14F-4D97-AF65-F5344CB8AC3E}">
        <p14:creationId xmlns:p14="http://schemas.microsoft.com/office/powerpoint/2010/main" val="94323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3" dur="8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14" dur="8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8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8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11">
            <a:extLst>
              <a:ext uri="{FF2B5EF4-FFF2-40B4-BE49-F238E27FC236}">
                <a16:creationId xmlns:a16="http://schemas.microsoft.com/office/drawing/2014/main" id="{3BE7EA4E-7D5B-4F5E-BDC3-ECA43A94D0C4}"/>
              </a:ext>
            </a:extLst>
          </p:cNvPr>
          <p:cNvSpPr txBox="1"/>
          <p:nvPr/>
        </p:nvSpPr>
        <p:spPr>
          <a:xfrm>
            <a:off x="6318490" y="2951946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2800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en-US" altLang="zh-CN" sz="2800" b="1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zh-CN" altLang="en-US" sz="2800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相关背景</a:t>
            </a: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9AC1E425-B2D0-41CC-A04A-E97F6F7610FA}"/>
              </a:ext>
            </a:extLst>
          </p:cNvPr>
          <p:cNvCxnSpPr/>
          <p:nvPr/>
        </p:nvCxnSpPr>
        <p:spPr>
          <a:xfrm flipV="1">
            <a:off x="6023847" y="2542222"/>
            <a:ext cx="0" cy="1997848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13">
            <a:extLst>
              <a:ext uri="{FF2B5EF4-FFF2-40B4-BE49-F238E27FC236}">
                <a16:creationId xmlns:a16="http://schemas.microsoft.com/office/drawing/2014/main" id="{B4A1E179-72CC-4EB1-A937-DD3B9EDE1124}"/>
              </a:ext>
            </a:extLst>
          </p:cNvPr>
          <p:cNvSpPr txBox="1"/>
          <p:nvPr/>
        </p:nvSpPr>
        <p:spPr>
          <a:xfrm>
            <a:off x="4260277" y="4193821"/>
            <a:ext cx="1269558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01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A0F65C2E-B741-4FFE-85D6-6D558BA01FA4}"/>
              </a:ext>
            </a:extLst>
          </p:cNvPr>
          <p:cNvGrpSpPr/>
          <p:nvPr/>
        </p:nvGrpSpPr>
        <p:grpSpPr>
          <a:xfrm>
            <a:off x="4052827" y="2505429"/>
            <a:ext cx="1477008" cy="14770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5" name="同心圆 17">
              <a:extLst>
                <a:ext uri="{FF2B5EF4-FFF2-40B4-BE49-F238E27FC236}">
                  <a16:creationId xmlns:a16="http://schemas.microsoft.com/office/drawing/2014/main" id="{0CA0614B-73C7-4E26-B35A-21EA0E9C923E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55BA42D5-E67A-48D2-8628-C5FB383F1BCD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7" name="TextBox 13">
            <a:extLst>
              <a:ext uri="{FF2B5EF4-FFF2-40B4-BE49-F238E27FC236}">
                <a16:creationId xmlns:a16="http://schemas.microsoft.com/office/drawing/2014/main" id="{3ADDA03C-5D37-4B42-AA19-12813ACD55AB}"/>
              </a:ext>
            </a:extLst>
          </p:cNvPr>
          <p:cNvSpPr txBox="1"/>
          <p:nvPr/>
        </p:nvSpPr>
        <p:spPr>
          <a:xfrm>
            <a:off x="4234631" y="2737376"/>
            <a:ext cx="1269558" cy="1081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1" b="1" dirty="0">
                <a:solidFill>
                  <a:srgbClr val="006A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01</a:t>
            </a:r>
            <a:endParaRPr lang="zh-CN" altLang="en-US" sz="7031" b="1" dirty="0">
              <a:solidFill>
                <a:srgbClr val="006AB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8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5000">
              <a:srgbClr val="FF0000"/>
            </a:gs>
            <a:gs pos="0">
              <a:srgbClr val="FFFF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78E338E1-31C2-40CE-A0F0-B5499ED5A58F}"/>
              </a:ext>
            </a:extLst>
          </p:cNvPr>
          <p:cNvGrpSpPr/>
          <p:nvPr/>
        </p:nvGrpSpPr>
        <p:grpSpPr>
          <a:xfrm>
            <a:off x="366374" y="334652"/>
            <a:ext cx="3886559" cy="819215"/>
            <a:chOff x="1020583" y="1732757"/>
            <a:chExt cx="3886559" cy="81921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6B88405-ADDC-4204-ABE7-AEF87E443A1F}"/>
                </a:ext>
              </a:extLst>
            </p:cNvPr>
            <p:cNvSpPr txBox="1"/>
            <p:nvPr/>
          </p:nvSpPr>
          <p:spPr>
            <a:xfrm flipH="1">
              <a:off x="1020583" y="1919106"/>
              <a:ext cx="3886559" cy="632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b="1">
                  <a:solidFill>
                    <a:schemeClr val="bg1">
                      <a:alpha val="80000"/>
                    </a:scheme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algn="l"/>
              <a:r>
                <a: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Hiragino Sans GB W3" panose="020B0300000000000000" pitchFamily="34" charset="-122"/>
                  <a:cs typeface="Times New Roman" panose="02020603050405020304" pitchFamily="18" charset="0"/>
                </a:rPr>
                <a:t>相关背景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02F7E99-4377-42B3-97C6-9DFED9C51B64}"/>
                </a:ext>
              </a:extLst>
            </p:cNvPr>
            <p:cNvCxnSpPr/>
            <p:nvPr/>
          </p:nvCxnSpPr>
          <p:spPr>
            <a:xfrm>
              <a:off x="1148599" y="1732757"/>
              <a:ext cx="396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2CE3CBC-DD61-40B3-8383-5F5D3AF58B86}"/>
              </a:ext>
            </a:extLst>
          </p:cNvPr>
          <p:cNvGrpSpPr/>
          <p:nvPr/>
        </p:nvGrpSpPr>
        <p:grpSpPr>
          <a:xfrm>
            <a:off x="576052" y="3541478"/>
            <a:ext cx="7850496" cy="523220"/>
            <a:chOff x="539705" y="1211817"/>
            <a:chExt cx="7850496" cy="523220"/>
          </a:xfrm>
        </p:grpSpPr>
        <p:pic>
          <p:nvPicPr>
            <p:cNvPr id="24" name="图形 23" descr="灯泡">
              <a:extLst>
                <a:ext uri="{FF2B5EF4-FFF2-40B4-BE49-F238E27FC236}">
                  <a16:creationId xmlns:a16="http://schemas.microsoft.com/office/drawing/2014/main" id="{163335FF-308E-4C14-A4B0-8FAC8CB4A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9705" y="1311427"/>
              <a:ext cx="324000" cy="324000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FE9EB60-BE9F-43BD-A7DD-27A3D4988F35}"/>
                </a:ext>
              </a:extLst>
            </p:cNvPr>
            <p:cNvSpPr txBox="1"/>
            <p:nvPr/>
          </p:nvSpPr>
          <p:spPr>
            <a:xfrm>
              <a:off x="863704" y="1211817"/>
              <a:ext cx="75264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现有基于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Span-Based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模型的缺点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1FE75A0-F86F-4980-9BCF-EF26F0AE73D0}"/>
              </a:ext>
            </a:extLst>
          </p:cNvPr>
          <p:cNvGrpSpPr/>
          <p:nvPr/>
        </p:nvGrpSpPr>
        <p:grpSpPr>
          <a:xfrm>
            <a:off x="1419329" y="4411741"/>
            <a:ext cx="8748431" cy="492443"/>
            <a:chOff x="1230923" y="4449515"/>
            <a:chExt cx="8748431" cy="492443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BED19BF-37C1-44A7-94AD-31269D758C19}"/>
                </a:ext>
              </a:extLst>
            </p:cNvPr>
            <p:cNvSpPr txBox="1"/>
            <p:nvPr/>
          </p:nvSpPr>
          <p:spPr>
            <a:xfrm>
              <a:off x="1394472" y="4449515"/>
              <a:ext cx="858488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计算开销大：需要对每一个子序列（</a:t>
              </a:r>
              <a:r>
                <a:rPr lang="en-US" altLang="zh-CN" sz="2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Span</a:t>
              </a:r>
              <a:r>
                <a:rPr lang="zh-CN" altLang="en-US" sz="2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）进行分类</a:t>
              </a:r>
              <a:endPara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F063124-DD0D-43F1-A6C2-E1F3509362C6}"/>
                </a:ext>
              </a:extLst>
            </p:cNvPr>
            <p:cNvSpPr/>
            <p:nvPr/>
          </p:nvSpPr>
          <p:spPr>
            <a:xfrm>
              <a:off x="1230923" y="4644347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77200B2-6558-48BF-8A0C-7B967BB0D64D}"/>
              </a:ext>
            </a:extLst>
          </p:cNvPr>
          <p:cNvGrpSpPr/>
          <p:nvPr/>
        </p:nvGrpSpPr>
        <p:grpSpPr>
          <a:xfrm>
            <a:off x="1419329" y="2242560"/>
            <a:ext cx="8748431" cy="892552"/>
            <a:chOff x="1230923" y="4449515"/>
            <a:chExt cx="8748431" cy="892552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8013205-2442-4519-B1C2-B6CDC5FD017B}"/>
                </a:ext>
              </a:extLst>
            </p:cNvPr>
            <p:cNvSpPr txBox="1"/>
            <p:nvPr/>
          </p:nvSpPr>
          <p:spPr>
            <a:xfrm>
              <a:off x="1394472" y="4449515"/>
              <a:ext cx="858488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Span</a:t>
              </a:r>
              <a:r>
                <a:rPr lang="zh-CN" altLang="en-US" sz="2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：基于区域的模型穷举序列中所有长度小于最大实体长度的子序列，对其进行分类，称子序列为</a:t>
              </a:r>
              <a:r>
                <a:rPr lang="en-US" altLang="zh-CN" sz="2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Span</a:t>
              </a:r>
              <a:endPara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8197E8E-134A-4737-8245-341292C7DB78}"/>
                </a:ext>
              </a:extLst>
            </p:cNvPr>
            <p:cNvSpPr/>
            <p:nvPr/>
          </p:nvSpPr>
          <p:spPr>
            <a:xfrm>
              <a:off x="1230923" y="4644347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F9707F6-ED23-4C06-8A9C-BD73CE23BC6B}"/>
              </a:ext>
            </a:extLst>
          </p:cNvPr>
          <p:cNvGrpSpPr/>
          <p:nvPr/>
        </p:nvGrpSpPr>
        <p:grpSpPr>
          <a:xfrm>
            <a:off x="576052" y="1358931"/>
            <a:ext cx="7850496" cy="523220"/>
            <a:chOff x="539705" y="1211817"/>
            <a:chExt cx="7850496" cy="523220"/>
          </a:xfrm>
        </p:grpSpPr>
        <p:pic>
          <p:nvPicPr>
            <p:cNvPr id="36" name="图形 35" descr="灯泡">
              <a:extLst>
                <a:ext uri="{FF2B5EF4-FFF2-40B4-BE49-F238E27FC236}">
                  <a16:creationId xmlns:a16="http://schemas.microsoft.com/office/drawing/2014/main" id="{B79E69E5-2587-4264-85B9-63C165CD6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9705" y="1311427"/>
              <a:ext cx="324000" cy="324000"/>
            </a:xfrm>
            <a:prstGeom prst="rect">
              <a:avLst/>
            </a:prstGeom>
          </p:spPr>
        </p:pic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733ED6A-30B9-4AAA-8D0E-58C1450CACAD}"/>
                </a:ext>
              </a:extLst>
            </p:cNvPr>
            <p:cNvSpPr txBox="1"/>
            <p:nvPr/>
          </p:nvSpPr>
          <p:spPr>
            <a:xfrm>
              <a:off x="863704" y="1211817"/>
              <a:ext cx="75264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F606B70-2DCD-4EAE-8499-70C964DCAB78}"/>
              </a:ext>
            </a:extLst>
          </p:cNvPr>
          <p:cNvGrpSpPr/>
          <p:nvPr/>
        </p:nvGrpSpPr>
        <p:grpSpPr>
          <a:xfrm>
            <a:off x="1419329" y="5464715"/>
            <a:ext cx="8748431" cy="492443"/>
            <a:chOff x="1230923" y="4449515"/>
            <a:chExt cx="8748431" cy="492443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E7A3990-0229-476A-83A9-6827814D3223}"/>
                </a:ext>
              </a:extLst>
            </p:cNvPr>
            <p:cNvSpPr txBox="1"/>
            <p:nvPr/>
          </p:nvSpPr>
          <p:spPr>
            <a:xfrm>
              <a:off x="1394472" y="4449515"/>
              <a:ext cx="858488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缺乏边界监督：只关注于学习</a:t>
              </a:r>
              <a:r>
                <a:rPr lang="en-US" altLang="zh-CN" sz="2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Span</a:t>
              </a:r>
              <a:r>
                <a:rPr lang="zh-CN" altLang="en-US" sz="2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的特征表示</a:t>
              </a:r>
              <a:endPara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548C52C-3D4D-4257-8EF6-B3DB4D234B3E}"/>
                </a:ext>
              </a:extLst>
            </p:cNvPr>
            <p:cNvSpPr/>
            <p:nvPr/>
          </p:nvSpPr>
          <p:spPr>
            <a:xfrm>
              <a:off x="1230923" y="4644347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932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78E338E1-31C2-40CE-A0F0-B5499ED5A58F}"/>
              </a:ext>
            </a:extLst>
          </p:cNvPr>
          <p:cNvGrpSpPr/>
          <p:nvPr/>
        </p:nvGrpSpPr>
        <p:grpSpPr>
          <a:xfrm>
            <a:off x="366374" y="334652"/>
            <a:ext cx="3886559" cy="819215"/>
            <a:chOff x="1020583" y="1732757"/>
            <a:chExt cx="3886559" cy="81921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6B88405-ADDC-4204-ABE7-AEF87E443A1F}"/>
                </a:ext>
              </a:extLst>
            </p:cNvPr>
            <p:cNvSpPr txBox="1"/>
            <p:nvPr/>
          </p:nvSpPr>
          <p:spPr>
            <a:xfrm flipH="1">
              <a:off x="1020583" y="1919106"/>
              <a:ext cx="3886559" cy="632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b="1">
                  <a:solidFill>
                    <a:schemeClr val="bg1">
                      <a:alpha val="80000"/>
                    </a:scheme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algn="l"/>
              <a:r>
                <a: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Hiragino Sans GB W3" panose="020B0300000000000000" pitchFamily="34" charset="-122"/>
                  <a:cs typeface="Times New Roman" panose="02020603050405020304" pitchFamily="18" charset="0"/>
                </a:rPr>
                <a:t>相关背景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02F7E99-4377-42B3-97C6-9DFED9C51B64}"/>
                </a:ext>
              </a:extLst>
            </p:cNvPr>
            <p:cNvCxnSpPr/>
            <p:nvPr/>
          </p:nvCxnSpPr>
          <p:spPr>
            <a:xfrm>
              <a:off x="1148599" y="1732757"/>
              <a:ext cx="396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F9707F6-ED23-4C06-8A9C-BD73CE23BC6B}"/>
              </a:ext>
            </a:extLst>
          </p:cNvPr>
          <p:cNvGrpSpPr/>
          <p:nvPr/>
        </p:nvGrpSpPr>
        <p:grpSpPr>
          <a:xfrm>
            <a:off x="569018" y="1538644"/>
            <a:ext cx="11297080" cy="523220"/>
            <a:chOff x="539705" y="1211817"/>
            <a:chExt cx="11297080" cy="523220"/>
          </a:xfrm>
        </p:grpSpPr>
        <p:pic>
          <p:nvPicPr>
            <p:cNvPr id="36" name="图形 35" descr="灯泡">
              <a:extLst>
                <a:ext uri="{FF2B5EF4-FFF2-40B4-BE49-F238E27FC236}">
                  <a16:creationId xmlns:a16="http://schemas.microsoft.com/office/drawing/2014/main" id="{B79E69E5-2587-4264-85B9-63C165CD6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9705" y="1311427"/>
              <a:ext cx="324000" cy="324000"/>
            </a:xfrm>
            <a:prstGeom prst="rect">
              <a:avLst/>
            </a:prstGeom>
          </p:spPr>
        </p:pic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733ED6A-30B9-4AAA-8D0E-58C1450CACAD}"/>
                </a:ext>
              </a:extLst>
            </p:cNvPr>
            <p:cNvSpPr txBox="1"/>
            <p:nvPr/>
          </p:nvSpPr>
          <p:spPr>
            <a:xfrm>
              <a:off x="863704" y="1211817"/>
              <a:ext cx="109730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BENSC(</a:t>
              </a:r>
              <a:r>
                <a:rPr lang="en-US" altLang="zh-CN" sz="2400" dirty="0"/>
                <a:t>Boundary Enhanced Neural Span Classification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模型的改进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55560AC-23BE-4C20-A759-2636449C9622}"/>
              </a:ext>
            </a:extLst>
          </p:cNvPr>
          <p:cNvGrpSpPr/>
          <p:nvPr/>
        </p:nvGrpSpPr>
        <p:grpSpPr>
          <a:xfrm>
            <a:off x="1271617" y="2589975"/>
            <a:ext cx="10327195" cy="892552"/>
            <a:chOff x="1230923" y="4449515"/>
            <a:chExt cx="10327195" cy="892552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981FB43-AC5D-4A44-84CE-080B82EF34A3}"/>
                </a:ext>
              </a:extLst>
            </p:cNvPr>
            <p:cNvSpPr txBox="1"/>
            <p:nvPr/>
          </p:nvSpPr>
          <p:spPr>
            <a:xfrm>
              <a:off x="1394472" y="4449515"/>
              <a:ext cx="1016364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增加边界检测模块：判断每一个</a:t>
              </a:r>
              <a:r>
                <a:rPr kumimoji="0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token</a:t>
              </a:r>
              <a:r>
                <a: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是否是实体的开始或结束</a:t>
              </a:r>
              <a:r>
                <a:rPr kumimoji="0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token	</a:t>
              </a:r>
              <a:r>
                <a: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，引入边界信息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194A68C-AFC7-4A8E-8C9B-FB0AC4C07C1A}"/>
                </a:ext>
              </a:extLst>
            </p:cNvPr>
            <p:cNvSpPr/>
            <p:nvPr/>
          </p:nvSpPr>
          <p:spPr>
            <a:xfrm>
              <a:off x="1230923" y="4644347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8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11">
            <a:extLst>
              <a:ext uri="{FF2B5EF4-FFF2-40B4-BE49-F238E27FC236}">
                <a16:creationId xmlns:a16="http://schemas.microsoft.com/office/drawing/2014/main" id="{3BE7EA4E-7D5B-4F5E-BDC3-ECA43A94D0C4}"/>
              </a:ext>
            </a:extLst>
          </p:cNvPr>
          <p:cNvSpPr txBox="1"/>
          <p:nvPr/>
        </p:nvSpPr>
        <p:spPr>
          <a:xfrm>
            <a:off x="6285359" y="3064092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2800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</a:p>
          <a:p>
            <a:pPr marL="0" lvl="1"/>
            <a:r>
              <a:rPr lang="en-US" altLang="zh-CN" sz="2800" b="1" dirty="0">
                <a:solidFill>
                  <a:srgbClr val="006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BENSC</a:t>
            </a:r>
            <a:endParaRPr lang="zh-CN" altLang="en-US" sz="2800" b="1" dirty="0">
              <a:solidFill>
                <a:srgbClr val="006A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9AC1E425-B2D0-41CC-A04A-E97F6F7610FA}"/>
              </a:ext>
            </a:extLst>
          </p:cNvPr>
          <p:cNvCxnSpPr/>
          <p:nvPr/>
        </p:nvCxnSpPr>
        <p:spPr>
          <a:xfrm flipV="1">
            <a:off x="6023847" y="2542222"/>
            <a:ext cx="0" cy="1997848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13">
            <a:extLst>
              <a:ext uri="{FF2B5EF4-FFF2-40B4-BE49-F238E27FC236}">
                <a16:creationId xmlns:a16="http://schemas.microsoft.com/office/drawing/2014/main" id="{B4A1E179-72CC-4EB1-A937-DD3B9EDE1124}"/>
              </a:ext>
            </a:extLst>
          </p:cNvPr>
          <p:cNvSpPr txBox="1"/>
          <p:nvPr/>
        </p:nvSpPr>
        <p:spPr>
          <a:xfrm>
            <a:off x="4260277" y="4193821"/>
            <a:ext cx="1269558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02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A0F65C2E-B741-4FFE-85D6-6D558BA01FA4}"/>
              </a:ext>
            </a:extLst>
          </p:cNvPr>
          <p:cNvGrpSpPr/>
          <p:nvPr/>
        </p:nvGrpSpPr>
        <p:grpSpPr>
          <a:xfrm>
            <a:off x="4052827" y="2505429"/>
            <a:ext cx="1477008" cy="14770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5" name="同心圆 17">
              <a:extLst>
                <a:ext uri="{FF2B5EF4-FFF2-40B4-BE49-F238E27FC236}">
                  <a16:creationId xmlns:a16="http://schemas.microsoft.com/office/drawing/2014/main" id="{0CA0614B-73C7-4E26-B35A-21EA0E9C923E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55BA42D5-E67A-48D2-8628-C5FB383F1BCD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7" name="TextBox 13">
            <a:extLst>
              <a:ext uri="{FF2B5EF4-FFF2-40B4-BE49-F238E27FC236}">
                <a16:creationId xmlns:a16="http://schemas.microsoft.com/office/drawing/2014/main" id="{3ADDA03C-5D37-4B42-AA19-12813ACD55AB}"/>
              </a:ext>
            </a:extLst>
          </p:cNvPr>
          <p:cNvSpPr txBox="1"/>
          <p:nvPr/>
        </p:nvSpPr>
        <p:spPr>
          <a:xfrm>
            <a:off x="4234631" y="2737376"/>
            <a:ext cx="1269558" cy="1081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1" b="1" dirty="0">
                <a:solidFill>
                  <a:srgbClr val="006A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02</a:t>
            </a:r>
            <a:endParaRPr lang="zh-CN" altLang="en-US" sz="7031" b="1" dirty="0">
              <a:solidFill>
                <a:srgbClr val="006AB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39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78E338E1-31C2-40CE-A0F0-B5499ED5A58F}"/>
              </a:ext>
            </a:extLst>
          </p:cNvPr>
          <p:cNvGrpSpPr/>
          <p:nvPr/>
        </p:nvGrpSpPr>
        <p:grpSpPr>
          <a:xfrm>
            <a:off x="366374" y="334652"/>
            <a:ext cx="3886559" cy="819215"/>
            <a:chOff x="1020583" y="1732757"/>
            <a:chExt cx="3886559" cy="81921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6B88405-ADDC-4204-ABE7-AEF87E443A1F}"/>
                </a:ext>
              </a:extLst>
            </p:cNvPr>
            <p:cNvSpPr txBox="1"/>
            <p:nvPr/>
          </p:nvSpPr>
          <p:spPr>
            <a:xfrm flipH="1">
              <a:off x="1020583" y="1919106"/>
              <a:ext cx="3886559" cy="632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b="1">
                  <a:solidFill>
                    <a:schemeClr val="bg1">
                      <a:alpha val="80000"/>
                    </a:scheme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algn="l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Hiragino Sans GB W3" panose="020B0300000000000000" pitchFamily="34" charset="-122"/>
                  <a:cs typeface="Times New Roman" panose="02020603050405020304" pitchFamily="18" charset="0"/>
                </a:rPr>
                <a:t>BENSC</a:t>
              </a:r>
              <a:r>
                <a: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Hiragino Sans GB W3" panose="020B0300000000000000" pitchFamily="34" charset="-122"/>
                  <a:cs typeface="Times New Roman" panose="02020603050405020304" pitchFamily="18" charset="0"/>
                </a:rPr>
                <a:t>思路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02F7E99-4377-42B3-97C6-9DFED9C51B64}"/>
                </a:ext>
              </a:extLst>
            </p:cNvPr>
            <p:cNvCxnSpPr/>
            <p:nvPr/>
          </p:nvCxnSpPr>
          <p:spPr>
            <a:xfrm>
              <a:off x="1148599" y="1732757"/>
              <a:ext cx="396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630F1EFE-CB55-4765-AC67-4903B031747B}"/>
              </a:ext>
            </a:extLst>
          </p:cNvPr>
          <p:cNvSpPr txBox="1"/>
          <p:nvPr/>
        </p:nvSpPr>
        <p:spPr>
          <a:xfrm>
            <a:off x="1012983" y="2303851"/>
            <a:ext cx="55706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边界检测模块：提取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E150E9B-ED13-4EBF-8392-8DBB8B003054}"/>
              </a:ext>
            </a:extLst>
          </p:cNvPr>
          <p:cNvSpPr txBox="1"/>
          <p:nvPr/>
        </p:nvSpPr>
        <p:spPr>
          <a:xfrm>
            <a:off x="1012983" y="3632907"/>
            <a:ext cx="67031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 Span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分类模块：对提取的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进行分类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995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F9D0B2-5B70-4EC7-A881-0BEF8D291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90" y="521001"/>
            <a:ext cx="11134578" cy="6124876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78E338E1-31C2-40CE-A0F0-B5499ED5A58F}"/>
              </a:ext>
            </a:extLst>
          </p:cNvPr>
          <p:cNvGrpSpPr/>
          <p:nvPr/>
        </p:nvGrpSpPr>
        <p:grpSpPr>
          <a:xfrm>
            <a:off x="366374" y="334652"/>
            <a:ext cx="3886559" cy="819215"/>
            <a:chOff x="1020583" y="1732757"/>
            <a:chExt cx="3886559" cy="81921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6B88405-ADDC-4204-ABE7-AEF87E443A1F}"/>
                </a:ext>
              </a:extLst>
            </p:cNvPr>
            <p:cNvSpPr txBox="1"/>
            <p:nvPr/>
          </p:nvSpPr>
          <p:spPr>
            <a:xfrm flipH="1">
              <a:off x="1020583" y="1919106"/>
              <a:ext cx="3886559" cy="632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b="1">
                  <a:solidFill>
                    <a:schemeClr val="bg1">
                      <a:alpha val="80000"/>
                    </a:scheme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algn="l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Hiragino Sans GB W3" panose="020B0300000000000000" pitchFamily="34" charset="-122"/>
                  <a:cs typeface="Times New Roman" panose="02020603050405020304" pitchFamily="18" charset="0"/>
                </a:rPr>
                <a:t>BENSC</a:t>
              </a:r>
              <a:r>
                <a: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Hiragino Sans GB W3" panose="020B0300000000000000" pitchFamily="34" charset="-122"/>
                  <a:cs typeface="Times New Roman" panose="02020603050405020304" pitchFamily="18" charset="0"/>
                </a:rPr>
                <a:t>架构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02F7E99-4377-42B3-97C6-9DFED9C51B64}"/>
                </a:ext>
              </a:extLst>
            </p:cNvPr>
            <p:cNvCxnSpPr/>
            <p:nvPr/>
          </p:nvCxnSpPr>
          <p:spPr>
            <a:xfrm>
              <a:off x="1148599" y="1732757"/>
              <a:ext cx="396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69A8ECD-C07F-4833-9FBE-C4297BD2A13A}"/>
              </a:ext>
            </a:extLst>
          </p:cNvPr>
          <p:cNvGrpSpPr/>
          <p:nvPr/>
        </p:nvGrpSpPr>
        <p:grpSpPr>
          <a:xfrm>
            <a:off x="1019908" y="1899138"/>
            <a:ext cx="10600006" cy="4368019"/>
            <a:chOff x="1019908" y="1899138"/>
            <a:chExt cx="10600006" cy="436801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A50862F-E097-4CA5-B6CB-A6E49121081B}"/>
                </a:ext>
              </a:extLst>
            </p:cNvPr>
            <p:cNvSpPr/>
            <p:nvPr/>
          </p:nvSpPr>
          <p:spPr>
            <a:xfrm>
              <a:off x="1019908" y="3516923"/>
              <a:ext cx="10600006" cy="2750234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对话气泡: 椭圆形 4">
              <a:extLst>
                <a:ext uri="{FF2B5EF4-FFF2-40B4-BE49-F238E27FC236}">
                  <a16:creationId xmlns:a16="http://schemas.microsoft.com/office/drawing/2014/main" id="{2F68C9B2-AB56-46EE-A308-14F6E87B2368}"/>
                </a:ext>
              </a:extLst>
            </p:cNvPr>
            <p:cNvSpPr/>
            <p:nvPr/>
          </p:nvSpPr>
          <p:spPr>
            <a:xfrm>
              <a:off x="4684542" y="1899138"/>
              <a:ext cx="2440744" cy="1441939"/>
            </a:xfrm>
            <a:prstGeom prst="wedgeEllipseCallou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C0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Encoder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573F12A-2576-446E-89B3-9E5C6A9E3286}"/>
              </a:ext>
            </a:extLst>
          </p:cNvPr>
          <p:cNvGrpSpPr/>
          <p:nvPr/>
        </p:nvGrpSpPr>
        <p:grpSpPr>
          <a:xfrm>
            <a:off x="815926" y="1153867"/>
            <a:ext cx="7083347" cy="2275133"/>
            <a:chOff x="815926" y="1153867"/>
            <a:chExt cx="7083347" cy="2275133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789DC87-43F8-4433-A0DB-5A5509D55D96}"/>
                </a:ext>
              </a:extLst>
            </p:cNvPr>
            <p:cNvSpPr/>
            <p:nvPr/>
          </p:nvSpPr>
          <p:spPr>
            <a:xfrm>
              <a:off x="815926" y="1153867"/>
              <a:ext cx="4431323" cy="2275133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对话气泡: 椭圆形 7">
              <a:extLst>
                <a:ext uri="{FF2B5EF4-FFF2-40B4-BE49-F238E27FC236}">
                  <a16:creationId xmlns:a16="http://schemas.microsoft.com/office/drawing/2014/main" id="{E49162C1-EDBC-47FD-8144-BA4F61E31A37}"/>
                </a:ext>
              </a:extLst>
            </p:cNvPr>
            <p:cNvSpPr/>
            <p:nvPr/>
          </p:nvSpPr>
          <p:spPr>
            <a:xfrm>
              <a:off x="5308274" y="1280160"/>
              <a:ext cx="2590999" cy="1075998"/>
            </a:xfrm>
            <a:prstGeom prst="wedgeEllipseCallout">
              <a:avLst>
                <a:gd name="adj1" fmla="val -51238"/>
                <a:gd name="adj2" fmla="val -23135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rgbClr val="C0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chemeClr val="tx1"/>
                  </a:solidFill>
                </a:rPr>
                <a:t>边界检测模块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52C993F-F6F3-4ADA-A79B-731E3C906EE4}"/>
              </a:ext>
            </a:extLst>
          </p:cNvPr>
          <p:cNvGrpSpPr/>
          <p:nvPr/>
        </p:nvGrpSpPr>
        <p:grpSpPr>
          <a:xfrm>
            <a:off x="7371471" y="521001"/>
            <a:ext cx="4360984" cy="4768766"/>
            <a:chOff x="7371471" y="521001"/>
            <a:chExt cx="4360984" cy="476876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CC81E06-837F-4344-94D9-1D2BD4109FFC}"/>
                </a:ext>
              </a:extLst>
            </p:cNvPr>
            <p:cNvSpPr/>
            <p:nvPr/>
          </p:nvSpPr>
          <p:spPr>
            <a:xfrm>
              <a:off x="7371471" y="521001"/>
              <a:ext cx="4360984" cy="2907999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对话气泡: 椭圆形 17">
              <a:extLst>
                <a:ext uri="{FF2B5EF4-FFF2-40B4-BE49-F238E27FC236}">
                  <a16:creationId xmlns:a16="http://schemas.microsoft.com/office/drawing/2014/main" id="{61BC9EF9-D59B-41A3-BF5A-6D84A112CCD2}"/>
                </a:ext>
              </a:extLst>
            </p:cNvPr>
            <p:cNvSpPr/>
            <p:nvPr/>
          </p:nvSpPr>
          <p:spPr>
            <a:xfrm>
              <a:off x="7371471" y="4213769"/>
              <a:ext cx="2590999" cy="1075998"/>
            </a:xfrm>
            <a:prstGeom prst="wedgeEllipseCallout">
              <a:avLst>
                <a:gd name="adj1" fmla="val -13503"/>
                <a:gd name="adj2" fmla="val -126420"/>
              </a:avLst>
            </a:prstGeom>
            <a:solidFill>
              <a:schemeClr val="bg1">
                <a:lumMod val="75000"/>
              </a:schemeClr>
            </a:solidFill>
            <a:ln w="38100">
              <a:solidFill>
                <a:srgbClr val="C0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Span</a:t>
              </a:r>
              <a:r>
                <a:rPr lang="zh-CN" altLang="en-US" sz="2800" dirty="0">
                  <a:solidFill>
                    <a:schemeClr val="tx1"/>
                  </a:solidFill>
                </a:rPr>
                <a:t>分类模块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023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F9D0B2-5B70-4EC7-A881-0BEF8D291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90" y="521001"/>
            <a:ext cx="11134578" cy="6124876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78E338E1-31C2-40CE-A0F0-B5499ED5A58F}"/>
              </a:ext>
            </a:extLst>
          </p:cNvPr>
          <p:cNvGrpSpPr/>
          <p:nvPr/>
        </p:nvGrpSpPr>
        <p:grpSpPr>
          <a:xfrm>
            <a:off x="366374" y="334652"/>
            <a:ext cx="3886559" cy="819215"/>
            <a:chOff x="1020583" y="1732757"/>
            <a:chExt cx="3886559" cy="81921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6B88405-ADDC-4204-ABE7-AEF87E443A1F}"/>
                </a:ext>
              </a:extLst>
            </p:cNvPr>
            <p:cNvSpPr txBox="1"/>
            <p:nvPr/>
          </p:nvSpPr>
          <p:spPr>
            <a:xfrm flipH="1">
              <a:off x="1020583" y="1919106"/>
              <a:ext cx="3886559" cy="632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b="1">
                  <a:solidFill>
                    <a:schemeClr val="bg1">
                      <a:alpha val="80000"/>
                    </a:scheme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defRPr>
              </a:lvl1pPr>
            </a:lstStyle>
            <a:p>
              <a:pPr algn="l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Hiragino Sans GB W3" panose="020B0300000000000000" pitchFamily="34" charset="-122"/>
                  <a:cs typeface="Times New Roman" panose="02020603050405020304" pitchFamily="18" charset="0"/>
                </a:rPr>
                <a:t>BENSC</a:t>
              </a:r>
              <a:r>
                <a: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Hiragino Sans GB W3" panose="020B0300000000000000" pitchFamily="34" charset="-122"/>
                  <a:cs typeface="Times New Roman" panose="02020603050405020304" pitchFamily="18" charset="0"/>
                </a:rPr>
                <a:t>架构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02F7E99-4377-42B3-97C6-9DFED9C51B64}"/>
                </a:ext>
              </a:extLst>
            </p:cNvPr>
            <p:cNvCxnSpPr/>
            <p:nvPr/>
          </p:nvCxnSpPr>
          <p:spPr>
            <a:xfrm>
              <a:off x="1148599" y="1732757"/>
              <a:ext cx="396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E9BB8FDA-D0DB-4884-BC14-307267D8D7AC}"/>
              </a:ext>
            </a:extLst>
          </p:cNvPr>
          <p:cNvSpPr/>
          <p:nvPr/>
        </p:nvSpPr>
        <p:spPr>
          <a:xfrm>
            <a:off x="4995567" y="162274"/>
            <a:ext cx="2528224" cy="71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P(start)*P(end) &gt; </a:t>
            </a:r>
            <a:r>
              <a:rPr lang="en-US" altLang="zh-CN" sz="2000" b="1" dirty="0" err="1">
                <a:solidFill>
                  <a:schemeClr val="tx1"/>
                </a:solidFill>
              </a:rPr>
              <a:t>Thr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45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">
  <a:themeElements>
    <a:clrScheme name="自定义 3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AB6"/>
      </a:accent1>
      <a:accent2>
        <a:srgbClr val="1AB8F3"/>
      </a:accent2>
      <a:accent3>
        <a:srgbClr val="006AB6"/>
      </a:accent3>
      <a:accent4>
        <a:srgbClr val="1AB8F3"/>
      </a:accent4>
      <a:accent5>
        <a:srgbClr val="006AB6"/>
      </a:accent5>
      <a:accent6>
        <a:srgbClr val="1AB8F3"/>
      </a:accent6>
      <a:hlink>
        <a:srgbClr val="006AB6"/>
      </a:hlink>
      <a:folHlink>
        <a:srgbClr val="1AB8F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4040</TotalTime>
  <Words>1262</Words>
  <Application>Microsoft Office PowerPoint</Application>
  <PresentationFormat>宽屏</PresentationFormat>
  <Paragraphs>124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等线</vt:lpstr>
      <vt:lpstr>等线 Light</vt:lpstr>
      <vt:lpstr>宋体</vt:lpstr>
      <vt:lpstr>微软雅黑</vt:lpstr>
      <vt:lpstr>Agency FB</vt:lpstr>
      <vt:lpstr>Arial</vt:lpstr>
      <vt:lpstr>Calibri</vt:lpstr>
      <vt:lpstr>Calibri Light</vt:lpstr>
      <vt:lpstr>Cambria Math</vt:lpstr>
      <vt:lpstr>Times New Roman</vt:lpstr>
      <vt:lpstr>Office 主题​​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 东阳</dc:creator>
  <cp:lastModifiedBy>马 东阳</cp:lastModifiedBy>
  <cp:revision>3027</cp:revision>
  <dcterms:created xsi:type="dcterms:W3CDTF">2020-01-06T07:42:48Z</dcterms:created>
  <dcterms:modified xsi:type="dcterms:W3CDTF">2020-12-22T05:08:49Z</dcterms:modified>
</cp:coreProperties>
</file>