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22"/>
  </p:notesMasterIdLst>
  <p:sldIdLst>
    <p:sldId id="257" r:id="rId4"/>
    <p:sldId id="269" r:id="rId5"/>
    <p:sldId id="272" r:id="rId6"/>
    <p:sldId id="270" r:id="rId7"/>
    <p:sldId id="295" r:id="rId8"/>
    <p:sldId id="278" r:id="rId9"/>
    <p:sldId id="296" r:id="rId10"/>
    <p:sldId id="273" r:id="rId11"/>
    <p:sldId id="268" r:id="rId12"/>
    <p:sldId id="297" r:id="rId13"/>
    <p:sldId id="298" r:id="rId14"/>
    <p:sldId id="271" r:id="rId15"/>
    <p:sldId id="299" r:id="rId16"/>
    <p:sldId id="275" r:id="rId17"/>
    <p:sldId id="287" r:id="rId18"/>
    <p:sldId id="300" r:id="rId19"/>
    <p:sldId id="282" r:id="rId20"/>
    <p:sldId id="29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1911E6D-7290-4F44-B658-7316C95EF084}">
          <p14:sldIdLst>
            <p14:sldId id="257"/>
            <p14:sldId id="269"/>
            <p14:sldId id="272"/>
            <p14:sldId id="270"/>
            <p14:sldId id="295"/>
            <p14:sldId id="278"/>
            <p14:sldId id="296"/>
            <p14:sldId id="273"/>
            <p14:sldId id="268"/>
            <p14:sldId id="297"/>
            <p14:sldId id="298"/>
            <p14:sldId id="271"/>
            <p14:sldId id="299"/>
            <p14:sldId id="275"/>
            <p14:sldId id="287"/>
            <p14:sldId id="300"/>
            <p14:sldId id="282"/>
            <p14:sldId id="29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马 东阳" initials="马" lastIdx="3" clrIdx="0">
    <p:extLst>
      <p:ext uri="{19B8F6BF-5375-455C-9EA6-DF929625EA0E}">
        <p15:presenceInfo xmlns:p15="http://schemas.microsoft.com/office/powerpoint/2012/main" userId="马 东阳"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52" autoAdjust="0"/>
  </p:normalViewPr>
  <p:slideViewPr>
    <p:cSldViewPr snapToGrid="0">
      <p:cViewPr>
        <p:scale>
          <a:sx n="66" d="100"/>
          <a:sy n="66" d="100"/>
        </p:scale>
        <p:origin x="282" y="-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A8F88-4BD2-4A4B-A1C9-50D16632E9B9}" type="datetimeFigureOut">
              <a:rPr lang="zh-CN" altLang="en-US" smtClean="0"/>
              <a:t>2021/3/24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12299-E8CB-44DE-84D4-299E60AF09F6}" type="slidenum">
              <a:rPr lang="zh-CN" altLang="en-US" smtClean="0"/>
              <a:t>‹#›</a:t>
            </a:fld>
            <a:endParaRPr lang="zh-CN" altLang="en-US"/>
          </a:p>
        </p:txBody>
      </p:sp>
    </p:spTree>
    <p:extLst>
      <p:ext uri="{BB962C8B-B14F-4D97-AF65-F5344CB8AC3E}">
        <p14:creationId xmlns:p14="http://schemas.microsoft.com/office/powerpoint/2010/main" val="3924981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今天我讲的这篇是关于</a:t>
            </a:r>
            <a:r>
              <a:rPr lang="en-US" altLang="zh-CN" dirty="0"/>
              <a:t>NER</a:t>
            </a:r>
            <a:r>
              <a:rPr lang="zh-CN" altLang="en-US" dirty="0"/>
              <a:t>少样本学习的，</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1</a:t>
            </a:fld>
            <a:endParaRPr lang="zh-CN" altLang="en-US"/>
          </a:p>
        </p:txBody>
      </p:sp>
    </p:spTree>
    <p:extLst>
      <p:ext uri="{BB962C8B-B14F-4D97-AF65-F5344CB8AC3E}">
        <p14:creationId xmlns:p14="http://schemas.microsoft.com/office/powerpoint/2010/main" val="2217383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训练方式有两种，一种是使用线性分类器。线性分类器的概率计算公式如下，这里使用</a:t>
            </a:r>
            <a:r>
              <a:rPr lang="en-US" altLang="zh-CN" dirty="0"/>
              <a:t>KL</a:t>
            </a:r>
            <a:r>
              <a:rPr lang="zh-CN" altLang="en-US" dirty="0"/>
              <a:t>散度来计算</a:t>
            </a:r>
            <a:r>
              <a:rPr lang="en-US" altLang="zh-CN" dirty="0"/>
              <a:t>Loss</a:t>
            </a:r>
            <a:r>
              <a:rPr lang="zh-CN" altLang="en-US" dirty="0"/>
              <a:t>函数。第二种则是原型方法。</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10</a:t>
            </a:fld>
            <a:endParaRPr lang="zh-CN" altLang="en-US"/>
          </a:p>
        </p:txBody>
      </p:sp>
    </p:spTree>
    <p:extLst>
      <p:ext uri="{BB962C8B-B14F-4D97-AF65-F5344CB8AC3E}">
        <p14:creationId xmlns:p14="http://schemas.microsoft.com/office/powerpoint/2010/main" val="354860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论文提出的第二种探索便是带噪声有监督预训练</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11</a:t>
            </a:fld>
            <a:endParaRPr lang="zh-CN" altLang="en-US"/>
          </a:p>
        </p:txBody>
      </p:sp>
    </p:spTree>
    <p:extLst>
      <p:ext uri="{BB962C8B-B14F-4D97-AF65-F5344CB8AC3E}">
        <p14:creationId xmlns:p14="http://schemas.microsoft.com/office/powerpoint/2010/main" val="3183572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半监督自训练模式的思路首先是根据有标注的数据集</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𝐿</m:t>
                        </m:r>
                      </m:sup>
                    </m:sSup>
                  </m:oMath>
                </a14:m>
                <a:r>
                  <a:rPr lang="zh-CN" altLang="en-US" dirty="0"/>
                  <a:t>训练一个</a:t>
                </a:r>
                <a:r>
                  <a:rPr lang="en-US" altLang="zh-CN" dirty="0"/>
                  <a:t>NER</a:t>
                </a:r>
                <a:r>
                  <a:rPr lang="zh-CN" altLang="en-US" dirty="0"/>
                  <a:t>教师模型，记模型参数为</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𝑡𝑒𝑎</m:t>
                        </m:r>
                      </m:sup>
                    </m:sSup>
                  </m:oMath>
                </a14:m>
                <a:r>
                  <a:rPr lang="zh-CN" altLang="en-US" dirty="0"/>
                  <a:t>。</a:t>
                </a:r>
              </a:p>
            </p:txBody>
          </p:sp>
        </mc:Choice>
        <mc:Fallback>
          <p:sp>
            <p:nvSpPr>
              <p:cNvPr id="3" name="备注占位符 2"/>
              <p:cNvSpPr>
                <a:spLocks noGrp="1"/>
              </p:cNvSpPr>
              <p:nvPr>
                <p:ph type="body" idx="1"/>
              </p:nvPr>
            </p:nvSpPr>
            <p:spPr/>
            <p:txBody>
              <a:bodyPr/>
              <a:lstStyle/>
              <a:p>
                <a:r>
                  <a:rPr lang="zh-CN" altLang="en-US" dirty="0"/>
                  <a:t>半监督自训练模式的思路首先是根据有标注的数据集</a:t>
                </a:r>
                <a:r>
                  <a:rPr lang="en-US" altLang="zh-CN" b="0" i="0">
                    <a:latin typeface="Cambria Math" panose="02040503050406030204" pitchFamily="18" charset="0"/>
                  </a:rPr>
                  <a:t>𝐷^𝐿</a:t>
                </a:r>
                <a:r>
                  <a:rPr lang="zh-CN" altLang="en-US" dirty="0"/>
                  <a:t>训练一个</a:t>
                </a:r>
                <a:r>
                  <a:rPr lang="en-US" altLang="zh-CN" dirty="0"/>
                  <a:t>NER</a:t>
                </a:r>
                <a:r>
                  <a:rPr lang="zh-CN" altLang="en-US" dirty="0"/>
                  <a:t>教师模型，记模型参数为</a:t>
                </a:r>
                <a:r>
                  <a:rPr lang="en-US" altLang="zh-CN" b="0" i="0">
                    <a:latin typeface="Cambria Math" panose="02040503050406030204" pitchFamily="18" charset="0"/>
                  </a:rPr>
                  <a:t>𝜃^𝑡𝑒𝑎</a:t>
                </a:r>
                <a:r>
                  <a:rPr lang="zh-CN" altLang="en-US" dirty="0"/>
                  <a:t>。</a:t>
                </a:r>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12</a:t>
            </a:fld>
            <a:endParaRPr lang="zh-CN" altLang="en-US"/>
          </a:p>
        </p:txBody>
      </p:sp>
    </p:spTree>
    <p:extLst>
      <p:ext uri="{BB962C8B-B14F-4D97-AF65-F5344CB8AC3E}">
        <p14:creationId xmlns:p14="http://schemas.microsoft.com/office/powerpoint/2010/main" val="101009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然后通过这个教师模型对没有标签的数据集</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𝑈</m:t>
                        </m:r>
                      </m:sup>
                    </m:sSup>
                  </m:oMath>
                </a14:m>
                <a:r>
                  <a:rPr lang="zh-CN" altLang="en-US" dirty="0"/>
                  <a:t>进行标签预测，得到一个软标签，再联合使用数据集</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𝐿</m:t>
                        </m:r>
                      </m:sup>
                    </m:sSup>
                  </m:oMath>
                </a14:m>
                <a:r>
                  <a:rPr lang="zh-CN" altLang="en-US" dirty="0"/>
                  <a:t>和</a:t>
                </a:r>
                <a14:m>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i="1" dirty="0" smtClean="0">
                            <a:latin typeface="Cambria Math" panose="02040503050406030204" pitchFamily="18" charset="0"/>
                          </a:rPr>
                          <m:t>D</m:t>
                        </m:r>
                      </m:e>
                      <m:sup>
                        <m:r>
                          <a:rPr lang="en-US" altLang="zh-CN" b="0" i="1" dirty="0" smtClean="0">
                            <a:latin typeface="Cambria Math" panose="02040503050406030204" pitchFamily="18" charset="0"/>
                          </a:rPr>
                          <m:t>𝑈</m:t>
                        </m:r>
                      </m:sup>
                    </m:sSup>
                    <m:r>
                      <a:rPr lang="zh-CN" altLang="en-US" b="0" i="1" dirty="0" smtClean="0">
                        <a:latin typeface="Cambria Math" panose="02040503050406030204" pitchFamily="18" charset="0"/>
                      </a:rPr>
                      <m:t>训练得到</m:t>
                    </m:r>
                  </m:oMath>
                </a14:m>
                <a:r>
                  <a:rPr lang="zh-CN" altLang="en-US" dirty="0"/>
                  <a:t>一个</a:t>
                </a:r>
                <a:r>
                  <a:rPr lang="en-US" altLang="zh-CN" dirty="0"/>
                  <a:t>NER</a:t>
                </a:r>
                <a:r>
                  <a:rPr lang="zh-CN" altLang="en-US" dirty="0"/>
                  <a:t>学生模型。可以重复步骤</a:t>
                </a:r>
                <a:r>
                  <a:rPr lang="en-US" altLang="zh-CN" dirty="0"/>
                  <a:t>1~3</a:t>
                </a:r>
                <a:r>
                  <a:rPr lang="zh-CN" altLang="en-US" dirty="0"/>
                  <a:t>多次。作者说进行一次就能够得到很好的结果。</a:t>
                </a:r>
              </a:p>
            </p:txBody>
          </p:sp>
        </mc:Choice>
        <mc:Fallback>
          <p:sp>
            <p:nvSpPr>
              <p:cNvPr id="3" name="备注占位符 2"/>
              <p:cNvSpPr>
                <a:spLocks noGrp="1"/>
              </p:cNvSpPr>
              <p:nvPr>
                <p:ph type="body" idx="1"/>
              </p:nvPr>
            </p:nvSpPr>
            <p:spPr/>
            <p:txBody>
              <a:bodyPr/>
              <a:lstStyle/>
              <a:p>
                <a:r>
                  <a:rPr lang="zh-CN" altLang="en-US" dirty="0"/>
                  <a:t>然后通过这个教师模型对没有标签的数据集</a:t>
                </a:r>
                <a:r>
                  <a:rPr lang="en-US" altLang="zh-CN" b="0" i="0">
                    <a:latin typeface="Cambria Math" panose="02040503050406030204" pitchFamily="18" charset="0"/>
                  </a:rPr>
                  <a:t>𝐷^𝑈</a:t>
                </a:r>
                <a:r>
                  <a:rPr lang="zh-CN" altLang="en-US" dirty="0"/>
                  <a:t>进行标签预测，得到一个软标签，再联合使用数据集</a:t>
                </a:r>
                <a:r>
                  <a:rPr lang="en-US" altLang="zh-CN" b="0" i="0">
                    <a:latin typeface="Cambria Math" panose="02040503050406030204" pitchFamily="18" charset="0"/>
                  </a:rPr>
                  <a:t>𝐷^𝐿</a:t>
                </a:r>
                <a:r>
                  <a:rPr lang="zh-CN" altLang="en-US" dirty="0"/>
                  <a:t>和</a:t>
                </a:r>
                <a:r>
                  <a:rPr lang="en-US" altLang="zh-CN" i="0" dirty="0">
                    <a:latin typeface="Cambria Math" panose="02040503050406030204" pitchFamily="18" charset="0"/>
                  </a:rPr>
                  <a:t>D</a:t>
                </a:r>
                <a:r>
                  <a:rPr lang="en-US" altLang="zh-CN" b="0" i="0" dirty="0">
                    <a:latin typeface="Cambria Math" panose="02040503050406030204" pitchFamily="18" charset="0"/>
                  </a:rPr>
                  <a:t>^𝑈</a:t>
                </a:r>
                <a:r>
                  <a:rPr lang="zh-CN" altLang="en-US" b="0" i="0" dirty="0">
                    <a:latin typeface="Cambria Math" panose="02040503050406030204" pitchFamily="18" charset="0"/>
                  </a:rPr>
                  <a:t> 训练得到</a:t>
                </a:r>
                <a:r>
                  <a:rPr lang="zh-CN" altLang="en-US" dirty="0"/>
                  <a:t>一个</a:t>
                </a:r>
                <a:r>
                  <a:rPr lang="en-US" altLang="zh-CN" dirty="0"/>
                  <a:t>NER</a:t>
                </a:r>
                <a:r>
                  <a:rPr lang="zh-CN" altLang="en-US" dirty="0"/>
                  <a:t>学生模型。可以重复步骤</a:t>
                </a:r>
                <a:r>
                  <a:rPr lang="en-US" altLang="zh-CN" dirty="0"/>
                  <a:t>1~3</a:t>
                </a:r>
                <a:r>
                  <a:rPr lang="zh-CN" altLang="en-US" dirty="0"/>
                  <a:t>多次。作者说进行一次就能够得到很好的结果。</a:t>
                </a:r>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13</a:t>
            </a:fld>
            <a:endParaRPr lang="zh-CN" altLang="en-US"/>
          </a:p>
        </p:txBody>
      </p:sp>
    </p:spTree>
    <p:extLst>
      <p:ext uri="{BB962C8B-B14F-4D97-AF65-F5344CB8AC3E}">
        <p14:creationId xmlns:p14="http://schemas.microsoft.com/office/powerpoint/2010/main" val="3034646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14</a:t>
            </a:fld>
            <a:endParaRPr lang="zh-CN" altLang="en-US"/>
          </a:p>
        </p:txBody>
      </p:sp>
    </p:spTree>
    <p:extLst>
      <p:ext uri="{BB962C8B-B14F-4D97-AF65-F5344CB8AC3E}">
        <p14:creationId xmlns:p14="http://schemas.microsoft.com/office/powerpoint/2010/main" val="4141060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dirty="0"/>
                  <a:t>这里是部分数据集上的实验结果。这里</a:t>
                </a:r>
                <a:r>
                  <a:rPr lang="en-US" altLang="zh-CN" b="0" dirty="0"/>
                  <a:t>5-shot▉</a:t>
                </a:r>
                <a:r>
                  <a:rPr lang="zh-CN" altLang="en-US" b="0" dirty="0"/>
                  <a:t>表示每个实体类别采样</a:t>
                </a:r>
                <a:r>
                  <a:rPr lang="en-US" altLang="zh-CN" b="0" dirty="0"/>
                  <a:t>5</a:t>
                </a:r>
                <a:r>
                  <a:rPr lang="zh-CN" altLang="en-US" b="0" dirty="0"/>
                  <a:t>个句子，然后每个句子重复采样</a:t>
                </a:r>
                <a:r>
                  <a:rPr lang="en-US" altLang="zh-CN" b="0" dirty="0"/>
                  <a:t>10</a:t>
                </a:r>
                <a:r>
                  <a:rPr lang="zh-CN" altLang="en-US" b="0" dirty="0"/>
                  <a:t>次。</a:t>
                </a:r>
                <a:r>
                  <a:rPr lang="en-US" altLang="zh-CN" b="0" dirty="0"/>
                  <a:t>▉LC</a:t>
                </a:r>
                <a:r>
                  <a:rPr lang="zh-CN" altLang="en-US" b="0" dirty="0"/>
                  <a:t>表示线性分类器</a:t>
                </a:r>
                <a:r>
                  <a:rPr lang="en-US" altLang="zh-CN" b="0" dirty="0"/>
                  <a:t>+</a:t>
                </a:r>
                <a:r>
                  <a:rPr lang="zh-CN" altLang="en-US" b="0" dirty="0"/>
                  <a:t>微调的方法；</a:t>
                </a:r>
                <a:r>
                  <a:rPr lang="en-US" altLang="zh-CN" b="0" dirty="0"/>
                  <a:t>NSP</a:t>
                </a:r>
                <a:r>
                  <a:rPr lang="zh-CN" altLang="en-US" b="0" dirty="0"/>
                  <a:t>表示带噪声预训练方法；</a:t>
                </a:r>
                <a:r>
                  <a:rPr lang="en-US" altLang="zh-CN" b="0" dirty="0"/>
                  <a:t>P</a:t>
                </a:r>
                <a:r>
                  <a:rPr lang="zh-CN" altLang="en-US" b="0" dirty="0"/>
                  <a:t>表示原型方法；</a:t>
                </a:r>
                <a:r>
                  <a:rPr lang="en-US" altLang="zh-CN" b="0" dirty="0"/>
                  <a:t>ST</a:t>
                </a:r>
                <a:r>
                  <a:rPr lang="zh-CN" altLang="en-US" b="0" dirty="0"/>
                  <a:t>表示自训练方法。通过比较</a:t>
                </a:r>
                <a:r>
                  <a:rPr lang="en-US" altLang="zh-CN" b="0" dirty="0"/>
                  <a:t>1</a:t>
                </a:r>
                <a:r>
                  <a:rPr lang="zh-CN" altLang="en-US" b="0" dirty="0"/>
                  <a:t>和</a:t>
                </a:r>
                <a:r>
                  <a:rPr lang="en-US" altLang="zh-CN" b="0" dirty="0"/>
                  <a:t>2</a:t>
                </a:r>
                <a:r>
                  <a:rPr lang="zh-CN" altLang="en-US" b="0" dirty="0"/>
                  <a:t>或者是</a:t>
                </a:r>
                <a:r>
                  <a:rPr lang="en-US" altLang="zh-CN" b="0" dirty="0"/>
                  <a:t>3</a:t>
                </a:r>
                <a:r>
                  <a:rPr lang="zh-CN" altLang="en-US" b="0" dirty="0"/>
                  <a:t>和</a:t>
                </a:r>
                <a:r>
                  <a:rPr lang="en-US" altLang="zh-CN" b="0" dirty="0"/>
                  <a:t>4</a:t>
                </a:r>
                <a:r>
                  <a:rPr lang="zh-CN" altLang="en-US" b="0" dirty="0"/>
                  <a:t>可以发现</a:t>
                </a:r>
                <a:r>
                  <a:rPr lang="en-US" altLang="zh-CN" b="0" dirty="0"/>
                  <a:t>NSP</a:t>
                </a:r>
                <a:r>
                  <a:rPr lang="zh-CN" altLang="en-US" b="0" dirty="0"/>
                  <a:t>在大多数数据集上取得了非常好的提升，特别是在</a:t>
                </a:r>
                <a:r>
                  <a:rPr lang="en-US" altLang="zh-CN" b="0" dirty="0"/>
                  <a:t>5-shot</a:t>
                </a:r>
                <a:r>
                  <a:rPr lang="zh-CN" altLang="en-US" b="0" dirty="0"/>
                  <a:t>的设置下。通过比较</a:t>
                </a:r>
                <a:r>
                  <a:rPr lang="en-US" altLang="zh-CN" b="0" dirty="0"/>
                  <a:t>1</a:t>
                </a:r>
                <a:r>
                  <a:rPr lang="zh-CN" altLang="en-US" b="0" dirty="0"/>
                  <a:t>和</a:t>
                </a:r>
                <a:r>
                  <a:rPr lang="en-US" altLang="zh-CN" b="0" dirty="0"/>
                  <a:t>3</a:t>
                </a:r>
                <a:r>
                  <a:rPr lang="zh-CN" altLang="en-US" b="0" dirty="0"/>
                  <a:t>可以看出，原型方法</a:t>
                </a:r>
                <a:r>
                  <a:rPr lang="en-US" altLang="zh-CN" b="0" dirty="0"/>
                  <a:t>P</a:t>
                </a:r>
                <a:r>
                  <a:rPr lang="zh-CN" altLang="en-US" b="0" dirty="0"/>
                  <a:t>只在数据集标签类型和样本都非常少的情况下有着更好的效果。通过比较</a:t>
                </a:r>
                <a:r>
                  <a:rPr lang="en-US" altLang="zh-CN" b="0" dirty="0"/>
                  <a:t>5</a:t>
                </a:r>
                <a:r>
                  <a:rPr lang="zh-CN" altLang="en-US" b="0" dirty="0"/>
                  <a:t>和</a:t>
                </a:r>
                <a:r>
                  <a:rPr lang="en-US" altLang="zh-CN" b="0" dirty="0"/>
                  <a:t>1</a:t>
                </a:r>
                <a:r>
                  <a:rPr lang="zh-CN" altLang="en-US" b="0" dirty="0"/>
                  <a:t>可以看出，持续进行自训练比直接使用标记数据进行微调更好，也就是说，</a:t>
                </a:r>
                <a:r>
                  <a:rPr lang="en-US" altLang="zh-CN" b="0" dirty="0"/>
                  <a:t>ST</a:t>
                </a:r>
                <a:r>
                  <a:rPr lang="zh-CN" altLang="en-US" b="0" dirty="0"/>
                  <a:t>是一种利用领域内未标记数据的有用技术。在大多数情况下，</a:t>
                </a:r>
                <a:r>
                  <a:rPr lang="en-US" altLang="zh-CN" b="0" dirty="0"/>
                  <a:t>6</a:t>
                </a:r>
                <a:r>
                  <a:rPr lang="zh-CN" altLang="en-US" b="0" dirty="0"/>
                  <a:t>得到了最佳效果，说明这三种方法是互补的，在实际应用中可以组合得到最好的效果。</a:t>
                </a:r>
                <a:endParaRPr lang="en-US" altLang="zh-CN" b="0" dirty="0"/>
              </a:p>
            </p:txBody>
          </p:sp>
        </mc:Choice>
        <mc:Fallback xmlns="">
          <p:sp>
            <p:nvSpPr>
              <p:cNvPr id="3" name="备注占位符 2"/>
              <p:cNvSpPr>
                <a:spLocks noGrp="1"/>
              </p:cNvSpPr>
              <p:nvPr>
                <p:ph type="body" idx="1"/>
              </p:nvPr>
            </p:nvSpPr>
            <p:spPr/>
            <p:txBody>
              <a:bodyPr/>
              <a:lstStyle/>
              <a:p>
                <a:r>
                  <a:rPr lang="zh-CN" altLang="en-US" dirty="0"/>
                  <a:t>目前项目方面主要在做段超群师兄给的一个</a:t>
                </a:r>
                <a:r>
                  <a:rPr lang="en-US" altLang="zh-CN" dirty="0"/>
                  <a:t>idea</a:t>
                </a:r>
                <a:r>
                  <a:rPr lang="zh-CN" altLang="en-US" dirty="0"/>
                  <a:t>，使用图卷积做嵌套命名实体识别。主要思想是，将一个句子按以下规则转换成一个有向图：每个单词与位于它后面，且距离不超过最大实体长度的单词相连。然后将有向图传入</a:t>
                </a:r>
                <a:r>
                  <a:rPr lang="en-US" altLang="zh-CN" dirty="0"/>
                  <a:t>GNN</a:t>
                </a:r>
                <a:r>
                  <a:rPr lang="zh-CN" altLang="en-US" dirty="0"/>
                  <a:t>网络，对单词进行编码，传入</a:t>
                </a:r>
                <a:r>
                  <a:rPr lang="en-US" altLang="zh-CN" dirty="0" err="1"/>
                  <a:t>softmax</a:t>
                </a:r>
                <a:r>
                  <a:rPr lang="zh-CN" altLang="en-US" dirty="0"/>
                  <a:t>对两单词间是否存在边进行分类。如最右侧的图所示，</a:t>
                </a:r>
                <a:r>
                  <a:rPr lang="en-US" altLang="zh-CN" b="0" i="0">
                    <a:latin typeface="Cambria Math" panose="02040503050406030204" pitchFamily="18" charset="0"/>
                  </a:rPr>
                  <a:t>𝑤_2</a:t>
                </a:r>
                <a:r>
                  <a:rPr lang="zh-CN" altLang="en-US" b="0" dirty="0"/>
                  <a:t>和</a:t>
                </a:r>
                <a:r>
                  <a:rPr lang="en-US" altLang="zh-CN" b="0" i="0" dirty="0">
                    <a:latin typeface="Cambria Math" panose="02040503050406030204" pitchFamily="18" charset="0"/>
                  </a:rPr>
                  <a:t>𝑤_4</a:t>
                </a:r>
                <a:r>
                  <a:rPr lang="zh-CN" altLang="en-US" b="0" dirty="0"/>
                  <a:t>之间存在一条有向边，则认为（</a:t>
                </a:r>
                <a:r>
                  <a:rPr lang="en-US" altLang="zh-CN" b="0" i="0">
                    <a:latin typeface="Cambria Math" panose="02040503050406030204" pitchFamily="18" charset="0"/>
                  </a:rPr>
                  <a:t>𝑤_2,𝑤_3,𝑤_4</a:t>
                </a:r>
                <a:r>
                  <a:rPr lang="zh-CN" altLang="en-US" b="0" i="0">
                    <a:latin typeface="Cambria Math" panose="02040503050406030204" pitchFamily="18" charset="0"/>
                  </a:rPr>
                  <a:t>）</a:t>
                </a:r>
                <a:r>
                  <a:rPr lang="zh-CN" altLang="en-US" b="0" dirty="0"/>
                  <a:t>是一个实体</a:t>
                </a:r>
                <a:endParaRPr lang="en-US" altLang="zh-CN" b="0" dirty="0"/>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15</a:t>
            </a:fld>
            <a:endParaRPr lang="zh-CN" altLang="en-US"/>
          </a:p>
        </p:txBody>
      </p:sp>
    </p:spTree>
    <p:extLst>
      <p:ext uri="{BB962C8B-B14F-4D97-AF65-F5344CB8AC3E}">
        <p14:creationId xmlns:p14="http://schemas.microsoft.com/office/powerpoint/2010/main" val="1101886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dirty="0"/>
                  <a:t>论文就如何使用这三种策略给出了建议：</a:t>
                </a:r>
                <a:endParaRPr lang="en-US" altLang="zh-CN" b="0" dirty="0"/>
              </a:p>
            </p:txBody>
          </p:sp>
        </mc:Choice>
        <mc:Fallback xmlns="">
          <p:sp>
            <p:nvSpPr>
              <p:cNvPr id="3" name="备注占位符 2"/>
              <p:cNvSpPr>
                <a:spLocks noGrp="1"/>
              </p:cNvSpPr>
              <p:nvPr>
                <p:ph type="body" idx="1"/>
              </p:nvPr>
            </p:nvSpPr>
            <p:spPr/>
            <p:txBody>
              <a:bodyPr/>
              <a:lstStyle/>
              <a:p>
                <a:r>
                  <a:rPr lang="zh-CN" altLang="en-US" dirty="0"/>
                  <a:t>目前项目方面主要在做段超群师兄给的一个</a:t>
                </a:r>
                <a:r>
                  <a:rPr lang="en-US" altLang="zh-CN" dirty="0"/>
                  <a:t>idea</a:t>
                </a:r>
                <a:r>
                  <a:rPr lang="zh-CN" altLang="en-US" dirty="0"/>
                  <a:t>，使用图卷积做嵌套命名实体识别。主要思想是，将一个句子按以下规则转换成一个有向图：每个单词与位于它后面，且距离不超过最大实体长度的单词相连。然后将有向图传入</a:t>
                </a:r>
                <a:r>
                  <a:rPr lang="en-US" altLang="zh-CN" dirty="0"/>
                  <a:t>GNN</a:t>
                </a:r>
                <a:r>
                  <a:rPr lang="zh-CN" altLang="en-US" dirty="0"/>
                  <a:t>网络，对单词进行编码，传入</a:t>
                </a:r>
                <a:r>
                  <a:rPr lang="en-US" altLang="zh-CN" dirty="0" err="1"/>
                  <a:t>softmax</a:t>
                </a:r>
                <a:r>
                  <a:rPr lang="zh-CN" altLang="en-US" dirty="0"/>
                  <a:t>对两单词间是否存在边进行分类。如最右侧的图所示，</a:t>
                </a:r>
                <a:r>
                  <a:rPr lang="en-US" altLang="zh-CN" b="0" i="0">
                    <a:latin typeface="Cambria Math" panose="02040503050406030204" pitchFamily="18" charset="0"/>
                  </a:rPr>
                  <a:t>𝑤_2</a:t>
                </a:r>
                <a:r>
                  <a:rPr lang="zh-CN" altLang="en-US" b="0" dirty="0"/>
                  <a:t>和</a:t>
                </a:r>
                <a:r>
                  <a:rPr lang="en-US" altLang="zh-CN" b="0" i="0" dirty="0">
                    <a:latin typeface="Cambria Math" panose="02040503050406030204" pitchFamily="18" charset="0"/>
                  </a:rPr>
                  <a:t>𝑤_4</a:t>
                </a:r>
                <a:r>
                  <a:rPr lang="zh-CN" altLang="en-US" b="0" dirty="0"/>
                  <a:t>之间存在一条有向边，则认为（</a:t>
                </a:r>
                <a:r>
                  <a:rPr lang="en-US" altLang="zh-CN" b="0" i="0">
                    <a:latin typeface="Cambria Math" panose="02040503050406030204" pitchFamily="18" charset="0"/>
                  </a:rPr>
                  <a:t>𝑤_2,𝑤_3,𝑤_4</a:t>
                </a:r>
                <a:r>
                  <a:rPr lang="zh-CN" altLang="en-US" b="0" i="0">
                    <a:latin typeface="Cambria Math" panose="02040503050406030204" pitchFamily="18" charset="0"/>
                  </a:rPr>
                  <a:t>）</a:t>
                </a:r>
                <a:r>
                  <a:rPr lang="zh-CN" altLang="en-US" b="0" dirty="0"/>
                  <a:t>是一个实体</a:t>
                </a:r>
                <a:endParaRPr lang="en-US" altLang="zh-CN" b="0" dirty="0"/>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16</a:t>
            </a:fld>
            <a:endParaRPr lang="zh-CN" altLang="en-US"/>
          </a:p>
        </p:txBody>
      </p:sp>
    </p:spTree>
    <p:extLst>
      <p:ext uri="{BB962C8B-B14F-4D97-AF65-F5344CB8AC3E}">
        <p14:creationId xmlns:p14="http://schemas.microsoft.com/office/powerpoint/2010/main" val="25936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我的报告到此结束，请各位老师批评指正</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17</a:t>
            </a:fld>
            <a:endParaRPr lang="zh-CN" altLang="en-US"/>
          </a:p>
        </p:txBody>
      </p:sp>
    </p:spTree>
    <p:extLst>
      <p:ext uri="{BB962C8B-B14F-4D97-AF65-F5344CB8AC3E}">
        <p14:creationId xmlns:p14="http://schemas.microsoft.com/office/powerpoint/2010/main" val="3807010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我的报告到此结束，请各位老师批评指正</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18</a:t>
            </a:fld>
            <a:endParaRPr lang="zh-CN" altLang="en-US"/>
          </a:p>
        </p:txBody>
      </p:sp>
    </p:spTree>
    <p:extLst>
      <p:ext uri="{BB962C8B-B14F-4D97-AF65-F5344CB8AC3E}">
        <p14:creationId xmlns:p14="http://schemas.microsoft.com/office/powerpoint/2010/main" val="169527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我的报告分为</a:t>
            </a:r>
            <a:r>
              <a:rPr lang="en-US" altLang="zh-CN" dirty="0"/>
              <a:t>5</a:t>
            </a:r>
            <a:r>
              <a:rPr lang="zh-CN" altLang="en-US" dirty="0"/>
              <a:t>个部分，我的学习、比赛、项目，参与的服务器工作和寒假计划</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2</a:t>
            </a:fld>
            <a:endParaRPr lang="zh-CN" altLang="en-US"/>
          </a:p>
        </p:txBody>
      </p:sp>
    </p:spTree>
    <p:extLst>
      <p:ext uri="{BB962C8B-B14F-4D97-AF65-F5344CB8AC3E}">
        <p14:creationId xmlns:p14="http://schemas.microsoft.com/office/powerpoint/2010/main" val="4267853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首先是学习部分</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3</a:t>
            </a:fld>
            <a:endParaRPr lang="zh-CN" altLang="en-US"/>
          </a:p>
        </p:txBody>
      </p:sp>
    </p:spTree>
    <p:extLst>
      <p:ext uri="{BB962C8B-B14F-4D97-AF65-F5344CB8AC3E}">
        <p14:creationId xmlns:p14="http://schemas.microsoft.com/office/powerpoint/2010/main" val="1965598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论文作者认为现有的</a:t>
            </a:r>
            <a:r>
              <a:rPr lang="en-US" altLang="zh-CN" dirty="0"/>
              <a:t>NER</a:t>
            </a:r>
            <a:r>
              <a:rPr lang="zh-CN" altLang="en-US" dirty="0"/>
              <a:t>模型存在的缺点主要是它们需要大量的训练数据，在样本数量少时易过拟合，泛化能力差。而现实世界希望给出少量的样本就能够进行训练，基于这种期望，论文从三个角度对少样本</a:t>
            </a:r>
            <a:r>
              <a:rPr lang="en-US" altLang="zh-CN" dirty="0"/>
              <a:t>NER</a:t>
            </a:r>
            <a:r>
              <a:rPr lang="zh-CN" altLang="en-US" dirty="0"/>
              <a:t>学习进行了探索，如何将元学习应用于少样本</a:t>
            </a:r>
            <a:r>
              <a:rPr lang="en-US" altLang="zh-CN" dirty="0"/>
              <a:t>NER</a:t>
            </a:r>
            <a:r>
              <a:rPr lang="zh-CN" altLang="en-US" dirty="0"/>
              <a:t>学习，如何使用免费的网络数据进行带噪声有监督预训练以及如何使用半监督的方式利用未标注数据，论文主要从这三个角度进行了探讨。论文的基线模型是线性分类器</a:t>
            </a:r>
            <a:r>
              <a:rPr lang="en-US" altLang="zh-CN" dirty="0"/>
              <a:t>+</a:t>
            </a:r>
            <a:r>
              <a:rPr lang="zh-CN" altLang="en-US" dirty="0"/>
              <a:t>微调。</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4</a:t>
            </a:fld>
            <a:endParaRPr lang="zh-CN" altLang="en-US"/>
          </a:p>
        </p:txBody>
      </p:sp>
    </p:spTree>
    <p:extLst>
      <p:ext uri="{BB962C8B-B14F-4D97-AF65-F5344CB8AC3E}">
        <p14:creationId xmlns:p14="http://schemas.microsoft.com/office/powerpoint/2010/main" val="1907772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比赛方面</a:t>
            </a:r>
            <a:r>
              <a:rPr lang="zh-CN" altLang="zh-CN" sz="1800" kern="1200" dirty="0">
                <a:solidFill>
                  <a:srgbClr val="000000"/>
                </a:solidFill>
                <a:effectLst/>
                <a:latin typeface="等线" panose="02010600030101010101" pitchFamily="2" charset="-122"/>
                <a:ea typeface="等线" panose="02010600030101010101" pitchFamily="2" charset="-122"/>
                <a:cs typeface="+mn-cs"/>
              </a:rPr>
              <a:t>▉</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t>5</a:t>
            </a:fld>
            <a:endParaRPr lang="zh-CN" altLang="en-US"/>
          </a:p>
        </p:txBody>
      </p:sp>
    </p:spTree>
    <p:extLst>
      <p:ext uri="{BB962C8B-B14F-4D97-AF65-F5344CB8AC3E}">
        <p14:creationId xmlns:p14="http://schemas.microsoft.com/office/powerpoint/2010/main" val="1946595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原型方法的主要思想是首先构造实体类型的原型表示，然后通过距离度量给每一个</a:t>
                </a:r>
                <a:r>
                  <a:rPr lang="en-US" altLang="zh-CN" dirty="0"/>
                  <a:t>token</a:t>
                </a:r>
                <a:r>
                  <a:rPr lang="zh-CN" altLang="en-US" dirty="0"/>
                  <a:t>分配标签，这类似于</a:t>
                </a:r>
                <a:r>
                  <a:rPr lang="en-US" altLang="zh-CN" dirty="0"/>
                  <a:t>KNN</a:t>
                </a:r>
                <a:r>
                  <a:rPr lang="zh-CN" altLang="en-US" dirty="0"/>
                  <a:t>算法。原型方法首先从数据集种提取一个支持集</a:t>
                </a:r>
                <a:r>
                  <a:rPr lang="en-US" altLang="zh-CN" dirty="0"/>
                  <a:t>S</a:t>
                </a:r>
                <a:r>
                  <a:rPr lang="zh-CN" altLang="en-US" dirty="0"/>
                  <a:t>和查询集</a:t>
                </a:r>
                <a:r>
                  <a:rPr lang="en-US" altLang="zh-CN" dirty="0"/>
                  <a:t>Q</a:t>
                </a:r>
                <a:r>
                  <a:rPr lang="zh-CN" altLang="en-US" dirty="0"/>
                  <a:t>，这里面</a:t>
                </a:r>
                <a:r>
                  <a:rPr lang="en-US" altLang="zh-CN" dirty="0"/>
                  <a:t>M</a:t>
                </a:r>
                <a:r>
                  <a:rPr lang="zh-CN" altLang="en-US" dirty="0"/>
                  <a:t>，</a:t>
                </a:r>
                <a:r>
                  <a:rPr lang="en-US" altLang="zh-CN" dirty="0"/>
                  <a:t>K</a:t>
                </a:r>
                <a:r>
                  <a:rPr lang="zh-CN" altLang="en-US"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𝐾</m:t>
                        </m:r>
                      </m:e>
                      <m:sup>
                        <m:r>
                          <a:rPr lang="en-US" altLang="zh-CN" b="0" i="1" smtClean="0">
                            <a:latin typeface="Cambria Math" panose="02040503050406030204" pitchFamily="18" charset="0"/>
                          </a:rPr>
                          <m:t>′</m:t>
                        </m:r>
                      </m:sup>
                    </m:sSup>
                  </m:oMath>
                </a14:m>
                <a:r>
                  <a:rPr lang="zh-CN" altLang="en-US" dirty="0"/>
                  <a:t>分别表示实体类别数和每个类别的样例数。然后根据支持集</a:t>
                </a:r>
                <a14:m>
                  <m:oMath xmlns:m="http://schemas.openxmlformats.org/officeDocument/2006/math">
                    <m:r>
                      <a:rPr lang="en-US" altLang="zh-CN" b="0" i="1" smtClean="0">
                        <a:latin typeface="Cambria Math" panose="02040503050406030204" pitchFamily="18" charset="0"/>
                      </a:rPr>
                      <m:t>𝑆</m:t>
                    </m:r>
                  </m:oMath>
                </a14:m>
                <a:r>
                  <a:rPr lang="zh-CN" altLang="en-US" dirty="0"/>
                  <a:t>训练出一个分类模型，这里</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𝑚</m:t>
                        </m:r>
                      </m:sub>
                    </m:sSub>
                  </m:oMath>
                </a14:m>
                <a:r>
                  <a:rPr lang="zh-CN" altLang="en-US" dirty="0"/>
                  <a:t>代表原型，它的取值为对应类别的</a:t>
                </a:r>
                <a:r>
                  <a:rPr lang="en-US" altLang="zh-CN" dirty="0"/>
                  <a:t>Token</a:t>
                </a:r>
                <a:r>
                  <a:rPr lang="zh-CN" altLang="en-US" dirty="0"/>
                  <a:t>的特征的均值。</a:t>
                </a:r>
              </a:p>
            </p:txBody>
          </p:sp>
        </mc:Choice>
        <mc:Fallback xmlns="">
          <p:sp>
            <p:nvSpPr>
              <p:cNvPr id="3" name="备注占位符 2"/>
              <p:cNvSpPr>
                <a:spLocks noGrp="1"/>
              </p:cNvSpPr>
              <p:nvPr>
                <p:ph type="body" idx="1"/>
              </p:nvPr>
            </p:nvSpPr>
            <p:spPr/>
            <p:txBody>
              <a:bodyPr/>
              <a:lstStyle/>
              <a:p>
                <a:r>
                  <a:rPr lang="zh-CN" altLang="en-US" dirty="0"/>
                  <a:t>原型方法的主要思想是首先构造实体类型的原型表示，然后通过距离度量给每一个</a:t>
                </a:r>
                <a:r>
                  <a:rPr lang="en-US" altLang="zh-CN" dirty="0"/>
                  <a:t>token</a:t>
                </a:r>
                <a:r>
                  <a:rPr lang="zh-CN" altLang="en-US" dirty="0"/>
                  <a:t>分配标签，这类似于</a:t>
                </a:r>
                <a:r>
                  <a:rPr lang="en-US" altLang="zh-CN" dirty="0"/>
                  <a:t>KNN</a:t>
                </a:r>
                <a:r>
                  <a:rPr lang="zh-CN" altLang="en-US" dirty="0"/>
                  <a:t>算法。原型方法首先从数据集种提取一个支持集</a:t>
                </a:r>
                <a:r>
                  <a:rPr lang="en-US" altLang="zh-CN" dirty="0"/>
                  <a:t>S</a:t>
                </a:r>
                <a:r>
                  <a:rPr lang="zh-CN" altLang="en-US" dirty="0"/>
                  <a:t>和查询集</a:t>
                </a:r>
                <a:r>
                  <a:rPr lang="en-US" altLang="zh-CN" dirty="0"/>
                  <a:t>Q</a:t>
                </a:r>
                <a:r>
                  <a:rPr lang="zh-CN" altLang="en-US" dirty="0"/>
                  <a:t>，这里面</a:t>
                </a:r>
                <a:r>
                  <a:rPr lang="en-US" altLang="zh-CN" dirty="0"/>
                  <a:t>M</a:t>
                </a:r>
                <a:r>
                  <a:rPr lang="zh-CN" altLang="en-US" dirty="0"/>
                  <a:t>，</a:t>
                </a:r>
                <a:r>
                  <a:rPr lang="en-US" altLang="zh-CN" dirty="0"/>
                  <a:t>K</a:t>
                </a:r>
                <a:r>
                  <a:rPr lang="zh-CN" altLang="en-US" dirty="0"/>
                  <a:t>，</a:t>
                </a:r>
                <a:r>
                  <a:rPr lang="en-US" altLang="zh-CN" b="0" i="0">
                    <a:latin typeface="Cambria Math" panose="02040503050406030204" pitchFamily="18" charset="0"/>
                  </a:rPr>
                  <a:t>𝐾^′</a:t>
                </a:r>
                <a:r>
                  <a:rPr lang="zh-CN" altLang="en-US" dirty="0"/>
                  <a:t>分别表示实体类别数和每个类别的样例数。然后根据支持集</a:t>
                </a:r>
                <a:r>
                  <a:rPr lang="en-US" altLang="zh-CN" b="0" i="0">
                    <a:latin typeface="Cambria Math" panose="02040503050406030204" pitchFamily="18" charset="0"/>
                  </a:rPr>
                  <a:t>𝑆</a:t>
                </a:r>
                <a:r>
                  <a:rPr lang="zh-CN" altLang="en-US" dirty="0"/>
                  <a:t>训练出一个分类模型，这里</a:t>
                </a:r>
                <a:r>
                  <a:rPr lang="en-US" altLang="zh-CN" b="0" i="0">
                    <a:latin typeface="Cambria Math" panose="02040503050406030204" pitchFamily="18" charset="0"/>
                  </a:rPr>
                  <a:t>𝑐_𝑚</a:t>
                </a:r>
                <a:r>
                  <a:rPr lang="zh-CN" altLang="en-US" dirty="0"/>
                  <a:t>代表原型，它的取值为对应类别的</a:t>
                </a:r>
                <a:r>
                  <a:rPr lang="en-US" altLang="zh-CN" dirty="0"/>
                  <a:t>Token</a:t>
                </a:r>
                <a:r>
                  <a:rPr lang="zh-CN" altLang="en-US" dirty="0"/>
                  <a:t>的特征的均值。</a:t>
                </a:r>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6</a:t>
            </a:fld>
            <a:endParaRPr lang="zh-CN" altLang="en-US"/>
          </a:p>
        </p:txBody>
      </p:sp>
    </p:spTree>
    <p:extLst>
      <p:ext uri="{BB962C8B-B14F-4D97-AF65-F5344CB8AC3E}">
        <p14:creationId xmlns:p14="http://schemas.microsoft.com/office/powerpoint/2010/main" val="1041996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然后在查询集</a:t>
                </a:r>
                <a14:m>
                  <m:oMath xmlns:m="http://schemas.openxmlformats.org/officeDocument/2006/math">
                    <m:r>
                      <a:rPr lang="en-US" altLang="zh-CN" b="0" i="1" smtClean="0">
                        <a:latin typeface="Cambria Math" panose="02040503050406030204" pitchFamily="18" charset="0"/>
                      </a:rPr>
                      <m:t>𝑄</m:t>
                    </m:r>
                  </m:oMath>
                </a14:m>
                <a:r>
                  <a:rPr lang="zh-CN" altLang="en-US" dirty="0"/>
                  <a:t>上根据每个样例的特征向量与不同的原型向量，计算每个</a:t>
                </a:r>
                <a:r>
                  <a:rPr lang="en-US" altLang="zh-CN" dirty="0"/>
                  <a:t>Token</a:t>
                </a:r>
                <a:r>
                  <a:rPr lang="zh-CN" altLang="en-US" dirty="0"/>
                  <a:t>的类别概率，选择概率最大的类别作为</a:t>
                </a:r>
                <a:r>
                  <a:rPr lang="en-US" altLang="zh-CN" dirty="0"/>
                  <a:t>Token</a:t>
                </a:r>
                <a:r>
                  <a:rPr lang="zh-CN" altLang="en-US" dirty="0"/>
                  <a:t>的类别。然后根据预测的标签和实际的标签，计算</a:t>
                </a:r>
                <a:r>
                  <a:rPr lang="en-US" altLang="zh-CN" dirty="0"/>
                  <a:t>Loss</a:t>
                </a:r>
                <a:r>
                  <a:rPr lang="zh-CN" altLang="en-US" dirty="0"/>
                  <a:t>，更新特征提取函数的参数</a:t>
                </a:r>
                <a14:m>
                  <m:oMath xmlns:m="http://schemas.openxmlformats.org/officeDocument/2006/math">
                    <m:r>
                      <a:rPr lang="en-US" altLang="zh-CN" b="0" i="1" smtClean="0">
                        <a:latin typeface="Cambria Math" panose="02040503050406030204" pitchFamily="18" charset="0"/>
                      </a:rPr>
                      <m:t>𝜃</m:t>
                    </m:r>
                    <m:r>
                      <a:rPr lang="zh-CN" altLang="en-US" b="0" i="1" smtClean="0">
                        <a:latin typeface="Cambria Math" panose="02040503050406030204" pitchFamily="18" charset="0"/>
                      </a:rPr>
                      <m:t>。</m:t>
                    </m:r>
                  </m:oMath>
                </a14:m>
                <a:endParaRPr lang="zh-CN" altLang="en-US" dirty="0"/>
              </a:p>
            </p:txBody>
          </p:sp>
        </mc:Choice>
        <mc:Fallback>
          <p:sp>
            <p:nvSpPr>
              <p:cNvPr id="3" name="备注占位符 2"/>
              <p:cNvSpPr>
                <a:spLocks noGrp="1"/>
              </p:cNvSpPr>
              <p:nvPr>
                <p:ph type="body" idx="1"/>
              </p:nvPr>
            </p:nvSpPr>
            <p:spPr/>
            <p:txBody>
              <a:bodyPr/>
              <a:lstStyle/>
              <a:p>
                <a:r>
                  <a:rPr lang="zh-CN" altLang="en-US" dirty="0"/>
                  <a:t>然后在查询集</a:t>
                </a:r>
                <a:r>
                  <a:rPr lang="en-US" altLang="zh-CN" b="0" i="0">
                    <a:latin typeface="Cambria Math" panose="02040503050406030204" pitchFamily="18" charset="0"/>
                  </a:rPr>
                  <a:t>𝑄</a:t>
                </a:r>
                <a:r>
                  <a:rPr lang="zh-CN" altLang="en-US" dirty="0"/>
                  <a:t>上根据每个样例的特征向量与不同的原型向量，计算每个</a:t>
                </a:r>
                <a:r>
                  <a:rPr lang="en-US" altLang="zh-CN" dirty="0"/>
                  <a:t>Token</a:t>
                </a:r>
                <a:r>
                  <a:rPr lang="zh-CN" altLang="en-US" dirty="0"/>
                  <a:t>的类别概率，选择概率最大的类别作为</a:t>
                </a:r>
                <a:r>
                  <a:rPr lang="en-US" altLang="zh-CN" dirty="0"/>
                  <a:t>Token</a:t>
                </a:r>
                <a:r>
                  <a:rPr lang="zh-CN" altLang="en-US" dirty="0"/>
                  <a:t>的类别。然后根据预测的标签和实际的标签，计算</a:t>
                </a:r>
                <a:r>
                  <a:rPr lang="en-US" altLang="zh-CN" dirty="0"/>
                  <a:t>Loss</a:t>
                </a:r>
                <a:r>
                  <a:rPr lang="zh-CN" altLang="en-US" dirty="0"/>
                  <a:t>，更新特征提取函数的参数</a:t>
                </a:r>
                <a:r>
                  <a:rPr lang="en-US" altLang="zh-CN" b="0" i="0">
                    <a:latin typeface="Cambria Math" panose="02040503050406030204" pitchFamily="18" charset="0"/>
                  </a:rPr>
                  <a:t>𝜃</a:t>
                </a:r>
                <a:r>
                  <a:rPr lang="zh-CN" altLang="en-US" b="0" i="0">
                    <a:latin typeface="Cambria Math" panose="02040503050406030204" pitchFamily="18" charset="0"/>
                  </a:rPr>
                  <a:t>。</a:t>
                </a:r>
                <a:endParaRPr lang="zh-CN" altLang="en-US" dirty="0"/>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t>7</a:t>
            </a:fld>
            <a:endParaRPr lang="zh-CN" altLang="en-US"/>
          </a:p>
        </p:txBody>
      </p:sp>
    </p:spTree>
    <p:extLst>
      <p:ext uri="{BB962C8B-B14F-4D97-AF65-F5344CB8AC3E}">
        <p14:creationId xmlns:p14="http://schemas.microsoft.com/office/powerpoint/2010/main" val="3453648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论文提出的第二种探索便是带噪声有监督预训练</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8</a:t>
            </a:fld>
            <a:endParaRPr lang="zh-CN" altLang="en-US"/>
          </a:p>
        </p:txBody>
      </p:sp>
    </p:spTree>
    <p:extLst>
      <p:ext uri="{BB962C8B-B14F-4D97-AF65-F5344CB8AC3E}">
        <p14:creationId xmlns:p14="http://schemas.microsoft.com/office/powerpoint/2010/main" val="384404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作者认为，现有的预训练模型在训练过程中，是平等地对待句子中的每个</a:t>
            </a:r>
            <a:r>
              <a:rPr lang="en-US" altLang="zh-CN" dirty="0"/>
              <a:t>Token</a:t>
            </a:r>
            <a:r>
              <a:rPr lang="zh-CN" altLang="en-US" dirty="0"/>
              <a:t>，而这与</a:t>
            </a:r>
            <a:r>
              <a:rPr lang="en-US" altLang="zh-CN" dirty="0"/>
              <a:t>NER</a:t>
            </a:r>
            <a:r>
              <a:rPr lang="zh-CN" altLang="en-US" dirty="0"/>
              <a:t>的思想不符。以“布什总统要求国会凑集</a:t>
            </a:r>
            <a:r>
              <a:rPr lang="en-US" altLang="zh-CN" dirty="0"/>
              <a:t>60</a:t>
            </a:r>
            <a:r>
              <a:rPr lang="zh-CN" altLang="en-US" dirty="0"/>
              <a:t>亿美元”为例，预训练语言模型认为这里国会与</a:t>
            </a:r>
            <a:r>
              <a:rPr lang="en-US" altLang="zh-CN" dirty="0"/>
              <a:t>To</a:t>
            </a:r>
            <a:r>
              <a:rPr lang="zh-CN" altLang="en-US" dirty="0"/>
              <a:t>是同等地位的，而在</a:t>
            </a:r>
            <a:r>
              <a:rPr lang="en-US" altLang="zh-CN" dirty="0"/>
              <a:t>NER</a:t>
            </a:r>
            <a:r>
              <a:rPr lang="zh-CN" altLang="en-US" dirty="0"/>
              <a:t>任务中，则认为国会这个单词更加重要。对此作者提出使用有噪声数据集</a:t>
            </a:r>
            <a:r>
              <a:rPr lang="en-US" altLang="zh-CN" dirty="0" err="1"/>
              <a:t>WiNER</a:t>
            </a:r>
            <a:r>
              <a:rPr lang="zh-CN" altLang="en-US" dirty="0"/>
              <a:t>进行预训练。</a:t>
            </a:r>
            <a:r>
              <a:rPr lang="en-US" altLang="zh-CN" dirty="0" err="1"/>
              <a:t>WiNERy</a:t>
            </a:r>
            <a:r>
              <a:rPr lang="zh-CN" altLang="en-US" dirty="0"/>
              <a:t>数据集本身含有噪声，而且它的实体类别划分更加细粒度，以</a:t>
            </a:r>
            <a:r>
              <a:rPr lang="en-US" altLang="zh-CN" dirty="0"/>
              <a:t>Person</a:t>
            </a:r>
            <a:r>
              <a:rPr lang="zh-CN" altLang="en-US" dirty="0"/>
              <a:t>为例，下游任务的数据集中实体类别为</a:t>
            </a:r>
            <a:r>
              <a:rPr lang="en-US" altLang="zh-CN" dirty="0"/>
              <a:t>Person</a:t>
            </a:r>
            <a:r>
              <a:rPr lang="zh-CN" altLang="en-US" dirty="0"/>
              <a:t>，而</a:t>
            </a:r>
            <a:r>
              <a:rPr lang="en-US" altLang="zh-CN" dirty="0" err="1"/>
              <a:t>WiNER</a:t>
            </a:r>
            <a:r>
              <a:rPr lang="zh-CN" altLang="en-US" dirty="0"/>
              <a:t>会将其进一步细分为</a:t>
            </a:r>
            <a:r>
              <a:rPr lang="en-US" altLang="zh-CN" dirty="0"/>
              <a:t>Artist</a:t>
            </a:r>
            <a:r>
              <a:rPr lang="zh-CN" altLang="en-US" dirty="0"/>
              <a:t>和</a:t>
            </a:r>
            <a:r>
              <a:rPr lang="en-US" altLang="zh-CN" dirty="0"/>
              <a:t>Musician</a:t>
            </a:r>
            <a:r>
              <a:rPr lang="zh-CN" altLang="en-US" dirty="0"/>
              <a:t>，这样就能防止预训练过程中从上下文提取实体的先验知识从而导致了过拟合。</a:t>
            </a:r>
          </a:p>
        </p:txBody>
      </p:sp>
      <p:sp>
        <p:nvSpPr>
          <p:cNvPr id="4" name="灯片编号占位符 3"/>
          <p:cNvSpPr>
            <a:spLocks noGrp="1"/>
          </p:cNvSpPr>
          <p:nvPr>
            <p:ph type="sldNum" sz="quarter" idx="5"/>
          </p:nvPr>
        </p:nvSpPr>
        <p:spPr/>
        <p:txBody>
          <a:bodyPr/>
          <a:lstStyle/>
          <a:p>
            <a:fld id="{62512299-E8CB-44DE-84D4-299E60AF09F6}" type="slidenum">
              <a:rPr lang="zh-CN" altLang="en-US" smtClean="0"/>
              <a:t>9</a:t>
            </a:fld>
            <a:endParaRPr lang="zh-CN" altLang="en-US"/>
          </a:p>
        </p:txBody>
      </p:sp>
    </p:spTree>
    <p:extLst>
      <p:ext uri="{BB962C8B-B14F-4D97-AF65-F5344CB8AC3E}">
        <p14:creationId xmlns:p14="http://schemas.microsoft.com/office/powerpoint/2010/main" val="1219782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812D89E-A88C-4382-BB09-5FB1E2DEC51E}" type="datetimeFigureOut">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236247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12D89E-A88C-4382-BB09-5FB1E2DEC51E}" type="datetimeFigureOut">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427348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12D89E-A88C-4382-BB09-5FB1E2DEC51E}" type="datetimeFigureOut">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1829860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5"/>
            <a:ext cx="10363200" cy="1470026"/>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07" indent="0" algn="ctr">
              <a:buNone/>
              <a:defRPr>
                <a:solidFill>
                  <a:schemeClr val="tx1">
                    <a:tint val="75000"/>
                  </a:schemeClr>
                </a:solidFill>
              </a:defRPr>
            </a:lvl2pPr>
            <a:lvl3pPr marL="1218815" indent="0" algn="ctr">
              <a:buNone/>
              <a:defRPr>
                <a:solidFill>
                  <a:schemeClr val="tx1">
                    <a:tint val="75000"/>
                  </a:schemeClr>
                </a:solidFill>
              </a:defRPr>
            </a:lvl3pPr>
            <a:lvl4pPr marL="1828894" indent="0" algn="ctr">
              <a:buNone/>
              <a:defRPr>
                <a:solidFill>
                  <a:schemeClr val="tx1">
                    <a:tint val="75000"/>
                  </a:schemeClr>
                </a:solidFill>
              </a:defRPr>
            </a:lvl4pPr>
            <a:lvl5pPr marL="2438302" indent="0" algn="ctr">
              <a:buNone/>
              <a:defRPr>
                <a:solidFill>
                  <a:schemeClr val="tx1">
                    <a:tint val="75000"/>
                  </a:schemeClr>
                </a:solidFill>
              </a:defRPr>
            </a:lvl5pPr>
            <a:lvl6pPr marL="3047709" indent="0" algn="ctr">
              <a:buNone/>
              <a:defRPr>
                <a:solidFill>
                  <a:schemeClr val="tx1">
                    <a:tint val="75000"/>
                  </a:schemeClr>
                </a:solidFill>
              </a:defRPr>
            </a:lvl6pPr>
            <a:lvl7pPr marL="3657116" indent="0" algn="ctr">
              <a:buNone/>
              <a:defRPr>
                <a:solidFill>
                  <a:schemeClr val="tx1">
                    <a:tint val="75000"/>
                  </a:schemeClr>
                </a:solidFill>
              </a:defRPr>
            </a:lvl7pPr>
            <a:lvl8pPr marL="4266524" indent="0" algn="ctr">
              <a:buNone/>
              <a:defRPr>
                <a:solidFill>
                  <a:schemeClr val="tx1">
                    <a:tint val="75000"/>
                  </a:schemeClr>
                </a:solidFill>
              </a:defRPr>
            </a:lvl8pPr>
            <a:lvl9pPr marL="4876603"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FB512F2-2E7B-A246-B8CE-D9F7F9025749}" type="datetime1">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274016081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809" b="1"/>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spcBef>
                <a:spcPts val="846"/>
              </a:spcBef>
              <a:defRPr sz="3386"/>
            </a:lvl1pPr>
            <a:lvl2pPr>
              <a:lnSpc>
                <a:spcPct val="120000"/>
              </a:lnSpc>
              <a:spcBef>
                <a:spcPts val="846"/>
              </a:spcBef>
              <a:defRPr sz="2539"/>
            </a:lvl2pPr>
            <a:lvl3pPr>
              <a:lnSpc>
                <a:spcPct val="120000"/>
              </a:lnSpc>
              <a:spcBef>
                <a:spcPts val="846"/>
              </a:spcBef>
              <a:defRPr sz="2116"/>
            </a:lvl3pPr>
            <a:lvl4pPr>
              <a:lnSpc>
                <a:spcPct val="120000"/>
              </a:lnSpc>
              <a:spcBef>
                <a:spcPts val="846"/>
              </a:spcBef>
              <a:defRPr sz="1905"/>
            </a:lvl4pPr>
            <a:lvl5pPr>
              <a:lnSpc>
                <a:spcPct val="120000"/>
              </a:lnSpc>
              <a:spcBef>
                <a:spcPts val="846"/>
              </a:spcBef>
              <a:defRPr sz="1905"/>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44596BF1-D799-FC43-ABD7-CBCD563BD991}" type="datetime1">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pic>
        <p:nvPicPr>
          <p:cNvPr id="7" name="Picture 1510"/>
          <p:cNvPicPr>
            <a:picLocks noChangeArrowheads="1"/>
          </p:cNvPicPr>
          <p:nvPr userDrawn="1"/>
        </p:nvPicPr>
        <p:blipFill>
          <a:blip r:embed="rId2"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148919" y="3246222"/>
            <a:ext cx="3225713" cy="5154303"/>
          </a:xfrm>
          <a:prstGeom prst="rect">
            <a:avLst/>
          </a:prstGeom>
          <a:noFill/>
          <a:ln w="9525">
            <a:noFill/>
            <a:miter lim="800000"/>
            <a:headEnd/>
            <a:tailEnd/>
          </a:ln>
        </p:spPr>
      </p:pic>
      <p:pic>
        <p:nvPicPr>
          <p:cNvPr id="8" name="Picture 1510"/>
          <p:cNvPicPr>
            <a:picLocks noChangeArrowheads="1"/>
          </p:cNvPicPr>
          <p:nvPr userDrawn="1"/>
        </p:nvPicPr>
        <p:blipFill>
          <a:blip r:embed="rId3"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8619771" y="-986871"/>
            <a:ext cx="3909161" cy="5425087"/>
          </a:xfrm>
          <a:prstGeom prst="rect">
            <a:avLst/>
          </a:prstGeom>
          <a:noFill/>
          <a:ln w="9525">
            <a:noFill/>
            <a:miter lim="800000"/>
            <a:headEnd/>
            <a:tailEnd/>
          </a:ln>
        </p:spPr>
      </p:pic>
      <p:pic>
        <p:nvPicPr>
          <p:cNvPr id="9" name="图片 8" descr="part素材.png"/>
          <p:cNvPicPr>
            <a:picLocks noChangeAspect="1"/>
          </p:cNvPicPr>
          <p:nvPr userDrawn="1"/>
        </p:nvPicPr>
        <p:blipFill>
          <a:blip r:embed="rId4" cstate="screen"/>
          <a:stretch>
            <a:fillRect/>
          </a:stretch>
        </p:blipFill>
        <p:spPr>
          <a:xfrm>
            <a:off x="0" y="137682"/>
            <a:ext cx="449515" cy="1577239"/>
          </a:xfrm>
          <a:prstGeom prst="rect">
            <a:avLst/>
          </a:prstGeom>
        </p:spPr>
      </p:pic>
    </p:spTree>
    <p:extLst>
      <p:ext uri="{BB962C8B-B14F-4D97-AF65-F5344CB8AC3E}">
        <p14:creationId xmlns:p14="http://schemas.microsoft.com/office/powerpoint/2010/main" val="214899189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4"/>
          </a:xfrm>
        </p:spPr>
        <p:txBody>
          <a:bodyPr anchor="t"/>
          <a:lstStyle>
            <a:lvl1pPr algn="l">
              <a:defRPr sz="5291" b="1" cap="all"/>
            </a:lvl1pPr>
          </a:lstStyle>
          <a:p>
            <a:r>
              <a:rPr lang="zh-CN" altLang="en-US"/>
              <a:t>单击此处编辑母版标题样式</a:t>
            </a:r>
          </a:p>
        </p:txBody>
      </p:sp>
      <p:sp>
        <p:nvSpPr>
          <p:cNvPr id="3" name="文本占位符 2"/>
          <p:cNvSpPr>
            <a:spLocks noGrp="1"/>
          </p:cNvSpPr>
          <p:nvPr>
            <p:ph type="body" idx="1"/>
          </p:nvPr>
        </p:nvSpPr>
        <p:spPr>
          <a:xfrm>
            <a:off x="963084" y="2906714"/>
            <a:ext cx="10363200" cy="1500186"/>
          </a:xfrm>
        </p:spPr>
        <p:txBody>
          <a:bodyPr anchor="b"/>
          <a:lstStyle>
            <a:lvl1pPr marL="0" indent="0">
              <a:buNone/>
              <a:defRPr sz="2645">
                <a:solidFill>
                  <a:schemeClr val="tx1">
                    <a:tint val="75000"/>
                  </a:schemeClr>
                </a:solidFill>
              </a:defRPr>
            </a:lvl1pPr>
            <a:lvl2pPr marL="609407" indent="0">
              <a:buNone/>
              <a:defRPr sz="2434">
                <a:solidFill>
                  <a:schemeClr val="tx1">
                    <a:tint val="75000"/>
                  </a:schemeClr>
                </a:solidFill>
              </a:defRPr>
            </a:lvl2pPr>
            <a:lvl3pPr marL="1218815" indent="0">
              <a:buNone/>
              <a:defRPr sz="2116">
                <a:solidFill>
                  <a:schemeClr val="tx1">
                    <a:tint val="75000"/>
                  </a:schemeClr>
                </a:solidFill>
              </a:defRPr>
            </a:lvl3pPr>
            <a:lvl4pPr marL="1828894" indent="0">
              <a:buNone/>
              <a:defRPr sz="1905">
                <a:solidFill>
                  <a:schemeClr val="tx1">
                    <a:tint val="75000"/>
                  </a:schemeClr>
                </a:solidFill>
              </a:defRPr>
            </a:lvl4pPr>
            <a:lvl5pPr marL="2438302" indent="0">
              <a:buNone/>
              <a:defRPr sz="1905">
                <a:solidFill>
                  <a:schemeClr val="tx1">
                    <a:tint val="75000"/>
                  </a:schemeClr>
                </a:solidFill>
              </a:defRPr>
            </a:lvl5pPr>
            <a:lvl6pPr marL="3047709" indent="0">
              <a:buNone/>
              <a:defRPr sz="1905">
                <a:solidFill>
                  <a:schemeClr val="tx1">
                    <a:tint val="75000"/>
                  </a:schemeClr>
                </a:solidFill>
              </a:defRPr>
            </a:lvl6pPr>
            <a:lvl7pPr marL="3657116" indent="0">
              <a:buNone/>
              <a:defRPr sz="1905">
                <a:solidFill>
                  <a:schemeClr val="tx1">
                    <a:tint val="75000"/>
                  </a:schemeClr>
                </a:solidFill>
              </a:defRPr>
            </a:lvl7pPr>
            <a:lvl8pPr marL="4266524" indent="0">
              <a:buNone/>
              <a:defRPr sz="1905">
                <a:solidFill>
                  <a:schemeClr val="tx1">
                    <a:tint val="75000"/>
                  </a:schemeClr>
                </a:solidFill>
              </a:defRPr>
            </a:lvl8pPr>
            <a:lvl9pPr marL="4876603" indent="0">
              <a:buNone/>
              <a:defRPr sz="190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E5934F2-C26A-2943-9D0A-CC305772CD56}" type="datetime1">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9686434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4074"/>
          </a:xfrm>
        </p:spPr>
        <p:txBody>
          <a:bodyPr/>
          <a:lstStyle>
            <a:lvl1pPr>
              <a:defRPr sz="3703"/>
            </a:lvl1pPr>
            <a:lvl2pPr>
              <a:defRPr sz="3174"/>
            </a:lvl2pPr>
            <a:lvl3pPr>
              <a:defRPr sz="2645"/>
            </a:lvl3pPr>
            <a:lvl4pPr>
              <a:defRPr sz="2434"/>
            </a:lvl4pPr>
            <a:lvl5pPr>
              <a:defRPr sz="2434"/>
            </a:lvl5pPr>
            <a:lvl6pPr>
              <a:defRPr sz="2434"/>
            </a:lvl6pPr>
            <a:lvl7pPr>
              <a:defRPr sz="2434"/>
            </a:lvl7pPr>
            <a:lvl8pPr>
              <a:defRPr sz="2434"/>
            </a:lvl8pPr>
            <a:lvl9pPr>
              <a:defRPr sz="243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4074"/>
          </a:xfrm>
        </p:spPr>
        <p:txBody>
          <a:bodyPr/>
          <a:lstStyle>
            <a:lvl1pPr>
              <a:defRPr sz="3703"/>
            </a:lvl1pPr>
            <a:lvl2pPr>
              <a:defRPr sz="3174"/>
            </a:lvl2pPr>
            <a:lvl3pPr>
              <a:defRPr sz="2645"/>
            </a:lvl3pPr>
            <a:lvl4pPr>
              <a:defRPr sz="2434"/>
            </a:lvl4pPr>
            <a:lvl5pPr>
              <a:defRPr sz="2434"/>
            </a:lvl5pPr>
            <a:lvl6pPr>
              <a:defRPr sz="2434"/>
            </a:lvl6pPr>
            <a:lvl7pPr>
              <a:defRPr sz="2434"/>
            </a:lvl7pPr>
            <a:lvl8pPr>
              <a:defRPr sz="2434"/>
            </a:lvl8pPr>
            <a:lvl9pPr>
              <a:defRPr sz="243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443E569-27CC-1E4F-AF21-EEDEBA079775}" type="datetime1">
              <a:rPr lang="zh-CN" altLang="en-US" smtClean="0"/>
              <a:t>2021/3/24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08395304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1" y="1535113"/>
            <a:ext cx="5386917" cy="639762"/>
          </a:xfrm>
        </p:spPr>
        <p:txBody>
          <a:bodyPr anchor="b"/>
          <a:lstStyle>
            <a:lvl1pPr marL="0" indent="0">
              <a:buNone/>
              <a:defRPr sz="3174" b="1"/>
            </a:lvl1pPr>
            <a:lvl2pPr marL="609407" indent="0">
              <a:buNone/>
              <a:defRPr sz="2645" b="1"/>
            </a:lvl2pPr>
            <a:lvl3pPr marL="1218815" indent="0">
              <a:buNone/>
              <a:defRPr sz="2434" b="1"/>
            </a:lvl3pPr>
            <a:lvl4pPr marL="1828894" indent="0">
              <a:buNone/>
              <a:defRPr sz="2116" b="1"/>
            </a:lvl4pPr>
            <a:lvl5pPr marL="2438302" indent="0">
              <a:buNone/>
              <a:defRPr sz="2116" b="1"/>
            </a:lvl5pPr>
            <a:lvl6pPr marL="3047709" indent="0">
              <a:buNone/>
              <a:defRPr sz="2116" b="1"/>
            </a:lvl6pPr>
            <a:lvl7pPr marL="3657116" indent="0">
              <a:buNone/>
              <a:defRPr sz="2116" b="1"/>
            </a:lvl7pPr>
            <a:lvl8pPr marL="4266524" indent="0">
              <a:buNone/>
              <a:defRPr sz="2116" b="1"/>
            </a:lvl8pPr>
            <a:lvl9pPr marL="4876603" indent="0">
              <a:buNone/>
              <a:defRPr sz="2116" b="1"/>
            </a:lvl9pPr>
          </a:lstStyle>
          <a:p>
            <a:pPr lvl="0"/>
            <a:r>
              <a:rPr lang="zh-CN" altLang="en-US"/>
              <a:t>单击此处编辑母版文本样式</a:t>
            </a:r>
          </a:p>
        </p:txBody>
      </p:sp>
      <p:sp>
        <p:nvSpPr>
          <p:cNvPr id="4" name="内容占位符 3"/>
          <p:cNvSpPr>
            <a:spLocks noGrp="1"/>
          </p:cNvSpPr>
          <p:nvPr>
            <p:ph sz="half" idx="2"/>
          </p:nvPr>
        </p:nvSpPr>
        <p:spPr>
          <a:xfrm>
            <a:off x="609601" y="2174875"/>
            <a:ext cx="5386917" cy="3951288"/>
          </a:xfrm>
        </p:spPr>
        <p:txBody>
          <a:bodyPr/>
          <a:lstStyle>
            <a:lvl1pPr>
              <a:defRPr sz="3174"/>
            </a:lvl1pPr>
            <a:lvl2pPr>
              <a:defRPr sz="2645"/>
            </a:lvl2pPr>
            <a:lvl3pPr>
              <a:defRPr sz="2434"/>
            </a:lvl3pPr>
            <a:lvl4pPr>
              <a:defRPr sz="2116"/>
            </a:lvl4pPr>
            <a:lvl5pPr>
              <a:defRPr sz="2116"/>
            </a:lvl5pPr>
            <a:lvl6pPr>
              <a:defRPr sz="2116"/>
            </a:lvl6pPr>
            <a:lvl7pPr>
              <a:defRPr sz="2116"/>
            </a:lvl7pPr>
            <a:lvl8pPr>
              <a:defRPr sz="2116"/>
            </a:lvl8pPr>
            <a:lvl9pPr>
              <a:defRPr sz="21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3174" b="1"/>
            </a:lvl1pPr>
            <a:lvl2pPr marL="609407" indent="0">
              <a:buNone/>
              <a:defRPr sz="2645" b="1"/>
            </a:lvl2pPr>
            <a:lvl3pPr marL="1218815" indent="0">
              <a:buNone/>
              <a:defRPr sz="2434" b="1"/>
            </a:lvl3pPr>
            <a:lvl4pPr marL="1828894" indent="0">
              <a:buNone/>
              <a:defRPr sz="2116" b="1"/>
            </a:lvl4pPr>
            <a:lvl5pPr marL="2438302" indent="0">
              <a:buNone/>
              <a:defRPr sz="2116" b="1"/>
            </a:lvl5pPr>
            <a:lvl6pPr marL="3047709" indent="0">
              <a:buNone/>
              <a:defRPr sz="2116" b="1"/>
            </a:lvl6pPr>
            <a:lvl7pPr marL="3657116" indent="0">
              <a:buNone/>
              <a:defRPr sz="2116" b="1"/>
            </a:lvl7pPr>
            <a:lvl8pPr marL="4266524" indent="0">
              <a:buNone/>
              <a:defRPr sz="2116" b="1"/>
            </a:lvl8pPr>
            <a:lvl9pPr marL="4876603" indent="0">
              <a:buNone/>
              <a:defRPr sz="2116"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174"/>
            </a:lvl1pPr>
            <a:lvl2pPr>
              <a:defRPr sz="2645"/>
            </a:lvl2pPr>
            <a:lvl3pPr>
              <a:defRPr sz="2434"/>
            </a:lvl3pPr>
            <a:lvl4pPr>
              <a:defRPr sz="2116"/>
            </a:lvl4pPr>
            <a:lvl5pPr>
              <a:defRPr sz="2116"/>
            </a:lvl5pPr>
            <a:lvl6pPr>
              <a:defRPr sz="2116"/>
            </a:lvl6pPr>
            <a:lvl7pPr>
              <a:defRPr sz="2116"/>
            </a:lvl7pPr>
            <a:lvl8pPr>
              <a:defRPr sz="2116"/>
            </a:lvl8pPr>
            <a:lvl9pPr>
              <a:defRPr sz="21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599D09E-A9A5-4841-B8A2-3ADA7F7C0D0A}" type="datetime1">
              <a:rPr lang="zh-CN" altLang="en-US" smtClean="0"/>
              <a:t>2021/3/24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2488531931"/>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503EE7-A364-5A4D-BF6C-25826002D81F}" type="datetime1">
              <a:rPr lang="zh-CN" altLang="en-US" smtClean="0"/>
              <a:t>2021/3/24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03140004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A1E681-5A78-5044-8122-EC745DB8495C}" type="datetime1">
              <a:rPr lang="zh-CN" altLang="en-US" smtClean="0"/>
              <a:t>2021/3/24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80317592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49"/>
            <a:ext cx="4011084" cy="1162050"/>
          </a:xfrm>
        </p:spPr>
        <p:txBody>
          <a:bodyPr anchor="b"/>
          <a:lstStyle>
            <a:lvl1pPr algn="l">
              <a:defRPr sz="2645"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4232"/>
            </a:lvl1pPr>
            <a:lvl2pPr>
              <a:defRPr sz="3703"/>
            </a:lvl2pPr>
            <a:lvl3pPr>
              <a:defRPr sz="3174"/>
            </a:lvl3pPr>
            <a:lvl4pPr>
              <a:defRPr sz="2645"/>
            </a:lvl4pPr>
            <a:lvl5pPr>
              <a:defRPr sz="2645"/>
            </a:lvl5pPr>
            <a:lvl6pPr>
              <a:defRPr sz="2645"/>
            </a:lvl6pPr>
            <a:lvl7pPr>
              <a:defRPr sz="2645"/>
            </a:lvl7pPr>
            <a:lvl8pPr>
              <a:defRPr sz="2645"/>
            </a:lvl8pPr>
            <a:lvl9pPr>
              <a:defRPr sz="264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1"/>
            <a:ext cx="4011084" cy="4691063"/>
          </a:xfrm>
        </p:spPr>
        <p:txBody>
          <a:bodyPr/>
          <a:lstStyle>
            <a:lvl1pPr marL="0" indent="0">
              <a:buNone/>
              <a:defRPr sz="1905"/>
            </a:lvl1pPr>
            <a:lvl2pPr marL="609407" indent="0">
              <a:buNone/>
              <a:defRPr sz="1587"/>
            </a:lvl2pPr>
            <a:lvl3pPr marL="1218815" indent="0">
              <a:buNone/>
              <a:defRPr sz="1376"/>
            </a:lvl3pPr>
            <a:lvl4pPr marL="1828894" indent="0">
              <a:buNone/>
              <a:defRPr sz="1164"/>
            </a:lvl4pPr>
            <a:lvl5pPr marL="2438302" indent="0">
              <a:buNone/>
              <a:defRPr sz="1164"/>
            </a:lvl5pPr>
            <a:lvl6pPr marL="3047709" indent="0">
              <a:buNone/>
              <a:defRPr sz="1164"/>
            </a:lvl6pPr>
            <a:lvl7pPr marL="3657116" indent="0">
              <a:buNone/>
              <a:defRPr sz="1164"/>
            </a:lvl7pPr>
            <a:lvl8pPr marL="4266524" indent="0">
              <a:buNone/>
              <a:defRPr sz="1164"/>
            </a:lvl8pPr>
            <a:lvl9pPr marL="4876603" indent="0">
              <a:buNone/>
              <a:defRPr sz="116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3DA72F-40DC-8947-8F24-46CAD954BCDC}" type="datetime1">
              <a:rPr lang="zh-CN" altLang="en-US" smtClean="0"/>
              <a:t>2021/3/24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7025496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12D89E-A88C-4382-BB09-5FB1E2DEC51E}" type="datetimeFigureOut">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26053029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4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32"/>
            </a:lvl1pPr>
            <a:lvl2pPr marL="609407" indent="0">
              <a:buNone/>
              <a:defRPr sz="3703"/>
            </a:lvl2pPr>
            <a:lvl3pPr marL="1218815" indent="0">
              <a:buNone/>
              <a:defRPr sz="3174"/>
            </a:lvl3pPr>
            <a:lvl4pPr marL="1828894" indent="0">
              <a:buNone/>
              <a:defRPr sz="2645"/>
            </a:lvl4pPr>
            <a:lvl5pPr marL="2438302" indent="0">
              <a:buNone/>
              <a:defRPr sz="2645"/>
            </a:lvl5pPr>
            <a:lvl6pPr marL="3047709" indent="0">
              <a:buNone/>
              <a:defRPr sz="2645"/>
            </a:lvl6pPr>
            <a:lvl7pPr marL="3657116" indent="0">
              <a:buNone/>
              <a:defRPr sz="2645"/>
            </a:lvl7pPr>
            <a:lvl8pPr marL="4266524" indent="0">
              <a:buNone/>
              <a:defRPr sz="2645"/>
            </a:lvl8pPr>
            <a:lvl9pPr marL="4876603" indent="0">
              <a:buNone/>
              <a:defRPr sz="264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905"/>
            </a:lvl1pPr>
            <a:lvl2pPr marL="609407" indent="0">
              <a:buNone/>
              <a:defRPr sz="1587"/>
            </a:lvl2pPr>
            <a:lvl3pPr marL="1218815" indent="0">
              <a:buNone/>
              <a:defRPr sz="1376"/>
            </a:lvl3pPr>
            <a:lvl4pPr marL="1828894" indent="0">
              <a:buNone/>
              <a:defRPr sz="1164"/>
            </a:lvl4pPr>
            <a:lvl5pPr marL="2438302" indent="0">
              <a:buNone/>
              <a:defRPr sz="1164"/>
            </a:lvl5pPr>
            <a:lvl6pPr marL="3047709" indent="0">
              <a:buNone/>
              <a:defRPr sz="1164"/>
            </a:lvl6pPr>
            <a:lvl7pPr marL="3657116" indent="0">
              <a:buNone/>
              <a:defRPr sz="1164"/>
            </a:lvl7pPr>
            <a:lvl8pPr marL="4266524" indent="0">
              <a:buNone/>
              <a:defRPr sz="1164"/>
            </a:lvl8pPr>
            <a:lvl9pPr marL="4876603" indent="0">
              <a:buNone/>
              <a:defRPr sz="116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AD63244-22EE-D048-A1F1-C8A1ADF31D75}" type="datetime1">
              <a:rPr lang="zh-CN" altLang="en-US" smtClean="0"/>
              <a:t>2021/3/24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124116811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AA8475-B503-4342-9415-289607CB3F58}" type="datetime1">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110252510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BB60AD-9168-814E-A462-BB2A83C220D4}" type="datetime1">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2852188899"/>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章节标题">
    <p:spTree>
      <p:nvGrpSpPr>
        <p:cNvPr id="1" name=""/>
        <p:cNvGrpSpPr/>
        <p:nvPr/>
      </p:nvGrpSpPr>
      <p:grpSpPr>
        <a:xfrm>
          <a:off x="0" y="0"/>
          <a:ext cx="0" cy="0"/>
          <a:chOff x="0" y="0"/>
          <a:chExt cx="0" cy="0"/>
        </a:xfrm>
      </p:grpSpPr>
      <p:sp>
        <p:nvSpPr>
          <p:cNvPr id="8" name="矩形 7"/>
          <p:cNvSpPr/>
          <p:nvPr userDrawn="1"/>
        </p:nvSpPr>
        <p:spPr>
          <a:xfrm>
            <a:off x="1" y="6570001"/>
            <a:ext cx="12192000" cy="288000"/>
          </a:xfrm>
          <a:prstGeom prst="rect">
            <a:avLst/>
          </a:pr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01"/>
          </a:p>
        </p:txBody>
      </p:sp>
      <p:sp>
        <p:nvSpPr>
          <p:cNvPr id="60" name="任意多边形: 形状 59"/>
          <p:cNvSpPr/>
          <p:nvPr userDrawn="1"/>
        </p:nvSpPr>
        <p:spPr>
          <a:xfrm flipH="1">
            <a:off x="1" y="-14288"/>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01"/>
          </a:p>
        </p:txBody>
      </p:sp>
      <p:pic>
        <p:nvPicPr>
          <p:cNvPr id="9" name="图片 8"/>
          <p:cNvPicPr>
            <a:picLocks noChangeAspect="1"/>
          </p:cNvPicPr>
          <p:nvPr userDrawn="1"/>
        </p:nvPicPr>
        <p:blipFill>
          <a:blip r:embed="rId2">
            <a:clrChange>
              <a:clrFrom>
                <a:srgbClr val="AE0C2A"/>
              </a:clrFrom>
              <a:clrTo>
                <a:srgbClr val="AE0C2A">
                  <a:alpha val="0"/>
                </a:srgbClr>
              </a:clrTo>
            </a:clrChange>
          </a:blip>
          <a:stretch>
            <a:fillRect/>
          </a:stretch>
        </p:blipFill>
        <p:spPr>
          <a:xfrm>
            <a:off x="9901320" y="108065"/>
            <a:ext cx="2076450" cy="457200"/>
          </a:xfrm>
          <a:prstGeom prst="rect">
            <a:avLst/>
          </a:prstGeom>
        </p:spPr>
      </p:pic>
    </p:spTree>
    <p:extLst>
      <p:ext uri="{BB962C8B-B14F-4D97-AF65-F5344CB8AC3E}">
        <p14:creationId xmlns:p14="http://schemas.microsoft.com/office/powerpoint/2010/main" val="331458125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5"/>
            <a:ext cx="10363200" cy="1470026"/>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07" indent="0" algn="ctr">
              <a:buNone/>
              <a:defRPr>
                <a:solidFill>
                  <a:schemeClr val="tx1">
                    <a:tint val="75000"/>
                  </a:schemeClr>
                </a:solidFill>
              </a:defRPr>
            </a:lvl2pPr>
            <a:lvl3pPr marL="1218815" indent="0" algn="ctr">
              <a:buNone/>
              <a:defRPr>
                <a:solidFill>
                  <a:schemeClr val="tx1">
                    <a:tint val="75000"/>
                  </a:schemeClr>
                </a:solidFill>
              </a:defRPr>
            </a:lvl3pPr>
            <a:lvl4pPr marL="1828894" indent="0" algn="ctr">
              <a:buNone/>
              <a:defRPr>
                <a:solidFill>
                  <a:schemeClr val="tx1">
                    <a:tint val="75000"/>
                  </a:schemeClr>
                </a:solidFill>
              </a:defRPr>
            </a:lvl4pPr>
            <a:lvl5pPr marL="2438302" indent="0" algn="ctr">
              <a:buNone/>
              <a:defRPr>
                <a:solidFill>
                  <a:schemeClr val="tx1">
                    <a:tint val="75000"/>
                  </a:schemeClr>
                </a:solidFill>
              </a:defRPr>
            </a:lvl5pPr>
            <a:lvl6pPr marL="3047709" indent="0" algn="ctr">
              <a:buNone/>
              <a:defRPr>
                <a:solidFill>
                  <a:schemeClr val="tx1">
                    <a:tint val="75000"/>
                  </a:schemeClr>
                </a:solidFill>
              </a:defRPr>
            </a:lvl6pPr>
            <a:lvl7pPr marL="3657116" indent="0" algn="ctr">
              <a:buNone/>
              <a:defRPr>
                <a:solidFill>
                  <a:schemeClr val="tx1">
                    <a:tint val="75000"/>
                  </a:schemeClr>
                </a:solidFill>
              </a:defRPr>
            </a:lvl7pPr>
            <a:lvl8pPr marL="4266524" indent="0" algn="ctr">
              <a:buNone/>
              <a:defRPr>
                <a:solidFill>
                  <a:schemeClr val="tx1">
                    <a:tint val="75000"/>
                  </a:schemeClr>
                </a:solidFill>
              </a:defRPr>
            </a:lvl8pPr>
            <a:lvl9pPr marL="4876603"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FB512F2-2E7B-A246-B8CE-D9F7F9025749}" type="datetime1">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156365349"/>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809" b="1"/>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spcBef>
                <a:spcPts val="846"/>
              </a:spcBef>
              <a:defRPr sz="3386"/>
            </a:lvl1pPr>
            <a:lvl2pPr>
              <a:lnSpc>
                <a:spcPct val="120000"/>
              </a:lnSpc>
              <a:spcBef>
                <a:spcPts val="846"/>
              </a:spcBef>
              <a:defRPr sz="2539"/>
            </a:lvl2pPr>
            <a:lvl3pPr>
              <a:lnSpc>
                <a:spcPct val="120000"/>
              </a:lnSpc>
              <a:spcBef>
                <a:spcPts val="846"/>
              </a:spcBef>
              <a:defRPr sz="2116"/>
            </a:lvl3pPr>
            <a:lvl4pPr>
              <a:lnSpc>
                <a:spcPct val="120000"/>
              </a:lnSpc>
              <a:spcBef>
                <a:spcPts val="846"/>
              </a:spcBef>
              <a:defRPr sz="1905"/>
            </a:lvl4pPr>
            <a:lvl5pPr>
              <a:lnSpc>
                <a:spcPct val="120000"/>
              </a:lnSpc>
              <a:spcBef>
                <a:spcPts val="846"/>
              </a:spcBef>
              <a:defRPr sz="1905"/>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44596BF1-D799-FC43-ABD7-CBCD563BD991}" type="datetime1">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pic>
        <p:nvPicPr>
          <p:cNvPr id="7" name="Picture 1510"/>
          <p:cNvPicPr>
            <a:picLocks noChangeArrowheads="1"/>
          </p:cNvPicPr>
          <p:nvPr userDrawn="1"/>
        </p:nvPicPr>
        <p:blipFill>
          <a:blip r:embed="rId2"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148919" y="3246222"/>
            <a:ext cx="3225713" cy="5154303"/>
          </a:xfrm>
          <a:prstGeom prst="rect">
            <a:avLst/>
          </a:prstGeom>
          <a:noFill/>
          <a:ln w="9525">
            <a:noFill/>
            <a:miter lim="800000"/>
            <a:headEnd/>
            <a:tailEnd/>
          </a:ln>
        </p:spPr>
      </p:pic>
      <p:pic>
        <p:nvPicPr>
          <p:cNvPr id="8" name="Picture 1510"/>
          <p:cNvPicPr>
            <a:picLocks noChangeArrowheads="1"/>
          </p:cNvPicPr>
          <p:nvPr userDrawn="1"/>
        </p:nvPicPr>
        <p:blipFill>
          <a:blip r:embed="rId3"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8619771" y="-986871"/>
            <a:ext cx="3909161" cy="5425087"/>
          </a:xfrm>
          <a:prstGeom prst="rect">
            <a:avLst/>
          </a:prstGeom>
          <a:noFill/>
          <a:ln w="9525">
            <a:noFill/>
            <a:miter lim="800000"/>
            <a:headEnd/>
            <a:tailEnd/>
          </a:ln>
        </p:spPr>
      </p:pic>
    </p:spTree>
    <p:extLst>
      <p:ext uri="{BB962C8B-B14F-4D97-AF65-F5344CB8AC3E}">
        <p14:creationId xmlns:p14="http://schemas.microsoft.com/office/powerpoint/2010/main" val="934409422"/>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4"/>
          </a:xfrm>
        </p:spPr>
        <p:txBody>
          <a:bodyPr anchor="t"/>
          <a:lstStyle>
            <a:lvl1pPr algn="l">
              <a:defRPr sz="5291" b="1" cap="all"/>
            </a:lvl1pPr>
          </a:lstStyle>
          <a:p>
            <a:r>
              <a:rPr lang="zh-CN" altLang="en-US"/>
              <a:t>单击此处编辑母版标题样式</a:t>
            </a:r>
          </a:p>
        </p:txBody>
      </p:sp>
      <p:sp>
        <p:nvSpPr>
          <p:cNvPr id="3" name="文本占位符 2"/>
          <p:cNvSpPr>
            <a:spLocks noGrp="1"/>
          </p:cNvSpPr>
          <p:nvPr>
            <p:ph type="body" idx="1"/>
          </p:nvPr>
        </p:nvSpPr>
        <p:spPr>
          <a:xfrm>
            <a:off x="963084" y="2906714"/>
            <a:ext cx="10363200" cy="1500186"/>
          </a:xfrm>
        </p:spPr>
        <p:txBody>
          <a:bodyPr anchor="b"/>
          <a:lstStyle>
            <a:lvl1pPr marL="0" indent="0">
              <a:buNone/>
              <a:defRPr sz="2645">
                <a:solidFill>
                  <a:schemeClr val="tx1">
                    <a:tint val="75000"/>
                  </a:schemeClr>
                </a:solidFill>
              </a:defRPr>
            </a:lvl1pPr>
            <a:lvl2pPr marL="609407" indent="0">
              <a:buNone/>
              <a:defRPr sz="2434">
                <a:solidFill>
                  <a:schemeClr val="tx1">
                    <a:tint val="75000"/>
                  </a:schemeClr>
                </a:solidFill>
              </a:defRPr>
            </a:lvl2pPr>
            <a:lvl3pPr marL="1218815" indent="0">
              <a:buNone/>
              <a:defRPr sz="2116">
                <a:solidFill>
                  <a:schemeClr val="tx1">
                    <a:tint val="75000"/>
                  </a:schemeClr>
                </a:solidFill>
              </a:defRPr>
            </a:lvl3pPr>
            <a:lvl4pPr marL="1828894" indent="0">
              <a:buNone/>
              <a:defRPr sz="1905">
                <a:solidFill>
                  <a:schemeClr val="tx1">
                    <a:tint val="75000"/>
                  </a:schemeClr>
                </a:solidFill>
              </a:defRPr>
            </a:lvl4pPr>
            <a:lvl5pPr marL="2438302" indent="0">
              <a:buNone/>
              <a:defRPr sz="1905">
                <a:solidFill>
                  <a:schemeClr val="tx1">
                    <a:tint val="75000"/>
                  </a:schemeClr>
                </a:solidFill>
              </a:defRPr>
            </a:lvl5pPr>
            <a:lvl6pPr marL="3047709" indent="0">
              <a:buNone/>
              <a:defRPr sz="1905">
                <a:solidFill>
                  <a:schemeClr val="tx1">
                    <a:tint val="75000"/>
                  </a:schemeClr>
                </a:solidFill>
              </a:defRPr>
            </a:lvl6pPr>
            <a:lvl7pPr marL="3657116" indent="0">
              <a:buNone/>
              <a:defRPr sz="1905">
                <a:solidFill>
                  <a:schemeClr val="tx1">
                    <a:tint val="75000"/>
                  </a:schemeClr>
                </a:solidFill>
              </a:defRPr>
            </a:lvl7pPr>
            <a:lvl8pPr marL="4266524" indent="0">
              <a:buNone/>
              <a:defRPr sz="1905">
                <a:solidFill>
                  <a:schemeClr val="tx1">
                    <a:tint val="75000"/>
                  </a:schemeClr>
                </a:solidFill>
              </a:defRPr>
            </a:lvl8pPr>
            <a:lvl9pPr marL="4876603" indent="0">
              <a:buNone/>
              <a:defRPr sz="190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E5934F2-C26A-2943-9D0A-CC305772CD56}" type="datetime1">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530541413"/>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4074"/>
          </a:xfrm>
        </p:spPr>
        <p:txBody>
          <a:bodyPr/>
          <a:lstStyle>
            <a:lvl1pPr>
              <a:defRPr sz="3703"/>
            </a:lvl1pPr>
            <a:lvl2pPr>
              <a:defRPr sz="3174"/>
            </a:lvl2pPr>
            <a:lvl3pPr>
              <a:defRPr sz="2645"/>
            </a:lvl3pPr>
            <a:lvl4pPr>
              <a:defRPr sz="2434"/>
            </a:lvl4pPr>
            <a:lvl5pPr>
              <a:defRPr sz="2434"/>
            </a:lvl5pPr>
            <a:lvl6pPr>
              <a:defRPr sz="2434"/>
            </a:lvl6pPr>
            <a:lvl7pPr>
              <a:defRPr sz="2434"/>
            </a:lvl7pPr>
            <a:lvl8pPr>
              <a:defRPr sz="2434"/>
            </a:lvl8pPr>
            <a:lvl9pPr>
              <a:defRPr sz="243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4074"/>
          </a:xfrm>
        </p:spPr>
        <p:txBody>
          <a:bodyPr/>
          <a:lstStyle>
            <a:lvl1pPr>
              <a:defRPr sz="3703"/>
            </a:lvl1pPr>
            <a:lvl2pPr>
              <a:defRPr sz="3174"/>
            </a:lvl2pPr>
            <a:lvl3pPr>
              <a:defRPr sz="2645"/>
            </a:lvl3pPr>
            <a:lvl4pPr>
              <a:defRPr sz="2434"/>
            </a:lvl4pPr>
            <a:lvl5pPr>
              <a:defRPr sz="2434"/>
            </a:lvl5pPr>
            <a:lvl6pPr>
              <a:defRPr sz="2434"/>
            </a:lvl6pPr>
            <a:lvl7pPr>
              <a:defRPr sz="2434"/>
            </a:lvl7pPr>
            <a:lvl8pPr>
              <a:defRPr sz="2434"/>
            </a:lvl8pPr>
            <a:lvl9pPr>
              <a:defRPr sz="243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443E569-27CC-1E4F-AF21-EEDEBA079775}" type="datetime1">
              <a:rPr lang="zh-CN" altLang="en-US" smtClean="0"/>
              <a:t>2021/3/24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1530889205"/>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1" y="1535113"/>
            <a:ext cx="5386917" cy="639762"/>
          </a:xfrm>
        </p:spPr>
        <p:txBody>
          <a:bodyPr anchor="b"/>
          <a:lstStyle>
            <a:lvl1pPr marL="0" indent="0">
              <a:buNone/>
              <a:defRPr sz="3174" b="1"/>
            </a:lvl1pPr>
            <a:lvl2pPr marL="609407" indent="0">
              <a:buNone/>
              <a:defRPr sz="2645" b="1"/>
            </a:lvl2pPr>
            <a:lvl3pPr marL="1218815" indent="0">
              <a:buNone/>
              <a:defRPr sz="2434" b="1"/>
            </a:lvl3pPr>
            <a:lvl4pPr marL="1828894" indent="0">
              <a:buNone/>
              <a:defRPr sz="2116" b="1"/>
            </a:lvl4pPr>
            <a:lvl5pPr marL="2438302" indent="0">
              <a:buNone/>
              <a:defRPr sz="2116" b="1"/>
            </a:lvl5pPr>
            <a:lvl6pPr marL="3047709" indent="0">
              <a:buNone/>
              <a:defRPr sz="2116" b="1"/>
            </a:lvl6pPr>
            <a:lvl7pPr marL="3657116" indent="0">
              <a:buNone/>
              <a:defRPr sz="2116" b="1"/>
            </a:lvl7pPr>
            <a:lvl8pPr marL="4266524" indent="0">
              <a:buNone/>
              <a:defRPr sz="2116" b="1"/>
            </a:lvl8pPr>
            <a:lvl9pPr marL="4876603" indent="0">
              <a:buNone/>
              <a:defRPr sz="2116" b="1"/>
            </a:lvl9pPr>
          </a:lstStyle>
          <a:p>
            <a:pPr lvl="0"/>
            <a:r>
              <a:rPr lang="zh-CN" altLang="en-US"/>
              <a:t>单击此处编辑母版文本样式</a:t>
            </a:r>
          </a:p>
        </p:txBody>
      </p:sp>
      <p:sp>
        <p:nvSpPr>
          <p:cNvPr id="4" name="内容占位符 3"/>
          <p:cNvSpPr>
            <a:spLocks noGrp="1"/>
          </p:cNvSpPr>
          <p:nvPr>
            <p:ph sz="half" idx="2"/>
          </p:nvPr>
        </p:nvSpPr>
        <p:spPr>
          <a:xfrm>
            <a:off x="609601" y="2174875"/>
            <a:ext cx="5386917" cy="3951288"/>
          </a:xfrm>
        </p:spPr>
        <p:txBody>
          <a:bodyPr/>
          <a:lstStyle>
            <a:lvl1pPr>
              <a:defRPr sz="3174"/>
            </a:lvl1pPr>
            <a:lvl2pPr>
              <a:defRPr sz="2645"/>
            </a:lvl2pPr>
            <a:lvl3pPr>
              <a:defRPr sz="2434"/>
            </a:lvl3pPr>
            <a:lvl4pPr>
              <a:defRPr sz="2116"/>
            </a:lvl4pPr>
            <a:lvl5pPr>
              <a:defRPr sz="2116"/>
            </a:lvl5pPr>
            <a:lvl6pPr>
              <a:defRPr sz="2116"/>
            </a:lvl6pPr>
            <a:lvl7pPr>
              <a:defRPr sz="2116"/>
            </a:lvl7pPr>
            <a:lvl8pPr>
              <a:defRPr sz="2116"/>
            </a:lvl8pPr>
            <a:lvl9pPr>
              <a:defRPr sz="21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3174" b="1"/>
            </a:lvl1pPr>
            <a:lvl2pPr marL="609407" indent="0">
              <a:buNone/>
              <a:defRPr sz="2645" b="1"/>
            </a:lvl2pPr>
            <a:lvl3pPr marL="1218815" indent="0">
              <a:buNone/>
              <a:defRPr sz="2434" b="1"/>
            </a:lvl3pPr>
            <a:lvl4pPr marL="1828894" indent="0">
              <a:buNone/>
              <a:defRPr sz="2116" b="1"/>
            </a:lvl4pPr>
            <a:lvl5pPr marL="2438302" indent="0">
              <a:buNone/>
              <a:defRPr sz="2116" b="1"/>
            </a:lvl5pPr>
            <a:lvl6pPr marL="3047709" indent="0">
              <a:buNone/>
              <a:defRPr sz="2116" b="1"/>
            </a:lvl6pPr>
            <a:lvl7pPr marL="3657116" indent="0">
              <a:buNone/>
              <a:defRPr sz="2116" b="1"/>
            </a:lvl7pPr>
            <a:lvl8pPr marL="4266524" indent="0">
              <a:buNone/>
              <a:defRPr sz="2116" b="1"/>
            </a:lvl8pPr>
            <a:lvl9pPr marL="4876603" indent="0">
              <a:buNone/>
              <a:defRPr sz="2116"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174"/>
            </a:lvl1pPr>
            <a:lvl2pPr>
              <a:defRPr sz="2645"/>
            </a:lvl2pPr>
            <a:lvl3pPr>
              <a:defRPr sz="2434"/>
            </a:lvl3pPr>
            <a:lvl4pPr>
              <a:defRPr sz="2116"/>
            </a:lvl4pPr>
            <a:lvl5pPr>
              <a:defRPr sz="2116"/>
            </a:lvl5pPr>
            <a:lvl6pPr>
              <a:defRPr sz="2116"/>
            </a:lvl6pPr>
            <a:lvl7pPr>
              <a:defRPr sz="2116"/>
            </a:lvl7pPr>
            <a:lvl8pPr>
              <a:defRPr sz="2116"/>
            </a:lvl8pPr>
            <a:lvl9pPr>
              <a:defRPr sz="21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599D09E-A9A5-4841-B8A2-3ADA7F7C0D0A}" type="datetime1">
              <a:rPr lang="zh-CN" altLang="en-US" smtClean="0"/>
              <a:t>2021/3/24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494582944"/>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503EE7-A364-5A4D-BF6C-25826002D81F}" type="datetime1">
              <a:rPr lang="zh-CN" altLang="en-US" smtClean="0"/>
              <a:t>2021/3/24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150651643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812D89E-A88C-4382-BB09-5FB1E2DEC51E}" type="datetimeFigureOut">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25066137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A1E681-5A78-5044-8122-EC745DB8495C}" type="datetime1">
              <a:rPr lang="zh-CN" altLang="en-US" smtClean="0"/>
              <a:t>2021/3/24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870930657"/>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49"/>
            <a:ext cx="4011084" cy="1162050"/>
          </a:xfrm>
        </p:spPr>
        <p:txBody>
          <a:bodyPr anchor="b"/>
          <a:lstStyle>
            <a:lvl1pPr algn="l">
              <a:defRPr sz="2645"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4232"/>
            </a:lvl1pPr>
            <a:lvl2pPr>
              <a:defRPr sz="3703"/>
            </a:lvl2pPr>
            <a:lvl3pPr>
              <a:defRPr sz="3174"/>
            </a:lvl3pPr>
            <a:lvl4pPr>
              <a:defRPr sz="2645"/>
            </a:lvl4pPr>
            <a:lvl5pPr>
              <a:defRPr sz="2645"/>
            </a:lvl5pPr>
            <a:lvl6pPr>
              <a:defRPr sz="2645"/>
            </a:lvl6pPr>
            <a:lvl7pPr>
              <a:defRPr sz="2645"/>
            </a:lvl7pPr>
            <a:lvl8pPr>
              <a:defRPr sz="2645"/>
            </a:lvl8pPr>
            <a:lvl9pPr>
              <a:defRPr sz="264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1"/>
            <a:ext cx="4011084" cy="4691063"/>
          </a:xfrm>
        </p:spPr>
        <p:txBody>
          <a:bodyPr/>
          <a:lstStyle>
            <a:lvl1pPr marL="0" indent="0">
              <a:buNone/>
              <a:defRPr sz="1905"/>
            </a:lvl1pPr>
            <a:lvl2pPr marL="609407" indent="0">
              <a:buNone/>
              <a:defRPr sz="1587"/>
            </a:lvl2pPr>
            <a:lvl3pPr marL="1218815" indent="0">
              <a:buNone/>
              <a:defRPr sz="1376"/>
            </a:lvl3pPr>
            <a:lvl4pPr marL="1828894" indent="0">
              <a:buNone/>
              <a:defRPr sz="1164"/>
            </a:lvl4pPr>
            <a:lvl5pPr marL="2438302" indent="0">
              <a:buNone/>
              <a:defRPr sz="1164"/>
            </a:lvl5pPr>
            <a:lvl6pPr marL="3047709" indent="0">
              <a:buNone/>
              <a:defRPr sz="1164"/>
            </a:lvl6pPr>
            <a:lvl7pPr marL="3657116" indent="0">
              <a:buNone/>
              <a:defRPr sz="1164"/>
            </a:lvl7pPr>
            <a:lvl8pPr marL="4266524" indent="0">
              <a:buNone/>
              <a:defRPr sz="1164"/>
            </a:lvl8pPr>
            <a:lvl9pPr marL="4876603" indent="0">
              <a:buNone/>
              <a:defRPr sz="116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3DA72F-40DC-8947-8F24-46CAD954BCDC}" type="datetime1">
              <a:rPr lang="zh-CN" altLang="en-US" smtClean="0"/>
              <a:t>2021/3/24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313859411"/>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4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32"/>
            </a:lvl1pPr>
            <a:lvl2pPr marL="609407" indent="0">
              <a:buNone/>
              <a:defRPr sz="3703"/>
            </a:lvl2pPr>
            <a:lvl3pPr marL="1218815" indent="0">
              <a:buNone/>
              <a:defRPr sz="3174"/>
            </a:lvl3pPr>
            <a:lvl4pPr marL="1828894" indent="0">
              <a:buNone/>
              <a:defRPr sz="2645"/>
            </a:lvl4pPr>
            <a:lvl5pPr marL="2438302" indent="0">
              <a:buNone/>
              <a:defRPr sz="2645"/>
            </a:lvl5pPr>
            <a:lvl6pPr marL="3047709" indent="0">
              <a:buNone/>
              <a:defRPr sz="2645"/>
            </a:lvl6pPr>
            <a:lvl7pPr marL="3657116" indent="0">
              <a:buNone/>
              <a:defRPr sz="2645"/>
            </a:lvl7pPr>
            <a:lvl8pPr marL="4266524" indent="0">
              <a:buNone/>
              <a:defRPr sz="2645"/>
            </a:lvl8pPr>
            <a:lvl9pPr marL="4876603" indent="0">
              <a:buNone/>
              <a:defRPr sz="264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905"/>
            </a:lvl1pPr>
            <a:lvl2pPr marL="609407" indent="0">
              <a:buNone/>
              <a:defRPr sz="1587"/>
            </a:lvl2pPr>
            <a:lvl3pPr marL="1218815" indent="0">
              <a:buNone/>
              <a:defRPr sz="1376"/>
            </a:lvl3pPr>
            <a:lvl4pPr marL="1828894" indent="0">
              <a:buNone/>
              <a:defRPr sz="1164"/>
            </a:lvl4pPr>
            <a:lvl5pPr marL="2438302" indent="0">
              <a:buNone/>
              <a:defRPr sz="1164"/>
            </a:lvl5pPr>
            <a:lvl6pPr marL="3047709" indent="0">
              <a:buNone/>
              <a:defRPr sz="1164"/>
            </a:lvl6pPr>
            <a:lvl7pPr marL="3657116" indent="0">
              <a:buNone/>
              <a:defRPr sz="1164"/>
            </a:lvl7pPr>
            <a:lvl8pPr marL="4266524" indent="0">
              <a:buNone/>
              <a:defRPr sz="1164"/>
            </a:lvl8pPr>
            <a:lvl9pPr marL="4876603" indent="0">
              <a:buNone/>
              <a:defRPr sz="116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AD63244-22EE-D048-A1F1-C8A1ADF31D75}" type="datetime1">
              <a:rPr lang="zh-CN" altLang="en-US" smtClean="0"/>
              <a:t>2021/3/24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2942773427"/>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AA8475-B503-4342-9415-289607CB3F58}" type="datetime1">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3686130762"/>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BB60AD-9168-814E-A462-BB2A83C220D4}" type="datetime1">
              <a:rPr lang="zh-CN" altLang="en-US" smtClean="0"/>
              <a:t>2021/3/24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t>‹#›</a:t>
            </a:fld>
            <a:endParaRPr lang="zh-CN" altLang="en-US"/>
          </a:p>
        </p:txBody>
      </p:sp>
    </p:spTree>
    <p:extLst>
      <p:ext uri="{BB962C8B-B14F-4D97-AF65-F5344CB8AC3E}">
        <p14:creationId xmlns:p14="http://schemas.microsoft.com/office/powerpoint/2010/main" val="2858942722"/>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章节标题">
    <p:spTree>
      <p:nvGrpSpPr>
        <p:cNvPr id="1" name=""/>
        <p:cNvGrpSpPr/>
        <p:nvPr/>
      </p:nvGrpSpPr>
      <p:grpSpPr>
        <a:xfrm>
          <a:off x="0" y="0"/>
          <a:ext cx="0" cy="0"/>
          <a:chOff x="0" y="0"/>
          <a:chExt cx="0" cy="0"/>
        </a:xfrm>
      </p:grpSpPr>
      <p:sp>
        <p:nvSpPr>
          <p:cNvPr id="8" name="矩形 7"/>
          <p:cNvSpPr/>
          <p:nvPr userDrawn="1"/>
        </p:nvSpPr>
        <p:spPr>
          <a:xfrm>
            <a:off x="1" y="6570001"/>
            <a:ext cx="12192000" cy="288000"/>
          </a:xfrm>
          <a:prstGeom prst="rect">
            <a:avLst/>
          </a:pr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01"/>
          </a:p>
        </p:txBody>
      </p:sp>
      <p:sp>
        <p:nvSpPr>
          <p:cNvPr id="60" name="任意多边形: 形状 59"/>
          <p:cNvSpPr/>
          <p:nvPr userDrawn="1"/>
        </p:nvSpPr>
        <p:spPr>
          <a:xfrm flipH="1">
            <a:off x="1" y="-14288"/>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01"/>
          </a:p>
        </p:txBody>
      </p:sp>
      <p:pic>
        <p:nvPicPr>
          <p:cNvPr id="9" name="图片 8"/>
          <p:cNvPicPr>
            <a:picLocks noChangeAspect="1"/>
          </p:cNvPicPr>
          <p:nvPr userDrawn="1"/>
        </p:nvPicPr>
        <p:blipFill>
          <a:blip r:embed="rId2">
            <a:clrChange>
              <a:clrFrom>
                <a:srgbClr val="AE0C2A"/>
              </a:clrFrom>
              <a:clrTo>
                <a:srgbClr val="AE0C2A">
                  <a:alpha val="0"/>
                </a:srgbClr>
              </a:clrTo>
            </a:clrChange>
          </a:blip>
          <a:stretch>
            <a:fillRect/>
          </a:stretch>
        </p:blipFill>
        <p:spPr>
          <a:xfrm>
            <a:off x="9901320" y="108065"/>
            <a:ext cx="2076450" cy="457200"/>
          </a:xfrm>
          <a:prstGeom prst="rect">
            <a:avLst/>
          </a:prstGeom>
        </p:spPr>
      </p:pic>
    </p:spTree>
    <p:extLst>
      <p:ext uri="{BB962C8B-B14F-4D97-AF65-F5344CB8AC3E}">
        <p14:creationId xmlns:p14="http://schemas.microsoft.com/office/powerpoint/2010/main" val="309149984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812D89E-A88C-4382-BB09-5FB1E2DEC51E}" type="datetimeFigureOut">
              <a:rPr lang="zh-CN" altLang="en-US" smtClean="0"/>
              <a:t>2021/3/24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46315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812D89E-A88C-4382-BB09-5FB1E2DEC51E}" type="datetimeFigureOut">
              <a:rPr lang="zh-CN" altLang="en-US" smtClean="0"/>
              <a:t>2021/3/24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29596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812D89E-A88C-4382-BB09-5FB1E2DEC51E}" type="datetimeFigureOut">
              <a:rPr lang="zh-CN" altLang="en-US" smtClean="0"/>
              <a:t>2021/3/24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111777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12D89E-A88C-4382-BB09-5FB1E2DEC51E}" type="datetimeFigureOut">
              <a:rPr lang="zh-CN" altLang="en-US" smtClean="0"/>
              <a:t>2021/3/24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335373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812D89E-A88C-4382-BB09-5FB1E2DEC51E}" type="datetimeFigureOut">
              <a:rPr lang="zh-CN" altLang="en-US" smtClean="0"/>
              <a:t>2021/3/24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290304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812D89E-A88C-4382-BB09-5FB1E2DEC51E}" type="datetimeFigureOut">
              <a:rPr lang="zh-CN" altLang="en-US" smtClean="0"/>
              <a:t>2021/3/24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33326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2D89E-A88C-4382-BB09-5FB1E2DEC51E}" type="datetimeFigureOut">
              <a:rPr lang="zh-CN" altLang="en-US" smtClean="0"/>
              <a:t>2021/3/24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B8093-9F89-41B2-A14D-53E4980E78F2}" type="slidenum">
              <a:rPr lang="zh-CN" altLang="en-US" smtClean="0"/>
              <a:t>‹#›</a:t>
            </a:fld>
            <a:endParaRPr lang="zh-CN" altLang="en-US"/>
          </a:p>
        </p:txBody>
      </p:sp>
    </p:spTree>
    <p:extLst>
      <p:ext uri="{BB962C8B-B14F-4D97-AF65-F5344CB8AC3E}">
        <p14:creationId xmlns:p14="http://schemas.microsoft.com/office/powerpoint/2010/main" val="706772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510"/>
          <p:cNvPicPr>
            <a:picLocks noChangeArrowheads="1"/>
          </p:cNvPicPr>
          <p:nvPr userDrawn="1"/>
        </p:nvPicPr>
        <p:blipFill>
          <a:blip r:embed="rId14"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148919" y="3246222"/>
            <a:ext cx="3225713" cy="5154303"/>
          </a:xfrm>
          <a:prstGeom prst="rect">
            <a:avLst/>
          </a:prstGeom>
          <a:noFill/>
          <a:ln w="9525">
            <a:noFill/>
            <a:miter lim="800000"/>
            <a:headEnd/>
            <a:tailEnd/>
          </a:ln>
        </p:spPr>
      </p:pic>
      <p:sp>
        <p:nvSpPr>
          <p:cNvPr id="2" name="标题占位符 1"/>
          <p:cNvSpPr>
            <a:spLocks noGrp="1"/>
          </p:cNvSpPr>
          <p:nvPr>
            <p:ph type="title"/>
          </p:nvPr>
        </p:nvSpPr>
        <p:spPr>
          <a:xfrm>
            <a:off x="609600" y="274639"/>
            <a:ext cx="10972801" cy="1143000"/>
          </a:xfrm>
          <a:prstGeom prst="rect">
            <a:avLst/>
          </a:prstGeom>
        </p:spPr>
        <p:txBody>
          <a:bodyPr vert="horz" lIns="115214" tIns="57607" rIns="115214" bIns="57607"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1" cy="4525963"/>
          </a:xfrm>
          <a:prstGeom prst="rect">
            <a:avLst/>
          </a:prstGeom>
        </p:spPr>
        <p:txBody>
          <a:bodyPr vert="horz" lIns="115214" tIns="57607" rIns="115214" bIns="57607"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6"/>
          </a:xfrm>
          <a:prstGeom prst="rect">
            <a:avLst/>
          </a:prstGeom>
        </p:spPr>
        <p:txBody>
          <a:bodyPr vert="horz" lIns="115214" tIns="57607" rIns="115214" bIns="57607" rtlCol="0" anchor="ctr"/>
          <a:lstStyle>
            <a:lvl1pPr algn="l">
              <a:defRPr sz="1587">
                <a:solidFill>
                  <a:schemeClr val="tx1">
                    <a:tint val="75000"/>
                  </a:schemeClr>
                </a:solidFill>
                <a:latin typeface="Times New Roman" panose="02020603050405020304" pitchFamily="18" charset="0"/>
                <a:cs typeface="Times New Roman" panose="02020603050405020304" pitchFamily="18" charset="0"/>
              </a:defRPr>
            </a:lvl1pPr>
          </a:lstStyle>
          <a:p>
            <a:fld id="{876DBDA8-8BD7-5D41-AECE-8B61D7328468}" type="datetime1">
              <a:rPr lang="zh-CN" altLang="en-US" smtClean="0"/>
              <a:t>2021/3/24</a:t>
            </a:fld>
            <a:endParaRPr lang="zh-CN" altLang="en-US"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3"/>
          </p:nvPr>
        </p:nvSpPr>
        <p:spPr>
          <a:xfrm>
            <a:off x="4165601" y="6356351"/>
            <a:ext cx="3860800" cy="365126"/>
          </a:xfrm>
          <a:prstGeom prst="rect">
            <a:avLst/>
          </a:prstGeom>
        </p:spPr>
        <p:txBody>
          <a:bodyPr vert="horz" lIns="115214" tIns="57607" rIns="115214" bIns="57607" rtlCol="0" anchor="ctr"/>
          <a:lstStyle>
            <a:lvl1pPr algn="ctr">
              <a:defRPr sz="1587">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4"/>
          </p:nvPr>
        </p:nvSpPr>
        <p:spPr>
          <a:xfrm>
            <a:off x="8737600" y="6356351"/>
            <a:ext cx="2844800" cy="365126"/>
          </a:xfrm>
          <a:prstGeom prst="rect">
            <a:avLst/>
          </a:prstGeom>
        </p:spPr>
        <p:txBody>
          <a:bodyPr vert="horz" lIns="115214" tIns="57607" rIns="115214" bIns="57607" rtlCol="0" anchor="ctr"/>
          <a:lstStyle>
            <a:lvl1pPr algn="r">
              <a:defRPr sz="1587">
                <a:solidFill>
                  <a:schemeClr val="tx1">
                    <a:tint val="75000"/>
                  </a:schemeClr>
                </a:solidFill>
                <a:latin typeface="Times New Roman" panose="02020603050405020304" pitchFamily="18" charset="0"/>
                <a:cs typeface="Times New Roman" panose="02020603050405020304" pitchFamily="18" charset="0"/>
              </a:defRPr>
            </a:lvl1pPr>
          </a:lstStyle>
          <a:p>
            <a:fld id="{B91EE9DE-39C0-45B1-B406-4DEC767CB4A8}" type="slidenum">
              <a:rPr lang="zh-CN" altLang="en-US" smtClean="0"/>
              <a:pPr/>
              <a:t>‹#›</a:t>
            </a:fld>
            <a:endParaRPr lang="zh-CN" altLang="en-US" dirty="0">
              <a:latin typeface="Times New Roman" panose="02020603050405020304" pitchFamily="18" charset="0"/>
              <a:cs typeface="Times New Roman" panose="02020603050405020304" pitchFamily="18" charset="0"/>
            </a:endParaRPr>
          </a:p>
        </p:txBody>
      </p:sp>
      <p:pic>
        <p:nvPicPr>
          <p:cNvPr id="8" name="Picture 1510"/>
          <p:cNvPicPr>
            <a:picLocks noChangeArrowheads="1"/>
          </p:cNvPicPr>
          <p:nvPr userDrawn="1"/>
        </p:nvPicPr>
        <p:blipFill>
          <a:blip r:embed="rId15"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8619771" y="-986871"/>
            <a:ext cx="3909161" cy="5425087"/>
          </a:xfrm>
          <a:prstGeom prst="rect">
            <a:avLst/>
          </a:prstGeom>
          <a:noFill/>
          <a:ln w="9525">
            <a:noFill/>
            <a:miter lim="800000"/>
            <a:headEnd/>
            <a:tailEnd/>
          </a:ln>
        </p:spPr>
      </p:pic>
      <p:pic>
        <p:nvPicPr>
          <p:cNvPr id="9" name="图片 8" descr="part素材.png"/>
          <p:cNvPicPr>
            <a:picLocks noChangeAspect="1"/>
          </p:cNvPicPr>
          <p:nvPr userDrawn="1"/>
        </p:nvPicPr>
        <p:blipFill>
          <a:blip r:embed="rId16" cstate="screen"/>
          <a:stretch>
            <a:fillRect/>
          </a:stretch>
        </p:blipFill>
        <p:spPr>
          <a:xfrm>
            <a:off x="0" y="137682"/>
            <a:ext cx="449515" cy="1577239"/>
          </a:xfrm>
          <a:prstGeom prst="rect">
            <a:avLst/>
          </a:prstGeom>
        </p:spPr>
      </p:pic>
    </p:spTree>
    <p:extLst>
      <p:ext uri="{BB962C8B-B14F-4D97-AF65-F5344CB8AC3E}">
        <p14:creationId xmlns:p14="http://schemas.microsoft.com/office/powerpoint/2010/main" val="3801981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med">
    <p:fade/>
  </p:transition>
  <p:hf hdr="0" ftr="0" dt="0"/>
  <p:txStyles>
    <p:titleStyle>
      <a:lvl1pPr algn="l" defTabSz="1218815" rtl="0" eaLnBrk="1" latinLnBrk="0" hangingPunct="1">
        <a:spcBef>
          <a:spcPct val="0"/>
        </a:spcBef>
        <a:buNone/>
        <a:defRPr sz="3809" b="1" kern="1200">
          <a:solidFill>
            <a:schemeClr val="tx1"/>
          </a:solidFill>
          <a:latin typeface="+mj-lt"/>
          <a:ea typeface="+mj-ea"/>
          <a:cs typeface="+mj-cs"/>
        </a:defRPr>
      </a:lvl1pPr>
    </p:titleStyle>
    <p:bodyStyle>
      <a:lvl1pPr marL="456888" indent="-456888" algn="l" defTabSz="1218815" rtl="0" eaLnBrk="1" latinLnBrk="0" hangingPunct="1">
        <a:lnSpc>
          <a:spcPct val="120000"/>
        </a:lnSpc>
        <a:spcBef>
          <a:spcPts val="846"/>
        </a:spcBef>
        <a:buFont typeface="Arial" panose="020B0604020202020204" pitchFamily="34" charset="0"/>
        <a:buChar char="•"/>
        <a:defRPr sz="3386" kern="1200">
          <a:solidFill>
            <a:schemeClr val="tx1"/>
          </a:solidFill>
          <a:latin typeface="+mn-lt"/>
          <a:ea typeface="+mn-ea"/>
          <a:cs typeface="+mn-cs"/>
        </a:defRPr>
      </a:lvl1pPr>
      <a:lvl2pPr marL="990371" indent="-380964" algn="l" defTabSz="1218815" rtl="0" eaLnBrk="1" latinLnBrk="0" hangingPunct="1">
        <a:lnSpc>
          <a:spcPct val="120000"/>
        </a:lnSpc>
        <a:spcBef>
          <a:spcPts val="846"/>
        </a:spcBef>
        <a:buFont typeface="Arial" panose="020B0604020202020204" pitchFamily="34" charset="0"/>
        <a:buChar char="–"/>
        <a:defRPr sz="2963" kern="1200">
          <a:solidFill>
            <a:schemeClr val="tx1"/>
          </a:solidFill>
          <a:latin typeface="+mn-lt"/>
          <a:ea typeface="+mn-ea"/>
          <a:cs typeface="+mn-cs"/>
        </a:defRPr>
      </a:lvl2pPr>
      <a:lvl3pPr marL="1523854" indent="-305040" algn="l" defTabSz="1218815" rtl="0" eaLnBrk="1" latinLnBrk="0" hangingPunct="1">
        <a:lnSpc>
          <a:spcPct val="120000"/>
        </a:lnSpc>
        <a:spcBef>
          <a:spcPts val="846"/>
        </a:spcBef>
        <a:buFont typeface="Arial" panose="020B0604020202020204" pitchFamily="34" charset="0"/>
        <a:buChar char="•"/>
        <a:defRPr sz="2539" kern="1200">
          <a:solidFill>
            <a:schemeClr val="tx1"/>
          </a:solidFill>
          <a:latin typeface="+mn-lt"/>
          <a:ea typeface="+mn-ea"/>
          <a:cs typeface="+mn-cs"/>
        </a:defRPr>
      </a:lvl3pPr>
      <a:lvl4pPr marL="2133262" indent="-305040" algn="l" defTabSz="1218815" rtl="0" eaLnBrk="1" latinLnBrk="0" hangingPunct="1">
        <a:lnSpc>
          <a:spcPct val="120000"/>
        </a:lnSpc>
        <a:spcBef>
          <a:spcPts val="846"/>
        </a:spcBef>
        <a:buFont typeface="Arial" panose="020B0604020202020204" pitchFamily="34" charset="0"/>
        <a:buChar char="–"/>
        <a:defRPr sz="2116" kern="1200">
          <a:solidFill>
            <a:schemeClr val="tx1"/>
          </a:solidFill>
          <a:latin typeface="+mn-lt"/>
          <a:ea typeface="+mn-ea"/>
          <a:cs typeface="+mn-cs"/>
        </a:defRPr>
      </a:lvl4pPr>
      <a:lvl5pPr marL="2742669" indent="-305040" algn="l" defTabSz="1218815" rtl="0" eaLnBrk="1" latinLnBrk="0" hangingPunct="1">
        <a:lnSpc>
          <a:spcPct val="120000"/>
        </a:lnSpc>
        <a:spcBef>
          <a:spcPts val="846"/>
        </a:spcBef>
        <a:buFont typeface="Arial" panose="020B0604020202020204" pitchFamily="34" charset="0"/>
        <a:buChar char="»"/>
        <a:defRPr sz="2116" kern="1200">
          <a:solidFill>
            <a:schemeClr val="tx1"/>
          </a:solidFill>
          <a:latin typeface="+mn-lt"/>
          <a:ea typeface="+mn-ea"/>
          <a:cs typeface="+mn-cs"/>
        </a:defRPr>
      </a:lvl5pPr>
      <a:lvl6pPr marL="3352749"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6pPr>
      <a:lvl7pPr marL="3962156"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7pPr>
      <a:lvl8pPr marL="4571563"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8pPr>
      <a:lvl9pPr marL="5180971"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9pPr>
    </p:bodyStyle>
    <p:otherStyle>
      <a:defPPr>
        <a:defRPr lang="zh-CN"/>
      </a:defPPr>
      <a:lvl1pPr marL="0" algn="l" defTabSz="1218815" rtl="0" eaLnBrk="1" latinLnBrk="0" hangingPunct="1">
        <a:defRPr sz="2434" kern="1200">
          <a:solidFill>
            <a:schemeClr val="tx1"/>
          </a:solidFill>
          <a:latin typeface="+mn-lt"/>
          <a:ea typeface="+mn-ea"/>
          <a:cs typeface="+mn-cs"/>
        </a:defRPr>
      </a:lvl1pPr>
      <a:lvl2pPr marL="609407" algn="l" defTabSz="1218815" rtl="0" eaLnBrk="1" latinLnBrk="0" hangingPunct="1">
        <a:defRPr sz="2434" kern="1200">
          <a:solidFill>
            <a:schemeClr val="tx1"/>
          </a:solidFill>
          <a:latin typeface="+mn-lt"/>
          <a:ea typeface="+mn-ea"/>
          <a:cs typeface="+mn-cs"/>
        </a:defRPr>
      </a:lvl2pPr>
      <a:lvl3pPr marL="1218815" algn="l" defTabSz="1218815" rtl="0" eaLnBrk="1" latinLnBrk="0" hangingPunct="1">
        <a:defRPr sz="2434" kern="1200">
          <a:solidFill>
            <a:schemeClr val="tx1"/>
          </a:solidFill>
          <a:latin typeface="+mn-lt"/>
          <a:ea typeface="+mn-ea"/>
          <a:cs typeface="+mn-cs"/>
        </a:defRPr>
      </a:lvl3pPr>
      <a:lvl4pPr marL="1828894" algn="l" defTabSz="1218815" rtl="0" eaLnBrk="1" latinLnBrk="0" hangingPunct="1">
        <a:defRPr sz="2434" kern="1200">
          <a:solidFill>
            <a:schemeClr val="tx1"/>
          </a:solidFill>
          <a:latin typeface="+mn-lt"/>
          <a:ea typeface="+mn-ea"/>
          <a:cs typeface="+mn-cs"/>
        </a:defRPr>
      </a:lvl4pPr>
      <a:lvl5pPr marL="2438302" algn="l" defTabSz="1218815" rtl="0" eaLnBrk="1" latinLnBrk="0" hangingPunct="1">
        <a:defRPr sz="2434" kern="1200">
          <a:solidFill>
            <a:schemeClr val="tx1"/>
          </a:solidFill>
          <a:latin typeface="+mn-lt"/>
          <a:ea typeface="+mn-ea"/>
          <a:cs typeface="+mn-cs"/>
        </a:defRPr>
      </a:lvl5pPr>
      <a:lvl6pPr marL="3047709" algn="l" defTabSz="1218815" rtl="0" eaLnBrk="1" latinLnBrk="0" hangingPunct="1">
        <a:defRPr sz="2434" kern="1200">
          <a:solidFill>
            <a:schemeClr val="tx1"/>
          </a:solidFill>
          <a:latin typeface="+mn-lt"/>
          <a:ea typeface="+mn-ea"/>
          <a:cs typeface="+mn-cs"/>
        </a:defRPr>
      </a:lvl6pPr>
      <a:lvl7pPr marL="3657116" algn="l" defTabSz="1218815" rtl="0" eaLnBrk="1" latinLnBrk="0" hangingPunct="1">
        <a:defRPr sz="2434" kern="1200">
          <a:solidFill>
            <a:schemeClr val="tx1"/>
          </a:solidFill>
          <a:latin typeface="+mn-lt"/>
          <a:ea typeface="+mn-ea"/>
          <a:cs typeface="+mn-cs"/>
        </a:defRPr>
      </a:lvl7pPr>
      <a:lvl8pPr marL="4266524" algn="l" defTabSz="1218815" rtl="0" eaLnBrk="1" latinLnBrk="0" hangingPunct="1">
        <a:defRPr sz="2434" kern="1200">
          <a:solidFill>
            <a:schemeClr val="tx1"/>
          </a:solidFill>
          <a:latin typeface="+mn-lt"/>
          <a:ea typeface="+mn-ea"/>
          <a:cs typeface="+mn-cs"/>
        </a:defRPr>
      </a:lvl8pPr>
      <a:lvl9pPr marL="4876603" algn="l" defTabSz="1218815" rtl="0" eaLnBrk="1" latinLnBrk="0" hangingPunct="1">
        <a:defRPr sz="243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510"/>
          <p:cNvPicPr>
            <a:picLocks noChangeArrowheads="1"/>
          </p:cNvPicPr>
          <p:nvPr userDrawn="1"/>
        </p:nvPicPr>
        <p:blipFill>
          <a:blip r:embed="rId14"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148919" y="3246222"/>
            <a:ext cx="3225713" cy="5154303"/>
          </a:xfrm>
          <a:prstGeom prst="rect">
            <a:avLst/>
          </a:prstGeom>
          <a:noFill/>
          <a:ln w="9525">
            <a:noFill/>
            <a:miter lim="800000"/>
            <a:headEnd/>
            <a:tailEnd/>
          </a:ln>
        </p:spPr>
      </p:pic>
      <p:sp>
        <p:nvSpPr>
          <p:cNvPr id="2" name="标题占位符 1"/>
          <p:cNvSpPr>
            <a:spLocks noGrp="1"/>
          </p:cNvSpPr>
          <p:nvPr>
            <p:ph type="title"/>
          </p:nvPr>
        </p:nvSpPr>
        <p:spPr>
          <a:xfrm>
            <a:off x="609600" y="274639"/>
            <a:ext cx="10972801" cy="1143000"/>
          </a:xfrm>
          <a:prstGeom prst="rect">
            <a:avLst/>
          </a:prstGeom>
        </p:spPr>
        <p:txBody>
          <a:bodyPr vert="horz" lIns="115214" tIns="57607" rIns="115214" bIns="57607"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1" cy="4525963"/>
          </a:xfrm>
          <a:prstGeom prst="rect">
            <a:avLst/>
          </a:prstGeom>
        </p:spPr>
        <p:txBody>
          <a:bodyPr vert="horz" lIns="115214" tIns="57607" rIns="115214" bIns="57607"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6"/>
          </a:xfrm>
          <a:prstGeom prst="rect">
            <a:avLst/>
          </a:prstGeom>
        </p:spPr>
        <p:txBody>
          <a:bodyPr vert="horz" lIns="115214" tIns="57607" rIns="115214" bIns="57607" rtlCol="0" anchor="ctr"/>
          <a:lstStyle>
            <a:lvl1pPr algn="l">
              <a:defRPr sz="1587">
                <a:solidFill>
                  <a:schemeClr val="tx1">
                    <a:tint val="75000"/>
                  </a:schemeClr>
                </a:solidFill>
                <a:latin typeface="Times New Roman" panose="02020603050405020304" pitchFamily="18" charset="0"/>
                <a:cs typeface="Times New Roman" panose="02020603050405020304" pitchFamily="18" charset="0"/>
              </a:defRPr>
            </a:lvl1pPr>
          </a:lstStyle>
          <a:p>
            <a:fld id="{876DBDA8-8BD7-5D41-AECE-8B61D7328468}" type="datetime1">
              <a:rPr lang="zh-CN" altLang="en-US" smtClean="0"/>
              <a:t>2021/3/24</a:t>
            </a:fld>
            <a:endParaRPr lang="zh-CN" altLang="en-US"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3"/>
          </p:nvPr>
        </p:nvSpPr>
        <p:spPr>
          <a:xfrm>
            <a:off x="4165601" y="6356351"/>
            <a:ext cx="3860800" cy="365126"/>
          </a:xfrm>
          <a:prstGeom prst="rect">
            <a:avLst/>
          </a:prstGeom>
        </p:spPr>
        <p:txBody>
          <a:bodyPr vert="horz" lIns="115214" tIns="57607" rIns="115214" bIns="57607" rtlCol="0" anchor="ctr"/>
          <a:lstStyle>
            <a:lvl1pPr algn="ctr">
              <a:defRPr sz="1587">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4"/>
          </p:nvPr>
        </p:nvSpPr>
        <p:spPr>
          <a:xfrm>
            <a:off x="8737600" y="6356351"/>
            <a:ext cx="2844800" cy="365126"/>
          </a:xfrm>
          <a:prstGeom prst="rect">
            <a:avLst/>
          </a:prstGeom>
        </p:spPr>
        <p:txBody>
          <a:bodyPr vert="horz" lIns="115214" tIns="57607" rIns="115214" bIns="57607" rtlCol="0" anchor="ctr"/>
          <a:lstStyle>
            <a:lvl1pPr algn="r">
              <a:defRPr sz="1587">
                <a:solidFill>
                  <a:schemeClr val="tx1">
                    <a:tint val="75000"/>
                  </a:schemeClr>
                </a:solidFill>
                <a:latin typeface="Times New Roman" panose="02020603050405020304" pitchFamily="18" charset="0"/>
                <a:cs typeface="Times New Roman" panose="02020603050405020304" pitchFamily="18" charset="0"/>
              </a:defRPr>
            </a:lvl1pPr>
          </a:lstStyle>
          <a:p>
            <a:fld id="{B91EE9DE-39C0-45B1-B406-4DEC767CB4A8}" type="slidenum">
              <a:rPr lang="zh-CN" altLang="en-US" smtClean="0"/>
              <a:pPr/>
              <a:t>‹#›</a:t>
            </a:fld>
            <a:endParaRPr lang="zh-CN" altLang="en-US" dirty="0">
              <a:latin typeface="Times New Roman" panose="02020603050405020304" pitchFamily="18" charset="0"/>
              <a:cs typeface="Times New Roman" panose="02020603050405020304" pitchFamily="18" charset="0"/>
            </a:endParaRPr>
          </a:p>
        </p:txBody>
      </p:sp>
      <p:pic>
        <p:nvPicPr>
          <p:cNvPr id="8" name="Picture 1510"/>
          <p:cNvPicPr>
            <a:picLocks noChangeArrowheads="1"/>
          </p:cNvPicPr>
          <p:nvPr userDrawn="1"/>
        </p:nvPicPr>
        <p:blipFill>
          <a:blip r:embed="rId15"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8619771" y="-986871"/>
            <a:ext cx="3909161" cy="5425087"/>
          </a:xfrm>
          <a:prstGeom prst="rect">
            <a:avLst/>
          </a:prstGeom>
          <a:noFill/>
          <a:ln w="9525">
            <a:noFill/>
            <a:miter lim="800000"/>
            <a:headEnd/>
            <a:tailEnd/>
          </a:ln>
        </p:spPr>
      </p:pic>
    </p:spTree>
    <p:extLst>
      <p:ext uri="{BB962C8B-B14F-4D97-AF65-F5344CB8AC3E}">
        <p14:creationId xmlns:p14="http://schemas.microsoft.com/office/powerpoint/2010/main" val="31711526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spd="med">
    <p:fade/>
  </p:transition>
  <p:hf hdr="0" ftr="0" dt="0"/>
  <p:txStyles>
    <p:titleStyle>
      <a:lvl1pPr algn="l" defTabSz="1218815" rtl="0" eaLnBrk="1" latinLnBrk="0" hangingPunct="1">
        <a:spcBef>
          <a:spcPct val="0"/>
        </a:spcBef>
        <a:buNone/>
        <a:defRPr sz="3809" b="1" kern="1200">
          <a:solidFill>
            <a:schemeClr val="tx1"/>
          </a:solidFill>
          <a:latin typeface="+mj-lt"/>
          <a:ea typeface="+mj-ea"/>
          <a:cs typeface="+mj-cs"/>
        </a:defRPr>
      </a:lvl1pPr>
    </p:titleStyle>
    <p:bodyStyle>
      <a:lvl1pPr marL="456888" indent="-456888" algn="l" defTabSz="1218815" rtl="0" eaLnBrk="1" latinLnBrk="0" hangingPunct="1">
        <a:lnSpc>
          <a:spcPct val="120000"/>
        </a:lnSpc>
        <a:spcBef>
          <a:spcPts val="846"/>
        </a:spcBef>
        <a:buFont typeface="Arial" panose="020B0604020202020204" pitchFamily="34" charset="0"/>
        <a:buChar char="•"/>
        <a:defRPr sz="3386" kern="1200">
          <a:solidFill>
            <a:schemeClr val="tx1"/>
          </a:solidFill>
          <a:latin typeface="+mn-lt"/>
          <a:ea typeface="+mn-ea"/>
          <a:cs typeface="+mn-cs"/>
        </a:defRPr>
      </a:lvl1pPr>
      <a:lvl2pPr marL="990371" indent="-380964" algn="l" defTabSz="1218815" rtl="0" eaLnBrk="1" latinLnBrk="0" hangingPunct="1">
        <a:lnSpc>
          <a:spcPct val="120000"/>
        </a:lnSpc>
        <a:spcBef>
          <a:spcPts val="846"/>
        </a:spcBef>
        <a:buFont typeface="Arial" panose="020B0604020202020204" pitchFamily="34" charset="0"/>
        <a:buChar char="–"/>
        <a:defRPr sz="2963" kern="1200">
          <a:solidFill>
            <a:schemeClr val="tx1"/>
          </a:solidFill>
          <a:latin typeface="+mn-lt"/>
          <a:ea typeface="+mn-ea"/>
          <a:cs typeface="+mn-cs"/>
        </a:defRPr>
      </a:lvl2pPr>
      <a:lvl3pPr marL="1523854" indent="-305040" algn="l" defTabSz="1218815" rtl="0" eaLnBrk="1" latinLnBrk="0" hangingPunct="1">
        <a:lnSpc>
          <a:spcPct val="120000"/>
        </a:lnSpc>
        <a:spcBef>
          <a:spcPts val="846"/>
        </a:spcBef>
        <a:buFont typeface="Arial" panose="020B0604020202020204" pitchFamily="34" charset="0"/>
        <a:buChar char="•"/>
        <a:defRPr sz="2539" kern="1200">
          <a:solidFill>
            <a:schemeClr val="tx1"/>
          </a:solidFill>
          <a:latin typeface="+mn-lt"/>
          <a:ea typeface="+mn-ea"/>
          <a:cs typeface="+mn-cs"/>
        </a:defRPr>
      </a:lvl3pPr>
      <a:lvl4pPr marL="2133262" indent="-305040" algn="l" defTabSz="1218815" rtl="0" eaLnBrk="1" latinLnBrk="0" hangingPunct="1">
        <a:lnSpc>
          <a:spcPct val="120000"/>
        </a:lnSpc>
        <a:spcBef>
          <a:spcPts val="846"/>
        </a:spcBef>
        <a:buFont typeface="Arial" panose="020B0604020202020204" pitchFamily="34" charset="0"/>
        <a:buChar char="–"/>
        <a:defRPr sz="2116" kern="1200">
          <a:solidFill>
            <a:schemeClr val="tx1"/>
          </a:solidFill>
          <a:latin typeface="+mn-lt"/>
          <a:ea typeface="+mn-ea"/>
          <a:cs typeface="+mn-cs"/>
        </a:defRPr>
      </a:lvl4pPr>
      <a:lvl5pPr marL="2742669" indent="-305040" algn="l" defTabSz="1218815" rtl="0" eaLnBrk="1" latinLnBrk="0" hangingPunct="1">
        <a:lnSpc>
          <a:spcPct val="120000"/>
        </a:lnSpc>
        <a:spcBef>
          <a:spcPts val="846"/>
        </a:spcBef>
        <a:buFont typeface="Arial" panose="020B0604020202020204" pitchFamily="34" charset="0"/>
        <a:buChar char="»"/>
        <a:defRPr sz="2116" kern="1200">
          <a:solidFill>
            <a:schemeClr val="tx1"/>
          </a:solidFill>
          <a:latin typeface="+mn-lt"/>
          <a:ea typeface="+mn-ea"/>
          <a:cs typeface="+mn-cs"/>
        </a:defRPr>
      </a:lvl5pPr>
      <a:lvl6pPr marL="3352749"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6pPr>
      <a:lvl7pPr marL="3962156"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7pPr>
      <a:lvl8pPr marL="4571563"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8pPr>
      <a:lvl9pPr marL="5180971" indent="-305040" algn="l" defTabSz="121881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9pPr>
    </p:bodyStyle>
    <p:otherStyle>
      <a:defPPr>
        <a:defRPr lang="zh-CN"/>
      </a:defPPr>
      <a:lvl1pPr marL="0" algn="l" defTabSz="1218815" rtl="0" eaLnBrk="1" latinLnBrk="0" hangingPunct="1">
        <a:defRPr sz="2434" kern="1200">
          <a:solidFill>
            <a:schemeClr val="tx1"/>
          </a:solidFill>
          <a:latin typeface="+mn-lt"/>
          <a:ea typeface="+mn-ea"/>
          <a:cs typeface="+mn-cs"/>
        </a:defRPr>
      </a:lvl1pPr>
      <a:lvl2pPr marL="609407" algn="l" defTabSz="1218815" rtl="0" eaLnBrk="1" latinLnBrk="0" hangingPunct="1">
        <a:defRPr sz="2434" kern="1200">
          <a:solidFill>
            <a:schemeClr val="tx1"/>
          </a:solidFill>
          <a:latin typeface="+mn-lt"/>
          <a:ea typeface="+mn-ea"/>
          <a:cs typeface="+mn-cs"/>
        </a:defRPr>
      </a:lvl2pPr>
      <a:lvl3pPr marL="1218815" algn="l" defTabSz="1218815" rtl="0" eaLnBrk="1" latinLnBrk="0" hangingPunct="1">
        <a:defRPr sz="2434" kern="1200">
          <a:solidFill>
            <a:schemeClr val="tx1"/>
          </a:solidFill>
          <a:latin typeface="+mn-lt"/>
          <a:ea typeface="+mn-ea"/>
          <a:cs typeface="+mn-cs"/>
        </a:defRPr>
      </a:lvl3pPr>
      <a:lvl4pPr marL="1828894" algn="l" defTabSz="1218815" rtl="0" eaLnBrk="1" latinLnBrk="0" hangingPunct="1">
        <a:defRPr sz="2434" kern="1200">
          <a:solidFill>
            <a:schemeClr val="tx1"/>
          </a:solidFill>
          <a:latin typeface="+mn-lt"/>
          <a:ea typeface="+mn-ea"/>
          <a:cs typeface="+mn-cs"/>
        </a:defRPr>
      </a:lvl4pPr>
      <a:lvl5pPr marL="2438302" algn="l" defTabSz="1218815" rtl="0" eaLnBrk="1" latinLnBrk="0" hangingPunct="1">
        <a:defRPr sz="2434" kern="1200">
          <a:solidFill>
            <a:schemeClr val="tx1"/>
          </a:solidFill>
          <a:latin typeface="+mn-lt"/>
          <a:ea typeface="+mn-ea"/>
          <a:cs typeface="+mn-cs"/>
        </a:defRPr>
      </a:lvl5pPr>
      <a:lvl6pPr marL="3047709" algn="l" defTabSz="1218815" rtl="0" eaLnBrk="1" latinLnBrk="0" hangingPunct="1">
        <a:defRPr sz="2434" kern="1200">
          <a:solidFill>
            <a:schemeClr val="tx1"/>
          </a:solidFill>
          <a:latin typeface="+mn-lt"/>
          <a:ea typeface="+mn-ea"/>
          <a:cs typeface="+mn-cs"/>
        </a:defRPr>
      </a:lvl6pPr>
      <a:lvl7pPr marL="3657116" algn="l" defTabSz="1218815" rtl="0" eaLnBrk="1" latinLnBrk="0" hangingPunct="1">
        <a:defRPr sz="2434" kern="1200">
          <a:solidFill>
            <a:schemeClr val="tx1"/>
          </a:solidFill>
          <a:latin typeface="+mn-lt"/>
          <a:ea typeface="+mn-ea"/>
          <a:cs typeface="+mn-cs"/>
        </a:defRPr>
      </a:lvl7pPr>
      <a:lvl8pPr marL="4266524" algn="l" defTabSz="1218815" rtl="0" eaLnBrk="1" latinLnBrk="0" hangingPunct="1">
        <a:defRPr sz="2434" kern="1200">
          <a:solidFill>
            <a:schemeClr val="tx1"/>
          </a:solidFill>
          <a:latin typeface="+mn-lt"/>
          <a:ea typeface="+mn-ea"/>
          <a:cs typeface="+mn-cs"/>
        </a:defRPr>
      </a:lvl8pPr>
      <a:lvl9pPr marL="4876603" algn="l" defTabSz="1218815" rtl="0" eaLnBrk="1" latinLnBrk="0" hangingPunct="1">
        <a:defRPr sz="24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6.jp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9.jp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jpe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7.jpeg"/><Relationship Id="rId10" Type="http://schemas.openxmlformats.org/officeDocument/2006/relationships/image" Target="../media/image18.png"/><Relationship Id="rId4" Type="http://schemas.openxmlformats.org/officeDocument/2006/relationships/image" Target="../media/image8.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D44DF44-2863-C74A-9AA8-F7BFF48FDB7E}"/>
              </a:ext>
            </a:extLst>
          </p:cNvPr>
          <p:cNvPicPr>
            <a:picLocks noChangeAspect="1"/>
          </p:cNvPicPr>
          <p:nvPr/>
        </p:nvPicPr>
        <p:blipFill>
          <a:blip r:embed="rId3" cstate="screen">
            <a:extLst>
              <a:ext uri="{BEBA8EAE-BF5A-486C-A8C5-ECC9F3942E4B}">
                <a14:imgProps xmlns:a14="http://schemas.microsoft.com/office/drawing/2010/main">
                  <a14:imgLayer r:embed="rId4">
                    <a14:imgEffect>
                      <a14:saturation sat="200000"/>
                    </a14:imgEffect>
                  </a14:imgLayer>
                </a14:imgProps>
              </a:ext>
            </a:extLst>
          </a:blip>
          <a:stretch>
            <a:fillRect/>
          </a:stretch>
        </p:blipFill>
        <p:spPr>
          <a:xfrm>
            <a:off x="0" y="-63970"/>
            <a:ext cx="12208952" cy="6858416"/>
          </a:xfrm>
          <a:prstGeom prst="rect">
            <a:avLst/>
          </a:prstGeom>
        </p:spPr>
      </p:pic>
      <p:sp>
        <p:nvSpPr>
          <p:cNvPr id="2" name="文本框 1"/>
          <p:cNvSpPr txBox="1"/>
          <p:nvPr/>
        </p:nvSpPr>
        <p:spPr>
          <a:xfrm>
            <a:off x="609600" y="2369956"/>
            <a:ext cx="10972801" cy="584775"/>
          </a:xfrm>
          <a:prstGeom prst="rect">
            <a:avLst/>
          </a:prstGeom>
          <a:noFill/>
        </p:spPr>
        <p:txBody>
          <a:bodyPr wrap="square" rtlCol="0">
            <a:spAutoFit/>
          </a:bodyPr>
          <a:lstStyle/>
          <a:p>
            <a:pPr algn="ctr"/>
            <a:r>
              <a:rPr lang="en-US" altLang="zh-CN" sz="3200" b="1" dirty="0">
                <a:latin typeface="Times New Roman" panose="02020603050405020304" pitchFamily="18" charset="0"/>
                <a:cs typeface="Times New Roman" panose="02020603050405020304" pitchFamily="18" charset="0"/>
              </a:rPr>
              <a:t>Few-Shot Named Entity Recognition A Comprehensive Study</a:t>
            </a:r>
            <a:endParaRPr lang="zh-CN" altLang="en-US" sz="32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6560003" y="4166560"/>
            <a:ext cx="5022398" cy="892552"/>
          </a:xfrm>
          <a:prstGeom prst="rect">
            <a:avLst/>
          </a:prstGeom>
          <a:noFill/>
        </p:spPr>
        <p:txBody>
          <a:bodyPr wrap="square" rtlCol="0">
            <a:spAutoFit/>
          </a:bodyPr>
          <a:lstStyle/>
          <a:p>
            <a:pPr algn="r"/>
            <a:r>
              <a:rPr lang="zh-CN" altLang="en-US" sz="2600" b="1" dirty="0">
                <a:latin typeface="Times New Roman" panose="02020603050405020304" pitchFamily="18" charset="0"/>
                <a:cs typeface="Times New Roman" panose="02020603050405020304" pitchFamily="18" charset="0"/>
              </a:rPr>
              <a:t>汇报人：马东阳</a:t>
            </a:r>
            <a:endParaRPr lang="en-US" altLang="zh-CN" sz="2600" b="1" dirty="0">
              <a:latin typeface="Times New Roman" panose="02020603050405020304" pitchFamily="18" charset="0"/>
              <a:cs typeface="Times New Roman" panose="02020603050405020304" pitchFamily="18" charset="0"/>
            </a:endParaRPr>
          </a:p>
          <a:p>
            <a:pPr algn="r"/>
            <a:r>
              <a:rPr lang="zh-CN" altLang="en-US" sz="2600" b="1" dirty="0">
                <a:latin typeface="Times New Roman" panose="02020603050405020304" pitchFamily="18" charset="0"/>
                <a:cs typeface="Times New Roman" panose="02020603050405020304" pitchFamily="18" charset="0"/>
              </a:rPr>
              <a:t>指导老师：朱聪慧</a:t>
            </a:r>
          </a:p>
        </p:txBody>
      </p:sp>
      <p:pic>
        <p:nvPicPr>
          <p:cNvPr id="6" name="图片 5">
            <a:extLst>
              <a:ext uri="{FF2B5EF4-FFF2-40B4-BE49-F238E27FC236}">
                <a16:creationId xmlns:a16="http://schemas.microsoft.com/office/drawing/2014/main" id="{B098643B-8956-4524-8896-AF92627DDD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789" y="451937"/>
            <a:ext cx="3254462" cy="788190"/>
          </a:xfrm>
          <a:prstGeom prst="rect">
            <a:avLst/>
          </a:prstGeom>
        </p:spPr>
      </p:pic>
      <p:sp>
        <p:nvSpPr>
          <p:cNvPr id="12" name="文本框 11">
            <a:extLst>
              <a:ext uri="{FF2B5EF4-FFF2-40B4-BE49-F238E27FC236}">
                <a16:creationId xmlns:a16="http://schemas.microsoft.com/office/drawing/2014/main" id="{71279DAF-29AC-45AB-8FDB-AB134889B182}"/>
              </a:ext>
            </a:extLst>
          </p:cNvPr>
          <p:cNvSpPr txBox="1"/>
          <p:nvPr/>
        </p:nvSpPr>
        <p:spPr>
          <a:xfrm>
            <a:off x="6037942" y="3268258"/>
            <a:ext cx="5544459" cy="584775"/>
          </a:xfrm>
          <a:prstGeom prst="rect">
            <a:avLst/>
          </a:prstGeom>
          <a:noFill/>
        </p:spPr>
        <p:txBody>
          <a:bodyPr wrap="square" rtlCol="0">
            <a:spAutoFit/>
          </a:bodyPr>
          <a:lstStyle/>
          <a:p>
            <a:pPr algn="r"/>
            <a:r>
              <a:rPr lang="zh-CN" altLang="en-US" sz="3200" b="1" dirty="0">
                <a:latin typeface="Times New Roman" panose="02020603050405020304" pitchFamily="18" charset="0"/>
                <a:cs typeface="Times New Roman" panose="02020603050405020304" pitchFamily="18" charset="0"/>
              </a:rPr>
              <a:t>少样本</a:t>
            </a:r>
            <a:r>
              <a:rPr lang="en-US" altLang="zh-CN" sz="3200" b="1" dirty="0">
                <a:latin typeface="Times New Roman" panose="02020603050405020304" pitchFamily="18" charset="0"/>
                <a:cs typeface="Times New Roman" panose="02020603050405020304" pitchFamily="18" charset="0"/>
              </a:rPr>
              <a:t>NER</a:t>
            </a:r>
            <a:r>
              <a:rPr lang="zh-CN" altLang="en-US" sz="3200" b="1" dirty="0">
                <a:latin typeface="Times New Roman" panose="02020603050405020304" pitchFamily="18" charset="0"/>
                <a:cs typeface="Times New Roman" panose="02020603050405020304" pitchFamily="18" charset="0"/>
              </a:rPr>
              <a:t>学习</a:t>
            </a:r>
          </a:p>
        </p:txBody>
      </p:sp>
    </p:spTree>
    <p:extLst>
      <p:ext uri="{BB962C8B-B14F-4D97-AF65-F5344CB8AC3E}">
        <p14:creationId xmlns:p14="http://schemas.microsoft.com/office/powerpoint/2010/main" val="389106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F197370A-C1CA-4D61-B93F-6C97995D03AD}"/>
              </a:ext>
            </a:extLst>
          </p:cNvPr>
          <p:cNvSpPr txBox="1"/>
          <p:nvPr/>
        </p:nvSpPr>
        <p:spPr>
          <a:xfrm>
            <a:off x="562707" y="646490"/>
            <a:ext cx="3899877"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带噪声有监督预训练</a:t>
            </a:r>
            <a:endParaRPr lang="en-US" altLang="zh-CN" sz="2800" b="1" dirty="0">
              <a:latin typeface="+mj-ea"/>
              <a:ea typeface="+mj-ea"/>
              <a:cs typeface="Times New Roman" panose="02020603050405020304" pitchFamily="18" charset="0"/>
            </a:endParaRPr>
          </a:p>
        </p:txBody>
      </p:sp>
      <p:grpSp>
        <p:nvGrpSpPr>
          <p:cNvPr id="25" name="组合 24">
            <a:extLst>
              <a:ext uri="{FF2B5EF4-FFF2-40B4-BE49-F238E27FC236}">
                <a16:creationId xmlns:a16="http://schemas.microsoft.com/office/drawing/2014/main" id="{51EC4048-EC8D-4E79-9FC6-9CFE78E9CD73}"/>
              </a:ext>
            </a:extLst>
          </p:cNvPr>
          <p:cNvGrpSpPr/>
          <p:nvPr/>
        </p:nvGrpSpPr>
        <p:grpSpPr>
          <a:xfrm>
            <a:off x="0" y="702885"/>
            <a:ext cx="367754" cy="416780"/>
            <a:chOff x="0" y="702885"/>
            <a:chExt cx="367754" cy="416780"/>
          </a:xfrm>
        </p:grpSpPr>
        <p:pic>
          <p:nvPicPr>
            <p:cNvPr id="26" name="图片 25">
              <a:extLst>
                <a:ext uri="{FF2B5EF4-FFF2-40B4-BE49-F238E27FC236}">
                  <a16:creationId xmlns:a16="http://schemas.microsoft.com/office/drawing/2014/main" id="{1135BFE8-956B-4369-9878-39F157E36E23}"/>
                </a:ext>
              </a:extLst>
            </p:cNvPr>
            <p:cNvPicPr>
              <a:picLocks noChangeAspect="1"/>
            </p:cNvPicPr>
            <p:nvPr/>
          </p:nvPicPr>
          <p:blipFill>
            <a:blip r:embed="rId3"/>
            <a:stretch>
              <a:fillRect/>
            </a:stretch>
          </p:blipFill>
          <p:spPr>
            <a:xfrm>
              <a:off x="0" y="702885"/>
              <a:ext cx="281354" cy="416780"/>
            </a:xfrm>
            <a:prstGeom prst="rect">
              <a:avLst/>
            </a:prstGeom>
          </p:spPr>
        </p:pic>
        <p:pic>
          <p:nvPicPr>
            <p:cNvPr id="27" name="图片 26">
              <a:extLst>
                <a:ext uri="{FF2B5EF4-FFF2-40B4-BE49-F238E27FC236}">
                  <a16:creationId xmlns:a16="http://schemas.microsoft.com/office/drawing/2014/main" id="{C5C747F5-EA7A-40C3-B389-8C0E8319175D}"/>
                </a:ext>
              </a:extLst>
            </p:cNvPr>
            <p:cNvPicPr>
              <a:picLocks/>
            </p:cNvPicPr>
            <p:nvPr/>
          </p:nvPicPr>
          <p:blipFill>
            <a:blip r:embed="rId3"/>
            <a:stretch>
              <a:fillRect/>
            </a:stretch>
          </p:blipFill>
          <p:spPr>
            <a:xfrm>
              <a:off x="281354" y="771300"/>
              <a:ext cx="86400" cy="273600"/>
            </a:xfrm>
            <a:prstGeom prst="rect">
              <a:avLst/>
            </a:prstGeom>
          </p:spPr>
        </p:pic>
      </p:grpSp>
      <p:cxnSp>
        <p:nvCxnSpPr>
          <p:cNvPr id="28" name="直接连接符 27">
            <a:extLst>
              <a:ext uri="{FF2B5EF4-FFF2-40B4-BE49-F238E27FC236}">
                <a16:creationId xmlns:a16="http://schemas.microsoft.com/office/drawing/2014/main" id="{D5C5816A-2941-46B6-94E0-37AFA90BD68A}"/>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8" name="图片 37">
            <a:extLst>
              <a:ext uri="{FF2B5EF4-FFF2-40B4-BE49-F238E27FC236}">
                <a16:creationId xmlns:a16="http://schemas.microsoft.com/office/drawing/2014/main" id="{51789EEA-00E5-4546-8175-82693D29FA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42" name="组合 41">
            <a:extLst>
              <a:ext uri="{FF2B5EF4-FFF2-40B4-BE49-F238E27FC236}">
                <a16:creationId xmlns:a16="http://schemas.microsoft.com/office/drawing/2014/main" id="{E8E69B6A-AE25-47DB-8B63-05D4FAEF1DBE}"/>
              </a:ext>
            </a:extLst>
          </p:cNvPr>
          <p:cNvGrpSpPr/>
          <p:nvPr/>
        </p:nvGrpSpPr>
        <p:grpSpPr>
          <a:xfrm>
            <a:off x="1193985" y="1298471"/>
            <a:ext cx="9804030" cy="461665"/>
            <a:chOff x="1992923" y="1609795"/>
            <a:chExt cx="9804030" cy="461665"/>
          </a:xfrm>
        </p:grpSpPr>
        <p:sp>
          <p:nvSpPr>
            <p:cNvPr id="43" name="矩形 42">
              <a:extLst>
                <a:ext uri="{FF2B5EF4-FFF2-40B4-BE49-F238E27FC236}">
                  <a16:creationId xmlns:a16="http://schemas.microsoft.com/office/drawing/2014/main" id="{6B0E20A0-A4E6-4E1B-9AD8-DDAC70348D28}"/>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44" name="文本框 43">
              <a:extLst>
                <a:ext uri="{FF2B5EF4-FFF2-40B4-BE49-F238E27FC236}">
                  <a16:creationId xmlns:a16="http://schemas.microsoft.com/office/drawing/2014/main" id="{2BF141EA-F734-482F-8DFD-1C95B369CEB9}"/>
                </a:ext>
              </a:extLst>
            </p:cNvPr>
            <p:cNvSpPr txBox="1"/>
            <p:nvPr/>
          </p:nvSpPr>
          <p:spPr>
            <a:xfrm>
              <a:off x="2178883" y="1609795"/>
              <a:ext cx="9618070" cy="461665"/>
            </a:xfrm>
            <a:prstGeom prst="rect">
              <a:avLst/>
            </a:prstGeom>
            <a:noFill/>
          </p:spPr>
          <p:txBody>
            <a:bodyPr wrap="square" rtlCol="0">
              <a:spAutoFit/>
            </a:bodyPr>
            <a:lstStyle/>
            <a:p>
              <a:r>
                <a:rPr lang="zh-CN" altLang="en-US" sz="2400" b="1" dirty="0">
                  <a:latin typeface="+mj-ea"/>
                  <a:ea typeface="+mj-ea"/>
                </a:rPr>
                <a:t>训练方式</a:t>
              </a:r>
            </a:p>
          </p:txBody>
        </p:sp>
      </p:grpSp>
      <p:sp>
        <p:nvSpPr>
          <p:cNvPr id="19" name="文本框 18">
            <a:extLst>
              <a:ext uri="{FF2B5EF4-FFF2-40B4-BE49-F238E27FC236}">
                <a16:creationId xmlns:a16="http://schemas.microsoft.com/office/drawing/2014/main" id="{FBC5981D-6178-44AF-A422-375FAD705F95}"/>
              </a:ext>
            </a:extLst>
          </p:cNvPr>
          <p:cNvSpPr txBox="1"/>
          <p:nvPr/>
        </p:nvSpPr>
        <p:spPr>
          <a:xfrm>
            <a:off x="1687124" y="1774598"/>
            <a:ext cx="7749768" cy="54034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线性分类器</a:t>
            </a:r>
            <a:endParaRPr lang="en-US" altLang="zh-CN" sz="22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CA55B44-0A2E-4C5A-A5B4-C3721EB8F320}"/>
              </a:ext>
            </a:extLst>
          </p:cNvPr>
          <p:cNvPicPr>
            <a:picLocks noChangeAspect="1"/>
          </p:cNvPicPr>
          <p:nvPr/>
        </p:nvPicPr>
        <p:blipFill>
          <a:blip r:embed="rId5"/>
          <a:stretch>
            <a:fillRect/>
          </a:stretch>
        </p:blipFill>
        <p:spPr>
          <a:xfrm>
            <a:off x="2081321" y="2500311"/>
            <a:ext cx="5626784" cy="1636883"/>
          </a:xfrm>
          <a:prstGeom prst="rect">
            <a:avLst/>
          </a:prstGeom>
        </p:spPr>
      </p:pic>
      <p:sp>
        <p:nvSpPr>
          <p:cNvPr id="35" name="文本框 34">
            <a:extLst>
              <a:ext uri="{FF2B5EF4-FFF2-40B4-BE49-F238E27FC236}">
                <a16:creationId xmlns:a16="http://schemas.microsoft.com/office/drawing/2014/main" id="{A1C7EF19-9DD8-469A-85D1-8EE1E3C5EC32}"/>
              </a:ext>
            </a:extLst>
          </p:cNvPr>
          <p:cNvSpPr txBox="1"/>
          <p:nvPr/>
        </p:nvSpPr>
        <p:spPr>
          <a:xfrm>
            <a:off x="1687124" y="4272891"/>
            <a:ext cx="7749768" cy="54034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原型方法</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492308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AB34262F-EEB0-44EA-B016-747429F4EA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
        <p:nvSpPr>
          <p:cNvPr id="28" name="TextBox 11">
            <a:extLst>
              <a:ext uri="{FF2B5EF4-FFF2-40B4-BE49-F238E27FC236}">
                <a16:creationId xmlns:a16="http://schemas.microsoft.com/office/drawing/2014/main" id="{9C107FE4-10DF-41F8-A7B8-44AD2A82B2B7}"/>
              </a:ext>
            </a:extLst>
          </p:cNvPr>
          <p:cNvSpPr txBox="1"/>
          <p:nvPr/>
        </p:nvSpPr>
        <p:spPr>
          <a:xfrm>
            <a:off x="6318490" y="2951946"/>
            <a:ext cx="2747868" cy="954107"/>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pitchFamily="34" charset="-122"/>
                <a:ea typeface="微软雅黑" panose="020B0503020204020204" pitchFamily="34" charset="-122"/>
              </a:rPr>
              <a:t>第四部分</a:t>
            </a:r>
            <a:endParaRPr lang="en-US" altLang="zh-CN" sz="2800" b="1" dirty="0">
              <a:solidFill>
                <a:srgbClr val="006AB6"/>
              </a:solidFill>
              <a:latin typeface="微软雅黑" panose="020B0503020204020204" pitchFamily="34" charset="-122"/>
              <a:ea typeface="微软雅黑" panose="020B0503020204020204" pitchFamily="34" charset="-122"/>
            </a:endParaRPr>
          </a:p>
          <a:p>
            <a:pPr marL="0" lvl="1"/>
            <a:r>
              <a:rPr lang="zh-CN" altLang="en-US" sz="2800" b="1" dirty="0">
                <a:solidFill>
                  <a:srgbClr val="006AB6"/>
                </a:solidFill>
                <a:latin typeface="微软雅黑" panose="020B0503020204020204" pitchFamily="34" charset="-122"/>
                <a:ea typeface="微软雅黑" panose="020B0503020204020204" pitchFamily="34" charset="-122"/>
              </a:rPr>
              <a:t>半监督</a:t>
            </a:r>
            <a:r>
              <a:rPr lang="en-US" altLang="zh-CN" sz="2800" b="1" dirty="0">
                <a:solidFill>
                  <a:srgbClr val="006AB6"/>
                </a:solidFill>
                <a:latin typeface="微软雅黑" panose="020B0503020204020204" pitchFamily="34" charset="-122"/>
                <a:ea typeface="微软雅黑" panose="020B0503020204020204" pitchFamily="34" charset="-122"/>
              </a:rPr>
              <a:t> – </a:t>
            </a:r>
            <a:r>
              <a:rPr lang="zh-CN" altLang="en-US" sz="2800" b="1" dirty="0">
                <a:solidFill>
                  <a:srgbClr val="006AB6"/>
                </a:solidFill>
                <a:latin typeface="微软雅黑" panose="020B0503020204020204" pitchFamily="34" charset="-122"/>
                <a:ea typeface="微软雅黑" panose="020B0503020204020204" pitchFamily="34" charset="-122"/>
              </a:rPr>
              <a:t>自训练</a:t>
            </a:r>
          </a:p>
        </p:txBody>
      </p:sp>
      <p:cxnSp>
        <p:nvCxnSpPr>
          <p:cNvPr id="29" name="直接连接符 28">
            <a:extLst>
              <a:ext uri="{FF2B5EF4-FFF2-40B4-BE49-F238E27FC236}">
                <a16:creationId xmlns:a16="http://schemas.microsoft.com/office/drawing/2014/main" id="{BCC114F6-6594-42BF-8622-11C42C29BBDC}"/>
              </a:ext>
            </a:extLst>
          </p:cNvPr>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TextBox 13">
            <a:extLst>
              <a:ext uri="{FF2B5EF4-FFF2-40B4-BE49-F238E27FC236}">
                <a16:creationId xmlns:a16="http://schemas.microsoft.com/office/drawing/2014/main" id="{96DBA84B-CC4E-4AD4-BE2C-072B1B7400DD}"/>
              </a:ext>
            </a:extLst>
          </p:cNvPr>
          <p:cNvSpPr txBox="1"/>
          <p:nvPr/>
        </p:nvSpPr>
        <p:spPr>
          <a:xfrm>
            <a:off x="4260277" y="4193821"/>
            <a:ext cx="1269558" cy="346249"/>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04</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31" name="组合 30">
            <a:extLst>
              <a:ext uri="{FF2B5EF4-FFF2-40B4-BE49-F238E27FC236}">
                <a16:creationId xmlns:a16="http://schemas.microsoft.com/office/drawing/2014/main" id="{DE23C08C-9262-4CB6-A8F2-284E1AABB3A2}"/>
              </a:ext>
            </a:extLst>
          </p:cNvPr>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32" name="同心圆 17">
              <a:extLst>
                <a:ext uri="{FF2B5EF4-FFF2-40B4-BE49-F238E27FC236}">
                  <a16:creationId xmlns:a16="http://schemas.microsoft.com/office/drawing/2014/main" id="{32A72B25-A268-49F9-936F-8DCB37C7F73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33" name="椭圆 32">
              <a:extLst>
                <a:ext uri="{FF2B5EF4-FFF2-40B4-BE49-F238E27FC236}">
                  <a16:creationId xmlns:a16="http://schemas.microsoft.com/office/drawing/2014/main" id="{8945DB36-F6E8-4D49-A5B9-12A4B9649CA9}"/>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4" name="TextBox 13">
            <a:extLst>
              <a:ext uri="{FF2B5EF4-FFF2-40B4-BE49-F238E27FC236}">
                <a16:creationId xmlns:a16="http://schemas.microsoft.com/office/drawing/2014/main" id="{5EC16B1B-4F89-46B1-AAFB-1BD98DC0882D}"/>
              </a:ext>
            </a:extLst>
          </p:cNvPr>
          <p:cNvSpPr txBox="1"/>
          <p:nvPr/>
        </p:nvSpPr>
        <p:spPr>
          <a:xfrm>
            <a:off x="4234631" y="2737376"/>
            <a:ext cx="1269558" cy="1081963"/>
          </a:xfrm>
          <a:prstGeom prst="rect">
            <a:avLst/>
          </a:prstGeom>
          <a:noFill/>
        </p:spPr>
        <p:txBody>
          <a:bodyPr wrap="square" lIns="0" tIns="0" rIns="0" bIns="0" rtlCol="0">
            <a:spAutoFit/>
          </a:bodyPr>
          <a:lstStyle/>
          <a:p>
            <a:r>
              <a:rPr lang="en-US" altLang="zh-CN" sz="7031" b="1" dirty="0">
                <a:solidFill>
                  <a:srgbClr val="006AB6"/>
                </a:solidFill>
                <a:latin typeface="Arial" panose="020B0604020202020204" pitchFamily="34" charset="0"/>
                <a:ea typeface="+mj-ea"/>
                <a:cs typeface="Arial" panose="020B0604020202020204" pitchFamily="34" charset="0"/>
              </a:rPr>
              <a:t>04</a:t>
            </a:r>
            <a:endParaRPr lang="zh-CN" altLang="en-US" sz="7031" b="1" dirty="0">
              <a:solidFill>
                <a:srgbClr val="006AB6"/>
              </a:solidFill>
              <a:latin typeface="Arial" panose="020B0604020202020204" pitchFamily="34" charset="0"/>
              <a:ea typeface="+mj-ea"/>
              <a:cs typeface="Arial" panose="020B0604020202020204" pitchFamily="34" charset="0"/>
            </a:endParaRPr>
          </a:p>
        </p:txBody>
      </p:sp>
      <p:sp>
        <p:nvSpPr>
          <p:cNvPr id="2" name="矩形 1">
            <a:extLst>
              <a:ext uri="{FF2B5EF4-FFF2-40B4-BE49-F238E27FC236}">
                <a16:creationId xmlns:a16="http://schemas.microsoft.com/office/drawing/2014/main" id="{3FA4EAFB-9057-4CB9-834A-E95F1751DC35}"/>
              </a:ext>
            </a:extLst>
          </p:cNvPr>
          <p:cNvSpPr/>
          <p:nvPr/>
        </p:nvSpPr>
        <p:spPr>
          <a:xfrm>
            <a:off x="7815" y="189950"/>
            <a:ext cx="1899138" cy="1614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40786056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anim calcmode="lin" valueType="num">
                                      <p:cBhvr>
                                        <p:cTn id="16" dur="500" fill="hold"/>
                                        <p:tgtEl>
                                          <p:spTgt spid="34"/>
                                        </p:tgtEl>
                                        <p:attrNameLst>
                                          <p:attrName>ppt_x</p:attrName>
                                        </p:attrNameLst>
                                      </p:cBhvr>
                                      <p:tavLst>
                                        <p:tav tm="0">
                                          <p:val>
                                            <p:strVal val="#ppt_x"/>
                                          </p:val>
                                        </p:tav>
                                        <p:tav tm="100000">
                                          <p:val>
                                            <p:strVal val="#ppt_x"/>
                                          </p:val>
                                        </p:tav>
                                      </p:tavLst>
                                    </p:anim>
                                    <p:anim calcmode="lin" valueType="num">
                                      <p:cBhvr>
                                        <p:cTn id="17" dur="5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ppt_x</p:attrName>
                                        </p:attrNameLst>
                                      </p:cBhvr>
                                      <p:tavLst>
                                        <p:tav tm="0">
                                          <p:val>
                                            <p:strVal val="#ppt_x-#ppt_w*1.125000"/>
                                          </p:val>
                                        </p:tav>
                                        <p:tav tm="100000">
                                          <p:val>
                                            <p:strVal val="#ppt_x"/>
                                          </p:val>
                                        </p:tav>
                                      </p:tavLst>
                                    </p:anim>
                                    <p:animEffect transition="in" filter="wipe(right)">
                                      <p:cBhvr>
                                        <p:cTn id="22" dur="500"/>
                                        <p:tgtEl>
                                          <p:spTgt spid="28"/>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anim calcmode="lin" valueType="num">
                                      <p:cBhvr>
                                        <p:cTn id="27" dur="500" fill="hold"/>
                                        <p:tgtEl>
                                          <p:spTgt spid="30"/>
                                        </p:tgtEl>
                                        <p:attrNameLst>
                                          <p:attrName>ppt_x</p:attrName>
                                        </p:attrNameLst>
                                      </p:cBhvr>
                                      <p:tavLst>
                                        <p:tav tm="0">
                                          <p:val>
                                            <p:strVal val="#ppt_x"/>
                                          </p:val>
                                        </p:tav>
                                        <p:tav tm="100000">
                                          <p:val>
                                            <p:strVal val="#ppt_x"/>
                                          </p:val>
                                        </p:tav>
                                      </p:tavLst>
                                    </p:anim>
                                    <p:anim calcmode="lin" valueType="num">
                                      <p:cBhvr>
                                        <p:cTn id="2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B29D0C4F-EAAA-4E44-B189-4B6D6B564B3C}"/>
              </a:ext>
            </a:extLst>
          </p:cNvPr>
          <p:cNvSpPr txBox="1"/>
          <p:nvPr/>
        </p:nvSpPr>
        <p:spPr>
          <a:xfrm>
            <a:off x="562707" y="646490"/>
            <a:ext cx="3899877"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半监督 </a:t>
            </a:r>
            <a:r>
              <a:rPr lang="en-US" altLang="zh-CN" sz="2800" b="1" dirty="0">
                <a:latin typeface="+mj-ea"/>
                <a:ea typeface="+mj-ea"/>
                <a:cs typeface="Times New Roman" panose="02020603050405020304" pitchFamily="18" charset="0"/>
              </a:rPr>
              <a:t>– </a:t>
            </a:r>
            <a:r>
              <a:rPr lang="zh-CN" altLang="en-US" sz="2800" b="1" dirty="0">
                <a:latin typeface="+mj-ea"/>
                <a:ea typeface="+mj-ea"/>
                <a:cs typeface="Times New Roman" panose="02020603050405020304" pitchFamily="18" charset="0"/>
              </a:rPr>
              <a:t>自训练</a:t>
            </a:r>
            <a:endParaRPr lang="en-US" altLang="zh-CN" sz="2800" b="1" dirty="0">
              <a:latin typeface="+mj-ea"/>
              <a:ea typeface="+mj-ea"/>
              <a:cs typeface="Times New Roman" panose="02020603050405020304" pitchFamily="18" charset="0"/>
            </a:endParaRPr>
          </a:p>
        </p:txBody>
      </p:sp>
      <p:grpSp>
        <p:nvGrpSpPr>
          <p:cNvPr id="25" name="组合 24">
            <a:extLst>
              <a:ext uri="{FF2B5EF4-FFF2-40B4-BE49-F238E27FC236}">
                <a16:creationId xmlns:a16="http://schemas.microsoft.com/office/drawing/2014/main" id="{59F02C39-B145-4840-9921-B3E04210670E}"/>
              </a:ext>
            </a:extLst>
          </p:cNvPr>
          <p:cNvGrpSpPr/>
          <p:nvPr/>
        </p:nvGrpSpPr>
        <p:grpSpPr>
          <a:xfrm>
            <a:off x="0" y="702885"/>
            <a:ext cx="367754" cy="416780"/>
            <a:chOff x="0" y="702885"/>
            <a:chExt cx="367754" cy="416780"/>
          </a:xfrm>
        </p:grpSpPr>
        <p:pic>
          <p:nvPicPr>
            <p:cNvPr id="26" name="图片 25">
              <a:extLst>
                <a:ext uri="{FF2B5EF4-FFF2-40B4-BE49-F238E27FC236}">
                  <a16:creationId xmlns:a16="http://schemas.microsoft.com/office/drawing/2014/main" id="{4906072B-17C4-4F9E-996A-0E6C02E9CA22}"/>
                </a:ext>
              </a:extLst>
            </p:cNvPr>
            <p:cNvPicPr>
              <a:picLocks noChangeAspect="1"/>
            </p:cNvPicPr>
            <p:nvPr/>
          </p:nvPicPr>
          <p:blipFill>
            <a:blip r:embed="rId3"/>
            <a:stretch>
              <a:fillRect/>
            </a:stretch>
          </p:blipFill>
          <p:spPr>
            <a:xfrm>
              <a:off x="0" y="702885"/>
              <a:ext cx="281354" cy="416780"/>
            </a:xfrm>
            <a:prstGeom prst="rect">
              <a:avLst/>
            </a:prstGeom>
          </p:spPr>
        </p:pic>
        <p:pic>
          <p:nvPicPr>
            <p:cNvPr id="27" name="图片 26">
              <a:extLst>
                <a:ext uri="{FF2B5EF4-FFF2-40B4-BE49-F238E27FC236}">
                  <a16:creationId xmlns:a16="http://schemas.microsoft.com/office/drawing/2014/main" id="{9434A767-F588-4343-863A-FF342F3F5462}"/>
                </a:ext>
              </a:extLst>
            </p:cNvPr>
            <p:cNvPicPr>
              <a:picLocks/>
            </p:cNvPicPr>
            <p:nvPr/>
          </p:nvPicPr>
          <p:blipFill>
            <a:blip r:embed="rId3"/>
            <a:stretch>
              <a:fillRect/>
            </a:stretch>
          </p:blipFill>
          <p:spPr>
            <a:xfrm>
              <a:off x="281354" y="771300"/>
              <a:ext cx="86400" cy="273600"/>
            </a:xfrm>
            <a:prstGeom prst="rect">
              <a:avLst/>
            </a:prstGeom>
          </p:spPr>
        </p:pic>
      </p:grpSp>
      <p:cxnSp>
        <p:nvCxnSpPr>
          <p:cNvPr id="28" name="直接连接符 27">
            <a:extLst>
              <a:ext uri="{FF2B5EF4-FFF2-40B4-BE49-F238E27FC236}">
                <a16:creationId xmlns:a16="http://schemas.microsoft.com/office/drawing/2014/main" id="{0A863336-C5BE-41EA-9321-592901FF3594}"/>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CA180996-EF3C-43B2-BC17-08CF652C89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30" name="组合 29">
            <a:extLst>
              <a:ext uri="{FF2B5EF4-FFF2-40B4-BE49-F238E27FC236}">
                <a16:creationId xmlns:a16="http://schemas.microsoft.com/office/drawing/2014/main" id="{1D870840-2665-4B3B-AE72-CF4548897C49}"/>
              </a:ext>
            </a:extLst>
          </p:cNvPr>
          <p:cNvGrpSpPr/>
          <p:nvPr/>
        </p:nvGrpSpPr>
        <p:grpSpPr>
          <a:xfrm>
            <a:off x="1193985" y="1405631"/>
            <a:ext cx="9804030" cy="461665"/>
            <a:chOff x="1992923" y="1609795"/>
            <a:chExt cx="9804030" cy="461665"/>
          </a:xfrm>
        </p:grpSpPr>
        <p:sp>
          <p:nvSpPr>
            <p:cNvPr id="31" name="矩形 30">
              <a:extLst>
                <a:ext uri="{FF2B5EF4-FFF2-40B4-BE49-F238E27FC236}">
                  <a16:creationId xmlns:a16="http://schemas.microsoft.com/office/drawing/2014/main" id="{42498FCD-9A34-4CB9-9689-8C9FA875081E}"/>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32" name="文本框 31">
              <a:extLst>
                <a:ext uri="{FF2B5EF4-FFF2-40B4-BE49-F238E27FC236}">
                  <a16:creationId xmlns:a16="http://schemas.microsoft.com/office/drawing/2014/main" id="{ADC12252-FE35-4802-BEF4-806972240B73}"/>
                </a:ext>
              </a:extLst>
            </p:cNvPr>
            <p:cNvSpPr txBox="1"/>
            <p:nvPr/>
          </p:nvSpPr>
          <p:spPr>
            <a:xfrm>
              <a:off x="2178883" y="1609795"/>
              <a:ext cx="9618070" cy="461665"/>
            </a:xfrm>
            <a:prstGeom prst="rect">
              <a:avLst/>
            </a:prstGeom>
            <a:noFill/>
          </p:spPr>
          <p:txBody>
            <a:bodyPr wrap="square" rtlCol="0">
              <a:spAutoFit/>
            </a:bodyPr>
            <a:lstStyle/>
            <a:p>
              <a:r>
                <a:rPr lang="zh-CN" altLang="en-US" sz="2400" b="1" dirty="0">
                  <a:latin typeface="+mj-ea"/>
                  <a:ea typeface="+mj-ea"/>
                </a:rPr>
                <a:t>训练思路</a:t>
              </a:r>
            </a:p>
          </p:txBody>
        </p:sp>
      </p:grpSp>
      <mc:AlternateContent xmlns:mc="http://schemas.openxmlformats.org/markup-compatibility/2006">
        <mc:Choice xmlns:a14="http://schemas.microsoft.com/office/drawing/2010/main" Requires="a14">
          <p:sp>
            <p:nvSpPr>
              <p:cNvPr id="153" name="文本框 152">
                <a:extLst>
                  <a:ext uri="{FF2B5EF4-FFF2-40B4-BE49-F238E27FC236}">
                    <a16:creationId xmlns:a16="http://schemas.microsoft.com/office/drawing/2014/main" id="{CAC57406-F0C7-4C3C-A416-A037FACCD919}"/>
                  </a:ext>
                </a:extLst>
              </p:cNvPr>
              <p:cNvSpPr txBox="1"/>
              <p:nvPr/>
            </p:nvSpPr>
            <p:spPr>
              <a:xfrm>
                <a:off x="1704639" y="1963351"/>
                <a:ext cx="8631384" cy="540341"/>
              </a:xfrm>
              <a:prstGeom prst="rect">
                <a:avLst/>
              </a:prstGeom>
              <a:noFill/>
            </p:spPr>
            <p:txBody>
              <a:bodyPr wrap="square">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基于原始标注数据</a:t>
                </a:r>
                <a14:m>
                  <m:oMath xmlns:m="http://schemas.openxmlformats.org/officeDocument/2006/math">
                    <m:sSup>
                      <m:sSupPr>
                        <m:ctrlPr>
                          <a:rPr lang="en-US" altLang="zh-CN" sz="2200" b="0" i="1" smtClean="0">
                            <a:latin typeface="Cambria Math" panose="02040503050406030204" pitchFamily="18" charset="0"/>
                            <a:ea typeface="微软雅黑" panose="020B0503020204020204" pitchFamily="34" charset="-122"/>
                          </a:rPr>
                        </m:ctrlPr>
                      </m:sSupPr>
                      <m:e>
                        <m:r>
                          <a:rPr lang="en-US" altLang="zh-CN" sz="2200" b="0" i="1" smtClean="0">
                            <a:latin typeface="Cambria Math" panose="02040503050406030204" pitchFamily="18" charset="0"/>
                            <a:ea typeface="微软雅黑" panose="020B0503020204020204" pitchFamily="34" charset="-122"/>
                          </a:rPr>
                          <m:t>𝐷</m:t>
                        </m:r>
                      </m:e>
                      <m:sup>
                        <m:r>
                          <a:rPr lang="en-US" altLang="zh-CN" sz="2200" b="0" i="1" smtClean="0">
                            <a:latin typeface="Cambria Math" panose="02040503050406030204" pitchFamily="18" charset="0"/>
                            <a:ea typeface="微软雅黑" panose="020B0503020204020204" pitchFamily="34" charset="-122"/>
                          </a:rPr>
                          <m:t>𝐿</m:t>
                        </m:r>
                      </m:sup>
                    </m:sSup>
                  </m:oMath>
                </a14:m>
                <a:r>
                  <a:rPr lang="zh-CN" altLang="en-US" sz="2200" dirty="0">
                    <a:latin typeface="微软雅黑" panose="020B0503020204020204" pitchFamily="34" charset="-122"/>
                    <a:ea typeface="微软雅黑" panose="020B0503020204020204" pitchFamily="34" charset="-122"/>
                  </a:rPr>
                  <a:t>训练一个</a:t>
                </a:r>
                <a:r>
                  <a:rPr lang="en-US" altLang="zh-CN" sz="2200" dirty="0">
                    <a:latin typeface="微软雅黑" panose="020B0503020204020204" pitchFamily="34" charset="-122"/>
                    <a:ea typeface="微软雅黑" panose="020B0503020204020204" pitchFamily="34" charset="-122"/>
                  </a:rPr>
                  <a:t>NER</a:t>
                </a:r>
                <a:r>
                  <a:rPr lang="zh-CN" altLang="en-US" sz="2200" dirty="0">
                    <a:latin typeface="微软雅黑" panose="020B0503020204020204" pitchFamily="34" charset="-122"/>
                    <a:ea typeface="微软雅黑" panose="020B0503020204020204" pitchFamily="34" charset="-122"/>
                  </a:rPr>
                  <a:t>教师模型，参数</a:t>
                </a:r>
                <a14:m>
                  <m:oMath xmlns:m="http://schemas.openxmlformats.org/officeDocument/2006/math">
                    <m:sSup>
                      <m:sSupPr>
                        <m:ctrlPr>
                          <a:rPr lang="en-US" altLang="zh-CN" sz="2200" b="0" i="1" smtClean="0">
                            <a:latin typeface="Cambria Math" panose="02040503050406030204" pitchFamily="18" charset="0"/>
                            <a:ea typeface="微软雅黑" panose="020B0503020204020204" pitchFamily="34" charset="-122"/>
                          </a:rPr>
                        </m:ctrlPr>
                      </m:sSupPr>
                      <m:e>
                        <m:r>
                          <a:rPr lang="en-US" altLang="zh-CN" sz="2200" b="0" i="1" smtClean="0">
                            <a:latin typeface="Cambria Math" panose="02040503050406030204" pitchFamily="18" charset="0"/>
                            <a:ea typeface="微软雅黑" panose="020B0503020204020204" pitchFamily="34" charset="-122"/>
                          </a:rPr>
                          <m:t>𝜃</m:t>
                        </m:r>
                      </m:e>
                      <m:sup>
                        <m:r>
                          <a:rPr lang="en-US" altLang="zh-CN" sz="2200" b="0" i="1" smtClean="0">
                            <a:latin typeface="Cambria Math" panose="02040503050406030204" pitchFamily="18" charset="0"/>
                            <a:ea typeface="微软雅黑" panose="020B0503020204020204" pitchFamily="34" charset="-122"/>
                          </a:rPr>
                          <m:t>𝑡𝑒𝑎</m:t>
                        </m:r>
                      </m:sup>
                    </m:sSup>
                  </m:oMath>
                </a14:m>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mc:Choice>
        <mc:Fallback>
          <p:sp>
            <p:nvSpPr>
              <p:cNvPr id="153" name="文本框 152">
                <a:extLst>
                  <a:ext uri="{FF2B5EF4-FFF2-40B4-BE49-F238E27FC236}">
                    <a16:creationId xmlns:a16="http://schemas.microsoft.com/office/drawing/2014/main" id="{CAC57406-F0C7-4C3C-A416-A037FACCD919}"/>
                  </a:ext>
                </a:extLst>
              </p:cNvPr>
              <p:cNvSpPr txBox="1">
                <a:spLocks noRot="1" noChangeAspect="1" noMove="1" noResize="1" noEditPoints="1" noAdjustHandles="1" noChangeArrowheads="1" noChangeShapeType="1" noTextEdit="1"/>
              </p:cNvSpPr>
              <p:nvPr/>
            </p:nvSpPr>
            <p:spPr>
              <a:xfrm>
                <a:off x="1704639" y="1963351"/>
                <a:ext cx="8631384" cy="540341"/>
              </a:xfrm>
              <a:prstGeom prst="rect">
                <a:avLst/>
              </a:prstGeom>
              <a:blipFill>
                <a:blip r:embed="rId5"/>
                <a:stretch>
                  <a:fillRect l="-918" b="-2247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0A0FDBC-FF1A-4FAD-BBF5-9235C967AC5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52055" y="2983743"/>
            <a:ext cx="6887890" cy="2938214"/>
          </a:xfrm>
          <a:prstGeom prst="rect">
            <a:avLst/>
          </a:prstGeom>
        </p:spPr>
      </p:pic>
    </p:spTree>
    <p:extLst>
      <p:ext uri="{BB962C8B-B14F-4D97-AF65-F5344CB8AC3E}">
        <p14:creationId xmlns:p14="http://schemas.microsoft.com/office/powerpoint/2010/main" val="344360936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B29D0C4F-EAAA-4E44-B189-4B6D6B564B3C}"/>
              </a:ext>
            </a:extLst>
          </p:cNvPr>
          <p:cNvSpPr txBox="1"/>
          <p:nvPr/>
        </p:nvSpPr>
        <p:spPr>
          <a:xfrm>
            <a:off x="562707" y="646490"/>
            <a:ext cx="3899877"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半监督 </a:t>
            </a:r>
            <a:r>
              <a:rPr lang="en-US" altLang="zh-CN" sz="2800" b="1" dirty="0">
                <a:latin typeface="+mj-ea"/>
                <a:ea typeface="+mj-ea"/>
                <a:cs typeface="Times New Roman" panose="02020603050405020304" pitchFamily="18" charset="0"/>
              </a:rPr>
              <a:t>– </a:t>
            </a:r>
            <a:r>
              <a:rPr lang="zh-CN" altLang="en-US" sz="2800" b="1" dirty="0">
                <a:latin typeface="+mj-ea"/>
                <a:ea typeface="+mj-ea"/>
                <a:cs typeface="Times New Roman" panose="02020603050405020304" pitchFamily="18" charset="0"/>
              </a:rPr>
              <a:t>自训练</a:t>
            </a:r>
            <a:endParaRPr lang="en-US" altLang="zh-CN" sz="2800" b="1" dirty="0">
              <a:latin typeface="+mj-ea"/>
              <a:ea typeface="+mj-ea"/>
              <a:cs typeface="Times New Roman" panose="02020603050405020304" pitchFamily="18" charset="0"/>
            </a:endParaRPr>
          </a:p>
        </p:txBody>
      </p:sp>
      <p:grpSp>
        <p:nvGrpSpPr>
          <p:cNvPr id="25" name="组合 24">
            <a:extLst>
              <a:ext uri="{FF2B5EF4-FFF2-40B4-BE49-F238E27FC236}">
                <a16:creationId xmlns:a16="http://schemas.microsoft.com/office/drawing/2014/main" id="{59F02C39-B145-4840-9921-B3E04210670E}"/>
              </a:ext>
            </a:extLst>
          </p:cNvPr>
          <p:cNvGrpSpPr/>
          <p:nvPr/>
        </p:nvGrpSpPr>
        <p:grpSpPr>
          <a:xfrm>
            <a:off x="0" y="702885"/>
            <a:ext cx="367754" cy="416780"/>
            <a:chOff x="0" y="702885"/>
            <a:chExt cx="367754" cy="416780"/>
          </a:xfrm>
        </p:grpSpPr>
        <p:pic>
          <p:nvPicPr>
            <p:cNvPr id="26" name="图片 25">
              <a:extLst>
                <a:ext uri="{FF2B5EF4-FFF2-40B4-BE49-F238E27FC236}">
                  <a16:creationId xmlns:a16="http://schemas.microsoft.com/office/drawing/2014/main" id="{4906072B-17C4-4F9E-996A-0E6C02E9CA22}"/>
                </a:ext>
              </a:extLst>
            </p:cNvPr>
            <p:cNvPicPr>
              <a:picLocks noChangeAspect="1"/>
            </p:cNvPicPr>
            <p:nvPr/>
          </p:nvPicPr>
          <p:blipFill>
            <a:blip r:embed="rId3"/>
            <a:stretch>
              <a:fillRect/>
            </a:stretch>
          </p:blipFill>
          <p:spPr>
            <a:xfrm>
              <a:off x="0" y="702885"/>
              <a:ext cx="281354" cy="416780"/>
            </a:xfrm>
            <a:prstGeom prst="rect">
              <a:avLst/>
            </a:prstGeom>
          </p:spPr>
        </p:pic>
        <p:pic>
          <p:nvPicPr>
            <p:cNvPr id="27" name="图片 26">
              <a:extLst>
                <a:ext uri="{FF2B5EF4-FFF2-40B4-BE49-F238E27FC236}">
                  <a16:creationId xmlns:a16="http://schemas.microsoft.com/office/drawing/2014/main" id="{9434A767-F588-4343-863A-FF342F3F5462}"/>
                </a:ext>
              </a:extLst>
            </p:cNvPr>
            <p:cNvPicPr>
              <a:picLocks/>
            </p:cNvPicPr>
            <p:nvPr/>
          </p:nvPicPr>
          <p:blipFill>
            <a:blip r:embed="rId3"/>
            <a:stretch>
              <a:fillRect/>
            </a:stretch>
          </p:blipFill>
          <p:spPr>
            <a:xfrm>
              <a:off x="281354" y="771300"/>
              <a:ext cx="86400" cy="273600"/>
            </a:xfrm>
            <a:prstGeom prst="rect">
              <a:avLst/>
            </a:prstGeom>
          </p:spPr>
        </p:pic>
      </p:grpSp>
      <p:cxnSp>
        <p:nvCxnSpPr>
          <p:cNvPr id="28" name="直接连接符 27">
            <a:extLst>
              <a:ext uri="{FF2B5EF4-FFF2-40B4-BE49-F238E27FC236}">
                <a16:creationId xmlns:a16="http://schemas.microsoft.com/office/drawing/2014/main" id="{0A863336-C5BE-41EA-9321-592901FF3594}"/>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CA180996-EF3C-43B2-BC17-08CF652C89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27FA2316-6968-421D-9B0E-8118B59B38AB}"/>
                  </a:ext>
                </a:extLst>
              </p:cNvPr>
              <p:cNvSpPr txBox="1"/>
              <p:nvPr/>
            </p:nvSpPr>
            <p:spPr>
              <a:xfrm>
                <a:off x="1719153" y="1271731"/>
                <a:ext cx="8631384" cy="581057"/>
              </a:xfrm>
              <a:prstGeom prst="rect">
                <a:avLst/>
              </a:prstGeom>
              <a:noFill/>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NER</a:t>
                </a:r>
                <a:r>
                  <a:rPr lang="zh-CN" altLang="en-US" sz="2400" dirty="0">
                    <a:latin typeface="微软雅黑" panose="020B0503020204020204" pitchFamily="34" charset="-122"/>
                    <a:ea typeface="微软雅黑" panose="020B0503020204020204" pitchFamily="34" charset="-122"/>
                  </a:rPr>
                  <a:t>教师模型对未标注数据</a:t>
                </a:r>
                <a14:m>
                  <m:oMath xmlns:m="http://schemas.openxmlformats.org/officeDocument/2006/math">
                    <m:sSup>
                      <m:sSupPr>
                        <m:ctrlPr>
                          <a:rPr lang="en-US" altLang="zh-CN" sz="2400" b="0" i="1" smtClean="0">
                            <a:latin typeface="Cambria Math" panose="02040503050406030204" pitchFamily="18" charset="0"/>
                            <a:ea typeface="微软雅黑" panose="020B0503020204020204" pitchFamily="34" charset="-122"/>
                          </a:rPr>
                        </m:ctrlPr>
                      </m:sSupPr>
                      <m:e>
                        <m:r>
                          <a:rPr lang="en-US" altLang="zh-CN" sz="2400" b="0" i="1" smtClean="0">
                            <a:latin typeface="Cambria Math" panose="02040503050406030204" pitchFamily="18" charset="0"/>
                            <a:ea typeface="微软雅黑" panose="020B0503020204020204" pitchFamily="34" charset="-122"/>
                          </a:rPr>
                          <m:t>𝐷</m:t>
                        </m:r>
                      </m:e>
                      <m:sup>
                        <m:r>
                          <a:rPr lang="en-US" altLang="zh-CN" sz="2400" b="0" i="1" smtClean="0">
                            <a:latin typeface="Cambria Math" panose="02040503050406030204" pitchFamily="18" charset="0"/>
                            <a:ea typeface="微软雅黑" panose="020B0503020204020204" pitchFamily="34" charset="-122"/>
                          </a:rPr>
                          <m:t>𝑈</m:t>
                        </m:r>
                      </m:sup>
                    </m:sSup>
                  </m:oMath>
                </a14:m>
                <a:r>
                  <a:rPr lang="zh-CN" altLang="en-US" sz="2400" dirty="0">
                    <a:latin typeface="微软雅黑" panose="020B0503020204020204" pitchFamily="34" charset="-122"/>
                    <a:ea typeface="微软雅黑" panose="020B0503020204020204" pitchFamily="34" charset="-122"/>
                  </a:rPr>
                  <a:t>预测</a:t>
                </a:r>
                <a:r>
                  <a:rPr lang="en-US" altLang="zh-CN" sz="2400" dirty="0">
                    <a:latin typeface="微软雅黑" panose="020B0503020204020204" pitchFamily="34" charset="-122"/>
                    <a:ea typeface="微软雅黑" panose="020B0503020204020204" pitchFamily="34" charset="-122"/>
                  </a:rPr>
                  <a:t>Soft</a:t>
                </a:r>
                <a:r>
                  <a:rPr lang="zh-CN" altLang="en-US" sz="2400" dirty="0">
                    <a:latin typeface="微软雅黑" panose="020B0503020204020204" pitchFamily="34" charset="-122"/>
                    <a:ea typeface="微软雅黑" panose="020B0503020204020204" pitchFamily="34" charset="-122"/>
                  </a:rPr>
                  <a:t>标签</a:t>
                </a:r>
                <a:endParaRPr lang="en-US" altLang="zh-CN" sz="2400" dirty="0">
                  <a:latin typeface="微软雅黑" panose="020B0503020204020204" pitchFamily="34" charset="-122"/>
                  <a:ea typeface="微软雅黑" panose="020B0503020204020204" pitchFamily="34" charset="-122"/>
                </a:endParaRPr>
              </a:p>
            </p:txBody>
          </p:sp>
        </mc:Choice>
        <mc:Fallback>
          <p:sp>
            <p:nvSpPr>
              <p:cNvPr id="17" name="文本框 16">
                <a:extLst>
                  <a:ext uri="{FF2B5EF4-FFF2-40B4-BE49-F238E27FC236}">
                    <a16:creationId xmlns:a16="http://schemas.microsoft.com/office/drawing/2014/main" id="{27FA2316-6968-421D-9B0E-8118B59B38AB}"/>
                  </a:ext>
                </a:extLst>
              </p:cNvPr>
              <p:cNvSpPr txBox="1">
                <a:spLocks noRot="1" noChangeAspect="1" noMove="1" noResize="1" noEditPoints="1" noAdjustHandles="1" noChangeArrowheads="1" noChangeShapeType="1" noTextEdit="1"/>
              </p:cNvSpPr>
              <p:nvPr/>
            </p:nvSpPr>
            <p:spPr>
              <a:xfrm>
                <a:off x="1719153" y="1271731"/>
                <a:ext cx="8631384" cy="581057"/>
              </a:xfrm>
              <a:prstGeom prst="rect">
                <a:avLst/>
              </a:prstGeom>
              <a:blipFill>
                <a:blip r:embed="rId5"/>
                <a:stretch>
                  <a:fillRect l="-1059" b="-2421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14E8CB2F-88B9-4A18-BE2E-533D779F2BF4}"/>
              </a:ext>
            </a:extLst>
          </p:cNvPr>
          <p:cNvPicPr>
            <a:picLocks noChangeAspect="1"/>
          </p:cNvPicPr>
          <p:nvPr/>
        </p:nvPicPr>
        <p:blipFill>
          <a:blip r:embed="rId6"/>
          <a:stretch>
            <a:fillRect/>
          </a:stretch>
        </p:blipFill>
        <p:spPr>
          <a:xfrm>
            <a:off x="3933370" y="1896644"/>
            <a:ext cx="4325257" cy="726934"/>
          </a:xfrm>
          <a:prstGeom prst="rect">
            <a:avLst/>
          </a:prstGeom>
        </p:spPr>
      </p:pic>
      <p:sp>
        <p:nvSpPr>
          <p:cNvPr id="21" name="文本框 20">
            <a:extLst>
              <a:ext uri="{FF2B5EF4-FFF2-40B4-BE49-F238E27FC236}">
                <a16:creationId xmlns:a16="http://schemas.microsoft.com/office/drawing/2014/main" id="{DD5FAB4C-3201-49B8-9484-A0A5B348FB90}"/>
              </a:ext>
            </a:extLst>
          </p:cNvPr>
          <p:cNvSpPr txBox="1"/>
          <p:nvPr/>
        </p:nvSpPr>
        <p:spPr>
          <a:xfrm>
            <a:off x="1719153" y="2751379"/>
            <a:ext cx="8107018" cy="581057"/>
          </a:xfrm>
          <a:prstGeom prst="rect">
            <a:avLst/>
          </a:prstGeom>
          <a:noFill/>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基于</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原始标注</a:t>
            </a:r>
            <a:r>
              <a:rPr lang="en-US" altLang="zh-CN" sz="2400" dirty="0">
                <a:latin typeface="微软雅黑" panose="020B0503020204020204" pitchFamily="34" charset="-122"/>
                <a:ea typeface="微软雅黑" panose="020B0503020204020204" pitchFamily="34" charset="-122"/>
              </a:rPr>
              <a:t>+Soft</a:t>
            </a:r>
            <a:r>
              <a:rPr lang="zh-CN" altLang="en-US" sz="2400" dirty="0">
                <a:latin typeface="微软雅黑" panose="020B0503020204020204" pitchFamily="34" charset="-122"/>
                <a:ea typeface="微软雅黑" panose="020B0503020204020204" pitchFamily="34" charset="-122"/>
              </a:rPr>
              <a:t>标注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数据训练</a:t>
            </a:r>
            <a:r>
              <a:rPr lang="en-US" altLang="zh-CN" sz="2400" dirty="0">
                <a:latin typeface="微软雅黑" panose="020B0503020204020204" pitchFamily="34" charset="-122"/>
                <a:ea typeface="微软雅黑" panose="020B0503020204020204" pitchFamily="34" charset="-122"/>
              </a:rPr>
              <a:t>NER</a:t>
            </a:r>
            <a:r>
              <a:rPr lang="zh-CN" altLang="en-US" sz="2400" dirty="0">
                <a:latin typeface="微软雅黑" panose="020B0503020204020204" pitchFamily="34" charset="-122"/>
                <a:ea typeface="微软雅黑" panose="020B0503020204020204" pitchFamily="34" charset="-122"/>
              </a:rPr>
              <a:t>学生模型</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B456DA0D-4389-4086-92AC-C464F4383EB8}"/>
              </a:ext>
            </a:extLst>
          </p:cNvPr>
          <p:cNvSpPr txBox="1"/>
          <p:nvPr/>
        </p:nvSpPr>
        <p:spPr>
          <a:xfrm>
            <a:off x="1719153" y="5902246"/>
            <a:ext cx="8107018" cy="581057"/>
          </a:xfrm>
          <a:prstGeom prst="rect">
            <a:avLst/>
          </a:prstGeom>
          <a:noFill/>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重复步骤</a:t>
            </a:r>
            <a:r>
              <a:rPr lang="en-US" altLang="zh-CN" sz="2400" dirty="0">
                <a:latin typeface="微软雅黑" panose="020B0503020204020204" pitchFamily="34" charset="-122"/>
                <a:ea typeface="微软雅黑" panose="020B0503020204020204" pitchFamily="34" charset="-122"/>
              </a:rPr>
              <a:t>1~3</a:t>
            </a:r>
            <a:r>
              <a:rPr lang="zh-CN" altLang="en-US" sz="2400" dirty="0">
                <a:latin typeface="微软雅黑" panose="020B0503020204020204" pitchFamily="34" charset="-122"/>
                <a:ea typeface="微软雅黑" panose="020B0503020204020204" pitchFamily="34" charset="-122"/>
              </a:rPr>
              <a:t>多次</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4B1DCFC9-A82B-4165-B850-6160906AF53D}"/>
              </a:ext>
            </a:extLst>
          </p:cNvPr>
          <p:cNvPicPr>
            <a:picLocks noChangeAspect="1"/>
          </p:cNvPicPr>
          <p:nvPr/>
        </p:nvPicPr>
        <p:blipFill>
          <a:blip r:embed="rId7"/>
          <a:stretch>
            <a:fillRect/>
          </a:stretch>
        </p:blipFill>
        <p:spPr>
          <a:xfrm>
            <a:off x="3563788" y="3460237"/>
            <a:ext cx="4942114" cy="2216085"/>
          </a:xfrm>
          <a:prstGeom prst="rect">
            <a:avLst/>
          </a:prstGeom>
        </p:spPr>
      </p:pic>
    </p:spTree>
    <p:extLst>
      <p:ext uri="{BB962C8B-B14F-4D97-AF65-F5344CB8AC3E}">
        <p14:creationId xmlns:p14="http://schemas.microsoft.com/office/powerpoint/2010/main" val="26425982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AB34262F-EEB0-44EA-B016-747429F4EA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
        <p:nvSpPr>
          <p:cNvPr id="28" name="TextBox 11">
            <a:extLst>
              <a:ext uri="{FF2B5EF4-FFF2-40B4-BE49-F238E27FC236}">
                <a16:creationId xmlns:a16="http://schemas.microsoft.com/office/drawing/2014/main" id="{9C107FE4-10DF-41F8-A7B8-44AD2A82B2B7}"/>
              </a:ext>
            </a:extLst>
          </p:cNvPr>
          <p:cNvSpPr txBox="1"/>
          <p:nvPr/>
        </p:nvSpPr>
        <p:spPr>
          <a:xfrm>
            <a:off x="6318490" y="2951946"/>
            <a:ext cx="1620957" cy="954107"/>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pitchFamily="34" charset="-122"/>
                <a:ea typeface="微软雅黑" panose="020B0503020204020204" pitchFamily="34" charset="-122"/>
              </a:rPr>
              <a:t>第五部分</a:t>
            </a:r>
            <a:endParaRPr lang="en-US" altLang="zh-CN" sz="2800" b="1" dirty="0">
              <a:solidFill>
                <a:srgbClr val="006AB6"/>
              </a:solidFill>
              <a:latin typeface="微软雅黑" panose="020B0503020204020204" pitchFamily="34" charset="-122"/>
              <a:ea typeface="微软雅黑" panose="020B0503020204020204" pitchFamily="34" charset="-122"/>
            </a:endParaRPr>
          </a:p>
          <a:p>
            <a:pPr marL="0" lvl="1"/>
            <a:r>
              <a:rPr lang="zh-CN" altLang="en-US" sz="2800" b="1" dirty="0">
                <a:solidFill>
                  <a:srgbClr val="006AB6"/>
                </a:solidFill>
                <a:latin typeface="微软雅黑" panose="020B0503020204020204" pitchFamily="34" charset="-122"/>
                <a:ea typeface="微软雅黑" panose="020B0503020204020204" pitchFamily="34" charset="-122"/>
              </a:rPr>
              <a:t>实验结果</a:t>
            </a:r>
          </a:p>
        </p:txBody>
      </p:sp>
      <p:cxnSp>
        <p:nvCxnSpPr>
          <p:cNvPr id="29" name="直接连接符 28">
            <a:extLst>
              <a:ext uri="{FF2B5EF4-FFF2-40B4-BE49-F238E27FC236}">
                <a16:creationId xmlns:a16="http://schemas.microsoft.com/office/drawing/2014/main" id="{BCC114F6-6594-42BF-8622-11C42C29BBDC}"/>
              </a:ext>
            </a:extLst>
          </p:cNvPr>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TextBox 13">
            <a:extLst>
              <a:ext uri="{FF2B5EF4-FFF2-40B4-BE49-F238E27FC236}">
                <a16:creationId xmlns:a16="http://schemas.microsoft.com/office/drawing/2014/main" id="{96DBA84B-CC4E-4AD4-BE2C-072B1B7400DD}"/>
              </a:ext>
            </a:extLst>
          </p:cNvPr>
          <p:cNvSpPr txBox="1"/>
          <p:nvPr/>
        </p:nvSpPr>
        <p:spPr>
          <a:xfrm>
            <a:off x="4260277" y="4193821"/>
            <a:ext cx="1269558" cy="346249"/>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05</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31" name="组合 30">
            <a:extLst>
              <a:ext uri="{FF2B5EF4-FFF2-40B4-BE49-F238E27FC236}">
                <a16:creationId xmlns:a16="http://schemas.microsoft.com/office/drawing/2014/main" id="{DE23C08C-9262-4CB6-A8F2-284E1AABB3A2}"/>
              </a:ext>
            </a:extLst>
          </p:cNvPr>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32" name="同心圆 17">
              <a:extLst>
                <a:ext uri="{FF2B5EF4-FFF2-40B4-BE49-F238E27FC236}">
                  <a16:creationId xmlns:a16="http://schemas.microsoft.com/office/drawing/2014/main" id="{32A72B25-A268-49F9-936F-8DCB37C7F73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33" name="椭圆 32">
              <a:extLst>
                <a:ext uri="{FF2B5EF4-FFF2-40B4-BE49-F238E27FC236}">
                  <a16:creationId xmlns:a16="http://schemas.microsoft.com/office/drawing/2014/main" id="{8945DB36-F6E8-4D49-A5B9-12A4B9649CA9}"/>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4" name="TextBox 13">
            <a:extLst>
              <a:ext uri="{FF2B5EF4-FFF2-40B4-BE49-F238E27FC236}">
                <a16:creationId xmlns:a16="http://schemas.microsoft.com/office/drawing/2014/main" id="{5EC16B1B-4F89-46B1-AAFB-1BD98DC0882D}"/>
              </a:ext>
            </a:extLst>
          </p:cNvPr>
          <p:cNvSpPr txBox="1"/>
          <p:nvPr/>
        </p:nvSpPr>
        <p:spPr>
          <a:xfrm>
            <a:off x="4234631" y="2737376"/>
            <a:ext cx="1269558" cy="1081963"/>
          </a:xfrm>
          <a:prstGeom prst="rect">
            <a:avLst/>
          </a:prstGeom>
          <a:noFill/>
        </p:spPr>
        <p:txBody>
          <a:bodyPr wrap="square" lIns="0" tIns="0" rIns="0" bIns="0" rtlCol="0">
            <a:spAutoFit/>
          </a:bodyPr>
          <a:lstStyle/>
          <a:p>
            <a:r>
              <a:rPr lang="en-US" altLang="zh-CN" sz="7031" b="1" dirty="0">
                <a:solidFill>
                  <a:srgbClr val="006AB6"/>
                </a:solidFill>
                <a:latin typeface="Arial" panose="020B0604020202020204" pitchFamily="34" charset="0"/>
                <a:ea typeface="+mj-ea"/>
                <a:cs typeface="Arial" panose="020B0604020202020204" pitchFamily="34" charset="0"/>
              </a:rPr>
              <a:t>05</a:t>
            </a:r>
            <a:endParaRPr lang="zh-CN" altLang="en-US" sz="7031" b="1" dirty="0">
              <a:solidFill>
                <a:srgbClr val="006AB6"/>
              </a:solidFill>
              <a:latin typeface="Arial" panose="020B0604020202020204" pitchFamily="34" charset="0"/>
              <a:ea typeface="+mj-ea"/>
              <a:cs typeface="Arial" panose="020B0604020202020204" pitchFamily="34" charset="0"/>
            </a:endParaRPr>
          </a:p>
        </p:txBody>
      </p:sp>
      <p:sp>
        <p:nvSpPr>
          <p:cNvPr id="2" name="矩形 1">
            <a:extLst>
              <a:ext uri="{FF2B5EF4-FFF2-40B4-BE49-F238E27FC236}">
                <a16:creationId xmlns:a16="http://schemas.microsoft.com/office/drawing/2014/main" id="{3FA4EAFB-9057-4CB9-834A-E95F1751DC35}"/>
              </a:ext>
            </a:extLst>
          </p:cNvPr>
          <p:cNvSpPr/>
          <p:nvPr/>
        </p:nvSpPr>
        <p:spPr>
          <a:xfrm>
            <a:off x="7815" y="189950"/>
            <a:ext cx="1899138" cy="1614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36418667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anim calcmode="lin" valueType="num">
                                      <p:cBhvr>
                                        <p:cTn id="16" dur="500" fill="hold"/>
                                        <p:tgtEl>
                                          <p:spTgt spid="34"/>
                                        </p:tgtEl>
                                        <p:attrNameLst>
                                          <p:attrName>ppt_x</p:attrName>
                                        </p:attrNameLst>
                                      </p:cBhvr>
                                      <p:tavLst>
                                        <p:tav tm="0">
                                          <p:val>
                                            <p:strVal val="#ppt_x"/>
                                          </p:val>
                                        </p:tav>
                                        <p:tav tm="100000">
                                          <p:val>
                                            <p:strVal val="#ppt_x"/>
                                          </p:val>
                                        </p:tav>
                                      </p:tavLst>
                                    </p:anim>
                                    <p:anim calcmode="lin" valueType="num">
                                      <p:cBhvr>
                                        <p:cTn id="17" dur="5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ppt_x</p:attrName>
                                        </p:attrNameLst>
                                      </p:cBhvr>
                                      <p:tavLst>
                                        <p:tav tm="0">
                                          <p:val>
                                            <p:strVal val="#ppt_x-#ppt_w*1.125000"/>
                                          </p:val>
                                        </p:tav>
                                        <p:tav tm="100000">
                                          <p:val>
                                            <p:strVal val="#ppt_x"/>
                                          </p:val>
                                        </p:tav>
                                      </p:tavLst>
                                    </p:anim>
                                    <p:animEffect transition="in" filter="wipe(right)">
                                      <p:cBhvr>
                                        <p:cTn id="22" dur="500"/>
                                        <p:tgtEl>
                                          <p:spTgt spid="28"/>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anim calcmode="lin" valueType="num">
                                      <p:cBhvr>
                                        <p:cTn id="27" dur="500" fill="hold"/>
                                        <p:tgtEl>
                                          <p:spTgt spid="30"/>
                                        </p:tgtEl>
                                        <p:attrNameLst>
                                          <p:attrName>ppt_x</p:attrName>
                                        </p:attrNameLst>
                                      </p:cBhvr>
                                      <p:tavLst>
                                        <p:tav tm="0">
                                          <p:val>
                                            <p:strVal val="#ppt_x"/>
                                          </p:val>
                                        </p:tav>
                                        <p:tav tm="100000">
                                          <p:val>
                                            <p:strVal val="#ppt_x"/>
                                          </p:val>
                                        </p:tav>
                                      </p:tavLst>
                                    </p:anim>
                                    <p:anim calcmode="lin" valueType="num">
                                      <p:cBhvr>
                                        <p:cTn id="2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77EE42AA-F7C6-40D3-A2BF-FC9412058017}"/>
              </a:ext>
            </a:extLst>
          </p:cNvPr>
          <p:cNvSpPr txBox="1"/>
          <p:nvPr/>
        </p:nvSpPr>
        <p:spPr>
          <a:xfrm>
            <a:off x="562707" y="646490"/>
            <a:ext cx="8508886"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endParaRPr lang="en-US" altLang="zh-CN" sz="2800" b="1" dirty="0">
              <a:latin typeface="+mj-ea"/>
              <a:ea typeface="+mj-ea"/>
              <a:cs typeface="Times New Roman" panose="02020603050405020304" pitchFamily="18" charset="0"/>
            </a:endParaRPr>
          </a:p>
        </p:txBody>
      </p:sp>
      <p:grpSp>
        <p:nvGrpSpPr>
          <p:cNvPr id="22" name="组合 21">
            <a:extLst>
              <a:ext uri="{FF2B5EF4-FFF2-40B4-BE49-F238E27FC236}">
                <a16:creationId xmlns:a16="http://schemas.microsoft.com/office/drawing/2014/main" id="{552D7CE5-1AB6-454B-A2E3-9A0F00417B6A}"/>
              </a:ext>
            </a:extLst>
          </p:cNvPr>
          <p:cNvGrpSpPr/>
          <p:nvPr/>
        </p:nvGrpSpPr>
        <p:grpSpPr>
          <a:xfrm>
            <a:off x="0" y="702885"/>
            <a:ext cx="367754" cy="416780"/>
            <a:chOff x="0" y="702885"/>
            <a:chExt cx="367754" cy="416780"/>
          </a:xfrm>
        </p:grpSpPr>
        <p:pic>
          <p:nvPicPr>
            <p:cNvPr id="23" name="图片 22">
              <a:extLst>
                <a:ext uri="{FF2B5EF4-FFF2-40B4-BE49-F238E27FC236}">
                  <a16:creationId xmlns:a16="http://schemas.microsoft.com/office/drawing/2014/main" id="{455CD19C-CAD9-4ED7-895A-E23D84A06F0B}"/>
                </a:ext>
              </a:extLst>
            </p:cNvPr>
            <p:cNvPicPr>
              <a:picLocks noChangeAspect="1"/>
            </p:cNvPicPr>
            <p:nvPr/>
          </p:nvPicPr>
          <p:blipFill>
            <a:blip r:embed="rId3"/>
            <a:stretch>
              <a:fillRect/>
            </a:stretch>
          </p:blipFill>
          <p:spPr>
            <a:xfrm>
              <a:off x="0" y="702885"/>
              <a:ext cx="281354" cy="416780"/>
            </a:xfrm>
            <a:prstGeom prst="rect">
              <a:avLst/>
            </a:prstGeom>
          </p:spPr>
        </p:pic>
        <p:pic>
          <p:nvPicPr>
            <p:cNvPr id="33" name="图片 32">
              <a:extLst>
                <a:ext uri="{FF2B5EF4-FFF2-40B4-BE49-F238E27FC236}">
                  <a16:creationId xmlns:a16="http://schemas.microsoft.com/office/drawing/2014/main" id="{7E757CEA-A980-4552-9070-647B8E7F7D6F}"/>
                </a:ext>
              </a:extLst>
            </p:cNvPr>
            <p:cNvPicPr>
              <a:picLocks/>
            </p:cNvPicPr>
            <p:nvPr/>
          </p:nvPicPr>
          <p:blipFill>
            <a:blip r:embed="rId3"/>
            <a:stretch>
              <a:fillRect/>
            </a:stretch>
          </p:blipFill>
          <p:spPr>
            <a:xfrm>
              <a:off x="281354" y="771300"/>
              <a:ext cx="86400" cy="273600"/>
            </a:xfrm>
            <a:prstGeom prst="rect">
              <a:avLst/>
            </a:prstGeom>
          </p:spPr>
        </p:pic>
      </p:grpSp>
      <p:cxnSp>
        <p:nvCxnSpPr>
          <p:cNvPr id="34" name="直接连接符 33">
            <a:extLst>
              <a:ext uri="{FF2B5EF4-FFF2-40B4-BE49-F238E27FC236}">
                <a16:creationId xmlns:a16="http://schemas.microsoft.com/office/drawing/2014/main" id="{15016D41-1340-45E0-963D-8A68BA8B0557}"/>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F723CD54-B682-4659-B029-0898AB32F9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8" name="图片 7">
            <a:extLst>
              <a:ext uri="{FF2B5EF4-FFF2-40B4-BE49-F238E27FC236}">
                <a16:creationId xmlns:a16="http://schemas.microsoft.com/office/drawing/2014/main" id="{964DDE7C-39E3-4888-87C4-5BB047A0E31E}"/>
              </a:ext>
            </a:extLst>
          </p:cNvPr>
          <p:cNvPicPr>
            <a:picLocks noChangeAspect="1"/>
          </p:cNvPicPr>
          <p:nvPr/>
        </p:nvPicPr>
        <p:blipFill>
          <a:blip r:embed="rId5"/>
          <a:stretch>
            <a:fillRect/>
          </a:stretch>
        </p:blipFill>
        <p:spPr>
          <a:xfrm>
            <a:off x="562707" y="87085"/>
            <a:ext cx="10890718" cy="6858000"/>
          </a:xfrm>
          <a:prstGeom prst="rect">
            <a:avLst/>
          </a:prstGeom>
        </p:spPr>
      </p:pic>
      <p:grpSp>
        <p:nvGrpSpPr>
          <p:cNvPr id="11" name="组合 10">
            <a:extLst>
              <a:ext uri="{FF2B5EF4-FFF2-40B4-BE49-F238E27FC236}">
                <a16:creationId xmlns:a16="http://schemas.microsoft.com/office/drawing/2014/main" id="{3094EF8A-1152-4DC7-AADE-46A82F5F9402}"/>
              </a:ext>
            </a:extLst>
          </p:cNvPr>
          <p:cNvGrpSpPr/>
          <p:nvPr/>
        </p:nvGrpSpPr>
        <p:grpSpPr>
          <a:xfrm>
            <a:off x="2394857" y="771300"/>
            <a:ext cx="4562755" cy="1365908"/>
            <a:chOff x="2394857" y="771300"/>
            <a:chExt cx="4562755" cy="1365908"/>
          </a:xfrm>
        </p:grpSpPr>
        <p:sp>
          <p:nvSpPr>
            <p:cNvPr id="9" name="矩形 8">
              <a:extLst>
                <a:ext uri="{FF2B5EF4-FFF2-40B4-BE49-F238E27FC236}">
                  <a16:creationId xmlns:a16="http://schemas.microsoft.com/office/drawing/2014/main" id="{84AD5DCE-A871-42FE-8733-A000AAFD67F7}"/>
                </a:ext>
              </a:extLst>
            </p:cNvPr>
            <p:cNvSpPr/>
            <p:nvPr/>
          </p:nvSpPr>
          <p:spPr>
            <a:xfrm>
              <a:off x="2394857" y="999921"/>
              <a:ext cx="667657" cy="273559"/>
            </a:xfrm>
            <a:prstGeom prst="rect">
              <a:avLst/>
            </a:prstGeom>
            <a:noFill/>
            <a:ln w="190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对话气泡: 椭圆形 9">
              <a:extLst>
                <a:ext uri="{FF2B5EF4-FFF2-40B4-BE49-F238E27FC236}">
                  <a16:creationId xmlns:a16="http://schemas.microsoft.com/office/drawing/2014/main" id="{4D840748-4E92-45C3-B35F-B0E312F51F6C}"/>
                </a:ext>
              </a:extLst>
            </p:cNvPr>
            <p:cNvSpPr/>
            <p:nvPr/>
          </p:nvSpPr>
          <p:spPr>
            <a:xfrm>
              <a:off x="4230728" y="771300"/>
              <a:ext cx="2726884" cy="1365908"/>
            </a:xfrm>
            <a:prstGeom prst="wedgeEllipseCallout">
              <a:avLst>
                <a:gd name="adj1" fmla="val -92247"/>
                <a:gd name="adj2" fmla="val -22961"/>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每个实体类别采样</a:t>
              </a:r>
              <a:r>
                <a:rPr kumimoji="1" lang="en-US" altLang="zh-CN" dirty="0">
                  <a:solidFill>
                    <a:schemeClr val="tx1"/>
                  </a:solidFill>
                </a:rPr>
                <a:t>5</a:t>
              </a:r>
              <a:r>
                <a:rPr kumimoji="1" lang="zh-CN" altLang="en-US" dirty="0">
                  <a:solidFill>
                    <a:schemeClr val="tx1"/>
                  </a:solidFill>
                </a:rPr>
                <a:t>个句子，然后每个句子重复</a:t>
              </a:r>
              <a:r>
                <a:rPr kumimoji="1" lang="en-US" altLang="zh-CN" dirty="0">
                  <a:solidFill>
                    <a:schemeClr val="tx1"/>
                  </a:solidFill>
                </a:rPr>
                <a:t>10</a:t>
              </a:r>
              <a:r>
                <a:rPr kumimoji="1" lang="zh-CN" altLang="en-US" dirty="0">
                  <a:solidFill>
                    <a:schemeClr val="tx1"/>
                  </a:solidFill>
                </a:rPr>
                <a:t>次</a:t>
              </a:r>
            </a:p>
          </p:txBody>
        </p:sp>
      </p:grpSp>
      <p:sp>
        <p:nvSpPr>
          <p:cNvPr id="12" name="对话气泡: 椭圆形 11">
            <a:extLst>
              <a:ext uri="{FF2B5EF4-FFF2-40B4-BE49-F238E27FC236}">
                <a16:creationId xmlns:a16="http://schemas.microsoft.com/office/drawing/2014/main" id="{CA590A87-D6CA-4C95-9041-102C71A341A9}"/>
              </a:ext>
            </a:extLst>
          </p:cNvPr>
          <p:cNvSpPr/>
          <p:nvPr/>
        </p:nvSpPr>
        <p:spPr>
          <a:xfrm>
            <a:off x="2811649" y="1545698"/>
            <a:ext cx="2123208" cy="1365908"/>
          </a:xfrm>
          <a:prstGeom prst="wedgeEllipseCallout">
            <a:avLst>
              <a:gd name="adj1" fmla="val -2189"/>
              <a:gd name="adj2" fmla="val -9317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线性分类器</a:t>
            </a:r>
            <a:endParaRPr kumimoji="1" lang="en-US" altLang="zh-CN" dirty="0">
              <a:solidFill>
                <a:schemeClr val="tx1"/>
              </a:solidFill>
            </a:endParaRPr>
          </a:p>
          <a:p>
            <a:pPr algn="ctr"/>
            <a:r>
              <a:rPr kumimoji="1" lang="en-US" altLang="zh-CN" dirty="0">
                <a:solidFill>
                  <a:schemeClr val="tx1"/>
                </a:solidFill>
              </a:rPr>
              <a:t>+</a:t>
            </a:r>
          </a:p>
          <a:p>
            <a:pPr algn="ctr"/>
            <a:r>
              <a:rPr kumimoji="1" lang="zh-CN" altLang="en-US" dirty="0">
                <a:solidFill>
                  <a:schemeClr val="tx1"/>
                </a:solidFill>
              </a:rPr>
              <a:t>微调</a:t>
            </a:r>
          </a:p>
        </p:txBody>
      </p:sp>
      <p:sp>
        <p:nvSpPr>
          <p:cNvPr id="27" name="对话气泡: 椭圆形 26">
            <a:extLst>
              <a:ext uri="{FF2B5EF4-FFF2-40B4-BE49-F238E27FC236}">
                <a16:creationId xmlns:a16="http://schemas.microsoft.com/office/drawing/2014/main" id="{0AF929CF-34D3-4AA1-8FE9-04352C54A48D}"/>
              </a:ext>
            </a:extLst>
          </p:cNvPr>
          <p:cNvSpPr/>
          <p:nvPr/>
        </p:nvSpPr>
        <p:spPr>
          <a:xfrm>
            <a:off x="5686268" y="1524786"/>
            <a:ext cx="1566439" cy="1365908"/>
          </a:xfrm>
          <a:prstGeom prst="wedgeEllipseCallout">
            <a:avLst>
              <a:gd name="adj1" fmla="val -2189"/>
              <a:gd name="adj2" fmla="val -9317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原型方法</a:t>
            </a:r>
          </a:p>
        </p:txBody>
      </p:sp>
      <p:sp>
        <p:nvSpPr>
          <p:cNvPr id="28" name="对话气泡: 椭圆形 27">
            <a:extLst>
              <a:ext uri="{FF2B5EF4-FFF2-40B4-BE49-F238E27FC236}">
                <a16:creationId xmlns:a16="http://schemas.microsoft.com/office/drawing/2014/main" id="{59AA3864-4624-4FE7-BBD3-FC63BDEA413E}"/>
              </a:ext>
            </a:extLst>
          </p:cNvPr>
          <p:cNvSpPr/>
          <p:nvPr/>
        </p:nvSpPr>
        <p:spPr>
          <a:xfrm>
            <a:off x="7330070" y="1524786"/>
            <a:ext cx="1475335" cy="1365908"/>
          </a:xfrm>
          <a:prstGeom prst="wedgeEllipseCallout">
            <a:avLst>
              <a:gd name="adj1" fmla="val -2189"/>
              <a:gd name="adj2" fmla="val -9317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带噪声预训练方法</a:t>
            </a:r>
          </a:p>
        </p:txBody>
      </p:sp>
      <p:sp>
        <p:nvSpPr>
          <p:cNvPr id="29" name="对话气泡: 椭圆形 28">
            <a:extLst>
              <a:ext uri="{FF2B5EF4-FFF2-40B4-BE49-F238E27FC236}">
                <a16:creationId xmlns:a16="http://schemas.microsoft.com/office/drawing/2014/main" id="{287DE562-5CEC-4FBA-8222-67BCE64BC4FC}"/>
              </a:ext>
            </a:extLst>
          </p:cNvPr>
          <p:cNvSpPr/>
          <p:nvPr/>
        </p:nvSpPr>
        <p:spPr>
          <a:xfrm>
            <a:off x="10392476" y="1524786"/>
            <a:ext cx="1475335" cy="1365908"/>
          </a:xfrm>
          <a:prstGeom prst="wedgeEllipseCallout">
            <a:avLst>
              <a:gd name="adj1" fmla="val -2189"/>
              <a:gd name="adj2" fmla="val -9317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自训练方法</a:t>
            </a:r>
          </a:p>
        </p:txBody>
      </p:sp>
    </p:spTree>
    <p:extLst>
      <p:ext uri="{BB962C8B-B14F-4D97-AF65-F5344CB8AC3E}">
        <p14:creationId xmlns:p14="http://schemas.microsoft.com/office/powerpoint/2010/main" val="20262338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anim calcmode="lin" valueType="num">
                                      <p:cBhvr>
                                        <p:cTn id="25" dur="1000" fill="hold"/>
                                        <p:tgtEl>
                                          <p:spTgt spid="27"/>
                                        </p:tgtEl>
                                        <p:attrNameLst>
                                          <p:attrName>ppt_x</p:attrName>
                                        </p:attrNameLst>
                                      </p:cBhvr>
                                      <p:tavLst>
                                        <p:tav tm="0">
                                          <p:val>
                                            <p:strVal val="#ppt_x"/>
                                          </p:val>
                                        </p:tav>
                                        <p:tav tm="100000">
                                          <p:val>
                                            <p:strVal val="#ppt_x"/>
                                          </p:val>
                                        </p:tav>
                                      </p:tavLst>
                                    </p:anim>
                                    <p:anim calcmode="lin" valueType="num">
                                      <p:cBhvr>
                                        <p:cTn id="26" dur="1000" fill="hold"/>
                                        <p:tgtEl>
                                          <p:spTgt spid="2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1000"/>
                                        <p:tgtEl>
                                          <p:spTgt spid="28"/>
                                        </p:tgtEl>
                                      </p:cBhvr>
                                    </p:animEffect>
                                    <p:anim calcmode="lin" valueType="num">
                                      <p:cBhvr>
                                        <p:cTn id="30" dur="1000" fill="hold"/>
                                        <p:tgtEl>
                                          <p:spTgt spid="28"/>
                                        </p:tgtEl>
                                        <p:attrNameLst>
                                          <p:attrName>ppt_x</p:attrName>
                                        </p:attrNameLst>
                                      </p:cBhvr>
                                      <p:tavLst>
                                        <p:tav tm="0">
                                          <p:val>
                                            <p:strVal val="#ppt_x"/>
                                          </p:val>
                                        </p:tav>
                                        <p:tav tm="100000">
                                          <p:val>
                                            <p:strVal val="#ppt_x"/>
                                          </p:val>
                                        </p:tav>
                                      </p:tavLst>
                                    </p:anim>
                                    <p:anim calcmode="lin" valueType="num">
                                      <p:cBhvr>
                                        <p:cTn id="31" dur="1000" fill="hold"/>
                                        <p:tgtEl>
                                          <p:spTgt spid="2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1000"/>
                                        <p:tgtEl>
                                          <p:spTgt spid="29"/>
                                        </p:tgtEl>
                                      </p:cBhvr>
                                    </p:animEffect>
                                    <p:anim calcmode="lin" valueType="num">
                                      <p:cBhvr>
                                        <p:cTn id="35" dur="1000" fill="hold"/>
                                        <p:tgtEl>
                                          <p:spTgt spid="29"/>
                                        </p:tgtEl>
                                        <p:attrNameLst>
                                          <p:attrName>ppt_x</p:attrName>
                                        </p:attrNameLst>
                                      </p:cBhvr>
                                      <p:tavLst>
                                        <p:tav tm="0">
                                          <p:val>
                                            <p:strVal val="#ppt_x"/>
                                          </p:val>
                                        </p:tav>
                                        <p:tav tm="100000">
                                          <p:val>
                                            <p:strVal val="#ppt_x"/>
                                          </p:val>
                                        </p:tav>
                                      </p:tavLst>
                                    </p:anim>
                                    <p:anim calcmode="lin" valueType="num">
                                      <p:cBhvr>
                                        <p:cTn id="3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7"/>
                                        </p:tgtEl>
                                      </p:cBhvr>
                                    </p:animEffect>
                                    <p:set>
                                      <p:cBhvr>
                                        <p:cTn id="44" dur="1" fill="hold">
                                          <p:stCondLst>
                                            <p:cond delay="499"/>
                                          </p:stCondLst>
                                        </p:cTn>
                                        <p:tgtEl>
                                          <p:spTgt spid="27"/>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28"/>
                                        </p:tgtEl>
                                      </p:cBhvr>
                                    </p:animEffect>
                                    <p:set>
                                      <p:cBhvr>
                                        <p:cTn id="47" dur="1" fill="hold">
                                          <p:stCondLst>
                                            <p:cond delay="499"/>
                                          </p:stCondLst>
                                        </p:cTn>
                                        <p:tgtEl>
                                          <p:spTgt spid="28"/>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29"/>
                                        </p:tgtEl>
                                      </p:cBhvr>
                                    </p:animEffect>
                                    <p:set>
                                      <p:cBhvr>
                                        <p:cTn id="50"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27" grpId="0" animBg="1"/>
      <p:bldP spid="27" grpId="1" animBg="1"/>
      <p:bldP spid="28" grpId="0" animBg="1"/>
      <p:bldP spid="28" grpId="1" animBg="1"/>
      <p:bldP spid="29" grpId="0" animBg="1"/>
      <p:bldP spid="2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77EE42AA-F7C6-40D3-A2BF-FC9412058017}"/>
              </a:ext>
            </a:extLst>
          </p:cNvPr>
          <p:cNvSpPr txBox="1"/>
          <p:nvPr/>
        </p:nvSpPr>
        <p:spPr>
          <a:xfrm>
            <a:off x="562707" y="646490"/>
            <a:ext cx="8508886"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建议</a:t>
            </a:r>
            <a:endParaRPr lang="en-US" altLang="zh-CN" sz="2800" b="1" dirty="0">
              <a:latin typeface="+mj-ea"/>
              <a:ea typeface="+mj-ea"/>
              <a:cs typeface="Times New Roman" panose="02020603050405020304" pitchFamily="18" charset="0"/>
            </a:endParaRPr>
          </a:p>
        </p:txBody>
      </p:sp>
      <p:grpSp>
        <p:nvGrpSpPr>
          <p:cNvPr id="22" name="组合 21">
            <a:extLst>
              <a:ext uri="{FF2B5EF4-FFF2-40B4-BE49-F238E27FC236}">
                <a16:creationId xmlns:a16="http://schemas.microsoft.com/office/drawing/2014/main" id="{552D7CE5-1AB6-454B-A2E3-9A0F00417B6A}"/>
              </a:ext>
            </a:extLst>
          </p:cNvPr>
          <p:cNvGrpSpPr/>
          <p:nvPr/>
        </p:nvGrpSpPr>
        <p:grpSpPr>
          <a:xfrm>
            <a:off x="0" y="702885"/>
            <a:ext cx="367754" cy="416780"/>
            <a:chOff x="0" y="702885"/>
            <a:chExt cx="367754" cy="416780"/>
          </a:xfrm>
        </p:grpSpPr>
        <p:pic>
          <p:nvPicPr>
            <p:cNvPr id="23" name="图片 22">
              <a:extLst>
                <a:ext uri="{FF2B5EF4-FFF2-40B4-BE49-F238E27FC236}">
                  <a16:creationId xmlns:a16="http://schemas.microsoft.com/office/drawing/2014/main" id="{455CD19C-CAD9-4ED7-895A-E23D84A06F0B}"/>
                </a:ext>
              </a:extLst>
            </p:cNvPr>
            <p:cNvPicPr>
              <a:picLocks noChangeAspect="1"/>
            </p:cNvPicPr>
            <p:nvPr/>
          </p:nvPicPr>
          <p:blipFill>
            <a:blip r:embed="rId3"/>
            <a:stretch>
              <a:fillRect/>
            </a:stretch>
          </p:blipFill>
          <p:spPr>
            <a:xfrm>
              <a:off x="0" y="702885"/>
              <a:ext cx="281354" cy="416780"/>
            </a:xfrm>
            <a:prstGeom prst="rect">
              <a:avLst/>
            </a:prstGeom>
          </p:spPr>
        </p:pic>
        <p:pic>
          <p:nvPicPr>
            <p:cNvPr id="33" name="图片 32">
              <a:extLst>
                <a:ext uri="{FF2B5EF4-FFF2-40B4-BE49-F238E27FC236}">
                  <a16:creationId xmlns:a16="http://schemas.microsoft.com/office/drawing/2014/main" id="{7E757CEA-A980-4552-9070-647B8E7F7D6F}"/>
                </a:ext>
              </a:extLst>
            </p:cNvPr>
            <p:cNvPicPr>
              <a:picLocks/>
            </p:cNvPicPr>
            <p:nvPr/>
          </p:nvPicPr>
          <p:blipFill>
            <a:blip r:embed="rId3"/>
            <a:stretch>
              <a:fillRect/>
            </a:stretch>
          </p:blipFill>
          <p:spPr>
            <a:xfrm>
              <a:off x="281354" y="771300"/>
              <a:ext cx="86400" cy="273600"/>
            </a:xfrm>
            <a:prstGeom prst="rect">
              <a:avLst/>
            </a:prstGeom>
          </p:spPr>
        </p:pic>
      </p:grpSp>
      <p:cxnSp>
        <p:nvCxnSpPr>
          <p:cNvPr id="34" name="直接连接符 33">
            <a:extLst>
              <a:ext uri="{FF2B5EF4-FFF2-40B4-BE49-F238E27FC236}">
                <a16:creationId xmlns:a16="http://schemas.microsoft.com/office/drawing/2014/main" id="{15016D41-1340-45E0-963D-8A68BA8B0557}"/>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F723CD54-B682-4659-B029-0898AB32F9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16" name="组合 15">
            <a:extLst>
              <a:ext uri="{FF2B5EF4-FFF2-40B4-BE49-F238E27FC236}">
                <a16:creationId xmlns:a16="http://schemas.microsoft.com/office/drawing/2014/main" id="{DFFE0AB5-7FC0-41AF-97F9-FB3EA9D6908A}"/>
              </a:ext>
            </a:extLst>
          </p:cNvPr>
          <p:cNvGrpSpPr/>
          <p:nvPr/>
        </p:nvGrpSpPr>
        <p:grpSpPr>
          <a:xfrm>
            <a:off x="1177878" y="1405631"/>
            <a:ext cx="9804030" cy="461665"/>
            <a:chOff x="1992923" y="1609795"/>
            <a:chExt cx="9804030" cy="461665"/>
          </a:xfrm>
        </p:grpSpPr>
        <p:sp>
          <p:nvSpPr>
            <p:cNvPr id="17" name="矩形 16">
              <a:extLst>
                <a:ext uri="{FF2B5EF4-FFF2-40B4-BE49-F238E27FC236}">
                  <a16:creationId xmlns:a16="http://schemas.microsoft.com/office/drawing/2014/main" id="{573AAD0B-6D8E-437C-8C7E-A587040A17C8}"/>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18" name="文本框 17">
              <a:extLst>
                <a:ext uri="{FF2B5EF4-FFF2-40B4-BE49-F238E27FC236}">
                  <a16:creationId xmlns:a16="http://schemas.microsoft.com/office/drawing/2014/main" id="{21792EA9-F165-4192-8709-D4E936063D60}"/>
                </a:ext>
              </a:extLst>
            </p:cNvPr>
            <p:cNvSpPr txBox="1"/>
            <p:nvPr/>
          </p:nvSpPr>
          <p:spPr>
            <a:xfrm>
              <a:off x="2178883" y="1609795"/>
              <a:ext cx="9618070" cy="461665"/>
            </a:xfrm>
            <a:prstGeom prst="rect">
              <a:avLst/>
            </a:prstGeom>
            <a:noFill/>
          </p:spPr>
          <p:txBody>
            <a:bodyPr wrap="square" rtlCol="0">
              <a:spAutoFit/>
            </a:bodyPr>
            <a:lstStyle/>
            <a:p>
              <a:r>
                <a:rPr lang="zh-CN" altLang="en-US" sz="2400" b="1" dirty="0">
                  <a:latin typeface="+mj-ea"/>
                  <a:ea typeface="+mj-ea"/>
                </a:rPr>
                <a:t>原型方法适用于：</a:t>
              </a:r>
            </a:p>
          </p:txBody>
        </p:sp>
      </p:grpSp>
      <p:sp>
        <p:nvSpPr>
          <p:cNvPr id="19" name="文本框 18">
            <a:extLst>
              <a:ext uri="{FF2B5EF4-FFF2-40B4-BE49-F238E27FC236}">
                <a16:creationId xmlns:a16="http://schemas.microsoft.com/office/drawing/2014/main" id="{6436B154-5BE8-4F30-AF6E-F0F700D0CB47}"/>
              </a:ext>
            </a:extLst>
          </p:cNvPr>
          <p:cNvSpPr txBox="1"/>
          <p:nvPr/>
        </p:nvSpPr>
        <p:spPr>
          <a:xfrm>
            <a:off x="1704639" y="1963351"/>
            <a:ext cx="8631384" cy="1556003"/>
          </a:xfrm>
          <a:prstGeom prst="rect">
            <a:avLst/>
          </a:prstGeom>
          <a:noFill/>
        </p:spPr>
        <p:txBody>
          <a:bodyPr wrap="square">
            <a:spAutoFit/>
          </a:bodyPr>
          <a:lstStyle/>
          <a:p>
            <a:pPr marL="457200" indent="-457200">
              <a:lnSpc>
                <a:spcPct val="150000"/>
              </a:lnSpc>
              <a:buAutoNum type="arabicPeriod"/>
            </a:pPr>
            <a:r>
              <a:rPr lang="zh-CN" altLang="en-US" sz="2200" dirty="0">
                <a:latin typeface="微软雅黑" panose="020B0503020204020204" pitchFamily="34" charset="-122"/>
                <a:ea typeface="微软雅黑" panose="020B0503020204020204" pitchFamily="34" charset="-122"/>
              </a:rPr>
              <a:t>标注数据极少</a:t>
            </a:r>
            <a:endParaRPr lang="en-US" altLang="zh-CN" sz="2200" dirty="0">
              <a:latin typeface="微软雅黑" panose="020B0503020204020204" pitchFamily="34" charset="-122"/>
              <a:ea typeface="微软雅黑" panose="020B0503020204020204" pitchFamily="34" charset="-122"/>
            </a:endParaRPr>
          </a:p>
          <a:p>
            <a:pPr marL="457200" indent="-457200">
              <a:lnSpc>
                <a:spcPct val="150000"/>
              </a:lnSpc>
              <a:buAutoNum type="arabicPeriod"/>
            </a:pPr>
            <a:r>
              <a:rPr lang="zh-CN" altLang="en-US" sz="2200" dirty="0">
                <a:latin typeface="微软雅黑" panose="020B0503020204020204" pitchFamily="34" charset="-122"/>
                <a:ea typeface="微软雅黑" panose="020B0503020204020204" pitchFamily="34" charset="-122"/>
              </a:rPr>
              <a:t>在线学习，不能更新参数</a:t>
            </a:r>
            <a:endParaRPr lang="en-US" altLang="zh-CN" sz="2200" dirty="0">
              <a:latin typeface="微软雅黑" panose="020B0503020204020204" pitchFamily="34" charset="-122"/>
              <a:ea typeface="微软雅黑" panose="020B0503020204020204" pitchFamily="34" charset="-122"/>
            </a:endParaRPr>
          </a:p>
          <a:p>
            <a:pPr marL="457200" indent="-457200">
              <a:lnSpc>
                <a:spcPct val="150000"/>
              </a:lnSpc>
              <a:buAutoNum type="arabicPeriod"/>
            </a:pPr>
            <a:r>
              <a:rPr lang="zh-CN" altLang="en-US" sz="2200" dirty="0">
                <a:latin typeface="微软雅黑" panose="020B0503020204020204" pitchFamily="34" charset="-122"/>
                <a:ea typeface="微软雅黑" panose="020B0503020204020204" pitchFamily="34" charset="-122"/>
              </a:rPr>
              <a:t>对未知类型的实体进行预测</a:t>
            </a:r>
            <a:endParaRPr lang="en-US" altLang="zh-CN" sz="2200" dirty="0">
              <a:latin typeface="微软雅黑" panose="020B0503020204020204" pitchFamily="34" charset="-122"/>
              <a:ea typeface="微软雅黑" panose="020B0503020204020204" pitchFamily="34" charset="-122"/>
            </a:endParaRPr>
          </a:p>
        </p:txBody>
      </p:sp>
      <p:grpSp>
        <p:nvGrpSpPr>
          <p:cNvPr id="20" name="组合 19">
            <a:extLst>
              <a:ext uri="{FF2B5EF4-FFF2-40B4-BE49-F238E27FC236}">
                <a16:creationId xmlns:a16="http://schemas.microsoft.com/office/drawing/2014/main" id="{DB56A8F3-CF14-41D4-9854-B08814AC7E44}"/>
              </a:ext>
            </a:extLst>
          </p:cNvPr>
          <p:cNvGrpSpPr/>
          <p:nvPr/>
        </p:nvGrpSpPr>
        <p:grpSpPr>
          <a:xfrm>
            <a:off x="1177878" y="3908543"/>
            <a:ext cx="9804030" cy="461665"/>
            <a:chOff x="1992923" y="1609795"/>
            <a:chExt cx="9804030" cy="461665"/>
          </a:xfrm>
        </p:grpSpPr>
        <p:sp>
          <p:nvSpPr>
            <p:cNvPr id="24" name="矩形 23">
              <a:extLst>
                <a:ext uri="{FF2B5EF4-FFF2-40B4-BE49-F238E27FC236}">
                  <a16:creationId xmlns:a16="http://schemas.microsoft.com/office/drawing/2014/main" id="{2408C64F-E78E-437F-8246-B386576680E9}"/>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25" name="文本框 24">
              <a:extLst>
                <a:ext uri="{FF2B5EF4-FFF2-40B4-BE49-F238E27FC236}">
                  <a16:creationId xmlns:a16="http://schemas.microsoft.com/office/drawing/2014/main" id="{0198B8C2-42A8-47E9-BA7C-1941E0244138}"/>
                </a:ext>
              </a:extLst>
            </p:cNvPr>
            <p:cNvSpPr txBox="1"/>
            <p:nvPr/>
          </p:nvSpPr>
          <p:spPr>
            <a:xfrm>
              <a:off x="2178883" y="1609795"/>
              <a:ext cx="9618070" cy="461665"/>
            </a:xfrm>
            <a:prstGeom prst="rect">
              <a:avLst/>
            </a:prstGeom>
            <a:noFill/>
          </p:spPr>
          <p:txBody>
            <a:bodyPr wrap="square" rtlCol="0">
              <a:spAutoFit/>
            </a:bodyPr>
            <a:lstStyle/>
            <a:p>
              <a:r>
                <a:rPr lang="zh-CN" altLang="en-US" sz="2400" b="1" dirty="0">
                  <a:latin typeface="+mj-ea"/>
                  <a:ea typeface="+mj-ea"/>
                </a:rPr>
                <a:t>带噪声有监督预训练可以显著提升少样本</a:t>
              </a:r>
              <a:r>
                <a:rPr lang="en-US" altLang="zh-CN" sz="2400" b="1" dirty="0">
                  <a:latin typeface="+mj-ea"/>
                  <a:ea typeface="+mj-ea"/>
                </a:rPr>
                <a:t>NER</a:t>
              </a:r>
              <a:r>
                <a:rPr lang="zh-CN" altLang="en-US" sz="2400" b="1" dirty="0">
                  <a:latin typeface="+mj-ea"/>
                  <a:ea typeface="+mj-ea"/>
                </a:rPr>
                <a:t>的健壮性与泛化性</a:t>
              </a:r>
            </a:p>
          </p:txBody>
        </p:sp>
      </p:grpSp>
      <p:grpSp>
        <p:nvGrpSpPr>
          <p:cNvPr id="26" name="组合 25">
            <a:extLst>
              <a:ext uri="{FF2B5EF4-FFF2-40B4-BE49-F238E27FC236}">
                <a16:creationId xmlns:a16="http://schemas.microsoft.com/office/drawing/2014/main" id="{CF4902BD-634F-4B29-B8C5-851C561F44A3}"/>
              </a:ext>
            </a:extLst>
          </p:cNvPr>
          <p:cNvGrpSpPr/>
          <p:nvPr/>
        </p:nvGrpSpPr>
        <p:grpSpPr>
          <a:xfrm>
            <a:off x="1177878" y="4944953"/>
            <a:ext cx="10112644" cy="461665"/>
            <a:chOff x="1992923" y="1609795"/>
            <a:chExt cx="10112644" cy="461665"/>
          </a:xfrm>
        </p:grpSpPr>
        <p:sp>
          <p:nvSpPr>
            <p:cNvPr id="30" name="矩形 29">
              <a:extLst>
                <a:ext uri="{FF2B5EF4-FFF2-40B4-BE49-F238E27FC236}">
                  <a16:creationId xmlns:a16="http://schemas.microsoft.com/office/drawing/2014/main" id="{FC2225D7-4A3A-4948-97D5-090807BBBC11}"/>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31" name="文本框 30">
              <a:extLst>
                <a:ext uri="{FF2B5EF4-FFF2-40B4-BE49-F238E27FC236}">
                  <a16:creationId xmlns:a16="http://schemas.microsoft.com/office/drawing/2014/main" id="{B73F884F-532A-416F-9980-E5750D502025}"/>
                </a:ext>
              </a:extLst>
            </p:cNvPr>
            <p:cNvSpPr txBox="1"/>
            <p:nvPr/>
          </p:nvSpPr>
          <p:spPr>
            <a:xfrm>
              <a:off x="2178883" y="1609795"/>
              <a:ext cx="9926684" cy="461665"/>
            </a:xfrm>
            <a:prstGeom prst="rect">
              <a:avLst/>
            </a:prstGeom>
            <a:noFill/>
          </p:spPr>
          <p:txBody>
            <a:bodyPr wrap="square" rtlCol="0">
              <a:spAutoFit/>
            </a:bodyPr>
            <a:lstStyle/>
            <a:p>
              <a:r>
                <a:rPr lang="zh-CN" altLang="en-US" sz="2400" b="1" dirty="0">
                  <a:latin typeface="+mj-ea"/>
                  <a:ea typeface="+mj-ea"/>
                </a:rPr>
                <a:t>“未标注”数据与“标注”数据的比例越高，自训练带来的增益越明显</a:t>
              </a:r>
            </a:p>
          </p:txBody>
        </p:sp>
      </p:grpSp>
    </p:spTree>
    <p:extLst>
      <p:ext uri="{BB962C8B-B14F-4D97-AF65-F5344CB8AC3E}">
        <p14:creationId xmlns:p14="http://schemas.microsoft.com/office/powerpoint/2010/main" val="230422447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D44DF44-2863-C74A-9AA8-F7BFF48FDB7E}"/>
              </a:ext>
            </a:extLst>
          </p:cNvPr>
          <p:cNvPicPr>
            <a:picLocks noChangeAspect="1"/>
          </p:cNvPicPr>
          <p:nvPr/>
        </p:nvPicPr>
        <p:blipFill>
          <a:blip r:embed="rId3" cstate="screen">
            <a:extLst>
              <a:ext uri="{BEBA8EAE-BF5A-486C-A8C5-ECC9F3942E4B}">
                <a14:imgProps xmlns:a14="http://schemas.microsoft.com/office/drawing/2010/main">
                  <a14:imgLayer r:embed="rId4">
                    <a14:imgEffect>
                      <a14:saturation sat="200000"/>
                    </a14:imgEffect>
                  </a14:imgLayer>
                </a14:imgProps>
              </a:ext>
            </a:extLst>
          </a:blip>
          <a:stretch>
            <a:fillRect/>
          </a:stretch>
        </p:blipFill>
        <p:spPr>
          <a:xfrm>
            <a:off x="-8476" y="-91680"/>
            <a:ext cx="12208952" cy="6858416"/>
          </a:xfrm>
          <a:prstGeom prst="rect">
            <a:avLst/>
          </a:prstGeom>
        </p:spPr>
      </p:pic>
      <p:sp>
        <p:nvSpPr>
          <p:cNvPr id="2" name="文本框 1"/>
          <p:cNvSpPr txBox="1"/>
          <p:nvPr/>
        </p:nvSpPr>
        <p:spPr>
          <a:xfrm>
            <a:off x="1219199" y="2875002"/>
            <a:ext cx="9753603" cy="1107996"/>
          </a:xfrm>
          <a:prstGeom prst="rect">
            <a:avLst/>
          </a:prstGeom>
          <a:noFill/>
        </p:spPr>
        <p:txBody>
          <a:bodyPr wrap="square" rtlCol="0">
            <a:spAutoFit/>
          </a:bodyPr>
          <a:lstStyle/>
          <a:p>
            <a:pPr algn="ctr"/>
            <a:r>
              <a:rPr lang="zh-CN" altLang="en-US" sz="6600" b="1" dirty="0">
                <a:latin typeface="Times New Roman" panose="02020603050405020304" pitchFamily="18" charset="0"/>
                <a:cs typeface="Times New Roman" panose="02020603050405020304" pitchFamily="18" charset="0"/>
              </a:rPr>
              <a:t>谢谢</a:t>
            </a:r>
          </a:p>
        </p:txBody>
      </p:sp>
      <p:pic>
        <p:nvPicPr>
          <p:cNvPr id="6" name="图片 5">
            <a:extLst>
              <a:ext uri="{FF2B5EF4-FFF2-40B4-BE49-F238E27FC236}">
                <a16:creationId xmlns:a16="http://schemas.microsoft.com/office/drawing/2014/main" id="{B098643B-8956-4524-8896-AF92627DDD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789" y="451937"/>
            <a:ext cx="3254462" cy="788190"/>
          </a:xfrm>
          <a:prstGeom prst="rect">
            <a:avLst/>
          </a:prstGeom>
        </p:spPr>
      </p:pic>
    </p:spTree>
    <p:extLst>
      <p:ext uri="{BB962C8B-B14F-4D97-AF65-F5344CB8AC3E}">
        <p14:creationId xmlns:p14="http://schemas.microsoft.com/office/powerpoint/2010/main" val="2654584691"/>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D44DF44-2863-C74A-9AA8-F7BFF48FDB7E}"/>
              </a:ext>
            </a:extLst>
          </p:cNvPr>
          <p:cNvPicPr>
            <a:picLocks noChangeAspect="1"/>
          </p:cNvPicPr>
          <p:nvPr/>
        </p:nvPicPr>
        <p:blipFill>
          <a:blip r:embed="rId3" cstate="screen">
            <a:extLst>
              <a:ext uri="{BEBA8EAE-BF5A-486C-A8C5-ECC9F3942E4B}">
                <a14:imgProps xmlns:a14="http://schemas.microsoft.com/office/drawing/2010/main">
                  <a14:imgLayer r:embed="rId4">
                    <a14:imgEffect>
                      <a14:saturation sat="200000"/>
                    </a14:imgEffect>
                  </a14:imgLayer>
                </a14:imgProps>
              </a:ext>
            </a:extLst>
          </a:blip>
          <a:stretch>
            <a:fillRect/>
          </a:stretch>
        </p:blipFill>
        <p:spPr>
          <a:xfrm>
            <a:off x="0" y="-91680"/>
            <a:ext cx="12208952" cy="6858416"/>
          </a:xfrm>
          <a:prstGeom prst="rect">
            <a:avLst/>
          </a:prstGeom>
        </p:spPr>
      </p:pic>
    </p:spTree>
    <p:extLst>
      <p:ext uri="{BB962C8B-B14F-4D97-AF65-F5344CB8AC3E}">
        <p14:creationId xmlns:p14="http://schemas.microsoft.com/office/powerpoint/2010/main" val="354188363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9">
            <a:extLst>
              <a:ext uri="{FF2B5EF4-FFF2-40B4-BE49-F238E27FC236}">
                <a16:creationId xmlns:a16="http://schemas.microsoft.com/office/drawing/2014/main" id="{B027B0CF-F466-4627-B366-C191E5D75672}"/>
              </a:ext>
            </a:extLst>
          </p:cNvPr>
          <p:cNvSpPr txBox="1">
            <a:spLocks/>
          </p:cNvSpPr>
          <p:nvPr/>
        </p:nvSpPr>
        <p:spPr>
          <a:xfrm>
            <a:off x="1388815" y="2880822"/>
            <a:ext cx="1437213" cy="735503"/>
          </a:xfrm>
          <a:prstGeom prst="rect">
            <a:avLst/>
          </a:prstGeom>
          <a:effectLst>
            <a:outerShdw blurRad="50800" dist="50800" dir="5400000" algn="ctr" rotWithShape="0">
              <a:schemeClr val="bg1">
                <a:lumMod val="75000"/>
                <a:alpha val="90000"/>
              </a:schemeClr>
            </a:outerShdw>
          </a:effec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zh-CN" altLang="en-US" dirty="0">
                <a:solidFill>
                  <a:srgbClr val="006AB6"/>
                </a:solidFill>
                <a:latin typeface="微软雅黑" panose="020B0503020204020204" pitchFamily="34" charset="-122"/>
                <a:ea typeface="微软雅黑" panose="020B0503020204020204" pitchFamily="34" charset="-122"/>
                <a:cs typeface="+mn-ea"/>
                <a:sym typeface="+mn-lt"/>
              </a:rPr>
              <a:t>目录</a:t>
            </a:r>
            <a:endParaRPr lang="en-AU" dirty="0">
              <a:solidFill>
                <a:srgbClr val="006AB6"/>
              </a:solidFill>
              <a:latin typeface="微软雅黑" panose="020B0503020204020204" pitchFamily="34" charset="-122"/>
              <a:ea typeface="微软雅黑" panose="020B0503020204020204" pitchFamily="34" charset="-122"/>
              <a:cs typeface="+mn-ea"/>
              <a:sym typeface="+mn-lt"/>
            </a:endParaRPr>
          </a:p>
        </p:txBody>
      </p:sp>
      <p:sp>
        <p:nvSpPr>
          <p:cNvPr id="9" name="Subtitle 10">
            <a:extLst>
              <a:ext uri="{FF2B5EF4-FFF2-40B4-BE49-F238E27FC236}">
                <a16:creationId xmlns:a16="http://schemas.microsoft.com/office/drawing/2014/main" id="{9D3A5898-908D-4F34-BE17-51489FACDC88}"/>
              </a:ext>
            </a:extLst>
          </p:cNvPr>
          <p:cNvSpPr txBox="1">
            <a:spLocks/>
          </p:cNvSpPr>
          <p:nvPr/>
        </p:nvSpPr>
        <p:spPr>
          <a:xfrm>
            <a:off x="1402676" y="3484706"/>
            <a:ext cx="1409493" cy="394611"/>
          </a:xfrm>
          <a:prstGeom prst="rect">
            <a:avLst/>
          </a:prstGeom>
          <a:effectLst>
            <a:outerShdw blurRad="50800" dist="50800" dir="5400000" algn="ctr" rotWithShape="0">
              <a:schemeClr val="bg1">
                <a:lumMod val="75000"/>
                <a:alpha val="90000"/>
              </a:scheme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dirty="0">
                <a:solidFill>
                  <a:srgbClr val="006AB6"/>
                </a:solidFill>
                <a:latin typeface="Agency FB" panose="020B0503020202020204" pitchFamily="34" charset="0"/>
                <a:ea typeface="微软雅黑" panose="020B0503020204020204" pitchFamily="34" charset="-122"/>
              </a:rPr>
              <a:t>CONTENTS</a:t>
            </a:r>
          </a:p>
        </p:txBody>
      </p:sp>
      <p:cxnSp>
        <p:nvCxnSpPr>
          <p:cNvPr id="10" name="直接连接符 9">
            <a:extLst>
              <a:ext uri="{FF2B5EF4-FFF2-40B4-BE49-F238E27FC236}">
                <a16:creationId xmlns:a16="http://schemas.microsoft.com/office/drawing/2014/main" id="{3C6FEAA8-91ED-46FE-8B8B-77CA0549561C}"/>
              </a:ext>
            </a:extLst>
          </p:cNvPr>
          <p:cNvCxnSpPr>
            <a:cxnSpLocks/>
          </p:cNvCxnSpPr>
          <p:nvPr/>
        </p:nvCxnSpPr>
        <p:spPr>
          <a:xfrm>
            <a:off x="3189015" y="231949"/>
            <a:ext cx="0" cy="6480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361B51B2-894A-4CFF-B074-68CB25B1794F}"/>
              </a:ext>
            </a:extLst>
          </p:cNvPr>
          <p:cNvGrpSpPr/>
          <p:nvPr/>
        </p:nvGrpSpPr>
        <p:grpSpPr>
          <a:xfrm>
            <a:off x="4182511" y="785089"/>
            <a:ext cx="6629286" cy="707886"/>
            <a:chOff x="4755826" y="876691"/>
            <a:chExt cx="6629286" cy="707886"/>
          </a:xfrm>
        </p:grpSpPr>
        <p:sp>
          <p:nvSpPr>
            <p:cNvPr id="12" name="文本框 11">
              <a:extLst>
                <a:ext uri="{FF2B5EF4-FFF2-40B4-BE49-F238E27FC236}">
                  <a16:creationId xmlns:a16="http://schemas.microsoft.com/office/drawing/2014/main" id="{6FF8F8AB-25B4-4AE7-BD71-BD9645E62C90}"/>
                </a:ext>
              </a:extLst>
            </p:cNvPr>
            <p:cNvSpPr txBox="1"/>
            <p:nvPr/>
          </p:nvSpPr>
          <p:spPr>
            <a:xfrm>
              <a:off x="4755826" y="876691"/>
              <a:ext cx="1348028" cy="707886"/>
            </a:xfrm>
            <a:prstGeom prst="rect">
              <a:avLst/>
            </a:prstGeom>
            <a:noFill/>
          </p:spPr>
          <p:txBody>
            <a:bodyPr wrap="square" rtlCol="0">
              <a:spAutoFit/>
            </a:bodyPr>
            <a:lstStyle/>
            <a:p>
              <a:r>
                <a:rPr lang="en-US" altLang="zh-CN" sz="4000" dirty="0">
                  <a:solidFill>
                    <a:srgbClr val="CC0000"/>
                  </a:solidFill>
                </a:rPr>
                <a:t>1.</a:t>
              </a:r>
              <a:endParaRPr lang="zh-CN" altLang="en-US" sz="4000" dirty="0">
                <a:solidFill>
                  <a:srgbClr val="CC0000"/>
                </a:solidFill>
              </a:endParaRPr>
            </a:p>
          </p:txBody>
        </p:sp>
        <p:sp>
          <p:nvSpPr>
            <p:cNvPr id="13" name="文本框 12">
              <a:extLst>
                <a:ext uri="{FF2B5EF4-FFF2-40B4-BE49-F238E27FC236}">
                  <a16:creationId xmlns:a16="http://schemas.microsoft.com/office/drawing/2014/main" id="{CECB54A9-9701-4FC7-9CCC-93B33A48854E}"/>
                </a:ext>
              </a:extLst>
            </p:cNvPr>
            <p:cNvSpPr txBox="1"/>
            <p:nvPr/>
          </p:nvSpPr>
          <p:spPr>
            <a:xfrm>
              <a:off x="5349707" y="938247"/>
              <a:ext cx="4461947" cy="584775"/>
            </a:xfrm>
            <a:prstGeom prst="rect">
              <a:avLst/>
            </a:prstGeom>
            <a:noFill/>
          </p:spPr>
          <p:txBody>
            <a:bodyPr wrap="square" rtlCol="0">
              <a:spAutoFit/>
            </a:bodyPr>
            <a:lstStyle/>
            <a:p>
              <a:r>
                <a:rPr lang="zh-CN" altLang="en-US" sz="3200" dirty="0">
                  <a:latin typeface="+mj-ea"/>
                  <a:ea typeface="+mj-ea"/>
                </a:rPr>
                <a:t>现有方法的缺点</a:t>
              </a:r>
            </a:p>
          </p:txBody>
        </p:sp>
        <p:cxnSp>
          <p:nvCxnSpPr>
            <p:cNvPr id="14" name="直接连接符 13">
              <a:extLst>
                <a:ext uri="{FF2B5EF4-FFF2-40B4-BE49-F238E27FC236}">
                  <a16:creationId xmlns:a16="http://schemas.microsoft.com/office/drawing/2014/main" id="{2F0291F2-2950-4EE6-9906-579F04BBB3A4}"/>
                </a:ext>
              </a:extLst>
            </p:cNvPr>
            <p:cNvCxnSpPr>
              <a:cxnSpLocks/>
            </p:cNvCxnSpPr>
            <p:nvPr/>
          </p:nvCxnSpPr>
          <p:spPr>
            <a:xfrm>
              <a:off x="5349708" y="1553800"/>
              <a:ext cx="6035404"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FA76FC76-F2BD-4CEE-8F00-E24F2CFD493D}"/>
              </a:ext>
            </a:extLst>
          </p:cNvPr>
          <p:cNvGrpSpPr/>
          <p:nvPr/>
        </p:nvGrpSpPr>
        <p:grpSpPr>
          <a:xfrm>
            <a:off x="4182511" y="2018055"/>
            <a:ext cx="7110589" cy="707886"/>
            <a:chOff x="4755826" y="1832337"/>
            <a:chExt cx="7110589" cy="707886"/>
          </a:xfrm>
        </p:grpSpPr>
        <p:sp>
          <p:nvSpPr>
            <p:cNvPr id="16" name="文本框 15">
              <a:extLst>
                <a:ext uri="{FF2B5EF4-FFF2-40B4-BE49-F238E27FC236}">
                  <a16:creationId xmlns:a16="http://schemas.microsoft.com/office/drawing/2014/main" id="{580C8C4B-9E82-4C73-8626-DFA0FEFDBD00}"/>
                </a:ext>
              </a:extLst>
            </p:cNvPr>
            <p:cNvSpPr txBox="1"/>
            <p:nvPr/>
          </p:nvSpPr>
          <p:spPr>
            <a:xfrm>
              <a:off x="4755826" y="1832337"/>
              <a:ext cx="1348028" cy="707886"/>
            </a:xfrm>
            <a:prstGeom prst="rect">
              <a:avLst/>
            </a:prstGeom>
            <a:noFill/>
          </p:spPr>
          <p:txBody>
            <a:bodyPr wrap="square" rtlCol="0">
              <a:spAutoFit/>
            </a:bodyPr>
            <a:lstStyle/>
            <a:p>
              <a:r>
                <a:rPr lang="en-US" altLang="zh-CN" sz="4000" dirty="0">
                  <a:solidFill>
                    <a:srgbClr val="CC0000"/>
                  </a:solidFill>
                </a:rPr>
                <a:t>2.</a:t>
              </a:r>
              <a:endParaRPr lang="zh-CN" altLang="en-US" sz="4000" dirty="0">
                <a:solidFill>
                  <a:srgbClr val="CC0000"/>
                </a:solidFill>
              </a:endParaRPr>
            </a:p>
          </p:txBody>
        </p:sp>
        <p:sp>
          <p:nvSpPr>
            <p:cNvPr id="17" name="文本框 16">
              <a:extLst>
                <a:ext uri="{FF2B5EF4-FFF2-40B4-BE49-F238E27FC236}">
                  <a16:creationId xmlns:a16="http://schemas.microsoft.com/office/drawing/2014/main" id="{A45E9F56-6C1F-4143-8BA3-7C40455458A1}"/>
                </a:ext>
              </a:extLst>
            </p:cNvPr>
            <p:cNvSpPr txBox="1"/>
            <p:nvPr/>
          </p:nvSpPr>
          <p:spPr>
            <a:xfrm>
              <a:off x="5349708" y="1893893"/>
              <a:ext cx="6516707" cy="584775"/>
            </a:xfrm>
            <a:prstGeom prst="rect">
              <a:avLst/>
            </a:prstGeom>
            <a:noFill/>
          </p:spPr>
          <p:txBody>
            <a:bodyPr wrap="square" rtlCol="0">
              <a:spAutoFit/>
            </a:bodyPr>
            <a:lstStyle/>
            <a:p>
              <a:r>
                <a:rPr lang="zh-CN" altLang="en-US" sz="3200" dirty="0">
                  <a:latin typeface="+mj-ea"/>
                  <a:ea typeface="+mj-ea"/>
                </a:rPr>
                <a:t>元学习</a:t>
              </a:r>
              <a:r>
                <a:rPr lang="en-US" altLang="zh-CN" sz="3200" dirty="0">
                  <a:latin typeface="+mj-ea"/>
                  <a:ea typeface="+mj-ea"/>
                </a:rPr>
                <a:t>-</a:t>
              </a:r>
              <a:r>
                <a:rPr lang="zh-CN" altLang="en-US" sz="3200" dirty="0">
                  <a:latin typeface="+mj-ea"/>
                  <a:ea typeface="+mj-ea"/>
                </a:rPr>
                <a:t>原型方法</a:t>
              </a:r>
            </a:p>
          </p:txBody>
        </p:sp>
        <p:cxnSp>
          <p:nvCxnSpPr>
            <p:cNvPr id="18" name="直接连接符 17">
              <a:extLst>
                <a:ext uri="{FF2B5EF4-FFF2-40B4-BE49-F238E27FC236}">
                  <a16:creationId xmlns:a16="http://schemas.microsoft.com/office/drawing/2014/main" id="{165C1061-CDED-4AC6-93E6-E244D1664695}"/>
                </a:ext>
              </a:extLst>
            </p:cNvPr>
            <p:cNvCxnSpPr>
              <a:cxnSpLocks/>
            </p:cNvCxnSpPr>
            <p:nvPr/>
          </p:nvCxnSpPr>
          <p:spPr>
            <a:xfrm>
              <a:off x="5349708" y="2509446"/>
              <a:ext cx="6035404"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24BB0C56-3D34-4AD9-AA4F-D95BC74EAF07}"/>
              </a:ext>
            </a:extLst>
          </p:cNvPr>
          <p:cNvGrpSpPr/>
          <p:nvPr/>
        </p:nvGrpSpPr>
        <p:grpSpPr>
          <a:xfrm>
            <a:off x="4182511" y="3251022"/>
            <a:ext cx="6722293" cy="707886"/>
            <a:chOff x="4755826" y="2787983"/>
            <a:chExt cx="6722293" cy="707886"/>
          </a:xfrm>
        </p:grpSpPr>
        <p:sp>
          <p:nvSpPr>
            <p:cNvPr id="20" name="文本框 19">
              <a:extLst>
                <a:ext uri="{FF2B5EF4-FFF2-40B4-BE49-F238E27FC236}">
                  <a16:creationId xmlns:a16="http://schemas.microsoft.com/office/drawing/2014/main" id="{8D2B95DB-5EFE-4D3E-94BE-FF7B1081E31F}"/>
                </a:ext>
              </a:extLst>
            </p:cNvPr>
            <p:cNvSpPr txBox="1"/>
            <p:nvPr/>
          </p:nvSpPr>
          <p:spPr>
            <a:xfrm>
              <a:off x="4755826" y="2787983"/>
              <a:ext cx="1348028" cy="707886"/>
            </a:xfrm>
            <a:prstGeom prst="rect">
              <a:avLst/>
            </a:prstGeom>
            <a:noFill/>
          </p:spPr>
          <p:txBody>
            <a:bodyPr wrap="square" rtlCol="0">
              <a:spAutoFit/>
            </a:bodyPr>
            <a:lstStyle/>
            <a:p>
              <a:r>
                <a:rPr lang="en-US" altLang="zh-CN" sz="4000" dirty="0">
                  <a:solidFill>
                    <a:srgbClr val="CC0000"/>
                  </a:solidFill>
                  <a:latin typeface="+mj-ea"/>
                  <a:ea typeface="+mj-ea"/>
                </a:rPr>
                <a:t>3.</a:t>
              </a:r>
              <a:endParaRPr lang="zh-CN" altLang="en-US" sz="4000" dirty="0">
                <a:solidFill>
                  <a:srgbClr val="CC0000"/>
                </a:solidFill>
                <a:latin typeface="+mj-ea"/>
                <a:ea typeface="+mj-ea"/>
              </a:endParaRPr>
            </a:p>
          </p:txBody>
        </p:sp>
        <p:sp>
          <p:nvSpPr>
            <p:cNvPr id="21" name="文本框 20">
              <a:extLst>
                <a:ext uri="{FF2B5EF4-FFF2-40B4-BE49-F238E27FC236}">
                  <a16:creationId xmlns:a16="http://schemas.microsoft.com/office/drawing/2014/main" id="{4B3B2622-F610-432C-8164-AD32E2A803EE}"/>
                </a:ext>
              </a:extLst>
            </p:cNvPr>
            <p:cNvSpPr txBox="1"/>
            <p:nvPr/>
          </p:nvSpPr>
          <p:spPr>
            <a:xfrm>
              <a:off x="5349708" y="2849539"/>
              <a:ext cx="6128411" cy="584775"/>
            </a:xfrm>
            <a:prstGeom prst="rect">
              <a:avLst/>
            </a:prstGeom>
            <a:noFill/>
          </p:spPr>
          <p:txBody>
            <a:bodyPr wrap="square" rtlCol="0">
              <a:spAutoFit/>
            </a:bodyPr>
            <a:lstStyle/>
            <a:p>
              <a:r>
                <a:rPr lang="zh-CN" altLang="en-US" sz="3200" dirty="0">
                  <a:latin typeface="+mj-ea"/>
                  <a:ea typeface="+mj-ea"/>
                </a:rPr>
                <a:t>带噪声有监督预训练</a:t>
              </a:r>
              <a:r>
                <a:rPr lang="en-US" altLang="zh-CN" sz="3200" dirty="0">
                  <a:latin typeface="+mj-ea"/>
                  <a:ea typeface="+mj-ea"/>
                </a:rPr>
                <a:t>	</a:t>
              </a:r>
              <a:endParaRPr lang="zh-CN" altLang="en-US" sz="3200" dirty="0">
                <a:latin typeface="+mj-ea"/>
                <a:ea typeface="+mj-ea"/>
              </a:endParaRPr>
            </a:p>
          </p:txBody>
        </p:sp>
        <p:cxnSp>
          <p:nvCxnSpPr>
            <p:cNvPr id="22" name="直接连接符 21">
              <a:extLst>
                <a:ext uri="{FF2B5EF4-FFF2-40B4-BE49-F238E27FC236}">
                  <a16:creationId xmlns:a16="http://schemas.microsoft.com/office/drawing/2014/main" id="{73900133-D883-45D8-8E63-405929237A9B}"/>
                </a:ext>
              </a:extLst>
            </p:cNvPr>
            <p:cNvCxnSpPr>
              <a:cxnSpLocks/>
            </p:cNvCxnSpPr>
            <p:nvPr/>
          </p:nvCxnSpPr>
          <p:spPr>
            <a:xfrm>
              <a:off x="5349708" y="3465092"/>
              <a:ext cx="6037200"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B4EDFA04-B930-4824-AF26-C70E4AD2B872}"/>
              </a:ext>
            </a:extLst>
          </p:cNvPr>
          <p:cNvGrpSpPr/>
          <p:nvPr/>
        </p:nvGrpSpPr>
        <p:grpSpPr>
          <a:xfrm>
            <a:off x="4182511" y="4483988"/>
            <a:ext cx="7110589" cy="707886"/>
            <a:chOff x="4755826" y="1832337"/>
            <a:chExt cx="7110589" cy="707886"/>
          </a:xfrm>
        </p:grpSpPr>
        <p:sp>
          <p:nvSpPr>
            <p:cNvPr id="24" name="文本框 23">
              <a:extLst>
                <a:ext uri="{FF2B5EF4-FFF2-40B4-BE49-F238E27FC236}">
                  <a16:creationId xmlns:a16="http://schemas.microsoft.com/office/drawing/2014/main" id="{5EB1552A-1BDD-4ADA-A6B9-9FB4B07F09CD}"/>
                </a:ext>
              </a:extLst>
            </p:cNvPr>
            <p:cNvSpPr txBox="1"/>
            <p:nvPr/>
          </p:nvSpPr>
          <p:spPr>
            <a:xfrm>
              <a:off x="4755826" y="1832337"/>
              <a:ext cx="1348028" cy="707886"/>
            </a:xfrm>
            <a:prstGeom prst="rect">
              <a:avLst/>
            </a:prstGeom>
            <a:noFill/>
          </p:spPr>
          <p:txBody>
            <a:bodyPr wrap="square" rtlCol="0">
              <a:spAutoFit/>
            </a:bodyPr>
            <a:lstStyle/>
            <a:p>
              <a:r>
                <a:rPr lang="en-US" altLang="zh-CN" sz="4000" dirty="0">
                  <a:solidFill>
                    <a:srgbClr val="CC0000"/>
                  </a:solidFill>
                  <a:latin typeface="+mj-ea"/>
                  <a:ea typeface="+mj-ea"/>
                </a:rPr>
                <a:t>4.</a:t>
              </a:r>
              <a:endParaRPr lang="zh-CN" altLang="en-US" sz="4000" dirty="0">
                <a:solidFill>
                  <a:srgbClr val="CC0000"/>
                </a:solidFill>
                <a:latin typeface="+mj-ea"/>
                <a:ea typeface="+mj-ea"/>
              </a:endParaRPr>
            </a:p>
          </p:txBody>
        </p:sp>
        <p:sp>
          <p:nvSpPr>
            <p:cNvPr id="25" name="文本框 24">
              <a:extLst>
                <a:ext uri="{FF2B5EF4-FFF2-40B4-BE49-F238E27FC236}">
                  <a16:creationId xmlns:a16="http://schemas.microsoft.com/office/drawing/2014/main" id="{781009F6-24B7-480C-B9E1-5185A1A425F3}"/>
                </a:ext>
              </a:extLst>
            </p:cNvPr>
            <p:cNvSpPr txBox="1"/>
            <p:nvPr/>
          </p:nvSpPr>
          <p:spPr>
            <a:xfrm>
              <a:off x="5349708" y="1893893"/>
              <a:ext cx="6516707" cy="584775"/>
            </a:xfrm>
            <a:prstGeom prst="rect">
              <a:avLst/>
            </a:prstGeom>
            <a:noFill/>
          </p:spPr>
          <p:txBody>
            <a:bodyPr wrap="square" rtlCol="0">
              <a:spAutoFit/>
            </a:bodyPr>
            <a:lstStyle/>
            <a:p>
              <a:r>
                <a:rPr lang="zh-CN" altLang="en-US" sz="32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半监督</a:t>
              </a:r>
              <a:r>
                <a:rPr lang="en-US" altLang="zh-CN" sz="32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32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自训练</a:t>
              </a:r>
              <a:endParaRPr lang="zh-CN" altLang="en-US" sz="3200" dirty="0">
                <a:latin typeface="+mj-ea"/>
                <a:ea typeface="+mj-ea"/>
              </a:endParaRPr>
            </a:p>
          </p:txBody>
        </p:sp>
        <p:cxnSp>
          <p:nvCxnSpPr>
            <p:cNvPr id="26" name="直接连接符 25">
              <a:extLst>
                <a:ext uri="{FF2B5EF4-FFF2-40B4-BE49-F238E27FC236}">
                  <a16:creationId xmlns:a16="http://schemas.microsoft.com/office/drawing/2014/main" id="{C3D9AB73-F6A6-45B5-A80D-CB1169106AD7}"/>
                </a:ext>
              </a:extLst>
            </p:cNvPr>
            <p:cNvCxnSpPr>
              <a:cxnSpLocks/>
            </p:cNvCxnSpPr>
            <p:nvPr/>
          </p:nvCxnSpPr>
          <p:spPr>
            <a:xfrm>
              <a:off x="5349708" y="2509446"/>
              <a:ext cx="6035404"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pic>
        <p:nvPicPr>
          <p:cNvPr id="27" name="图片 26">
            <a:extLst>
              <a:ext uri="{FF2B5EF4-FFF2-40B4-BE49-F238E27FC236}">
                <a16:creationId xmlns:a16="http://schemas.microsoft.com/office/drawing/2014/main" id="{AB34262F-EEB0-44EA-B016-747429F4EA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28" name="组合 27">
            <a:extLst>
              <a:ext uri="{FF2B5EF4-FFF2-40B4-BE49-F238E27FC236}">
                <a16:creationId xmlns:a16="http://schemas.microsoft.com/office/drawing/2014/main" id="{FF84858C-97C7-4037-88B9-79AB873DCD13}"/>
              </a:ext>
            </a:extLst>
          </p:cNvPr>
          <p:cNvGrpSpPr/>
          <p:nvPr/>
        </p:nvGrpSpPr>
        <p:grpSpPr>
          <a:xfrm>
            <a:off x="4182511" y="5716954"/>
            <a:ext cx="7110589" cy="707886"/>
            <a:chOff x="4755826" y="1832337"/>
            <a:chExt cx="7110589" cy="707886"/>
          </a:xfrm>
        </p:grpSpPr>
        <p:sp>
          <p:nvSpPr>
            <p:cNvPr id="29" name="文本框 28">
              <a:extLst>
                <a:ext uri="{FF2B5EF4-FFF2-40B4-BE49-F238E27FC236}">
                  <a16:creationId xmlns:a16="http://schemas.microsoft.com/office/drawing/2014/main" id="{B6737790-C385-4A51-9AF2-CAA27FD07276}"/>
                </a:ext>
              </a:extLst>
            </p:cNvPr>
            <p:cNvSpPr txBox="1"/>
            <p:nvPr/>
          </p:nvSpPr>
          <p:spPr>
            <a:xfrm>
              <a:off x="4755826" y="1832337"/>
              <a:ext cx="1348028" cy="707886"/>
            </a:xfrm>
            <a:prstGeom prst="rect">
              <a:avLst/>
            </a:prstGeom>
            <a:noFill/>
          </p:spPr>
          <p:txBody>
            <a:bodyPr wrap="square" rtlCol="0">
              <a:spAutoFit/>
            </a:bodyPr>
            <a:lstStyle/>
            <a:p>
              <a:r>
                <a:rPr lang="en-US" altLang="zh-CN" sz="4000" dirty="0">
                  <a:solidFill>
                    <a:srgbClr val="CC0000"/>
                  </a:solidFill>
                  <a:latin typeface="+mj-ea"/>
                  <a:ea typeface="+mj-ea"/>
                </a:rPr>
                <a:t>5.</a:t>
              </a:r>
              <a:endParaRPr lang="zh-CN" altLang="en-US" sz="4000" dirty="0">
                <a:solidFill>
                  <a:srgbClr val="CC0000"/>
                </a:solidFill>
                <a:latin typeface="+mj-ea"/>
                <a:ea typeface="+mj-ea"/>
              </a:endParaRPr>
            </a:p>
          </p:txBody>
        </p:sp>
        <p:sp>
          <p:nvSpPr>
            <p:cNvPr id="30" name="文本框 29">
              <a:extLst>
                <a:ext uri="{FF2B5EF4-FFF2-40B4-BE49-F238E27FC236}">
                  <a16:creationId xmlns:a16="http://schemas.microsoft.com/office/drawing/2014/main" id="{C39E828C-1441-42E3-ADF3-C0B2B9E93ECB}"/>
                </a:ext>
              </a:extLst>
            </p:cNvPr>
            <p:cNvSpPr txBox="1"/>
            <p:nvPr/>
          </p:nvSpPr>
          <p:spPr>
            <a:xfrm>
              <a:off x="5349708" y="1893893"/>
              <a:ext cx="6516707" cy="584775"/>
            </a:xfrm>
            <a:prstGeom prst="rect">
              <a:avLst/>
            </a:prstGeom>
            <a:noFill/>
          </p:spPr>
          <p:txBody>
            <a:bodyPr wrap="square" rtlCol="0">
              <a:spAutoFit/>
            </a:bodyPr>
            <a:lstStyle/>
            <a:p>
              <a:r>
                <a:rPr lang="zh-CN" altLang="en-US" sz="3200" dirty="0">
                  <a:latin typeface="+mj-ea"/>
                  <a:ea typeface="+mj-ea"/>
                </a:rPr>
                <a:t>实验结果</a:t>
              </a:r>
            </a:p>
          </p:txBody>
        </p:sp>
        <p:cxnSp>
          <p:nvCxnSpPr>
            <p:cNvPr id="31" name="直接连接符 30">
              <a:extLst>
                <a:ext uri="{FF2B5EF4-FFF2-40B4-BE49-F238E27FC236}">
                  <a16:creationId xmlns:a16="http://schemas.microsoft.com/office/drawing/2014/main" id="{D2AD68CC-3593-44EB-84F3-6782C0CC5611}"/>
                </a:ext>
              </a:extLst>
            </p:cNvPr>
            <p:cNvCxnSpPr>
              <a:cxnSpLocks/>
            </p:cNvCxnSpPr>
            <p:nvPr/>
          </p:nvCxnSpPr>
          <p:spPr>
            <a:xfrm>
              <a:off x="5349708" y="2509446"/>
              <a:ext cx="6035404"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35335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AB34262F-EEB0-44EA-B016-747429F4EA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
        <p:nvSpPr>
          <p:cNvPr id="28" name="TextBox 11">
            <a:extLst>
              <a:ext uri="{FF2B5EF4-FFF2-40B4-BE49-F238E27FC236}">
                <a16:creationId xmlns:a16="http://schemas.microsoft.com/office/drawing/2014/main" id="{9C107FE4-10DF-41F8-A7B8-44AD2A82B2B7}"/>
              </a:ext>
            </a:extLst>
          </p:cNvPr>
          <p:cNvSpPr txBox="1"/>
          <p:nvPr/>
        </p:nvSpPr>
        <p:spPr>
          <a:xfrm>
            <a:off x="6318490" y="2951946"/>
            <a:ext cx="2339102" cy="954107"/>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pitchFamily="34" charset="-122"/>
                <a:ea typeface="微软雅黑" panose="020B0503020204020204" pitchFamily="34" charset="-122"/>
              </a:rPr>
              <a:t>第一部分</a:t>
            </a:r>
            <a:endParaRPr lang="en-US" altLang="zh-CN" sz="2800" b="1" dirty="0">
              <a:solidFill>
                <a:srgbClr val="006AB6"/>
              </a:solidFill>
              <a:latin typeface="微软雅黑" panose="020B0503020204020204" pitchFamily="34" charset="-122"/>
              <a:ea typeface="微软雅黑" panose="020B0503020204020204" pitchFamily="34" charset="-122"/>
            </a:endParaRPr>
          </a:p>
          <a:p>
            <a:pPr marL="0" lvl="1"/>
            <a:r>
              <a:rPr lang="zh-CN" altLang="en-US" sz="2800" b="1" dirty="0">
                <a:solidFill>
                  <a:srgbClr val="006AB6"/>
                </a:solidFill>
                <a:latin typeface="微软雅黑" panose="020B0503020204020204" pitchFamily="34" charset="-122"/>
                <a:ea typeface="微软雅黑" panose="020B0503020204020204" pitchFamily="34" charset="-122"/>
              </a:rPr>
              <a:t>现有方法缺点</a:t>
            </a:r>
          </a:p>
        </p:txBody>
      </p:sp>
      <p:cxnSp>
        <p:nvCxnSpPr>
          <p:cNvPr id="29" name="直接连接符 28">
            <a:extLst>
              <a:ext uri="{FF2B5EF4-FFF2-40B4-BE49-F238E27FC236}">
                <a16:creationId xmlns:a16="http://schemas.microsoft.com/office/drawing/2014/main" id="{BCC114F6-6594-42BF-8622-11C42C29BBDC}"/>
              </a:ext>
            </a:extLst>
          </p:cNvPr>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TextBox 13">
            <a:extLst>
              <a:ext uri="{FF2B5EF4-FFF2-40B4-BE49-F238E27FC236}">
                <a16:creationId xmlns:a16="http://schemas.microsoft.com/office/drawing/2014/main" id="{96DBA84B-CC4E-4AD4-BE2C-072B1B7400DD}"/>
              </a:ext>
            </a:extLst>
          </p:cNvPr>
          <p:cNvSpPr txBox="1"/>
          <p:nvPr/>
        </p:nvSpPr>
        <p:spPr>
          <a:xfrm>
            <a:off x="4260277" y="4193821"/>
            <a:ext cx="1269558" cy="346249"/>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31" name="组合 30">
            <a:extLst>
              <a:ext uri="{FF2B5EF4-FFF2-40B4-BE49-F238E27FC236}">
                <a16:creationId xmlns:a16="http://schemas.microsoft.com/office/drawing/2014/main" id="{DE23C08C-9262-4CB6-A8F2-284E1AABB3A2}"/>
              </a:ext>
            </a:extLst>
          </p:cNvPr>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32" name="同心圆 17">
              <a:extLst>
                <a:ext uri="{FF2B5EF4-FFF2-40B4-BE49-F238E27FC236}">
                  <a16:creationId xmlns:a16="http://schemas.microsoft.com/office/drawing/2014/main" id="{32A72B25-A268-49F9-936F-8DCB37C7F73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33" name="椭圆 32">
              <a:extLst>
                <a:ext uri="{FF2B5EF4-FFF2-40B4-BE49-F238E27FC236}">
                  <a16:creationId xmlns:a16="http://schemas.microsoft.com/office/drawing/2014/main" id="{8945DB36-F6E8-4D49-A5B9-12A4B9649CA9}"/>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4" name="TextBox 13">
            <a:extLst>
              <a:ext uri="{FF2B5EF4-FFF2-40B4-BE49-F238E27FC236}">
                <a16:creationId xmlns:a16="http://schemas.microsoft.com/office/drawing/2014/main" id="{5EC16B1B-4F89-46B1-AAFB-1BD98DC0882D}"/>
              </a:ext>
            </a:extLst>
          </p:cNvPr>
          <p:cNvSpPr txBox="1"/>
          <p:nvPr/>
        </p:nvSpPr>
        <p:spPr>
          <a:xfrm>
            <a:off x="4234631" y="2737376"/>
            <a:ext cx="1269558" cy="1081963"/>
          </a:xfrm>
          <a:prstGeom prst="rect">
            <a:avLst/>
          </a:prstGeom>
          <a:noFill/>
        </p:spPr>
        <p:txBody>
          <a:bodyPr wrap="square" lIns="0" tIns="0" rIns="0" bIns="0" rtlCol="0">
            <a:spAutoFit/>
          </a:bodyPr>
          <a:lstStyle/>
          <a:p>
            <a:r>
              <a:rPr lang="en-US" altLang="zh-CN" sz="7031" b="1" dirty="0">
                <a:solidFill>
                  <a:srgbClr val="006AB6"/>
                </a:solidFill>
                <a:latin typeface="Arial" panose="020B0604020202020204" pitchFamily="34" charset="0"/>
                <a:ea typeface="+mj-ea"/>
                <a:cs typeface="Arial" panose="020B0604020202020204" pitchFamily="34" charset="0"/>
              </a:rPr>
              <a:t>01</a:t>
            </a:r>
            <a:endParaRPr lang="zh-CN" altLang="en-US" sz="7031" b="1" dirty="0">
              <a:solidFill>
                <a:srgbClr val="006AB6"/>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5635393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anim calcmode="lin" valueType="num">
                                      <p:cBhvr>
                                        <p:cTn id="16" dur="500" fill="hold"/>
                                        <p:tgtEl>
                                          <p:spTgt spid="34"/>
                                        </p:tgtEl>
                                        <p:attrNameLst>
                                          <p:attrName>ppt_x</p:attrName>
                                        </p:attrNameLst>
                                      </p:cBhvr>
                                      <p:tavLst>
                                        <p:tav tm="0">
                                          <p:val>
                                            <p:strVal val="#ppt_x"/>
                                          </p:val>
                                        </p:tav>
                                        <p:tav tm="100000">
                                          <p:val>
                                            <p:strVal val="#ppt_x"/>
                                          </p:val>
                                        </p:tav>
                                      </p:tavLst>
                                    </p:anim>
                                    <p:anim calcmode="lin" valueType="num">
                                      <p:cBhvr>
                                        <p:cTn id="17" dur="5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ppt_x</p:attrName>
                                        </p:attrNameLst>
                                      </p:cBhvr>
                                      <p:tavLst>
                                        <p:tav tm="0">
                                          <p:val>
                                            <p:strVal val="#ppt_x-#ppt_w*1.125000"/>
                                          </p:val>
                                        </p:tav>
                                        <p:tav tm="100000">
                                          <p:val>
                                            <p:strVal val="#ppt_x"/>
                                          </p:val>
                                        </p:tav>
                                      </p:tavLst>
                                    </p:anim>
                                    <p:animEffect transition="in" filter="wipe(right)">
                                      <p:cBhvr>
                                        <p:cTn id="22" dur="500"/>
                                        <p:tgtEl>
                                          <p:spTgt spid="28"/>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anim calcmode="lin" valueType="num">
                                      <p:cBhvr>
                                        <p:cTn id="27" dur="500" fill="hold"/>
                                        <p:tgtEl>
                                          <p:spTgt spid="30"/>
                                        </p:tgtEl>
                                        <p:attrNameLst>
                                          <p:attrName>ppt_x</p:attrName>
                                        </p:attrNameLst>
                                      </p:cBhvr>
                                      <p:tavLst>
                                        <p:tav tm="0">
                                          <p:val>
                                            <p:strVal val="#ppt_x"/>
                                          </p:val>
                                        </p:tav>
                                        <p:tav tm="100000">
                                          <p:val>
                                            <p:strVal val="#ppt_x"/>
                                          </p:val>
                                        </p:tav>
                                      </p:tavLst>
                                    </p:anim>
                                    <p:anim calcmode="lin" valueType="num">
                                      <p:cBhvr>
                                        <p:cTn id="2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3899877"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现有模型缺点</a:t>
            </a:r>
            <a:endParaRPr lang="en-US" altLang="zh-CN" sz="2800" b="1" dirty="0">
              <a:latin typeface="+mj-ea"/>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E2EF829A-6B67-4464-9995-47B52BB8B5D0}"/>
              </a:ext>
            </a:extLst>
          </p:cNvPr>
          <p:cNvGrpSpPr/>
          <p:nvPr/>
        </p:nvGrpSpPr>
        <p:grpSpPr>
          <a:xfrm>
            <a:off x="0" y="702885"/>
            <a:ext cx="367754" cy="416780"/>
            <a:chOff x="0" y="702885"/>
            <a:chExt cx="367754" cy="416780"/>
          </a:xfrm>
        </p:grpSpPr>
        <p:pic>
          <p:nvPicPr>
            <p:cNvPr id="3" name="图片 2">
              <a:extLst>
                <a:ext uri="{FF2B5EF4-FFF2-40B4-BE49-F238E27FC236}">
                  <a16:creationId xmlns:a16="http://schemas.microsoft.com/office/drawing/2014/main" id="{37AE7E84-8AA4-473D-B5BC-053826417794}"/>
                </a:ext>
              </a:extLst>
            </p:cNvPr>
            <p:cNvPicPr>
              <a:picLocks noChangeAspect="1"/>
            </p:cNvPicPr>
            <p:nvPr/>
          </p:nvPicPr>
          <p:blipFill>
            <a:blip r:embed="rId3"/>
            <a:stretch>
              <a:fillRect/>
            </a:stretch>
          </p:blipFill>
          <p:spPr>
            <a:xfrm>
              <a:off x="0" y="702885"/>
              <a:ext cx="281354" cy="416780"/>
            </a:xfrm>
            <a:prstGeom prst="rect">
              <a:avLst/>
            </a:prstGeom>
          </p:spPr>
        </p:pic>
        <p:pic>
          <p:nvPicPr>
            <p:cNvPr id="9" name="图片 8">
              <a:extLst>
                <a:ext uri="{FF2B5EF4-FFF2-40B4-BE49-F238E27FC236}">
                  <a16:creationId xmlns:a16="http://schemas.microsoft.com/office/drawing/2014/main" id="{8B5B2EAD-1082-40EE-973B-E677BAFE5A35}"/>
                </a:ext>
              </a:extLst>
            </p:cNvPr>
            <p:cNvPicPr>
              <a:picLocks/>
            </p:cNvPicPr>
            <p:nvPr/>
          </p:nvPicPr>
          <p:blipFill>
            <a:blip r:embed="rId3"/>
            <a:stretch>
              <a:fillRect/>
            </a:stretch>
          </p:blipFill>
          <p:spPr>
            <a:xfrm>
              <a:off x="281354" y="771300"/>
              <a:ext cx="86400" cy="273600"/>
            </a:xfrm>
            <a:prstGeom prst="rect">
              <a:avLst/>
            </a:prstGeom>
          </p:spPr>
        </p:pic>
      </p:gr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8E467501-9555-4B1A-985F-D67F0B2FB9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22" name="组合 21">
            <a:extLst>
              <a:ext uri="{FF2B5EF4-FFF2-40B4-BE49-F238E27FC236}">
                <a16:creationId xmlns:a16="http://schemas.microsoft.com/office/drawing/2014/main" id="{AFFABCBD-516C-455E-A593-2ABFF5FD8194}"/>
              </a:ext>
            </a:extLst>
          </p:cNvPr>
          <p:cNvGrpSpPr/>
          <p:nvPr/>
        </p:nvGrpSpPr>
        <p:grpSpPr>
          <a:xfrm>
            <a:off x="958708" y="1650855"/>
            <a:ext cx="4310560" cy="461665"/>
            <a:chOff x="1992923" y="1609795"/>
            <a:chExt cx="4310560" cy="461665"/>
          </a:xfrm>
        </p:grpSpPr>
        <p:sp>
          <p:nvSpPr>
            <p:cNvPr id="23" name="矩形 22">
              <a:extLst>
                <a:ext uri="{FF2B5EF4-FFF2-40B4-BE49-F238E27FC236}">
                  <a16:creationId xmlns:a16="http://schemas.microsoft.com/office/drawing/2014/main" id="{C35304A8-FD38-4D16-95FA-57EF91E557F0}"/>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24" name="文本框 23">
              <a:extLst>
                <a:ext uri="{FF2B5EF4-FFF2-40B4-BE49-F238E27FC236}">
                  <a16:creationId xmlns:a16="http://schemas.microsoft.com/office/drawing/2014/main" id="{6D7010AE-A15B-45F6-B9E3-E2B442A6264D}"/>
                </a:ext>
              </a:extLst>
            </p:cNvPr>
            <p:cNvSpPr txBox="1"/>
            <p:nvPr/>
          </p:nvSpPr>
          <p:spPr>
            <a:xfrm>
              <a:off x="2178882" y="1609795"/>
              <a:ext cx="4124601" cy="461665"/>
            </a:xfrm>
            <a:prstGeom prst="rect">
              <a:avLst/>
            </a:prstGeom>
            <a:noFill/>
          </p:spPr>
          <p:txBody>
            <a:bodyPr wrap="square" rtlCol="0">
              <a:spAutoFit/>
            </a:bodyPr>
            <a:lstStyle/>
            <a:p>
              <a:r>
                <a:rPr lang="zh-CN" altLang="en-US" sz="2400" b="1" dirty="0">
                  <a:latin typeface="+mj-ea"/>
                  <a:ea typeface="+mj-ea"/>
                </a:rPr>
                <a:t>现有方法缺点</a:t>
              </a:r>
            </a:p>
          </p:txBody>
        </p:sp>
      </p:grpSp>
      <p:sp>
        <p:nvSpPr>
          <p:cNvPr id="32" name="文本框 31">
            <a:extLst>
              <a:ext uri="{FF2B5EF4-FFF2-40B4-BE49-F238E27FC236}">
                <a16:creationId xmlns:a16="http://schemas.microsoft.com/office/drawing/2014/main" id="{58F91F2F-D665-4D2E-8A43-2079BA94AAD8}"/>
              </a:ext>
            </a:extLst>
          </p:cNvPr>
          <p:cNvSpPr txBox="1"/>
          <p:nvPr/>
        </p:nvSpPr>
        <p:spPr>
          <a:xfrm>
            <a:off x="1508993" y="2208935"/>
            <a:ext cx="4158842"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训练所需的数据量大</a:t>
            </a:r>
            <a:endParaRPr lang="en-US" altLang="zh-CN" sz="22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40BDD976-ED20-4941-88E0-02BC113D7EB7}"/>
              </a:ext>
            </a:extLst>
          </p:cNvPr>
          <p:cNvSpPr txBox="1"/>
          <p:nvPr/>
        </p:nvSpPr>
        <p:spPr>
          <a:xfrm>
            <a:off x="1508993" y="2901513"/>
            <a:ext cx="4158842"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易过拟合，泛化能力差</a:t>
            </a:r>
            <a:endParaRPr lang="en-US" altLang="zh-CN" sz="2200" dirty="0">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88D27F7C-EA66-4060-A428-CA2E79511904}"/>
              </a:ext>
            </a:extLst>
          </p:cNvPr>
          <p:cNvGrpSpPr/>
          <p:nvPr/>
        </p:nvGrpSpPr>
        <p:grpSpPr>
          <a:xfrm>
            <a:off x="958708" y="3869968"/>
            <a:ext cx="4310560" cy="461665"/>
            <a:chOff x="1992923" y="1609795"/>
            <a:chExt cx="4310560" cy="461665"/>
          </a:xfrm>
        </p:grpSpPr>
        <p:sp>
          <p:nvSpPr>
            <p:cNvPr id="38" name="矩形 37">
              <a:extLst>
                <a:ext uri="{FF2B5EF4-FFF2-40B4-BE49-F238E27FC236}">
                  <a16:creationId xmlns:a16="http://schemas.microsoft.com/office/drawing/2014/main" id="{1D04F0E2-ABE8-4398-984C-8FC0A2376CED}"/>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39" name="文本框 38">
              <a:extLst>
                <a:ext uri="{FF2B5EF4-FFF2-40B4-BE49-F238E27FC236}">
                  <a16:creationId xmlns:a16="http://schemas.microsoft.com/office/drawing/2014/main" id="{252A0338-A1AB-45BB-88F3-D943A7F02C77}"/>
                </a:ext>
              </a:extLst>
            </p:cNvPr>
            <p:cNvSpPr txBox="1"/>
            <p:nvPr/>
          </p:nvSpPr>
          <p:spPr>
            <a:xfrm>
              <a:off x="2178882" y="1609795"/>
              <a:ext cx="4124601" cy="461665"/>
            </a:xfrm>
            <a:prstGeom prst="rect">
              <a:avLst/>
            </a:prstGeom>
            <a:noFill/>
          </p:spPr>
          <p:txBody>
            <a:bodyPr wrap="square" rtlCol="0">
              <a:spAutoFit/>
            </a:bodyPr>
            <a:lstStyle/>
            <a:p>
              <a:r>
                <a:rPr lang="zh-CN" altLang="en-US" sz="2400" b="1" dirty="0">
                  <a:latin typeface="+mj-ea"/>
                  <a:ea typeface="+mj-ea"/>
                </a:rPr>
                <a:t>期望</a:t>
              </a:r>
            </a:p>
          </p:txBody>
        </p:sp>
      </p:grpSp>
      <p:sp>
        <p:nvSpPr>
          <p:cNvPr id="40" name="文本框 39">
            <a:extLst>
              <a:ext uri="{FF2B5EF4-FFF2-40B4-BE49-F238E27FC236}">
                <a16:creationId xmlns:a16="http://schemas.microsoft.com/office/drawing/2014/main" id="{BAC8E8CC-23E1-421D-B1E3-763918878BB2}"/>
              </a:ext>
            </a:extLst>
          </p:cNvPr>
          <p:cNvSpPr txBox="1"/>
          <p:nvPr/>
        </p:nvSpPr>
        <p:spPr>
          <a:xfrm>
            <a:off x="1508993" y="4416424"/>
            <a:ext cx="4158842"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给出少量样本就能进行训练</a:t>
            </a:r>
            <a:endParaRPr lang="en-US" altLang="zh-CN" sz="2200" dirty="0">
              <a:latin typeface="微软雅黑" panose="020B0503020204020204" pitchFamily="34" charset="-122"/>
              <a:ea typeface="微软雅黑" panose="020B0503020204020204" pitchFamily="34" charset="-122"/>
            </a:endParaRPr>
          </a:p>
        </p:txBody>
      </p:sp>
      <p:grpSp>
        <p:nvGrpSpPr>
          <p:cNvPr id="41" name="组合 40">
            <a:extLst>
              <a:ext uri="{FF2B5EF4-FFF2-40B4-BE49-F238E27FC236}">
                <a16:creationId xmlns:a16="http://schemas.microsoft.com/office/drawing/2014/main" id="{A4EFEB82-2874-491E-A78C-CFCEAD3FB665}"/>
              </a:ext>
            </a:extLst>
          </p:cNvPr>
          <p:cNvGrpSpPr/>
          <p:nvPr/>
        </p:nvGrpSpPr>
        <p:grpSpPr>
          <a:xfrm>
            <a:off x="6117904" y="1650855"/>
            <a:ext cx="4310560" cy="461665"/>
            <a:chOff x="1992923" y="1609795"/>
            <a:chExt cx="4310560" cy="461665"/>
          </a:xfrm>
        </p:grpSpPr>
        <p:sp>
          <p:nvSpPr>
            <p:cNvPr id="42" name="矩形 41">
              <a:extLst>
                <a:ext uri="{FF2B5EF4-FFF2-40B4-BE49-F238E27FC236}">
                  <a16:creationId xmlns:a16="http://schemas.microsoft.com/office/drawing/2014/main" id="{5C3FD359-77B0-422A-9D5F-ECD62A9F12B6}"/>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43" name="文本框 42">
              <a:extLst>
                <a:ext uri="{FF2B5EF4-FFF2-40B4-BE49-F238E27FC236}">
                  <a16:creationId xmlns:a16="http://schemas.microsoft.com/office/drawing/2014/main" id="{73EE9C6D-7973-4687-92E8-2B75A7D61621}"/>
                </a:ext>
              </a:extLst>
            </p:cNvPr>
            <p:cNvSpPr txBox="1"/>
            <p:nvPr/>
          </p:nvSpPr>
          <p:spPr>
            <a:xfrm>
              <a:off x="2178882" y="1609795"/>
              <a:ext cx="4124601" cy="461665"/>
            </a:xfrm>
            <a:prstGeom prst="rect">
              <a:avLst/>
            </a:prstGeom>
            <a:noFill/>
          </p:spPr>
          <p:txBody>
            <a:bodyPr wrap="square" rtlCol="0">
              <a:spAutoFit/>
            </a:bodyPr>
            <a:lstStyle/>
            <a:p>
              <a:r>
                <a:rPr lang="zh-CN" altLang="en-US" sz="2400" b="1" dirty="0">
                  <a:latin typeface="+mj-ea"/>
                  <a:ea typeface="+mj-ea"/>
                </a:rPr>
                <a:t>探索</a:t>
              </a:r>
            </a:p>
          </p:txBody>
        </p:sp>
      </p:grpSp>
      <p:sp>
        <p:nvSpPr>
          <p:cNvPr id="45" name="文本框 44">
            <a:extLst>
              <a:ext uri="{FF2B5EF4-FFF2-40B4-BE49-F238E27FC236}">
                <a16:creationId xmlns:a16="http://schemas.microsoft.com/office/drawing/2014/main" id="{5FD9E7A6-5EE0-4D31-A155-726A2373F7D6}"/>
              </a:ext>
            </a:extLst>
          </p:cNvPr>
          <p:cNvSpPr txBox="1"/>
          <p:nvPr/>
        </p:nvSpPr>
        <p:spPr>
          <a:xfrm>
            <a:off x="6374148" y="2208935"/>
            <a:ext cx="5350480" cy="2063835"/>
          </a:xfrm>
          <a:prstGeom prst="rect">
            <a:avLst/>
          </a:prstGeom>
          <a:noFill/>
        </p:spPr>
        <p:txBody>
          <a:bodyPr wrap="square">
            <a:spAutoFit/>
          </a:bodyPr>
          <a:lstStyle/>
          <a:p>
            <a:pPr marL="457200" indent="-457200">
              <a:lnSpc>
                <a:spcPct val="150000"/>
              </a:lnSpc>
              <a:buFont typeface="+mj-lt"/>
              <a:buAutoNum type="arabicPeriod"/>
            </a:pPr>
            <a:r>
              <a:rPr lang="zh-CN" altLang="en-US" sz="2200" dirty="0">
                <a:latin typeface="微软雅黑" panose="020B0503020204020204" pitchFamily="34" charset="-122"/>
                <a:ea typeface="微软雅黑" panose="020B0503020204020204" pitchFamily="34" charset="-122"/>
              </a:rPr>
              <a:t>如何将元学习应用于少样本</a:t>
            </a:r>
            <a:r>
              <a:rPr lang="en-US" altLang="zh-CN" sz="2200" dirty="0">
                <a:latin typeface="微软雅黑" panose="020B0503020204020204" pitchFamily="34" charset="-122"/>
                <a:ea typeface="微软雅黑" panose="020B0503020204020204" pitchFamily="34" charset="-122"/>
              </a:rPr>
              <a:t>NER</a:t>
            </a:r>
            <a:r>
              <a:rPr lang="zh-CN" altLang="en-US" sz="2200" dirty="0">
                <a:latin typeface="微软雅黑" panose="020B0503020204020204" pitchFamily="34" charset="-122"/>
                <a:ea typeface="微软雅黑" panose="020B0503020204020204" pitchFamily="34" charset="-122"/>
              </a:rPr>
              <a:t>学习</a:t>
            </a:r>
            <a:endParaRPr lang="en-US" altLang="zh-CN" sz="22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200" dirty="0">
                <a:latin typeface="微软雅黑" panose="020B0503020204020204" pitchFamily="34" charset="-122"/>
                <a:ea typeface="微软雅黑" panose="020B0503020204020204" pitchFamily="34" charset="-122"/>
              </a:rPr>
              <a:t>如何使用免费的网络数据进行带噪声有监督预训练</a:t>
            </a:r>
            <a:endParaRPr lang="en-US" altLang="zh-CN" sz="22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200" dirty="0">
                <a:latin typeface="微软雅黑" panose="020B0503020204020204" pitchFamily="34" charset="-122"/>
                <a:ea typeface="微软雅黑" panose="020B0503020204020204" pitchFamily="34" charset="-122"/>
              </a:rPr>
              <a:t>如何以半监督方式利用未标注数据</a:t>
            </a:r>
            <a:endParaRPr lang="en-US" altLang="zh-CN" sz="22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07CC2898-A01D-4FCB-AF22-87F36D4BA9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4167" y="4686594"/>
            <a:ext cx="4157472" cy="1600200"/>
          </a:xfrm>
          <a:prstGeom prst="rect">
            <a:avLst/>
          </a:prstGeom>
        </p:spPr>
      </p:pic>
    </p:spTree>
    <p:extLst>
      <p:ext uri="{BB962C8B-B14F-4D97-AF65-F5344CB8AC3E}">
        <p14:creationId xmlns:p14="http://schemas.microsoft.com/office/powerpoint/2010/main" val="39936038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AB34262F-EEB0-44EA-B016-747429F4EA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
        <p:nvSpPr>
          <p:cNvPr id="28" name="TextBox 11">
            <a:extLst>
              <a:ext uri="{FF2B5EF4-FFF2-40B4-BE49-F238E27FC236}">
                <a16:creationId xmlns:a16="http://schemas.microsoft.com/office/drawing/2014/main" id="{9C107FE4-10DF-41F8-A7B8-44AD2A82B2B7}"/>
              </a:ext>
            </a:extLst>
          </p:cNvPr>
          <p:cNvSpPr txBox="1"/>
          <p:nvPr/>
        </p:nvSpPr>
        <p:spPr>
          <a:xfrm>
            <a:off x="6318490" y="2951946"/>
            <a:ext cx="3106941" cy="954107"/>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pitchFamily="34" charset="-122"/>
                <a:ea typeface="微软雅黑" panose="020B0503020204020204" pitchFamily="34" charset="-122"/>
              </a:rPr>
              <a:t>第二部分</a:t>
            </a:r>
            <a:endParaRPr lang="en-US" altLang="zh-CN" sz="2800" b="1" dirty="0">
              <a:solidFill>
                <a:srgbClr val="006AB6"/>
              </a:solidFill>
              <a:latin typeface="微软雅黑" panose="020B0503020204020204" pitchFamily="34" charset="-122"/>
              <a:ea typeface="微软雅黑" panose="020B0503020204020204" pitchFamily="34" charset="-122"/>
            </a:endParaRPr>
          </a:p>
          <a:p>
            <a:pPr marL="0" lvl="1"/>
            <a:r>
              <a:rPr lang="zh-CN" altLang="en-US" sz="2800" b="1" dirty="0">
                <a:solidFill>
                  <a:srgbClr val="006AB6"/>
                </a:solidFill>
                <a:latin typeface="微软雅黑" panose="020B0503020204020204" pitchFamily="34" charset="-122"/>
                <a:ea typeface="微软雅黑" panose="020B0503020204020204" pitchFamily="34" charset="-122"/>
              </a:rPr>
              <a:t>元学习</a:t>
            </a:r>
            <a:r>
              <a:rPr lang="en-US" altLang="zh-CN" sz="2800" b="1" dirty="0">
                <a:solidFill>
                  <a:srgbClr val="006AB6"/>
                </a:solidFill>
                <a:latin typeface="微软雅黑" panose="020B0503020204020204" pitchFamily="34" charset="-122"/>
                <a:ea typeface="微软雅黑" panose="020B0503020204020204" pitchFamily="34" charset="-122"/>
              </a:rPr>
              <a:t> – </a:t>
            </a:r>
            <a:r>
              <a:rPr lang="zh-CN" altLang="en-US" sz="2800" b="1" dirty="0">
                <a:solidFill>
                  <a:srgbClr val="006AB6"/>
                </a:solidFill>
                <a:latin typeface="微软雅黑" panose="020B0503020204020204" pitchFamily="34" charset="-122"/>
                <a:ea typeface="微软雅黑" panose="020B0503020204020204" pitchFamily="34" charset="-122"/>
              </a:rPr>
              <a:t>原型方法</a:t>
            </a:r>
          </a:p>
        </p:txBody>
      </p:sp>
      <p:cxnSp>
        <p:nvCxnSpPr>
          <p:cNvPr id="29" name="直接连接符 28">
            <a:extLst>
              <a:ext uri="{FF2B5EF4-FFF2-40B4-BE49-F238E27FC236}">
                <a16:creationId xmlns:a16="http://schemas.microsoft.com/office/drawing/2014/main" id="{BCC114F6-6594-42BF-8622-11C42C29BBDC}"/>
              </a:ext>
            </a:extLst>
          </p:cNvPr>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TextBox 13">
            <a:extLst>
              <a:ext uri="{FF2B5EF4-FFF2-40B4-BE49-F238E27FC236}">
                <a16:creationId xmlns:a16="http://schemas.microsoft.com/office/drawing/2014/main" id="{96DBA84B-CC4E-4AD4-BE2C-072B1B7400DD}"/>
              </a:ext>
            </a:extLst>
          </p:cNvPr>
          <p:cNvSpPr txBox="1"/>
          <p:nvPr/>
        </p:nvSpPr>
        <p:spPr>
          <a:xfrm>
            <a:off x="4260277" y="4193821"/>
            <a:ext cx="1269558" cy="346249"/>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31" name="组合 30">
            <a:extLst>
              <a:ext uri="{FF2B5EF4-FFF2-40B4-BE49-F238E27FC236}">
                <a16:creationId xmlns:a16="http://schemas.microsoft.com/office/drawing/2014/main" id="{DE23C08C-9262-4CB6-A8F2-284E1AABB3A2}"/>
              </a:ext>
            </a:extLst>
          </p:cNvPr>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32" name="同心圆 17">
              <a:extLst>
                <a:ext uri="{FF2B5EF4-FFF2-40B4-BE49-F238E27FC236}">
                  <a16:creationId xmlns:a16="http://schemas.microsoft.com/office/drawing/2014/main" id="{32A72B25-A268-49F9-936F-8DCB37C7F73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33" name="椭圆 32">
              <a:extLst>
                <a:ext uri="{FF2B5EF4-FFF2-40B4-BE49-F238E27FC236}">
                  <a16:creationId xmlns:a16="http://schemas.microsoft.com/office/drawing/2014/main" id="{8945DB36-F6E8-4D49-A5B9-12A4B9649CA9}"/>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4" name="TextBox 13">
            <a:extLst>
              <a:ext uri="{FF2B5EF4-FFF2-40B4-BE49-F238E27FC236}">
                <a16:creationId xmlns:a16="http://schemas.microsoft.com/office/drawing/2014/main" id="{5EC16B1B-4F89-46B1-AAFB-1BD98DC0882D}"/>
              </a:ext>
            </a:extLst>
          </p:cNvPr>
          <p:cNvSpPr txBox="1"/>
          <p:nvPr/>
        </p:nvSpPr>
        <p:spPr>
          <a:xfrm>
            <a:off x="4234631" y="2737376"/>
            <a:ext cx="1269558" cy="1081963"/>
          </a:xfrm>
          <a:prstGeom prst="rect">
            <a:avLst/>
          </a:prstGeom>
          <a:noFill/>
        </p:spPr>
        <p:txBody>
          <a:bodyPr wrap="square" lIns="0" tIns="0" rIns="0" bIns="0" rtlCol="0">
            <a:spAutoFit/>
          </a:bodyPr>
          <a:lstStyle/>
          <a:p>
            <a:r>
              <a:rPr lang="en-US" altLang="zh-CN" sz="7031" b="1" dirty="0">
                <a:solidFill>
                  <a:srgbClr val="006AB6"/>
                </a:solidFill>
                <a:latin typeface="Arial" panose="020B0604020202020204" pitchFamily="34" charset="0"/>
                <a:ea typeface="+mj-ea"/>
                <a:cs typeface="Arial" panose="020B0604020202020204" pitchFamily="34" charset="0"/>
              </a:rPr>
              <a:t>02</a:t>
            </a:r>
            <a:endParaRPr lang="zh-CN" altLang="en-US" sz="7031" b="1" dirty="0">
              <a:solidFill>
                <a:srgbClr val="006AB6"/>
              </a:solidFill>
              <a:latin typeface="Arial" panose="020B0604020202020204" pitchFamily="34" charset="0"/>
              <a:ea typeface="+mj-ea"/>
              <a:cs typeface="Arial" panose="020B0604020202020204" pitchFamily="34" charset="0"/>
            </a:endParaRPr>
          </a:p>
        </p:txBody>
      </p:sp>
      <p:sp>
        <p:nvSpPr>
          <p:cNvPr id="2" name="矩形 1">
            <a:extLst>
              <a:ext uri="{FF2B5EF4-FFF2-40B4-BE49-F238E27FC236}">
                <a16:creationId xmlns:a16="http://schemas.microsoft.com/office/drawing/2014/main" id="{3FA4EAFB-9057-4CB9-834A-E95F1751DC35}"/>
              </a:ext>
            </a:extLst>
          </p:cNvPr>
          <p:cNvSpPr/>
          <p:nvPr/>
        </p:nvSpPr>
        <p:spPr>
          <a:xfrm>
            <a:off x="7815" y="189950"/>
            <a:ext cx="1899138" cy="1614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42089604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anim calcmode="lin" valueType="num">
                                      <p:cBhvr>
                                        <p:cTn id="16" dur="500" fill="hold"/>
                                        <p:tgtEl>
                                          <p:spTgt spid="34"/>
                                        </p:tgtEl>
                                        <p:attrNameLst>
                                          <p:attrName>ppt_x</p:attrName>
                                        </p:attrNameLst>
                                      </p:cBhvr>
                                      <p:tavLst>
                                        <p:tav tm="0">
                                          <p:val>
                                            <p:strVal val="#ppt_x"/>
                                          </p:val>
                                        </p:tav>
                                        <p:tav tm="100000">
                                          <p:val>
                                            <p:strVal val="#ppt_x"/>
                                          </p:val>
                                        </p:tav>
                                      </p:tavLst>
                                    </p:anim>
                                    <p:anim calcmode="lin" valueType="num">
                                      <p:cBhvr>
                                        <p:cTn id="17" dur="5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ppt_x</p:attrName>
                                        </p:attrNameLst>
                                      </p:cBhvr>
                                      <p:tavLst>
                                        <p:tav tm="0">
                                          <p:val>
                                            <p:strVal val="#ppt_x-#ppt_w*1.125000"/>
                                          </p:val>
                                        </p:tav>
                                        <p:tav tm="100000">
                                          <p:val>
                                            <p:strVal val="#ppt_x"/>
                                          </p:val>
                                        </p:tav>
                                      </p:tavLst>
                                    </p:anim>
                                    <p:animEffect transition="in" filter="wipe(right)">
                                      <p:cBhvr>
                                        <p:cTn id="22" dur="500"/>
                                        <p:tgtEl>
                                          <p:spTgt spid="28"/>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anim calcmode="lin" valueType="num">
                                      <p:cBhvr>
                                        <p:cTn id="27" dur="500" fill="hold"/>
                                        <p:tgtEl>
                                          <p:spTgt spid="30"/>
                                        </p:tgtEl>
                                        <p:attrNameLst>
                                          <p:attrName>ppt_x</p:attrName>
                                        </p:attrNameLst>
                                      </p:cBhvr>
                                      <p:tavLst>
                                        <p:tav tm="0">
                                          <p:val>
                                            <p:strVal val="#ppt_x"/>
                                          </p:val>
                                        </p:tav>
                                        <p:tav tm="100000">
                                          <p:val>
                                            <p:strVal val="#ppt_x"/>
                                          </p:val>
                                        </p:tav>
                                      </p:tavLst>
                                    </p:anim>
                                    <p:anim calcmode="lin" valueType="num">
                                      <p:cBhvr>
                                        <p:cTn id="2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3899877"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元学习 </a:t>
            </a:r>
            <a:r>
              <a:rPr lang="en-US" altLang="zh-CN" sz="2800" b="1" dirty="0">
                <a:latin typeface="+mj-ea"/>
                <a:ea typeface="+mj-ea"/>
                <a:cs typeface="Times New Roman" panose="02020603050405020304" pitchFamily="18" charset="0"/>
              </a:rPr>
              <a:t>– </a:t>
            </a:r>
            <a:r>
              <a:rPr lang="zh-CN" altLang="en-US" sz="2800" b="1" dirty="0">
                <a:latin typeface="+mj-ea"/>
                <a:ea typeface="+mj-ea"/>
                <a:cs typeface="Times New Roman" panose="02020603050405020304" pitchFamily="18" charset="0"/>
              </a:rPr>
              <a:t>原型方法</a:t>
            </a:r>
            <a:endParaRPr lang="en-US" altLang="zh-CN" sz="2800" b="1" dirty="0">
              <a:latin typeface="+mj-ea"/>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E2EF829A-6B67-4464-9995-47B52BB8B5D0}"/>
              </a:ext>
            </a:extLst>
          </p:cNvPr>
          <p:cNvGrpSpPr/>
          <p:nvPr/>
        </p:nvGrpSpPr>
        <p:grpSpPr>
          <a:xfrm>
            <a:off x="0" y="702885"/>
            <a:ext cx="367754" cy="416780"/>
            <a:chOff x="0" y="702885"/>
            <a:chExt cx="367754" cy="416780"/>
          </a:xfrm>
        </p:grpSpPr>
        <p:pic>
          <p:nvPicPr>
            <p:cNvPr id="3" name="图片 2">
              <a:extLst>
                <a:ext uri="{FF2B5EF4-FFF2-40B4-BE49-F238E27FC236}">
                  <a16:creationId xmlns:a16="http://schemas.microsoft.com/office/drawing/2014/main" id="{37AE7E84-8AA4-473D-B5BC-053826417794}"/>
                </a:ext>
              </a:extLst>
            </p:cNvPr>
            <p:cNvPicPr>
              <a:picLocks noChangeAspect="1"/>
            </p:cNvPicPr>
            <p:nvPr/>
          </p:nvPicPr>
          <p:blipFill>
            <a:blip r:embed="rId3"/>
            <a:stretch>
              <a:fillRect/>
            </a:stretch>
          </p:blipFill>
          <p:spPr>
            <a:xfrm>
              <a:off x="0" y="702885"/>
              <a:ext cx="281354" cy="416780"/>
            </a:xfrm>
            <a:prstGeom prst="rect">
              <a:avLst/>
            </a:prstGeom>
          </p:spPr>
        </p:pic>
        <p:pic>
          <p:nvPicPr>
            <p:cNvPr id="9" name="图片 8">
              <a:extLst>
                <a:ext uri="{FF2B5EF4-FFF2-40B4-BE49-F238E27FC236}">
                  <a16:creationId xmlns:a16="http://schemas.microsoft.com/office/drawing/2014/main" id="{8B5B2EAD-1082-40EE-973B-E677BAFE5A35}"/>
                </a:ext>
              </a:extLst>
            </p:cNvPr>
            <p:cNvPicPr>
              <a:picLocks/>
            </p:cNvPicPr>
            <p:nvPr/>
          </p:nvPicPr>
          <p:blipFill>
            <a:blip r:embed="rId3"/>
            <a:stretch>
              <a:fillRect/>
            </a:stretch>
          </p:blipFill>
          <p:spPr>
            <a:xfrm>
              <a:off x="281354" y="771300"/>
              <a:ext cx="86400" cy="273600"/>
            </a:xfrm>
            <a:prstGeom prst="rect">
              <a:avLst/>
            </a:prstGeom>
          </p:spPr>
        </p:pic>
      </p:gr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8E467501-9555-4B1A-985F-D67F0B2FB9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22" name="组合 21">
            <a:extLst>
              <a:ext uri="{FF2B5EF4-FFF2-40B4-BE49-F238E27FC236}">
                <a16:creationId xmlns:a16="http://schemas.microsoft.com/office/drawing/2014/main" id="{49CCBF79-7674-403D-8089-99ED4F35FE38}"/>
              </a:ext>
            </a:extLst>
          </p:cNvPr>
          <p:cNvGrpSpPr/>
          <p:nvPr/>
        </p:nvGrpSpPr>
        <p:grpSpPr>
          <a:xfrm>
            <a:off x="958708" y="1436542"/>
            <a:ext cx="4310560" cy="492443"/>
            <a:chOff x="1992923" y="1609795"/>
            <a:chExt cx="4310560" cy="492443"/>
          </a:xfrm>
        </p:grpSpPr>
        <p:sp>
          <p:nvSpPr>
            <p:cNvPr id="24" name="矩形 23">
              <a:extLst>
                <a:ext uri="{FF2B5EF4-FFF2-40B4-BE49-F238E27FC236}">
                  <a16:creationId xmlns:a16="http://schemas.microsoft.com/office/drawing/2014/main" id="{EB7BEDC7-CCC0-43FA-AD51-87EE925EAE18}"/>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25" name="文本框 24">
              <a:extLst>
                <a:ext uri="{FF2B5EF4-FFF2-40B4-BE49-F238E27FC236}">
                  <a16:creationId xmlns:a16="http://schemas.microsoft.com/office/drawing/2014/main" id="{39AB8F27-8DBE-41F8-A318-2AC3096BDC09}"/>
                </a:ext>
              </a:extLst>
            </p:cNvPr>
            <p:cNvSpPr txBox="1"/>
            <p:nvPr/>
          </p:nvSpPr>
          <p:spPr>
            <a:xfrm>
              <a:off x="2178882" y="1609795"/>
              <a:ext cx="4124601" cy="492443"/>
            </a:xfrm>
            <a:prstGeom prst="rect">
              <a:avLst/>
            </a:prstGeom>
            <a:noFill/>
          </p:spPr>
          <p:txBody>
            <a:bodyPr wrap="square" rtlCol="0">
              <a:spAutoFit/>
            </a:bodyPr>
            <a:lstStyle/>
            <a:p>
              <a:r>
                <a:rPr lang="zh-CN" altLang="en-US" sz="2600" b="1" dirty="0">
                  <a:latin typeface="+mj-ea"/>
                  <a:ea typeface="+mj-ea"/>
                </a:rPr>
                <a:t>主要思想</a:t>
              </a:r>
            </a:p>
          </p:txBody>
        </p:sp>
      </p:grpSp>
      <p:sp>
        <p:nvSpPr>
          <p:cNvPr id="26" name="文本框 25">
            <a:extLst>
              <a:ext uri="{FF2B5EF4-FFF2-40B4-BE49-F238E27FC236}">
                <a16:creationId xmlns:a16="http://schemas.microsoft.com/office/drawing/2014/main" id="{D84B031B-660B-480A-B2CA-B40E176AD8B3}"/>
              </a:ext>
            </a:extLst>
          </p:cNvPr>
          <p:cNvSpPr txBox="1"/>
          <p:nvPr/>
        </p:nvSpPr>
        <p:spPr>
          <a:xfrm>
            <a:off x="1616149" y="2023268"/>
            <a:ext cx="10035308" cy="540341"/>
          </a:xfrm>
          <a:prstGeom prst="rect">
            <a:avLst/>
          </a:prstGeom>
          <a:noFill/>
        </p:spPr>
        <p:txBody>
          <a:bodyPr wrap="square">
            <a:spAutoFit/>
          </a:bodyPr>
          <a:lstStyle/>
          <a:p>
            <a:pPr>
              <a:lnSpc>
                <a:spcPct val="150000"/>
              </a:lnSpc>
            </a:pPr>
            <a:r>
              <a:rPr lang="zh-CN" altLang="en-US" sz="2200" dirty="0">
                <a:latin typeface="微软雅黑" panose="020B0503020204020204" pitchFamily="34" charset="-122"/>
                <a:ea typeface="微软雅黑" panose="020B0503020204020204" pitchFamily="34" charset="-122"/>
              </a:rPr>
              <a:t>构造实体类型的原型表示，然后通过距离度量（最近邻）给</a:t>
            </a:r>
            <a:r>
              <a:rPr lang="en-US" altLang="zh-CN" sz="2200" dirty="0">
                <a:latin typeface="微软雅黑" panose="020B0503020204020204" pitchFamily="34" charset="-122"/>
                <a:ea typeface="微软雅黑" panose="020B0503020204020204" pitchFamily="34" charset="-122"/>
              </a:rPr>
              <a:t>Token</a:t>
            </a:r>
            <a:r>
              <a:rPr lang="zh-CN" altLang="en-US" sz="2200" dirty="0">
                <a:latin typeface="微软雅黑" panose="020B0503020204020204" pitchFamily="34" charset="-122"/>
                <a:ea typeface="微软雅黑" panose="020B0503020204020204" pitchFamily="34" charset="-122"/>
              </a:rPr>
              <a:t>分配标签</a:t>
            </a:r>
            <a:endParaRPr lang="en-US" altLang="zh-CN" sz="2200" dirty="0">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E33F739E-4975-4433-A79A-12DF1EA60959}"/>
              </a:ext>
            </a:extLst>
          </p:cNvPr>
          <p:cNvGrpSpPr/>
          <p:nvPr/>
        </p:nvGrpSpPr>
        <p:grpSpPr>
          <a:xfrm>
            <a:off x="958708" y="2755042"/>
            <a:ext cx="4310560" cy="461665"/>
            <a:chOff x="1992923" y="1609795"/>
            <a:chExt cx="4310560" cy="461665"/>
          </a:xfrm>
        </p:grpSpPr>
        <p:sp>
          <p:nvSpPr>
            <p:cNvPr id="28" name="矩形 27">
              <a:extLst>
                <a:ext uri="{FF2B5EF4-FFF2-40B4-BE49-F238E27FC236}">
                  <a16:creationId xmlns:a16="http://schemas.microsoft.com/office/drawing/2014/main" id="{8E62488B-A713-4B90-BEC1-7889D42B7539}"/>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29" name="文本框 28">
              <a:extLst>
                <a:ext uri="{FF2B5EF4-FFF2-40B4-BE49-F238E27FC236}">
                  <a16:creationId xmlns:a16="http://schemas.microsoft.com/office/drawing/2014/main" id="{FC6489F2-986D-4958-9DAF-F2BDF484FEBB}"/>
                </a:ext>
              </a:extLst>
            </p:cNvPr>
            <p:cNvSpPr txBox="1"/>
            <p:nvPr/>
          </p:nvSpPr>
          <p:spPr>
            <a:xfrm>
              <a:off x="2178882" y="1609795"/>
              <a:ext cx="4124601" cy="461665"/>
            </a:xfrm>
            <a:prstGeom prst="rect">
              <a:avLst/>
            </a:prstGeom>
            <a:noFill/>
          </p:spPr>
          <p:txBody>
            <a:bodyPr wrap="square" rtlCol="0">
              <a:spAutoFit/>
            </a:bodyPr>
            <a:lstStyle/>
            <a:p>
              <a:r>
                <a:rPr lang="zh-CN" altLang="en-US" sz="2400" b="1" dirty="0">
                  <a:latin typeface="+mj-ea"/>
                  <a:ea typeface="+mj-ea"/>
                </a:rPr>
                <a:t>具体操作</a:t>
              </a:r>
            </a:p>
          </p:txBody>
        </p:sp>
      </p:gr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9679986C-747E-47BC-8393-4D70E11B521B}"/>
                  </a:ext>
                </a:extLst>
              </p:cNvPr>
              <p:cNvSpPr txBox="1"/>
              <p:nvPr/>
            </p:nvSpPr>
            <p:spPr>
              <a:xfrm>
                <a:off x="1616149" y="3057875"/>
                <a:ext cx="8631384" cy="837858"/>
              </a:xfrm>
              <a:prstGeom prst="rect">
                <a:avLst/>
              </a:prstGeom>
              <a:noFill/>
            </p:spPr>
            <p:txBody>
              <a:bodyPr wrap="square">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支持集</a:t>
                </a:r>
                <a14:m>
                  <m:oMath xmlns:m="http://schemas.openxmlformats.org/officeDocument/2006/math">
                    <m:r>
                      <a:rPr lang="en-US" altLang="zh-CN" sz="2200" b="0" i="1" smtClean="0">
                        <a:latin typeface="Cambria Math" panose="02040503050406030204" pitchFamily="18" charset="0"/>
                        <a:ea typeface="微软雅黑" panose="020B0503020204020204" pitchFamily="34" charset="-122"/>
                      </a:rPr>
                      <m:t>𝑆</m:t>
                    </m:r>
                    <m:r>
                      <a:rPr lang="en-US" altLang="zh-CN" sz="2200" b="0" i="1" smtClean="0">
                        <a:latin typeface="Cambria Math" panose="02040503050406030204" pitchFamily="18" charset="0"/>
                        <a:ea typeface="微软雅黑" panose="020B0503020204020204" pitchFamily="34" charset="-122"/>
                      </a:rPr>
                      <m:t>=</m:t>
                    </m:r>
                    <m:sSubSup>
                      <m:sSubSupPr>
                        <m:ctrlPr>
                          <a:rPr lang="en-US" altLang="zh-CN" sz="2200" b="0" i="1" smtClean="0">
                            <a:latin typeface="Cambria Math" panose="02040503050406030204" pitchFamily="18" charset="0"/>
                            <a:ea typeface="微软雅黑" panose="020B0503020204020204" pitchFamily="34" charset="-122"/>
                          </a:rPr>
                        </m:ctrlPr>
                      </m:sSubSupPr>
                      <m:e>
                        <m:d>
                          <m:dPr>
                            <m:begChr m:val="{"/>
                            <m:endChr m:val="}"/>
                            <m:ctrlPr>
                              <a:rPr lang="en-US" altLang="zh-CN" sz="2200" b="0" i="1" smtClean="0">
                                <a:latin typeface="Cambria Math" panose="02040503050406030204" pitchFamily="18" charset="0"/>
                                <a:ea typeface="微软雅黑" panose="020B0503020204020204" pitchFamily="34" charset="-122"/>
                              </a:rPr>
                            </m:ctrlPr>
                          </m:dPr>
                          <m:e>
                            <m:d>
                              <m:dPr>
                                <m:ctrlPr>
                                  <a:rPr lang="en-US" altLang="zh-CN" sz="2200" b="0" i="1" smtClean="0">
                                    <a:latin typeface="Cambria Math" panose="02040503050406030204" pitchFamily="18" charset="0"/>
                                    <a:ea typeface="微软雅黑" panose="020B0503020204020204" pitchFamily="34" charset="-122"/>
                                  </a:rPr>
                                </m:ctrlPr>
                              </m:dPr>
                              <m:e>
                                <m:sSub>
                                  <m:sSubPr>
                                    <m:ctrlPr>
                                      <a:rPr lang="en-US" altLang="zh-CN" sz="2200" b="0" i="1" smtClean="0">
                                        <a:latin typeface="Cambria Math" panose="02040503050406030204" pitchFamily="18" charset="0"/>
                                        <a:ea typeface="微软雅黑" panose="020B0503020204020204" pitchFamily="34" charset="-122"/>
                                      </a:rPr>
                                    </m:ctrlPr>
                                  </m:sSubPr>
                                  <m:e>
                                    <m:r>
                                      <a:rPr lang="en-US" altLang="zh-CN" sz="2200" b="0" i="1" smtClean="0">
                                        <a:latin typeface="Cambria Math" panose="02040503050406030204" pitchFamily="18" charset="0"/>
                                        <a:ea typeface="微软雅黑" panose="020B0503020204020204" pitchFamily="34" charset="-122"/>
                                      </a:rPr>
                                      <m:t>𝑋</m:t>
                                    </m:r>
                                  </m:e>
                                  <m:sub>
                                    <m:r>
                                      <a:rPr lang="en-US" altLang="zh-CN" sz="2200" b="0" i="1" smtClean="0">
                                        <a:latin typeface="Cambria Math" panose="02040503050406030204" pitchFamily="18" charset="0"/>
                                        <a:ea typeface="微软雅黑" panose="020B0503020204020204" pitchFamily="34" charset="-122"/>
                                      </a:rPr>
                                      <m:t>𝑖</m:t>
                                    </m:r>
                                  </m:sub>
                                </m:sSub>
                                <m:r>
                                  <a:rPr lang="en-US" altLang="zh-CN" sz="2200" b="0" i="1" smtClean="0">
                                    <a:latin typeface="Cambria Math" panose="02040503050406030204" pitchFamily="18" charset="0"/>
                                    <a:ea typeface="微软雅黑" panose="020B0503020204020204" pitchFamily="34" charset="-122"/>
                                  </a:rPr>
                                  <m:t>,</m:t>
                                </m:r>
                                <m:sSub>
                                  <m:sSubPr>
                                    <m:ctrlPr>
                                      <a:rPr lang="en-US" altLang="zh-CN" sz="2200" b="0" i="1" smtClean="0">
                                        <a:latin typeface="Cambria Math" panose="02040503050406030204" pitchFamily="18" charset="0"/>
                                        <a:ea typeface="微软雅黑" panose="020B0503020204020204" pitchFamily="34" charset="-122"/>
                                      </a:rPr>
                                    </m:ctrlPr>
                                  </m:sSubPr>
                                  <m:e>
                                    <m:r>
                                      <a:rPr lang="en-US" altLang="zh-CN" sz="2200" b="0" i="1" smtClean="0">
                                        <a:latin typeface="Cambria Math" panose="02040503050406030204" pitchFamily="18" charset="0"/>
                                        <a:ea typeface="微软雅黑" panose="020B0503020204020204" pitchFamily="34" charset="-122"/>
                                      </a:rPr>
                                      <m:t>𝑌</m:t>
                                    </m:r>
                                  </m:e>
                                  <m:sub>
                                    <m:r>
                                      <a:rPr lang="en-US" altLang="zh-CN" sz="2200" b="0" i="1" smtClean="0">
                                        <a:latin typeface="Cambria Math" panose="02040503050406030204" pitchFamily="18" charset="0"/>
                                        <a:ea typeface="微软雅黑" panose="020B0503020204020204" pitchFamily="34" charset="-122"/>
                                      </a:rPr>
                                      <m:t>𝑖</m:t>
                                    </m:r>
                                  </m:sub>
                                </m:sSub>
                              </m:e>
                            </m:d>
                          </m:e>
                        </m:d>
                      </m:e>
                      <m:sub>
                        <m:r>
                          <a:rPr lang="en-US" altLang="zh-CN" sz="2200" b="0" i="1" smtClean="0">
                            <a:latin typeface="Cambria Math" panose="02040503050406030204" pitchFamily="18" charset="0"/>
                            <a:ea typeface="微软雅黑" panose="020B0503020204020204" pitchFamily="34" charset="-122"/>
                          </a:rPr>
                          <m:t>𝑖</m:t>
                        </m:r>
                        <m:r>
                          <a:rPr lang="en-US" altLang="zh-CN" sz="2200" b="0" i="1" smtClean="0">
                            <a:latin typeface="Cambria Math" panose="02040503050406030204" pitchFamily="18" charset="0"/>
                            <a:ea typeface="微软雅黑" panose="020B0503020204020204" pitchFamily="34" charset="-122"/>
                          </a:rPr>
                          <m:t>=1</m:t>
                        </m:r>
                      </m:sub>
                      <m:sup>
                        <m:r>
                          <a:rPr lang="en-US" altLang="zh-CN" sz="2200" b="0" i="1" smtClean="0">
                            <a:latin typeface="Cambria Math" panose="02040503050406030204" pitchFamily="18" charset="0"/>
                            <a:ea typeface="微软雅黑" panose="020B0503020204020204" pitchFamily="34" charset="-122"/>
                          </a:rPr>
                          <m:t>𝑀</m:t>
                        </m:r>
                        <m:r>
                          <a:rPr lang="en-US" altLang="zh-CN" sz="2200" b="0" i="1" smtClean="0">
                            <a:latin typeface="Cambria Math" panose="02040503050406030204" pitchFamily="18" charset="0"/>
                            <a:ea typeface="微软雅黑" panose="020B0503020204020204" pitchFamily="34" charset="-122"/>
                          </a:rPr>
                          <m:t>×</m:t>
                        </m:r>
                        <m:r>
                          <a:rPr lang="en-US" altLang="zh-CN" sz="2200" b="0" i="1" smtClean="0">
                            <a:latin typeface="Cambria Math" panose="02040503050406030204" pitchFamily="18" charset="0"/>
                            <a:ea typeface="微软雅黑" panose="020B0503020204020204" pitchFamily="34" charset="-122"/>
                          </a:rPr>
                          <m:t>𝐾</m:t>
                        </m:r>
                      </m:sup>
                    </m:sSubSup>
                    <m:r>
                      <a:rPr lang="en-US" altLang="zh-CN" sz="2200" b="0" i="1" smtClean="0">
                        <a:latin typeface="Cambria Math" panose="02040503050406030204" pitchFamily="18" charset="0"/>
                        <a:ea typeface="微软雅黑" panose="020B0503020204020204" pitchFamily="34" charset="-122"/>
                      </a:rPr>
                      <m:t> </m:t>
                    </m:r>
                  </m:oMath>
                </a14:m>
                <a:r>
                  <a:rPr lang="zh-CN" altLang="en-US" sz="2200" dirty="0">
                    <a:latin typeface="微软雅黑" panose="020B0503020204020204" pitchFamily="34" charset="-122"/>
                    <a:ea typeface="微软雅黑" panose="020B0503020204020204" pitchFamily="34" charset="-122"/>
                  </a:rPr>
                  <a:t>，查询集</a:t>
                </a:r>
                <a14:m>
                  <m:oMath xmlns:m="http://schemas.openxmlformats.org/officeDocument/2006/math">
                    <m:r>
                      <a:rPr lang="en-US" altLang="zh-CN" sz="2200" b="0" i="1" smtClean="0">
                        <a:latin typeface="Cambria Math" panose="02040503050406030204" pitchFamily="18" charset="0"/>
                        <a:ea typeface="微软雅黑" panose="020B0503020204020204" pitchFamily="34" charset="-122"/>
                      </a:rPr>
                      <m:t>𝑄</m:t>
                    </m:r>
                    <m:r>
                      <a:rPr lang="en-US" altLang="zh-CN" sz="2200" b="0" i="1" smtClean="0">
                        <a:latin typeface="Cambria Math" panose="02040503050406030204" pitchFamily="18" charset="0"/>
                        <a:ea typeface="微软雅黑" panose="020B0503020204020204" pitchFamily="34" charset="-122"/>
                      </a:rPr>
                      <m:t>=</m:t>
                    </m:r>
                    <m:sSubSup>
                      <m:sSubSupPr>
                        <m:ctrlPr>
                          <a:rPr lang="en-US" altLang="zh-CN" sz="2200" b="0" i="1" smtClean="0">
                            <a:latin typeface="Cambria Math" panose="02040503050406030204" pitchFamily="18" charset="0"/>
                            <a:ea typeface="微软雅黑" panose="020B0503020204020204" pitchFamily="34" charset="-122"/>
                          </a:rPr>
                        </m:ctrlPr>
                      </m:sSubSupPr>
                      <m:e>
                        <m:d>
                          <m:dPr>
                            <m:begChr m:val="{"/>
                            <m:endChr m:val="}"/>
                            <m:ctrlPr>
                              <a:rPr lang="en-US" altLang="zh-CN" sz="2200" b="0" i="1" smtClean="0">
                                <a:latin typeface="Cambria Math" panose="02040503050406030204" pitchFamily="18" charset="0"/>
                                <a:ea typeface="微软雅黑" panose="020B0503020204020204" pitchFamily="34" charset="-122"/>
                              </a:rPr>
                            </m:ctrlPr>
                          </m:dPr>
                          <m:e>
                            <m:d>
                              <m:dPr>
                                <m:ctrlPr>
                                  <a:rPr lang="en-US" altLang="zh-CN" sz="2200" b="0" i="1" smtClean="0">
                                    <a:latin typeface="Cambria Math" panose="02040503050406030204" pitchFamily="18" charset="0"/>
                                    <a:ea typeface="微软雅黑" panose="020B0503020204020204" pitchFamily="34" charset="-122"/>
                                  </a:rPr>
                                </m:ctrlPr>
                              </m:dPr>
                              <m:e>
                                <m:sSub>
                                  <m:sSubPr>
                                    <m:ctrlPr>
                                      <a:rPr lang="en-US" altLang="zh-CN" sz="2200" b="0" i="1" smtClean="0">
                                        <a:latin typeface="Cambria Math" panose="02040503050406030204" pitchFamily="18" charset="0"/>
                                        <a:ea typeface="微软雅黑" panose="020B0503020204020204" pitchFamily="34" charset="-122"/>
                                      </a:rPr>
                                    </m:ctrlPr>
                                  </m:sSubPr>
                                  <m:e>
                                    <m:acc>
                                      <m:accPr>
                                        <m:chr m:val="̂"/>
                                        <m:ctrlPr>
                                          <a:rPr lang="en-US" altLang="zh-CN" sz="2200" b="0" i="1" smtClean="0">
                                            <a:latin typeface="Cambria Math" panose="02040503050406030204" pitchFamily="18" charset="0"/>
                                            <a:ea typeface="微软雅黑" panose="020B0503020204020204" pitchFamily="34" charset="-122"/>
                                          </a:rPr>
                                        </m:ctrlPr>
                                      </m:accPr>
                                      <m:e>
                                        <m:r>
                                          <a:rPr lang="en-US" altLang="zh-CN" sz="2200" b="0" i="1" smtClean="0">
                                            <a:latin typeface="Cambria Math" panose="02040503050406030204" pitchFamily="18" charset="0"/>
                                            <a:ea typeface="微软雅黑" panose="020B0503020204020204" pitchFamily="34" charset="-122"/>
                                          </a:rPr>
                                          <m:t>𝑋</m:t>
                                        </m:r>
                                      </m:e>
                                    </m:acc>
                                  </m:e>
                                  <m:sub>
                                    <m:r>
                                      <a:rPr lang="en-US" altLang="zh-CN" sz="2200" b="0" i="1" smtClean="0">
                                        <a:latin typeface="Cambria Math" panose="02040503050406030204" pitchFamily="18" charset="0"/>
                                        <a:ea typeface="微软雅黑" panose="020B0503020204020204" pitchFamily="34" charset="-122"/>
                                      </a:rPr>
                                      <m:t>𝑖</m:t>
                                    </m:r>
                                  </m:sub>
                                </m:sSub>
                                <m:r>
                                  <a:rPr lang="en-US" altLang="zh-CN" sz="2200" b="0" i="1" smtClean="0">
                                    <a:latin typeface="Cambria Math" panose="02040503050406030204" pitchFamily="18" charset="0"/>
                                    <a:ea typeface="微软雅黑" panose="020B0503020204020204" pitchFamily="34" charset="-122"/>
                                  </a:rPr>
                                  <m:t>,</m:t>
                                </m:r>
                                <m:sSub>
                                  <m:sSubPr>
                                    <m:ctrlPr>
                                      <a:rPr lang="en-US" altLang="zh-CN" sz="2200" b="0" i="1" smtClean="0">
                                        <a:latin typeface="Cambria Math" panose="02040503050406030204" pitchFamily="18" charset="0"/>
                                        <a:ea typeface="微软雅黑" panose="020B0503020204020204" pitchFamily="34" charset="-122"/>
                                      </a:rPr>
                                    </m:ctrlPr>
                                  </m:sSubPr>
                                  <m:e>
                                    <m:acc>
                                      <m:accPr>
                                        <m:chr m:val="̂"/>
                                        <m:ctrlPr>
                                          <a:rPr lang="en-US" altLang="zh-CN" sz="2200" b="0" i="1" smtClean="0">
                                            <a:latin typeface="Cambria Math" panose="02040503050406030204" pitchFamily="18" charset="0"/>
                                            <a:ea typeface="微软雅黑" panose="020B0503020204020204" pitchFamily="34" charset="-122"/>
                                          </a:rPr>
                                        </m:ctrlPr>
                                      </m:accPr>
                                      <m:e>
                                        <m:r>
                                          <a:rPr lang="en-US" altLang="zh-CN" sz="2200" b="0" i="1" smtClean="0">
                                            <a:latin typeface="Cambria Math" panose="02040503050406030204" pitchFamily="18" charset="0"/>
                                            <a:ea typeface="微软雅黑" panose="020B0503020204020204" pitchFamily="34" charset="-122"/>
                                          </a:rPr>
                                          <m:t>𝑌</m:t>
                                        </m:r>
                                      </m:e>
                                    </m:acc>
                                  </m:e>
                                  <m:sub>
                                    <m:r>
                                      <a:rPr lang="en-US" altLang="zh-CN" sz="2200" b="0" i="1" smtClean="0">
                                        <a:latin typeface="Cambria Math" panose="02040503050406030204" pitchFamily="18" charset="0"/>
                                        <a:ea typeface="微软雅黑" panose="020B0503020204020204" pitchFamily="34" charset="-122"/>
                                      </a:rPr>
                                      <m:t>𝑖</m:t>
                                    </m:r>
                                  </m:sub>
                                </m:sSub>
                              </m:e>
                            </m:d>
                          </m:e>
                        </m:d>
                      </m:e>
                      <m:sub>
                        <m:r>
                          <a:rPr lang="en-US" altLang="zh-CN" sz="2200" b="0" i="1" smtClean="0">
                            <a:latin typeface="Cambria Math" panose="02040503050406030204" pitchFamily="18" charset="0"/>
                            <a:ea typeface="微软雅黑" panose="020B0503020204020204" pitchFamily="34" charset="-122"/>
                          </a:rPr>
                          <m:t>𝑖</m:t>
                        </m:r>
                        <m:r>
                          <a:rPr lang="en-US" altLang="zh-CN" sz="2200" b="0" i="1" smtClean="0">
                            <a:latin typeface="Cambria Math" panose="02040503050406030204" pitchFamily="18" charset="0"/>
                            <a:ea typeface="微软雅黑" panose="020B0503020204020204" pitchFamily="34" charset="-122"/>
                          </a:rPr>
                          <m:t>=1</m:t>
                        </m:r>
                      </m:sub>
                      <m:sup>
                        <m:r>
                          <a:rPr lang="en-US" altLang="zh-CN" sz="2200" b="0" i="1" smtClean="0">
                            <a:latin typeface="Cambria Math" panose="02040503050406030204" pitchFamily="18" charset="0"/>
                            <a:ea typeface="微软雅黑" panose="020B0503020204020204" pitchFamily="34" charset="-122"/>
                          </a:rPr>
                          <m:t>𝑀</m:t>
                        </m:r>
                        <m:r>
                          <a:rPr lang="en-US" altLang="zh-CN" sz="2200" b="0" i="1" smtClean="0">
                            <a:latin typeface="Cambria Math" panose="02040503050406030204" pitchFamily="18" charset="0"/>
                            <a:ea typeface="微软雅黑" panose="020B0503020204020204" pitchFamily="34" charset="-122"/>
                          </a:rPr>
                          <m:t>×</m:t>
                        </m:r>
                        <m:sSup>
                          <m:sSupPr>
                            <m:ctrlPr>
                              <a:rPr lang="en-US" altLang="zh-CN" sz="2200" b="0" i="1" smtClean="0">
                                <a:latin typeface="Cambria Math" panose="02040503050406030204" pitchFamily="18" charset="0"/>
                                <a:ea typeface="微软雅黑" panose="020B0503020204020204" pitchFamily="34" charset="-122"/>
                              </a:rPr>
                            </m:ctrlPr>
                          </m:sSupPr>
                          <m:e>
                            <m:r>
                              <a:rPr lang="en-US" altLang="zh-CN" sz="2200" b="0" i="1" smtClean="0">
                                <a:latin typeface="Cambria Math" panose="02040503050406030204" pitchFamily="18" charset="0"/>
                                <a:ea typeface="微软雅黑" panose="020B0503020204020204" pitchFamily="34" charset="-122"/>
                              </a:rPr>
                              <m:t>𝐾</m:t>
                            </m:r>
                          </m:e>
                          <m:sup>
                            <m:r>
                              <a:rPr lang="en-US" altLang="zh-CN" sz="2200" b="0" i="1" smtClean="0">
                                <a:latin typeface="Cambria Math" panose="02040503050406030204" pitchFamily="18" charset="0"/>
                                <a:ea typeface="微软雅黑" panose="020B0503020204020204" pitchFamily="34" charset="-122"/>
                              </a:rPr>
                              <m:t>′</m:t>
                            </m:r>
                          </m:sup>
                        </m:sSup>
                      </m:sup>
                    </m:sSubSup>
                  </m:oMath>
                </a14:m>
                <a:endParaRPr lang="en-US" altLang="zh-CN" sz="2200" dirty="0">
                  <a:latin typeface="微软雅黑" panose="020B0503020204020204" pitchFamily="34" charset="-122"/>
                  <a:ea typeface="微软雅黑" panose="020B0503020204020204" pitchFamily="34" charset="-122"/>
                </a:endParaRPr>
              </a:p>
            </p:txBody>
          </p:sp>
        </mc:Choice>
        <mc:Fallback xmlns="">
          <p:sp>
            <p:nvSpPr>
              <p:cNvPr id="30" name="文本框 29">
                <a:extLst>
                  <a:ext uri="{FF2B5EF4-FFF2-40B4-BE49-F238E27FC236}">
                    <a16:creationId xmlns:a16="http://schemas.microsoft.com/office/drawing/2014/main" id="{9679986C-747E-47BC-8393-4D70E11B521B}"/>
                  </a:ext>
                </a:extLst>
              </p:cNvPr>
              <p:cNvSpPr txBox="1">
                <a:spLocks noRot="1" noChangeAspect="1" noMove="1" noResize="1" noEditPoints="1" noAdjustHandles="1" noChangeArrowheads="1" noChangeShapeType="1" noTextEdit="1"/>
              </p:cNvSpPr>
              <p:nvPr/>
            </p:nvSpPr>
            <p:spPr>
              <a:xfrm>
                <a:off x="1616149" y="3057875"/>
                <a:ext cx="8631384" cy="837858"/>
              </a:xfrm>
              <a:prstGeom prst="rect">
                <a:avLst/>
              </a:prstGeom>
              <a:blipFill>
                <a:blip r:embed="rId5"/>
                <a:stretch>
                  <a:fillRect l="-918" b="-583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0EC96CA5-63BE-4DE6-9D0E-31A5337389AE}"/>
              </a:ext>
            </a:extLst>
          </p:cNvPr>
          <p:cNvPicPr>
            <a:picLocks noChangeAspect="1"/>
          </p:cNvPicPr>
          <p:nvPr/>
        </p:nvPicPr>
        <p:blipFill>
          <a:blip r:embed="rId6"/>
          <a:stretch>
            <a:fillRect/>
          </a:stretch>
        </p:blipFill>
        <p:spPr>
          <a:xfrm>
            <a:off x="2158784" y="3895733"/>
            <a:ext cx="3343275" cy="625528"/>
          </a:xfrm>
          <a:prstGeom prst="rect">
            <a:avLst/>
          </a:prstGeom>
        </p:spPr>
      </p:pic>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3463970-D821-4F4F-AD2A-6DFD64B1B17E}"/>
                  </a:ext>
                </a:extLst>
              </p:cNvPr>
              <p:cNvSpPr txBox="1"/>
              <p:nvPr/>
            </p:nvSpPr>
            <p:spPr>
              <a:xfrm>
                <a:off x="1616149" y="4574759"/>
                <a:ext cx="8631384" cy="540341"/>
              </a:xfrm>
              <a:prstGeom prst="rect">
                <a:avLst/>
              </a:prstGeom>
              <a:noFill/>
            </p:spPr>
            <p:txBody>
              <a:bodyPr wrap="square">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2. </a:t>
                </a:r>
                <a:r>
                  <a:rPr lang="zh-CN" altLang="en-US" sz="2200" dirty="0">
                    <a:latin typeface="微软雅黑" panose="020B0503020204020204" pitchFamily="34" charset="-122"/>
                    <a:ea typeface="微软雅黑" panose="020B0503020204020204" pitchFamily="34" charset="-122"/>
                  </a:rPr>
                  <a:t>根据</a:t>
                </a:r>
                <a14:m>
                  <m:oMath xmlns:m="http://schemas.openxmlformats.org/officeDocument/2006/math">
                    <m:r>
                      <a:rPr lang="en-US" altLang="zh-CN" sz="2200" b="0" i="1" smtClean="0">
                        <a:latin typeface="Cambria Math" panose="02040503050406030204" pitchFamily="18" charset="0"/>
                        <a:ea typeface="微软雅黑" panose="020B0503020204020204" pitchFamily="34" charset="-122"/>
                      </a:rPr>
                      <m:t>𝑆</m:t>
                    </m:r>
                  </m:oMath>
                </a14:m>
                <a:r>
                  <a:rPr lang="zh-CN" altLang="en-US" sz="2200" b="0" dirty="0">
                    <a:latin typeface="微软雅黑" panose="020B0503020204020204" pitchFamily="34" charset="-122"/>
                    <a:ea typeface="微软雅黑" panose="020B0503020204020204" pitchFamily="34" charset="-122"/>
                  </a:rPr>
                  <a:t>训练一个分类模型。</a:t>
                </a:r>
                <a:endParaRPr lang="en-US" altLang="zh-CN" sz="2200" b="0" dirty="0">
                  <a:latin typeface="微软雅黑" panose="020B0503020204020204" pitchFamily="34" charset="-122"/>
                  <a:ea typeface="微软雅黑" panose="020B0503020204020204" pitchFamily="34" charset="-122"/>
                </a:endParaRPr>
              </a:p>
            </p:txBody>
          </p:sp>
        </mc:Choice>
        <mc:Fallback xmlns="">
          <p:sp>
            <p:nvSpPr>
              <p:cNvPr id="31" name="文本框 30">
                <a:extLst>
                  <a:ext uri="{FF2B5EF4-FFF2-40B4-BE49-F238E27FC236}">
                    <a16:creationId xmlns:a16="http://schemas.microsoft.com/office/drawing/2014/main" id="{B3463970-D821-4F4F-AD2A-6DFD64B1B17E}"/>
                  </a:ext>
                </a:extLst>
              </p:cNvPr>
              <p:cNvSpPr txBox="1">
                <a:spLocks noRot="1" noChangeAspect="1" noMove="1" noResize="1" noEditPoints="1" noAdjustHandles="1" noChangeArrowheads="1" noChangeShapeType="1" noTextEdit="1"/>
              </p:cNvSpPr>
              <p:nvPr/>
            </p:nvSpPr>
            <p:spPr>
              <a:xfrm>
                <a:off x="1616149" y="4574759"/>
                <a:ext cx="8631384" cy="540341"/>
              </a:xfrm>
              <a:prstGeom prst="rect">
                <a:avLst/>
              </a:prstGeom>
              <a:blipFill>
                <a:blip r:embed="rId7"/>
                <a:stretch>
                  <a:fillRect l="-918" b="-22472"/>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EB6A2734-A93C-496D-9F52-232E43248168}"/>
              </a:ext>
            </a:extLst>
          </p:cNvPr>
          <p:cNvPicPr>
            <a:picLocks noChangeAspect="1"/>
          </p:cNvPicPr>
          <p:nvPr/>
        </p:nvPicPr>
        <p:blipFill>
          <a:blip r:embed="rId8"/>
          <a:stretch>
            <a:fillRect/>
          </a:stretch>
        </p:blipFill>
        <p:spPr>
          <a:xfrm>
            <a:off x="2158784" y="5157693"/>
            <a:ext cx="3856254" cy="1217764"/>
          </a:xfrm>
          <a:prstGeom prst="rect">
            <a:avLst/>
          </a:prstGeom>
        </p:spPr>
      </p:pic>
      <p:pic>
        <p:nvPicPr>
          <p:cNvPr id="35" name="图片 34">
            <a:extLst>
              <a:ext uri="{FF2B5EF4-FFF2-40B4-BE49-F238E27FC236}">
                <a16:creationId xmlns:a16="http://schemas.microsoft.com/office/drawing/2014/main" id="{992ABCFB-028F-49CB-8CD8-3131294F9595}"/>
              </a:ext>
            </a:extLst>
          </p:cNvPr>
          <p:cNvPicPr>
            <a:picLocks noChangeAspect="1"/>
          </p:cNvPicPr>
          <p:nvPr/>
        </p:nvPicPr>
        <p:blipFill>
          <a:blip r:embed="rId9"/>
          <a:stretch>
            <a:fillRect/>
          </a:stretch>
        </p:blipFill>
        <p:spPr>
          <a:xfrm>
            <a:off x="7019565" y="5157693"/>
            <a:ext cx="3942048" cy="1140415"/>
          </a:xfrm>
          <a:prstGeom prst="rect">
            <a:avLst/>
          </a:prstGeom>
        </p:spPr>
      </p:pic>
    </p:spTree>
    <p:extLst>
      <p:ext uri="{BB962C8B-B14F-4D97-AF65-F5344CB8AC3E}">
        <p14:creationId xmlns:p14="http://schemas.microsoft.com/office/powerpoint/2010/main" val="234370010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2FE155EF-ECCF-46AE-87F1-C8CA97852924}"/>
              </a:ext>
            </a:extLst>
          </p:cNvPr>
          <p:cNvPicPr>
            <a:picLocks noChangeAspect="1"/>
          </p:cNvPicPr>
          <p:nvPr/>
        </p:nvPicPr>
        <p:blipFill>
          <a:blip r:embed="rId3"/>
          <a:stretch>
            <a:fillRect/>
          </a:stretch>
        </p:blipFill>
        <p:spPr>
          <a:xfrm>
            <a:off x="1687302" y="4505337"/>
            <a:ext cx="5614988" cy="1492375"/>
          </a:xfrm>
          <a:prstGeom prst="rect">
            <a:avLst/>
          </a:prstGeom>
        </p:spPr>
      </p:pic>
      <p:sp>
        <p:nvSpPr>
          <p:cNvPr id="8" name="文本框 7"/>
          <p:cNvSpPr txBox="1"/>
          <p:nvPr/>
        </p:nvSpPr>
        <p:spPr>
          <a:xfrm>
            <a:off x="562707" y="646490"/>
            <a:ext cx="3899877"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元学习 </a:t>
            </a:r>
            <a:r>
              <a:rPr lang="en-US" altLang="zh-CN" sz="2800" b="1" dirty="0">
                <a:latin typeface="+mj-ea"/>
                <a:ea typeface="+mj-ea"/>
                <a:cs typeface="Times New Roman" panose="02020603050405020304" pitchFamily="18" charset="0"/>
              </a:rPr>
              <a:t>– </a:t>
            </a:r>
            <a:r>
              <a:rPr lang="zh-CN" altLang="en-US" sz="2800" b="1" dirty="0">
                <a:latin typeface="+mj-ea"/>
                <a:ea typeface="+mj-ea"/>
                <a:cs typeface="Times New Roman" panose="02020603050405020304" pitchFamily="18" charset="0"/>
              </a:rPr>
              <a:t>原型方法</a:t>
            </a:r>
            <a:endParaRPr lang="en-US" altLang="zh-CN" sz="2800" b="1" dirty="0">
              <a:latin typeface="+mj-ea"/>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E2EF829A-6B67-4464-9995-47B52BB8B5D0}"/>
              </a:ext>
            </a:extLst>
          </p:cNvPr>
          <p:cNvGrpSpPr/>
          <p:nvPr/>
        </p:nvGrpSpPr>
        <p:grpSpPr>
          <a:xfrm>
            <a:off x="0" y="702885"/>
            <a:ext cx="367754" cy="416780"/>
            <a:chOff x="0" y="702885"/>
            <a:chExt cx="367754" cy="416780"/>
          </a:xfrm>
        </p:grpSpPr>
        <p:pic>
          <p:nvPicPr>
            <p:cNvPr id="3" name="图片 2">
              <a:extLst>
                <a:ext uri="{FF2B5EF4-FFF2-40B4-BE49-F238E27FC236}">
                  <a16:creationId xmlns:a16="http://schemas.microsoft.com/office/drawing/2014/main" id="{37AE7E84-8AA4-473D-B5BC-053826417794}"/>
                </a:ext>
              </a:extLst>
            </p:cNvPr>
            <p:cNvPicPr>
              <a:picLocks noChangeAspect="1"/>
            </p:cNvPicPr>
            <p:nvPr/>
          </p:nvPicPr>
          <p:blipFill>
            <a:blip r:embed="rId4"/>
            <a:stretch>
              <a:fillRect/>
            </a:stretch>
          </p:blipFill>
          <p:spPr>
            <a:xfrm>
              <a:off x="0" y="702885"/>
              <a:ext cx="281354" cy="416780"/>
            </a:xfrm>
            <a:prstGeom prst="rect">
              <a:avLst/>
            </a:prstGeom>
          </p:spPr>
        </p:pic>
        <p:pic>
          <p:nvPicPr>
            <p:cNvPr id="9" name="图片 8">
              <a:extLst>
                <a:ext uri="{FF2B5EF4-FFF2-40B4-BE49-F238E27FC236}">
                  <a16:creationId xmlns:a16="http://schemas.microsoft.com/office/drawing/2014/main" id="{8B5B2EAD-1082-40EE-973B-E677BAFE5A35}"/>
                </a:ext>
              </a:extLst>
            </p:cNvPr>
            <p:cNvPicPr>
              <a:picLocks/>
            </p:cNvPicPr>
            <p:nvPr/>
          </p:nvPicPr>
          <p:blipFill>
            <a:blip r:embed="rId4"/>
            <a:stretch>
              <a:fillRect/>
            </a:stretch>
          </p:blipFill>
          <p:spPr>
            <a:xfrm>
              <a:off x="281354" y="771300"/>
              <a:ext cx="86400" cy="273600"/>
            </a:xfrm>
            <a:prstGeom prst="rect">
              <a:avLst/>
            </a:prstGeom>
          </p:spPr>
        </p:pic>
      </p:grpSp>
      <p:cxnSp>
        <p:nvCxnSpPr>
          <p:cNvPr id="10" name="直接连接符 9">
            <a:extLst>
              <a:ext uri="{FF2B5EF4-FFF2-40B4-BE49-F238E27FC236}">
                <a16:creationId xmlns:a16="http://schemas.microsoft.com/office/drawing/2014/main" id="{29F4AE27-B393-43D9-BD4C-1A05C1AC2BFF}"/>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8E467501-9555-4B1A-985F-D67F0B2FB9C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27" name="组合 26">
            <a:extLst>
              <a:ext uri="{FF2B5EF4-FFF2-40B4-BE49-F238E27FC236}">
                <a16:creationId xmlns:a16="http://schemas.microsoft.com/office/drawing/2014/main" id="{E33F739E-4975-4433-A79A-12DF1EA60959}"/>
              </a:ext>
            </a:extLst>
          </p:cNvPr>
          <p:cNvGrpSpPr/>
          <p:nvPr/>
        </p:nvGrpSpPr>
        <p:grpSpPr>
          <a:xfrm>
            <a:off x="958708" y="1309929"/>
            <a:ext cx="4310560" cy="461665"/>
            <a:chOff x="1992923" y="1609795"/>
            <a:chExt cx="4310560" cy="461665"/>
          </a:xfrm>
        </p:grpSpPr>
        <p:sp>
          <p:nvSpPr>
            <p:cNvPr id="28" name="矩形 27">
              <a:extLst>
                <a:ext uri="{FF2B5EF4-FFF2-40B4-BE49-F238E27FC236}">
                  <a16:creationId xmlns:a16="http://schemas.microsoft.com/office/drawing/2014/main" id="{8E62488B-A713-4B90-BEC1-7889D42B7539}"/>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29" name="文本框 28">
              <a:extLst>
                <a:ext uri="{FF2B5EF4-FFF2-40B4-BE49-F238E27FC236}">
                  <a16:creationId xmlns:a16="http://schemas.microsoft.com/office/drawing/2014/main" id="{FC6489F2-986D-4958-9DAF-F2BDF484FEBB}"/>
                </a:ext>
              </a:extLst>
            </p:cNvPr>
            <p:cNvSpPr txBox="1"/>
            <p:nvPr/>
          </p:nvSpPr>
          <p:spPr>
            <a:xfrm>
              <a:off x="2178882" y="1609795"/>
              <a:ext cx="4124601" cy="461665"/>
            </a:xfrm>
            <a:prstGeom prst="rect">
              <a:avLst/>
            </a:prstGeom>
            <a:noFill/>
          </p:spPr>
          <p:txBody>
            <a:bodyPr wrap="square" rtlCol="0">
              <a:spAutoFit/>
            </a:bodyPr>
            <a:lstStyle/>
            <a:p>
              <a:r>
                <a:rPr lang="zh-CN" altLang="en-US" sz="2400" b="1" dirty="0">
                  <a:latin typeface="+mj-ea"/>
                  <a:ea typeface="+mj-ea"/>
                </a:rPr>
                <a:t>具体操作</a:t>
              </a:r>
            </a:p>
          </p:txBody>
        </p:sp>
      </p:gr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3463970-D821-4F4F-AD2A-6DFD64B1B17E}"/>
                  </a:ext>
                </a:extLst>
              </p:cNvPr>
              <p:cNvSpPr txBox="1"/>
              <p:nvPr/>
            </p:nvSpPr>
            <p:spPr>
              <a:xfrm>
                <a:off x="1144667" y="1888704"/>
                <a:ext cx="8631384" cy="540341"/>
              </a:xfrm>
              <a:prstGeom prst="rect">
                <a:avLst/>
              </a:prstGeom>
              <a:noFill/>
            </p:spPr>
            <p:txBody>
              <a:bodyPr wrap="square">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2. </a:t>
                </a:r>
                <a:r>
                  <a:rPr lang="zh-CN" altLang="en-US" sz="2200" dirty="0">
                    <a:latin typeface="微软雅黑" panose="020B0503020204020204" pitchFamily="34" charset="-122"/>
                    <a:ea typeface="微软雅黑" panose="020B0503020204020204" pitchFamily="34" charset="-122"/>
                  </a:rPr>
                  <a:t>根据</a:t>
                </a:r>
                <a14:m>
                  <m:oMath xmlns:m="http://schemas.openxmlformats.org/officeDocument/2006/math">
                    <m:r>
                      <a:rPr lang="en-US" altLang="zh-CN" sz="2200" b="0" i="1" smtClean="0">
                        <a:latin typeface="Cambria Math" panose="02040503050406030204" pitchFamily="18" charset="0"/>
                        <a:ea typeface="微软雅黑" panose="020B0503020204020204" pitchFamily="34" charset="-122"/>
                      </a:rPr>
                      <m:t>𝑆</m:t>
                    </m:r>
                  </m:oMath>
                </a14:m>
                <a:r>
                  <a:rPr lang="zh-CN" altLang="en-US" sz="2200" b="0" dirty="0">
                    <a:latin typeface="微软雅黑" panose="020B0503020204020204" pitchFamily="34" charset="-122"/>
                    <a:ea typeface="微软雅黑" panose="020B0503020204020204" pitchFamily="34" charset="-122"/>
                  </a:rPr>
                  <a:t>训练一个分类模型。</a:t>
                </a:r>
                <a:endParaRPr lang="en-US" altLang="zh-CN" sz="2200" b="0" dirty="0">
                  <a:latin typeface="微软雅黑" panose="020B0503020204020204" pitchFamily="34" charset="-122"/>
                  <a:ea typeface="微软雅黑" panose="020B0503020204020204" pitchFamily="34" charset="-122"/>
                </a:endParaRPr>
              </a:p>
            </p:txBody>
          </p:sp>
        </mc:Choice>
        <mc:Fallback xmlns="">
          <p:sp>
            <p:nvSpPr>
              <p:cNvPr id="31" name="文本框 30">
                <a:extLst>
                  <a:ext uri="{FF2B5EF4-FFF2-40B4-BE49-F238E27FC236}">
                    <a16:creationId xmlns:a16="http://schemas.microsoft.com/office/drawing/2014/main" id="{B3463970-D821-4F4F-AD2A-6DFD64B1B17E}"/>
                  </a:ext>
                </a:extLst>
              </p:cNvPr>
              <p:cNvSpPr txBox="1">
                <a:spLocks noRot="1" noChangeAspect="1" noMove="1" noResize="1" noEditPoints="1" noAdjustHandles="1" noChangeArrowheads="1" noChangeShapeType="1" noTextEdit="1"/>
              </p:cNvSpPr>
              <p:nvPr/>
            </p:nvSpPr>
            <p:spPr>
              <a:xfrm>
                <a:off x="1144667" y="1888704"/>
                <a:ext cx="8631384" cy="540341"/>
              </a:xfrm>
              <a:prstGeom prst="rect">
                <a:avLst/>
              </a:prstGeom>
              <a:blipFill>
                <a:blip r:embed="rId6"/>
                <a:stretch>
                  <a:fillRect l="-918" b="-22727"/>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EB6A2734-A93C-496D-9F52-232E43248168}"/>
              </a:ext>
            </a:extLst>
          </p:cNvPr>
          <p:cNvPicPr>
            <a:picLocks noChangeAspect="1"/>
          </p:cNvPicPr>
          <p:nvPr/>
        </p:nvPicPr>
        <p:blipFill>
          <a:blip r:embed="rId7"/>
          <a:stretch>
            <a:fillRect/>
          </a:stretch>
        </p:blipFill>
        <p:spPr>
          <a:xfrm>
            <a:off x="1687302" y="2471638"/>
            <a:ext cx="3856254" cy="1217764"/>
          </a:xfrm>
          <a:prstGeom prst="rect">
            <a:avLst/>
          </a:prstGeom>
        </p:spPr>
      </p:pic>
      <p:pic>
        <p:nvPicPr>
          <p:cNvPr id="33" name="图片 32">
            <a:extLst>
              <a:ext uri="{FF2B5EF4-FFF2-40B4-BE49-F238E27FC236}">
                <a16:creationId xmlns:a16="http://schemas.microsoft.com/office/drawing/2014/main" id="{1F80387B-FA99-48DC-926C-4A630C6B40F8}"/>
              </a:ext>
            </a:extLst>
          </p:cNvPr>
          <p:cNvPicPr>
            <a:picLocks noChangeAspect="1"/>
          </p:cNvPicPr>
          <p:nvPr/>
        </p:nvPicPr>
        <p:blipFill>
          <a:blip r:embed="rId8"/>
          <a:stretch>
            <a:fillRect/>
          </a:stretch>
        </p:blipFill>
        <p:spPr>
          <a:xfrm>
            <a:off x="6429381" y="2580577"/>
            <a:ext cx="4650581" cy="999887"/>
          </a:xfrm>
          <a:prstGeom prst="rect">
            <a:avLst/>
          </a:prstGeom>
        </p:spPr>
      </p:pic>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C9A10F0E-755B-4B85-AF9B-19EF59626A82}"/>
                  </a:ext>
                </a:extLst>
              </p:cNvPr>
              <p:cNvSpPr txBox="1"/>
              <p:nvPr/>
            </p:nvSpPr>
            <p:spPr>
              <a:xfrm>
                <a:off x="1144667" y="3772730"/>
                <a:ext cx="8631384" cy="540341"/>
              </a:xfrm>
              <a:prstGeom prst="rect">
                <a:avLst/>
              </a:prstGeom>
              <a:noFill/>
            </p:spPr>
            <p:txBody>
              <a:bodyPr wrap="square">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3. </a:t>
                </a:r>
                <a:r>
                  <a:rPr lang="zh-CN" altLang="en-US" sz="2200" dirty="0">
                    <a:latin typeface="微软雅黑" panose="020B0503020204020204" pitchFamily="34" charset="-122"/>
                    <a:ea typeface="微软雅黑" panose="020B0503020204020204" pitchFamily="34" charset="-122"/>
                  </a:rPr>
                  <a:t>根据分类模型对查询集</a:t>
                </a:r>
                <a14:m>
                  <m:oMath xmlns:m="http://schemas.openxmlformats.org/officeDocument/2006/math">
                    <m:r>
                      <a:rPr lang="en-US" altLang="zh-CN" sz="2200" b="0" i="1" smtClean="0">
                        <a:latin typeface="Cambria Math" panose="02040503050406030204" pitchFamily="18" charset="0"/>
                        <a:ea typeface="微软雅黑" panose="020B0503020204020204" pitchFamily="34" charset="-122"/>
                      </a:rPr>
                      <m:t>𝑄</m:t>
                    </m:r>
                  </m:oMath>
                </a14:m>
                <a:r>
                  <a:rPr lang="zh-CN" altLang="en-US" sz="2200" b="0" dirty="0">
                    <a:latin typeface="微软雅黑" panose="020B0503020204020204" pitchFamily="34" charset="-122"/>
                    <a:ea typeface="微软雅黑" panose="020B0503020204020204" pitchFamily="34" charset="-122"/>
                  </a:rPr>
                  <a:t>进行分类预测，得到预测标签</a:t>
                </a:r>
                <a:endParaRPr lang="en-US" altLang="zh-CN" sz="2200" b="0" dirty="0">
                  <a:latin typeface="微软雅黑" panose="020B0503020204020204" pitchFamily="34" charset="-122"/>
                  <a:ea typeface="微软雅黑" panose="020B0503020204020204" pitchFamily="34" charset="-122"/>
                </a:endParaRPr>
              </a:p>
            </p:txBody>
          </p:sp>
        </mc:Choice>
        <mc:Fallback xmlns="">
          <p:sp>
            <p:nvSpPr>
              <p:cNvPr id="32" name="文本框 31">
                <a:extLst>
                  <a:ext uri="{FF2B5EF4-FFF2-40B4-BE49-F238E27FC236}">
                    <a16:creationId xmlns:a16="http://schemas.microsoft.com/office/drawing/2014/main" id="{C9A10F0E-755B-4B85-AF9B-19EF59626A82}"/>
                  </a:ext>
                </a:extLst>
              </p:cNvPr>
              <p:cNvSpPr txBox="1">
                <a:spLocks noRot="1" noChangeAspect="1" noMove="1" noResize="1" noEditPoints="1" noAdjustHandles="1" noChangeArrowheads="1" noChangeShapeType="1" noTextEdit="1"/>
              </p:cNvSpPr>
              <p:nvPr/>
            </p:nvSpPr>
            <p:spPr>
              <a:xfrm>
                <a:off x="1144667" y="3772730"/>
                <a:ext cx="8631384" cy="540341"/>
              </a:xfrm>
              <a:prstGeom prst="rect">
                <a:avLst/>
              </a:prstGeom>
              <a:blipFill>
                <a:blip r:embed="rId9"/>
                <a:stretch>
                  <a:fillRect l="-918" b="-21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E10DC930-8018-4DD9-A6EA-30F8ABD9B0FF}"/>
                  </a:ext>
                </a:extLst>
              </p:cNvPr>
              <p:cNvSpPr txBox="1"/>
              <p:nvPr/>
            </p:nvSpPr>
            <p:spPr>
              <a:xfrm>
                <a:off x="1144667" y="6094387"/>
                <a:ext cx="8631384" cy="540341"/>
              </a:xfrm>
              <a:prstGeom prst="rect">
                <a:avLst/>
              </a:prstGeom>
              <a:noFill/>
            </p:spPr>
            <p:txBody>
              <a:bodyPr wrap="square">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4. </a:t>
                </a:r>
                <a:r>
                  <a:rPr lang="zh-CN" altLang="en-US" sz="2200" dirty="0">
                    <a:latin typeface="微软雅黑" panose="020B0503020204020204" pitchFamily="34" charset="-122"/>
                    <a:ea typeface="微软雅黑" panose="020B0503020204020204" pitchFamily="34" charset="-122"/>
                  </a:rPr>
                  <a:t>根据预测标签和实际标签，计算</a:t>
                </a:r>
                <a:r>
                  <a:rPr lang="en-US" altLang="zh-CN" sz="2200" dirty="0">
                    <a:latin typeface="微软雅黑" panose="020B0503020204020204" pitchFamily="34" charset="-122"/>
                    <a:ea typeface="微软雅黑" panose="020B0503020204020204" pitchFamily="34" charset="-122"/>
                  </a:rPr>
                  <a:t>Loss</a:t>
                </a:r>
                <a:r>
                  <a:rPr lang="zh-CN" altLang="en-US" sz="2200" dirty="0">
                    <a:latin typeface="微软雅黑" panose="020B0503020204020204" pitchFamily="34" charset="-122"/>
                    <a:ea typeface="微软雅黑" panose="020B0503020204020204" pitchFamily="34" charset="-122"/>
                  </a:rPr>
                  <a:t>，更新参数</a:t>
                </a:r>
                <a14:m>
                  <m:oMath xmlns:m="http://schemas.openxmlformats.org/officeDocument/2006/math">
                    <m:r>
                      <a:rPr lang="en-US" altLang="zh-CN" sz="2200" b="0" i="1" smtClean="0">
                        <a:latin typeface="Cambria Math" panose="02040503050406030204" pitchFamily="18" charset="0"/>
                        <a:ea typeface="微软雅黑" panose="020B0503020204020204" pitchFamily="34" charset="-122"/>
                      </a:rPr>
                      <m:t>𝜃</m:t>
                    </m:r>
                  </m:oMath>
                </a14:m>
                <a:endParaRPr lang="en-US" altLang="zh-CN" sz="2200" b="0" dirty="0">
                  <a:latin typeface="微软雅黑" panose="020B0503020204020204" pitchFamily="34" charset="-122"/>
                  <a:ea typeface="微软雅黑" panose="020B0503020204020204" pitchFamily="34" charset="-122"/>
                </a:endParaRPr>
              </a:p>
            </p:txBody>
          </p:sp>
        </mc:Choice>
        <mc:Fallback xmlns="">
          <p:sp>
            <p:nvSpPr>
              <p:cNvPr id="34" name="文本框 33">
                <a:extLst>
                  <a:ext uri="{FF2B5EF4-FFF2-40B4-BE49-F238E27FC236}">
                    <a16:creationId xmlns:a16="http://schemas.microsoft.com/office/drawing/2014/main" id="{E10DC930-8018-4DD9-A6EA-30F8ABD9B0FF}"/>
                  </a:ext>
                </a:extLst>
              </p:cNvPr>
              <p:cNvSpPr txBox="1">
                <a:spLocks noRot="1" noChangeAspect="1" noMove="1" noResize="1" noEditPoints="1" noAdjustHandles="1" noChangeArrowheads="1" noChangeShapeType="1" noTextEdit="1"/>
              </p:cNvSpPr>
              <p:nvPr/>
            </p:nvSpPr>
            <p:spPr>
              <a:xfrm>
                <a:off x="1144667" y="6094387"/>
                <a:ext cx="8631384" cy="540341"/>
              </a:xfrm>
              <a:prstGeom prst="rect">
                <a:avLst/>
              </a:prstGeom>
              <a:blipFill>
                <a:blip r:embed="rId10"/>
                <a:stretch>
                  <a:fillRect l="-918" b="-22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044419"/>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AB34262F-EEB0-44EA-B016-747429F4EA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
        <p:nvSpPr>
          <p:cNvPr id="28" name="TextBox 11">
            <a:extLst>
              <a:ext uri="{FF2B5EF4-FFF2-40B4-BE49-F238E27FC236}">
                <a16:creationId xmlns:a16="http://schemas.microsoft.com/office/drawing/2014/main" id="{9C107FE4-10DF-41F8-A7B8-44AD2A82B2B7}"/>
              </a:ext>
            </a:extLst>
          </p:cNvPr>
          <p:cNvSpPr txBox="1"/>
          <p:nvPr/>
        </p:nvSpPr>
        <p:spPr>
          <a:xfrm>
            <a:off x="6318490" y="2951946"/>
            <a:ext cx="3416320" cy="954107"/>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pitchFamily="34" charset="-122"/>
                <a:ea typeface="微软雅黑" panose="020B0503020204020204" pitchFamily="34" charset="-122"/>
              </a:rPr>
              <a:t>第三部分</a:t>
            </a:r>
            <a:endParaRPr lang="en-US" altLang="zh-CN" sz="2800" b="1" dirty="0">
              <a:solidFill>
                <a:srgbClr val="006AB6"/>
              </a:solidFill>
              <a:latin typeface="微软雅黑" panose="020B0503020204020204" pitchFamily="34" charset="-122"/>
              <a:ea typeface="微软雅黑" panose="020B0503020204020204" pitchFamily="34" charset="-122"/>
            </a:endParaRPr>
          </a:p>
          <a:p>
            <a:pPr marL="0" lvl="1"/>
            <a:r>
              <a:rPr lang="zh-CN" altLang="en-US" sz="2800" b="1" dirty="0">
                <a:solidFill>
                  <a:srgbClr val="006AB6"/>
                </a:solidFill>
                <a:latin typeface="微软雅黑" panose="020B0503020204020204" pitchFamily="34" charset="-122"/>
                <a:ea typeface="微软雅黑" panose="020B0503020204020204" pitchFamily="34" charset="-122"/>
              </a:rPr>
              <a:t>带噪声有监督预训练</a:t>
            </a:r>
          </a:p>
        </p:txBody>
      </p:sp>
      <p:cxnSp>
        <p:nvCxnSpPr>
          <p:cNvPr id="29" name="直接连接符 28">
            <a:extLst>
              <a:ext uri="{FF2B5EF4-FFF2-40B4-BE49-F238E27FC236}">
                <a16:creationId xmlns:a16="http://schemas.microsoft.com/office/drawing/2014/main" id="{BCC114F6-6594-42BF-8622-11C42C29BBDC}"/>
              </a:ext>
            </a:extLst>
          </p:cNvPr>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TextBox 13">
            <a:extLst>
              <a:ext uri="{FF2B5EF4-FFF2-40B4-BE49-F238E27FC236}">
                <a16:creationId xmlns:a16="http://schemas.microsoft.com/office/drawing/2014/main" id="{96DBA84B-CC4E-4AD4-BE2C-072B1B7400DD}"/>
              </a:ext>
            </a:extLst>
          </p:cNvPr>
          <p:cNvSpPr txBox="1"/>
          <p:nvPr/>
        </p:nvSpPr>
        <p:spPr>
          <a:xfrm>
            <a:off x="4260277" y="4193821"/>
            <a:ext cx="1269558" cy="346249"/>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31" name="组合 30">
            <a:extLst>
              <a:ext uri="{FF2B5EF4-FFF2-40B4-BE49-F238E27FC236}">
                <a16:creationId xmlns:a16="http://schemas.microsoft.com/office/drawing/2014/main" id="{DE23C08C-9262-4CB6-A8F2-284E1AABB3A2}"/>
              </a:ext>
            </a:extLst>
          </p:cNvPr>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32" name="同心圆 17">
              <a:extLst>
                <a:ext uri="{FF2B5EF4-FFF2-40B4-BE49-F238E27FC236}">
                  <a16:creationId xmlns:a16="http://schemas.microsoft.com/office/drawing/2014/main" id="{32A72B25-A268-49F9-936F-8DCB37C7F73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33" name="椭圆 32">
              <a:extLst>
                <a:ext uri="{FF2B5EF4-FFF2-40B4-BE49-F238E27FC236}">
                  <a16:creationId xmlns:a16="http://schemas.microsoft.com/office/drawing/2014/main" id="{8945DB36-F6E8-4D49-A5B9-12A4B9649CA9}"/>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4" name="TextBox 13">
            <a:extLst>
              <a:ext uri="{FF2B5EF4-FFF2-40B4-BE49-F238E27FC236}">
                <a16:creationId xmlns:a16="http://schemas.microsoft.com/office/drawing/2014/main" id="{5EC16B1B-4F89-46B1-AAFB-1BD98DC0882D}"/>
              </a:ext>
            </a:extLst>
          </p:cNvPr>
          <p:cNvSpPr txBox="1"/>
          <p:nvPr/>
        </p:nvSpPr>
        <p:spPr>
          <a:xfrm>
            <a:off x="4234631" y="2737376"/>
            <a:ext cx="1269558" cy="1081963"/>
          </a:xfrm>
          <a:prstGeom prst="rect">
            <a:avLst/>
          </a:prstGeom>
          <a:noFill/>
        </p:spPr>
        <p:txBody>
          <a:bodyPr wrap="square" lIns="0" tIns="0" rIns="0" bIns="0" rtlCol="0">
            <a:spAutoFit/>
          </a:bodyPr>
          <a:lstStyle/>
          <a:p>
            <a:r>
              <a:rPr lang="en-US" altLang="zh-CN" sz="7031" b="1" dirty="0">
                <a:solidFill>
                  <a:srgbClr val="006AB6"/>
                </a:solidFill>
                <a:latin typeface="Arial" panose="020B0604020202020204" pitchFamily="34" charset="0"/>
                <a:ea typeface="+mj-ea"/>
                <a:cs typeface="Arial" panose="020B0604020202020204" pitchFamily="34" charset="0"/>
              </a:rPr>
              <a:t>03</a:t>
            </a:r>
            <a:endParaRPr lang="zh-CN" altLang="en-US" sz="7031" b="1" dirty="0">
              <a:solidFill>
                <a:srgbClr val="006AB6"/>
              </a:solidFill>
              <a:latin typeface="Arial" panose="020B0604020202020204" pitchFamily="34" charset="0"/>
              <a:ea typeface="+mj-ea"/>
              <a:cs typeface="Arial" panose="020B0604020202020204" pitchFamily="34" charset="0"/>
            </a:endParaRPr>
          </a:p>
        </p:txBody>
      </p:sp>
      <p:sp>
        <p:nvSpPr>
          <p:cNvPr id="2" name="矩形 1">
            <a:extLst>
              <a:ext uri="{FF2B5EF4-FFF2-40B4-BE49-F238E27FC236}">
                <a16:creationId xmlns:a16="http://schemas.microsoft.com/office/drawing/2014/main" id="{3FA4EAFB-9057-4CB9-834A-E95F1751DC35}"/>
              </a:ext>
            </a:extLst>
          </p:cNvPr>
          <p:cNvSpPr/>
          <p:nvPr/>
        </p:nvSpPr>
        <p:spPr>
          <a:xfrm>
            <a:off x="7815" y="189950"/>
            <a:ext cx="1899138" cy="1614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24699425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anim calcmode="lin" valueType="num">
                                      <p:cBhvr>
                                        <p:cTn id="16" dur="500" fill="hold"/>
                                        <p:tgtEl>
                                          <p:spTgt spid="34"/>
                                        </p:tgtEl>
                                        <p:attrNameLst>
                                          <p:attrName>ppt_x</p:attrName>
                                        </p:attrNameLst>
                                      </p:cBhvr>
                                      <p:tavLst>
                                        <p:tav tm="0">
                                          <p:val>
                                            <p:strVal val="#ppt_x"/>
                                          </p:val>
                                        </p:tav>
                                        <p:tav tm="100000">
                                          <p:val>
                                            <p:strVal val="#ppt_x"/>
                                          </p:val>
                                        </p:tav>
                                      </p:tavLst>
                                    </p:anim>
                                    <p:anim calcmode="lin" valueType="num">
                                      <p:cBhvr>
                                        <p:cTn id="17" dur="5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ppt_x</p:attrName>
                                        </p:attrNameLst>
                                      </p:cBhvr>
                                      <p:tavLst>
                                        <p:tav tm="0">
                                          <p:val>
                                            <p:strVal val="#ppt_x-#ppt_w*1.125000"/>
                                          </p:val>
                                        </p:tav>
                                        <p:tav tm="100000">
                                          <p:val>
                                            <p:strVal val="#ppt_x"/>
                                          </p:val>
                                        </p:tav>
                                      </p:tavLst>
                                    </p:anim>
                                    <p:animEffect transition="in" filter="wipe(right)">
                                      <p:cBhvr>
                                        <p:cTn id="22" dur="500"/>
                                        <p:tgtEl>
                                          <p:spTgt spid="28"/>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anim calcmode="lin" valueType="num">
                                      <p:cBhvr>
                                        <p:cTn id="27" dur="500" fill="hold"/>
                                        <p:tgtEl>
                                          <p:spTgt spid="30"/>
                                        </p:tgtEl>
                                        <p:attrNameLst>
                                          <p:attrName>ppt_x</p:attrName>
                                        </p:attrNameLst>
                                      </p:cBhvr>
                                      <p:tavLst>
                                        <p:tav tm="0">
                                          <p:val>
                                            <p:strVal val="#ppt_x"/>
                                          </p:val>
                                        </p:tav>
                                        <p:tav tm="100000">
                                          <p:val>
                                            <p:strVal val="#ppt_x"/>
                                          </p:val>
                                        </p:tav>
                                      </p:tavLst>
                                    </p:anim>
                                    <p:anim calcmode="lin" valueType="num">
                                      <p:cBhvr>
                                        <p:cTn id="2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F197370A-C1CA-4D61-B93F-6C97995D03AD}"/>
              </a:ext>
            </a:extLst>
          </p:cNvPr>
          <p:cNvSpPr txBox="1"/>
          <p:nvPr/>
        </p:nvSpPr>
        <p:spPr>
          <a:xfrm>
            <a:off x="562707" y="646490"/>
            <a:ext cx="3899877"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带噪声有监督预训练</a:t>
            </a:r>
            <a:endParaRPr lang="en-US" altLang="zh-CN" sz="2800" b="1" dirty="0">
              <a:latin typeface="+mj-ea"/>
              <a:ea typeface="+mj-ea"/>
              <a:cs typeface="Times New Roman" panose="02020603050405020304" pitchFamily="18" charset="0"/>
            </a:endParaRPr>
          </a:p>
        </p:txBody>
      </p:sp>
      <p:grpSp>
        <p:nvGrpSpPr>
          <p:cNvPr id="25" name="组合 24">
            <a:extLst>
              <a:ext uri="{FF2B5EF4-FFF2-40B4-BE49-F238E27FC236}">
                <a16:creationId xmlns:a16="http://schemas.microsoft.com/office/drawing/2014/main" id="{51EC4048-EC8D-4E79-9FC6-9CFE78E9CD73}"/>
              </a:ext>
            </a:extLst>
          </p:cNvPr>
          <p:cNvGrpSpPr/>
          <p:nvPr/>
        </p:nvGrpSpPr>
        <p:grpSpPr>
          <a:xfrm>
            <a:off x="0" y="702885"/>
            <a:ext cx="367754" cy="416780"/>
            <a:chOff x="0" y="702885"/>
            <a:chExt cx="367754" cy="416780"/>
          </a:xfrm>
        </p:grpSpPr>
        <p:pic>
          <p:nvPicPr>
            <p:cNvPr id="26" name="图片 25">
              <a:extLst>
                <a:ext uri="{FF2B5EF4-FFF2-40B4-BE49-F238E27FC236}">
                  <a16:creationId xmlns:a16="http://schemas.microsoft.com/office/drawing/2014/main" id="{1135BFE8-956B-4369-9878-39F157E36E23}"/>
                </a:ext>
              </a:extLst>
            </p:cNvPr>
            <p:cNvPicPr>
              <a:picLocks noChangeAspect="1"/>
            </p:cNvPicPr>
            <p:nvPr/>
          </p:nvPicPr>
          <p:blipFill>
            <a:blip r:embed="rId3"/>
            <a:stretch>
              <a:fillRect/>
            </a:stretch>
          </p:blipFill>
          <p:spPr>
            <a:xfrm>
              <a:off x="0" y="702885"/>
              <a:ext cx="281354" cy="416780"/>
            </a:xfrm>
            <a:prstGeom prst="rect">
              <a:avLst/>
            </a:prstGeom>
          </p:spPr>
        </p:pic>
        <p:pic>
          <p:nvPicPr>
            <p:cNvPr id="27" name="图片 26">
              <a:extLst>
                <a:ext uri="{FF2B5EF4-FFF2-40B4-BE49-F238E27FC236}">
                  <a16:creationId xmlns:a16="http://schemas.microsoft.com/office/drawing/2014/main" id="{C5C747F5-EA7A-40C3-B389-8C0E8319175D}"/>
                </a:ext>
              </a:extLst>
            </p:cNvPr>
            <p:cNvPicPr>
              <a:picLocks/>
            </p:cNvPicPr>
            <p:nvPr/>
          </p:nvPicPr>
          <p:blipFill>
            <a:blip r:embed="rId3"/>
            <a:stretch>
              <a:fillRect/>
            </a:stretch>
          </p:blipFill>
          <p:spPr>
            <a:xfrm>
              <a:off x="281354" y="771300"/>
              <a:ext cx="86400" cy="273600"/>
            </a:xfrm>
            <a:prstGeom prst="rect">
              <a:avLst/>
            </a:prstGeom>
          </p:spPr>
        </p:pic>
      </p:grpSp>
      <p:cxnSp>
        <p:nvCxnSpPr>
          <p:cNvPr id="28" name="直接连接符 27">
            <a:extLst>
              <a:ext uri="{FF2B5EF4-FFF2-40B4-BE49-F238E27FC236}">
                <a16:creationId xmlns:a16="http://schemas.microsoft.com/office/drawing/2014/main" id="{D5C5816A-2941-46B6-94E0-37AFA90BD68A}"/>
              </a:ext>
            </a:extLst>
          </p:cNvPr>
          <p:cNvCxnSpPr>
            <a:cxnSpLocks/>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8" name="图片 37">
            <a:extLst>
              <a:ext uri="{FF2B5EF4-FFF2-40B4-BE49-F238E27FC236}">
                <a16:creationId xmlns:a16="http://schemas.microsoft.com/office/drawing/2014/main" id="{51789EEA-00E5-4546-8175-82693D29FA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42" name="组合 41">
            <a:extLst>
              <a:ext uri="{FF2B5EF4-FFF2-40B4-BE49-F238E27FC236}">
                <a16:creationId xmlns:a16="http://schemas.microsoft.com/office/drawing/2014/main" id="{E8E69B6A-AE25-47DB-8B63-05D4FAEF1DBE}"/>
              </a:ext>
            </a:extLst>
          </p:cNvPr>
          <p:cNvGrpSpPr/>
          <p:nvPr/>
        </p:nvGrpSpPr>
        <p:grpSpPr>
          <a:xfrm>
            <a:off x="1193985" y="1298471"/>
            <a:ext cx="9804030" cy="461665"/>
            <a:chOff x="1992923" y="1609795"/>
            <a:chExt cx="9804030" cy="461665"/>
          </a:xfrm>
        </p:grpSpPr>
        <p:sp>
          <p:nvSpPr>
            <p:cNvPr id="43" name="矩形 42">
              <a:extLst>
                <a:ext uri="{FF2B5EF4-FFF2-40B4-BE49-F238E27FC236}">
                  <a16:creationId xmlns:a16="http://schemas.microsoft.com/office/drawing/2014/main" id="{6B0E20A0-A4E6-4E1B-9AD8-DDAC70348D28}"/>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44" name="文本框 43">
              <a:extLst>
                <a:ext uri="{FF2B5EF4-FFF2-40B4-BE49-F238E27FC236}">
                  <a16:creationId xmlns:a16="http://schemas.microsoft.com/office/drawing/2014/main" id="{2BF141EA-F734-482F-8DFD-1C95B369CEB9}"/>
                </a:ext>
              </a:extLst>
            </p:cNvPr>
            <p:cNvSpPr txBox="1"/>
            <p:nvPr/>
          </p:nvSpPr>
          <p:spPr>
            <a:xfrm>
              <a:off x="2178883" y="1609795"/>
              <a:ext cx="9618070" cy="461665"/>
            </a:xfrm>
            <a:prstGeom prst="rect">
              <a:avLst/>
            </a:prstGeom>
            <a:noFill/>
          </p:spPr>
          <p:txBody>
            <a:bodyPr wrap="square" rtlCol="0">
              <a:spAutoFit/>
            </a:bodyPr>
            <a:lstStyle/>
            <a:p>
              <a:r>
                <a:rPr lang="zh-CN" altLang="en-US" sz="2400" b="1" dirty="0">
                  <a:latin typeface="+mj-ea"/>
                  <a:ea typeface="+mj-ea"/>
                </a:rPr>
                <a:t>现有预训练语言模型的缺点</a:t>
              </a:r>
            </a:p>
          </p:txBody>
        </p:sp>
      </p:grpSp>
      <p:sp>
        <p:nvSpPr>
          <p:cNvPr id="19" name="文本框 18">
            <a:extLst>
              <a:ext uri="{FF2B5EF4-FFF2-40B4-BE49-F238E27FC236}">
                <a16:creationId xmlns:a16="http://schemas.microsoft.com/office/drawing/2014/main" id="{FBC5981D-6178-44AF-A422-375FAD705F95}"/>
              </a:ext>
            </a:extLst>
          </p:cNvPr>
          <p:cNvSpPr txBox="1"/>
          <p:nvPr/>
        </p:nvSpPr>
        <p:spPr>
          <a:xfrm>
            <a:off x="1908582" y="1774598"/>
            <a:ext cx="7749768" cy="54034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平等对待句子中的每个</a:t>
            </a:r>
            <a:r>
              <a:rPr lang="en-US" altLang="zh-CN" sz="2200" dirty="0">
                <a:latin typeface="微软雅黑" panose="020B0503020204020204" pitchFamily="34" charset="-122"/>
                <a:ea typeface="微软雅黑" panose="020B0503020204020204" pitchFamily="34" charset="-122"/>
              </a:rPr>
              <a:t>Token</a:t>
            </a:r>
            <a:r>
              <a:rPr lang="zh-CN" altLang="en-US" sz="2200" dirty="0">
                <a:latin typeface="微软雅黑" panose="020B0503020204020204" pitchFamily="34" charset="-122"/>
                <a:ea typeface="微软雅黑" panose="020B0503020204020204" pitchFamily="34" charset="-122"/>
              </a:rPr>
              <a:t>，与</a:t>
            </a:r>
            <a:r>
              <a:rPr lang="en-US" altLang="zh-CN" sz="2200" dirty="0">
                <a:latin typeface="微软雅黑" panose="020B0503020204020204" pitchFamily="34" charset="-122"/>
                <a:ea typeface="微软雅黑" panose="020B0503020204020204" pitchFamily="34" charset="-122"/>
              </a:rPr>
              <a:t>NER</a:t>
            </a:r>
            <a:r>
              <a:rPr lang="zh-CN" altLang="en-US" sz="2200" dirty="0">
                <a:latin typeface="微软雅黑" panose="020B0503020204020204" pitchFamily="34" charset="-122"/>
                <a:ea typeface="微软雅黑" panose="020B0503020204020204" pitchFamily="34" charset="-122"/>
              </a:rPr>
              <a:t>任务的思想不符</a:t>
            </a:r>
            <a:endParaRPr lang="en-US" altLang="zh-CN" sz="22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699689A7-BEB6-44A2-9290-CB378A8512F1}"/>
              </a:ext>
            </a:extLst>
          </p:cNvPr>
          <p:cNvSpPr txBox="1"/>
          <p:nvPr/>
        </p:nvSpPr>
        <p:spPr>
          <a:xfrm>
            <a:off x="2311013" y="2434203"/>
            <a:ext cx="6640105" cy="430887"/>
          </a:xfrm>
          <a:prstGeom prst="rect">
            <a:avLst/>
          </a:prstGeom>
          <a:noFill/>
        </p:spPr>
        <p:txBody>
          <a:bodyPr wrap="square">
            <a:spAutoFit/>
          </a:bodyPr>
          <a:lstStyle/>
          <a:p>
            <a:r>
              <a:rPr lang="en-US" altLang="zh-CN" sz="2200" dirty="0">
                <a:latin typeface="微软雅黑" panose="020B0503020204020204" pitchFamily="34" charset="-122"/>
                <a:ea typeface="微软雅黑" panose="020B0503020204020204" pitchFamily="34" charset="-122"/>
              </a:rPr>
              <a:t>Mr. Bush asked Congress to raise to $6 billion</a:t>
            </a:r>
          </a:p>
        </p:txBody>
      </p:sp>
      <p:sp>
        <p:nvSpPr>
          <p:cNvPr id="23" name="文本框 22">
            <a:extLst>
              <a:ext uri="{FF2B5EF4-FFF2-40B4-BE49-F238E27FC236}">
                <a16:creationId xmlns:a16="http://schemas.microsoft.com/office/drawing/2014/main" id="{F6D2095C-4ABB-43C4-BA91-BD85E1649F82}"/>
              </a:ext>
            </a:extLst>
          </p:cNvPr>
          <p:cNvSpPr txBox="1"/>
          <p:nvPr/>
        </p:nvSpPr>
        <p:spPr>
          <a:xfrm>
            <a:off x="2366630" y="2913368"/>
            <a:ext cx="8206120" cy="1048172"/>
          </a:xfrm>
          <a:prstGeom prst="rect">
            <a:avLst/>
          </a:prstGeom>
          <a:noFill/>
        </p:spPr>
        <p:txBody>
          <a:bodyPr wrap="square">
            <a:spAutoFit/>
          </a:bodyPr>
          <a:lstStyle/>
          <a:p>
            <a:pPr marL="342900" indent="-342900">
              <a:lnSpc>
                <a:spcPct val="150000"/>
              </a:lnSpc>
              <a:buFontTx/>
              <a:buChar char="-"/>
            </a:pPr>
            <a:r>
              <a:rPr lang="zh-CN" altLang="en-US" sz="2200" b="0" dirty="0">
                <a:latin typeface="微软雅黑" panose="020B0503020204020204" pitchFamily="34" charset="-122"/>
                <a:ea typeface="微软雅黑" panose="020B0503020204020204" pitchFamily="34" charset="-122"/>
              </a:rPr>
              <a:t>预训练模型：“</a:t>
            </a:r>
            <a:r>
              <a:rPr lang="en-US" altLang="zh-CN" sz="2200" b="0" dirty="0">
                <a:latin typeface="微软雅黑" panose="020B0503020204020204" pitchFamily="34" charset="-122"/>
                <a:ea typeface="微软雅黑" panose="020B0503020204020204" pitchFamily="34" charset="-122"/>
              </a:rPr>
              <a:t>Congress</a:t>
            </a:r>
            <a:r>
              <a:rPr lang="zh-CN" altLang="en-US" sz="220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与非实体词“</a:t>
            </a:r>
            <a:r>
              <a:rPr lang="en-US" altLang="zh-CN" sz="2200" b="0" dirty="0">
                <a:latin typeface="微软雅黑" panose="020B0503020204020204" pitchFamily="34" charset="-122"/>
                <a:ea typeface="微软雅黑" panose="020B0503020204020204" pitchFamily="34" charset="-122"/>
              </a:rPr>
              <a:t>to</a:t>
            </a:r>
            <a:r>
              <a:rPr lang="zh-CN" altLang="en-US" sz="220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地位相同</a:t>
            </a:r>
            <a:endParaRPr lang="en-US" altLang="zh-CN" sz="2200" b="0" dirty="0">
              <a:latin typeface="微软雅黑" panose="020B0503020204020204" pitchFamily="34" charset="-122"/>
              <a:ea typeface="微软雅黑" panose="020B0503020204020204" pitchFamily="34" charset="-122"/>
            </a:endParaRPr>
          </a:p>
          <a:p>
            <a:pPr marL="342900" indent="-342900">
              <a:lnSpc>
                <a:spcPct val="150000"/>
              </a:lnSpc>
              <a:buFontTx/>
              <a:buChar char="-"/>
            </a:pPr>
            <a:r>
              <a:rPr lang="en-US" altLang="zh-CN" sz="2200" dirty="0">
                <a:latin typeface="微软雅黑" panose="020B0503020204020204" pitchFamily="34" charset="-122"/>
                <a:ea typeface="微软雅黑" panose="020B0503020204020204" pitchFamily="34" charset="-122"/>
              </a:rPr>
              <a:t>NER</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Congress</a:t>
            </a:r>
            <a:r>
              <a:rPr lang="zh-CN" altLang="en-US" sz="2200" dirty="0">
                <a:latin typeface="微软雅黑" panose="020B0503020204020204" pitchFamily="34" charset="-122"/>
                <a:ea typeface="微软雅黑" panose="020B0503020204020204" pitchFamily="34" charset="-122"/>
              </a:rPr>
              <a:t>”比“</a:t>
            </a:r>
            <a:r>
              <a:rPr lang="en-US" altLang="zh-CN" sz="2200" dirty="0">
                <a:latin typeface="微软雅黑" panose="020B0503020204020204" pitchFamily="34" charset="-122"/>
                <a:ea typeface="微软雅黑" panose="020B0503020204020204" pitchFamily="34" charset="-122"/>
              </a:rPr>
              <a:t>to</a:t>
            </a:r>
            <a:r>
              <a:rPr lang="zh-CN" altLang="en-US" sz="2200" dirty="0">
                <a:latin typeface="微软雅黑" panose="020B0503020204020204" pitchFamily="34" charset="-122"/>
                <a:ea typeface="微软雅黑" panose="020B0503020204020204" pitchFamily="34" charset="-122"/>
              </a:rPr>
              <a:t>”重要</a:t>
            </a:r>
            <a:endParaRPr lang="en-US" altLang="zh-CN" sz="2200" b="0" dirty="0">
              <a:latin typeface="微软雅黑" panose="020B0503020204020204" pitchFamily="34" charset="-122"/>
              <a:ea typeface="微软雅黑" panose="020B0503020204020204" pitchFamily="34" charset="-122"/>
            </a:endParaRPr>
          </a:p>
        </p:txBody>
      </p:sp>
      <p:grpSp>
        <p:nvGrpSpPr>
          <p:cNvPr id="29" name="组合 28">
            <a:extLst>
              <a:ext uri="{FF2B5EF4-FFF2-40B4-BE49-F238E27FC236}">
                <a16:creationId xmlns:a16="http://schemas.microsoft.com/office/drawing/2014/main" id="{C515AA19-5DD9-4BE0-B1C3-AED65D8D6F21}"/>
              </a:ext>
            </a:extLst>
          </p:cNvPr>
          <p:cNvGrpSpPr/>
          <p:nvPr/>
        </p:nvGrpSpPr>
        <p:grpSpPr>
          <a:xfrm>
            <a:off x="1193985" y="4024117"/>
            <a:ext cx="5878328" cy="461665"/>
            <a:chOff x="1992923" y="1609795"/>
            <a:chExt cx="5878328" cy="461665"/>
          </a:xfrm>
        </p:grpSpPr>
        <p:sp>
          <p:nvSpPr>
            <p:cNvPr id="30" name="矩形 29">
              <a:extLst>
                <a:ext uri="{FF2B5EF4-FFF2-40B4-BE49-F238E27FC236}">
                  <a16:creationId xmlns:a16="http://schemas.microsoft.com/office/drawing/2014/main" id="{6ED1658D-84EB-4A08-A24A-EFBB4C4A731C}"/>
                </a:ext>
              </a:extLst>
            </p:cNvPr>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31" name="文本框 30">
              <a:extLst>
                <a:ext uri="{FF2B5EF4-FFF2-40B4-BE49-F238E27FC236}">
                  <a16:creationId xmlns:a16="http://schemas.microsoft.com/office/drawing/2014/main" id="{81513CCF-4029-4517-8995-E591514E75CB}"/>
                </a:ext>
              </a:extLst>
            </p:cNvPr>
            <p:cNvSpPr txBox="1"/>
            <p:nvPr/>
          </p:nvSpPr>
          <p:spPr>
            <a:xfrm>
              <a:off x="2178883" y="1609795"/>
              <a:ext cx="5692368" cy="461665"/>
            </a:xfrm>
            <a:prstGeom prst="rect">
              <a:avLst/>
            </a:prstGeom>
            <a:noFill/>
          </p:spPr>
          <p:txBody>
            <a:bodyPr wrap="square" rtlCol="0">
              <a:spAutoFit/>
            </a:bodyPr>
            <a:lstStyle/>
            <a:p>
              <a:r>
                <a:rPr lang="zh-CN" altLang="en-US" sz="2400" b="1" dirty="0">
                  <a:latin typeface="+mj-ea"/>
                  <a:ea typeface="+mj-ea"/>
                </a:rPr>
                <a:t>大规模有噪声网络数据集</a:t>
              </a:r>
              <a:r>
                <a:rPr lang="en-US" altLang="zh-CN" sz="2400" b="1" dirty="0" err="1">
                  <a:latin typeface="+mj-ea"/>
                  <a:ea typeface="+mj-ea"/>
                </a:rPr>
                <a:t>WiNER</a:t>
              </a:r>
              <a:endParaRPr lang="zh-CN" altLang="en-US" sz="2400" b="1" dirty="0">
                <a:latin typeface="+mj-ea"/>
                <a:ea typeface="+mj-ea"/>
              </a:endParaRPr>
            </a:p>
          </p:txBody>
        </p:sp>
      </p:grpSp>
      <p:sp>
        <p:nvSpPr>
          <p:cNvPr id="32" name="文本框 31">
            <a:extLst>
              <a:ext uri="{FF2B5EF4-FFF2-40B4-BE49-F238E27FC236}">
                <a16:creationId xmlns:a16="http://schemas.microsoft.com/office/drawing/2014/main" id="{88569EE7-95B5-47FE-A983-9D85E4BCB9B3}"/>
              </a:ext>
            </a:extLst>
          </p:cNvPr>
          <p:cNvSpPr txBox="1"/>
          <p:nvPr/>
        </p:nvSpPr>
        <p:spPr>
          <a:xfrm>
            <a:off x="1908582" y="4485782"/>
            <a:ext cx="7749768" cy="54034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超过</a:t>
            </a:r>
            <a:r>
              <a:rPr lang="en-US" altLang="zh-CN" sz="2200" dirty="0">
                <a:latin typeface="微软雅黑" panose="020B0503020204020204" pitchFamily="34" charset="-122"/>
                <a:ea typeface="微软雅黑" panose="020B0503020204020204" pitchFamily="34" charset="-122"/>
              </a:rPr>
              <a:t>5000</a:t>
            </a:r>
            <a:r>
              <a:rPr lang="zh-CN" altLang="en-US" sz="2200" dirty="0">
                <a:latin typeface="微软雅黑" panose="020B0503020204020204" pitchFamily="34" charset="-122"/>
                <a:ea typeface="微软雅黑" panose="020B0503020204020204" pitchFamily="34" charset="-122"/>
              </a:rPr>
              <a:t>万个句子，</a:t>
            </a:r>
            <a:r>
              <a:rPr lang="en-US" altLang="zh-CN" sz="2200" dirty="0">
                <a:latin typeface="微软雅黑" panose="020B0503020204020204" pitchFamily="34" charset="-122"/>
                <a:ea typeface="微软雅黑" panose="020B0503020204020204" pitchFamily="34" charset="-122"/>
              </a:rPr>
              <a:t>113</a:t>
            </a:r>
            <a:r>
              <a:rPr lang="zh-CN" altLang="en-US" sz="2200" dirty="0">
                <a:latin typeface="微软雅黑" panose="020B0503020204020204" pitchFamily="34" charset="-122"/>
                <a:ea typeface="微软雅黑" panose="020B0503020204020204" pitchFamily="34" charset="-122"/>
              </a:rPr>
              <a:t>个实体类别，共</a:t>
            </a:r>
            <a:r>
              <a:rPr lang="en-US" altLang="zh-CN" sz="2200" dirty="0">
                <a:latin typeface="微软雅黑" panose="020B0503020204020204" pitchFamily="34" charset="-122"/>
                <a:ea typeface="微软雅黑" panose="020B0503020204020204" pitchFamily="34" charset="-122"/>
              </a:rPr>
              <a:t>6.8GB</a:t>
            </a:r>
            <a:r>
              <a:rPr lang="zh-CN" altLang="en-US" sz="2200" dirty="0">
                <a:latin typeface="微软雅黑" panose="020B0503020204020204" pitchFamily="34" charset="-122"/>
                <a:ea typeface="微软雅黑" panose="020B0503020204020204" pitchFamily="34" charset="-122"/>
              </a:rPr>
              <a:t>数据</a:t>
            </a:r>
            <a:endParaRPr lang="en-US" altLang="zh-CN" sz="22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AF6E1C34-9127-4178-A316-A32F32BCB8DB}"/>
              </a:ext>
            </a:extLst>
          </p:cNvPr>
          <p:cNvSpPr txBox="1"/>
          <p:nvPr/>
        </p:nvSpPr>
        <p:spPr>
          <a:xfrm>
            <a:off x="1908582" y="5103662"/>
            <a:ext cx="7749768" cy="54034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200" dirty="0">
                <a:latin typeface="微软雅黑" panose="020B0503020204020204" pitchFamily="34" charset="-122"/>
                <a:ea typeface="微软雅黑" panose="020B0503020204020204" pitchFamily="34" charset="-122"/>
              </a:rPr>
              <a:t>77%</a:t>
            </a:r>
            <a:r>
              <a:rPr lang="zh-CN" altLang="en-US" sz="2200" dirty="0">
                <a:latin typeface="微软雅黑" panose="020B0503020204020204" pitchFamily="34" charset="-122"/>
                <a:ea typeface="微软雅黑" panose="020B0503020204020204" pitchFamily="34" charset="-122"/>
              </a:rPr>
              <a:t>的标注准确率（含噪声）</a:t>
            </a:r>
            <a:endParaRPr lang="en-US" altLang="zh-CN" sz="22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2711DF13-5448-44B4-ADF8-BAFA504EC6F4}"/>
              </a:ext>
            </a:extLst>
          </p:cNvPr>
          <p:cNvSpPr txBox="1"/>
          <p:nvPr/>
        </p:nvSpPr>
        <p:spPr>
          <a:xfrm>
            <a:off x="1908582" y="5721542"/>
            <a:ext cx="7749768" cy="54034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更细粒度的标签划分</a:t>
            </a:r>
            <a:endParaRPr lang="en-US" altLang="zh-CN" sz="22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B4892BA2-2152-474E-895D-1A9EA8014BC6}"/>
              </a:ext>
            </a:extLst>
          </p:cNvPr>
          <p:cNvPicPr>
            <a:picLocks noChangeAspect="1"/>
          </p:cNvPicPr>
          <p:nvPr/>
        </p:nvPicPr>
        <p:blipFill>
          <a:blip r:embed="rId5"/>
          <a:stretch>
            <a:fillRect/>
          </a:stretch>
        </p:blipFill>
        <p:spPr>
          <a:xfrm>
            <a:off x="5631065" y="5626530"/>
            <a:ext cx="2778919" cy="875931"/>
          </a:xfrm>
          <a:prstGeom prst="rect">
            <a:avLst/>
          </a:prstGeom>
        </p:spPr>
      </p:pic>
    </p:spTree>
    <p:extLst>
      <p:ext uri="{BB962C8B-B14F-4D97-AF65-F5344CB8AC3E}">
        <p14:creationId xmlns:p14="http://schemas.microsoft.com/office/powerpoint/2010/main" val="3086942790"/>
      </p:ext>
    </p:extLst>
  </p:cSld>
  <p:clrMapOvr>
    <a:masterClrMapping/>
  </p:clrMapOvr>
  <p:transition spd="med">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数据科学导论">
      <a:majorFont>
        <a:latin typeface="Arial Black"/>
        <a:ea typeface="微软雅黑"/>
        <a:cs typeface=""/>
      </a:majorFont>
      <a:minorFont>
        <a:latin typeface="Lucida San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数据科学导论">
      <a:majorFont>
        <a:latin typeface="Arial Black"/>
        <a:ea typeface="微软雅黑"/>
        <a:cs typeface=""/>
      </a:majorFont>
      <a:minorFont>
        <a:latin typeface="Lucida San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1657</TotalTime>
  <Words>1381</Words>
  <Application>Microsoft Office PowerPoint</Application>
  <PresentationFormat>宽屏</PresentationFormat>
  <Paragraphs>129</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18</vt:i4>
      </vt:variant>
    </vt:vector>
  </HeadingPairs>
  <TitlesOfParts>
    <vt:vector size="30" baseType="lpstr">
      <vt:lpstr>等线</vt:lpstr>
      <vt:lpstr>等线 Light</vt:lpstr>
      <vt:lpstr>微软雅黑</vt:lpstr>
      <vt:lpstr>Agency FB</vt:lpstr>
      <vt:lpstr>Arial</vt:lpstr>
      <vt:lpstr>Arial Black</vt:lpstr>
      <vt:lpstr>Cambria Math</vt:lpstr>
      <vt:lpstr>Lucida Sans</vt:lpstr>
      <vt:lpstr>Times New Roman</vt:lpstr>
      <vt:lpstr>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 乾</dc:creator>
  <cp:lastModifiedBy>马 东阳</cp:lastModifiedBy>
  <cp:revision>886</cp:revision>
  <dcterms:created xsi:type="dcterms:W3CDTF">2020-10-21T14:08:14Z</dcterms:created>
  <dcterms:modified xsi:type="dcterms:W3CDTF">2021-03-24T10:01:04Z</dcterms:modified>
</cp:coreProperties>
</file>