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5"/>
  </p:notesMasterIdLst>
  <p:sldIdLst>
    <p:sldId id="257" r:id="rId4"/>
    <p:sldId id="269" r:id="rId5"/>
    <p:sldId id="272" r:id="rId6"/>
    <p:sldId id="270" r:id="rId7"/>
    <p:sldId id="320" r:id="rId8"/>
    <p:sldId id="319" r:id="rId9"/>
    <p:sldId id="295" r:id="rId10"/>
    <p:sldId id="278" r:id="rId11"/>
    <p:sldId id="321" r:id="rId12"/>
    <p:sldId id="322" r:id="rId13"/>
    <p:sldId id="273" r:id="rId14"/>
    <p:sldId id="285" r:id="rId15"/>
    <p:sldId id="323" r:id="rId16"/>
    <p:sldId id="324" r:id="rId17"/>
    <p:sldId id="325" r:id="rId18"/>
    <p:sldId id="326" r:id="rId19"/>
    <p:sldId id="327" r:id="rId20"/>
    <p:sldId id="328" r:id="rId21"/>
    <p:sldId id="329" r:id="rId22"/>
    <p:sldId id="282" r:id="rId23"/>
    <p:sldId id="29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911E6D-7290-4F44-B658-7316C95EF084}">
          <p14:sldIdLst>
            <p14:sldId id="257"/>
            <p14:sldId id="269"/>
            <p14:sldId id="272"/>
            <p14:sldId id="270"/>
            <p14:sldId id="320"/>
            <p14:sldId id="319"/>
            <p14:sldId id="295"/>
            <p14:sldId id="278"/>
            <p14:sldId id="321"/>
            <p14:sldId id="322"/>
            <p14:sldId id="273"/>
            <p14:sldId id="285"/>
            <p14:sldId id="323"/>
            <p14:sldId id="324"/>
            <p14:sldId id="325"/>
            <p14:sldId id="326"/>
            <p14:sldId id="327"/>
            <p14:sldId id="328"/>
            <p14:sldId id="329"/>
            <p14:sldId id="282"/>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4" clrIdx="0">
    <p:extLst>
      <p:ext uri="{19B8F6BF-5375-455C-9EA6-DF929625EA0E}">
        <p15:presenceInfo xmlns:p15="http://schemas.microsoft.com/office/powerpoint/2012/main" userId="马 东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52" autoAdjust="0"/>
  </p:normalViewPr>
  <p:slideViewPr>
    <p:cSldViewPr snapToGrid="0">
      <p:cViewPr varScale="1">
        <p:scale>
          <a:sx n="108" d="100"/>
          <a:sy n="108" d="100"/>
        </p:scale>
        <p:origin x="389"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8F88-4BD2-4A4B-A1C9-50D16632E9B9}"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12299-E8CB-44DE-84D4-299E60AF09F6}" type="slidenum">
              <a:rPr lang="zh-CN" altLang="en-US" smtClean="0"/>
              <a:t>‹#›</a:t>
            </a:fld>
            <a:endParaRPr lang="zh-CN" altLang="en-US"/>
          </a:p>
        </p:txBody>
      </p:sp>
    </p:spTree>
    <p:extLst>
      <p:ext uri="{BB962C8B-B14F-4D97-AF65-F5344CB8AC3E}">
        <p14:creationId xmlns:p14="http://schemas.microsoft.com/office/powerpoint/2010/main" val="392498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今天分享的这边论文是关于文本生成的，它提出了一个架构，以对比学习的方式来进行训练模型并进行采样</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a:t>
            </a:fld>
            <a:endParaRPr lang="zh-CN" altLang="en-US"/>
          </a:p>
        </p:txBody>
      </p:sp>
    </p:spTree>
    <p:extLst>
      <p:ext uri="{BB962C8B-B14F-4D97-AF65-F5344CB8AC3E}">
        <p14:creationId xmlns:p14="http://schemas.microsoft.com/office/powerpoint/2010/main" val="221738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这里是采样的损失函数，主要加了相似度惩罚</a:t>
                </a:r>
              </a:p>
            </p:txBody>
          </p:sp>
        </mc:Choice>
        <mc:Fallback xmlns="">
          <p:sp>
            <p:nvSpPr>
              <p:cNvPr id="3" name="备注占位符 2"/>
              <p:cNvSpPr>
                <a:spLocks noGrp="1"/>
              </p:cNvSpPr>
              <p:nvPr>
                <p:ph type="body" idx="1"/>
              </p:nvPr>
            </p:nvSpPr>
            <p:spPr/>
            <p:txBody>
              <a:bodyPr/>
              <a:lstStyle/>
              <a:p>
                <a:r>
                  <a:rPr lang="zh-CN" altLang="en-US" dirty="0"/>
                  <a:t>原型方法的主要思想是首先构造实体类型的原型表示，然后通过距离度量给每一个</a:t>
                </a:r>
                <a:r>
                  <a:rPr lang="en-US" altLang="zh-CN" dirty="0"/>
                  <a:t>token</a:t>
                </a:r>
                <a:r>
                  <a:rPr lang="zh-CN" altLang="en-US" dirty="0"/>
                  <a:t>分配标签，这类似于</a:t>
                </a:r>
                <a:r>
                  <a:rPr lang="en-US" altLang="zh-CN" dirty="0"/>
                  <a:t>KNN</a:t>
                </a:r>
                <a:r>
                  <a:rPr lang="zh-CN" altLang="en-US" dirty="0"/>
                  <a:t>算法。原型方法首先从数据集种提取一个支持集</a:t>
                </a:r>
                <a:r>
                  <a:rPr lang="en-US" altLang="zh-CN" dirty="0"/>
                  <a:t>S</a:t>
                </a:r>
                <a:r>
                  <a:rPr lang="zh-CN" altLang="en-US" dirty="0"/>
                  <a:t>和查询集</a:t>
                </a:r>
                <a:r>
                  <a:rPr lang="en-US" altLang="zh-CN" dirty="0"/>
                  <a:t>Q</a:t>
                </a:r>
                <a:r>
                  <a:rPr lang="zh-CN" altLang="en-US" dirty="0"/>
                  <a:t>，这里面</a:t>
                </a:r>
                <a:r>
                  <a:rPr lang="en-US" altLang="zh-CN" dirty="0"/>
                  <a:t>M</a:t>
                </a:r>
                <a:r>
                  <a:rPr lang="zh-CN" altLang="en-US" dirty="0"/>
                  <a:t>，</a:t>
                </a:r>
                <a:r>
                  <a:rPr lang="en-US" altLang="zh-CN" dirty="0"/>
                  <a:t>K</a:t>
                </a:r>
                <a:r>
                  <a:rPr lang="zh-CN" altLang="en-US" dirty="0"/>
                  <a:t>，</a:t>
                </a:r>
                <a:r>
                  <a:rPr lang="en-US" altLang="zh-CN" b="0" i="0">
                    <a:latin typeface="Cambria Math" panose="02040503050406030204" pitchFamily="18" charset="0"/>
                  </a:rPr>
                  <a:t>𝐾^′</a:t>
                </a:r>
                <a:r>
                  <a:rPr lang="zh-CN" altLang="en-US" dirty="0"/>
                  <a:t>分别表示实体类别数和每个类别的样例数。然后根据支持集</a:t>
                </a:r>
                <a:r>
                  <a:rPr lang="en-US" altLang="zh-CN" b="0" i="0">
                    <a:latin typeface="Cambria Math" panose="02040503050406030204" pitchFamily="18" charset="0"/>
                  </a:rPr>
                  <a:t>𝑆</a:t>
                </a:r>
                <a:r>
                  <a:rPr lang="zh-CN" altLang="en-US" dirty="0"/>
                  <a:t>训练出一个分类模型，这里</a:t>
                </a:r>
                <a:r>
                  <a:rPr lang="en-US" altLang="zh-CN" b="0" i="0">
                    <a:latin typeface="Cambria Math" panose="02040503050406030204" pitchFamily="18" charset="0"/>
                  </a:rPr>
                  <a:t>𝑐_𝑚</a:t>
                </a:r>
                <a:r>
                  <a:rPr lang="zh-CN" altLang="en-US" dirty="0"/>
                  <a:t>代表原型，它的取值为对应类别的</a:t>
                </a:r>
                <a:r>
                  <a:rPr lang="en-US" altLang="zh-CN" dirty="0"/>
                  <a:t>Token</a:t>
                </a:r>
                <a:r>
                  <a:rPr lang="zh-CN" altLang="en-US" dirty="0"/>
                  <a:t>的特征的均值。</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10</a:t>
            </a:fld>
            <a:endParaRPr lang="zh-CN" altLang="en-US"/>
          </a:p>
        </p:txBody>
      </p:sp>
    </p:spTree>
    <p:extLst>
      <p:ext uri="{BB962C8B-B14F-4D97-AF65-F5344CB8AC3E}">
        <p14:creationId xmlns:p14="http://schemas.microsoft.com/office/powerpoint/2010/main" val="60002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然后是实验结果部分</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11</a:t>
            </a:fld>
            <a:endParaRPr lang="zh-CN" altLang="en-US"/>
          </a:p>
        </p:txBody>
      </p:sp>
    </p:spTree>
    <p:extLst>
      <p:ext uri="{BB962C8B-B14F-4D97-AF65-F5344CB8AC3E}">
        <p14:creationId xmlns:p14="http://schemas.microsoft.com/office/powerpoint/2010/main" val="384404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模型主要使用的指标我在表格上面标出来了。</a:t>
                </a:r>
                <a:endParaRPr lang="en-US" altLang="zh-CN" b="0" dirty="0">
                  <a:solidFill>
                    <a:srgbClr val="6A9955"/>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语言建模质量。 从结果中，我们观察到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实现了最佳的困惑度和下一个令牌准确度。 原因是，通过更具判别性的表示，</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在进行下一个令牌预测时不太容易混淆，从而提高了模型性能。 在 </a:t>
                </a:r>
                <a:r>
                  <a:rPr lang="en-US" altLang="zh-CN" b="0" dirty="0">
                    <a:solidFill>
                      <a:srgbClr val="6A9955"/>
                    </a:solidFill>
                    <a:effectLst/>
                    <a:latin typeface="Consolas" panose="020B0609020204030204" pitchFamily="49" charset="0"/>
                  </a:rPr>
                  <a:t>rep </a:t>
                </a:r>
                <a:r>
                  <a:rPr lang="zh-CN" altLang="en-US" b="0" dirty="0">
                    <a:solidFill>
                      <a:srgbClr val="6A9955"/>
                    </a:solidFill>
                    <a:effectLst/>
                    <a:latin typeface="Consolas" panose="020B0609020204030204" pitchFamily="49" charset="0"/>
                  </a:rPr>
                  <a:t>和 </a:t>
                </a:r>
                <a:r>
                  <a:rPr lang="en-US" altLang="zh-CN" b="0" dirty="0" err="1">
                    <a:solidFill>
                      <a:srgbClr val="6A9955"/>
                    </a:solidFill>
                    <a:effectLst/>
                    <a:latin typeface="Consolas" panose="020B0609020204030204" pitchFamily="49" charset="0"/>
                  </a:rPr>
                  <a:t>wrep</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指标上，似然模型产生了最好的结果，但代价是 </a:t>
                </a:r>
                <a:r>
                  <a:rPr lang="en-US" altLang="zh-CN" b="0" dirty="0">
                    <a:solidFill>
                      <a:srgbClr val="6A9955"/>
                    </a:solidFill>
                    <a:effectLst/>
                    <a:latin typeface="Consolas" panose="020B0609020204030204" pitchFamily="49" charset="0"/>
                  </a:rPr>
                  <a:t>perplexity </a:t>
                </a:r>
                <a:r>
                  <a:rPr lang="zh-CN" altLang="en-US" b="0" dirty="0">
                    <a:solidFill>
                      <a:srgbClr val="6A9955"/>
                    </a:solidFill>
                    <a:effectLst/>
                    <a:latin typeface="Consolas" panose="020B0609020204030204" pitchFamily="49" charset="0"/>
                  </a:rPr>
                  <a:t>和 </a:t>
                </a:r>
                <a:r>
                  <a:rPr lang="en-US" altLang="zh-CN" b="0" dirty="0">
                    <a:solidFill>
                      <a:srgbClr val="6A9955"/>
                    </a:solidFill>
                    <a:effectLst/>
                    <a:latin typeface="Consolas" panose="020B0609020204030204" pitchFamily="49" charset="0"/>
                  </a:rPr>
                  <a:t>next token </a:t>
                </a:r>
                <a:r>
                  <a:rPr lang="zh-CN" altLang="en-US" b="0" dirty="0">
                    <a:solidFill>
                      <a:srgbClr val="6A9955"/>
                    </a:solidFill>
                    <a:effectLst/>
                    <a:latin typeface="Consolas" panose="020B0609020204030204" pitchFamily="49" charset="0"/>
                  </a:rPr>
                  <a:t>准确度的不利性能下降。 </a:t>
                </a:r>
                <a:endParaRPr lang="en-US" altLang="zh-CN" b="0" dirty="0">
                  <a:solidFill>
                    <a:srgbClr val="6A9955"/>
                  </a:solidFill>
                  <a:effectLst/>
                  <a:latin typeface="Consolas" panose="020B0609020204030204" pitchFamily="49" charset="0"/>
                </a:endParaRPr>
              </a:p>
              <a:p>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Consolas" panose="020B0609020204030204" pitchFamily="49" charset="0"/>
                  </a:rPr>
                  <a:t>生成质量。 首先，在 </a:t>
                </a:r>
                <a:r>
                  <a:rPr lang="en-US" altLang="zh-CN" b="0" dirty="0">
                    <a:solidFill>
                      <a:srgbClr val="6A9955"/>
                    </a:solidFill>
                    <a:effectLst/>
                    <a:latin typeface="Consolas" panose="020B0609020204030204" pitchFamily="49" charset="0"/>
                  </a:rPr>
                  <a:t>rep-n </a:t>
                </a:r>
                <a:r>
                  <a:rPr lang="zh-CN" altLang="en-US" b="0" dirty="0">
                    <a:solidFill>
                      <a:srgbClr val="6A9955"/>
                    </a:solidFill>
                    <a:effectLst/>
                    <a:latin typeface="Consolas" panose="020B0609020204030204" pitchFamily="49" charset="0"/>
                  </a:rPr>
                  <a:t>和多样性指标上，</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对比搜索获得了全面的最佳性能，表明它最好地解决了模型退化问题。 其次，</a:t>
                </a:r>
                <a:r>
                  <a:rPr lang="en-US" altLang="zh-CN" b="0" dirty="0">
                    <a:solidFill>
                      <a:srgbClr val="6A9955"/>
                    </a:solidFill>
                    <a:effectLst/>
                    <a:latin typeface="Consolas" panose="020B0609020204030204" pitchFamily="49" charset="0"/>
                  </a:rPr>
                  <a:t>MAUVE </a:t>
                </a:r>
                <a:r>
                  <a:rPr lang="zh-CN" altLang="en-US" b="0" dirty="0">
                    <a:solidFill>
                      <a:srgbClr val="6A9955"/>
                    </a:solidFill>
                    <a:effectLst/>
                    <a:latin typeface="Consolas" panose="020B0609020204030204" pitchFamily="49" charset="0"/>
                  </a:rPr>
                  <a:t>分数表明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对比搜索生成的文本在令牌分布方面最接近人类书写的文本。 第三，在所有方法中，</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对比搜索是唯一获得超过 </a:t>
                </a:r>
                <a:r>
                  <a:rPr lang="en-US" altLang="zh-CN" b="0" dirty="0">
                    <a:solidFill>
                      <a:srgbClr val="6A9955"/>
                    </a:solidFill>
                    <a:effectLst/>
                    <a:latin typeface="Consolas" panose="020B0609020204030204" pitchFamily="49" charset="0"/>
                  </a:rPr>
                  <a:t>0.6 </a:t>
                </a:r>
                <a:r>
                  <a:rPr lang="zh-CN" altLang="en-US" b="0" dirty="0">
                    <a:solidFill>
                      <a:srgbClr val="6A9955"/>
                    </a:solidFill>
                    <a:effectLst/>
                    <a:latin typeface="Consolas" panose="020B0609020204030204" pitchFamily="49" charset="0"/>
                  </a:rPr>
                  <a:t>连贯性分数的方法，表明它可以生成高质量和语义一致的前缀文本。 最后，</a:t>
                </a:r>
                <a:r>
                  <a:rPr lang="en-US" altLang="zh-CN" b="0" dirty="0">
                    <a:solidFill>
                      <a:srgbClr val="6A9955"/>
                    </a:solidFill>
                    <a:effectLst/>
                    <a:latin typeface="Consolas" panose="020B0609020204030204" pitchFamily="49" charset="0"/>
                  </a:rPr>
                  <a:t>gen-ppl </a:t>
                </a:r>
                <a:r>
                  <a:rPr lang="zh-CN" altLang="en-US" b="0" dirty="0">
                    <a:solidFill>
                      <a:srgbClr val="6A9955"/>
                    </a:solidFill>
                    <a:effectLst/>
                    <a:latin typeface="Consolas" panose="020B0609020204030204" pitchFamily="49" charset="0"/>
                  </a:rPr>
                  <a:t>指标也验证了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对比搜索的优越性，因为与其他方法相比，它获得了显着更好的生成困惑度</a:t>
                </a:r>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6A9955"/>
                    </a:solidFill>
                    <a:effectLst/>
                    <a:latin typeface="Consolas" panose="020B0609020204030204" pitchFamily="49" charset="0"/>
                  </a:rPr>
                  <a:t> 此外，从 </a:t>
                </a:r>
                <a:r>
                  <a:rPr lang="en-US" altLang="zh-CN" b="0" dirty="0">
                    <a:solidFill>
                      <a:srgbClr val="6A9955"/>
                    </a:solidFill>
                    <a:effectLst/>
                    <a:latin typeface="Consolas" panose="020B0609020204030204" pitchFamily="49" charset="0"/>
                  </a:rPr>
                  <a:t>MLE </a:t>
                </a:r>
                <a:r>
                  <a:rPr lang="zh-CN" altLang="en-US" b="0" dirty="0">
                    <a:solidFill>
                      <a:srgbClr val="6A9955"/>
                    </a:solidFill>
                    <a:effectLst/>
                    <a:latin typeface="Consolas" panose="020B0609020204030204" pitchFamily="49" charset="0"/>
                  </a:rPr>
                  <a:t>和 </a:t>
                </a:r>
                <a:r>
                  <a:rPr lang="en-US" altLang="zh-CN" b="0" dirty="0">
                    <a:solidFill>
                      <a:srgbClr val="6A9955"/>
                    </a:solidFill>
                    <a:effectLst/>
                    <a:latin typeface="Consolas" panose="020B0609020204030204" pitchFamily="49" charset="0"/>
                  </a:rPr>
                  <a:t>Unlikelihood </a:t>
                </a:r>
                <a:r>
                  <a:rPr lang="zh-CN" altLang="en-US" b="0" dirty="0">
                    <a:solidFill>
                      <a:srgbClr val="6A9955"/>
                    </a:solidFill>
                    <a:effectLst/>
                    <a:latin typeface="Consolas" panose="020B0609020204030204" pitchFamily="49" charset="0"/>
                  </a:rPr>
                  <a:t>基线的结果中，我们看到对比搜索与贪婪和束搜索相比仍然带来性能提升。 然而，性能提升仍然落后于 </a:t>
                </a:r>
                <a:r>
                  <a:rPr lang="en-US" altLang="zh-CN" b="0" dirty="0" err="1">
                    <a:solidFill>
                      <a:srgbClr val="6A9955"/>
                    </a:solidFill>
                    <a:effectLst/>
                    <a:latin typeface="Consolas" panose="020B0609020204030204" pitchFamily="49" charset="0"/>
                  </a:rPr>
                  <a:t>SimCTG</a:t>
                </a:r>
                <a:r>
                  <a:rPr lang="zh-CN" altLang="en-US" b="0" dirty="0">
                    <a:solidFill>
                      <a:srgbClr val="6A9955"/>
                    </a:solidFill>
                    <a:effectLst/>
                    <a:latin typeface="Consolas" panose="020B0609020204030204" pitchFamily="49" charset="0"/>
                  </a:rPr>
                  <a:t>，这证明了对比训练的必要性。 根本原因是，在不使用对比目标 </a:t>
                </a:r>
                <a:r>
                  <a:rPr lang="en-US" altLang="zh-CN" b="0" dirty="0">
                    <a:solidFill>
                      <a:srgbClr val="6A9955"/>
                    </a:solidFill>
                    <a:effectLst/>
                    <a:latin typeface="Consolas" panose="020B0609020204030204" pitchFamily="49" charset="0"/>
                  </a:rPr>
                  <a:t>LCL</a:t>
                </a:r>
                <a:r>
                  <a:rPr lang="zh-CN" altLang="en-US" b="0" dirty="0">
                    <a:solidFill>
                      <a:srgbClr val="6A9955"/>
                    </a:solidFill>
                    <a:effectLst/>
                    <a:latin typeface="Consolas" panose="020B0609020204030204" pitchFamily="49" charset="0"/>
                  </a:rPr>
                  <a:t>（等式 </a:t>
                </a:r>
                <a:r>
                  <a:rPr lang="en-US" altLang="zh-CN" b="0" dirty="0">
                    <a:solidFill>
                      <a:srgbClr val="6A9955"/>
                    </a:solidFill>
                    <a:effectLst/>
                    <a:latin typeface="Consolas" panose="020B0609020204030204" pitchFamily="49" charset="0"/>
                  </a:rPr>
                  <a:t>2</a:t>
                </a:r>
                <a:r>
                  <a:rPr lang="zh-CN" altLang="en-US" b="0" dirty="0">
                    <a:solidFill>
                      <a:srgbClr val="6A9955"/>
                    </a:solidFill>
                    <a:effectLst/>
                    <a:latin typeface="Consolas" panose="020B0609020204030204" pitchFamily="49" charset="0"/>
                  </a:rPr>
                  <a:t>）的情况下，通过 </a:t>
                </a:r>
                <a:r>
                  <a:rPr lang="en-US" altLang="zh-CN" b="0" dirty="0">
                    <a:solidFill>
                      <a:srgbClr val="6A9955"/>
                    </a:solidFill>
                    <a:effectLst/>
                    <a:latin typeface="Consolas" panose="020B0609020204030204" pitchFamily="49" charset="0"/>
                  </a:rPr>
                  <a:t>MLE </a:t>
                </a:r>
                <a:r>
                  <a:rPr lang="zh-CN" altLang="en-US" b="0" dirty="0">
                    <a:solidFill>
                      <a:srgbClr val="6A9955"/>
                    </a:solidFill>
                    <a:effectLst/>
                    <a:latin typeface="Consolas" panose="020B0609020204030204" pitchFamily="49" charset="0"/>
                  </a:rPr>
                  <a:t>或似然性获得的令牌表示的判别性较低（第 </a:t>
                </a:r>
                <a:r>
                  <a:rPr lang="en-US" altLang="zh-CN" b="0" dirty="0">
                    <a:solidFill>
                      <a:srgbClr val="6A9955"/>
                    </a:solidFill>
                    <a:effectLst/>
                    <a:latin typeface="Consolas" panose="020B0609020204030204" pitchFamily="49" charset="0"/>
                  </a:rPr>
                  <a:t>6.1 </a:t>
                </a:r>
                <a:r>
                  <a:rPr lang="zh-CN" altLang="en-US" b="0" dirty="0">
                    <a:solidFill>
                      <a:srgbClr val="6A9955"/>
                    </a:solidFill>
                    <a:effectLst/>
                    <a:latin typeface="Consolas" panose="020B0609020204030204" pitchFamily="49" charset="0"/>
                  </a:rPr>
                  <a:t>节）。 因此，不同候选者的退化惩罚（</a:t>
                </a:r>
                <a:r>
                  <a:rPr lang="en-US" altLang="zh-CN" b="0" dirty="0">
                    <a:solidFill>
                      <a:srgbClr val="6A9955"/>
                    </a:solidFill>
                    <a:effectLst/>
                    <a:latin typeface="Consolas" panose="020B0609020204030204" pitchFamily="49" charset="0"/>
                  </a:rPr>
                  <a:t>Eq. 5</a:t>
                </a:r>
                <a:r>
                  <a:rPr lang="zh-CN" altLang="en-US" b="0" dirty="0">
                    <a:solidFill>
                      <a:srgbClr val="6A9955"/>
                    </a:solidFill>
                    <a:effectLst/>
                    <a:latin typeface="Consolas" panose="020B0609020204030204" pitchFamily="49" charset="0"/>
                  </a:rPr>
                  <a:t>）不太可区分，输出的选择受模型置信度支配，使得对比搜索不太有效。 </a:t>
                </a:r>
                <a:endParaRPr lang="zh-CN" alt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rgbClr val="D4D4D4"/>
                  </a:solidFill>
                  <a:effectLst/>
                  <a:latin typeface="Consolas" panose="020B0609020204030204" pitchFamily="49" charset="0"/>
                </a:endParaRPr>
              </a:p>
              <a:p>
                <a:endParaRPr lang="zh-CN" altLang="en-US" b="0" dirty="0">
                  <a:solidFill>
                    <a:srgbClr val="D4D4D4"/>
                  </a:solidFill>
                  <a:effectLst/>
                  <a:latin typeface="Consolas" panose="020B0609020204030204" pitchFamily="49" charset="0"/>
                </a:endParaRPr>
              </a:p>
              <a:p>
                <a:br>
                  <a:rPr lang="zh-CN" altLang="en-US" b="0" dirty="0">
                    <a:solidFill>
                      <a:srgbClr val="D4D4D4"/>
                    </a:solidFill>
                    <a:effectLst/>
                    <a:latin typeface="Consolas" panose="020B0609020204030204" pitchFamily="49" charset="0"/>
                  </a:rPr>
                </a:br>
                <a:endParaRPr lang="zh-CN" altLang="en-US" b="0" dirty="0">
                  <a:solidFill>
                    <a:srgbClr val="D4D4D4"/>
                  </a:solidFill>
                  <a:effectLst/>
                  <a:latin typeface="Consolas" panose="020B0609020204030204" pitchFamily="49" charset="0"/>
                </a:endParaRPr>
              </a:p>
              <a:p>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12</a:t>
            </a:fld>
            <a:endParaRPr lang="zh-CN" altLang="en-US"/>
          </a:p>
        </p:txBody>
      </p:sp>
    </p:spTree>
    <p:extLst>
      <p:ext uri="{BB962C8B-B14F-4D97-AF65-F5344CB8AC3E}">
        <p14:creationId xmlns:p14="http://schemas.microsoft.com/office/powerpoint/2010/main" val="32676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首先，我们看到，直接使用 </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或似然模型应用对比搜索不会产生令人满意的结果。这是由于它们的表示空间的各向异性性质，如第 </a:t>
                </a:r>
                <a:r>
                  <a:rPr lang="en-US" altLang="zh-CN" sz="1200" b="0" kern="1200" dirty="0">
                    <a:solidFill>
                      <a:schemeClr val="tx1"/>
                    </a:solidFill>
                    <a:effectLst/>
                    <a:latin typeface="+mn-lt"/>
                    <a:ea typeface="+mn-ea"/>
                    <a:cs typeface="+mn-cs"/>
                  </a:rPr>
                  <a:t>4.2 </a:t>
                </a:r>
                <a:r>
                  <a:rPr lang="zh-CN" altLang="en-US" sz="1200" b="0" kern="1200" dirty="0">
                    <a:solidFill>
                      <a:schemeClr val="tx1"/>
                    </a:solidFill>
                    <a:effectLst/>
                    <a:latin typeface="+mn-lt"/>
                    <a:ea typeface="+mn-ea"/>
                    <a:cs typeface="+mn-cs"/>
                  </a:rPr>
                  <a:t>节所述。其次，</a:t>
                </a:r>
                <a:r>
                  <a:rPr lang="en-US" altLang="zh-CN" sz="1200" b="0" kern="1200" dirty="0">
                    <a:solidFill>
                      <a:schemeClr val="tx1"/>
                    </a:solidFill>
                    <a:effectLst/>
                    <a:latin typeface="+mn-lt"/>
                    <a:ea typeface="+mn-ea"/>
                    <a:cs typeface="+mn-cs"/>
                  </a:rPr>
                  <a:t>Unlikelihood </a:t>
                </a:r>
                <a:r>
                  <a:rPr lang="zh-CN" altLang="en-US" sz="1200" b="0" kern="1200" dirty="0">
                    <a:solidFill>
                      <a:schemeClr val="tx1"/>
                    </a:solidFill>
                    <a:effectLst/>
                    <a:latin typeface="+mn-lt"/>
                    <a:ea typeface="+mn-ea"/>
                    <a:cs typeface="+mn-cs"/>
                  </a:rPr>
                  <a:t>模型的相干性得分明显低于 </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和 </a:t>
                </a:r>
                <a:r>
                  <a:rPr lang="en-US" altLang="zh-CN" sz="1200" b="0" kern="1200" dirty="0" err="1">
                    <a:solidFill>
                      <a:schemeClr val="tx1"/>
                    </a:solidFill>
                    <a:effectLst/>
                    <a:latin typeface="+mn-lt"/>
                    <a:ea typeface="+mn-ea"/>
                    <a:cs typeface="+mn-cs"/>
                  </a:rPr>
                  <a:t>SimCTG</a:t>
                </a:r>
                <a:r>
                  <a:rPr lang="zh-CN" altLang="en-US" sz="1200" b="0" kern="1200" dirty="0">
                    <a:solidFill>
                      <a:schemeClr val="tx1"/>
                    </a:solidFill>
                    <a:effectLst/>
                    <a:latin typeface="+mn-lt"/>
                    <a:ea typeface="+mn-ea"/>
                    <a:cs typeface="+mn-cs"/>
                  </a:rPr>
                  <a:t>，这表明它产生了最不可能的结果，表 </a:t>
                </a:r>
                <a:r>
                  <a:rPr lang="en-US" altLang="zh-CN" sz="1200" b="0" kern="1200" dirty="0">
                    <a:solidFill>
                      <a:schemeClr val="tx1"/>
                    </a:solidFill>
                    <a:effectLst/>
                    <a:latin typeface="+mn-lt"/>
                    <a:ea typeface="+mn-ea"/>
                    <a:cs typeface="+mn-cs"/>
                  </a:rPr>
                  <a:t>1 </a:t>
                </a:r>
                <a:r>
                  <a:rPr lang="zh-CN" altLang="en-US" sz="1200" b="0" kern="1200" dirty="0">
                    <a:solidFill>
                      <a:schemeClr val="tx1"/>
                    </a:solidFill>
                    <a:effectLst/>
                    <a:latin typeface="+mn-lt"/>
                    <a:ea typeface="+mn-ea"/>
                    <a:cs typeface="+mn-cs"/>
                  </a:rPr>
                  <a:t>中的生成困惑度 </a:t>
                </a:r>
                <a:r>
                  <a:rPr lang="en-US" altLang="zh-CN" sz="1200" b="0" kern="1200" dirty="0">
                    <a:solidFill>
                      <a:schemeClr val="tx1"/>
                    </a:solidFill>
                    <a:effectLst/>
                    <a:latin typeface="+mn-lt"/>
                    <a:ea typeface="+mn-ea"/>
                    <a:cs typeface="+mn-cs"/>
                  </a:rPr>
                  <a:t>(gen-ppl) </a:t>
                </a:r>
                <a:r>
                  <a:rPr lang="zh-CN" altLang="en-US" sz="1200" b="0" kern="1200" dirty="0">
                    <a:solidFill>
                      <a:schemeClr val="tx1"/>
                    </a:solidFill>
                    <a:effectLst/>
                    <a:latin typeface="+mn-lt"/>
                    <a:ea typeface="+mn-ea"/>
                    <a:cs typeface="+mn-cs"/>
                  </a:rPr>
                  <a:t>也表明了这一点。此外，</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对比搜索的结果显着在连贯性和流畅性方面优于不同模型的核采样（</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&lt; 0.05 </a:t>
                </a:r>
                <a:r>
                  <a:rPr lang="zh-CN" altLang="en-US" sz="1200" b="0" kern="1200" dirty="0">
                    <a:solidFill>
                      <a:schemeClr val="tx1"/>
                    </a:solidFill>
                    <a:effectLst/>
                    <a:latin typeface="+mn-lt"/>
                    <a:ea typeface="+mn-ea"/>
                    <a:cs typeface="+mn-cs"/>
                  </a:rPr>
                  <a:t>的符号检验）。最后，</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-large + contrastive search </a:t>
                </a:r>
                <a:r>
                  <a:rPr lang="zh-CN" altLang="en-US" sz="1200" b="0" kern="1200" dirty="0">
                    <a:solidFill>
                      <a:schemeClr val="tx1"/>
                    </a:solidFill>
                    <a:effectLst/>
                    <a:latin typeface="+mn-lt"/>
                    <a:ea typeface="+mn-ea"/>
                    <a:cs typeface="+mn-cs"/>
                  </a:rPr>
                  <a:t>实现了全面的最佳性能，甚至在流畅度指标上的表现与人工书写的文本相当（</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&gt; 0.4 </a:t>
                </a:r>
                <a:r>
                  <a:rPr lang="zh-CN" altLang="en-US" sz="1200" b="0" kern="1200" dirty="0">
                    <a:solidFill>
                      <a:schemeClr val="tx1"/>
                    </a:solidFill>
                    <a:effectLst/>
                    <a:latin typeface="+mn-lt"/>
                    <a:ea typeface="+mn-ea"/>
                    <a:cs typeface="+mn-cs"/>
                  </a:rPr>
                  <a:t>的符号测试）。这揭示了我们处理大型模型的方法具有明显的普遍性，未来的工作可能集中在将其扩展到包含超过数十亿个参数的模型，例如 </a:t>
                </a:r>
                <a:r>
                  <a:rPr lang="en-US" altLang="zh-CN" sz="1200" b="0" kern="1200" dirty="0">
                    <a:solidFill>
                      <a:schemeClr val="tx1"/>
                    </a:solidFill>
                    <a:effectLst/>
                    <a:latin typeface="+mn-lt"/>
                    <a:ea typeface="+mn-ea"/>
                    <a:cs typeface="+mn-cs"/>
                  </a:rPr>
                  <a:t>GPT-3</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Brown </a:t>
                </a:r>
                <a:r>
                  <a:rPr lang="zh-CN" altLang="en-US" sz="1200" b="0" kern="1200" dirty="0">
                    <a:solidFill>
                      <a:schemeClr val="tx1"/>
                    </a:solidFill>
                    <a:effectLst/>
                    <a:latin typeface="+mn-lt"/>
                    <a:ea typeface="+mn-ea"/>
                    <a:cs typeface="+mn-cs"/>
                  </a:rPr>
                  <a:t>等人，</a:t>
                </a:r>
                <a:r>
                  <a:rPr lang="en-US" altLang="zh-CN" sz="1200" b="0" kern="1200" dirty="0">
                    <a:solidFill>
                      <a:schemeClr val="tx1"/>
                    </a:solidFill>
                    <a:effectLst/>
                    <a:latin typeface="+mn-lt"/>
                    <a:ea typeface="+mn-ea"/>
                    <a:cs typeface="+mn-cs"/>
                  </a:rPr>
                  <a:t>2020 </a:t>
                </a:r>
                <a:r>
                  <a:rPr lang="zh-CN" altLang="en-US" sz="1200" b="0" kern="1200" dirty="0">
                    <a:solidFill>
                      <a:schemeClr val="tx1"/>
                    </a:solidFill>
                    <a:effectLst/>
                    <a:latin typeface="+mn-lt"/>
                    <a:ea typeface="+mn-ea"/>
                    <a:cs typeface="+mn-cs"/>
                  </a:rPr>
                  <a:t>年）。</a:t>
                </a:r>
              </a:p>
              <a:p>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13</a:t>
            </a:fld>
            <a:endParaRPr lang="zh-CN" altLang="en-US"/>
          </a:p>
        </p:txBody>
      </p:sp>
    </p:spTree>
    <p:extLst>
      <p:ext uri="{BB962C8B-B14F-4D97-AF65-F5344CB8AC3E}">
        <p14:creationId xmlns:p14="http://schemas.microsoft.com/office/powerpoint/2010/main" val="74133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 表 </a:t>
                </a:r>
                <a:r>
                  <a:rPr lang="en-US" altLang="zh-CN" sz="1200" b="0" kern="1200" dirty="0">
                    <a:solidFill>
                      <a:schemeClr val="tx1"/>
                    </a:solidFill>
                    <a:effectLst/>
                    <a:latin typeface="+mn-lt"/>
                    <a:ea typeface="+mn-ea"/>
                    <a:cs typeface="+mn-cs"/>
                  </a:rPr>
                  <a:t>3 </a:t>
                </a:r>
                <a:r>
                  <a:rPr lang="zh-CN" altLang="en-US" sz="1200" b="0" kern="1200" dirty="0">
                    <a:solidFill>
                      <a:schemeClr val="tx1"/>
                    </a:solidFill>
                    <a:effectLst/>
                    <a:latin typeface="+mn-lt"/>
                    <a:ea typeface="+mn-ea"/>
                    <a:cs typeface="+mn-cs"/>
                  </a:rPr>
                  <a:t>显示了评估结果，在这两个数据集上，我们看到 </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对比搜索在各种指标上明显优于其他方法，这表明我们的方法可推广到不同的语言和任务。值得强调的是，在 </a:t>
                </a:r>
                <a:r>
                  <a:rPr lang="en-US" altLang="zh-CN" sz="1200" b="0" kern="1200" dirty="0">
                    <a:solidFill>
                      <a:schemeClr val="tx1"/>
                    </a:solidFill>
                    <a:effectLst/>
                    <a:latin typeface="+mn-lt"/>
                    <a:ea typeface="+mn-ea"/>
                    <a:cs typeface="+mn-cs"/>
                  </a:rPr>
                  <a:t>LCCC </a:t>
                </a:r>
                <a:r>
                  <a:rPr lang="zh-CN" altLang="en-US" sz="1200" b="0" kern="1200" dirty="0">
                    <a:solidFill>
                      <a:schemeClr val="tx1"/>
                    </a:solidFill>
                    <a:effectLst/>
                    <a:latin typeface="+mn-lt"/>
                    <a:ea typeface="+mn-ea"/>
                    <a:cs typeface="+mn-cs"/>
                  </a:rPr>
                  <a:t>基准测试中，</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对比搜索在流畅度指标上的表现出人意料地优于人类表现，而在连贯性和信息量指标上表现相当（</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&gt; 0.4 </a:t>
                </a:r>
                <a:r>
                  <a:rPr lang="zh-CN" altLang="en-US" sz="1200" b="0" kern="1200" dirty="0">
                    <a:solidFill>
                      <a:schemeClr val="tx1"/>
                    </a:solidFill>
                    <a:effectLst/>
                    <a:latin typeface="+mn-lt"/>
                    <a:ea typeface="+mn-ea"/>
                    <a:cs typeface="+mn-cs"/>
                  </a:rPr>
                  <a:t>的符号检验）。此外，即使没有对比训练，</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模型在使用对比搜索时也表现得更好。这是由于中文语言模型的内在属性，</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目标已经可以产生一个显示高度各向同性的表示空间，从而使对比搜索直接适用。这一发现特别有吸引力，因为它揭示了对比搜索在现成的（即没有对比训练的）语言模型上对某些语言（例如中文）的潜在适用性</a:t>
                </a:r>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14</a:t>
            </a:fld>
            <a:endParaRPr lang="zh-CN" altLang="en-US"/>
          </a:p>
        </p:txBody>
      </p:sp>
    </p:spTree>
    <p:extLst>
      <p:ext uri="{BB962C8B-B14F-4D97-AF65-F5344CB8AC3E}">
        <p14:creationId xmlns:p14="http://schemas.microsoft.com/office/powerpoint/2010/main" val="2474279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我们使用来自 </a:t>
                </a:r>
                <a:r>
                  <a:rPr lang="en-US" altLang="zh-CN" b="0" dirty="0"/>
                  <a:t>Wikitext-103 </a:t>
                </a:r>
                <a:r>
                  <a:rPr lang="zh-CN" altLang="en-US" b="0" dirty="0"/>
                  <a:t>测试集的文本，并计算不同模型（即 </a:t>
                </a:r>
                <a:r>
                  <a:rPr lang="en-US" altLang="zh-CN" b="0" dirty="0"/>
                  <a:t>MLE</a:t>
                </a:r>
                <a:r>
                  <a:rPr lang="zh-CN" altLang="en-US" b="0" dirty="0"/>
                  <a:t>、</a:t>
                </a:r>
                <a:r>
                  <a:rPr lang="en-US" altLang="zh-CN" b="0" dirty="0"/>
                  <a:t>Unlikelihood </a:t>
                </a:r>
                <a:r>
                  <a:rPr lang="zh-CN" altLang="en-US" b="0" dirty="0"/>
                  <a:t>和 </a:t>
                </a:r>
                <a:r>
                  <a:rPr lang="en-US" altLang="zh-CN" b="0" dirty="0" err="1"/>
                  <a:t>SimCTG</a:t>
                </a:r>
                <a:r>
                  <a:rPr lang="zh-CN" altLang="en-US" b="0" dirty="0"/>
                  <a:t>）在不同层上的令牌表示的自相似性。 图 </a:t>
                </a:r>
                <a:r>
                  <a:rPr lang="en-US" altLang="zh-CN" b="0" dirty="0"/>
                  <a:t>2 </a:t>
                </a:r>
                <a:r>
                  <a:rPr lang="zh-CN" altLang="en-US" b="0" dirty="0"/>
                  <a:t>绘制了所有样本的平均结果。 我们看到，在中间层，不同模型的自相似度分数是相对相同的。 相比之下，在输出层（第 </a:t>
                </a:r>
                <a:r>
                  <a:rPr lang="en-US" altLang="zh-CN" b="0" dirty="0"/>
                  <a:t>12 </a:t>
                </a:r>
                <a:r>
                  <a:rPr lang="zh-CN" altLang="en-US" b="0" dirty="0"/>
                  <a:t>层），</a:t>
                </a:r>
                <a:r>
                  <a:rPr lang="en-US" altLang="zh-CN" b="0" dirty="0" err="1"/>
                  <a:t>SimCTG</a:t>
                </a:r>
                <a:r>
                  <a:rPr lang="en-US" altLang="zh-CN" b="0" dirty="0"/>
                  <a:t> </a:t>
                </a:r>
                <a:r>
                  <a:rPr lang="zh-CN" altLang="en-US" b="0" dirty="0"/>
                  <a:t>的自相似性明显低于其他基线。 我们注意到，</a:t>
                </a:r>
                <a:r>
                  <a:rPr lang="en-US" altLang="zh-CN" b="0" dirty="0"/>
                  <a:t>Unlikelihood </a:t>
                </a:r>
                <a:r>
                  <a:rPr lang="zh-CN" altLang="en-US" b="0" dirty="0"/>
                  <a:t>模型也比 </a:t>
                </a:r>
                <a:r>
                  <a:rPr lang="en-US" altLang="zh-CN" b="0" dirty="0"/>
                  <a:t>MLE </a:t>
                </a:r>
                <a:r>
                  <a:rPr lang="zh-CN" altLang="en-US" b="0" dirty="0"/>
                  <a:t>产生更多的判别性表示，但它的语言模型精度低于 </a:t>
                </a:r>
                <a:r>
                  <a:rPr lang="en-US" altLang="zh-CN" b="0" dirty="0"/>
                  <a:t>MLE </a:t>
                </a:r>
                <a:r>
                  <a:rPr lang="zh-CN" altLang="en-US" b="0" dirty="0"/>
                  <a:t>和 </a:t>
                </a:r>
                <a:r>
                  <a:rPr lang="en-US" altLang="zh-CN" b="0" dirty="0" err="1"/>
                  <a:t>SimCTG</a:t>
                </a:r>
                <a:r>
                  <a:rPr lang="zh-CN" altLang="en-US" b="0" dirty="0"/>
                  <a:t>，如表 </a:t>
                </a:r>
                <a:r>
                  <a:rPr lang="en-US" altLang="zh-CN" b="0" dirty="0"/>
                  <a:t>1 </a:t>
                </a:r>
                <a:r>
                  <a:rPr lang="zh-CN" altLang="en-US" b="0" dirty="0"/>
                  <a:t>所示。另一方面，</a:t>
                </a:r>
                <a:r>
                  <a:rPr lang="en-US" altLang="zh-CN" b="0" dirty="0" err="1"/>
                  <a:t>SimCTG</a:t>
                </a:r>
                <a:r>
                  <a:rPr lang="en-US" altLang="zh-CN" b="0" dirty="0"/>
                  <a:t> </a:t>
                </a:r>
                <a:r>
                  <a:rPr lang="zh-CN" altLang="en-US" b="0" dirty="0"/>
                  <a:t>在保持最佳语言模型的同时获得最具判别性和各向同性的表示 准确性，这进一步验证了我们提出的方法的明显优势。</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15</a:t>
            </a:fld>
            <a:endParaRPr lang="zh-CN" altLang="en-US"/>
          </a:p>
        </p:txBody>
      </p:sp>
    </p:spTree>
    <p:extLst>
      <p:ext uri="{BB962C8B-B14F-4D97-AF65-F5344CB8AC3E}">
        <p14:creationId xmlns:p14="http://schemas.microsoft.com/office/powerpoint/2010/main" val="265484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第二种</a:t>
                </a:r>
                <a14:m>
                  <m:oMath xmlns:m="http://schemas.openxmlformats.org/officeDocument/2006/math">
                    <m:r>
                      <a:rPr lang="zh-CN" altLang="en-US" b="0" i="1" dirty="0" smtClean="0">
                        <a:latin typeface="Cambria Math" panose="02040503050406030204" pitchFamily="18" charset="0"/>
                      </a:rPr>
                      <m:t>方法不对</m:t>
                    </m:r>
                  </m:oMath>
                </a14:m>
                <a:r>
                  <a:rPr lang="zh-CN" altLang="en-US" b="0" dirty="0"/>
                  <a:t>句子</a:t>
                </a:r>
                <a:r>
                  <a:rPr lang="en-US" altLang="zh-CN" b="0" dirty="0"/>
                  <a:t>S</a:t>
                </a:r>
                <a:r>
                  <a:rPr lang="zh-CN" altLang="en-US" b="0" dirty="0"/>
                  <a:t>进行切边，将</a:t>
                </a:r>
                <a:r>
                  <a:rPr lang="en-US" altLang="zh-CN" b="0" dirty="0"/>
                  <a:t>S</a:t>
                </a:r>
                <a:r>
                  <a:rPr lang="zh-CN" altLang="en-US" b="0" dirty="0"/>
                  <a:t>整体转化为一个有向图。每个单词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b="0" dirty="0"/>
                  <a:t>都与它后面的单词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oMath>
                </a14:m>
                <a:r>
                  <a:rPr lang="zh-CN" altLang="en-US" b="0" dirty="0"/>
                  <a:t>建立一个有向边，这里要求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b="0" dirty="0"/>
                  <a:t>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oMath>
                </a14:m>
                <a:r>
                  <a:rPr lang="zh-CN" altLang="en-US" b="0" dirty="0"/>
                  <a:t>的距离小于最大实体长度</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 </m:t>
                    </m:r>
                    <m:r>
                      <a:rPr lang="zh-CN" altLang="en-US" b="0" i="1" smtClean="0">
                        <a:latin typeface="Cambria Math" panose="02040503050406030204" pitchFamily="18" charset="0"/>
                      </a:rPr>
                      <m:t>。构建图</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G</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之后，并将</m:t>
                    </m:r>
                  </m:oMath>
                </a14:m>
                <a:r>
                  <a:rPr lang="zh-CN" altLang="en-US" b="0" dirty="0"/>
                  <a:t>句子</a:t>
                </a:r>
                <a14:m>
                  <m:oMath xmlns:m="http://schemas.openxmlformats.org/officeDocument/2006/math">
                    <m:r>
                      <a:rPr lang="en-US" altLang="zh-CN" b="0" i="1" dirty="0" smtClean="0">
                        <a:latin typeface="Cambria Math" panose="02040503050406030204" pitchFamily="18" charset="0"/>
                      </a:rPr>
                      <m:t>𝑆</m:t>
                    </m:r>
                  </m:oMath>
                </a14:m>
                <a:r>
                  <a:rPr lang="zh-CN" altLang="en-US" b="0" dirty="0"/>
                  <a:t>传入</a:t>
                </a:r>
                <a:r>
                  <a:rPr lang="en-US" altLang="zh-CN" b="0" dirty="0"/>
                  <a:t>Bert</a:t>
                </a:r>
                <a:r>
                  <a:rPr lang="zh-CN" altLang="en-US" b="0" dirty="0"/>
                  <a:t>，获得每个单词的词向量，并把这个向量作为有向图中每个单词的初始向量。</a:t>
                </a:r>
                <a:endParaRPr lang="en-US" altLang="zh-CN" b="0" dirty="0"/>
              </a:p>
              <a:p>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16</a:t>
            </a:fld>
            <a:endParaRPr lang="zh-CN" altLang="en-US"/>
          </a:p>
        </p:txBody>
      </p:sp>
    </p:spTree>
    <p:extLst>
      <p:ext uri="{BB962C8B-B14F-4D97-AF65-F5344CB8AC3E}">
        <p14:creationId xmlns:p14="http://schemas.microsoft.com/office/powerpoint/2010/main" val="312324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对于细胞核采样，当 </a:t>
                </a:r>
                <a:r>
                  <a:rPr lang="en-US" altLang="zh-CN" b="0" dirty="0"/>
                  <a:t>p </a:t>
                </a:r>
                <a:r>
                  <a:rPr lang="zh-CN" altLang="en-US" b="0" dirty="0"/>
                  <a:t>较小（即 </a:t>
                </a:r>
                <a:r>
                  <a:rPr lang="en-US" altLang="zh-CN" b="0" dirty="0"/>
                  <a:t>p ≤ 0.7</a:t>
                </a:r>
                <a:r>
                  <a:rPr lang="zh-CN" altLang="en-US" b="0" dirty="0"/>
                  <a:t>）时，其生成困惑度与人类相当。 然而，多样性明显低于人类表现，这意味着它陷入了不受欢迎的重复循环中（</a:t>
                </a:r>
                <a:r>
                  <a:rPr lang="en-US" altLang="zh-CN" b="0" dirty="0"/>
                  <a:t>Holtzman </a:t>
                </a:r>
                <a:r>
                  <a:rPr lang="zh-CN" altLang="en-US" b="0" dirty="0"/>
                  <a:t>等人，</a:t>
                </a:r>
                <a:r>
                  <a:rPr lang="en-US" altLang="zh-CN" b="0" dirty="0"/>
                  <a:t>2020 </a:t>
                </a:r>
                <a:r>
                  <a:rPr lang="zh-CN" altLang="en-US" b="0" dirty="0"/>
                  <a:t>年）。 另一方面，当 </a:t>
                </a:r>
                <a:r>
                  <a:rPr lang="en-US" altLang="zh-CN" b="0" dirty="0"/>
                  <a:t>p </a:t>
                </a:r>
                <a:r>
                  <a:rPr lang="zh-CN" altLang="en-US" b="0" dirty="0"/>
                  <a:t>较大时（即 </a:t>
                </a:r>
                <a:r>
                  <a:rPr lang="en-US" altLang="zh-CN" b="0" dirty="0"/>
                  <a:t>p ≥ 0.95</a:t>
                </a:r>
                <a:r>
                  <a:rPr lang="zh-CN" altLang="en-US" b="0" dirty="0"/>
                  <a:t>），世代多样性接近人类，但世代困惑度明显更高。 如此高的困惑度意味着生成的文本非常不可能，因此质量低下。 至于对比搜索，当 </a:t>
                </a:r>
                <a:r>
                  <a:rPr lang="en-US" altLang="zh-CN" b="0" dirty="0"/>
                  <a:t>α ∈ [0.5, 0.8] </a:t>
                </a:r>
                <a:r>
                  <a:rPr lang="zh-CN" altLang="en-US" b="0" dirty="0"/>
                  <a:t>时，它产生的生成多样性和困惑度都可以与人类的表现相媲美。 这些结果证明了对比搜索的优越性，因为它更好地平衡了世代多样性和困惑度之间的权衡。</a:t>
                </a:r>
                <a:endParaRPr lang="en-US" altLang="zh-CN" b="0" dirty="0"/>
              </a:p>
              <a:p>
                <a:endParaRPr lang="en-US" altLang="zh-CN" b="0" dirty="0"/>
              </a:p>
              <a:p>
                <a:r>
                  <a:rPr lang="zh-CN" altLang="en-US" b="0" dirty="0"/>
                  <a:t>我们将不同解码方法的解码延迟与 </a:t>
                </a:r>
                <a:r>
                  <a:rPr lang="en-US" altLang="zh-CN" b="0" dirty="0" err="1"/>
                  <a:t>SimCTG</a:t>
                </a:r>
                <a:r>
                  <a:rPr lang="en-US" altLang="zh-CN" b="0" dirty="0"/>
                  <a:t> </a:t>
                </a:r>
                <a:r>
                  <a:rPr lang="zh-CN" altLang="en-US" b="0" dirty="0"/>
                  <a:t>进行比较。 对于波束搜索和对比搜索，我们改变等式中的波束宽度 </a:t>
                </a:r>
                <a:r>
                  <a:rPr lang="en-US" altLang="zh-CN" b="0" dirty="0"/>
                  <a:t>b </a:t>
                </a:r>
                <a:r>
                  <a:rPr lang="zh-CN" altLang="en-US" b="0" dirty="0"/>
                  <a:t>和 </a:t>
                </a:r>
                <a:r>
                  <a:rPr lang="en-US" altLang="zh-CN" b="0" dirty="0"/>
                  <a:t>k</a:t>
                </a:r>
                <a:r>
                  <a:rPr lang="zh-CN" altLang="en-US" b="0" dirty="0"/>
                  <a:t>。 </a:t>
                </a:r>
                <a:r>
                  <a:rPr lang="en-US" altLang="zh-CN" b="0" dirty="0"/>
                  <a:t>5. </a:t>
                </a:r>
                <a:r>
                  <a:rPr lang="zh-CN" altLang="en-US" b="0" dirty="0"/>
                  <a:t>解码延迟是通过在批量大小为 </a:t>
                </a:r>
                <a:r>
                  <a:rPr lang="en-US" altLang="zh-CN" b="0" dirty="0"/>
                  <a:t>1 </a:t>
                </a:r>
                <a:r>
                  <a:rPr lang="zh-CN" altLang="en-US" b="0" dirty="0"/>
                  <a:t>的 </a:t>
                </a:r>
                <a:r>
                  <a:rPr lang="en-US" altLang="zh-CN" b="0" dirty="0"/>
                  <a:t>Wikitext-103 </a:t>
                </a:r>
                <a:r>
                  <a:rPr lang="zh-CN" altLang="en-US" b="0" dirty="0"/>
                  <a:t>测试用例上生成固定长度的文本延续来测量的。在图 </a:t>
                </a:r>
                <a:r>
                  <a:rPr lang="en-US" altLang="zh-CN" b="0" dirty="0"/>
                  <a:t>5 </a:t>
                </a:r>
                <a:r>
                  <a:rPr lang="zh-CN" altLang="en-US" b="0" dirty="0"/>
                  <a:t>中，我们显示了不同方法的平均相对解码延迟。 从结果中，我们看到贪婪搜索是最快的方法，并且不同方法的延迟通常可以相互比较。 将对比搜索与波束搜索进行比较，当 </a:t>
                </a:r>
                <a:r>
                  <a:rPr lang="en-US" altLang="zh-CN" b="0" dirty="0"/>
                  <a:t>b </a:t>
                </a:r>
                <a:r>
                  <a:rPr lang="zh-CN" altLang="en-US" b="0" dirty="0"/>
                  <a:t>和 </a:t>
                </a:r>
                <a:r>
                  <a:rPr lang="en-US" altLang="zh-CN" b="0" dirty="0"/>
                  <a:t>k </a:t>
                </a:r>
                <a:r>
                  <a:rPr lang="zh-CN" altLang="en-US" b="0" dirty="0"/>
                  <a:t>较小（即 ≤ </a:t>
                </a:r>
                <a:r>
                  <a:rPr lang="en-US" altLang="zh-CN" b="0" dirty="0"/>
                  <a:t>6</a:t>
                </a:r>
                <a:r>
                  <a:rPr lang="zh-CN" altLang="en-US" b="0" dirty="0"/>
                  <a:t>）时，它们的延迟几乎相同。 当 </a:t>
                </a:r>
                <a:r>
                  <a:rPr lang="en-US" altLang="zh-CN" b="0" dirty="0"/>
                  <a:t>b </a:t>
                </a:r>
                <a:r>
                  <a:rPr lang="zh-CN" altLang="en-US" b="0" dirty="0"/>
                  <a:t>和 </a:t>
                </a:r>
                <a:r>
                  <a:rPr lang="en-US" altLang="zh-CN" b="0" dirty="0"/>
                  <a:t>k </a:t>
                </a:r>
                <a:r>
                  <a:rPr lang="zh-CN" altLang="en-US" b="0" dirty="0"/>
                  <a:t>变大（即 </a:t>
                </a:r>
                <a:r>
                  <a:rPr lang="en-US" altLang="zh-CN" b="0" dirty="0"/>
                  <a:t>&gt; 6</a:t>
                </a:r>
                <a:r>
                  <a:rPr lang="zh-CN" altLang="en-US" b="0" dirty="0"/>
                  <a:t>）时，对比搜索变得比束搜索更快。 这些与其他广泛使用的解码方法的比较说明了所提出的对比搜索的实际用途。</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17</a:t>
            </a:fld>
            <a:endParaRPr lang="zh-CN" altLang="en-US"/>
          </a:p>
        </p:txBody>
      </p:sp>
    </p:spTree>
    <p:extLst>
      <p:ext uri="{BB962C8B-B14F-4D97-AF65-F5344CB8AC3E}">
        <p14:creationId xmlns:p14="http://schemas.microsoft.com/office/powerpoint/2010/main" val="1457753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在表 </a:t>
                </a:r>
                <a:r>
                  <a:rPr lang="en-US" altLang="zh-CN" b="0" dirty="0"/>
                  <a:t>4 </a:t>
                </a:r>
                <a:r>
                  <a:rPr lang="zh-CN" altLang="en-US" b="0" dirty="0"/>
                  <a:t>中，我们展示了在给定特定前缀的情况下使用不同解码方法生成的 </a:t>
                </a:r>
                <a:r>
                  <a:rPr lang="en-US" altLang="zh-CN" b="0" dirty="0" err="1"/>
                  <a:t>SimCTG</a:t>
                </a:r>
                <a:r>
                  <a:rPr lang="en-US" altLang="zh-CN" b="0" dirty="0"/>
                  <a:t> </a:t>
                </a:r>
                <a:r>
                  <a:rPr lang="zh-CN" altLang="en-US" b="0" dirty="0"/>
                  <a:t>示例。</a:t>
                </a:r>
                <a:r>
                  <a:rPr lang="en-US" altLang="zh-CN" b="0" dirty="0"/>
                  <a:t>9 </a:t>
                </a:r>
                <a:r>
                  <a:rPr lang="zh-CN" altLang="en-US" b="0" dirty="0"/>
                  <a:t>从结果中，我们看到波束搜索会产生不需要的序列级重复，从而导致低多样性和低生成困惑度。 另一方面，在前缀中，“布坎南”这个人批评了游戏。 然而，核采样的结果显示出矛盾的语义，导致低连贯性分数以及高生成困惑度。最后，对于对比搜索，它生成与前缀语义一致的文本，具有适当的困惑度，同时获得与核采样相同的多样性。</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18</a:t>
            </a:fld>
            <a:endParaRPr lang="zh-CN" altLang="en-US"/>
          </a:p>
        </p:txBody>
      </p:sp>
    </p:spTree>
    <p:extLst>
      <p:ext uri="{BB962C8B-B14F-4D97-AF65-F5344CB8AC3E}">
        <p14:creationId xmlns:p14="http://schemas.microsoft.com/office/powerpoint/2010/main" val="488767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为了更好地理解对比搜索的工作原理，在图 </a:t>
                </a:r>
                <a:r>
                  <a:rPr lang="en-US" altLang="zh-CN" b="0" dirty="0"/>
                  <a:t>6 </a:t>
                </a:r>
                <a:r>
                  <a:rPr lang="zh-CN" altLang="en-US" b="0" dirty="0"/>
                  <a:t>中，我们展示了使用波束搜索和对比搜索生成的 </a:t>
                </a:r>
                <a:r>
                  <a:rPr lang="en-US" altLang="zh-CN" b="0" dirty="0" err="1"/>
                  <a:t>SimCTG</a:t>
                </a:r>
                <a:r>
                  <a:rPr lang="en-US" altLang="zh-CN" b="0" dirty="0"/>
                  <a:t> </a:t>
                </a:r>
                <a:r>
                  <a:rPr lang="zh-CN" altLang="en-US" b="0" dirty="0"/>
                  <a:t>令牌相似度矩阵。为了更好的比较，我们还包括使用波束搜索的 </a:t>
                </a:r>
                <a:r>
                  <a:rPr lang="en-US" altLang="zh-CN" b="0" dirty="0"/>
                  <a:t>MLE </a:t>
                </a:r>
                <a:r>
                  <a:rPr lang="zh-CN" altLang="en-US" b="0" dirty="0"/>
                  <a:t>的结果。所有结果均使用表 </a:t>
                </a:r>
                <a:r>
                  <a:rPr lang="en-US" altLang="zh-CN" b="0" dirty="0"/>
                  <a:t>4 </a:t>
                </a:r>
                <a:r>
                  <a:rPr lang="zh-CN" altLang="en-US" b="0" dirty="0"/>
                  <a:t>中的相同前缀生成。红色和黄色框突出显示前缀和生成文本的相似度矩阵。首先，我们看到，</a:t>
                </a:r>
                <a:r>
                  <a:rPr lang="en-US" altLang="zh-CN" b="0" dirty="0"/>
                  <a:t>MLE + </a:t>
                </a:r>
                <a:r>
                  <a:rPr lang="zh-CN" altLang="en-US" b="0" dirty="0"/>
                  <a:t>波束搜索产生了一个非常密集的相似矩阵，这意味着它的令牌表示是不分青红皂白的。此外，其非对角条目中的高相似性分数清楚地显示了退化重复。其次，对于 </a:t>
                </a:r>
                <a:r>
                  <a:rPr lang="en-US" altLang="zh-CN" b="0" dirty="0" err="1"/>
                  <a:t>SimCTG</a:t>
                </a:r>
                <a:r>
                  <a:rPr lang="en-US" altLang="zh-CN" b="0" dirty="0"/>
                  <a:t> + </a:t>
                </a:r>
                <a:r>
                  <a:rPr lang="zh-CN" altLang="en-US" b="0" dirty="0"/>
                  <a:t>波束搜索，我们观察到一个理想的前缀相似矩阵，该矩阵是稀疏且各向同性的。但是，生成的结果中仍然存在退化重复，如图 </a:t>
                </a:r>
                <a:r>
                  <a:rPr lang="en-US" altLang="zh-CN" b="0" dirty="0"/>
                  <a:t>6(b) </a:t>
                </a:r>
                <a:r>
                  <a:rPr lang="zh-CN" altLang="en-US" b="0" dirty="0"/>
                  <a:t>所示。最后，对于 </a:t>
                </a:r>
                <a:r>
                  <a:rPr lang="en-US" altLang="zh-CN" b="0" dirty="0" err="1"/>
                  <a:t>SimCTG</a:t>
                </a:r>
                <a:r>
                  <a:rPr lang="en-US" altLang="zh-CN" b="0" dirty="0"/>
                  <a:t> + </a:t>
                </a:r>
                <a:r>
                  <a:rPr lang="zh-CN" altLang="en-US" b="0" dirty="0"/>
                  <a:t>对比搜索，整个相似矩阵是稀疏且各向同性的，说明它成功地解决了模型退化问题。这些观察结果符合我们在第 </a:t>
                </a:r>
                <a:r>
                  <a:rPr lang="en-US" altLang="zh-CN" b="0" dirty="0"/>
                  <a:t>1 </a:t>
                </a:r>
                <a:r>
                  <a:rPr lang="zh-CN" altLang="en-US" b="0" dirty="0"/>
                  <a:t>节中描述的动机。</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19</a:t>
            </a:fld>
            <a:endParaRPr lang="zh-CN" altLang="en-US"/>
          </a:p>
        </p:txBody>
      </p:sp>
    </p:spTree>
    <p:extLst>
      <p:ext uri="{BB962C8B-B14F-4D97-AF65-F5344CB8AC3E}">
        <p14:creationId xmlns:p14="http://schemas.microsoft.com/office/powerpoint/2010/main" val="22545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最后我报告一下我最近做的基于</a:t>
            </a:r>
            <a:r>
              <a:rPr lang="en-US" altLang="zh-CN" dirty="0"/>
              <a:t>GCN</a:t>
            </a:r>
            <a:r>
              <a:rPr lang="zh-CN" altLang="en-US" dirty="0"/>
              <a:t>的嵌套命名实体识别方法的进展情况</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2</a:t>
            </a:fld>
            <a:endParaRPr lang="zh-CN" altLang="en-US"/>
          </a:p>
        </p:txBody>
      </p:sp>
    </p:spTree>
    <p:extLst>
      <p:ext uri="{BB962C8B-B14F-4D97-AF65-F5344CB8AC3E}">
        <p14:creationId xmlns:p14="http://schemas.microsoft.com/office/powerpoint/2010/main" val="426785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20</a:t>
            </a:fld>
            <a:endParaRPr lang="zh-CN" altLang="en-US"/>
          </a:p>
        </p:txBody>
      </p:sp>
    </p:spTree>
    <p:extLst>
      <p:ext uri="{BB962C8B-B14F-4D97-AF65-F5344CB8AC3E}">
        <p14:creationId xmlns:p14="http://schemas.microsoft.com/office/powerpoint/2010/main" val="3807010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21</a:t>
            </a:fld>
            <a:endParaRPr lang="zh-CN" altLang="en-US"/>
          </a:p>
        </p:txBody>
      </p:sp>
    </p:spTree>
    <p:extLst>
      <p:ext uri="{BB962C8B-B14F-4D97-AF65-F5344CB8AC3E}">
        <p14:creationId xmlns:p14="http://schemas.microsoft.com/office/powerpoint/2010/main" val="169527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首先是学习部分</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3</a:t>
            </a:fld>
            <a:endParaRPr lang="zh-CN" altLang="en-US"/>
          </a:p>
        </p:txBody>
      </p:sp>
    </p:spTree>
    <p:extLst>
      <p:ext uri="{BB962C8B-B14F-4D97-AF65-F5344CB8AC3E}">
        <p14:creationId xmlns:p14="http://schemas.microsoft.com/office/powerpoint/2010/main" val="196559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文本生成的应用是非常广泛的，比如故事生成什么的。常用的工具就是语言模型。语言模型的目的就是从可变的文本序列中来学习得到概率分布，常用的损失函数是</a:t>
            </a:r>
            <a:r>
              <a:rPr lang="en-US" altLang="zh-CN" dirty="0"/>
              <a:t>MLE</a:t>
            </a:r>
            <a:r>
              <a:rPr lang="zh-CN" altLang="en-US" dirty="0"/>
              <a:t>，也就是极大似然估计。</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4</a:t>
            </a:fld>
            <a:endParaRPr lang="zh-CN" altLang="en-US"/>
          </a:p>
        </p:txBody>
      </p:sp>
    </p:spTree>
    <p:extLst>
      <p:ext uri="{BB962C8B-B14F-4D97-AF65-F5344CB8AC3E}">
        <p14:creationId xmlns:p14="http://schemas.microsoft.com/office/powerpoint/2010/main" val="190777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一般，解码方法可以分为确定性方法和不确定性方法，确定性方法有</a:t>
            </a:r>
            <a:r>
              <a:rPr lang="en-US" altLang="zh-CN" dirty="0"/>
              <a:t>greedy search</a:t>
            </a:r>
            <a:r>
              <a:rPr lang="zh-CN" altLang="en-US" dirty="0"/>
              <a:t>和</a:t>
            </a:r>
            <a:r>
              <a:rPr lang="en-US" altLang="zh-CN" dirty="0"/>
              <a:t>beam search</a:t>
            </a:r>
            <a:r>
              <a:rPr lang="zh-CN" altLang="en-US" dirty="0"/>
              <a:t>两种，它俩是根据模型的概率分布，每一步都选择概率最高的</a:t>
            </a:r>
            <a:r>
              <a:rPr lang="en-US" altLang="zh-CN" dirty="0"/>
              <a:t>Token</a:t>
            </a:r>
            <a:r>
              <a:rPr lang="zh-CN" altLang="en-US" dirty="0"/>
              <a:t>进行生成。缺点就在于，它们生成的文本易出现重复、语义不通顺等现象，而且一个前缀只能生成一个文本；随机性方法主要有</a:t>
            </a:r>
            <a:r>
              <a:rPr lang="en-US" altLang="zh-CN" dirty="0"/>
              <a:t>Top-k</a:t>
            </a:r>
            <a:r>
              <a:rPr lang="zh-CN" altLang="en-US" dirty="0"/>
              <a:t>采样和</a:t>
            </a:r>
            <a:r>
              <a:rPr lang="en-US" altLang="zh-CN" dirty="0"/>
              <a:t>Top-p</a:t>
            </a:r>
            <a:r>
              <a:rPr lang="zh-CN" altLang="en-US" dirty="0"/>
              <a:t>采样，两者也可以联合使用。它们在一定程度上解决了确定性方法的缺点，但由于它俩引入了随机性，导致会出现语义偏离。</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5</a:t>
            </a:fld>
            <a:endParaRPr lang="zh-CN" altLang="en-US"/>
          </a:p>
        </p:txBody>
      </p:sp>
    </p:spTree>
    <p:extLst>
      <p:ext uri="{BB962C8B-B14F-4D97-AF65-F5344CB8AC3E}">
        <p14:creationId xmlns:p14="http://schemas.microsoft.com/office/powerpoint/2010/main" val="99033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论文分析了现在基于</a:t>
            </a:r>
            <a:r>
              <a:rPr lang="en-US" altLang="zh-CN" dirty="0"/>
              <a:t>MLE</a:t>
            </a:r>
            <a:r>
              <a:rPr lang="zh-CN" altLang="en-US" dirty="0"/>
              <a:t>的模型的缺点，以及原因。这里所说的缺点就是重复、语义偏离等。模型认为这是由于语言模型产生的</a:t>
            </a:r>
            <a:r>
              <a:rPr lang="en-US" altLang="zh-CN" dirty="0"/>
              <a:t>Token</a:t>
            </a:r>
            <a:r>
              <a:rPr lang="zh-CN" altLang="en-US" dirty="0"/>
              <a:t>的向量表示的各向异性造成的。也就是，模型把所有的</a:t>
            </a:r>
            <a:r>
              <a:rPr lang="en-US" altLang="zh-CN" dirty="0"/>
              <a:t>Token</a:t>
            </a:r>
            <a:r>
              <a:rPr lang="zh-CN" altLang="en-US" dirty="0"/>
              <a:t>都映射到了整个表示空间的一个狭窄子集中，而没有做到均匀分布。图</a:t>
            </a:r>
            <a:r>
              <a:rPr lang="en-US" altLang="zh-CN" dirty="0"/>
              <a:t>1(a)</a:t>
            </a:r>
            <a:r>
              <a:rPr lang="zh-CN" altLang="en-US" dirty="0"/>
              <a:t>展示了这五个</a:t>
            </a:r>
            <a:r>
              <a:rPr lang="en-US" altLang="zh-CN" dirty="0"/>
              <a:t>token</a:t>
            </a:r>
            <a:r>
              <a:rPr lang="zh-CN" altLang="en-US" dirty="0"/>
              <a:t>语义向量的余弦相似度，可以看出是非常接近的。</a:t>
            </a:r>
            <a:r>
              <a:rPr lang="en-US" altLang="zh-CN" dirty="0"/>
              <a:t>(b)</a:t>
            </a:r>
            <a:r>
              <a:rPr lang="zh-CN" altLang="en-US" dirty="0"/>
              <a:t>展示了采用本论文提出的一个框架训练语言模型后的结果，可以看出向量之间的距离没那么近了。</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6</a:t>
            </a:fld>
            <a:endParaRPr lang="zh-CN" altLang="en-US"/>
          </a:p>
        </p:txBody>
      </p:sp>
    </p:spTree>
    <p:extLst>
      <p:ext uri="{BB962C8B-B14F-4D97-AF65-F5344CB8AC3E}">
        <p14:creationId xmlns:p14="http://schemas.microsoft.com/office/powerpoint/2010/main" val="384530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接下来正式介绍这个框架</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7</a:t>
            </a:fld>
            <a:endParaRPr lang="zh-CN" altLang="en-US"/>
          </a:p>
        </p:txBody>
      </p:sp>
    </p:spTree>
    <p:extLst>
      <p:ext uri="{BB962C8B-B14F-4D97-AF65-F5344CB8AC3E}">
        <p14:creationId xmlns:p14="http://schemas.microsoft.com/office/powerpoint/2010/main" val="194659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框架主要分为两部分，训练和采样。训练的思想是，</a:t>
                </a:r>
                <a:r>
                  <a:rPr lang="zh-CN" altLang="en-US" sz="1200" dirty="0">
                    <a:latin typeface="微软雅黑" panose="020B0503020204020204" pitchFamily="34" charset="-122"/>
                    <a:ea typeface="微软雅黑" panose="020B0503020204020204" pitchFamily="34" charset="-122"/>
                  </a:rPr>
                  <a:t>尽可能让模型学习得到的向量表示彼此远离；采样则是，首先从模型预测的最有可能的候选集中进行采样，以保证生成文本的语义连贯性。其次保留生成文本的相似度矩阵的稀疏性从而避免退化</a:t>
                </a:r>
                <a:endParaRPr lang="en-US" altLang="zh-CN" sz="12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r>
                  <a:rPr lang="zh-CN" altLang="en-US" dirty="0"/>
                  <a:t>原型方法的主要思想是首先构造实体类型的原型表示，然后通过距离度量给每一个</a:t>
                </a:r>
                <a:r>
                  <a:rPr lang="en-US" altLang="zh-CN" dirty="0"/>
                  <a:t>token</a:t>
                </a:r>
                <a:r>
                  <a:rPr lang="zh-CN" altLang="en-US" dirty="0"/>
                  <a:t>分配标签，这类似于</a:t>
                </a:r>
                <a:r>
                  <a:rPr lang="en-US" altLang="zh-CN" dirty="0"/>
                  <a:t>KNN</a:t>
                </a:r>
                <a:r>
                  <a:rPr lang="zh-CN" altLang="en-US" dirty="0"/>
                  <a:t>算法。原型方法首先从数据集种提取一个支持集</a:t>
                </a:r>
                <a:r>
                  <a:rPr lang="en-US" altLang="zh-CN" dirty="0"/>
                  <a:t>S</a:t>
                </a:r>
                <a:r>
                  <a:rPr lang="zh-CN" altLang="en-US" dirty="0"/>
                  <a:t>和查询集</a:t>
                </a:r>
                <a:r>
                  <a:rPr lang="en-US" altLang="zh-CN" dirty="0"/>
                  <a:t>Q</a:t>
                </a:r>
                <a:r>
                  <a:rPr lang="zh-CN" altLang="en-US" dirty="0"/>
                  <a:t>，这里面</a:t>
                </a:r>
                <a:r>
                  <a:rPr lang="en-US" altLang="zh-CN" dirty="0"/>
                  <a:t>M</a:t>
                </a:r>
                <a:r>
                  <a:rPr lang="zh-CN" altLang="en-US" dirty="0"/>
                  <a:t>，</a:t>
                </a:r>
                <a:r>
                  <a:rPr lang="en-US" altLang="zh-CN" dirty="0"/>
                  <a:t>K</a:t>
                </a:r>
                <a:r>
                  <a:rPr lang="zh-CN" altLang="en-US" dirty="0"/>
                  <a:t>，</a:t>
                </a:r>
                <a:r>
                  <a:rPr lang="en-US" altLang="zh-CN" b="0" i="0">
                    <a:latin typeface="Cambria Math" panose="02040503050406030204" pitchFamily="18" charset="0"/>
                  </a:rPr>
                  <a:t>𝐾^′</a:t>
                </a:r>
                <a:r>
                  <a:rPr lang="zh-CN" altLang="en-US" dirty="0"/>
                  <a:t>分别表示实体类别数和每个类别的样例数。然后根据支持集</a:t>
                </a:r>
                <a:r>
                  <a:rPr lang="en-US" altLang="zh-CN" b="0" i="0">
                    <a:latin typeface="Cambria Math" panose="02040503050406030204" pitchFamily="18" charset="0"/>
                  </a:rPr>
                  <a:t>𝑆</a:t>
                </a:r>
                <a:r>
                  <a:rPr lang="zh-CN" altLang="en-US" dirty="0"/>
                  <a:t>训练出一个分类模型，这里</a:t>
                </a:r>
                <a:r>
                  <a:rPr lang="en-US" altLang="zh-CN" b="0" i="0">
                    <a:latin typeface="Cambria Math" panose="02040503050406030204" pitchFamily="18" charset="0"/>
                  </a:rPr>
                  <a:t>𝑐_𝑚</a:t>
                </a:r>
                <a:r>
                  <a:rPr lang="zh-CN" altLang="en-US" dirty="0"/>
                  <a:t>代表原型，它的取值为对应类别的</a:t>
                </a:r>
                <a:r>
                  <a:rPr lang="en-US" altLang="zh-CN" dirty="0"/>
                  <a:t>Token</a:t>
                </a:r>
                <a:r>
                  <a:rPr lang="zh-CN" altLang="en-US" dirty="0"/>
                  <a:t>的特征的均值。</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8</a:t>
            </a:fld>
            <a:endParaRPr lang="zh-CN" altLang="en-US"/>
          </a:p>
        </p:txBody>
      </p:sp>
    </p:spTree>
    <p:extLst>
      <p:ext uri="{BB962C8B-B14F-4D97-AF65-F5344CB8AC3E}">
        <p14:creationId xmlns:p14="http://schemas.microsoft.com/office/powerpoint/2010/main" val="104199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这是训练的损失函数</a:t>
                </a:r>
              </a:p>
            </p:txBody>
          </p:sp>
        </mc:Choice>
        <mc:Fallback xmlns="">
          <p:sp>
            <p:nvSpPr>
              <p:cNvPr id="3" name="备注占位符 2"/>
              <p:cNvSpPr>
                <a:spLocks noGrp="1"/>
              </p:cNvSpPr>
              <p:nvPr>
                <p:ph type="body" idx="1"/>
              </p:nvPr>
            </p:nvSpPr>
            <p:spPr/>
            <p:txBody>
              <a:bodyPr/>
              <a:lstStyle/>
              <a:p>
                <a:r>
                  <a:rPr lang="zh-CN" altLang="en-US" dirty="0"/>
                  <a:t>原型方法的主要思想是首先构造实体类型的原型表示，然后通过距离度量给每一个</a:t>
                </a:r>
                <a:r>
                  <a:rPr lang="en-US" altLang="zh-CN" dirty="0"/>
                  <a:t>token</a:t>
                </a:r>
                <a:r>
                  <a:rPr lang="zh-CN" altLang="en-US" dirty="0"/>
                  <a:t>分配标签，这类似于</a:t>
                </a:r>
                <a:r>
                  <a:rPr lang="en-US" altLang="zh-CN" dirty="0"/>
                  <a:t>KNN</a:t>
                </a:r>
                <a:r>
                  <a:rPr lang="zh-CN" altLang="en-US" dirty="0"/>
                  <a:t>算法。原型方法首先从数据集种提取一个支持集</a:t>
                </a:r>
                <a:r>
                  <a:rPr lang="en-US" altLang="zh-CN" dirty="0"/>
                  <a:t>S</a:t>
                </a:r>
                <a:r>
                  <a:rPr lang="zh-CN" altLang="en-US" dirty="0"/>
                  <a:t>和查询集</a:t>
                </a:r>
                <a:r>
                  <a:rPr lang="en-US" altLang="zh-CN" dirty="0"/>
                  <a:t>Q</a:t>
                </a:r>
                <a:r>
                  <a:rPr lang="zh-CN" altLang="en-US" dirty="0"/>
                  <a:t>，这里面</a:t>
                </a:r>
                <a:r>
                  <a:rPr lang="en-US" altLang="zh-CN" dirty="0"/>
                  <a:t>M</a:t>
                </a:r>
                <a:r>
                  <a:rPr lang="zh-CN" altLang="en-US" dirty="0"/>
                  <a:t>，</a:t>
                </a:r>
                <a:r>
                  <a:rPr lang="en-US" altLang="zh-CN" dirty="0"/>
                  <a:t>K</a:t>
                </a:r>
                <a:r>
                  <a:rPr lang="zh-CN" altLang="en-US" dirty="0"/>
                  <a:t>，</a:t>
                </a:r>
                <a:r>
                  <a:rPr lang="en-US" altLang="zh-CN" b="0" i="0">
                    <a:latin typeface="Cambria Math" panose="02040503050406030204" pitchFamily="18" charset="0"/>
                  </a:rPr>
                  <a:t>𝐾^′</a:t>
                </a:r>
                <a:r>
                  <a:rPr lang="zh-CN" altLang="en-US" dirty="0"/>
                  <a:t>分别表示实体类别数和每个类别的样例数。然后根据支持集</a:t>
                </a:r>
                <a:r>
                  <a:rPr lang="en-US" altLang="zh-CN" b="0" i="0">
                    <a:latin typeface="Cambria Math" panose="02040503050406030204" pitchFamily="18" charset="0"/>
                  </a:rPr>
                  <a:t>𝑆</a:t>
                </a:r>
                <a:r>
                  <a:rPr lang="zh-CN" altLang="en-US" dirty="0"/>
                  <a:t>训练出一个分类模型，这里</a:t>
                </a:r>
                <a:r>
                  <a:rPr lang="en-US" altLang="zh-CN" b="0" i="0">
                    <a:latin typeface="Cambria Math" panose="02040503050406030204" pitchFamily="18" charset="0"/>
                  </a:rPr>
                  <a:t>𝑐_𝑚</a:t>
                </a:r>
                <a:r>
                  <a:rPr lang="zh-CN" altLang="en-US" dirty="0"/>
                  <a:t>代表原型，它的取值为对应类别的</a:t>
                </a:r>
                <a:r>
                  <a:rPr lang="en-US" altLang="zh-CN" dirty="0"/>
                  <a:t>Token</a:t>
                </a:r>
                <a:r>
                  <a:rPr lang="zh-CN" altLang="en-US" dirty="0"/>
                  <a:t>的特征的均值。</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9</a:t>
            </a:fld>
            <a:endParaRPr lang="zh-CN" altLang="en-US"/>
          </a:p>
        </p:txBody>
      </p:sp>
    </p:spTree>
    <p:extLst>
      <p:ext uri="{BB962C8B-B14F-4D97-AF65-F5344CB8AC3E}">
        <p14:creationId xmlns:p14="http://schemas.microsoft.com/office/powerpoint/2010/main" val="178851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36247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27348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82986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894" indent="0" algn="ctr">
              <a:buNone/>
              <a:defRPr>
                <a:solidFill>
                  <a:schemeClr val="tx1">
                    <a:tint val="75000"/>
                  </a:schemeClr>
                </a:solidFill>
              </a:defRPr>
            </a:lvl4pPr>
            <a:lvl5pPr marL="2438302" indent="0" algn="ctr">
              <a:buNone/>
              <a:defRPr>
                <a:solidFill>
                  <a:schemeClr val="tx1">
                    <a:tint val="75000"/>
                  </a:schemeClr>
                </a:solidFill>
              </a:defRPr>
            </a:lvl5pPr>
            <a:lvl6pPr marL="3047709" indent="0" algn="ctr">
              <a:buNone/>
              <a:defRPr>
                <a:solidFill>
                  <a:schemeClr val="tx1">
                    <a:tint val="75000"/>
                  </a:schemeClr>
                </a:solidFill>
              </a:defRPr>
            </a:lvl6pPr>
            <a:lvl7pPr marL="3657116" indent="0" algn="ctr">
              <a:buNone/>
              <a:defRPr>
                <a:solidFill>
                  <a:schemeClr val="tx1">
                    <a:tint val="75000"/>
                  </a:schemeClr>
                </a:solidFill>
              </a:defRPr>
            </a:lvl7pPr>
            <a:lvl8pPr marL="4266524" indent="0" algn="ctr">
              <a:buNone/>
              <a:defRPr>
                <a:solidFill>
                  <a:schemeClr val="tx1">
                    <a:tint val="75000"/>
                  </a:schemeClr>
                </a:solidFill>
              </a:defRPr>
            </a:lvl8pPr>
            <a:lvl9pPr marL="48766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B512F2-2E7B-A246-B8CE-D9F7F9025749}"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74016081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4" cstate="screen"/>
          <a:stretch>
            <a:fillRect/>
          </a:stretch>
        </p:blipFill>
        <p:spPr>
          <a:xfrm>
            <a:off x="0" y="137682"/>
            <a:ext cx="449515" cy="1577239"/>
          </a:xfrm>
          <a:prstGeom prst="rect">
            <a:avLst/>
          </a:prstGeom>
        </p:spPr>
      </p:pic>
    </p:spTree>
    <p:extLst>
      <p:ext uri="{BB962C8B-B14F-4D97-AF65-F5344CB8AC3E}">
        <p14:creationId xmlns:p14="http://schemas.microsoft.com/office/powerpoint/2010/main" val="214899189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1" b="1" cap="all"/>
            </a:lvl1pPr>
          </a:lstStyle>
          <a:p>
            <a:r>
              <a:rPr lang="zh-CN" altLang="en-US"/>
              <a:t>单击此处编辑母版标题样式</a:t>
            </a:r>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407" indent="0">
              <a:buNone/>
              <a:defRPr sz="2434">
                <a:solidFill>
                  <a:schemeClr val="tx1">
                    <a:tint val="75000"/>
                  </a:schemeClr>
                </a:solidFill>
              </a:defRPr>
            </a:lvl2pPr>
            <a:lvl3pPr marL="1218815" indent="0">
              <a:buNone/>
              <a:defRPr sz="2116">
                <a:solidFill>
                  <a:schemeClr val="tx1">
                    <a:tint val="75000"/>
                  </a:schemeClr>
                </a:solidFill>
              </a:defRPr>
            </a:lvl3pPr>
            <a:lvl4pPr marL="1828894" indent="0">
              <a:buNone/>
              <a:defRPr sz="1905">
                <a:solidFill>
                  <a:schemeClr val="tx1">
                    <a:tint val="75000"/>
                  </a:schemeClr>
                </a:solidFill>
              </a:defRPr>
            </a:lvl4pPr>
            <a:lvl5pPr marL="2438302" indent="0">
              <a:buNone/>
              <a:defRPr sz="1905">
                <a:solidFill>
                  <a:schemeClr val="tx1">
                    <a:tint val="75000"/>
                  </a:schemeClr>
                </a:solidFill>
              </a:defRPr>
            </a:lvl5pPr>
            <a:lvl6pPr marL="3047709" indent="0">
              <a:buNone/>
              <a:defRPr sz="1905">
                <a:solidFill>
                  <a:schemeClr val="tx1">
                    <a:tint val="75000"/>
                  </a:schemeClr>
                </a:solidFill>
              </a:defRPr>
            </a:lvl6pPr>
            <a:lvl7pPr marL="3657116" indent="0">
              <a:buNone/>
              <a:defRPr sz="1905">
                <a:solidFill>
                  <a:schemeClr val="tx1">
                    <a:tint val="75000"/>
                  </a:schemeClr>
                </a:solidFill>
              </a:defRPr>
            </a:lvl7pPr>
            <a:lvl8pPr marL="4266524" indent="0">
              <a:buNone/>
              <a:defRPr sz="1905">
                <a:solidFill>
                  <a:schemeClr val="tx1">
                    <a:tint val="75000"/>
                  </a:schemeClr>
                </a:solidFill>
              </a:defRPr>
            </a:lvl8pPr>
            <a:lvl9pPr marL="4876603"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934F2-C26A-2943-9D0A-CC305772CD56}"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9686434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8395304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48853193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314000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0317592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7025496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605302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24116811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10252510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218889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3145812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894" indent="0" algn="ctr">
              <a:buNone/>
              <a:defRPr>
                <a:solidFill>
                  <a:schemeClr val="tx1">
                    <a:tint val="75000"/>
                  </a:schemeClr>
                </a:solidFill>
              </a:defRPr>
            </a:lvl4pPr>
            <a:lvl5pPr marL="2438302" indent="0" algn="ctr">
              <a:buNone/>
              <a:defRPr>
                <a:solidFill>
                  <a:schemeClr val="tx1">
                    <a:tint val="75000"/>
                  </a:schemeClr>
                </a:solidFill>
              </a:defRPr>
            </a:lvl5pPr>
            <a:lvl6pPr marL="3047709" indent="0" algn="ctr">
              <a:buNone/>
              <a:defRPr>
                <a:solidFill>
                  <a:schemeClr val="tx1">
                    <a:tint val="75000"/>
                  </a:schemeClr>
                </a:solidFill>
              </a:defRPr>
            </a:lvl6pPr>
            <a:lvl7pPr marL="3657116" indent="0" algn="ctr">
              <a:buNone/>
              <a:defRPr>
                <a:solidFill>
                  <a:schemeClr val="tx1">
                    <a:tint val="75000"/>
                  </a:schemeClr>
                </a:solidFill>
              </a:defRPr>
            </a:lvl7pPr>
            <a:lvl8pPr marL="4266524" indent="0" algn="ctr">
              <a:buNone/>
              <a:defRPr>
                <a:solidFill>
                  <a:schemeClr val="tx1">
                    <a:tint val="75000"/>
                  </a:schemeClr>
                </a:solidFill>
              </a:defRPr>
            </a:lvl8pPr>
            <a:lvl9pPr marL="48766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B512F2-2E7B-A246-B8CE-D9F7F9025749}"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6365349"/>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93440942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1" b="1" cap="all"/>
            </a:lvl1pPr>
          </a:lstStyle>
          <a:p>
            <a:r>
              <a:rPr lang="zh-CN" altLang="en-US"/>
              <a:t>单击此处编辑母版标题样式</a:t>
            </a:r>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407" indent="0">
              <a:buNone/>
              <a:defRPr sz="2434">
                <a:solidFill>
                  <a:schemeClr val="tx1">
                    <a:tint val="75000"/>
                  </a:schemeClr>
                </a:solidFill>
              </a:defRPr>
            </a:lvl2pPr>
            <a:lvl3pPr marL="1218815" indent="0">
              <a:buNone/>
              <a:defRPr sz="2116">
                <a:solidFill>
                  <a:schemeClr val="tx1">
                    <a:tint val="75000"/>
                  </a:schemeClr>
                </a:solidFill>
              </a:defRPr>
            </a:lvl3pPr>
            <a:lvl4pPr marL="1828894" indent="0">
              <a:buNone/>
              <a:defRPr sz="1905">
                <a:solidFill>
                  <a:schemeClr val="tx1">
                    <a:tint val="75000"/>
                  </a:schemeClr>
                </a:solidFill>
              </a:defRPr>
            </a:lvl4pPr>
            <a:lvl5pPr marL="2438302" indent="0">
              <a:buNone/>
              <a:defRPr sz="1905">
                <a:solidFill>
                  <a:schemeClr val="tx1">
                    <a:tint val="75000"/>
                  </a:schemeClr>
                </a:solidFill>
              </a:defRPr>
            </a:lvl5pPr>
            <a:lvl6pPr marL="3047709" indent="0">
              <a:buNone/>
              <a:defRPr sz="1905">
                <a:solidFill>
                  <a:schemeClr val="tx1">
                    <a:tint val="75000"/>
                  </a:schemeClr>
                </a:solidFill>
              </a:defRPr>
            </a:lvl6pPr>
            <a:lvl7pPr marL="3657116" indent="0">
              <a:buNone/>
              <a:defRPr sz="1905">
                <a:solidFill>
                  <a:schemeClr val="tx1">
                    <a:tint val="75000"/>
                  </a:schemeClr>
                </a:solidFill>
              </a:defRPr>
            </a:lvl7pPr>
            <a:lvl8pPr marL="4266524" indent="0">
              <a:buNone/>
              <a:defRPr sz="1905">
                <a:solidFill>
                  <a:schemeClr val="tx1">
                    <a:tint val="75000"/>
                  </a:schemeClr>
                </a:solidFill>
              </a:defRPr>
            </a:lvl8pPr>
            <a:lvl9pPr marL="4876603"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934F2-C26A-2943-9D0A-CC305772CD56}"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53054141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30889205"/>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494582944"/>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0651643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506613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70930657"/>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313859411"/>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942773427"/>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686130762"/>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8942722"/>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0914998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6315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59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1177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537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0304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32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2D89E-A88C-4382-BB09-5FB1E2DEC51E}" type="datetimeFigureOut">
              <a:rPr lang="zh-CN" altLang="en-US" smtClean="0"/>
              <a:t>2022/3/18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70677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2022/3/18</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5"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16" cstate="screen"/>
          <a:stretch>
            <a:fillRect/>
          </a:stretch>
        </p:blipFill>
        <p:spPr>
          <a:xfrm>
            <a:off x="0" y="137682"/>
            <a:ext cx="449515" cy="1577239"/>
          </a:xfrm>
          <a:prstGeom prst="rect">
            <a:avLst/>
          </a:prstGeom>
        </p:spPr>
      </p:pic>
    </p:spTree>
    <p:extLst>
      <p:ext uri="{BB962C8B-B14F-4D97-AF65-F5344CB8AC3E}">
        <p14:creationId xmlns:p14="http://schemas.microsoft.com/office/powerpoint/2010/main" val="3801981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2022/3/18</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5"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31711526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7.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6.jp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0" y="-63970"/>
            <a:ext cx="12208952" cy="6858416"/>
          </a:xfrm>
          <a:prstGeom prst="rect">
            <a:avLst/>
          </a:prstGeom>
        </p:spPr>
      </p:pic>
      <p:sp>
        <p:nvSpPr>
          <p:cNvPr id="2" name="文本框 1"/>
          <p:cNvSpPr txBox="1"/>
          <p:nvPr/>
        </p:nvSpPr>
        <p:spPr>
          <a:xfrm>
            <a:off x="609599" y="2780463"/>
            <a:ext cx="10972801" cy="584775"/>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A Contrastive Framework for Neural Text Generation</a:t>
            </a:r>
            <a:endParaRPr lang="zh-CN" altLang="en-US"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560003" y="4877463"/>
            <a:ext cx="5022398" cy="892552"/>
          </a:xfrm>
          <a:prstGeom prst="rect">
            <a:avLst/>
          </a:prstGeom>
          <a:noFill/>
        </p:spPr>
        <p:txBody>
          <a:bodyPr wrap="square" rtlCol="0">
            <a:spAutoFit/>
          </a:bodyPr>
          <a:lstStyle/>
          <a:p>
            <a:pPr algn="r"/>
            <a:r>
              <a:rPr lang="zh-CN" altLang="en-US" sz="2600" b="1" dirty="0">
                <a:latin typeface="Times New Roman" panose="02020603050405020304" pitchFamily="18" charset="0"/>
                <a:cs typeface="Times New Roman" panose="02020603050405020304" pitchFamily="18" charset="0"/>
              </a:rPr>
              <a:t>汇报人：马东阳</a:t>
            </a:r>
            <a:endParaRPr lang="en-US" altLang="zh-CN" sz="2600" b="1" dirty="0">
              <a:latin typeface="Times New Roman" panose="02020603050405020304" pitchFamily="18" charset="0"/>
              <a:cs typeface="Times New Roman" panose="02020603050405020304" pitchFamily="18" charset="0"/>
            </a:endParaRPr>
          </a:p>
          <a:p>
            <a:pPr algn="r"/>
            <a:r>
              <a:rPr lang="zh-CN" altLang="en-US" sz="2600" b="1" dirty="0">
                <a:latin typeface="Times New Roman" panose="02020603050405020304" pitchFamily="18" charset="0"/>
                <a:cs typeface="Times New Roman" panose="02020603050405020304" pitchFamily="18" charset="0"/>
              </a:rPr>
              <a:t>指导老师：朱聪慧</a:t>
            </a:r>
          </a:p>
        </p:txBody>
      </p:sp>
      <p:pic>
        <p:nvPicPr>
          <p:cNvPr id="6" name="图片 5">
            <a:extLst>
              <a:ext uri="{FF2B5EF4-FFF2-40B4-BE49-F238E27FC236}">
                <a16:creationId xmlns:a16="http://schemas.microsoft.com/office/drawing/2014/main" id="{B098643B-8956-4524-8896-AF92627DD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extLst>
      <p:ext uri="{BB962C8B-B14F-4D97-AF65-F5344CB8AC3E}">
        <p14:creationId xmlns:p14="http://schemas.microsoft.com/office/powerpoint/2010/main" val="389106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err="1">
                <a:latin typeface="+mj-ea"/>
                <a:ea typeface="+mj-ea"/>
                <a:cs typeface="Times New Roman" panose="02020603050405020304" pitchFamily="18" charset="0"/>
              </a:rPr>
              <a:t>SimCTG</a:t>
            </a:r>
            <a:r>
              <a:rPr lang="en-US" altLang="zh-CN" sz="2800" b="1" dirty="0">
                <a:latin typeface="+mj-ea"/>
                <a:ea typeface="+mj-ea"/>
                <a:cs typeface="Times New Roman" panose="02020603050405020304" pitchFamily="18" charset="0"/>
              </a:rPr>
              <a:t> – Contrastive Search</a:t>
            </a: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17" name="组合 16">
            <a:extLst>
              <a:ext uri="{FF2B5EF4-FFF2-40B4-BE49-F238E27FC236}">
                <a16:creationId xmlns:a16="http://schemas.microsoft.com/office/drawing/2014/main" id="{EE717B56-F920-47BF-8F5A-EFAD1458ED39}"/>
              </a:ext>
            </a:extLst>
          </p:cNvPr>
          <p:cNvGrpSpPr/>
          <p:nvPr/>
        </p:nvGrpSpPr>
        <p:grpSpPr>
          <a:xfrm>
            <a:off x="958708" y="1323134"/>
            <a:ext cx="4310560" cy="492443"/>
            <a:chOff x="1992923" y="1609795"/>
            <a:chExt cx="4310560" cy="492443"/>
          </a:xfrm>
        </p:grpSpPr>
        <p:sp>
          <p:nvSpPr>
            <p:cNvPr id="18" name="矩形 17">
              <a:extLst>
                <a:ext uri="{FF2B5EF4-FFF2-40B4-BE49-F238E27FC236}">
                  <a16:creationId xmlns:a16="http://schemas.microsoft.com/office/drawing/2014/main" id="{00867863-C098-4274-8619-4F73F0E23231}"/>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a:extLst>
                <a:ext uri="{FF2B5EF4-FFF2-40B4-BE49-F238E27FC236}">
                  <a16:creationId xmlns:a16="http://schemas.microsoft.com/office/drawing/2014/main" id="{C922F5CB-2632-4C06-A54F-133040C07E8D}"/>
                </a:ext>
              </a:extLst>
            </p:cNvPr>
            <p:cNvSpPr txBox="1"/>
            <p:nvPr/>
          </p:nvSpPr>
          <p:spPr>
            <a:xfrm>
              <a:off x="2178882" y="1609795"/>
              <a:ext cx="4124601" cy="492443"/>
            </a:xfrm>
            <a:prstGeom prst="rect">
              <a:avLst/>
            </a:prstGeom>
            <a:noFill/>
          </p:spPr>
          <p:txBody>
            <a:bodyPr wrap="square" rtlCol="0">
              <a:spAutoFit/>
            </a:bodyPr>
            <a:lstStyle/>
            <a:p>
              <a:r>
                <a:rPr lang="en-US" altLang="zh-CN" sz="2600" b="1" dirty="0">
                  <a:latin typeface="+mj-ea"/>
                  <a:ea typeface="+mj-ea"/>
                </a:rPr>
                <a:t>CL</a:t>
              </a:r>
              <a:r>
                <a:rPr lang="zh-CN" altLang="en-US" sz="2600" b="1" dirty="0">
                  <a:latin typeface="+mj-ea"/>
                  <a:ea typeface="+mj-ea"/>
                </a:rPr>
                <a:t>损失函数</a:t>
              </a:r>
            </a:p>
          </p:txBody>
        </p:sp>
      </p:grpSp>
      <p:sp>
        <p:nvSpPr>
          <p:cNvPr id="13" name="文本框 12">
            <a:extLst>
              <a:ext uri="{FF2B5EF4-FFF2-40B4-BE49-F238E27FC236}">
                <a16:creationId xmlns:a16="http://schemas.microsoft.com/office/drawing/2014/main" id="{071EB2C8-A29E-4009-B48E-6C68A2448337}"/>
              </a:ext>
            </a:extLst>
          </p:cNvPr>
          <p:cNvSpPr txBox="1"/>
          <p:nvPr/>
        </p:nvSpPr>
        <p:spPr>
          <a:xfrm>
            <a:off x="1144667" y="1821182"/>
            <a:ext cx="4908930" cy="787523"/>
          </a:xfrm>
          <a:prstGeom prst="rect">
            <a:avLst/>
          </a:prstGeom>
          <a:noFill/>
        </p:spPr>
        <p:txBody>
          <a:bodyPr wrap="square">
            <a:spAutoFit/>
          </a:bodyPr>
          <a:lstStyle/>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从模型预测的最有可能的候选集中进行采样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保留生成文本的相似度矩阵的稀疏性以避免退化</a:t>
            </a:r>
            <a:endParaRPr lang="en-US" altLang="zh-CN"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56758CE-C80C-41D1-9735-6F183D2B8A28}"/>
              </a:ext>
            </a:extLst>
          </p:cNvPr>
          <p:cNvPicPr>
            <a:picLocks noChangeAspect="1"/>
          </p:cNvPicPr>
          <p:nvPr/>
        </p:nvPicPr>
        <p:blipFill>
          <a:blip r:embed="rId5"/>
          <a:stretch>
            <a:fillRect/>
          </a:stretch>
        </p:blipFill>
        <p:spPr>
          <a:xfrm>
            <a:off x="1168557" y="2686063"/>
            <a:ext cx="9854887" cy="975517"/>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78942065-9F08-49BD-93E5-DC5D927D68D0}"/>
                  </a:ext>
                </a:extLst>
              </p:cNvPr>
              <p:cNvSpPr txBox="1"/>
              <p:nvPr/>
            </p:nvSpPr>
            <p:spPr>
              <a:xfrm>
                <a:off x="1144667" y="3822513"/>
                <a:ext cx="4908930" cy="3012876"/>
              </a:xfrm>
              <a:prstGeom prst="rect">
                <a:avLst/>
              </a:prstGeom>
              <a:noFill/>
            </p:spPr>
            <p:txBody>
              <a:bodyPr wrap="square">
                <a:spAutoFit/>
              </a:bodyPr>
              <a:lstStyle/>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2</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𝑁</m:t>
                            </m:r>
                          </m:sub>
                        </m:sSub>
                      </m:e>
                    </m:d>
                  </m:oMath>
                </a14:m>
                <a:r>
                  <a:rPr lang="zh-CN" altLang="en-US" sz="1600" dirty="0">
                    <a:latin typeface="微软雅黑" panose="020B0503020204020204" pitchFamily="34" charset="-122"/>
                    <a:ea typeface="微软雅黑" panose="020B0503020204020204" pitchFamily="34" charset="-122"/>
                  </a:rPr>
                  <a:t>：文本序列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&lt;</m:t>
                        </m:r>
                        <m:r>
                          <a:rPr lang="en-US" altLang="zh-CN" sz="1600" b="0" i="1" smtClean="0">
                            <a:latin typeface="Cambria Math" panose="02040503050406030204" pitchFamily="18" charset="0"/>
                            <a:ea typeface="微软雅黑" panose="020B0503020204020204" pitchFamily="34" charset="-122"/>
                          </a:rPr>
                          <m:t>𝑡</m:t>
                        </m:r>
                      </m:sub>
                    </m:sSub>
                    <m:r>
                      <a:rPr lang="en-US" altLang="zh-CN" sz="1600" b="0" i="0" smtClean="0">
                        <a:latin typeface="Cambria Math" panose="02040503050406030204" pitchFamily="18" charset="0"/>
                        <a:ea typeface="微软雅黑" panose="020B0503020204020204" pitchFamily="34" charset="-122"/>
                      </a:rPr>
                      <m:t>=</m:t>
                    </m:r>
                    <m:d>
                      <m:dPr>
                        <m:begChr m:val="{"/>
                        <m:endChr m:val="}"/>
                        <m:ctrlPr>
                          <a:rPr lang="en-US" altLang="zh-CN" sz="1600" b="0" i="0" smtClean="0">
                            <a:latin typeface="Cambria Math" panose="02040503050406030204" pitchFamily="18" charset="0"/>
                            <a:ea typeface="微软雅黑" panose="020B0503020204020204" pitchFamily="34" charset="-122"/>
                          </a:rPr>
                        </m:ctrlPr>
                      </m:dPr>
                      <m:e>
                        <m:sSub>
                          <m:sSubPr>
                            <m:ctrlPr>
                              <a:rPr lang="en-US" altLang="zh-CN" sz="1600" b="0" i="0" smtClean="0">
                                <a:latin typeface="Cambria Math" panose="02040503050406030204" pitchFamily="18" charset="0"/>
                                <a:ea typeface="微软雅黑" panose="020B0503020204020204" pitchFamily="34" charset="-122"/>
                              </a:rPr>
                            </m:ctrlPr>
                          </m:sSubPr>
                          <m:e>
                            <m:r>
                              <m:rPr>
                                <m:sty m:val="p"/>
                              </m:rPr>
                              <a:rPr lang="en-US" altLang="zh-CN" sz="1600" b="0" i="0" smtClean="0">
                                <a:latin typeface="Cambria Math" panose="02040503050406030204" pitchFamily="18" charset="0"/>
                                <a:ea typeface="微软雅黑" panose="020B0503020204020204" pitchFamily="34" charset="-122"/>
                              </a:rPr>
                              <m:t>x</m:t>
                            </m:r>
                          </m:e>
                          <m:sub>
                            <m:r>
                              <a:rPr lang="en-US" altLang="zh-CN" sz="1600" b="0" i="0" smtClean="0">
                                <a:latin typeface="Cambria Math" panose="02040503050406030204" pitchFamily="18" charset="0"/>
                                <a:ea typeface="微软雅黑" panose="020B0503020204020204" pitchFamily="34" charset="-122"/>
                              </a:rPr>
                              <m:t>1</m:t>
                            </m:r>
                          </m:sub>
                        </m:sSub>
                        <m:r>
                          <a:rPr lang="en-US" altLang="zh-CN" sz="1600" b="0" i="0" smtClean="0">
                            <a:latin typeface="Cambria Math" panose="02040503050406030204" pitchFamily="18" charset="0"/>
                            <a:ea typeface="微软雅黑" panose="020B0503020204020204" pitchFamily="34" charset="-122"/>
                          </a:rPr>
                          <m:t>,</m:t>
                        </m:r>
                        <m:sSub>
                          <m:sSubPr>
                            <m:ctrlPr>
                              <a:rPr lang="en-US" altLang="zh-CN" sz="1600" b="0" i="0" smtClean="0">
                                <a:latin typeface="Cambria Math" panose="02040503050406030204" pitchFamily="18" charset="0"/>
                                <a:ea typeface="微软雅黑" panose="020B0503020204020204" pitchFamily="34" charset="-122"/>
                              </a:rPr>
                            </m:ctrlPr>
                          </m:sSubPr>
                          <m:e>
                            <m:r>
                              <m:rPr>
                                <m:sty m:val="p"/>
                              </m:rPr>
                              <a:rPr lang="en-US" altLang="zh-CN" sz="1600" b="0" i="0" smtClean="0">
                                <a:latin typeface="Cambria Math" panose="02040503050406030204" pitchFamily="18" charset="0"/>
                                <a:ea typeface="微软雅黑" panose="020B0503020204020204" pitchFamily="34" charset="-122"/>
                              </a:rPr>
                              <m:t>x</m:t>
                            </m:r>
                          </m:e>
                          <m:sub>
                            <m:r>
                              <a:rPr lang="en-US" altLang="zh-CN" sz="1600" b="0" i="0" smtClean="0">
                                <a:latin typeface="Cambria Math" panose="02040503050406030204" pitchFamily="18" charset="0"/>
                                <a:ea typeface="微软雅黑" panose="020B0503020204020204" pitchFamily="34" charset="-122"/>
                              </a:rPr>
                              <m:t>2</m:t>
                            </m:r>
                          </m:sub>
                        </m:sSub>
                        <m:r>
                          <a:rPr lang="en-US" altLang="zh-CN" sz="1600" b="0" i="0"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𝑡</m:t>
                            </m:r>
                            <m:r>
                              <a:rPr lang="en-US" altLang="zh-CN" sz="1600" b="0" i="1" smtClean="0">
                                <a:latin typeface="Cambria Math" panose="02040503050406030204" pitchFamily="18" charset="0"/>
                                <a:ea typeface="微软雅黑" panose="020B0503020204020204" pitchFamily="34" charset="-122"/>
                              </a:rPr>
                              <m:t>−1</m:t>
                            </m:r>
                          </m:sub>
                        </m:sSub>
                      </m:e>
                    </m:d>
                    <m:r>
                      <a:rPr lang="zh-CN" altLang="en-US" sz="1600" i="1">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前</a:t>
                </a:r>
                <a14:m>
                  <m:oMath xmlns:m="http://schemas.openxmlformats.org/officeDocument/2006/math">
                    <m:r>
                      <a:rPr lang="en-US" altLang="zh-CN" sz="1600" b="0" i="1" dirty="0" smtClean="0">
                        <a:latin typeface="Cambria Math" panose="02040503050406030204" pitchFamily="18" charset="0"/>
                        <a:ea typeface="微软雅黑" panose="020B0503020204020204" pitchFamily="34" charset="-122"/>
                      </a:rPr>
                      <m:t>𝑡</m:t>
                    </m:r>
                    <m:r>
                      <a:rPr lang="en-US" altLang="zh-CN" sz="1600" b="0" i="1" dirty="0" smtClean="0">
                        <a:latin typeface="Cambria Math" panose="02040503050406030204" pitchFamily="18" charset="0"/>
                        <a:ea typeface="微软雅黑" panose="020B0503020204020204" pitchFamily="34" charset="-122"/>
                      </a:rPr>
                      <m:t>−1</m:t>
                    </m:r>
                  </m:oMath>
                </a14:m>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i</m:t>
                                </m:r>
                              </m:sub>
                            </m:sSub>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oMath>
                </a14:m>
                <a:r>
                  <a:rPr lang="zh-CN" altLang="en-US" sz="1600" dirty="0">
                    <a:latin typeface="微软雅黑" panose="020B0503020204020204" pitchFamily="34" charset="-122"/>
                    <a:ea typeface="微软雅黑" panose="020B0503020204020204" pitchFamily="34" charset="-122"/>
                  </a:rPr>
                  <a:t>：余弦相似度函数</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𝑝</m:t>
                        </m:r>
                      </m:e>
                      <m:sub>
                        <m:r>
                          <a:rPr lang="en-US" altLang="zh-CN" sz="1600" b="0" i="1" smtClean="0">
                            <a:latin typeface="Cambria Math" panose="02040503050406030204" pitchFamily="18" charset="0"/>
                            <a:ea typeface="微软雅黑" panose="020B0503020204020204" pitchFamily="34" charset="-122"/>
                          </a:rPr>
                          <m:t>𝜃</m:t>
                        </m:r>
                        <m:d>
                          <m:dPr>
                            <m:sep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&lt;</m:t>
                                </m:r>
                                <m:r>
                                  <a:rPr lang="en-US" altLang="zh-CN" sz="1600" b="0" i="1" smtClean="0">
                                    <a:latin typeface="Cambria Math" panose="02040503050406030204" pitchFamily="18" charset="0"/>
                                    <a:ea typeface="微软雅黑" panose="020B0503020204020204" pitchFamily="34" charset="-122"/>
                                  </a:rPr>
                                  <m:t>𝑡</m:t>
                                </m:r>
                              </m:sub>
                            </m:sSub>
                          </m:e>
                        </m:d>
                      </m:sub>
                    </m:sSub>
                  </m:oMath>
                </a14:m>
                <a:r>
                  <a:rPr lang="zh-CN" altLang="en-US" sz="1600" dirty="0">
                    <a:latin typeface="微软雅黑" panose="020B0503020204020204" pitchFamily="34" charset="-122"/>
                    <a:ea typeface="微软雅黑" panose="020B0503020204020204" pitchFamily="34" charset="-122"/>
                  </a:rPr>
                  <a:t>：模型预测的下一个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的概率</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func>
                      <m:funcPr>
                        <m:ctrlPr>
                          <a:rPr lang="en-US" altLang="zh-CN" sz="1600" b="0" i="1" smtClean="0">
                            <a:latin typeface="Cambria Math" panose="02040503050406030204" pitchFamily="18" charset="0"/>
                            <a:ea typeface="微软雅黑" panose="020B0503020204020204" pitchFamily="34" charset="-122"/>
                          </a:rPr>
                        </m:ctrlPr>
                      </m:funcPr>
                      <m:fName>
                        <m:r>
                          <m:rPr>
                            <m:sty m:val="p"/>
                          </m:rPr>
                          <a:rPr lang="en-US" altLang="zh-CN" sz="1600" b="0" i="0" smtClean="0">
                            <a:latin typeface="Cambria Math" panose="02040503050406030204" pitchFamily="18" charset="0"/>
                            <a:ea typeface="微软雅黑" panose="020B0503020204020204" pitchFamily="34" charset="-122"/>
                          </a:rPr>
                          <m:t>max</m:t>
                        </m:r>
                      </m:fName>
                      <m:e>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r>
                                      <a:rPr lang="en-US" altLang="zh-CN" sz="1600" b="0" i="1" smtClean="0">
                                        <a:latin typeface="Cambria Math" panose="02040503050406030204" pitchFamily="18" charset="0"/>
                                        <a:ea typeface="微软雅黑" panose="020B0503020204020204" pitchFamily="34" charset="-122"/>
                                      </a:rPr>
                                      <m:t>𝑣</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𝑡</m:t>
                            </m:r>
                            <m:r>
                              <a:rPr lang="en-US" altLang="zh-CN" sz="1600" b="0" i="1" smtClean="0">
                                <a:latin typeface="Cambria Math" panose="02040503050406030204" pitchFamily="18" charset="0"/>
                                <a:ea typeface="微软雅黑" panose="020B0503020204020204" pitchFamily="34" charset="-122"/>
                              </a:rPr>
                              <m:t>−1</m:t>
                            </m:r>
                          </m:e>
                        </m:d>
                      </m:e>
                    </m:func>
                    <m:r>
                      <a:rPr lang="zh-CN" altLang="en-US" sz="1600" i="1">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退化惩罚</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𝛼</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−1,1</m:t>
                        </m:r>
                      </m:e>
                    </m:d>
                  </m:oMath>
                </a14:m>
                <a:r>
                  <a:rPr lang="zh-CN" altLang="en-US" sz="1600" dirty="0">
                    <a:latin typeface="微软雅黑" panose="020B0503020204020204" pitchFamily="34" charset="-122"/>
                    <a:ea typeface="微软雅黑" panose="020B0503020204020204" pitchFamily="34" charset="-122"/>
                  </a:rPr>
                  <a:t>：超参，</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𝛼</m:t>
                    </m:r>
                    <m:r>
                      <a:rPr lang="en-US" altLang="zh-CN" sz="1600" b="0" i="1" smtClean="0">
                        <a:latin typeface="Cambria Math" panose="02040503050406030204" pitchFamily="18" charset="0"/>
                        <a:ea typeface="微软雅黑" panose="020B0503020204020204" pitchFamily="34" charset="-122"/>
                      </a:rPr>
                      <m:t>=0</m:t>
                    </m:r>
                    <m:r>
                      <a:rPr lang="zh-CN" altLang="en-US" sz="1600" i="1">
                        <a:latin typeface="Cambria Math" panose="02040503050406030204" pitchFamily="18" charset="0"/>
                        <a:ea typeface="微软雅黑" panose="020B0503020204020204" pitchFamily="34" charset="-122"/>
                      </a:rPr>
                      <m:t>时</m:t>
                    </m:r>
                  </m:oMath>
                </a14:m>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greedy search</a:t>
                </a:r>
              </a:p>
            </p:txBody>
          </p:sp>
        </mc:Choice>
        <mc:Fallback>
          <p:sp>
            <p:nvSpPr>
              <p:cNvPr id="16" name="文本框 15">
                <a:extLst>
                  <a:ext uri="{FF2B5EF4-FFF2-40B4-BE49-F238E27FC236}">
                    <a16:creationId xmlns:a16="http://schemas.microsoft.com/office/drawing/2014/main" id="{78942065-9F08-49BD-93E5-DC5D927D68D0}"/>
                  </a:ext>
                </a:extLst>
              </p:cNvPr>
              <p:cNvSpPr txBox="1">
                <a:spLocks noRot="1" noChangeAspect="1" noMove="1" noResize="1" noEditPoints="1" noAdjustHandles="1" noChangeArrowheads="1" noChangeShapeType="1" noTextEdit="1"/>
              </p:cNvSpPr>
              <p:nvPr/>
            </p:nvSpPr>
            <p:spPr>
              <a:xfrm>
                <a:off x="1144667" y="3822513"/>
                <a:ext cx="4908930" cy="3012876"/>
              </a:xfrm>
              <a:prstGeom prst="rect">
                <a:avLst/>
              </a:prstGeom>
              <a:blipFill>
                <a:blip r:embed="rId6"/>
                <a:stretch>
                  <a:fillRect b="-1822"/>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E10BAC87-D77C-429E-A464-9F4B8F44EFEA}"/>
              </a:ext>
            </a:extLst>
          </p:cNvPr>
          <p:cNvSpPr txBox="1"/>
          <p:nvPr/>
        </p:nvSpPr>
        <p:spPr>
          <a:xfrm>
            <a:off x="5947036" y="3822513"/>
            <a:ext cx="490893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目的：当前选择</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要尽量与之前的</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不一致，从而提升生成的质量</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90436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第三部分</a:t>
            </a:r>
          </a:p>
          <a:p>
            <a:pPr marL="0" lvl="1"/>
            <a:r>
              <a:rPr lang="zh-CN" altLang="en-US" sz="2800" b="1" dirty="0">
                <a:solidFill>
                  <a:srgbClr val="006AB6"/>
                </a:solidFill>
                <a:latin typeface="微软雅黑" panose="020B0503020204020204" pitchFamily="34" charset="-122"/>
                <a:ea typeface="微软雅黑" panose="020B0503020204020204" pitchFamily="34" charset="-122"/>
              </a:rPr>
              <a:t>实验结果</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03</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469942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文档生成</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5" name="图片 4">
            <a:extLst>
              <a:ext uri="{FF2B5EF4-FFF2-40B4-BE49-F238E27FC236}">
                <a16:creationId xmlns:a16="http://schemas.microsoft.com/office/drawing/2014/main" id="{2FA1C667-AFA0-4438-AA2B-0BC73909D177}"/>
              </a:ext>
            </a:extLst>
          </p:cNvPr>
          <p:cNvPicPr>
            <a:picLocks noChangeAspect="1"/>
          </p:cNvPicPr>
          <p:nvPr/>
        </p:nvPicPr>
        <p:blipFill>
          <a:blip r:embed="rId5"/>
          <a:stretch>
            <a:fillRect/>
          </a:stretch>
        </p:blipFill>
        <p:spPr>
          <a:xfrm>
            <a:off x="562707" y="2151257"/>
            <a:ext cx="10689265" cy="4706665"/>
          </a:xfrm>
          <a:prstGeom prst="rect">
            <a:avLst/>
          </a:prstGeom>
        </p:spPr>
      </p:pic>
      <p:sp>
        <p:nvSpPr>
          <p:cNvPr id="77" name="文本框 76">
            <a:extLst>
              <a:ext uri="{FF2B5EF4-FFF2-40B4-BE49-F238E27FC236}">
                <a16:creationId xmlns:a16="http://schemas.microsoft.com/office/drawing/2014/main" id="{7B4405D6-EBCC-437B-AD05-84D837A4C0AC}"/>
              </a:ext>
            </a:extLst>
          </p:cNvPr>
          <p:cNvSpPr txBox="1"/>
          <p:nvPr/>
        </p:nvSpPr>
        <p:spPr>
          <a:xfrm>
            <a:off x="1856285" y="1284994"/>
            <a:ext cx="3319091" cy="700576"/>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Rep</a:t>
            </a:r>
            <a:r>
              <a:rPr lang="zh-CN" altLang="en-US" sz="1400" dirty="0">
                <a:latin typeface="微软雅黑" panose="020B0503020204020204" pitchFamily="34" charset="-122"/>
                <a:ea typeface="微软雅黑" panose="020B0503020204020204" pitchFamily="34" charset="-122"/>
              </a:rPr>
              <a:t>：预测重复</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err="1">
                <a:latin typeface="微软雅黑" panose="020B0503020204020204" pitchFamily="34" charset="-122"/>
                <a:ea typeface="微软雅黑" panose="020B0503020204020204" pitchFamily="34" charset="-122"/>
              </a:rPr>
              <a:t>Wrep</a:t>
            </a:r>
            <a:r>
              <a:rPr lang="zh-CN" altLang="en-US" sz="1400" dirty="0">
                <a:latin typeface="微软雅黑" panose="020B0503020204020204" pitchFamily="34" charset="-122"/>
                <a:ea typeface="微软雅黑" panose="020B0503020204020204" pitchFamily="34" charset="-122"/>
              </a:rPr>
              <a:t>：预测重复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预测与真实标签不同</a:t>
            </a:r>
            <a:endParaRPr lang="en-US" altLang="zh-CN"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B0B0604-7F69-4737-9A33-C0DD8F527CE1}"/>
              </a:ext>
            </a:extLst>
          </p:cNvPr>
          <p:cNvSpPr/>
          <p:nvPr/>
        </p:nvSpPr>
        <p:spPr>
          <a:xfrm>
            <a:off x="2892057" y="2580166"/>
            <a:ext cx="425302"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8" name="矩形 77">
            <a:extLst>
              <a:ext uri="{FF2B5EF4-FFF2-40B4-BE49-F238E27FC236}">
                <a16:creationId xmlns:a16="http://schemas.microsoft.com/office/drawing/2014/main" id="{DE2242F1-266A-4636-B981-BF2EFD187C11}"/>
              </a:ext>
            </a:extLst>
          </p:cNvPr>
          <p:cNvSpPr/>
          <p:nvPr/>
        </p:nvSpPr>
        <p:spPr>
          <a:xfrm>
            <a:off x="3515831" y="2576630"/>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2" name="文本框 81">
            <a:extLst>
              <a:ext uri="{FF2B5EF4-FFF2-40B4-BE49-F238E27FC236}">
                <a16:creationId xmlns:a16="http://schemas.microsoft.com/office/drawing/2014/main" id="{6FFCD8A1-D1A4-423D-82CE-CB078CD811DA}"/>
              </a:ext>
            </a:extLst>
          </p:cNvPr>
          <p:cNvSpPr txBox="1"/>
          <p:nvPr/>
        </p:nvSpPr>
        <p:spPr>
          <a:xfrm>
            <a:off x="5433305" y="1774619"/>
            <a:ext cx="1507133" cy="377411"/>
          </a:xfrm>
          <a:prstGeom prst="rect">
            <a:avLst/>
          </a:prstGeom>
          <a:noFill/>
        </p:spPr>
        <p:txBody>
          <a:bodyPr wrap="square">
            <a:spAutoFit/>
          </a:bodyPr>
          <a:lstStyle/>
          <a:p>
            <a:pPr algn="ctr">
              <a:lnSpc>
                <a:spcPct val="150000"/>
              </a:lnSpc>
            </a:pPr>
            <a:r>
              <a:rPr lang="en-US" altLang="zh-CN" sz="1400" dirty="0">
                <a:latin typeface="微软雅黑" panose="020B0503020204020204" pitchFamily="34" charset="-122"/>
                <a:ea typeface="微软雅黑" panose="020B0503020204020204" pitchFamily="34" charset="-122"/>
              </a:rPr>
              <a:t>n-gram</a:t>
            </a:r>
            <a:r>
              <a:rPr lang="zh-CN" altLang="en-US" sz="1400" dirty="0">
                <a:latin typeface="微软雅黑" panose="020B0503020204020204" pitchFamily="34" charset="-122"/>
                <a:ea typeface="微软雅黑" panose="020B0503020204020204" pitchFamily="34" charset="-122"/>
              </a:rPr>
              <a:t>重复</a:t>
            </a:r>
            <a:endParaRPr lang="en-US" altLang="zh-CN" sz="1400" dirty="0">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9AE0F77C-6463-4A23-90EC-F40D8AAE0284}"/>
              </a:ext>
            </a:extLst>
          </p:cNvPr>
          <p:cNvSpPr/>
          <p:nvPr/>
        </p:nvSpPr>
        <p:spPr>
          <a:xfrm>
            <a:off x="5250707" y="2576629"/>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矩形 115">
            <a:extLst>
              <a:ext uri="{FF2B5EF4-FFF2-40B4-BE49-F238E27FC236}">
                <a16:creationId xmlns:a16="http://schemas.microsoft.com/office/drawing/2014/main" id="{5332EA5D-681E-4CC3-A2C1-1E0F073B8890}"/>
              </a:ext>
            </a:extLst>
          </p:cNvPr>
          <p:cNvSpPr/>
          <p:nvPr/>
        </p:nvSpPr>
        <p:spPr>
          <a:xfrm>
            <a:off x="5953386" y="2576628"/>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矩形 116">
            <a:extLst>
              <a:ext uri="{FF2B5EF4-FFF2-40B4-BE49-F238E27FC236}">
                <a16:creationId xmlns:a16="http://schemas.microsoft.com/office/drawing/2014/main" id="{BB392662-E3F1-45EE-BA08-92FCDC4D87F4}"/>
              </a:ext>
            </a:extLst>
          </p:cNvPr>
          <p:cNvSpPr/>
          <p:nvPr/>
        </p:nvSpPr>
        <p:spPr>
          <a:xfrm>
            <a:off x="6683488" y="2569546"/>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24" name="直接箭头连接符 23">
            <a:extLst>
              <a:ext uri="{FF2B5EF4-FFF2-40B4-BE49-F238E27FC236}">
                <a16:creationId xmlns:a16="http://schemas.microsoft.com/office/drawing/2014/main" id="{65CCCD1B-111F-4C39-A946-4B5F71936245}"/>
              </a:ext>
            </a:extLst>
          </p:cNvPr>
          <p:cNvCxnSpPr>
            <a:cxnSpLocks/>
            <a:stCxn id="114" idx="0"/>
            <a:endCxn id="82" idx="2"/>
          </p:cNvCxnSpPr>
          <p:nvPr/>
        </p:nvCxnSpPr>
        <p:spPr>
          <a:xfrm flipV="1">
            <a:off x="5507657" y="2152030"/>
            <a:ext cx="679215" cy="424599"/>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15EC5B9-E55E-43E3-94CA-443E0F33CC2D}"/>
              </a:ext>
            </a:extLst>
          </p:cNvPr>
          <p:cNvCxnSpPr>
            <a:cxnSpLocks/>
            <a:stCxn id="116" idx="0"/>
            <a:endCxn id="82" idx="2"/>
          </p:cNvCxnSpPr>
          <p:nvPr/>
        </p:nvCxnSpPr>
        <p:spPr>
          <a:xfrm flipH="1" flipV="1">
            <a:off x="6186872" y="2152030"/>
            <a:ext cx="23464" cy="424598"/>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99D2B08A-115E-4C32-A7A4-8F27D745F348}"/>
              </a:ext>
            </a:extLst>
          </p:cNvPr>
          <p:cNvCxnSpPr/>
          <p:nvPr/>
        </p:nvCxnSpPr>
        <p:spPr>
          <a:xfrm flipH="1" flipV="1">
            <a:off x="6186872" y="2172200"/>
            <a:ext cx="753566" cy="3973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7EBBB484-B530-48C2-8679-EFFDF0E6AF99}"/>
              </a:ext>
            </a:extLst>
          </p:cNvPr>
          <p:cNvSpPr txBox="1"/>
          <p:nvPr/>
        </p:nvSpPr>
        <p:spPr>
          <a:xfrm>
            <a:off x="7076421" y="1796865"/>
            <a:ext cx="3385612" cy="377411"/>
          </a:xfrm>
          <a:prstGeom prst="rect">
            <a:avLst/>
          </a:prstGeom>
          <a:noFill/>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模型生成文本与人写的文本的类似程度</a:t>
            </a:r>
            <a:endParaRPr lang="en-US" altLang="zh-CN" sz="1400" dirty="0">
              <a:latin typeface="微软雅黑" panose="020B0503020204020204" pitchFamily="34" charset="-122"/>
              <a:ea typeface="微软雅黑" panose="020B0503020204020204" pitchFamily="34" charset="-122"/>
            </a:endParaRPr>
          </a:p>
        </p:txBody>
      </p:sp>
      <p:sp>
        <p:nvSpPr>
          <p:cNvPr id="119" name="矩形 118">
            <a:extLst>
              <a:ext uri="{FF2B5EF4-FFF2-40B4-BE49-F238E27FC236}">
                <a16:creationId xmlns:a16="http://schemas.microsoft.com/office/drawing/2014/main" id="{49C0C6DD-EDC7-4DE6-8747-BD19DA2B78A4}"/>
              </a:ext>
            </a:extLst>
          </p:cNvPr>
          <p:cNvSpPr/>
          <p:nvPr/>
        </p:nvSpPr>
        <p:spPr>
          <a:xfrm>
            <a:off x="8366102" y="2569545"/>
            <a:ext cx="806251"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43" name="直接箭头连接符 42">
            <a:extLst>
              <a:ext uri="{FF2B5EF4-FFF2-40B4-BE49-F238E27FC236}">
                <a16:creationId xmlns:a16="http://schemas.microsoft.com/office/drawing/2014/main" id="{93F93800-EB53-4557-A76A-24667B92FFFF}"/>
              </a:ext>
            </a:extLst>
          </p:cNvPr>
          <p:cNvCxnSpPr>
            <a:endCxn id="118" idx="2"/>
          </p:cNvCxnSpPr>
          <p:nvPr/>
        </p:nvCxnSpPr>
        <p:spPr>
          <a:xfrm flipV="1">
            <a:off x="8769227" y="2174276"/>
            <a:ext cx="0" cy="395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8ABEE013-4467-44C1-B644-3D2584AF012C}"/>
              </a:ext>
            </a:extLst>
          </p:cNvPr>
          <p:cNvCxnSpPr>
            <a:stCxn id="6" idx="0"/>
            <a:endCxn id="77" idx="2"/>
          </p:cNvCxnSpPr>
          <p:nvPr/>
        </p:nvCxnSpPr>
        <p:spPr>
          <a:xfrm flipV="1">
            <a:off x="3104708" y="1985570"/>
            <a:ext cx="411123" cy="5945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1B23B87-C2C9-4755-A4EF-9E70720ECE4B}"/>
              </a:ext>
            </a:extLst>
          </p:cNvPr>
          <p:cNvCxnSpPr>
            <a:stCxn id="78" idx="0"/>
            <a:endCxn id="77" idx="2"/>
          </p:cNvCxnSpPr>
          <p:nvPr/>
        </p:nvCxnSpPr>
        <p:spPr>
          <a:xfrm flipH="1" flipV="1">
            <a:off x="3515831" y="1985570"/>
            <a:ext cx="256950" cy="591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88398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文档生成</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7" name="图片 6">
            <a:extLst>
              <a:ext uri="{FF2B5EF4-FFF2-40B4-BE49-F238E27FC236}">
                <a16:creationId xmlns:a16="http://schemas.microsoft.com/office/drawing/2014/main" id="{D83B4132-7947-48B6-B3C7-C2A3D24D3682}"/>
              </a:ext>
            </a:extLst>
          </p:cNvPr>
          <p:cNvPicPr>
            <a:picLocks noChangeAspect="1"/>
          </p:cNvPicPr>
          <p:nvPr/>
        </p:nvPicPr>
        <p:blipFill>
          <a:blip r:embed="rId5"/>
          <a:stretch>
            <a:fillRect/>
          </a:stretch>
        </p:blipFill>
        <p:spPr>
          <a:xfrm>
            <a:off x="2516463" y="1463455"/>
            <a:ext cx="7159073" cy="3342231"/>
          </a:xfrm>
          <a:prstGeom prst="rect">
            <a:avLst/>
          </a:prstGeom>
        </p:spPr>
      </p:pic>
      <p:sp>
        <p:nvSpPr>
          <p:cNvPr id="28" name="文本框 27">
            <a:extLst>
              <a:ext uri="{FF2B5EF4-FFF2-40B4-BE49-F238E27FC236}">
                <a16:creationId xmlns:a16="http://schemas.microsoft.com/office/drawing/2014/main" id="{DEE1F813-9158-4D51-B553-F0AC84CD514A}"/>
              </a:ext>
            </a:extLst>
          </p:cNvPr>
          <p:cNvSpPr txBox="1"/>
          <p:nvPr/>
        </p:nvSpPr>
        <p:spPr>
          <a:xfrm>
            <a:off x="2516463" y="5159684"/>
            <a:ext cx="6757687" cy="1156855"/>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Coherence</a:t>
            </a:r>
            <a:r>
              <a:rPr lang="zh-CN" altLang="en-US" sz="1600" dirty="0">
                <a:latin typeface="微软雅黑" panose="020B0503020204020204" pitchFamily="34" charset="-122"/>
                <a:ea typeface="微软雅黑" panose="020B0503020204020204" pitchFamily="34" charset="-122"/>
              </a:rPr>
              <a:t>：生成部分与前缀的语义是否一致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Fluency</a:t>
            </a:r>
            <a:r>
              <a:rPr lang="zh-CN" altLang="en-US" sz="1600" dirty="0">
                <a:latin typeface="微软雅黑" panose="020B0503020204020204" pitchFamily="34" charset="-122"/>
                <a:ea typeface="微软雅黑" panose="020B0503020204020204" pitchFamily="34" charset="-122"/>
              </a:rPr>
              <a:t>：生成文本是否流畅易懂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Informativeness</a:t>
            </a:r>
            <a:r>
              <a:rPr lang="zh-CN" altLang="en-US" sz="1600" dirty="0">
                <a:latin typeface="微软雅黑" panose="020B0503020204020204" pitchFamily="34" charset="-122"/>
                <a:ea typeface="微软雅黑" panose="020B0503020204020204" pitchFamily="34" charset="-122"/>
              </a:rPr>
              <a:t>：生成的文本是否多样，是否包含有趣的内容。</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200011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对话生成</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文本框 27">
            <a:extLst>
              <a:ext uri="{FF2B5EF4-FFF2-40B4-BE49-F238E27FC236}">
                <a16:creationId xmlns:a16="http://schemas.microsoft.com/office/drawing/2014/main" id="{DEE1F813-9158-4D51-B553-F0AC84CD514A}"/>
              </a:ext>
            </a:extLst>
          </p:cNvPr>
          <p:cNvSpPr txBox="1"/>
          <p:nvPr/>
        </p:nvSpPr>
        <p:spPr>
          <a:xfrm>
            <a:off x="1073888" y="5622780"/>
            <a:ext cx="6757687" cy="1156855"/>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Coherence</a:t>
            </a:r>
            <a:r>
              <a:rPr lang="zh-CN" altLang="en-US" sz="1600" dirty="0">
                <a:latin typeface="微软雅黑" panose="020B0503020204020204" pitchFamily="34" charset="-122"/>
                <a:ea typeface="微软雅黑" panose="020B0503020204020204" pitchFamily="34" charset="-122"/>
              </a:rPr>
              <a:t>：生成部分与前缀的语义是否一致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Fluency</a:t>
            </a:r>
            <a:r>
              <a:rPr lang="zh-CN" altLang="en-US" sz="1600" dirty="0">
                <a:latin typeface="微软雅黑" panose="020B0503020204020204" pitchFamily="34" charset="-122"/>
                <a:ea typeface="微软雅黑" panose="020B0503020204020204" pitchFamily="34" charset="-122"/>
              </a:rPr>
              <a:t>：生成文本是否流畅易懂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Informativeness</a:t>
            </a:r>
            <a:r>
              <a:rPr lang="zh-CN" altLang="en-US" sz="1600" dirty="0">
                <a:latin typeface="微软雅黑" panose="020B0503020204020204" pitchFamily="34" charset="-122"/>
                <a:ea typeface="微软雅黑" panose="020B0503020204020204" pitchFamily="34" charset="-122"/>
              </a:rPr>
              <a:t>：生成的文本是否多样，是否包含有趣的内容。</a:t>
            </a:r>
            <a:endParaRPr lang="en-US" altLang="zh-CN" sz="16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AD02736-3FB2-4207-BCE0-9CCD8443E40F}"/>
              </a:ext>
            </a:extLst>
          </p:cNvPr>
          <p:cNvPicPr>
            <a:picLocks noChangeAspect="1"/>
          </p:cNvPicPr>
          <p:nvPr/>
        </p:nvPicPr>
        <p:blipFill>
          <a:blip r:embed="rId5"/>
          <a:stretch>
            <a:fillRect/>
          </a:stretch>
        </p:blipFill>
        <p:spPr>
          <a:xfrm>
            <a:off x="1073889" y="1389140"/>
            <a:ext cx="10044223" cy="4233640"/>
          </a:xfrm>
          <a:prstGeom prst="rect">
            <a:avLst/>
          </a:prstGeom>
        </p:spPr>
      </p:pic>
    </p:spTree>
    <p:extLst>
      <p:ext uri="{BB962C8B-B14F-4D97-AF65-F5344CB8AC3E}">
        <p14:creationId xmlns:p14="http://schemas.microsoft.com/office/powerpoint/2010/main" val="420530231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6" y="646490"/>
            <a:ext cx="568923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Self-similarity</a:t>
            </a: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a:extLst>
              <a:ext uri="{FF2B5EF4-FFF2-40B4-BE49-F238E27FC236}">
                <a16:creationId xmlns:a16="http://schemas.microsoft.com/office/drawing/2014/main" id="{4BB757BF-3D2D-45BC-9238-B70065216112}"/>
              </a:ext>
            </a:extLst>
          </p:cNvPr>
          <p:cNvPicPr>
            <a:picLocks noChangeAspect="1"/>
          </p:cNvPicPr>
          <p:nvPr/>
        </p:nvPicPr>
        <p:blipFill>
          <a:blip r:embed="rId5"/>
          <a:stretch>
            <a:fillRect/>
          </a:stretch>
        </p:blipFill>
        <p:spPr>
          <a:xfrm>
            <a:off x="367754" y="1630325"/>
            <a:ext cx="5484729" cy="4119984"/>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807FCF8-2F37-4423-A969-2F3646E2C3E6}"/>
                  </a:ext>
                </a:extLst>
              </p:cNvPr>
              <p:cNvSpPr txBox="1"/>
              <p:nvPr/>
            </p:nvSpPr>
            <p:spPr>
              <a:xfrm>
                <a:off x="6096000" y="2549840"/>
                <a:ext cx="4905155" cy="1226490"/>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r>
                            <a:rPr lang="en-US" altLang="zh-CN" sz="1600" b="0" i="1" smtClean="0">
                              <a:latin typeface="Cambria Math" panose="02040503050406030204" pitchFamily="18" charset="0"/>
                              <a:ea typeface="微软雅黑" panose="020B0503020204020204" pitchFamily="34" charset="-122"/>
                            </a:rPr>
                            <m:t>1</m:t>
                          </m:r>
                        </m:num>
                        <m:den>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−1)</m:t>
                          </m:r>
                        </m:den>
                      </m:f>
                      <m:nary>
                        <m:naryPr>
                          <m:chr m:val="∑"/>
                          <m:ctrlPr>
                            <a:rPr lang="en-US" altLang="zh-CN" sz="1600" b="0" i="1" smtClean="0">
                              <a:latin typeface="Cambria Math" panose="02040503050406030204" pitchFamily="18" charset="0"/>
                              <a:ea typeface="微软雅黑" panose="020B0503020204020204" pitchFamily="34" charset="-122"/>
                            </a:rPr>
                          </m:ctrlPr>
                        </m:naryPr>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=1</m:t>
                          </m:r>
                        </m:sub>
                        <m:sup>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sup>
                        <m:e>
                          <m:nary>
                            <m:naryPr>
                              <m:chr m:val="∑"/>
                              <m:ctrlPr>
                                <a:rPr lang="en-US" altLang="zh-CN" sz="1600" b="0" i="1" smtClean="0">
                                  <a:latin typeface="Cambria Math" panose="02040503050406030204" pitchFamily="18" charset="0"/>
                                  <a:ea typeface="微软雅黑" panose="020B0503020204020204" pitchFamily="34" charset="-122"/>
                                </a:rPr>
                              </m:ctrlPr>
                            </m:naryPr>
                            <m:sub>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𝑖</m:t>
                              </m:r>
                            </m:sub>
                            <m:sup>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sup>
                            <m:e>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j</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e>
                          </m:nary>
                        </m:e>
                      </m:nary>
                    </m:oMath>
                  </m:oMathPara>
                </a14:m>
                <a:endParaRPr lang="en-US" altLang="zh-CN" sz="1600" dirty="0">
                  <a:latin typeface="微软雅黑" panose="020B0503020204020204" pitchFamily="34" charset="-122"/>
                  <a:ea typeface="微软雅黑" panose="020B0503020204020204" pitchFamily="34" charset="-122"/>
                </a:endParaRPr>
              </a:p>
            </p:txBody>
          </p:sp>
        </mc:Choice>
        <mc:Fallback>
          <p:sp>
            <p:nvSpPr>
              <p:cNvPr id="12" name="文本框 11">
                <a:extLst>
                  <a:ext uri="{FF2B5EF4-FFF2-40B4-BE49-F238E27FC236}">
                    <a16:creationId xmlns:a16="http://schemas.microsoft.com/office/drawing/2014/main" id="{1807FCF8-2F37-4423-A969-2F3646E2C3E6}"/>
                  </a:ext>
                </a:extLst>
              </p:cNvPr>
              <p:cNvSpPr txBox="1">
                <a:spLocks noRot="1" noChangeAspect="1" noMove="1" noResize="1" noEditPoints="1" noAdjustHandles="1" noChangeArrowheads="1" noChangeShapeType="1" noTextEdit="1"/>
              </p:cNvSpPr>
              <p:nvPr/>
            </p:nvSpPr>
            <p:spPr>
              <a:xfrm>
                <a:off x="6096000" y="2549840"/>
                <a:ext cx="4905155" cy="122649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414733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77EE42AA-F7C6-40D3-A2BF-FC9412058017}"/>
                  </a:ext>
                </a:extLst>
              </p:cNvPr>
              <p:cNvSpPr txBox="1"/>
              <p:nvPr/>
            </p:nvSpPr>
            <p:spPr>
              <a:xfrm>
                <a:off x="562706" y="646490"/>
                <a:ext cx="568923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14:m>
                  <m:oMath xmlns:m="http://schemas.openxmlformats.org/officeDocument/2006/math">
                    <m:r>
                      <a:rPr lang="en-US" altLang="zh-CN" sz="2800" b="1" i="1" smtClean="0">
                        <a:latin typeface="Cambria Math" panose="02040503050406030204" pitchFamily="18" charset="0"/>
                        <a:ea typeface="+mj-ea"/>
                        <a:cs typeface="Times New Roman" panose="02020603050405020304" pitchFamily="18" charset="0"/>
                      </a:rPr>
                      <m:t>𝝆</m:t>
                    </m:r>
                  </m:oMath>
                </a14:m>
                <a:r>
                  <a:rPr lang="zh-CN" altLang="en-US" sz="2800" b="1" dirty="0">
                    <a:latin typeface="+mj-ea"/>
                    <a:ea typeface="+mj-ea"/>
                    <a:cs typeface="Times New Roman" panose="02020603050405020304" pitchFamily="18" charset="0"/>
                  </a:rPr>
                  <a:t>的影响</a:t>
                </a:r>
                <a:endParaRPr lang="en-US" altLang="zh-CN" sz="2800" b="1" dirty="0">
                  <a:latin typeface="+mj-ea"/>
                  <a:ea typeface="+mj-ea"/>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77EE42AA-F7C6-40D3-A2BF-FC9412058017}"/>
                  </a:ext>
                </a:extLst>
              </p:cNvPr>
              <p:cNvSpPr txBox="1">
                <a:spLocks noRot="1" noChangeAspect="1" noMove="1" noResize="1" noEditPoints="1" noAdjustHandles="1" noChangeArrowheads="1" noChangeShapeType="1" noTextEdit="1"/>
              </p:cNvSpPr>
              <p:nvPr/>
            </p:nvSpPr>
            <p:spPr>
              <a:xfrm>
                <a:off x="562706" y="646490"/>
                <a:ext cx="5689237" cy="523220"/>
              </a:xfrm>
              <a:prstGeom prst="rect">
                <a:avLst/>
              </a:prstGeom>
              <a:blipFill>
                <a:blip r:embed="rId3"/>
                <a:stretch>
                  <a:fillRect l="-2141" t="-11628" b="-31395"/>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4"/>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4"/>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3" name="图片 2">
            <a:extLst>
              <a:ext uri="{FF2B5EF4-FFF2-40B4-BE49-F238E27FC236}">
                <a16:creationId xmlns:a16="http://schemas.microsoft.com/office/drawing/2014/main" id="{BE38E81C-2BAB-474B-BC43-D948B73CC91B}"/>
              </a:ext>
            </a:extLst>
          </p:cNvPr>
          <p:cNvPicPr>
            <a:picLocks noChangeAspect="1"/>
          </p:cNvPicPr>
          <p:nvPr/>
        </p:nvPicPr>
        <p:blipFill>
          <a:blip r:embed="rId6"/>
          <a:stretch>
            <a:fillRect/>
          </a:stretch>
        </p:blipFill>
        <p:spPr>
          <a:xfrm>
            <a:off x="562706" y="1681151"/>
            <a:ext cx="5500574" cy="4119476"/>
          </a:xfrm>
          <a:prstGeom prst="rect">
            <a:avLst/>
          </a:prstGeom>
        </p:spPr>
      </p:pic>
      <p:pic>
        <p:nvPicPr>
          <p:cNvPr id="13" name="图片 12">
            <a:extLst>
              <a:ext uri="{FF2B5EF4-FFF2-40B4-BE49-F238E27FC236}">
                <a16:creationId xmlns:a16="http://schemas.microsoft.com/office/drawing/2014/main" id="{FA8A7459-D03E-4B21-854C-524EBC470D20}"/>
              </a:ext>
            </a:extLst>
          </p:cNvPr>
          <p:cNvPicPr>
            <a:picLocks noChangeAspect="1"/>
          </p:cNvPicPr>
          <p:nvPr/>
        </p:nvPicPr>
        <p:blipFill>
          <a:blip r:embed="rId7"/>
          <a:stretch>
            <a:fillRect/>
          </a:stretch>
        </p:blipFill>
        <p:spPr>
          <a:xfrm>
            <a:off x="5753915" y="2636293"/>
            <a:ext cx="5965918" cy="2108049"/>
          </a:xfrm>
          <a:prstGeom prst="rect">
            <a:avLst/>
          </a:prstGeom>
        </p:spPr>
      </p:pic>
    </p:spTree>
    <p:extLst>
      <p:ext uri="{BB962C8B-B14F-4D97-AF65-F5344CB8AC3E}">
        <p14:creationId xmlns:p14="http://schemas.microsoft.com/office/powerpoint/2010/main" val="21532420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与</a:t>
            </a:r>
            <a:r>
              <a:rPr lang="en-US" altLang="zh-CN" sz="2800" b="1" dirty="0">
                <a:latin typeface="+mj-ea"/>
                <a:ea typeface="+mj-ea"/>
                <a:cs typeface="Times New Roman" panose="02020603050405020304" pitchFamily="18" charset="0"/>
              </a:rPr>
              <a:t>Top-p</a:t>
            </a:r>
            <a:r>
              <a:rPr lang="zh-CN" altLang="en-US" sz="2800" b="1" dirty="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Beam Search</a:t>
            </a:r>
            <a:r>
              <a:rPr lang="zh-CN" altLang="en-US" sz="2800" b="1" dirty="0">
                <a:latin typeface="+mj-ea"/>
                <a:ea typeface="+mj-ea"/>
                <a:cs typeface="Times New Roman" panose="02020603050405020304" pitchFamily="18" charset="0"/>
              </a:rPr>
              <a:t>的对比</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6" name="图片 5">
            <a:extLst>
              <a:ext uri="{FF2B5EF4-FFF2-40B4-BE49-F238E27FC236}">
                <a16:creationId xmlns:a16="http://schemas.microsoft.com/office/drawing/2014/main" id="{74F5A074-E8B6-4A12-8583-E49BB3F519E3}"/>
              </a:ext>
            </a:extLst>
          </p:cNvPr>
          <p:cNvPicPr>
            <a:picLocks noChangeAspect="1"/>
          </p:cNvPicPr>
          <p:nvPr/>
        </p:nvPicPr>
        <p:blipFill>
          <a:blip r:embed="rId5"/>
          <a:stretch>
            <a:fillRect/>
          </a:stretch>
        </p:blipFill>
        <p:spPr>
          <a:xfrm>
            <a:off x="902677" y="1274031"/>
            <a:ext cx="10386646" cy="4309938"/>
          </a:xfrm>
          <a:prstGeom prst="rect">
            <a:avLst/>
          </a:prstGeom>
        </p:spPr>
      </p:pic>
    </p:spTree>
    <p:extLst>
      <p:ext uri="{BB962C8B-B14F-4D97-AF65-F5344CB8AC3E}">
        <p14:creationId xmlns:p14="http://schemas.microsoft.com/office/powerpoint/2010/main" val="186176806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Case Study</a:t>
            </a: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3" name="图片 2">
            <a:extLst>
              <a:ext uri="{FF2B5EF4-FFF2-40B4-BE49-F238E27FC236}">
                <a16:creationId xmlns:a16="http://schemas.microsoft.com/office/drawing/2014/main" id="{14B7A760-4001-417B-8A2D-CF6F6A9C3BA3}"/>
              </a:ext>
            </a:extLst>
          </p:cNvPr>
          <p:cNvPicPr>
            <a:picLocks noChangeAspect="1"/>
          </p:cNvPicPr>
          <p:nvPr/>
        </p:nvPicPr>
        <p:blipFill>
          <a:blip r:embed="rId5"/>
          <a:stretch>
            <a:fillRect/>
          </a:stretch>
        </p:blipFill>
        <p:spPr>
          <a:xfrm>
            <a:off x="673395" y="1279429"/>
            <a:ext cx="10845209" cy="5195464"/>
          </a:xfrm>
          <a:prstGeom prst="rect">
            <a:avLst/>
          </a:prstGeom>
        </p:spPr>
      </p:pic>
    </p:spTree>
    <p:extLst>
      <p:ext uri="{BB962C8B-B14F-4D97-AF65-F5344CB8AC3E}">
        <p14:creationId xmlns:p14="http://schemas.microsoft.com/office/powerpoint/2010/main" val="34670556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Case Study</a:t>
            </a: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a:extLst>
              <a:ext uri="{FF2B5EF4-FFF2-40B4-BE49-F238E27FC236}">
                <a16:creationId xmlns:a16="http://schemas.microsoft.com/office/drawing/2014/main" id="{C22FD099-208A-47A8-A29E-D8219D4E56C6}"/>
              </a:ext>
            </a:extLst>
          </p:cNvPr>
          <p:cNvPicPr>
            <a:picLocks noChangeAspect="1"/>
          </p:cNvPicPr>
          <p:nvPr/>
        </p:nvPicPr>
        <p:blipFill>
          <a:blip r:embed="rId5"/>
          <a:stretch>
            <a:fillRect/>
          </a:stretch>
        </p:blipFill>
        <p:spPr>
          <a:xfrm>
            <a:off x="582871" y="1573619"/>
            <a:ext cx="11026258" cy="3895815"/>
          </a:xfrm>
          <a:prstGeom prst="rect">
            <a:avLst/>
          </a:prstGeom>
        </p:spPr>
      </p:pic>
    </p:spTree>
    <p:extLst>
      <p:ext uri="{BB962C8B-B14F-4D97-AF65-F5344CB8AC3E}">
        <p14:creationId xmlns:p14="http://schemas.microsoft.com/office/powerpoint/2010/main" val="178333308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B027B0CF-F466-4627-B366-C191E5D75672}"/>
              </a:ext>
            </a:extLst>
          </p:cNvPr>
          <p:cNvSpPr txBox="1">
            <a:spLocks/>
          </p:cNvSpPr>
          <p:nvPr/>
        </p:nvSpPr>
        <p:spPr>
          <a:xfrm>
            <a:off x="1388815" y="2880822"/>
            <a:ext cx="1437213" cy="735503"/>
          </a:xfrm>
          <a:prstGeom prst="rect">
            <a:avLst/>
          </a:prstGeom>
          <a:effectLst>
            <a:outerShdw blurRad="50800" dist="50800" dir="5400000" algn="ctr" rotWithShape="0">
              <a:schemeClr val="bg1">
                <a:lumMod val="75000"/>
                <a:alpha val="90000"/>
              </a:scheme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zh-CN" altLang="en-US" dirty="0">
                <a:solidFill>
                  <a:srgbClr val="006AB6"/>
                </a:solidFill>
                <a:latin typeface="微软雅黑" panose="020B0503020204020204" pitchFamily="34" charset="-122"/>
                <a:ea typeface="微软雅黑" panose="020B0503020204020204" pitchFamily="34" charset="-122"/>
                <a:cs typeface="+mn-ea"/>
                <a:sym typeface="+mn-lt"/>
              </a:rPr>
              <a:t>目录</a:t>
            </a:r>
            <a:endParaRPr lang="en-AU" dirty="0">
              <a:solidFill>
                <a:srgbClr val="006AB6"/>
              </a:solidFill>
              <a:latin typeface="微软雅黑" panose="020B0503020204020204" pitchFamily="34" charset="-122"/>
              <a:ea typeface="微软雅黑" panose="020B0503020204020204" pitchFamily="34" charset="-122"/>
              <a:cs typeface="+mn-ea"/>
              <a:sym typeface="+mn-lt"/>
            </a:endParaRPr>
          </a:p>
        </p:txBody>
      </p:sp>
      <p:sp>
        <p:nvSpPr>
          <p:cNvPr id="9" name="Subtitle 10">
            <a:extLst>
              <a:ext uri="{FF2B5EF4-FFF2-40B4-BE49-F238E27FC236}">
                <a16:creationId xmlns:a16="http://schemas.microsoft.com/office/drawing/2014/main" id="{9D3A5898-908D-4F34-BE17-51489FACDC88}"/>
              </a:ext>
            </a:extLst>
          </p:cNvPr>
          <p:cNvSpPr txBox="1">
            <a:spLocks/>
          </p:cNvSpPr>
          <p:nvPr/>
        </p:nvSpPr>
        <p:spPr>
          <a:xfrm>
            <a:off x="1402676" y="3484706"/>
            <a:ext cx="1409493" cy="394611"/>
          </a:xfrm>
          <a:prstGeom prst="rect">
            <a:avLst/>
          </a:prstGeom>
          <a:effectLst>
            <a:outerShdw blurRad="50800" dist="50800" dir="5400000" algn="ctr" rotWithShape="0">
              <a:schemeClr val="bg1">
                <a:lumMod val="75000"/>
                <a:alpha val="90000"/>
              </a:scheme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rgbClr val="006AB6"/>
                </a:solidFill>
                <a:latin typeface="Agency FB" panose="020B0503020202020204" pitchFamily="34" charset="0"/>
                <a:ea typeface="微软雅黑" panose="020B0503020204020204" pitchFamily="34" charset="-122"/>
              </a:rPr>
              <a:t>CONTENTS</a:t>
            </a:r>
          </a:p>
        </p:txBody>
      </p:sp>
      <p:cxnSp>
        <p:nvCxnSpPr>
          <p:cNvPr id="10" name="直接连接符 9">
            <a:extLst>
              <a:ext uri="{FF2B5EF4-FFF2-40B4-BE49-F238E27FC236}">
                <a16:creationId xmlns:a16="http://schemas.microsoft.com/office/drawing/2014/main" id="{3C6FEAA8-91ED-46FE-8B8B-77CA0549561C}"/>
              </a:ext>
            </a:extLst>
          </p:cNvPr>
          <p:cNvCxnSpPr>
            <a:cxnSpLocks/>
          </p:cNvCxnSpPr>
          <p:nvPr/>
        </p:nvCxnSpPr>
        <p:spPr>
          <a:xfrm>
            <a:off x="3189015" y="231949"/>
            <a:ext cx="0" cy="6480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361B51B2-894A-4CFF-B074-68CB25B1794F}"/>
              </a:ext>
            </a:extLst>
          </p:cNvPr>
          <p:cNvGrpSpPr/>
          <p:nvPr/>
        </p:nvGrpSpPr>
        <p:grpSpPr>
          <a:xfrm>
            <a:off x="4182510" y="1486300"/>
            <a:ext cx="6629286" cy="707886"/>
            <a:chOff x="4755826" y="876691"/>
            <a:chExt cx="6629286" cy="707886"/>
          </a:xfrm>
        </p:grpSpPr>
        <p:sp>
          <p:nvSpPr>
            <p:cNvPr id="12" name="文本框 11">
              <a:extLst>
                <a:ext uri="{FF2B5EF4-FFF2-40B4-BE49-F238E27FC236}">
                  <a16:creationId xmlns:a16="http://schemas.microsoft.com/office/drawing/2014/main" id="{6FF8F8AB-25B4-4AE7-BD71-BD9645E62C90}"/>
                </a:ext>
              </a:extLst>
            </p:cNvPr>
            <p:cNvSpPr txBox="1"/>
            <p:nvPr/>
          </p:nvSpPr>
          <p:spPr>
            <a:xfrm>
              <a:off x="4755826" y="876691"/>
              <a:ext cx="1348028" cy="707886"/>
            </a:xfrm>
            <a:prstGeom prst="rect">
              <a:avLst/>
            </a:prstGeom>
            <a:noFill/>
          </p:spPr>
          <p:txBody>
            <a:bodyPr wrap="square" rtlCol="0">
              <a:spAutoFit/>
            </a:bodyPr>
            <a:lstStyle/>
            <a:p>
              <a:r>
                <a:rPr lang="en-US" altLang="zh-CN" sz="4000" dirty="0">
                  <a:solidFill>
                    <a:srgbClr val="CC0000"/>
                  </a:solidFill>
                </a:rPr>
                <a:t>1.</a:t>
              </a:r>
              <a:endParaRPr lang="zh-CN" altLang="en-US" sz="4000" dirty="0">
                <a:solidFill>
                  <a:srgbClr val="CC0000"/>
                </a:solidFill>
              </a:endParaRPr>
            </a:p>
          </p:txBody>
        </p:sp>
        <p:sp>
          <p:nvSpPr>
            <p:cNvPr id="13" name="文本框 12">
              <a:extLst>
                <a:ext uri="{FF2B5EF4-FFF2-40B4-BE49-F238E27FC236}">
                  <a16:creationId xmlns:a16="http://schemas.microsoft.com/office/drawing/2014/main" id="{CECB54A9-9701-4FC7-9CCC-93B33A48854E}"/>
                </a:ext>
              </a:extLst>
            </p:cNvPr>
            <p:cNvSpPr txBox="1"/>
            <p:nvPr/>
          </p:nvSpPr>
          <p:spPr>
            <a:xfrm>
              <a:off x="5349707" y="938247"/>
              <a:ext cx="4461947" cy="584775"/>
            </a:xfrm>
            <a:prstGeom prst="rect">
              <a:avLst/>
            </a:prstGeom>
            <a:noFill/>
          </p:spPr>
          <p:txBody>
            <a:bodyPr wrap="square" rtlCol="0">
              <a:spAutoFit/>
            </a:bodyPr>
            <a:lstStyle/>
            <a:p>
              <a:r>
                <a:rPr lang="zh-CN" altLang="en-US" sz="3200" dirty="0">
                  <a:latin typeface="+mj-ea"/>
                  <a:ea typeface="+mj-ea"/>
                </a:rPr>
                <a:t>背景</a:t>
              </a:r>
            </a:p>
          </p:txBody>
        </p:sp>
        <p:cxnSp>
          <p:nvCxnSpPr>
            <p:cNvPr id="14" name="直接连接符 13">
              <a:extLst>
                <a:ext uri="{FF2B5EF4-FFF2-40B4-BE49-F238E27FC236}">
                  <a16:creationId xmlns:a16="http://schemas.microsoft.com/office/drawing/2014/main" id="{2F0291F2-2950-4EE6-9906-579F04BBB3A4}"/>
                </a:ext>
              </a:extLst>
            </p:cNvPr>
            <p:cNvCxnSpPr>
              <a:cxnSpLocks/>
            </p:cNvCxnSpPr>
            <p:nvPr/>
          </p:nvCxnSpPr>
          <p:spPr>
            <a:xfrm>
              <a:off x="5349708" y="1553800"/>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FA76FC76-F2BD-4CEE-8F00-E24F2CFD493D}"/>
              </a:ext>
            </a:extLst>
          </p:cNvPr>
          <p:cNvGrpSpPr/>
          <p:nvPr/>
        </p:nvGrpSpPr>
        <p:grpSpPr>
          <a:xfrm>
            <a:off x="4182511" y="3075057"/>
            <a:ext cx="7110589" cy="707886"/>
            <a:chOff x="4755826" y="1832337"/>
            <a:chExt cx="7110589" cy="707886"/>
          </a:xfrm>
        </p:grpSpPr>
        <p:sp>
          <p:nvSpPr>
            <p:cNvPr id="16" name="文本框 15">
              <a:extLst>
                <a:ext uri="{FF2B5EF4-FFF2-40B4-BE49-F238E27FC236}">
                  <a16:creationId xmlns:a16="http://schemas.microsoft.com/office/drawing/2014/main" id="{580C8C4B-9E82-4C73-8626-DFA0FEFDBD00}"/>
                </a:ext>
              </a:extLst>
            </p:cNvPr>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rPr>
                <a:t>2.</a:t>
              </a:r>
              <a:endParaRPr lang="zh-CN" altLang="en-US" sz="4000" dirty="0">
                <a:solidFill>
                  <a:srgbClr val="CC0000"/>
                </a:solidFill>
              </a:endParaRPr>
            </a:p>
          </p:txBody>
        </p:sp>
        <p:sp>
          <p:nvSpPr>
            <p:cNvPr id="17" name="文本框 16">
              <a:extLst>
                <a:ext uri="{FF2B5EF4-FFF2-40B4-BE49-F238E27FC236}">
                  <a16:creationId xmlns:a16="http://schemas.microsoft.com/office/drawing/2014/main" id="{A45E9F56-6C1F-4143-8BA3-7C40455458A1}"/>
                </a:ext>
              </a:extLst>
            </p:cNvPr>
            <p:cNvSpPr txBox="1"/>
            <p:nvPr/>
          </p:nvSpPr>
          <p:spPr>
            <a:xfrm>
              <a:off x="5349708" y="1893893"/>
              <a:ext cx="6516707" cy="584775"/>
            </a:xfrm>
            <a:prstGeom prst="rect">
              <a:avLst/>
            </a:prstGeom>
            <a:noFill/>
          </p:spPr>
          <p:txBody>
            <a:bodyPr wrap="square" rtlCol="0">
              <a:spAutoFit/>
            </a:bodyPr>
            <a:lstStyle/>
            <a:p>
              <a:r>
                <a:rPr lang="en-US" altLang="zh-CN" sz="3200" dirty="0" err="1">
                  <a:latin typeface="+mj-ea"/>
                  <a:ea typeface="+mj-ea"/>
                </a:rPr>
                <a:t>SimCTG</a:t>
              </a:r>
              <a:endParaRPr lang="zh-CN" altLang="en-US" sz="3200" dirty="0">
                <a:latin typeface="+mj-ea"/>
                <a:ea typeface="+mj-ea"/>
              </a:endParaRPr>
            </a:p>
          </p:txBody>
        </p:sp>
        <p:cxnSp>
          <p:nvCxnSpPr>
            <p:cNvPr id="18" name="直接连接符 17">
              <a:extLst>
                <a:ext uri="{FF2B5EF4-FFF2-40B4-BE49-F238E27FC236}">
                  <a16:creationId xmlns:a16="http://schemas.microsoft.com/office/drawing/2014/main" id="{165C1061-CDED-4AC6-93E6-E244D1664695}"/>
                </a:ext>
              </a:extLst>
            </p:cNvPr>
            <p:cNvCxnSpPr>
              <a:cxnSpLocks/>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24BB0C56-3D34-4AD9-AA4F-D95BC74EAF07}"/>
              </a:ext>
            </a:extLst>
          </p:cNvPr>
          <p:cNvGrpSpPr/>
          <p:nvPr/>
        </p:nvGrpSpPr>
        <p:grpSpPr>
          <a:xfrm>
            <a:off x="4182511" y="4657139"/>
            <a:ext cx="6722293" cy="707886"/>
            <a:chOff x="4755826" y="2787983"/>
            <a:chExt cx="6722293" cy="707886"/>
          </a:xfrm>
        </p:grpSpPr>
        <p:sp>
          <p:nvSpPr>
            <p:cNvPr id="20" name="文本框 19">
              <a:extLst>
                <a:ext uri="{FF2B5EF4-FFF2-40B4-BE49-F238E27FC236}">
                  <a16:creationId xmlns:a16="http://schemas.microsoft.com/office/drawing/2014/main" id="{8D2B95DB-5EFE-4D3E-94BE-FF7B1081E31F}"/>
                </a:ext>
              </a:extLst>
            </p:cNvPr>
            <p:cNvSpPr txBox="1"/>
            <p:nvPr/>
          </p:nvSpPr>
          <p:spPr>
            <a:xfrm>
              <a:off x="4755826" y="2787983"/>
              <a:ext cx="1348028" cy="707886"/>
            </a:xfrm>
            <a:prstGeom prst="rect">
              <a:avLst/>
            </a:prstGeom>
            <a:noFill/>
          </p:spPr>
          <p:txBody>
            <a:bodyPr wrap="square" rtlCol="0">
              <a:spAutoFit/>
            </a:bodyPr>
            <a:lstStyle/>
            <a:p>
              <a:r>
                <a:rPr lang="en-US" altLang="zh-CN" sz="4000" dirty="0">
                  <a:solidFill>
                    <a:srgbClr val="CC0000"/>
                  </a:solidFill>
                  <a:latin typeface="+mj-ea"/>
                  <a:ea typeface="+mj-ea"/>
                </a:rPr>
                <a:t>3.</a:t>
              </a:r>
              <a:endParaRPr lang="zh-CN" altLang="en-US" sz="4000" dirty="0">
                <a:solidFill>
                  <a:srgbClr val="CC0000"/>
                </a:solidFill>
                <a:latin typeface="+mj-ea"/>
                <a:ea typeface="+mj-ea"/>
              </a:endParaRPr>
            </a:p>
          </p:txBody>
        </p:sp>
        <p:sp>
          <p:nvSpPr>
            <p:cNvPr id="21" name="文本框 20">
              <a:extLst>
                <a:ext uri="{FF2B5EF4-FFF2-40B4-BE49-F238E27FC236}">
                  <a16:creationId xmlns:a16="http://schemas.microsoft.com/office/drawing/2014/main" id="{4B3B2622-F610-432C-8164-AD32E2A803EE}"/>
                </a:ext>
              </a:extLst>
            </p:cNvPr>
            <p:cNvSpPr txBox="1"/>
            <p:nvPr/>
          </p:nvSpPr>
          <p:spPr>
            <a:xfrm>
              <a:off x="5349708" y="2849539"/>
              <a:ext cx="6128411" cy="584775"/>
            </a:xfrm>
            <a:prstGeom prst="rect">
              <a:avLst/>
            </a:prstGeom>
            <a:noFill/>
          </p:spPr>
          <p:txBody>
            <a:bodyPr wrap="square" rtlCol="0">
              <a:spAutoFit/>
            </a:bodyPr>
            <a:lstStyle/>
            <a:p>
              <a:r>
                <a:rPr lang="zh-CN" altLang="en-US" sz="3200" dirty="0">
                  <a:latin typeface="+mj-ea"/>
                  <a:ea typeface="+mj-ea"/>
                </a:rPr>
                <a:t>实验结果</a:t>
              </a:r>
            </a:p>
          </p:txBody>
        </p:sp>
        <p:cxnSp>
          <p:nvCxnSpPr>
            <p:cNvPr id="22" name="直接连接符 21">
              <a:extLst>
                <a:ext uri="{FF2B5EF4-FFF2-40B4-BE49-F238E27FC236}">
                  <a16:creationId xmlns:a16="http://schemas.microsoft.com/office/drawing/2014/main" id="{73900133-D883-45D8-8E63-405929237A9B}"/>
                </a:ext>
              </a:extLst>
            </p:cNvPr>
            <p:cNvCxnSpPr>
              <a:cxnSpLocks/>
            </p:cNvCxnSpPr>
            <p:nvPr/>
          </p:nvCxnSpPr>
          <p:spPr>
            <a:xfrm>
              <a:off x="5349708" y="3465092"/>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Tree>
    <p:extLst>
      <p:ext uri="{BB962C8B-B14F-4D97-AF65-F5344CB8AC3E}">
        <p14:creationId xmlns:p14="http://schemas.microsoft.com/office/powerpoint/2010/main" val="2983533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8476" y="-91680"/>
            <a:ext cx="12208952" cy="6858416"/>
          </a:xfrm>
          <a:prstGeom prst="rect">
            <a:avLst/>
          </a:prstGeom>
        </p:spPr>
      </p:pic>
      <p:sp>
        <p:nvSpPr>
          <p:cNvPr id="2" name="文本框 1"/>
          <p:cNvSpPr txBox="1"/>
          <p:nvPr/>
        </p:nvSpPr>
        <p:spPr>
          <a:xfrm>
            <a:off x="1219199" y="2875002"/>
            <a:ext cx="9753603" cy="1107996"/>
          </a:xfrm>
          <a:prstGeom prst="rect">
            <a:avLst/>
          </a:prstGeom>
          <a:noFill/>
        </p:spPr>
        <p:txBody>
          <a:bodyPr wrap="square" rtlCol="0">
            <a:spAutoFit/>
          </a:bodyPr>
          <a:lstStyle/>
          <a:p>
            <a:pPr algn="ctr"/>
            <a:r>
              <a:rPr lang="zh-CN" altLang="en-US" sz="6600" b="1" dirty="0">
                <a:latin typeface="Times New Roman" panose="02020603050405020304" pitchFamily="18" charset="0"/>
                <a:cs typeface="Times New Roman" panose="02020603050405020304" pitchFamily="18" charset="0"/>
              </a:rPr>
              <a:t>谢谢</a:t>
            </a:r>
          </a:p>
        </p:txBody>
      </p:sp>
      <p:pic>
        <p:nvPicPr>
          <p:cNvPr id="6" name="图片 5">
            <a:extLst>
              <a:ext uri="{FF2B5EF4-FFF2-40B4-BE49-F238E27FC236}">
                <a16:creationId xmlns:a16="http://schemas.microsoft.com/office/drawing/2014/main" id="{B098643B-8956-4524-8896-AF92627DD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extLst>
      <p:ext uri="{BB962C8B-B14F-4D97-AF65-F5344CB8AC3E}">
        <p14:creationId xmlns:p14="http://schemas.microsoft.com/office/powerpoint/2010/main" val="265458469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0" y="-91680"/>
            <a:ext cx="12208952" cy="6858416"/>
          </a:xfrm>
          <a:prstGeom prst="rect">
            <a:avLst/>
          </a:prstGeom>
        </p:spPr>
      </p:pic>
    </p:spTree>
    <p:extLst>
      <p:ext uri="{BB962C8B-B14F-4D97-AF65-F5344CB8AC3E}">
        <p14:creationId xmlns:p14="http://schemas.microsoft.com/office/powerpoint/2010/main" val="354188363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第一部分</a:t>
            </a:r>
          </a:p>
          <a:p>
            <a:pPr marL="0" lvl="1"/>
            <a:r>
              <a:rPr lang="zh-CN" altLang="en-US" sz="2800" b="1" dirty="0">
                <a:solidFill>
                  <a:srgbClr val="006AB6"/>
                </a:solidFill>
                <a:latin typeface="微软雅黑" panose="020B0503020204020204" pitchFamily="34" charset="-122"/>
                <a:ea typeface="微软雅黑" panose="020B0503020204020204" pitchFamily="34" charset="-122"/>
              </a:rPr>
              <a:t>背景</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01</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563539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AFFABCBD-516C-455E-A593-2ABFF5FD8194}"/>
              </a:ext>
            </a:extLst>
          </p:cNvPr>
          <p:cNvGrpSpPr/>
          <p:nvPr/>
        </p:nvGrpSpPr>
        <p:grpSpPr>
          <a:xfrm>
            <a:off x="958708" y="1197264"/>
            <a:ext cx="4945906" cy="461665"/>
            <a:chOff x="1992923" y="1609795"/>
            <a:chExt cx="4945906" cy="461665"/>
          </a:xfrm>
        </p:grpSpPr>
        <p:sp>
          <p:nvSpPr>
            <p:cNvPr id="23" name="矩形 22">
              <a:extLst>
                <a:ext uri="{FF2B5EF4-FFF2-40B4-BE49-F238E27FC236}">
                  <a16:creationId xmlns:a16="http://schemas.microsoft.com/office/drawing/2014/main" id="{C35304A8-FD38-4D16-95FA-57EF91E557F0}"/>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a:extLst>
                <a:ext uri="{FF2B5EF4-FFF2-40B4-BE49-F238E27FC236}">
                  <a16:creationId xmlns:a16="http://schemas.microsoft.com/office/drawing/2014/main" id="{6D7010AE-A15B-45F6-B9E3-E2B442A6264D}"/>
                </a:ext>
              </a:extLst>
            </p:cNvPr>
            <p:cNvSpPr txBox="1"/>
            <p:nvPr/>
          </p:nvSpPr>
          <p:spPr>
            <a:xfrm>
              <a:off x="2178882" y="1609795"/>
              <a:ext cx="4759947" cy="461665"/>
            </a:xfrm>
            <a:prstGeom prst="rect">
              <a:avLst/>
            </a:prstGeom>
            <a:noFill/>
          </p:spPr>
          <p:txBody>
            <a:bodyPr wrap="square" rtlCol="0">
              <a:spAutoFit/>
            </a:bodyPr>
            <a:lstStyle/>
            <a:p>
              <a:r>
                <a:rPr lang="zh-CN" altLang="en-US" sz="2400" b="1" dirty="0">
                  <a:latin typeface="+mj-ea"/>
                  <a:ea typeface="+mj-ea"/>
                </a:rPr>
                <a:t>开放域文本生成</a:t>
              </a:r>
            </a:p>
          </p:txBody>
        </p:sp>
      </p:grpSp>
      <p:sp>
        <p:nvSpPr>
          <p:cNvPr id="33" name="文本框 32">
            <a:extLst>
              <a:ext uri="{FF2B5EF4-FFF2-40B4-BE49-F238E27FC236}">
                <a16:creationId xmlns:a16="http://schemas.microsoft.com/office/drawing/2014/main" id="{40BDD976-ED20-4941-88E0-02BC113D7EB7}"/>
              </a:ext>
            </a:extLst>
          </p:cNvPr>
          <p:cNvSpPr txBox="1"/>
          <p:nvPr/>
        </p:nvSpPr>
        <p:spPr>
          <a:xfrm>
            <a:off x="1566064" y="1743720"/>
            <a:ext cx="740640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应用非常广泛</a:t>
            </a:r>
            <a:endParaRPr lang="en-US" altLang="zh-CN" sz="22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AC06C78C-417D-4E31-A805-6AABB42E9286}"/>
              </a:ext>
            </a:extLst>
          </p:cNvPr>
          <p:cNvSpPr txBox="1"/>
          <p:nvPr/>
        </p:nvSpPr>
        <p:spPr>
          <a:xfrm>
            <a:off x="1566063" y="2378966"/>
            <a:ext cx="539471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故事生成、上下文补全、诗词生成</a:t>
            </a:r>
            <a:r>
              <a:rPr lang="en-US" altLang="zh-CN" sz="2200" dirty="0">
                <a:latin typeface="微软雅黑" panose="020B0503020204020204" pitchFamily="34" charset="-122"/>
                <a:ea typeface="微软雅黑" panose="020B0503020204020204" pitchFamily="34" charset="-122"/>
              </a:rPr>
              <a:t>……</a:t>
            </a:r>
          </a:p>
        </p:txBody>
      </p:sp>
      <p:grpSp>
        <p:nvGrpSpPr>
          <p:cNvPr id="17" name="组合 16">
            <a:extLst>
              <a:ext uri="{FF2B5EF4-FFF2-40B4-BE49-F238E27FC236}">
                <a16:creationId xmlns:a16="http://schemas.microsoft.com/office/drawing/2014/main" id="{647E816A-B8CA-4313-9332-E4E174268D2F}"/>
              </a:ext>
            </a:extLst>
          </p:cNvPr>
          <p:cNvGrpSpPr/>
          <p:nvPr/>
        </p:nvGrpSpPr>
        <p:grpSpPr>
          <a:xfrm>
            <a:off x="958708" y="3410156"/>
            <a:ext cx="4945906" cy="461665"/>
            <a:chOff x="1992923" y="1609795"/>
            <a:chExt cx="4945906" cy="461665"/>
          </a:xfrm>
        </p:grpSpPr>
        <p:sp>
          <p:nvSpPr>
            <p:cNvPr id="18" name="矩形 17">
              <a:extLst>
                <a:ext uri="{FF2B5EF4-FFF2-40B4-BE49-F238E27FC236}">
                  <a16:creationId xmlns:a16="http://schemas.microsoft.com/office/drawing/2014/main" id="{C4606A55-28EF-4753-B30E-C4D70108B07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a:extLst>
                <a:ext uri="{FF2B5EF4-FFF2-40B4-BE49-F238E27FC236}">
                  <a16:creationId xmlns:a16="http://schemas.microsoft.com/office/drawing/2014/main" id="{632D19DA-A2B7-4086-A88F-9B62EE077FDF}"/>
                </a:ext>
              </a:extLst>
            </p:cNvPr>
            <p:cNvSpPr txBox="1"/>
            <p:nvPr/>
          </p:nvSpPr>
          <p:spPr>
            <a:xfrm>
              <a:off x="2178882" y="1609795"/>
              <a:ext cx="4759947" cy="461665"/>
            </a:xfrm>
            <a:prstGeom prst="rect">
              <a:avLst/>
            </a:prstGeom>
            <a:noFill/>
          </p:spPr>
          <p:txBody>
            <a:bodyPr wrap="square" rtlCol="0">
              <a:spAutoFit/>
            </a:bodyPr>
            <a:lstStyle/>
            <a:p>
              <a:r>
                <a:rPr lang="zh-CN" altLang="en-US" sz="2400" b="1" dirty="0">
                  <a:latin typeface="+mj-ea"/>
                  <a:ea typeface="+mj-ea"/>
                </a:rPr>
                <a:t>语言模型 </a:t>
              </a:r>
              <a:r>
                <a:rPr lang="en-US" altLang="zh-CN" sz="2400" b="1" dirty="0">
                  <a:latin typeface="+mj-ea"/>
                  <a:ea typeface="+mj-ea"/>
                </a:rPr>
                <a:t>– Language Model</a:t>
              </a:r>
              <a:endParaRPr lang="zh-CN" altLang="en-US" sz="2400" b="1" dirty="0">
                <a:latin typeface="+mj-ea"/>
                <a:ea typeface="+mj-ea"/>
              </a:endParaRPr>
            </a:p>
          </p:txBody>
        </p: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8E8BD63C-C860-4F95-B0D0-B2BC0C18D073}"/>
                  </a:ext>
                </a:extLst>
              </p:cNvPr>
              <p:cNvSpPr txBox="1"/>
              <p:nvPr/>
            </p:nvSpPr>
            <p:spPr>
              <a:xfrm>
                <a:off x="1566063" y="3887449"/>
                <a:ext cx="1001633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目的：从可变文本序列</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𝑥</m:t>
                    </m:r>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1</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2</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𝑁</m:t>
                        </m:r>
                      </m:sub>
                    </m:sSub>
                    <m:r>
                      <a:rPr lang="en-US" altLang="zh-CN" sz="2200" b="0" i="1" smtClean="0">
                        <a:latin typeface="Cambria Math" panose="02040503050406030204" pitchFamily="18" charset="0"/>
                        <a:ea typeface="微软雅黑" panose="020B0503020204020204" pitchFamily="34" charset="-122"/>
                      </a:rPr>
                      <m:t>}</m:t>
                    </m:r>
                  </m:oMath>
                </a14:m>
                <a:r>
                  <a:rPr lang="zh-CN" altLang="en-US" sz="2200" dirty="0">
                    <a:latin typeface="微软雅黑" panose="020B0503020204020204" pitchFamily="34" charset="-122"/>
                    <a:ea typeface="微软雅黑" panose="020B0503020204020204" pitchFamily="34" charset="-122"/>
                  </a:rPr>
                  <a:t>中学习的概率分布</a:t>
                </a:r>
                <a14:m>
                  <m:oMath xmlns:m="http://schemas.openxmlformats.org/officeDocument/2006/math">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𝑝</m:t>
                        </m:r>
                      </m:e>
                      <m:sub>
                        <m:r>
                          <m:rPr>
                            <m:sty m:val="p"/>
                          </m:rPr>
                          <a:rPr lang="en-US" altLang="zh-CN" sz="2200" b="0" i="0" smtClean="0">
                            <a:latin typeface="Cambria Math" panose="02040503050406030204" pitchFamily="18" charset="0"/>
                            <a:ea typeface="微软雅黑" panose="020B0503020204020204" pitchFamily="34" charset="-122"/>
                          </a:rPr>
                          <m:t>Θ</m:t>
                        </m:r>
                      </m:sub>
                    </m:sSub>
                    <m:d>
                      <m:dPr>
                        <m:ctrlPr>
                          <a:rPr lang="en-US" altLang="zh-CN" sz="2200" b="0" i="1" smtClean="0">
                            <a:latin typeface="Cambria Math" panose="02040503050406030204" pitchFamily="18" charset="0"/>
                            <a:ea typeface="微软雅黑" panose="020B0503020204020204" pitchFamily="34" charset="-122"/>
                          </a:rPr>
                        </m:ctrlPr>
                      </m:dPr>
                      <m:e>
                        <m:r>
                          <a:rPr lang="en-US" altLang="zh-CN" sz="2200" b="0" i="1" smtClean="0">
                            <a:latin typeface="Cambria Math" panose="02040503050406030204" pitchFamily="18" charset="0"/>
                            <a:ea typeface="微软雅黑" panose="020B0503020204020204" pitchFamily="34" charset="-122"/>
                          </a:rPr>
                          <m:t>𝑥</m:t>
                        </m:r>
                      </m:e>
                    </m:d>
                    <m:r>
                      <a:rPr lang="zh-CN" altLang="en-US" sz="2200" i="1">
                        <a:latin typeface="Cambria Math" panose="02040503050406030204" pitchFamily="18" charset="0"/>
                        <a:ea typeface="微软雅黑" panose="020B0503020204020204" pitchFamily="34" charset="-122"/>
                      </a:rPr>
                      <m:t>。</m:t>
                    </m:r>
                  </m:oMath>
                </a14:m>
                <a:endParaRPr lang="en-US" altLang="zh-CN" sz="2200" dirty="0">
                  <a:latin typeface="微软雅黑" panose="020B0503020204020204" pitchFamily="34" charset="-122"/>
                  <a:ea typeface="微软雅黑" panose="020B0503020204020204" pitchFamily="34" charset="-122"/>
                </a:endParaRPr>
              </a:p>
            </p:txBody>
          </p:sp>
        </mc:Choice>
        <mc:Fallback>
          <p:sp>
            <p:nvSpPr>
              <p:cNvPr id="20" name="文本框 19">
                <a:extLst>
                  <a:ext uri="{FF2B5EF4-FFF2-40B4-BE49-F238E27FC236}">
                    <a16:creationId xmlns:a16="http://schemas.microsoft.com/office/drawing/2014/main" id="{8E8BD63C-C860-4F95-B0D0-B2BC0C18D073}"/>
                  </a:ext>
                </a:extLst>
              </p:cNvPr>
              <p:cNvSpPr txBox="1">
                <a:spLocks noRot="1" noChangeAspect="1" noMove="1" noResize="1" noEditPoints="1" noAdjustHandles="1" noChangeArrowheads="1" noChangeShapeType="1" noTextEdit="1"/>
              </p:cNvSpPr>
              <p:nvPr/>
            </p:nvSpPr>
            <p:spPr>
              <a:xfrm>
                <a:off x="1566063" y="3887449"/>
                <a:ext cx="10016337" cy="540341"/>
              </a:xfrm>
              <a:prstGeom prst="rect">
                <a:avLst/>
              </a:prstGeom>
              <a:blipFill>
                <a:blip r:embed="rId5"/>
                <a:stretch>
                  <a:fillRect l="-730" b="-22727"/>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05A4BFAE-F500-4579-8C54-74C0FB87EF34}"/>
              </a:ext>
            </a:extLst>
          </p:cNvPr>
          <p:cNvSpPr txBox="1"/>
          <p:nvPr/>
        </p:nvSpPr>
        <p:spPr>
          <a:xfrm>
            <a:off x="1566063" y="4522695"/>
            <a:ext cx="1001633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损失函数：极大似然估计 </a:t>
            </a:r>
            <a:r>
              <a:rPr lang="en-US" altLang="zh-CN" sz="2200" dirty="0">
                <a:latin typeface="微软雅黑" panose="020B0503020204020204" pitchFamily="34" charset="-122"/>
                <a:ea typeface="微软雅黑" panose="020B0503020204020204" pitchFamily="34" charset="-122"/>
              </a:rPr>
              <a:t>– Maximum likelihood estimation</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MLE</a:t>
            </a:r>
          </a:p>
        </p:txBody>
      </p:sp>
      <p:pic>
        <p:nvPicPr>
          <p:cNvPr id="6" name="图片 5">
            <a:extLst>
              <a:ext uri="{FF2B5EF4-FFF2-40B4-BE49-F238E27FC236}">
                <a16:creationId xmlns:a16="http://schemas.microsoft.com/office/drawing/2014/main" id="{7022C04E-8F2C-4718-B603-D87E7293B59E}"/>
              </a:ext>
            </a:extLst>
          </p:cNvPr>
          <p:cNvPicPr>
            <a:picLocks noChangeAspect="1"/>
          </p:cNvPicPr>
          <p:nvPr/>
        </p:nvPicPr>
        <p:blipFill>
          <a:blip r:embed="rId6"/>
          <a:stretch>
            <a:fillRect/>
          </a:stretch>
        </p:blipFill>
        <p:spPr>
          <a:xfrm>
            <a:off x="4522156" y="5338338"/>
            <a:ext cx="3147688" cy="714034"/>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63570C9F-3BCC-47F3-BB2E-BE1BF33855F2}"/>
                  </a:ext>
                </a:extLst>
              </p:cNvPr>
              <p:cNvSpPr txBox="1"/>
              <p:nvPr/>
            </p:nvSpPr>
            <p:spPr>
              <a:xfrm>
                <a:off x="2314120" y="6156735"/>
                <a:ext cx="7563760" cy="417678"/>
              </a:xfrm>
              <a:prstGeom prst="rect">
                <a:avLst/>
              </a:prstGeom>
              <a:noFill/>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即希望模型根据</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_0,⋯,</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预测的</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a14:m>
                <a:r>
                  <a:rPr lang="zh-CN" altLang="en-US" sz="1600" dirty="0">
                    <a:latin typeface="微软雅黑" panose="020B0503020204020204" pitchFamily="34" charset="-122"/>
                    <a:ea typeface="微软雅黑" panose="020B0503020204020204" pitchFamily="34" charset="-122"/>
                  </a:rPr>
                  <a:t>与真实值</a:t>
                </a:r>
                <a14:m>
                  <m:oMath xmlns:m="http://schemas.openxmlformats.org/officeDocument/2006/math">
                    <m:sSub>
                      <m:sSubPr>
                        <m:ctrlPr>
                          <a:rPr lang="en-US" altLang="zh-CN" sz="1600" b="0" i="1" dirty="0" smtClean="0">
                            <a:latin typeface="Cambria Math" panose="02040503050406030204" pitchFamily="18" charset="0"/>
                            <a:ea typeface="微软雅黑" panose="020B0503020204020204" pitchFamily="34" charset="-122"/>
                          </a:rPr>
                        </m:ctrlPr>
                      </m:sSubPr>
                      <m:e>
                        <m:acc>
                          <m:accPr>
                            <m:chr m:val="̂"/>
                            <m:ctrlPr>
                              <a:rPr lang="en-US" altLang="zh-CN" sz="1600" b="0" i="1" smtClean="0">
                                <a:latin typeface="Cambria Math" panose="02040503050406030204" pitchFamily="18" charset="0"/>
                                <a:ea typeface="微软雅黑" panose="020B0503020204020204" pitchFamily="34" charset="-122"/>
                              </a:rPr>
                            </m:ctrlPr>
                          </m:accPr>
                          <m:e>
                            <m:r>
                              <a:rPr lang="en-US" altLang="zh-CN" sz="1600" b="0" i="1" smtClean="0">
                                <a:latin typeface="Cambria Math" panose="02040503050406030204" pitchFamily="18" charset="0"/>
                                <a:ea typeface="微软雅黑" panose="020B0503020204020204" pitchFamily="34" charset="-122"/>
                              </a:rPr>
                              <m:t>𝑥</m:t>
                            </m:r>
                          </m:e>
                        </m:acc>
                      </m:e>
                      <m:sub>
                        <m:r>
                          <a:rPr lang="en-US" altLang="zh-CN" sz="1600" b="0" i="1" dirty="0" smtClean="0">
                            <a:latin typeface="Cambria Math" panose="02040503050406030204" pitchFamily="18" charset="0"/>
                            <a:ea typeface="微软雅黑" panose="020B0503020204020204" pitchFamily="34" charset="-122"/>
                          </a:rPr>
                          <m:t>𝑖</m:t>
                        </m:r>
                      </m:sub>
                    </m:sSub>
                    <m:r>
                      <a:rPr lang="zh-CN" altLang="en-US" sz="1600" i="1" dirty="0">
                        <a:latin typeface="Cambria Math" panose="02040503050406030204" pitchFamily="18" charset="0"/>
                        <a:ea typeface="微软雅黑" panose="020B0503020204020204" pitchFamily="34" charset="-122"/>
                      </a:rPr>
                      <m:t>的</m:t>
                    </m:r>
                  </m:oMath>
                </a14:m>
                <a:r>
                  <a:rPr lang="zh-CN" altLang="en-US" sz="1600" dirty="0">
                    <a:latin typeface="微软雅黑" panose="020B0503020204020204" pitchFamily="34" charset="-122"/>
                    <a:ea typeface="微软雅黑" panose="020B0503020204020204" pitchFamily="34" charset="-122"/>
                  </a:rPr>
                  <a:t>偏差尽可能小</a:t>
                </a:r>
                <a:endParaRPr lang="en-US" altLang="zh-CN" sz="1600" dirty="0">
                  <a:latin typeface="微软雅黑" panose="020B0503020204020204" pitchFamily="34" charset="-122"/>
                  <a:ea typeface="微软雅黑" panose="020B0503020204020204" pitchFamily="34" charset="-122"/>
                </a:endParaRPr>
              </a:p>
            </p:txBody>
          </p:sp>
        </mc:Choice>
        <mc:Fallback>
          <p:sp>
            <p:nvSpPr>
              <p:cNvPr id="27" name="文本框 26">
                <a:extLst>
                  <a:ext uri="{FF2B5EF4-FFF2-40B4-BE49-F238E27FC236}">
                    <a16:creationId xmlns:a16="http://schemas.microsoft.com/office/drawing/2014/main" id="{63570C9F-3BCC-47F3-BB2E-BE1BF33855F2}"/>
                  </a:ext>
                </a:extLst>
              </p:cNvPr>
              <p:cNvSpPr txBox="1">
                <a:spLocks noRot="1" noChangeAspect="1" noMove="1" noResize="1" noEditPoints="1" noAdjustHandles="1" noChangeArrowheads="1" noChangeShapeType="1" noTextEdit="1"/>
              </p:cNvSpPr>
              <p:nvPr/>
            </p:nvSpPr>
            <p:spPr>
              <a:xfrm>
                <a:off x="2314120" y="6156735"/>
                <a:ext cx="7563760" cy="417678"/>
              </a:xfrm>
              <a:prstGeom prst="rect">
                <a:avLst/>
              </a:prstGeom>
              <a:blipFill>
                <a:blip r:embed="rId7"/>
                <a:stretch>
                  <a:fillRect b="-19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36038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AFFABCBD-516C-455E-A593-2ABFF5FD8194}"/>
              </a:ext>
            </a:extLst>
          </p:cNvPr>
          <p:cNvGrpSpPr/>
          <p:nvPr/>
        </p:nvGrpSpPr>
        <p:grpSpPr>
          <a:xfrm>
            <a:off x="958708" y="1197264"/>
            <a:ext cx="5831952" cy="461665"/>
            <a:chOff x="1992923" y="1609795"/>
            <a:chExt cx="5831952" cy="461665"/>
          </a:xfrm>
        </p:grpSpPr>
        <p:sp>
          <p:nvSpPr>
            <p:cNvPr id="23" name="矩形 22">
              <a:extLst>
                <a:ext uri="{FF2B5EF4-FFF2-40B4-BE49-F238E27FC236}">
                  <a16:creationId xmlns:a16="http://schemas.microsoft.com/office/drawing/2014/main" id="{C35304A8-FD38-4D16-95FA-57EF91E557F0}"/>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a:extLst>
                <a:ext uri="{FF2B5EF4-FFF2-40B4-BE49-F238E27FC236}">
                  <a16:creationId xmlns:a16="http://schemas.microsoft.com/office/drawing/2014/main" id="{6D7010AE-A15B-45F6-B9E3-E2B442A6264D}"/>
                </a:ext>
              </a:extLst>
            </p:cNvPr>
            <p:cNvSpPr txBox="1"/>
            <p:nvPr/>
          </p:nvSpPr>
          <p:spPr>
            <a:xfrm>
              <a:off x="2178882" y="1609795"/>
              <a:ext cx="5645993" cy="461665"/>
            </a:xfrm>
            <a:prstGeom prst="rect">
              <a:avLst/>
            </a:prstGeom>
            <a:noFill/>
          </p:spPr>
          <p:txBody>
            <a:bodyPr wrap="square" rtlCol="0">
              <a:spAutoFit/>
            </a:bodyPr>
            <a:lstStyle/>
            <a:p>
              <a:r>
                <a:rPr lang="zh-CN" altLang="en-US" sz="2400" b="1" dirty="0">
                  <a:latin typeface="+mj-ea"/>
                  <a:ea typeface="+mj-ea"/>
                </a:rPr>
                <a:t>解码方法</a:t>
              </a:r>
            </a:p>
          </p:txBody>
        </p:sp>
      </p:grpSp>
      <p:sp>
        <p:nvSpPr>
          <p:cNvPr id="33" name="文本框 32">
            <a:extLst>
              <a:ext uri="{FF2B5EF4-FFF2-40B4-BE49-F238E27FC236}">
                <a16:creationId xmlns:a16="http://schemas.microsoft.com/office/drawing/2014/main" id="{40BDD976-ED20-4941-88E0-02BC113D7EB7}"/>
              </a:ext>
            </a:extLst>
          </p:cNvPr>
          <p:cNvSpPr txBox="1"/>
          <p:nvPr/>
        </p:nvSpPr>
        <p:spPr>
          <a:xfrm>
            <a:off x="1566064" y="1743720"/>
            <a:ext cx="7692235"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确定性方法：</a:t>
            </a:r>
            <a:r>
              <a:rPr lang="en-US" altLang="zh-CN" sz="2200" dirty="0">
                <a:latin typeface="微软雅黑" panose="020B0503020204020204" pitchFamily="34" charset="-122"/>
                <a:ea typeface="微软雅黑" panose="020B0503020204020204" pitchFamily="34" charset="-122"/>
              </a:rPr>
              <a:t>greedy search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beam search</a:t>
            </a:r>
          </a:p>
        </p:txBody>
      </p:sp>
      <p:sp>
        <p:nvSpPr>
          <p:cNvPr id="15" name="文本框 14">
            <a:extLst>
              <a:ext uri="{FF2B5EF4-FFF2-40B4-BE49-F238E27FC236}">
                <a16:creationId xmlns:a16="http://schemas.microsoft.com/office/drawing/2014/main" id="{BCDD3E7C-D386-4C33-A6D9-1612E5510BD8}"/>
              </a:ext>
            </a:extLst>
          </p:cNvPr>
          <p:cNvSpPr txBox="1"/>
          <p:nvPr/>
        </p:nvSpPr>
        <p:spPr>
          <a:xfrm>
            <a:off x="1846288" y="2368852"/>
            <a:ext cx="756376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根据模型的概率分布，每一步都选择概率最高的</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进行生成</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缺点：生成文本重复、语义不通顺，一个前缀只能生成一个文本</a:t>
            </a:r>
            <a:endParaRPr lang="en-US" altLang="zh-CN"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FFF52F0-83AA-4BEE-A4C1-262845428F44}"/>
              </a:ext>
            </a:extLst>
          </p:cNvPr>
          <p:cNvSpPr txBox="1"/>
          <p:nvPr/>
        </p:nvSpPr>
        <p:spPr>
          <a:xfrm>
            <a:off x="1566063" y="3595804"/>
            <a:ext cx="7692235"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随机方法：</a:t>
            </a:r>
            <a:r>
              <a:rPr lang="en-US" altLang="zh-CN" sz="2200" dirty="0">
                <a:latin typeface="微软雅黑" panose="020B0503020204020204" pitchFamily="34" charset="-122"/>
                <a:ea typeface="微软雅黑" panose="020B0503020204020204" pitchFamily="34" charset="-122"/>
              </a:rPr>
              <a:t>Top-k Top-p</a:t>
            </a:r>
            <a:r>
              <a:rPr lang="zh-CN" altLang="en-US" sz="2200" dirty="0">
                <a:latin typeface="微软雅黑" panose="020B0503020204020204" pitchFamily="34" charset="-122"/>
                <a:ea typeface="微软雅黑" panose="020B0503020204020204" pitchFamily="34" charset="-122"/>
              </a:rPr>
              <a:t>采样法</a:t>
            </a:r>
            <a:endParaRPr lang="en-US" altLang="zh-CN" sz="22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D16A788B-0738-42B1-B312-49F3941D8F72}"/>
                  </a:ext>
                </a:extLst>
              </p:cNvPr>
              <p:cNvSpPr txBox="1"/>
              <p:nvPr/>
            </p:nvSpPr>
            <p:spPr>
              <a:xfrm>
                <a:off x="1846288" y="4220936"/>
                <a:ext cx="7563760" cy="152618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从概率最大的前</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𝑘</m:t>
                    </m:r>
                  </m:oMath>
                </a14:m>
                <a:r>
                  <a:rPr lang="zh-CN" altLang="en-US" sz="1600" b="0" dirty="0">
                    <a:latin typeface="微软雅黑" panose="020B0503020204020204" pitchFamily="34" charset="-122"/>
                    <a:ea typeface="微软雅黑" panose="020B0503020204020204" pitchFamily="34" charset="-122"/>
                  </a:rPr>
                  <a:t>个</a:t>
                </a:r>
                <a:r>
                  <a:rPr lang="en-US" altLang="zh-CN" sz="1600" b="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（按概率由大到小排序后，概率和小于</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𝑝</m:t>
                    </m:r>
                  </m:oMath>
                </a14:m>
                <a:r>
                  <a:rPr lang="zh-CN" altLang="en-US" sz="1600" dirty="0">
                    <a:latin typeface="微软雅黑" panose="020B0503020204020204" pitchFamily="34" charset="-122"/>
                    <a:ea typeface="微软雅黑" panose="020B0503020204020204" pitchFamily="34" charset="-122"/>
                  </a:rPr>
                  <a:t>的前</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𝑚</m:t>
                    </m:r>
                  </m:oMath>
                </a14:m>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）中，按照概率随机采样</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优点：缓解了文本退化现象</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缺点：存在生成文本的语义，与前缀语义偏离的概率</a:t>
                </a:r>
                <a:endParaRPr lang="en-US" altLang="zh-CN" sz="1600" dirty="0">
                  <a:latin typeface="微软雅黑" panose="020B0503020204020204" pitchFamily="34" charset="-122"/>
                  <a:ea typeface="微软雅黑" panose="020B0503020204020204" pitchFamily="34" charset="-122"/>
                </a:endParaRPr>
              </a:p>
            </p:txBody>
          </p:sp>
        </mc:Choice>
        <mc:Fallback>
          <p:sp>
            <p:nvSpPr>
              <p:cNvPr id="17" name="文本框 16">
                <a:extLst>
                  <a:ext uri="{FF2B5EF4-FFF2-40B4-BE49-F238E27FC236}">
                    <a16:creationId xmlns:a16="http://schemas.microsoft.com/office/drawing/2014/main" id="{D16A788B-0738-42B1-B312-49F3941D8F72}"/>
                  </a:ext>
                </a:extLst>
              </p:cNvPr>
              <p:cNvSpPr txBox="1">
                <a:spLocks noRot="1" noChangeAspect="1" noMove="1" noResize="1" noEditPoints="1" noAdjustHandles="1" noChangeArrowheads="1" noChangeShapeType="1" noTextEdit="1"/>
              </p:cNvSpPr>
              <p:nvPr/>
            </p:nvSpPr>
            <p:spPr>
              <a:xfrm>
                <a:off x="1846288" y="4220936"/>
                <a:ext cx="7563760" cy="1526187"/>
              </a:xfrm>
              <a:prstGeom prst="rect">
                <a:avLst/>
              </a:prstGeom>
              <a:blipFill>
                <a:blip r:embed="rId5"/>
                <a:stretch>
                  <a:fillRect l="-483" r="-3143" b="-39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238485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AFFABCBD-516C-455E-A593-2ABFF5FD8194}"/>
              </a:ext>
            </a:extLst>
          </p:cNvPr>
          <p:cNvGrpSpPr/>
          <p:nvPr/>
        </p:nvGrpSpPr>
        <p:grpSpPr>
          <a:xfrm>
            <a:off x="958708" y="1197264"/>
            <a:ext cx="5831952" cy="461665"/>
            <a:chOff x="1992923" y="1609795"/>
            <a:chExt cx="5831952" cy="461665"/>
          </a:xfrm>
        </p:grpSpPr>
        <p:sp>
          <p:nvSpPr>
            <p:cNvPr id="23" name="矩形 22">
              <a:extLst>
                <a:ext uri="{FF2B5EF4-FFF2-40B4-BE49-F238E27FC236}">
                  <a16:creationId xmlns:a16="http://schemas.microsoft.com/office/drawing/2014/main" id="{C35304A8-FD38-4D16-95FA-57EF91E557F0}"/>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a:extLst>
                <a:ext uri="{FF2B5EF4-FFF2-40B4-BE49-F238E27FC236}">
                  <a16:creationId xmlns:a16="http://schemas.microsoft.com/office/drawing/2014/main" id="{6D7010AE-A15B-45F6-B9E3-E2B442A6264D}"/>
                </a:ext>
              </a:extLst>
            </p:cNvPr>
            <p:cNvSpPr txBox="1"/>
            <p:nvPr/>
          </p:nvSpPr>
          <p:spPr>
            <a:xfrm>
              <a:off x="2178882" y="1609795"/>
              <a:ext cx="5645993" cy="461665"/>
            </a:xfrm>
            <a:prstGeom prst="rect">
              <a:avLst/>
            </a:prstGeom>
            <a:noFill/>
          </p:spPr>
          <p:txBody>
            <a:bodyPr wrap="square" rtlCol="0">
              <a:spAutoFit/>
            </a:bodyPr>
            <a:lstStyle/>
            <a:p>
              <a:r>
                <a:rPr lang="zh-CN" altLang="en-US" sz="2400" b="1" dirty="0">
                  <a:latin typeface="+mj-ea"/>
                  <a:ea typeface="+mj-ea"/>
                </a:rPr>
                <a:t>基于</a:t>
              </a:r>
              <a:r>
                <a:rPr lang="en-US" altLang="zh-CN" sz="2400" b="1" dirty="0">
                  <a:latin typeface="+mj-ea"/>
                  <a:ea typeface="+mj-ea"/>
                </a:rPr>
                <a:t>MLE</a:t>
              </a:r>
              <a:r>
                <a:rPr lang="zh-CN" altLang="en-US" sz="2400" b="1" dirty="0">
                  <a:latin typeface="+mj-ea"/>
                  <a:ea typeface="+mj-ea"/>
                </a:rPr>
                <a:t>训练的语言模型的缺点与原因</a:t>
              </a:r>
            </a:p>
          </p:txBody>
        </p:sp>
      </p:grpSp>
      <p:sp>
        <p:nvSpPr>
          <p:cNvPr id="33" name="文本框 32">
            <a:extLst>
              <a:ext uri="{FF2B5EF4-FFF2-40B4-BE49-F238E27FC236}">
                <a16:creationId xmlns:a16="http://schemas.microsoft.com/office/drawing/2014/main" id="{40BDD976-ED20-4941-88E0-02BC113D7EB7}"/>
              </a:ext>
            </a:extLst>
          </p:cNvPr>
          <p:cNvSpPr txBox="1"/>
          <p:nvPr/>
        </p:nvSpPr>
        <p:spPr>
          <a:xfrm>
            <a:off x="1566065" y="1743720"/>
            <a:ext cx="6011406"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模型表示的各向异性</a:t>
            </a:r>
            <a:endParaRPr lang="en-US" altLang="zh-CN" sz="2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C32FBF2-E905-4DF5-9905-761D38935628}"/>
              </a:ext>
            </a:extLst>
          </p:cNvPr>
          <p:cNvSpPr txBox="1"/>
          <p:nvPr/>
        </p:nvSpPr>
        <p:spPr>
          <a:xfrm>
            <a:off x="1916754" y="2368852"/>
            <a:ext cx="587225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即</a:t>
            </a:r>
            <a:r>
              <a:rPr lang="en-US" altLang="zh-CN" sz="1600" dirty="0">
                <a:latin typeface="微软雅黑" panose="020B0503020204020204" pitchFamily="34" charset="-122"/>
                <a:ea typeface="微软雅黑" panose="020B0503020204020204" pitchFamily="34" charset="-122"/>
              </a:rPr>
              <a:t>MLE</a:t>
            </a:r>
            <a:r>
              <a:rPr lang="zh-CN" altLang="en-US" sz="1600" dirty="0">
                <a:latin typeface="微软雅黑" panose="020B0503020204020204" pitchFamily="34" charset="-122"/>
                <a:ea typeface="微软雅黑" panose="020B0503020204020204" pitchFamily="34" charset="-122"/>
              </a:rPr>
              <a:t>会使模型的表示仅位于整个表示空间的一个狭窄子集中，而没有在整个向量空间中均匀分布</a:t>
            </a:r>
            <a:endParaRPr lang="en-US" altLang="zh-CN" sz="1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0652269-4862-44EB-8CD5-71BD3225F022}"/>
              </a:ext>
            </a:extLst>
          </p:cNvPr>
          <p:cNvPicPr>
            <a:picLocks noChangeAspect="1"/>
          </p:cNvPicPr>
          <p:nvPr/>
        </p:nvPicPr>
        <p:blipFill>
          <a:blip r:embed="rId5"/>
          <a:stretch>
            <a:fillRect/>
          </a:stretch>
        </p:blipFill>
        <p:spPr>
          <a:xfrm>
            <a:off x="1687702" y="3429000"/>
            <a:ext cx="8816595" cy="3197124"/>
          </a:xfrm>
          <a:prstGeom prst="rect">
            <a:avLst/>
          </a:prstGeom>
        </p:spPr>
      </p:pic>
    </p:spTree>
    <p:extLst>
      <p:ext uri="{BB962C8B-B14F-4D97-AF65-F5344CB8AC3E}">
        <p14:creationId xmlns:p14="http://schemas.microsoft.com/office/powerpoint/2010/main" val="24249602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第二部分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en-US" altLang="zh-CN" sz="2800" b="1" dirty="0" err="1">
                <a:solidFill>
                  <a:srgbClr val="006AB6"/>
                </a:solidFill>
                <a:latin typeface="微软雅黑" panose="020B0503020204020204" pitchFamily="34" charset="-122"/>
                <a:ea typeface="微软雅黑" panose="020B0503020204020204" pitchFamily="34" charset="-122"/>
              </a:rPr>
              <a:t>SimCTG</a:t>
            </a:r>
            <a:endParaRPr lang="zh-CN" altLang="en-US" sz="2800" b="1" dirty="0">
              <a:solidFill>
                <a:srgbClr val="006AB6"/>
              </a:solidFill>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02</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208960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a:latin typeface="+mj-ea"/>
                <a:ea typeface="+mj-ea"/>
                <a:cs typeface="Times New Roman" panose="02020603050405020304" pitchFamily="18" charset="0"/>
              </a:rPr>
              <a:t>a Simple Contrastive framework for neural Text Generation</a:t>
            </a: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49CCBF79-7674-403D-8089-99ED4F35FE38}"/>
              </a:ext>
            </a:extLst>
          </p:cNvPr>
          <p:cNvGrpSpPr/>
          <p:nvPr/>
        </p:nvGrpSpPr>
        <p:grpSpPr>
          <a:xfrm>
            <a:off x="958708" y="1436542"/>
            <a:ext cx="4310560" cy="492443"/>
            <a:chOff x="1992923" y="1609795"/>
            <a:chExt cx="4310560" cy="492443"/>
          </a:xfrm>
        </p:grpSpPr>
        <p:sp>
          <p:nvSpPr>
            <p:cNvPr id="24" name="矩形 23">
              <a:extLst>
                <a:ext uri="{FF2B5EF4-FFF2-40B4-BE49-F238E27FC236}">
                  <a16:creationId xmlns:a16="http://schemas.microsoft.com/office/drawing/2014/main" id="{EB7BEDC7-CCC0-43FA-AD51-87EE925EAE1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5" name="文本框 24">
              <a:extLst>
                <a:ext uri="{FF2B5EF4-FFF2-40B4-BE49-F238E27FC236}">
                  <a16:creationId xmlns:a16="http://schemas.microsoft.com/office/drawing/2014/main" id="{39AB8F27-8DBE-41F8-A318-2AC3096BDC09}"/>
                </a:ext>
              </a:extLst>
            </p:cNvPr>
            <p:cNvSpPr txBox="1"/>
            <p:nvPr/>
          </p:nvSpPr>
          <p:spPr>
            <a:xfrm>
              <a:off x="2178882" y="1609795"/>
              <a:ext cx="4124601" cy="492443"/>
            </a:xfrm>
            <a:prstGeom prst="rect">
              <a:avLst/>
            </a:prstGeom>
            <a:noFill/>
          </p:spPr>
          <p:txBody>
            <a:bodyPr wrap="square" rtlCol="0">
              <a:spAutoFit/>
            </a:bodyPr>
            <a:lstStyle/>
            <a:p>
              <a:r>
                <a:rPr lang="zh-CN" altLang="en-US" sz="2600" b="1" dirty="0">
                  <a:latin typeface="+mj-ea"/>
                  <a:ea typeface="+mj-ea"/>
                </a:rPr>
                <a:t>主要思想</a:t>
              </a:r>
            </a:p>
          </p:txBody>
        </p:sp>
      </p:grpSp>
      <p:sp>
        <p:nvSpPr>
          <p:cNvPr id="13" name="文本框 12">
            <a:extLst>
              <a:ext uri="{FF2B5EF4-FFF2-40B4-BE49-F238E27FC236}">
                <a16:creationId xmlns:a16="http://schemas.microsoft.com/office/drawing/2014/main" id="{21E29F9A-9658-4187-A181-B4D48623748F}"/>
              </a:ext>
            </a:extLst>
          </p:cNvPr>
          <p:cNvSpPr txBox="1"/>
          <p:nvPr/>
        </p:nvSpPr>
        <p:spPr>
          <a:xfrm>
            <a:off x="1544799" y="1984725"/>
            <a:ext cx="2219128"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训练</a:t>
            </a:r>
            <a:endParaRPr lang="en-US" altLang="zh-CN" sz="22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569E90EA-17F5-43F2-9D6C-9FCCC38619F2}"/>
              </a:ext>
            </a:extLst>
          </p:cNvPr>
          <p:cNvSpPr txBox="1"/>
          <p:nvPr/>
        </p:nvSpPr>
        <p:spPr>
          <a:xfrm>
            <a:off x="1874642" y="2580806"/>
            <a:ext cx="4908930" cy="418191"/>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尽可能让模型学习得到的向量表示彼此远离</a:t>
            </a:r>
            <a:endParaRPr lang="en-US" altLang="zh-CN" sz="16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CA9D4B8-A62C-4E0B-8C48-33694F836B84}"/>
              </a:ext>
            </a:extLst>
          </p:cNvPr>
          <p:cNvSpPr txBox="1"/>
          <p:nvPr/>
        </p:nvSpPr>
        <p:spPr>
          <a:xfrm>
            <a:off x="1544799" y="3380647"/>
            <a:ext cx="3814010"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采样（确定性算法）</a:t>
            </a:r>
            <a:endParaRPr lang="en-US" altLang="zh-CN" sz="22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BC06C98-477C-4BDC-9B25-A2E06812655D}"/>
              </a:ext>
            </a:extLst>
          </p:cNvPr>
          <p:cNvSpPr txBox="1"/>
          <p:nvPr/>
        </p:nvSpPr>
        <p:spPr>
          <a:xfrm>
            <a:off x="1874642" y="4093542"/>
            <a:ext cx="4908930" cy="787523"/>
          </a:xfrm>
          <a:prstGeom prst="rect">
            <a:avLst/>
          </a:prstGeom>
          <a:noFill/>
        </p:spPr>
        <p:txBody>
          <a:bodyPr wrap="square">
            <a:spAutoFit/>
          </a:bodyPr>
          <a:lstStyle/>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从模型预测的最有可能的候选集中进行采样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保留生成文本的相似度矩阵的稀疏性以避免退化</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370010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err="1">
                <a:latin typeface="+mj-ea"/>
                <a:ea typeface="+mj-ea"/>
                <a:cs typeface="Times New Roman" panose="02020603050405020304" pitchFamily="18" charset="0"/>
              </a:rPr>
              <a:t>SimCTG</a:t>
            </a:r>
            <a:r>
              <a:rPr lang="en-US" altLang="zh-CN" sz="2800" b="1" dirty="0">
                <a:latin typeface="+mj-ea"/>
                <a:ea typeface="+mj-ea"/>
                <a:cs typeface="Times New Roman" panose="02020603050405020304" pitchFamily="18" charset="0"/>
              </a:rPr>
              <a:t> – Contrastive Training</a:t>
            </a: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a:extLst>
              <a:ext uri="{FF2B5EF4-FFF2-40B4-BE49-F238E27FC236}">
                <a16:creationId xmlns:a16="http://schemas.microsoft.com/office/drawing/2014/main" id="{4793B411-166B-428E-A57A-CDF0796D5236}"/>
              </a:ext>
            </a:extLst>
          </p:cNvPr>
          <p:cNvPicPr>
            <a:picLocks noChangeAspect="1"/>
          </p:cNvPicPr>
          <p:nvPr/>
        </p:nvPicPr>
        <p:blipFill>
          <a:blip r:embed="rId5"/>
          <a:stretch>
            <a:fillRect/>
          </a:stretch>
        </p:blipFill>
        <p:spPr>
          <a:xfrm>
            <a:off x="1782725" y="2103668"/>
            <a:ext cx="8626549" cy="1172933"/>
          </a:xfrm>
          <a:prstGeom prst="rect">
            <a:avLst/>
          </a:prstGeom>
        </p:spPr>
      </p:pic>
      <p:grpSp>
        <p:nvGrpSpPr>
          <p:cNvPr id="17" name="组合 16">
            <a:extLst>
              <a:ext uri="{FF2B5EF4-FFF2-40B4-BE49-F238E27FC236}">
                <a16:creationId xmlns:a16="http://schemas.microsoft.com/office/drawing/2014/main" id="{EE717B56-F920-47BF-8F5A-EFAD1458ED39}"/>
              </a:ext>
            </a:extLst>
          </p:cNvPr>
          <p:cNvGrpSpPr/>
          <p:nvPr/>
        </p:nvGrpSpPr>
        <p:grpSpPr>
          <a:xfrm>
            <a:off x="958708" y="1436542"/>
            <a:ext cx="4310560" cy="492443"/>
            <a:chOff x="1992923" y="1609795"/>
            <a:chExt cx="4310560" cy="492443"/>
          </a:xfrm>
        </p:grpSpPr>
        <p:sp>
          <p:nvSpPr>
            <p:cNvPr id="18" name="矩形 17">
              <a:extLst>
                <a:ext uri="{FF2B5EF4-FFF2-40B4-BE49-F238E27FC236}">
                  <a16:creationId xmlns:a16="http://schemas.microsoft.com/office/drawing/2014/main" id="{00867863-C098-4274-8619-4F73F0E23231}"/>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a:extLst>
                <a:ext uri="{FF2B5EF4-FFF2-40B4-BE49-F238E27FC236}">
                  <a16:creationId xmlns:a16="http://schemas.microsoft.com/office/drawing/2014/main" id="{C922F5CB-2632-4C06-A54F-133040C07E8D}"/>
                </a:ext>
              </a:extLst>
            </p:cNvPr>
            <p:cNvSpPr txBox="1"/>
            <p:nvPr/>
          </p:nvSpPr>
          <p:spPr>
            <a:xfrm>
              <a:off x="2178882" y="1609795"/>
              <a:ext cx="4124601" cy="492443"/>
            </a:xfrm>
            <a:prstGeom prst="rect">
              <a:avLst/>
            </a:prstGeom>
            <a:noFill/>
          </p:spPr>
          <p:txBody>
            <a:bodyPr wrap="square" rtlCol="0">
              <a:spAutoFit/>
            </a:bodyPr>
            <a:lstStyle/>
            <a:p>
              <a:r>
                <a:rPr lang="en-US" altLang="zh-CN" sz="2600" b="1" dirty="0">
                  <a:latin typeface="+mj-ea"/>
                  <a:ea typeface="+mj-ea"/>
                </a:rPr>
                <a:t>CL</a:t>
              </a:r>
              <a:r>
                <a:rPr lang="zh-CN" altLang="en-US" sz="2600" b="1" dirty="0">
                  <a:latin typeface="+mj-ea"/>
                  <a:ea typeface="+mj-ea"/>
                </a:rPr>
                <a:t>损失函数</a:t>
              </a:r>
            </a:p>
          </p:txBody>
        </p: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69CD7E42-456B-4B34-B345-0DCAD9EA929C}"/>
                  </a:ext>
                </a:extLst>
              </p:cNvPr>
              <p:cNvSpPr txBox="1"/>
              <p:nvPr/>
            </p:nvSpPr>
            <p:spPr>
              <a:xfrm>
                <a:off x="1782725" y="3581400"/>
                <a:ext cx="4908930" cy="1641090"/>
              </a:xfrm>
              <a:prstGeom prst="rect">
                <a:avLst/>
              </a:prstGeom>
              <a:noFill/>
            </p:spPr>
            <p:txBody>
              <a:bodyPr wrap="square">
                <a:spAutoFit/>
              </a:bodyPr>
              <a:lstStyle/>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2</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𝑁</m:t>
                            </m:r>
                          </m:sub>
                        </m:sSub>
                      </m:e>
                    </m:d>
                  </m:oMath>
                </a14:m>
                <a:r>
                  <a:rPr lang="zh-CN" altLang="en-US" sz="1600" dirty="0">
                    <a:latin typeface="微软雅黑" panose="020B0503020204020204" pitchFamily="34" charset="-122"/>
                    <a:ea typeface="微软雅黑" panose="020B0503020204020204" pitchFamily="34" charset="-122"/>
                  </a:rPr>
                  <a:t>：文本序列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i</m:t>
                                </m:r>
                              </m:sub>
                            </m:sSub>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h</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oMath>
                </a14:m>
                <a:r>
                  <a:rPr lang="zh-CN" altLang="en-US" sz="1600" dirty="0">
                    <a:latin typeface="微软雅黑" panose="020B0503020204020204" pitchFamily="34" charset="-122"/>
                    <a:ea typeface="微软雅黑" panose="020B0503020204020204" pitchFamily="34" charset="-122"/>
                  </a:rPr>
                  <a:t>：余弦相似度函数</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𝜌</m:t>
                    </m:r>
                    <m:r>
                      <a:rPr lang="en-US" altLang="zh-CN" sz="1600" b="0" i="1" smtClean="0">
                        <a:latin typeface="Cambria Math" panose="02040503050406030204" pitchFamily="18" charset="0"/>
                        <a:ea typeface="微软雅黑" panose="020B0503020204020204" pitchFamily="34" charset="-122"/>
                      </a:rPr>
                      <m:t>∈[−1,1]</m:t>
                    </m:r>
                  </m:oMath>
                </a14:m>
                <a:r>
                  <a:rPr lang="zh-CN" altLang="en-US" sz="1600" dirty="0">
                    <a:latin typeface="微软雅黑" panose="020B0503020204020204" pitchFamily="34" charset="-122"/>
                    <a:ea typeface="微软雅黑" panose="020B0503020204020204" pitchFamily="34" charset="-122"/>
                  </a:rPr>
                  <a:t>：阈值函数，当</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𝜌</m:t>
                    </m:r>
                    <m:r>
                      <a:rPr lang="en-US" altLang="zh-CN" sz="1600" b="0" i="1" smtClean="0">
                        <a:latin typeface="Cambria Math" panose="02040503050406030204" pitchFamily="18" charset="0"/>
                        <a:ea typeface="微软雅黑" panose="020B0503020204020204" pitchFamily="34" charset="-122"/>
                      </a:rPr>
                      <m:t>=0</m:t>
                    </m:r>
                    <m:r>
                      <a:rPr lang="zh-CN" altLang="en-US" sz="1600" i="1">
                        <a:latin typeface="Cambria Math" panose="02040503050406030204" pitchFamily="18" charset="0"/>
                        <a:ea typeface="微软雅黑" panose="020B0503020204020204" pitchFamily="34" charset="-122"/>
                      </a:rPr>
                      <m:t>时</m:t>
                    </m:r>
                  </m:oMath>
                </a14:m>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b="0" i="1" dirty="0" smtClean="0">
                            <a:latin typeface="Cambria Math" panose="02040503050406030204" pitchFamily="18" charset="0"/>
                            <a:ea typeface="微软雅黑" panose="020B0503020204020204" pitchFamily="34" charset="-122"/>
                          </a:rPr>
                        </m:ctrlPr>
                      </m:sSubPr>
                      <m:e>
                        <m:r>
                          <a:rPr lang="en-US" altLang="zh-CN" sz="1600" b="0" i="1" dirty="0" smtClean="0">
                            <a:latin typeface="Cambria Math" panose="02040503050406030204" pitchFamily="18" charset="0"/>
                            <a:ea typeface="微软雅黑" panose="020B0503020204020204" pitchFamily="34" charset="-122"/>
                          </a:rPr>
                          <m:t>𝐿</m:t>
                        </m:r>
                      </m:e>
                      <m:sub>
                        <m:r>
                          <a:rPr lang="en-US" altLang="zh-CN" sz="1600" b="0" i="1" dirty="0" smtClean="0">
                            <a:latin typeface="Cambria Math" panose="02040503050406030204" pitchFamily="18" charset="0"/>
                            <a:ea typeface="微软雅黑" panose="020B0503020204020204" pitchFamily="34" charset="-122"/>
                          </a:rPr>
                          <m:t>𝐶𝐿</m:t>
                        </m:r>
                      </m:sub>
                    </m:sSub>
                    <m:r>
                      <a:rPr lang="en-US" altLang="zh-CN" sz="1600" b="0" i="1" dirty="0" smtClean="0">
                        <a:latin typeface="Cambria Math" panose="02040503050406030204" pitchFamily="18" charset="0"/>
                        <a:ea typeface="微软雅黑" panose="020B0503020204020204" pitchFamily="34" charset="-122"/>
                      </a:rPr>
                      <m:t>=</m:t>
                    </m:r>
                    <m:sSub>
                      <m:sSubPr>
                        <m:ctrlPr>
                          <a:rPr lang="en-US" altLang="zh-CN" sz="1600" b="0" i="1" dirty="0" smtClean="0">
                            <a:latin typeface="Cambria Math" panose="02040503050406030204" pitchFamily="18" charset="0"/>
                            <a:ea typeface="微软雅黑" panose="020B0503020204020204" pitchFamily="34" charset="-122"/>
                          </a:rPr>
                        </m:ctrlPr>
                      </m:sSubPr>
                      <m:e>
                        <m:r>
                          <a:rPr lang="en-US" altLang="zh-CN" sz="1600" b="0" i="1" dirty="0" smtClean="0">
                            <a:latin typeface="Cambria Math" panose="02040503050406030204" pitchFamily="18" charset="0"/>
                            <a:ea typeface="微软雅黑" panose="020B0503020204020204" pitchFamily="34" charset="-122"/>
                          </a:rPr>
                          <m:t>𝐿</m:t>
                        </m:r>
                      </m:e>
                      <m:sub>
                        <m:r>
                          <a:rPr lang="en-US" altLang="zh-CN" sz="1600" b="0" i="1" dirty="0" smtClean="0">
                            <a:latin typeface="Cambria Math" panose="02040503050406030204" pitchFamily="18" charset="0"/>
                            <a:ea typeface="微软雅黑" panose="020B0503020204020204" pitchFamily="34" charset="-122"/>
                          </a:rPr>
                          <m:t>𝑀𝑆𝐸</m:t>
                        </m:r>
                      </m:sub>
                    </m:sSub>
                  </m:oMath>
                </a14:m>
                <a:endParaRPr lang="en-US" altLang="zh-CN" sz="1600" dirty="0">
                  <a:latin typeface="微软雅黑" panose="020B0503020204020204" pitchFamily="34" charset="-122"/>
                  <a:ea typeface="微软雅黑" panose="020B0503020204020204" pitchFamily="34" charset="-122"/>
                </a:endParaRPr>
              </a:p>
            </p:txBody>
          </p:sp>
        </mc:Choice>
        <mc:Fallback>
          <p:sp>
            <p:nvSpPr>
              <p:cNvPr id="20" name="文本框 19">
                <a:extLst>
                  <a:ext uri="{FF2B5EF4-FFF2-40B4-BE49-F238E27FC236}">
                    <a16:creationId xmlns:a16="http://schemas.microsoft.com/office/drawing/2014/main" id="{69CD7E42-456B-4B34-B345-0DCAD9EA929C}"/>
                  </a:ext>
                </a:extLst>
              </p:cNvPr>
              <p:cNvSpPr txBox="1">
                <a:spLocks noRot="1" noChangeAspect="1" noMove="1" noResize="1" noEditPoints="1" noAdjustHandles="1" noChangeArrowheads="1" noChangeShapeType="1" noTextEdit="1"/>
              </p:cNvSpPr>
              <p:nvPr/>
            </p:nvSpPr>
            <p:spPr>
              <a:xfrm>
                <a:off x="1782725" y="3581400"/>
                <a:ext cx="4908930" cy="1641090"/>
              </a:xfrm>
              <a:prstGeom prst="rect">
                <a:avLst/>
              </a:prstGeom>
              <a:blipFill>
                <a:blip r:embed="rId6"/>
                <a:stretch>
                  <a:fillRect b="-3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7933258"/>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TotalTime>
  <Words>2619</Words>
  <Application>Microsoft Office PowerPoint</Application>
  <PresentationFormat>宽屏</PresentationFormat>
  <Paragraphs>139</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21</vt:i4>
      </vt:variant>
    </vt:vector>
  </HeadingPairs>
  <TitlesOfParts>
    <vt:vector size="34" baseType="lpstr">
      <vt:lpstr>等线</vt:lpstr>
      <vt:lpstr>等线 Light</vt:lpstr>
      <vt:lpstr>微软雅黑</vt:lpstr>
      <vt:lpstr>Agency FB</vt:lpstr>
      <vt:lpstr>Arial</vt:lpstr>
      <vt:lpstr>Arial Black</vt:lpstr>
      <vt:lpstr>Cambria Math</vt:lpstr>
      <vt:lpstr>Consolas</vt:lpstr>
      <vt:lpstr>Lucida Sans</vt:lpstr>
      <vt:lpstr>Times New Roman</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乾</dc:creator>
  <cp:lastModifiedBy>马 东阳</cp:lastModifiedBy>
  <cp:revision>1216</cp:revision>
  <dcterms:created xsi:type="dcterms:W3CDTF">2020-10-21T14:08:14Z</dcterms:created>
  <dcterms:modified xsi:type="dcterms:W3CDTF">2022-03-18T09:15:12Z</dcterms:modified>
</cp:coreProperties>
</file>