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14"/>
    <p:restoredTop sz="84230"/>
  </p:normalViewPr>
  <p:slideViewPr>
    <p:cSldViewPr snapToGrid="0" snapToObjects="1">
      <p:cViewPr>
        <p:scale>
          <a:sx n="97" d="100"/>
          <a:sy n="97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21972-4776-B146-B8AB-61040B103404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0668F-B6AD-9F4D-BDA7-AC3CE994EB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19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RTE</a:t>
            </a:r>
            <a:r>
              <a:rPr kumimoji="1" lang="zh-CN" altLang="en-US" dirty="0"/>
              <a:t>：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文本蕴含</a:t>
            </a: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RTE</a:t>
            </a:r>
            <a:r>
              <a:rPr kumimoji="1"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一个文本作为前提（premise），另一个文本作为假设（hypothesis），如果根据前提P能够推理得出假设H，那么就说P蕴含H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0668F-B6AD-9F4D-BDA7-AC3CE994EB8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66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下划线表示超过</a:t>
            </a:r>
            <a:r>
              <a:rPr kumimoji="1" lang="en-US" altLang="zh-CN" dirty="0"/>
              <a:t>baseline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0668F-B6AD-9F4D-BDA7-AC3CE994EB8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85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FlipDA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cls表示使用与FlipDA中相同的分类器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，用于过滤候选增强数据。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波浪线：优于原始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粗体：表现最好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0668F-B6AD-9F4D-BDA7-AC3CE994EB8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35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zh-CN" sz="1600" b="1" i="1" dirty="0"/>
              <a:t>MultiRC</a:t>
            </a:r>
            <a:endParaRPr lang="en-US" altLang="zh-CN" sz="1600" dirty="0"/>
          </a:p>
          <a:p>
            <a:pPr lvl="2"/>
            <a:r>
              <a:rPr lang="zh-CN" altLang="zh-CN" sz="1600" dirty="0"/>
              <a:t>每个例子由一个上下文段落、一个关于该段落的问题和一系列可能的答案组成。预测哪些答案是正确的，哪些是错误的。</a:t>
            </a:r>
            <a:endParaRPr lang="en-US" altLang="zh-CN" sz="1600" dirty="0"/>
          </a:p>
          <a:p>
            <a:pPr lvl="2"/>
            <a:r>
              <a:rPr lang="zh-CN" altLang="zh-CN" dirty="0"/>
              <a:t>给定一个passage和question，以及候选答案a，判断a是否答案</a:t>
            </a:r>
            <a:endParaRPr lang="en-US" altLang="zh-CN" sz="16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0668F-B6AD-9F4D-BDA7-AC3CE994EB8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70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F68D6-6B9B-F239-603F-9D3527DE6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75B656-AD24-0B02-AC21-BF6E4423D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DF22F-5775-8B0E-19FC-F0C74105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11A-844B-0940-8306-38CC5439E6CE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1D11-8177-7ABB-F480-3622A579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E39CF-C625-2E7E-DD5B-31740193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D340-EDE7-BE4F-BC10-F0351EE35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85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BE044-5C4B-EA27-731C-7535B9F7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540E86-473E-ED31-31F8-4362FCFC9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C41F4-34EF-5FC4-4085-3AA2B8D4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11A-844B-0940-8306-38CC5439E6CE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C71CF-237D-6404-0BC1-9ED86A49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E0854-8788-FC20-47DF-8306D5A0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D340-EDE7-BE4F-BC10-F0351EE35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16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F17E3D-E0A7-4BF8-07DD-F6E9F12AF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C3A2CA-82E5-FB02-1C82-4D14ED88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8CDEA-2939-7B67-3F63-D44369F8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11A-844B-0940-8306-38CC5439E6CE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C73D6-3012-8434-0552-9F347ADB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9AF25-8798-2FEA-1518-A8FAC8F9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D340-EDE7-BE4F-BC10-F0351EE35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11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0BDAA-1E5B-A7F9-F283-1BB32B10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54DFF-5664-F9AE-2E2C-F932B150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BB42F-D43A-D951-D586-DE2054AE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11A-844B-0940-8306-38CC5439E6CE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29E03-49A3-CD43-DA41-9F37CD03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CB012-83A6-4484-0364-ECF3CC0D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D340-EDE7-BE4F-BC10-F0351EE35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30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ACC6E-A2E3-F631-5AF5-7E4DCE14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23C79-6B9B-55DB-FA91-6FA9B4C0A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1CA5B-CDE5-CB8A-C370-0CBEE467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11A-844B-0940-8306-38CC5439E6CE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6B33A-B4B2-5AC4-87BC-933B0D69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648AA-F340-CD91-50A8-274088F5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D340-EDE7-BE4F-BC10-F0351EE35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21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B6C4E-2A2A-5CA8-229F-D9BB94AE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0AB5B-05E2-E2E4-8E2B-6F409ACF7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E8A90A-EF7E-EE12-92A1-8BB89155B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43176C-523B-01B0-2F53-FD3392C0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11A-844B-0940-8306-38CC5439E6CE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C57E-D131-2BA1-2271-F26362C4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3A6B9-E15D-F82F-71CF-A1CB2DD4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D340-EDE7-BE4F-BC10-F0351EE35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07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0D665-E45C-8F7C-BB21-92FFE00D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D085F-C631-6F8B-DF2F-D6139BBA0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89EF1-5A98-828E-4FFA-5931BF66A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5BECB7-3FDE-55C6-FB08-CE3617DB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A2F472-46BE-FBFF-F25B-52FE18E4B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2DA8AE-8F69-DC44-4F4D-C9D294A8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11A-844B-0940-8306-38CC5439E6CE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A22BC6-938E-6354-952C-91A11A75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2929F3-8BCA-5D0F-C806-8AC3BC0B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D340-EDE7-BE4F-BC10-F0351EE35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40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2EE6A-B808-976E-18CC-B21FC599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31A677-64AB-3B0B-54E6-5E759B0A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11A-844B-0940-8306-38CC5439E6CE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3120BD-1143-F71A-CE1A-3E907590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AC52C5-F4A1-EF78-7CD3-7C50F96E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D340-EDE7-BE4F-BC10-F0351EE35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08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1AF64-E689-62D5-BC2F-75B6CB64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11A-844B-0940-8306-38CC5439E6CE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DFAC7D-8C9A-B7D6-25C7-2F437C74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77640-479E-0B18-4943-7EA4F543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D340-EDE7-BE4F-BC10-F0351EE35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45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E242-E89D-3912-62AF-B4483C33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3F4CA-BF26-BF4D-CA01-0FE306E4F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C451EB-AA03-DEDF-C522-DF431CD91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B0317-9DF0-050D-DE30-C7D91363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11A-844B-0940-8306-38CC5439E6CE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0A2F9-CA9F-C04F-C4FC-DCD7CB39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242AB-9DFB-FF19-5782-08252DCB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D340-EDE7-BE4F-BC10-F0351EE35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7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9BF75-5F2B-117E-7F37-17596ED4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FF58BA-45BA-6C88-AC57-73A727B15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E1A3CF-5AD4-8C59-5449-E7E4E3A3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9469C-0748-63C2-83FB-CCA3E577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11A-844B-0940-8306-38CC5439E6CE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F98C3-EBCF-7B95-FE6A-6A19EDBA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34E69C-E715-1D5F-5FE6-54FAE1DF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D340-EDE7-BE4F-BC10-F0351EE35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06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CEFB94-BBE5-2877-0058-300E5DF6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CB2A45-2E5D-E03C-D44C-098AEAB2A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3279B-EADB-27E3-89AC-E171668E9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C11A-844B-0940-8306-38CC5439E6CE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1508D-5A6D-01D0-99E2-A1F743CF9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A566E-997E-0DB4-C58F-9BCFB0ADA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D340-EDE7-BE4F-BC10-F0351EE35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67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EC9CA-4D4C-77DD-E35F-852AF072D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月</a:t>
            </a:r>
            <a:r>
              <a:rPr kumimoji="1" lang="en-US" altLang="zh-CN" dirty="0"/>
              <a:t>6</a:t>
            </a:r>
            <a:r>
              <a:rPr kumimoji="1" lang="zh-CN" altLang="en-US" dirty="0"/>
              <a:t>日论文分享会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2CAF4A-ECB4-A5AA-368D-105EDC06C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崔丁洁</a:t>
            </a:r>
          </a:p>
        </p:txBody>
      </p:sp>
    </p:spTree>
    <p:extLst>
      <p:ext uri="{BB962C8B-B14F-4D97-AF65-F5344CB8AC3E}">
        <p14:creationId xmlns:p14="http://schemas.microsoft.com/office/powerpoint/2010/main" val="373084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14612-026F-C183-1CFC-D2DC3410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Setting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00F862-468E-4358-A7AC-0A24223C9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/>
                  <a:t>Model</a:t>
                </a:r>
              </a:p>
              <a:p>
                <a:pPr lvl="1" fontAlgn="ctr"/>
                <a:r>
                  <a:rPr lang="zh-CN" altLang="zh-CN" dirty="0"/>
                  <a:t>ALBERT-xxlarge-v2</a:t>
                </a:r>
              </a:p>
              <a:p>
                <a:pPr lvl="1" fontAlgn="ctr"/>
                <a:r>
                  <a:rPr lang="zh-CN" altLang="zh-CN" dirty="0"/>
                  <a:t>DeBERTa-xxlarge-v2（超</a:t>
                </a:r>
                <a:r>
                  <a:rPr lang="en-US" altLang="zh-CN" dirty="0"/>
                  <a:t>10亿参数</a:t>
                </a:r>
                <a:r>
                  <a:rPr lang="zh-CN" altLang="zh-CN" dirty="0"/>
                  <a:t>）</a:t>
                </a:r>
                <a:endParaRPr lang="en-US" altLang="zh-CN" dirty="0"/>
              </a:p>
              <a:p>
                <a:pPr fontAlgn="ctr"/>
                <a:r>
                  <a:rPr lang="zh-CN" altLang="zh-CN" b="1" dirty="0"/>
                  <a:t>评测指标</a:t>
                </a:r>
              </a:p>
              <a:p>
                <a:pPr lvl="1" fontAlgn="ctr"/>
                <a:r>
                  <a:rPr lang="zh-CN" altLang="zh-CN" dirty="0"/>
                  <a:t>有效性：accuracy，f1, em (exact-match)</a:t>
                </a:r>
              </a:p>
              <a:p>
                <a:pPr lvl="1" fontAlgn="ctr"/>
                <a:r>
                  <a:rPr lang="zh-CN" altLang="zh-CN" dirty="0"/>
                  <a:t>鲁棒性：MaxDrop (MD)</a:t>
                </a:r>
              </a:p>
              <a:p>
                <a:pPr lvl="2"/>
                <a:r>
                  <a:rPr lang="zh-CN" altLang="zh-CN" dirty="0"/>
                  <a:t>专门用来衡量鲁棒性：对于多个任务  、待测方法 method 以及 baseline :</a:t>
                </a:r>
                <a:r>
                  <a:rPr lang="en-US" altLang="zh-CN" dirty="0"/>
                  <a:t>MD = </a:t>
                </a:r>
                <a14:m>
                  <m:oMath xmlns:m="http://schemas.openxmlformats.org/officeDocument/2006/math">
                    <m:r>
                      <a:rPr lang="zh-CN" altLang="zh-CN"/>
                      <m:t>𝑚𝑎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zh-CN" altLang="zh-CN"/>
                          <m:t>𝑥</m:t>
                        </m:r>
                      </m:e>
                      <m:sub>
                        <m:r>
                          <a:rPr lang="zh-CN" altLang="zh-CN"/>
                          <m:t>𝑡</m:t>
                        </m:r>
                        <m:r>
                          <a:rPr lang="zh-CN" altLang="zh-CN"/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zh-CN" altLang="zh-CN"/>
                                  <m:t>𝑡</m:t>
                                </m:r>
                              </m:e>
                              <m:sub>
                                <m:r>
                                  <a:rPr lang="zh-CN" altLang="zh-CN"/>
                                  <m:t>1</m:t>
                                </m:r>
                              </m:sub>
                            </m:sSub>
                            <m:r>
                              <a:rPr lang="zh-CN" altLang="zh-CN"/>
                              <m:t>,</m:t>
                            </m:r>
                            <m:r>
                              <a:rPr lang="zh-CN" altLang="en-US" i="1"/>
                              <m:t> 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zh-CN" altLang="zh-CN"/>
                                  <m:t>𝑡</m:t>
                                </m:r>
                              </m:e>
                              <m:sub>
                                <m:r>
                                  <a:rPr lang="zh-CN" altLang="zh-CN"/>
                                  <m:t>2</m:t>
                                </m:r>
                              </m:sub>
                            </m:sSub>
                            <m:r>
                              <a:rPr lang="zh-CN" altLang="zh-CN"/>
                              <m:t>,⋯,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zh-CN" altLang="zh-CN"/>
                                  <m:t>𝑡</m:t>
                                </m:r>
                              </m:e>
                              <m:sub>
                                <m:r>
                                  <a:rPr lang="zh-CN" altLang="zh-CN"/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</m:sSub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zh-CN"/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zh-CN" altLang="zh-CN"/>
                              <m:t>0,</m:t>
                            </m:r>
                            <m:r>
                              <a:rPr lang="zh-CN" altLang="zh-CN"/>
                              <m:t>𝑠𝑐𝑜𝑟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zh-CN" altLang="zh-CN"/>
                                  <m:t>𝑒</m:t>
                                </m:r>
                              </m:e>
                              <m:sub>
                                <m:r>
                                  <a:rPr lang="zh-CN" altLang="zh-CN"/>
                                  <m:t>𝑡</m:t>
                                </m:r>
                              </m:sub>
                            </m:sSub>
                            <m:r>
                              <a:rPr lang="zh-CN" altLang="zh-CN"/>
                              <m:t>,</m:t>
                            </m:r>
                            <m:r>
                              <a:rPr lang="zh-CN" altLang="zh-CN"/>
                              <m:t>𝑏𝑎𝑠𝑒𝑙𝑖𝑛𝑒</m:t>
                            </m:r>
                            <m:r>
                              <a:rPr lang="zh-CN" altLang="zh-CN"/>
                              <m:t>−</m:t>
                            </m:r>
                            <m:r>
                              <a:rPr lang="zh-CN" altLang="zh-CN"/>
                              <m:t>𝑠𝑐𝑜𝑟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zh-CN" altLang="zh-CN"/>
                                  <m:t>𝑒</m:t>
                                </m:r>
                              </m:e>
                              <m:sub>
                                <m:r>
                                  <a:rPr lang="zh-CN" altLang="zh-CN"/>
                                  <m:t>𝑡</m:t>
                                </m:r>
                                <m:r>
                                  <a:rPr lang="zh-CN" altLang="zh-CN"/>
                                  <m:t>,</m:t>
                                </m:r>
                                <m:r>
                                  <a:rPr lang="zh-CN" altLang="zh-CN"/>
                                  <m:t>𝑚𝑒𝑡</m:t>
                                </m:r>
                                <m:r>
                                  <a:rPr lang="en-US" altLang="zh-CN" i="1"/>
                                  <m:t>h</m:t>
                                </m:r>
                                <m:r>
                                  <a:rPr lang="zh-CN" altLang="zh-CN"/>
                                  <m:t>𝑜𝑑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zh-CN" altLang="zh-CN" dirty="0"/>
              </a:p>
              <a:p>
                <a:pPr lvl="2"/>
                <a:r>
                  <a:rPr lang="en-US" altLang="zh-CN" dirty="0" err="1"/>
                  <a:t>这个值越小</a:t>
                </a:r>
                <a:r>
                  <a:rPr lang="zh-CN" altLang="zh-CN" dirty="0"/>
                  <a:t>，代表模型鲁棒性越强</a:t>
                </a:r>
              </a:p>
              <a:p>
                <a:pPr lvl="1" fontAlgn="ctr"/>
                <a:endParaRPr lang="zh-CN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00F862-468E-4358-A7AC-0A24223C9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4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DFC75-1B02-4BA8-ADA8-A07FE48E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Base</a:t>
            </a:r>
            <a:r>
              <a:rPr lang="en-US" altLang="zh-CN" b="1" dirty="0"/>
              <a:t>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0E176-AD13-9914-CC47-7947EFD2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   </a:t>
            </a:r>
            <a:r>
              <a:rPr lang="zh-CN" altLang="zh-CN" sz="2000" dirty="0"/>
              <a:t>Base</a:t>
            </a:r>
            <a:r>
              <a:rPr lang="en-US" altLang="zh-CN" sz="2000" dirty="0" err="1"/>
              <a:t>line:没有数据增强的原始PET</a:t>
            </a:r>
            <a:endParaRPr lang="zh-CN" altLang="zh-CN" sz="2000" dirty="0"/>
          </a:p>
          <a:p>
            <a:pPr marL="514350" indent="-514350" fontAlgn="ctr">
              <a:buFont typeface="+mj-lt"/>
              <a:buAutoNum type="arabicPeriod"/>
            </a:pPr>
            <a:r>
              <a:rPr lang="zh-CN" altLang="zh-CN" sz="2000" dirty="0"/>
              <a:t>同义词替换</a:t>
            </a:r>
            <a:r>
              <a:rPr lang="en-US" altLang="zh-CN" sz="2000" dirty="0"/>
              <a:t>SR</a:t>
            </a:r>
            <a:r>
              <a:rPr lang="zh-CN" altLang="zh-CN" sz="2000" dirty="0"/>
              <a:t>：</a:t>
            </a:r>
            <a:r>
              <a:rPr lang="en-US" altLang="zh-CN" sz="2000" dirty="0" err="1"/>
              <a:t>随机选择r%的词</a:t>
            </a:r>
            <a:r>
              <a:rPr lang="zh-CN" altLang="zh-CN" sz="2000" dirty="0"/>
              <a:t>（不包括停用词）使用 WordNet 中的同义词替换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zh-CN" altLang="zh-CN" sz="2000" dirty="0"/>
              <a:t>KNN 替换：使用 GloVe 选择最相似的单词之一进行替换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zh-CN" altLang="zh-CN" sz="2000" dirty="0"/>
              <a:t>EDA(Easy Data Augmentation): 同时使用同义词替换、随机插入、随机置换、随机删除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zh-CN" altLang="zh-CN" sz="2000" dirty="0"/>
              <a:t>回译(back translation)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zh-CN" altLang="zh-CN" sz="2000" dirty="0"/>
              <a:t>TinyBERT : 随机（概率为</a:t>
            </a:r>
            <a:r>
              <a:rPr lang="en-US" altLang="zh-CN" sz="2000" dirty="0"/>
              <a:t>p</a:t>
            </a:r>
            <a:r>
              <a:rPr lang="zh-CN" altLang="zh-CN" sz="2000" dirty="0"/>
              <a:t>）使用 BERT 预测出的 token （单单词）或者 GloVe </a:t>
            </a:r>
            <a:r>
              <a:rPr lang="en-US" altLang="zh-CN" sz="2000" dirty="0" err="1"/>
              <a:t>派生</a:t>
            </a:r>
            <a:r>
              <a:rPr lang="zh-CN" altLang="zh-CN" sz="2000" dirty="0"/>
              <a:t>的词汇（多单词）进行替换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zh-CN" altLang="zh-CN" sz="2000" dirty="0"/>
              <a:t>T5-MLM: 和本文方法大体相同，但是该方法是标签保留的数据增强，而且没有后面的筛选步骤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zh-CN" altLang="zh-CN" sz="2000" dirty="0"/>
              <a:t>MixUP : 在特征空间进行增强（采用特征空间中两个样本之间的线性插值）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975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70809-B373-7E6F-171C-4C6E11AA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99398-BF84-D782-947C-52098E8E4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对比实验</a:t>
            </a:r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FlipDA 方法无论在有效性上还是鲁棒性上都有 SOTA 的性能。</a:t>
            </a:r>
          </a:p>
          <a:p>
            <a:pPr lvl="1"/>
            <a:endParaRPr lang="zh-CN" altLang="zh-CN" b="1" dirty="0"/>
          </a:p>
          <a:p>
            <a:endParaRPr kumimoji="1" lang="zh-CN" altLang="en-US" dirty="0"/>
          </a:p>
        </p:txBody>
      </p:sp>
      <p:pic>
        <p:nvPicPr>
          <p:cNvPr id="8194" name="Picture 2" descr="Table 5: Performance of baseline methods and FlipDA based on PET and &#10;(&quot;baseline&quot; denotes the original PET With no data augmentation. Underline denotes values that &#10;outperform &quot;baselinö'. Bold denotes the best-performed ones Of the task). &quot;Avg.&quot; is the average Of &#10;scores and &quot;MD&quot; (Maxl)rop) measures the maximum performance drop over multiple tasks for a &#10;given method. All results are the the average over multiple patterns and 3 iterations. &#10;Baseline &#10;BT.IO &#10;BT-6 &#10;T.BERT &#10;-rs-M1-M &#10;MixtJP &#10;FlipDA &#10;7247 &#10;74.51 &#10;726* &#10;74.59 &#10;72.60 &#10;73.86 &#10;76.98 &#10;82.74/7484 &#10;82.14&quot;4.39 &#10;82.44/77.72 &#10;85.42/82.35 &#10;83.48/75 01 &#10;86-*1/82.45 &#10;COPA &#10;88.33 &#10;87. SO &#10;85.50 &#10;84.50 &#10;86.50 &#10;84.67 &#10;87.33 &#10;70.33 &#10;89.17 &#10;RTE &#10;ACC _ &#10;61.40 &#10;59.24 &#10;61.91 &#10;58.33 &#10;55.93 &#10;5746 &#10;58.66 &#10;62.27 &#10;Wic &#10;ACC. &#10;51.27 &#10;51.25 &#10;51.62 &#10;51.81 &#10;51.10 &#10;51.08 &#10;52.32 &#10;54.08 &#10;wsc &#10;Acc. &#10;77.03 &#10;78.74 &#10;75.00 &#10;75.85 &#10;78.95 &#10;79.17 &#10;68.-70 &#10;78.74 &#10;MultiRC &#10;EWFla &#10;34.00/75.55 &#10;32.72n5.20 &#10;28.74/73.05 &#10;32.96/04.69 &#10;34.85/75.82 &#10;30.47'73.20 &#10;31L3Stm23 &#10;Avg. &#10;69 02 &#10;69, 61 &#10;68.68 &#10;67.34 &#10;68.81 &#10;6955 &#10;72.90 &#10;MD &#10;2.16 &#10;2.83 &#10;3.83 &#10;5.47 &#10;3.66 &#10;1.00 ">
            <a:extLst>
              <a:ext uri="{FF2B5EF4-FFF2-40B4-BE49-F238E27FC236}">
                <a16:creationId xmlns:a16="http://schemas.microsoft.com/office/drawing/2014/main" id="{A6030F75-B2F7-0182-3DD7-54D9C013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1825625"/>
            <a:ext cx="67691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98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7107DC-276E-421C-47E6-C645FA48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b="1" dirty="0" err="1"/>
              <a:t>消融实验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5F7E-C9B5-64AA-686E-B5460C5F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9512"/>
            <a:ext cx="6611862" cy="4993300"/>
          </a:xfrm>
        </p:spPr>
        <p:txBody>
          <a:bodyPr>
            <a:noAutofit/>
          </a:bodyPr>
          <a:lstStyle/>
          <a:p>
            <a:r>
              <a:rPr lang="zh-CN" altLang="zh-CN" sz="1800" dirty="0"/>
              <a:t>FlipDA 主要核心</a:t>
            </a:r>
            <a:r>
              <a:rPr lang="zh-CN" altLang="en-US" sz="1800" dirty="0"/>
              <a:t>有两个：</a:t>
            </a:r>
            <a:endParaRPr lang="en-US" altLang="zh-CN" sz="1800" dirty="0"/>
          </a:p>
          <a:p>
            <a:pPr lvl="1" fontAlgn="ctr"/>
            <a:r>
              <a:rPr lang="zh-CN" altLang="zh-CN" sz="1800" dirty="0"/>
              <a:t>Pattern-based Data Cloze：本文采用该方法生成增强样本。</a:t>
            </a:r>
          </a:p>
          <a:p>
            <a:pPr lvl="1" fontAlgn="ctr"/>
            <a:r>
              <a:rPr lang="zh-CN" altLang="zh-CN" sz="1800" dirty="0"/>
              <a:t>使用分类器进行数据筛选。</a:t>
            </a:r>
            <a:endParaRPr lang="en-US" altLang="zh-CN" sz="1800" dirty="0"/>
          </a:p>
          <a:p>
            <a:pPr fontAlgn="ctr"/>
            <a:r>
              <a:rPr lang="zh-CN" altLang="en-US" sz="1800" dirty="0"/>
              <a:t>分别进行消融实验</a:t>
            </a:r>
            <a:endParaRPr lang="en-US" altLang="zh-CN" sz="1800" dirty="0"/>
          </a:p>
          <a:p>
            <a:pPr fontAlgn="ctr"/>
            <a:r>
              <a:rPr lang="zh-CN" altLang="en-US" sz="1800" dirty="0"/>
              <a:t>结果</a:t>
            </a:r>
            <a:endParaRPr lang="en-US" altLang="zh-CN" sz="1800" dirty="0"/>
          </a:p>
          <a:p>
            <a:pPr lvl="1" fontAlgn="ctr"/>
            <a:r>
              <a:rPr lang="zh-CN" altLang="zh-CN" sz="1600" dirty="0"/>
              <a:t>Pattern-based Data Cloze的有效性：其他增强策略与</a:t>
            </a:r>
            <a:r>
              <a:rPr lang="en-US" altLang="zh-CN" sz="1600" dirty="0" err="1"/>
              <a:t>FlipDA的分类器结合无法达到FlipDA的性能</a:t>
            </a:r>
            <a:r>
              <a:rPr lang="zh-CN" altLang="zh-CN" sz="1600" dirty="0"/>
              <a:t>，表明Pattern-based Data Cloze 在所有任务上都是有效的，因为它可以有效减少语法错误，更加兼容标签翻转方式。</a:t>
            </a:r>
          </a:p>
          <a:p>
            <a:pPr lvl="1" fontAlgn="ctr"/>
            <a:r>
              <a:rPr lang="zh-CN" altLang="zh-CN" sz="1600" dirty="0"/>
              <a:t>分类器的有效性：分类器筛选在大多数任务上有效，但是对于下面这些任务或增强样本生成方式，需要另外的思考：</a:t>
            </a:r>
          </a:p>
          <a:p>
            <a:pPr lvl="2" fontAlgn="ctr"/>
            <a:r>
              <a:rPr lang="zh-CN" altLang="zh-CN" sz="1600" dirty="0"/>
              <a:t>使用 BT (回译)数据进行增强，缺少数据多样性，使用分类器筛选会进一步降低多样性，因此不一定有效</a:t>
            </a:r>
          </a:p>
          <a:p>
            <a:pPr lvl="2" fontAlgn="ctr"/>
            <a:r>
              <a:rPr lang="zh-CN" altLang="zh-CN" sz="1600" dirty="0"/>
              <a:t>对于词义消歧或者因果推理任务，因为需要预测多个 tokens, 所以生成标签翻转数据会更加困难一些，也不一定有效。</a:t>
            </a:r>
          </a:p>
          <a:p>
            <a:endParaRPr kumimoji="1" lang="zh-CN" altLang="en-US" sz="1800" dirty="0"/>
          </a:p>
        </p:txBody>
      </p:sp>
      <p:grpSp>
        <p:nvGrpSpPr>
          <p:cNvPr id="9221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8" name="Picture 2" descr="Table 6: Performance of baseline methods and FlipDA based on PET and &#10;&quot;baseline&quot; denotes the original PET Without data augmentation. Underlines denote values that &#10;outperform the &quot;baseline&quot;. 'FlipDA CIS&quot; denotes the same classifier as in FlipDA for filtering &#10;candidate augmented data. Bold denotes the best-performing ones of the task. Wave-lines denote &#10;methods with FlipDA classifiers that outperform the original (without FlipDA classifier) version. &#10;&quot;Avg.&quot; is the average of scores and &quot;MD&quot; (MaxDrop) measures the maximum performance drop &#10;over multiple tasks fru a given method. All results are the the average over multiple patterns and 3 &#10;iterations. &#10;Basel inc &#10;*FlipDA cls &#10;+FIipDA cls &#10;+FIipDA cls &#10;BT.IO &#10;*FlipDA els &#10;*FlipDA els &#10;T.BERT &#10;*FlipDA cls &#10;ms-MI-M &#10;Mixup &#10;FlipDA &#10;Boo IQ &#10;Acc. &#10;78.30 &#10;77.37 &#10;80.37 &#10;75.35 &#10;78.51 &#10;74 _ 42 &#10;75.38 &#10;79.97 &#10;76.78 &#10;79.63 &#10;70.53 &#10;80.24 &#10;77.39 &#10;63.41 &#10;8180 &#10;CB &#10;Acc./F1 &#10;8542179.31 &#10;83.48/79.01 &#10;87.50/82.53 &#10;88.24/84.03 &#10;85.71/80.50 &#10;86.46/82.56 &#10;86.01/82.77 &#10;86.16/81.25 &#10;71.13,160.83 &#10;88.24/87.94 &#10;COPA &#10;Acc. &#10;87.67 &#10;87.00 &#10;85.50 &#10;.00 &#10;88.33 &#10;*5.83 &#10;85.33 &#10;87 -so &#10;84.00 &#10;77.00 &#10;86.17 &#10;83.00 &#10;88.17 &#10;72.00 &#10;90.83 &#10;RTE &#10;Acc. &#10;81.95 &#10;76.29 &#10;82.79 &#10;75.45 &#10;82.79 &#10;77_38 &#10;79.66 &#10;78.58 &#10;81.47 &#10;8291 &#10;72.80 &#10;82.19 &#10;81_23 &#10;68.59 &#10;83.75 &#10;Wic &#10;ACC. &#10;58.74 &#10;98.88 &#10;59.75 &#10;59 &#10;59.2* &#10;57.49 &#10;60.73 &#10;(6.12 &#10;w sc &#10;Acc. &#10;80.13 &#10;80.8* &#10;78. IO &#10;793* &#10;76.39 &#10;78.74 &#10;78.85 &#10;79,59 &#10;8237 &#10;68, &#10;78.85 &#10;MultiRC &#10;EMIT; I a &#10;40.4008.14 &#10;35.70/7625 &#10;29.84/69.14 &#10;38.86,77.29 &#10;37 &#10;38.88/77.79 &#10;40 _ &#10;40.53,79.01 &#10;39 _ 03/77 .ß &#10;34.94/75.17 &#10;39.24/7688 &#10;44.18/80.00 &#10;Avg. &#10;75.49 &#10;74.30 &#10;74 &#10;7540 &#10;7323 &#10;10-05 &#10;72.18 &#10;74.69 &#10;64.87 &#10;78.65 &#10;MD &#10;5.66 &#10;2.17 &#10;9.78 &#10;3.74 &#10;4.57 &#10;3.37 &#10;3.67 &#10;10.67 &#10;9.15 &#10;4.67 &#10;4.73 &#10;16.39 &#10;1.28 ">
            <a:extLst>
              <a:ext uri="{FF2B5EF4-FFF2-40B4-BE49-F238E27FC236}">
                <a16:creationId xmlns:a16="http://schemas.microsoft.com/office/drawing/2014/main" id="{9EDC1F6F-E948-66BF-4578-F64196EF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1862" y="1704562"/>
            <a:ext cx="5304804" cy="43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978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8BF12-41D2-2414-41D0-FDBF279A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标签翻转</a:t>
            </a:r>
            <a:r>
              <a:rPr lang="en-US" altLang="zh-CN" b="1" dirty="0"/>
              <a:t>&amp;</a:t>
            </a:r>
            <a:r>
              <a:rPr lang="en-US" altLang="zh-CN" b="1" dirty="0" err="1"/>
              <a:t>标签保留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4ADFC-4311-C28A-EF99-12766C2D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zh-CN" altLang="en-US" dirty="0"/>
              <a:t>结果：</a:t>
            </a:r>
            <a:endParaRPr lang="en-US" altLang="zh-CN" dirty="0"/>
          </a:p>
          <a:p>
            <a:pPr lvl="1" fontAlgn="ctr"/>
            <a:r>
              <a:rPr lang="zh-CN" altLang="zh-CN" dirty="0"/>
              <a:t>标签翻转比标签保留更有效</a:t>
            </a:r>
          </a:p>
          <a:p>
            <a:pPr lvl="1" fontAlgn="ctr"/>
            <a:r>
              <a:rPr lang="zh-CN" altLang="zh-CN" dirty="0"/>
              <a:t>仅增加标签保留数据性能最差，甚至略低于基线</a:t>
            </a:r>
          </a:p>
          <a:p>
            <a:pPr lvl="1" fontAlgn="ctr"/>
            <a:r>
              <a:rPr lang="zh-CN" altLang="zh-CN" dirty="0"/>
              <a:t>标签翻转+标签保留相比于只使用标签保留的数据增强具有更好的效</a:t>
            </a:r>
            <a:r>
              <a:rPr lang="zh-CN" altLang="en-US" dirty="0"/>
              <a:t>果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10244" name="Picture 4" descr="Table 7: Ablation study on label-flipped data v.s. label-preserved data on DeBERTa-v2-xxIargc. Bold &#10;denotes the best-Ik•rformed results. Underlines denote the second-best results. &quot;Avg.&quot; is tlw• average &#10;of scores and &quot;MD&quot; (MaxDrop) measures the maximum performance drop over multiple tasks for a &#10;given method. All results are the the average over multiple patterns and 3 iterations. &#10;B ascl i &#10;FlipDA (both) &#10;Label &#10;-presc rvcd &#10;BOOIQ &#10;78.30 &#10;81.80 &#10;80.91 &#10;77.04 &#10;85 42/79.31 &#10;84.52/80.99 &#10;COPA &#10;87 67 &#10;89.67 &#10;RTE &#10;81.95 &#10;83.75 &#10;83.51 &#10;80.99 &#10;Wic &#10;Acc _ &#10;58.74 &#10;62.34 &#10;60.08 &#10;MultiRC &#10;EMfF1a &#10;44.18/80.00 &#10;42.7/79.37 &#10;39.55/78.30 &#10;Avg, &#10;74.72 &#10;78.61 &#10;76.70 &#10;74.30 &#10;MD &#10;0.0 ">
            <a:extLst>
              <a:ext uri="{FF2B5EF4-FFF2-40B4-BE49-F238E27FC236}">
                <a16:creationId xmlns:a16="http://schemas.microsoft.com/office/drawing/2014/main" id="{32789349-614B-8DAA-53DE-930BC1FD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3497263"/>
            <a:ext cx="8444171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64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4736D5-7532-AC8C-FBF3-A943E25A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zh-CN" sz="3600" b="1"/>
              <a:t>标签翻转的方向</a:t>
            </a:r>
            <a:endParaRPr kumimoji="1" lang="zh-CN" altLang="en-US" sz="36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C8EF3-2E50-EDD8-70E6-D01C3962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808962" cy="4531872"/>
          </a:xfrm>
        </p:spPr>
        <p:txBody>
          <a:bodyPr>
            <a:normAutofit/>
          </a:bodyPr>
          <a:lstStyle/>
          <a:p>
            <a:r>
              <a:rPr lang="zh-CN" altLang="zh-CN" sz="2000" dirty="0"/>
              <a:t>尝试四个二分类任务，每个任务有</a:t>
            </a:r>
            <a:r>
              <a:rPr lang="en-US" altLang="zh-CN" sz="2000" dirty="0"/>
              <a:t>4个标签变换方向</a:t>
            </a:r>
            <a:endParaRPr kumimoji="1" lang="en-US" altLang="zh-CN" sz="2000" dirty="0"/>
          </a:p>
          <a:p>
            <a:r>
              <a:rPr kumimoji="1" lang="zh-CN" altLang="en-US" sz="2000" dirty="0"/>
              <a:t>分析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结果可能和生成样本的难易程度有关</a:t>
            </a:r>
            <a:endParaRPr lang="en-US" altLang="zh-CN" sz="1600" dirty="0"/>
          </a:p>
          <a:p>
            <a:pPr lvl="1"/>
            <a:r>
              <a:rPr lang="zh-CN" altLang="zh-CN" sz="1600" dirty="0"/>
              <a:t>对于</a:t>
            </a:r>
            <a:r>
              <a:rPr lang="en-US" altLang="zh-CN" sz="1600" dirty="0" err="1"/>
              <a:t>BoolQ</a:t>
            </a:r>
            <a:r>
              <a:rPr lang="zh-CN" altLang="zh-CN" sz="1600" dirty="0"/>
              <a:t>，</a:t>
            </a:r>
            <a:r>
              <a:rPr lang="en-US" altLang="zh-CN" sz="1600" dirty="0"/>
              <a:t>RTE,  </a:t>
            </a:r>
            <a:r>
              <a:rPr lang="en-US" altLang="zh-CN" sz="1600" dirty="0" err="1"/>
              <a:t>Wic</a:t>
            </a:r>
            <a:r>
              <a:rPr lang="zh-CN" altLang="zh-CN" sz="1600" dirty="0"/>
              <a:t>，向一个方向翻转更有利，例如</a:t>
            </a:r>
            <a:r>
              <a:rPr lang="en-US" altLang="zh-CN" sz="1600" dirty="0" err="1"/>
              <a:t>BoolQ</a:t>
            </a:r>
            <a:r>
              <a:rPr lang="zh-CN" altLang="zh-CN" sz="1600" dirty="0"/>
              <a:t>回答是否的问题生成答案为‘否’的样本更容易，一个小的冲突就可以</a:t>
            </a:r>
            <a:r>
              <a:rPr lang="zh-CN" altLang="en-US" sz="1600" dirty="0"/>
              <a:t>。但是生成‘是’的样本需要分析，并且可能带来不一致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MultiRC</a:t>
            </a:r>
            <a:r>
              <a:rPr lang="zh-CN" altLang="zh-CN" sz="1600" dirty="0"/>
              <a:t>，差异并不显著，是因为难度是相似的。</a:t>
            </a:r>
          </a:p>
          <a:p>
            <a:pPr marL="0" indent="0">
              <a:buNone/>
            </a:pPr>
            <a:endParaRPr lang="zh-CN" altLang="zh-CN" sz="20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268" name="Picture 4" descr="图片">
            <a:extLst>
              <a:ext uri="{FF2B5EF4-FFF2-40B4-BE49-F238E27FC236}">
                <a16:creationId xmlns:a16="http://schemas.microsoft.com/office/drawing/2014/main" id="{35F599EB-73D0-42B8-6831-4D04EA914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432" y="2108602"/>
            <a:ext cx="6253212" cy="221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74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2E72FB-B53F-D47E-58DC-137BC28D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zh-CN" sz="3600" b="1"/>
              <a:t>样本选择策略</a:t>
            </a:r>
            <a:endParaRPr kumimoji="1" lang="zh-CN" altLang="en-US" sz="36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4C2EA-6C5C-EB77-489F-5EE40100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34" y="1439625"/>
            <a:ext cx="4671481" cy="4531872"/>
          </a:xfrm>
        </p:spPr>
        <p:txBody>
          <a:bodyPr>
            <a:normAutofit/>
          </a:bodyPr>
          <a:lstStyle/>
          <a:p>
            <a:pPr fontAlgn="ctr"/>
            <a:r>
              <a:rPr lang="zh-CN" altLang="zh-CN" sz="2000" dirty="0"/>
              <a:t>Default : 即上文所述的样本选择方法。</a:t>
            </a:r>
          </a:p>
          <a:p>
            <a:pPr fontAlgn="ctr"/>
            <a:r>
              <a:rPr lang="zh-CN" altLang="zh-CN" sz="2000" dirty="0"/>
              <a:t>Global TopK : 选择概率最大的前 K （</a:t>
            </a:r>
            <a:r>
              <a:rPr lang="en-US" altLang="zh-CN" sz="2000" dirty="0"/>
              <a:t>10%或20%</a:t>
            </a:r>
            <a:r>
              <a:rPr lang="zh-CN" altLang="zh-CN" sz="2000" dirty="0"/>
              <a:t>）个样本</a:t>
            </a:r>
          </a:p>
          <a:p>
            <a:pPr fontAlgn="ctr"/>
            <a:r>
              <a:rPr lang="zh-CN" altLang="zh-CN" sz="2000" dirty="0"/>
              <a:t>Global TopP : 选择概率大于阈值 P （设置为</a:t>
            </a:r>
            <a:r>
              <a:rPr lang="en-US" altLang="zh-CN" sz="2000" dirty="0"/>
              <a:t>0.9或者0.95</a:t>
            </a:r>
            <a:r>
              <a:rPr lang="zh-CN" altLang="zh-CN" sz="2000" dirty="0"/>
              <a:t>）的样本</a:t>
            </a:r>
          </a:p>
          <a:p>
            <a:pPr fontAlgn="ctr"/>
            <a:r>
              <a:rPr lang="zh-CN" altLang="zh-CN" sz="2000" dirty="0"/>
              <a:t>Diverse TopK : 先在每个原样本对应的增强样本中选择 top-1, 然后依次选择 top-2, top-3 等等，一直选到 top-k，这个策略主要出于原样本上的数据平衡的考量。</a:t>
            </a:r>
          </a:p>
          <a:p>
            <a:r>
              <a:rPr kumimoji="1" lang="zh-CN" altLang="en-US" sz="2000" dirty="0"/>
              <a:t>结果：</a:t>
            </a:r>
            <a:r>
              <a:rPr lang="zh-CN" altLang="zh-CN" sz="2000" dirty="0"/>
              <a:t>默认策略或者 Diverse TopK 更好一些。</a:t>
            </a:r>
          </a:p>
          <a:p>
            <a:endParaRPr kumimoji="1" lang="zh-CN" altLang="en-US" sz="20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290" name="Picture 2" descr="Table 9: Results of different strategies for choosing augmented data on DeBERTa-v2-xxlarge. &quot;Avg.&quot; &#10;is the average of scores and &quot;Ml)&quot; (MaxDrop) measures the maximum performance drop over &#10;multiple tasks for a given meth(kl. All results are the the average over multiple patterns and 3 &#10;iterations. &#10;Noisy Student &#10;Lk•fault Strategy &#10;Global Topp &#10;Global TOPK &#10;Top K &#10;Acc. &#10;78.30 &#10;82.13 &#10;81.80 &#10;81.22 &#10;8071 &#10;81.99 &#10;85.42/79.31 &#10;86.31/82.60 &#10;88.24/87.94 &#10;89.73/88.92 &#10;COPA &#10;Acc. &#10;87.67 &#10;89 &#10;87, 83 &#10;90.0 &#10;RTE &#10;Acc. &#10;81.95 &#10;82.79 &#10;83.75 &#10;81.11 &#10;81.35 &#10;84.59 &#10;Wic &#10;Acc. &#10;'8.74 &#10;64.11 &#10;65.12 &#10;65.13 &#10;63.85 &#10;MultiRC &#10;EWFla &#10;39.99/77.43 &#10;44.1K,'sono &#10;41.14/78.52 &#10;Avg. &#10;74.72 &#10;76.09 &#10;78.61 &#10;77.26 &#10;76.99 &#10;78.44 &#10;MD &#10;3.34 &#10;0.60 &#10;0.00 ">
            <a:extLst>
              <a:ext uri="{FF2B5EF4-FFF2-40B4-BE49-F238E27FC236}">
                <a16:creationId xmlns:a16="http://schemas.microsoft.com/office/drawing/2014/main" id="{5313D613-461B-AB73-5C96-85FACCAC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5506" y="2145906"/>
            <a:ext cx="6896680" cy="27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0519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EC9CA-4D4C-77DD-E35F-852AF072D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6C2466D-5E19-FA97-1E29-130B1D1E9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5485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54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E701F-617E-6781-F18F-3BA9AF4F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47B50-6B08-072A-705C-D48C15CD4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kumimoji="1" lang="zh-CN" altLang="en-US" sz="2000"/>
              <a:t>标题：</a:t>
            </a:r>
            <a:r>
              <a:rPr lang="zh-CN" altLang="zh-CN" sz="2000" i="1"/>
              <a:t>FlipDA: Effective and Robust Data Augmentation for Few-Shot Learning</a:t>
            </a:r>
            <a:endParaRPr kumimoji="1" lang="en-US" altLang="zh-CN" sz="2000"/>
          </a:p>
          <a:p>
            <a:r>
              <a:rPr kumimoji="1" lang="zh-CN" altLang="en-US" sz="2000"/>
              <a:t>出处：</a:t>
            </a:r>
            <a:r>
              <a:rPr lang="en-US" altLang="zh-CN" sz="2000"/>
              <a:t>ACL 2022</a:t>
            </a:r>
          </a:p>
          <a:p>
            <a:endParaRPr kumimoji="1" lang="en-US" altLang="zh-CN" sz="2000"/>
          </a:p>
          <a:p>
            <a:pPr marL="0" indent="0">
              <a:buNone/>
            </a:pPr>
            <a:endParaRPr kumimoji="1" lang="zh-CN" altLang="en-US" sz="2000"/>
          </a:p>
        </p:txBody>
      </p:sp>
      <p:sp>
        <p:nvSpPr>
          <p:cNvPr id="1028" name="Rectangle 13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lipDA: &#10;Effective and Robust Data Augmentation for &#10;Few-Shot Learning &#10;Jing Zhou * &#10;Tsinghua University t &#10;Zhouj 18@mai1s . tsinghua.edu. cn &#10;Jie Tang &#10;Tsinghua University* &amp; BAAIS &#10;j ietang@tsinghua. edu . cn &#10;Yanan Zheng * &#10;Tsinghua University &amp; BAAIS &#10;zyanan@mail . tsinghua.edu. cn &#10;Jian Li &#10;Tsinghua University t &#10;1 i j ian83@mai1.tsinghua.edu. cn &#10;Zhilin Yang &#10;Tsinghua University &#10;zhiliny@mail.tsinghua.edu. cn ">
            <a:extLst>
              <a:ext uri="{FF2B5EF4-FFF2-40B4-BE49-F238E27FC236}">
                <a16:creationId xmlns:a16="http://schemas.microsoft.com/office/drawing/2014/main" id="{ED6B8D63-F895-708A-2D22-54F95F063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773"/>
          <a:stretch/>
        </p:blipFill>
        <p:spPr bwMode="auto">
          <a:xfrm>
            <a:off x="5405862" y="1660933"/>
            <a:ext cx="6019331" cy="35328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10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CD444-4887-1B47-59C6-923B5AB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86A0E-56FE-CB74-8925-EDEBEEBE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zh-CN" sz="2200" dirty="0"/>
              <a:t>动机</a:t>
            </a:r>
            <a:endParaRPr lang="en-US" altLang="zh-CN" sz="2200" dirty="0"/>
          </a:p>
          <a:p>
            <a:pPr lvl="1"/>
            <a:r>
              <a:rPr lang="zh-CN" altLang="zh-CN" sz="2200" dirty="0"/>
              <a:t>传统数据增强方法只在一些传统的（如今看起来较弱的）基准模型上被证明有效。</a:t>
            </a:r>
            <a:r>
              <a:rPr lang="zh-CN" altLang="zh-CN" sz="2200" b="1" dirty="0"/>
              <a:t>对于大规模预训练模型，采用传统的数据增强方法最多只能获得极小的边际收益，甚至有时会使性能下降。</a:t>
            </a:r>
            <a:endParaRPr lang="en-US" altLang="zh-CN" sz="2200" b="1" dirty="0"/>
          </a:p>
          <a:p>
            <a:pPr lvl="1"/>
            <a:r>
              <a:rPr lang="zh-CN" altLang="zh-CN" sz="2200" dirty="0"/>
              <a:t>大多数数据增强工作只针对一些比较简单的任务场景进行实验，比如简单的句子分类任务，这些任务比较容易生成增强样本。对自然语言理解等比较复杂的任务，可能没有帮助。</a:t>
            </a:r>
            <a:endParaRPr lang="en-US" altLang="zh-CN" sz="2200" dirty="0"/>
          </a:p>
          <a:p>
            <a:r>
              <a:rPr lang="zh-CN" altLang="en-US" sz="2200" dirty="0"/>
              <a:t>问题：</a:t>
            </a:r>
            <a:r>
              <a:rPr lang="zh-CN" altLang="zh-CN" sz="2200" dirty="0"/>
              <a:t>针对大规模语言模型，在</a:t>
            </a:r>
            <a:r>
              <a:rPr lang="zh-CN" altLang="en-US" sz="2200" dirty="0"/>
              <a:t>小样本设置下，对于</a:t>
            </a:r>
            <a:r>
              <a:rPr lang="zh-CN" altLang="zh-CN" sz="2200" dirty="0"/>
              <a:t>较为困难的任务场景，</a:t>
            </a:r>
            <a:r>
              <a:rPr lang="zh-CN" altLang="en-US" sz="2200" dirty="0"/>
              <a:t>探究</a:t>
            </a:r>
            <a:r>
              <a:rPr lang="zh-CN" altLang="zh-CN" sz="2200" dirty="0"/>
              <a:t>更为高效且鲁棒的数据增强方法</a:t>
            </a:r>
            <a:endParaRPr lang="en-US" altLang="zh-CN" sz="2200" dirty="0"/>
          </a:p>
          <a:p>
            <a:pPr lvl="1"/>
            <a:r>
              <a:rPr lang="zh-CN" altLang="zh-CN" sz="2200" dirty="0"/>
              <a:t>高效（e</a:t>
            </a:r>
            <a:r>
              <a:rPr lang="en-US" altLang="zh-CN" sz="2200" dirty="0" err="1"/>
              <a:t>ffectivess</a:t>
            </a:r>
            <a:r>
              <a:rPr lang="zh-CN" altLang="zh-CN" sz="2200" dirty="0"/>
              <a:t>）</a:t>
            </a:r>
            <a:r>
              <a:rPr lang="zh-CN" altLang="en-US" sz="2200" dirty="0"/>
              <a:t>：</a:t>
            </a:r>
            <a:r>
              <a:rPr lang="zh-CN" altLang="zh-CN" sz="2200" dirty="0"/>
              <a:t>能显著提升性能</a:t>
            </a:r>
            <a:endParaRPr lang="en-US" altLang="zh-CN" sz="2200" dirty="0"/>
          </a:p>
          <a:p>
            <a:pPr lvl="1"/>
            <a:r>
              <a:rPr lang="zh-CN" altLang="zh-CN" sz="2200" dirty="0"/>
              <a:t>鲁棒（ro</a:t>
            </a:r>
            <a:r>
              <a:rPr lang="en-US" altLang="zh-CN" sz="2200" dirty="0" err="1"/>
              <a:t>bustness</a:t>
            </a:r>
            <a:r>
              <a:rPr lang="zh-CN" altLang="zh-CN" sz="2200" dirty="0"/>
              <a:t>）</a:t>
            </a:r>
            <a:r>
              <a:rPr lang="zh-CN" altLang="en-US" sz="2200" dirty="0"/>
              <a:t>：</a:t>
            </a:r>
            <a:r>
              <a:rPr lang="zh-CN" altLang="zh-CN" sz="2200" dirty="0"/>
              <a:t>在所有</a:t>
            </a:r>
            <a:r>
              <a:rPr lang="zh-CN" altLang="en-US" sz="2200" dirty="0"/>
              <a:t>任务</a:t>
            </a:r>
            <a:r>
              <a:rPr lang="zh-CN" altLang="zh-CN" sz="2200" dirty="0"/>
              <a:t>下稳定提升</a:t>
            </a:r>
            <a:endParaRPr lang="en-US" altLang="zh-CN" sz="2200" dirty="0"/>
          </a:p>
          <a:p>
            <a:r>
              <a:rPr lang="zh-CN" altLang="en-US" sz="2200" dirty="0"/>
              <a:t>本文观点：</a:t>
            </a:r>
            <a:r>
              <a:rPr lang="zh-CN" altLang="zh-CN" sz="2200" b="1" dirty="0"/>
              <a:t>标签翻转</a:t>
            </a:r>
            <a:r>
              <a:rPr lang="zh-CN" altLang="zh-CN" sz="2200" dirty="0"/>
              <a:t> (label-flipped)</a:t>
            </a:r>
            <a:r>
              <a:rPr lang="zh-CN" altLang="zh-CN" sz="2200" b="1" dirty="0"/>
              <a:t>的增强样本对大模型的性能提升最为明显</a:t>
            </a:r>
            <a:r>
              <a:rPr lang="zh-CN" altLang="zh-CN" sz="2200" dirty="0"/>
              <a:t>。</a:t>
            </a:r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63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1F00334-51E9-37EA-ABC4-173B078A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/>
              <a:t>标签翻转的增强样本</a:t>
            </a:r>
            <a:r>
              <a:rPr lang="en-US" altLang="zh-CN" dirty="0"/>
              <a:t>-</a:t>
            </a:r>
            <a:r>
              <a:rPr lang="zh-CN" altLang="en-US" dirty="0"/>
              <a:t>有效性</a:t>
            </a:r>
            <a:endParaRPr lang="zh-C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57F83-B679-BB99-A09E-7A6D3B1C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观点验证</a:t>
            </a:r>
            <a:endParaRPr kumimoji="1" lang="en-US" altLang="zh-CN" sz="2000" dirty="0"/>
          </a:p>
          <a:p>
            <a:pPr lvl="1"/>
            <a:r>
              <a:rPr lang="zh-CN" altLang="zh-CN" sz="2000" dirty="0"/>
              <a:t>人工设计少量</a:t>
            </a:r>
            <a:r>
              <a:rPr lang="zh-CN" altLang="zh-CN" sz="2000" b="1" dirty="0"/>
              <a:t>标签翻转</a:t>
            </a:r>
            <a:r>
              <a:rPr lang="zh-CN" altLang="zh-CN" sz="2000" dirty="0"/>
              <a:t> (label-flipped) 的数据样本和</a:t>
            </a:r>
            <a:r>
              <a:rPr lang="zh-CN" altLang="zh-CN" sz="2000" b="1" dirty="0"/>
              <a:t>标签保留</a:t>
            </a:r>
            <a:r>
              <a:rPr lang="zh-CN" altLang="zh-CN" sz="2000" dirty="0"/>
              <a:t> (label-preserved) 的样本</a:t>
            </a:r>
            <a:endParaRPr lang="en-US" altLang="zh-CN" sz="2000" dirty="0"/>
          </a:p>
          <a:p>
            <a:pPr lvl="2"/>
            <a:r>
              <a:rPr lang="zh-CN" altLang="zh-CN" dirty="0"/>
              <a:t>标签翻转遵循原则：对原始文本进行最小更改以改变标签。包括词的添加、删除和替换</a:t>
            </a:r>
          </a:p>
          <a:p>
            <a:pPr lvl="2"/>
            <a:r>
              <a:rPr lang="zh-CN" altLang="zh-CN" dirty="0"/>
              <a:t>标签保留：基于语义相似度的替换</a:t>
            </a:r>
            <a:endParaRPr lang="en-US" altLang="zh-CN" dirty="0"/>
          </a:p>
          <a:p>
            <a:pPr lvl="1"/>
            <a:r>
              <a:rPr lang="zh-CN" altLang="zh-CN" sz="2000" dirty="0"/>
              <a:t>每个example生成一个标签翻转增强样本和一个标签保留增强样本</a:t>
            </a:r>
          </a:p>
          <a:p>
            <a:pPr marL="457200" lvl="1" indent="0">
              <a:buNone/>
            </a:pPr>
            <a:endParaRPr lang="zh-CN" altLang="zh-CN" sz="2000" dirty="0"/>
          </a:p>
          <a:p>
            <a:pPr lvl="2"/>
            <a:endParaRPr lang="zh-CN" altLang="zh-CN" dirty="0"/>
          </a:p>
          <a:p>
            <a:pPr lvl="1"/>
            <a:endParaRPr kumimoji="1" lang="zh-CN" altLang="en-US" sz="20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Table 2: Label-flipped examples from manual augmentation. The augmentation principle is to make &#10;minimal changes that are sufficient to alter the labels. Black denotes original examples, and blue &#10;denotes augmented examples. The last task WSC is coreference resolution, which is to extract the &#10;referred entitiy from the text. In this case, &quot;label&quot; is defined as the referred entity (denoted in red), &#10;and label flipping is defined as modifying the entity. &#10;RTE &#10;wsc &#10;&quot;premise&quot;: &quot;This case of rabies in western Newfoundland is the first case confirmed &#10;on the island since 1989.&quot; &#10;&quot;hypothesis&quot;: &quot;A case of rabies was confirmed.&quot; (&quot;entailment&quot;) &#10;&quot;hypothesis&quot;: &quot;A case of smallpox was confirmed.&quot; (&quot;not entailment&quot;) &#10;&quot;hypothesis&quot;: &#10;even someone as sensible as Miss van Williamsburgh would try to &#10;make a play of this sort&quot; &#10;&quot;premise &#10;For such a person, finding a protector might not be so difficult, even &#10;in Edinburgh.&quot; Jean smiled. He might have known that even someone as sensible as &#10;Miss van Wiliamsburgh would try to make a play of this sort.&quot; (&quot;entailment&quot;) &#10;such a person, finding a protector might not be so difficult, even in &#10;Edinburgh.&quot; Jean smiled. Do you think that even someone as sensible as Miss van &#10;Wiliamsburgh would try to make a play of this sort?&quot; (&quot;neutral&quot;) &#10;&quot;sentence&quot;: &quot;The city councilmen refused the demonstrators a permit because they &#10;advocated violence.&quot; &#10;&quot;hypothesis&quot;: &quot;The city councilmen refused the criminals a permit because they advo- &#10;cated violence.&quot; ">
            <a:extLst>
              <a:ext uri="{FF2B5EF4-FFF2-40B4-BE49-F238E27FC236}">
                <a16:creationId xmlns:a16="http://schemas.microsoft.com/office/drawing/2014/main" id="{94CFFC51-5992-0B9D-131B-4916172C1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38"/>
          <a:stretch/>
        </p:blipFill>
        <p:spPr bwMode="auto">
          <a:xfrm>
            <a:off x="5295320" y="4490165"/>
            <a:ext cx="6253212" cy="90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2" descr="Table 2: Label-flipped examples from manual augmentation. The augmentation principle is to make &#10;minimal changes that are sufficient to alter the labels. Black denotes original examples, and blue &#10;denotes augmented examples. The last task WSC is coreference resolution, which is to extract the &#10;referred entitiy from the text. In this case, &quot;label&quot; is defined as the referred entity (denoted in red), &#10;and label flipping is defined as modifying the entity. &#10;RTE &#10;wsc &#10;&quot;premise&quot;: &quot;This case of rabies in western Newfoundland is the first case confirmed &#10;on the island since 1989.&quot; &#10;&quot;hypothesis&quot;: &quot;A case of rabies was confirmed.&quot; (&quot;entailment&quot;) &#10;&quot;hypothesis&quot;: &quot;A case of smallpox was confirmed.&quot; (&quot;not entailment&quot;) &#10;&quot;hypothesis&quot;: &#10;even someone as sensible as Miss van Williamsburgh would try to &#10;make a play of this sort&quot; &#10;&quot;premise &#10;For such a person, finding a protector might not be so difficult, even &#10;in Edinburgh.&quot; Jean smiled. He might have known that even someone as sensible as &#10;Miss van Wiliamsburgh would try to make a play of this sort.&quot; (&quot;entailment&quot;) &#10;such a person, finding a protector might not be so difficult, even in &#10;Edinburgh.&quot; Jean smiled. Do you think that even someone as sensible as Miss van &#10;Wiliamsburgh would try to make a play of this sort?&quot; (&quot;neutral&quot;) &#10;&quot;sentence&quot;: &quot;The city councilmen refused the demonstrators a permit because they &#10;advocated violence.&quot; &#10;&quot;hypothesis&quot;: &quot;The city councilmen refused the criminals a permit because they advo- &#10;cated violence.&quot; ">
            <a:extLst>
              <a:ext uri="{FF2B5EF4-FFF2-40B4-BE49-F238E27FC236}">
                <a16:creationId xmlns:a16="http://schemas.microsoft.com/office/drawing/2014/main" id="{3E4FA054-9EE3-05B5-3E97-B4E237EF0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08"/>
          <a:stretch/>
        </p:blipFill>
        <p:spPr bwMode="auto">
          <a:xfrm>
            <a:off x="5295320" y="2461346"/>
            <a:ext cx="6253212" cy="193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75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EC1BA-77A6-41B2-3057-1BDA2043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标签翻转的增强样本</a:t>
            </a:r>
            <a:r>
              <a:rPr lang="en-US" altLang="zh-CN" dirty="0"/>
              <a:t>-</a:t>
            </a:r>
            <a:r>
              <a:rPr lang="zh-CN" altLang="en-US" dirty="0"/>
              <a:t>有效性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3254F-21C6-E0F0-9152-47CBAB432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919"/>
            <a:ext cx="10515600" cy="4955405"/>
          </a:xfrm>
        </p:spPr>
        <p:txBody>
          <a:bodyPr>
            <a:noAutofit/>
          </a:bodyPr>
          <a:lstStyle/>
          <a:p>
            <a:r>
              <a:rPr lang="zh-CN" altLang="zh-CN" sz="2000" dirty="0"/>
              <a:t>比较两者在多个任务（</a:t>
            </a:r>
            <a:r>
              <a:rPr lang="en-US" altLang="zh-CN" sz="2000" dirty="0" err="1"/>
              <a:t>SuperGLUE数据集的子集</a:t>
            </a:r>
            <a:r>
              <a:rPr lang="zh-CN" altLang="zh-CN" sz="2000" dirty="0"/>
              <a:t>）上的效果</a:t>
            </a:r>
            <a:endParaRPr lang="en-US" altLang="zh-CN" sz="2000" dirty="0"/>
          </a:p>
          <a:p>
            <a:r>
              <a:rPr lang="zh-CN" altLang="en-US" sz="2000" dirty="0"/>
              <a:t>结果：</a:t>
            </a:r>
            <a:endParaRPr lang="zh-CN" altLang="zh-CN" sz="2000" dirty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zh-CN" altLang="zh-CN" sz="2000" b="1" dirty="0"/>
              <a:t>标签翻转在多个任务上，竟然能超出将近 10 个点</a:t>
            </a:r>
            <a:endParaRPr lang="en-US" altLang="zh-CN" sz="2000" b="1" dirty="0"/>
          </a:p>
          <a:p>
            <a:r>
              <a:rPr lang="zh-CN" altLang="zh-CN" sz="2000" dirty="0"/>
              <a:t>作者认为标签保留的数据增强主要有两个问题：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zh-CN" sz="2000" dirty="0"/>
              <a:t>(1) 数据增强导致语法错误(这一点尤其重要)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zh-CN" sz="2000" dirty="0"/>
              <a:t>(2)</a:t>
            </a:r>
            <a:r>
              <a:rPr lang="en-US" altLang="zh-CN" sz="2000" dirty="0"/>
              <a:t> </a:t>
            </a:r>
            <a:r>
              <a:rPr lang="zh-CN" altLang="zh-CN" sz="2000" dirty="0"/>
              <a:t>数据增强导致关键信息丢失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而</a:t>
            </a:r>
            <a:r>
              <a:rPr lang="zh-CN" altLang="zh-CN" sz="2000" dirty="0"/>
              <a:t>由于标签翻转的增强样本提供了解释预测的中间监督，更能够使模型学习到哪些才是文本中的关键部分。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基于以上实验结果和分析，作者认为可以假设：</a:t>
            </a:r>
            <a:r>
              <a:rPr lang="zh-CN" altLang="zh-CN" sz="2000" b="1" dirty="0"/>
              <a:t>相比于标签保留的数据增强方式，标签翻转的方式更加有效且鲁棒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kumimoji="1" lang="zh-CN" altLang="en-US" sz="2000" dirty="0"/>
          </a:p>
        </p:txBody>
      </p:sp>
      <p:pic>
        <p:nvPicPr>
          <p:cNvPr id="5" name="Picture 4" descr="图片">
            <a:extLst>
              <a:ext uri="{FF2B5EF4-FFF2-40B4-BE49-F238E27FC236}">
                <a16:creationId xmlns:a16="http://schemas.microsoft.com/office/drawing/2014/main" id="{9669BF94-FE7E-740D-4DD3-232A9056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03602"/>
            <a:ext cx="4476750" cy="189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42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3A22D-19CA-4991-0808-5D4CC7D7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8"/>
            <a:ext cx="10515600" cy="1325563"/>
          </a:xfrm>
        </p:spPr>
        <p:txBody>
          <a:bodyPr/>
          <a:lstStyle/>
          <a:p>
            <a:r>
              <a:rPr lang="zh-CN" altLang="zh-CN" b="1" dirty="0"/>
              <a:t>Flip</a:t>
            </a:r>
            <a:r>
              <a:rPr lang="en-US" altLang="zh-CN" b="1" dirty="0"/>
              <a:t>DA</a:t>
            </a:r>
            <a:endParaRPr lang="zh-CN" altLang="zh-C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9F499C-36A5-61CB-0BFB-30F262E07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50" y="1298576"/>
                <a:ext cx="5937250" cy="5248274"/>
              </a:xfrm>
            </p:spPr>
            <p:txBody>
              <a:bodyPr>
                <a:noAutofit/>
              </a:bodyPr>
              <a:lstStyle/>
              <a:p>
                <a:pPr marL="514350" indent="-514350" fontAlgn="ctr">
                  <a:buFont typeface="+mj-lt"/>
                  <a:buAutoNum type="arabicPeriod"/>
                </a:pPr>
                <a:r>
                  <a:rPr lang="zh-CN" altLang="zh-CN" sz="1800" dirty="0"/>
                  <a:t>首先</a:t>
                </a:r>
                <a:r>
                  <a:rPr lang="zh-CN" altLang="en-US" sz="1800" dirty="0"/>
                  <a:t>基于</a:t>
                </a:r>
                <a:r>
                  <a:rPr lang="en-US" altLang="zh-CN" sz="1800" dirty="0"/>
                  <a:t>PET(</a:t>
                </a:r>
                <a:r>
                  <a:rPr lang="zh-CN" altLang="zh-CN" sz="1800" dirty="0"/>
                  <a:t>类似于</a:t>
                </a:r>
                <a:r>
                  <a:rPr lang="en-US" altLang="zh-CN" sz="1800" dirty="0"/>
                  <a:t>prompt</a:t>
                </a:r>
                <a:r>
                  <a:rPr lang="zh-CN" altLang="en-US" sz="1800" dirty="0"/>
                  <a:t>，</a:t>
                </a:r>
                <a:r>
                  <a:rPr lang="zh-CN" altLang="zh-CN" sz="1800" dirty="0"/>
                  <a:t>将</a:t>
                </a:r>
                <a14:m>
                  <m:oMath xmlns:m="http://schemas.openxmlformats.org/officeDocument/2006/math">
                    <m:r>
                      <a:rPr lang="zh-CN" altLang="zh-CN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 sz="18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 sz="18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1800" dirty="0"/>
                  <a:t>使用</a:t>
                </a:r>
                <a:r>
                  <a:rPr lang="en-US" altLang="zh-CN" sz="1800" dirty="0"/>
                  <a:t>pattern</a:t>
                </a:r>
                <a:r>
                  <a:rPr lang="zh-CN" altLang="zh-CN" sz="1800" dirty="0"/>
                  <a:t>拼接起来作为 input </a:t>
                </a:r>
                <a:r>
                  <a:rPr lang="zh-CN" altLang="en-US" sz="1800" dirty="0"/>
                  <a:t>）利用大规模语言模型</a:t>
                </a:r>
                <a:r>
                  <a:rPr lang="zh-CN" altLang="zh-CN" sz="1800" dirty="0"/>
                  <a:t>训练一个标签分类器</a:t>
                </a:r>
                <a14:m>
                  <m:oMath xmlns:m="http://schemas.openxmlformats.org/officeDocument/2006/math">
                    <m:r>
                      <a:rPr lang="zh-CN" altLang="zh-CN" sz="1800"/>
                      <m:t>𝑓</m:t>
                    </m:r>
                    <m:d>
                      <m:dPr>
                        <m:ctrlPr>
                          <a:rPr lang="zh-CN" altLang="zh-CN" sz="1800" i="1"/>
                        </m:ctrlPr>
                      </m:dPr>
                      <m:e>
                        <m:r>
                          <a:rPr lang="zh-CN" altLang="zh-CN" sz="1800"/>
                          <m:t>𝑥</m:t>
                        </m:r>
                        <m:r>
                          <a:rPr lang="zh-CN" altLang="zh-CN" sz="1800"/>
                          <m:t>,</m:t>
                        </m:r>
                        <m:r>
                          <a:rPr lang="zh-CN" altLang="zh-CN" sz="1800"/>
                          <m:t>𝑦</m:t>
                        </m:r>
                      </m:e>
                    </m:d>
                    <m:r>
                      <a:rPr lang="zh-CN" altLang="zh-CN" sz="1800"/>
                      <m:t>=</m:t>
                    </m:r>
                    <m:acc>
                      <m:accPr>
                        <m:chr m:val="̂"/>
                        <m:ctrlPr>
                          <a:rPr lang="zh-CN" altLang="zh-CN" sz="1800" i="1"/>
                        </m:ctrlPr>
                      </m:accPr>
                      <m:e>
                        <m:r>
                          <a:rPr lang="zh-CN" altLang="zh-CN" sz="1800"/>
                          <m:t>𝑝</m:t>
                        </m:r>
                      </m:e>
                    </m:acc>
                    <m:d>
                      <m:dPr>
                        <m:ctrlPr>
                          <a:rPr lang="zh-CN" altLang="zh-CN" sz="1800" i="1"/>
                        </m:ctrlPr>
                      </m:dPr>
                      <m:e>
                        <m:r>
                          <a:rPr lang="zh-CN" altLang="zh-CN" sz="1800"/>
                          <m:t>𝑦</m:t>
                        </m:r>
                      </m:e>
                      <m:e>
                        <m:r>
                          <a:rPr lang="zh-CN" altLang="zh-CN" sz="1800"/>
                          <m:t>𝑥</m:t>
                        </m:r>
                      </m:e>
                    </m:d>
                  </m:oMath>
                </a14:m>
                <a:endParaRPr lang="zh-CN" altLang="zh-CN" sz="1800" dirty="0"/>
              </a:p>
              <a:p>
                <a:pPr marL="514350" indent="-514350" fontAlgn="ctr">
                  <a:buFont typeface="+mj-lt"/>
                  <a:buAutoNum type="arabicPeriod"/>
                </a:pPr>
                <a:r>
                  <a:rPr lang="zh-CN" altLang="zh-CN" sz="1800" b="1" dirty="0"/>
                  <a:t>Pattern-based Data Cloze</a:t>
                </a:r>
                <a:r>
                  <a:rPr lang="zh-CN" altLang="en-US" sz="1800" b="1" dirty="0"/>
                  <a:t>：</a:t>
                </a:r>
                <a:r>
                  <a:rPr lang="zh-CN" altLang="zh-CN" sz="1800" dirty="0"/>
                  <a:t>使用 T5 模型生成新的增强数据：将</a:t>
                </a:r>
                <a14:m>
                  <m:oMath xmlns:m="http://schemas.openxmlformats.org/officeDocument/2006/math">
                    <m:r>
                      <a:rPr lang="zh-CN" altLang="zh-CN" sz="1800"/>
                      <m:t>(</m:t>
                    </m:r>
                    <m:r>
                      <a:rPr lang="zh-CN" altLang="zh-CN" sz="1800"/>
                      <m:t>𝑥</m:t>
                    </m:r>
                    <m:r>
                      <a:rPr lang="zh-CN" altLang="zh-CN" sz="1800"/>
                      <m:t>,</m:t>
                    </m:r>
                    <m:r>
                      <a:rPr lang="zh-CN" altLang="zh-CN" sz="1800"/>
                      <m:t>𝑦</m:t>
                    </m:r>
                    <m:r>
                      <a:rPr lang="zh-CN" altLang="zh-CN" sz="1800"/>
                      <m:t>)</m:t>
                    </m:r>
                  </m:oMath>
                </a14:m>
                <a:r>
                  <a:rPr lang="zh-CN" altLang="zh-CN" sz="1800" dirty="0"/>
                  <a:t>使用类似于</a:t>
                </a:r>
                <a:r>
                  <a:rPr lang="en-US" altLang="zh-CN" sz="1800" dirty="0" err="1"/>
                  <a:t>prompt的</a:t>
                </a:r>
                <a:r>
                  <a:rPr lang="zh-CN" altLang="zh-CN" sz="1800" dirty="0"/>
                  <a:t>方式拼接起来作为 input, 随机 mask 掉一些 input tokens, 使用 T5 模型预测这些 mask 从而生成新的样本。这样，对于每个训练样本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zh-CN" altLang="zh-CN" sz="1800"/>
                          <m:t>𝑥</m:t>
                        </m:r>
                      </m:e>
                      <m:sub>
                        <m:r>
                          <a:rPr lang="zh-CN" altLang="zh-CN" sz="1800"/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/>
                  <a:t>，可以生成一个新样本集合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zh-CN" altLang="zh-CN" sz="1800"/>
                          <m:t>𝑆</m:t>
                        </m:r>
                      </m:e>
                      <m:sub>
                        <m:r>
                          <a:rPr lang="zh-CN" altLang="zh-CN" sz="1800"/>
                          <m:t>𝑖</m:t>
                        </m:r>
                      </m:sub>
                    </m:sSub>
                    <m:r>
                      <a:rPr lang="zh-CN" altLang="zh-CN" sz="1800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/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1800" i="1"/>
                                </m:ctrlPr>
                              </m:accPr>
                              <m:e>
                                <m:r>
                                  <a:rPr lang="zh-CN" altLang="zh-CN" sz="1800"/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 sz="1800"/>
                              <m:t>𝑖</m:t>
                            </m:r>
                            <m:r>
                              <a:rPr lang="zh-CN" altLang="zh-CN" sz="1800"/>
                              <m:t>,1</m:t>
                            </m:r>
                          </m:sub>
                        </m:sSub>
                        <m:r>
                          <a:rPr lang="zh-CN" altLang="zh-CN" sz="1800"/>
                          <m:t>,</m:t>
                        </m:r>
                        <m:r>
                          <a:rPr lang="zh-CN" altLang="en-US" sz="1800"/>
                          <m:t> </m:t>
                        </m:r>
                        <m:sSub>
                          <m:sSubPr>
                            <m:ctrlPr>
                              <a:rPr lang="zh-CN" altLang="zh-CN" sz="1800" i="1"/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1800" i="1"/>
                                </m:ctrlPr>
                              </m:accPr>
                              <m:e>
                                <m:r>
                                  <a:rPr lang="zh-CN" altLang="zh-CN" sz="1800"/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 sz="1800"/>
                              <m:t>𝑖</m:t>
                            </m:r>
                            <m:r>
                              <a:rPr lang="zh-CN" altLang="zh-CN" sz="1800"/>
                              <m:t>,2</m:t>
                            </m:r>
                          </m:sub>
                        </m:sSub>
                        <m:r>
                          <a:rPr lang="zh-CN" altLang="zh-CN" sz="1800"/>
                          <m:t>,</m:t>
                        </m:r>
                        <m:r>
                          <a:rPr lang="zh-CN" altLang="en-US" sz="1800"/>
                          <m:t> </m:t>
                        </m:r>
                        <m:r>
                          <a:rPr lang="zh-CN" altLang="zh-CN" sz="1800"/>
                          <m:t>⋯</m:t>
                        </m:r>
                        <m:r>
                          <a:rPr lang="zh-CN" altLang="en-US" sz="1800"/>
                          <m:t> </m:t>
                        </m:r>
                      </m:e>
                    </m:d>
                  </m:oMath>
                </a14:m>
                <a:endParaRPr lang="zh-CN" altLang="zh-CN" sz="1800" dirty="0"/>
              </a:p>
              <a:p>
                <a:pPr marL="514350" indent="-514350" fontAlgn="ctr">
                  <a:buFont typeface="+mj-lt"/>
                  <a:buAutoNum type="arabicPeriod"/>
                </a:pPr>
                <a:r>
                  <a:rPr lang="en-US" altLang="zh-CN" sz="1800" dirty="0" err="1"/>
                  <a:t>在分类器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 sz="1800"/>
                      <m:t>f</m:t>
                    </m:r>
                    <m:r>
                      <a:rPr lang="zh-CN" altLang="en-US" sz="1800"/>
                      <m:t> </m:t>
                    </m:r>
                  </m:oMath>
                </a14:m>
                <a:r>
                  <a:rPr lang="en-US" altLang="zh-CN" sz="1800" dirty="0" err="1"/>
                  <a:t>的帮助下筛选新样本</a:t>
                </a:r>
                <a:r>
                  <a:rPr lang="zh-CN" altLang="zh-CN" sz="1800" dirty="0"/>
                  <a:t>：对于原样本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8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 sz="1800"/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zh-CN" sz="1800"/>
                              <m:t>i</m:t>
                            </m:r>
                          </m:sub>
                        </m:sSub>
                        <m:r>
                          <a:rPr lang="zh-CN" altLang="zh-CN" sz="1800"/>
                          <m:t>,</m:t>
                        </m:r>
                        <m:r>
                          <a:rPr lang="zh-CN" altLang="en-US" sz="1800"/>
                          <m:t> </m:t>
                        </m:r>
                        <m:sSub>
                          <m:sSubPr>
                            <m:ctrlPr>
                              <a:rPr lang="zh-CN" altLang="zh-CN" sz="18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 sz="1800"/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zh-CN" sz="1800"/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1800" dirty="0"/>
                  <a:t>，我们有了一个新样本集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800"/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800"/>
                          <m:t>i</m:t>
                        </m:r>
                      </m:sub>
                    </m:sSub>
                  </m:oMath>
                </a14:m>
                <a:r>
                  <a:rPr lang="zh-CN" altLang="zh-CN" sz="1800" dirty="0"/>
                  <a:t>，这个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800"/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800"/>
                          <m:t>i</m:t>
                        </m:r>
                      </m:sub>
                    </m:sSub>
                  </m:oMath>
                </a14:m>
                <a:r>
                  <a:rPr lang="zh-CN" altLang="zh-CN" sz="1800" dirty="0"/>
                  <a:t>里面包含了一些标签翻转数据（即：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zh-CN" sz="1800"/>
                          <m:t>y</m:t>
                        </m:r>
                      </m:e>
                      <m:sup>
                        <m:r>
                          <a:rPr lang="zh-CN" altLang="zh-CN" sz="1800"/>
                          <m:t>′</m:t>
                        </m:r>
                      </m:sup>
                    </m:sSup>
                    <m:r>
                      <a:rPr lang="zh-CN" altLang="zh-CN" sz="1800"/>
                      <m:t>≠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800"/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800"/>
                          <m:t>i</m:t>
                        </m:r>
                      </m:sub>
                    </m:sSub>
                  </m:oMath>
                </a14:m>
                <a:r>
                  <a:rPr lang="zh-CN" altLang="zh-CN" sz="1800" dirty="0"/>
                  <a:t>），分类器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 sz="1800"/>
                      <m:t>f</m:t>
                    </m:r>
                    <m:r>
                      <a:rPr lang="zh-CN" altLang="en-US" sz="1800"/>
                      <m:t> </m:t>
                    </m:r>
                  </m:oMath>
                </a14:m>
                <a:r>
                  <a:rPr lang="zh-CN" altLang="zh-CN" sz="1800" dirty="0"/>
                  <a:t>把它们挑出来得到：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800"/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800"/>
                          <m:t>i</m:t>
                        </m:r>
                        <m:r>
                          <a:rPr lang="zh-CN" altLang="zh-CN" sz="1800"/>
                          <m:t>, </m:t>
                        </m:r>
                        <m:sSup>
                          <m:sSupPr>
                            <m:ctrlPr>
                              <a:rPr lang="zh-CN" altLang="zh-CN" sz="18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zh-CN" sz="1800"/>
                              <m:t>y</m:t>
                            </m:r>
                          </m:e>
                          <m:sup>
                            <m:r>
                              <a:rPr lang="zh-CN" altLang="zh-CN" sz="1800"/>
                              <m:t>′</m:t>
                            </m:r>
                          </m:sup>
                        </m:sSup>
                      </m:sub>
                    </m:sSub>
                    <m:r>
                      <a:rPr lang="zh-CN" altLang="zh-CN" sz="1800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 sz="1800"/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zh-CN" altLang="zh-CN" sz="1800"/>
                          <m:t>x</m:t>
                        </m:r>
                        <m:r>
                          <a:rPr lang="zh-CN" altLang="zh-CN" sz="1800"/>
                          <m:t>∈</m:t>
                        </m:r>
                        <m:sSub>
                          <m:sSubPr>
                            <m:ctrlPr>
                              <a:rPr lang="zh-CN" altLang="zh-CN" sz="18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 sz="1800"/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zh-CN" sz="1800"/>
                              <m:t>i</m:t>
                            </m:r>
                          </m:sub>
                        </m:sSub>
                        <m:r>
                          <a:rPr lang="zh-CN" altLang="en-US" sz="1800"/>
                          <m:t> </m:t>
                        </m:r>
                        <m:r>
                          <m:rPr>
                            <m:sty m:val="p"/>
                          </m:rPr>
                          <a:rPr lang="zh-CN" altLang="zh-CN" sz="1800"/>
                          <m:t>and</m:t>
                        </m:r>
                        <m:r>
                          <a:rPr lang="zh-CN" altLang="en-US" sz="1800"/>
                          <m:t> </m:t>
                        </m:r>
                        <m:sSup>
                          <m:sSupPr>
                            <m:ctrlPr>
                              <a:rPr lang="zh-CN" altLang="zh-CN" sz="18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zh-CN" sz="1800"/>
                              <m:t>y</m:t>
                            </m:r>
                          </m:e>
                          <m:sup>
                            <m:r>
                              <a:rPr lang="zh-CN" altLang="zh-CN" sz="1800"/>
                              <m:t>′</m:t>
                            </m:r>
                          </m:sup>
                        </m:sSup>
                        <m:r>
                          <a:rPr lang="zh-CN" altLang="zh-CN" sz="1800"/>
                          <m:t>=</m:t>
                        </m:r>
                        <m:r>
                          <m:rPr>
                            <m:sty m:val="p"/>
                          </m:rPr>
                          <a:rPr lang="zh-CN" altLang="zh-CN" sz="1800"/>
                          <m:t>argma</m:t>
                        </m:r>
                        <m:sSub>
                          <m:sSubPr>
                            <m:ctrlPr>
                              <a:rPr lang="zh-CN" altLang="zh-CN" sz="18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 sz="1800"/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zh-CN" sz="1800"/>
                              <m:t>y</m:t>
                            </m:r>
                          </m:sub>
                        </m:sSub>
                        <m:r>
                          <a:rPr lang="zh-CN" altLang="en-US" sz="1800"/>
                          <m:t> </m:t>
                        </m:r>
                        <m:acc>
                          <m:accPr>
                            <m:chr m:val="̂"/>
                            <m:ctrlPr>
                              <a:rPr lang="zh-CN" altLang="zh-CN" sz="1800" i="1"/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CN" altLang="zh-CN" sz="1800"/>
                              <m:t>p</m:t>
                            </m:r>
                          </m:e>
                        </m:acc>
                        <m:d>
                          <m:dPr>
                            <m:ctrlPr>
                              <a:rPr lang="zh-CN" altLang="zh-CN" sz="18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zh-CN" sz="1800"/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zh-CN" sz="1800"/>
                              <m:t>x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zh-CN" sz="1800" dirty="0"/>
                  <a:t>。最后再挑出</a:t>
                </a:r>
                <a:r>
                  <a:rPr lang="zh-CN" altLang="zh-CN" sz="1800" b="1" dirty="0"/>
                  <a:t>置信度最高</a:t>
                </a:r>
                <a:r>
                  <a:rPr lang="zh-CN" altLang="zh-CN" sz="1800" dirty="0"/>
                  <a:t>的那部分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800" i="1"/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zh-CN" sz="1800"/>
                              <m:t>x</m:t>
                            </m:r>
                          </m:e>
                          <m:sup>
                            <m:r>
                              <a:rPr lang="zh-CN" altLang="zh-CN" sz="1800"/>
                              <m:t>′</m:t>
                            </m:r>
                          </m:sup>
                        </m:sSup>
                        <m:r>
                          <a:rPr lang="zh-CN" altLang="zh-CN" sz="1800"/>
                          <m:t>,</m:t>
                        </m:r>
                        <m:sSup>
                          <m:sSupPr>
                            <m:ctrlPr>
                              <a:rPr lang="zh-CN" altLang="zh-CN" sz="18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zh-CN" sz="1800"/>
                              <m:t>y</m:t>
                            </m:r>
                          </m:e>
                          <m:sup>
                            <m:r>
                              <a:rPr lang="zh-CN" altLang="zh-CN" sz="1800"/>
                              <m:t>′</m:t>
                            </m:r>
                          </m:sup>
                        </m:sSup>
                      </m:e>
                    </m:d>
                    <m:r>
                      <a:rPr lang="zh-CN" altLang="zh-CN" sz="1800"/>
                      <m:t>=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800"/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800"/>
                          <m:t>x</m:t>
                        </m:r>
                        <m:r>
                          <a:rPr lang="zh-CN" altLang="zh-CN" sz="1800"/>
                          <m:t>∈</m:t>
                        </m:r>
                        <m:sSub>
                          <m:sSubPr>
                            <m:ctrlPr>
                              <a:rPr lang="zh-CN" altLang="zh-CN" sz="18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 sz="1800"/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zh-CN" sz="1800"/>
                              <m:t>i</m:t>
                            </m:r>
                            <m:r>
                              <a:rPr lang="zh-CN" altLang="zh-CN" sz="1800"/>
                              <m:t>, </m:t>
                            </m:r>
                            <m:sSup>
                              <m:sSupPr>
                                <m:ctrlPr>
                                  <a:rPr lang="zh-CN" altLang="zh-CN" sz="1800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zh-CN" sz="1800"/>
                                  <m:t>y</m:t>
                                </m:r>
                              </m:e>
                              <m:sup>
                                <m:r>
                                  <a:rPr lang="zh-CN" altLang="zh-CN" sz="1800"/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zh-CN" altLang="zh-CN" sz="1800"/>
                          <m:t>,</m:t>
                        </m:r>
                        <m:r>
                          <m:rPr>
                            <m:sty m:val="p"/>
                          </m:rPr>
                          <a:rPr lang="zh-CN" altLang="zh-CN" sz="1800"/>
                          <m:t>y</m:t>
                        </m:r>
                        <m:r>
                          <a:rPr lang="zh-CN" altLang="zh-CN" sz="1800"/>
                          <m:t>=</m:t>
                        </m:r>
                        <m:sSup>
                          <m:sSupPr>
                            <m:ctrlPr>
                              <a:rPr lang="zh-CN" altLang="zh-CN" sz="18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zh-CN" sz="1800"/>
                              <m:t>y</m:t>
                            </m:r>
                          </m:e>
                          <m:sup>
                            <m:r>
                              <a:rPr lang="zh-CN" altLang="zh-CN" sz="1800"/>
                              <m:t>′</m:t>
                            </m:r>
                          </m:sup>
                        </m:sSup>
                      </m:sub>
                    </m:sSub>
                    <m:r>
                      <a:rPr lang="zh-CN" altLang="en-US" sz="1800"/>
                      <m:t> </m:t>
                    </m:r>
                    <m:acc>
                      <m:accPr>
                        <m:chr m:val="̂"/>
                        <m:ctrlPr>
                          <a:rPr lang="zh-CN" altLang="zh-CN" sz="1800" i="1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sz="1800"/>
                          <m:t>p</m:t>
                        </m:r>
                      </m:e>
                    </m:acc>
                    <m:d>
                      <m:dPr>
                        <m:ctrlPr>
                          <a:rPr lang="zh-CN" altLang="zh-CN" sz="18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 sz="1800"/>
                          <m:t>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zh-CN" altLang="zh-CN" sz="1800"/>
                          <m:t>x</m:t>
                        </m:r>
                      </m:e>
                    </m:d>
                  </m:oMath>
                </a14:m>
                <a:r>
                  <a:rPr lang="zh-CN" altLang="en-US" sz="1800" dirty="0"/>
                  <a:t>，就是</a:t>
                </a:r>
                <a:r>
                  <a:rPr lang="x-none" altLang="zh-CN" sz="1800"/>
                  <a:t>针对原样本</a:t>
                </a:r>
                <a14:m>
                  <m:oMath xmlns:m="http://schemas.openxmlformats.org/officeDocument/2006/math">
                    <m:r>
                      <a:rPr lang="zh-CN" altLang="zh-CN" sz="1800"/>
                      <m:t>(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800"/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800"/>
                          <m:t>i</m:t>
                        </m:r>
                      </m:sub>
                    </m:sSub>
                    <m:r>
                      <a:rPr lang="zh-CN" altLang="zh-CN" sz="1800"/>
                      <m:t>,</m:t>
                    </m:r>
                    <m:r>
                      <a:rPr lang="zh-CN" altLang="en-US" sz="1800"/>
                      <m:t> 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800"/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800"/>
                          <m:t>i</m:t>
                        </m:r>
                      </m:sub>
                    </m:sSub>
                    <m:r>
                      <a:rPr lang="zh-CN" altLang="zh-CN" sz="1800"/>
                      <m:t>)</m:t>
                    </m:r>
                  </m:oMath>
                </a14:m>
                <a:r>
                  <a:rPr lang="x-none" altLang="zh-CN" sz="1800"/>
                  <a:t>生成的增强样本</a:t>
                </a:r>
                <a:r>
                  <a:rPr lang="zh-CN" altLang="zh-CN" sz="1800" dirty="0"/>
                  <a:t>。实际操作中，除了标签翻转的增强数据外，再加少量标签保留的增强数据也是有益的。</a:t>
                </a:r>
              </a:p>
              <a:p>
                <a:pPr marL="514350" indent="-514350" fontAlgn="ctr">
                  <a:buFont typeface="+mj-lt"/>
                  <a:buAutoNum type="arabicPeriod"/>
                </a:pPr>
                <a:r>
                  <a:rPr lang="zh-CN" altLang="zh-CN" sz="1800" dirty="0"/>
                  <a:t>使用原样本</a:t>
                </a:r>
                <a:r>
                  <a:rPr lang="en-US" altLang="zh-CN" sz="1800" dirty="0"/>
                  <a:t>+</a:t>
                </a:r>
                <a:r>
                  <a:rPr lang="en-US" altLang="zh-CN" sz="1800" dirty="0" err="1"/>
                  <a:t>增强样本重新训练分类器</a:t>
                </a:r>
                <a:endParaRPr lang="zh-CN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9F499C-36A5-61CB-0BFB-30F262E07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50" y="1298576"/>
                <a:ext cx="5937250" cy="5248274"/>
              </a:xfrm>
              <a:blipFill>
                <a:blip r:embed="rId2"/>
                <a:stretch>
                  <a:fillRect l="-426" t="-1208" r="-4691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train a &#10;Training Data &#10;Step2: rate &#10;augmented data &#10;label &#10;label &#10;Classifier &#10;Step3: select most &#10;confident data &#10;Filtered Data &#10;Ste* retrain &#10;the model &#10;Final Model &#10;Augmented Data &#10;Figure l: Training process of FlipDA. We first train a classifier with standard PET. And then, we &#10;generate augmented data With both kept/flipped labels. Thirdly, we utilize the trained classifier to &#10;filter the augmented data. Finally, we retrain the model With the selected augmented data and get a &#10;new model. ">
            <a:extLst>
              <a:ext uri="{FF2B5EF4-FFF2-40B4-BE49-F238E27FC236}">
                <a16:creationId xmlns:a16="http://schemas.microsoft.com/office/drawing/2014/main" id="{0009AFEF-DA38-C97B-17AA-2C2645102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8850"/>
            <a:ext cx="5993669" cy="338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23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0C103-52E7-C110-DD59-9BDAFDC5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95" y="808362"/>
            <a:ext cx="4210745" cy="5739186"/>
          </a:xfrm>
        </p:spPr>
        <p:txBody>
          <a:bodyPr>
            <a:noAutofit/>
          </a:bodyPr>
          <a:lstStyle/>
          <a:p>
            <a:r>
              <a:rPr lang="en-US" altLang="zh-CN" sz="1800" b="1" dirty="0"/>
              <a:t>PET</a:t>
            </a:r>
          </a:p>
          <a:p>
            <a:pPr marL="0" indent="0">
              <a:buNone/>
            </a:pPr>
            <a:r>
              <a:rPr lang="zh-CN" altLang="zh-CN" sz="1800" dirty="0"/>
              <a:t>1. 对</a:t>
            </a:r>
            <a:r>
              <a:rPr lang="zh-CN" altLang="en-US" sz="1800" dirty="0"/>
              <a:t>每个任务手工设计</a:t>
            </a:r>
            <a:r>
              <a:rPr lang="zh-CN" altLang="zh-CN" sz="1800" dirty="0"/>
              <a:t>Pattern</a:t>
            </a:r>
            <a:r>
              <a:rPr lang="zh-CN" altLang="en-US" sz="1800" dirty="0"/>
              <a:t>，对</a:t>
            </a:r>
            <a:r>
              <a:rPr lang="zh-CN" altLang="zh-CN" sz="1800" dirty="0"/>
              <a:t>每个Pattern利用多个pre-train model 进行fine-tuning，得到多个模型;</a:t>
            </a:r>
          </a:p>
          <a:p>
            <a:pPr marL="0" indent="0">
              <a:buNone/>
            </a:pPr>
            <a:r>
              <a:rPr lang="zh-CN" altLang="zh-CN" sz="1800" dirty="0"/>
              <a:t>2. 将多个模型的结果进行融合，得到一个融合模型Teacher Model；</a:t>
            </a:r>
          </a:p>
          <a:p>
            <a:pPr marL="0" indent="0">
              <a:buNone/>
            </a:pPr>
            <a:r>
              <a:rPr lang="zh-CN" altLang="zh-CN" sz="1800" dirty="0"/>
              <a:t>3. 利用Teacher Model在大量unlabed数据上进行预测，得到对应的soft labels；</a:t>
            </a:r>
          </a:p>
          <a:p>
            <a:pPr marL="0" indent="0">
              <a:buNone/>
            </a:pPr>
            <a:r>
              <a:rPr lang="zh-CN" altLang="zh-CN" sz="1800" dirty="0"/>
              <a:t>4. 利用soft labels数据，训练一个常规的分类模型（非MLM模型）。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b="1" dirty="0"/>
              <a:t>任务</a:t>
            </a:r>
            <a:r>
              <a:rPr kumimoji="1" lang="en-US" altLang="zh-CN" sz="1800" b="1" dirty="0"/>
              <a:t>&amp;</a:t>
            </a:r>
            <a:r>
              <a:rPr kumimoji="1" lang="zh-CN" altLang="en-US" sz="1800" b="1" dirty="0"/>
              <a:t>数据集</a:t>
            </a:r>
            <a:endParaRPr kumimoji="1" lang="en-US" altLang="zh-CN" sz="1800" b="1" dirty="0"/>
          </a:p>
          <a:p>
            <a:pPr lvl="1"/>
            <a:r>
              <a:rPr lang="zh-CN" altLang="zh-CN" sz="1800" dirty="0"/>
              <a:t> FewGLUE</a:t>
            </a:r>
            <a:r>
              <a:rPr lang="zh-CN" altLang="en-US" sz="1800" dirty="0"/>
              <a:t>数据集（</a:t>
            </a:r>
            <a:r>
              <a:rPr lang="zh-CN" altLang="zh-CN" sz="1800" dirty="0"/>
              <a:t> SuperGLUE 的 few-shot 版本</a:t>
            </a:r>
            <a:r>
              <a:rPr lang="zh-CN" altLang="en-US" sz="1800" dirty="0"/>
              <a:t>）。</a:t>
            </a:r>
            <a:r>
              <a:rPr lang="zh-CN" altLang="zh-CN" sz="1800" dirty="0"/>
              <a:t>仅使用</a:t>
            </a:r>
            <a:r>
              <a:rPr lang="en-US" altLang="zh-CN" sz="1800" dirty="0"/>
              <a:t>32个训练样本</a:t>
            </a:r>
            <a:r>
              <a:rPr lang="zh-CN" altLang="zh-CN" sz="1800" dirty="0"/>
              <a:t>，一个测试集，一个验证集，一个未标注集。</a:t>
            </a:r>
            <a:endParaRPr lang="en-US" altLang="zh-CN" sz="1800" dirty="0"/>
          </a:p>
          <a:p>
            <a:pPr lvl="1"/>
            <a:r>
              <a:rPr lang="en-US" altLang="zh-CN" sz="1800" dirty="0"/>
              <a:t>7个任务</a:t>
            </a:r>
            <a:r>
              <a:rPr lang="zh-CN" altLang="zh-CN" sz="1800" dirty="0"/>
              <a:t>，均为sentence</a:t>
            </a:r>
            <a:r>
              <a:rPr lang="en-US" altLang="zh-CN" sz="1800" dirty="0"/>
              <a:t>-</a:t>
            </a:r>
            <a:r>
              <a:rPr lang="en-US" altLang="zh-CN" sz="1800" dirty="0" err="1"/>
              <a:t>pair或者sentence</a:t>
            </a:r>
            <a:r>
              <a:rPr lang="en-US" altLang="zh-CN" sz="1800" dirty="0"/>
              <a:t>-triple task</a:t>
            </a:r>
            <a:endParaRPr lang="zh-CN" altLang="zh-CN" sz="1800" dirty="0"/>
          </a:p>
          <a:p>
            <a:pPr lvl="1"/>
            <a:endParaRPr lang="zh-CN" altLang="zh-CN" sz="1800" dirty="0"/>
          </a:p>
        </p:txBody>
      </p:sp>
      <p:sp>
        <p:nvSpPr>
          <p:cNvPr id="3076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报纸上的文字&#10;&#10;描述已自动生成">
            <a:extLst>
              <a:ext uri="{FF2B5EF4-FFF2-40B4-BE49-F238E27FC236}">
                <a16:creationId xmlns:a16="http://schemas.microsoft.com/office/drawing/2014/main" id="{CB91D899-7EA8-6FA2-10AC-E153192E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1238" y="807593"/>
            <a:ext cx="5108578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9A22801-3D23-9CC2-A11C-6B2E4976A1A3}"/>
              </a:ext>
            </a:extLst>
          </p:cNvPr>
          <p:cNvSpPr txBox="1"/>
          <p:nvPr/>
        </p:nvSpPr>
        <p:spPr>
          <a:xfrm>
            <a:off x="292752" y="173062"/>
            <a:ext cx="6805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Pattern-based Data Cloze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841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5C155-B1EB-1F0B-1FF2-A1138339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34" y="376858"/>
            <a:ext cx="6610972" cy="6104283"/>
          </a:xfrm>
        </p:spPr>
        <p:txBody>
          <a:bodyPr>
            <a:noAutofit/>
          </a:bodyPr>
          <a:lstStyle/>
          <a:p>
            <a:r>
              <a:rPr lang="en-US" altLang="zh-CN" sz="1600" b="1" dirty="0" err="1"/>
              <a:t>问答</a:t>
            </a:r>
            <a:endParaRPr lang="en-US" altLang="zh-CN" sz="1600" b="1" dirty="0"/>
          </a:p>
          <a:p>
            <a:pPr lvl="1"/>
            <a:r>
              <a:rPr lang="zh-CN" altLang="zh-CN" sz="1600" b="1" i="1" dirty="0"/>
              <a:t>BoolQ</a:t>
            </a:r>
            <a:endParaRPr lang="en-US" altLang="zh-CN" sz="1600" b="1" i="1" dirty="0"/>
          </a:p>
          <a:p>
            <a:pPr lvl="2"/>
            <a:r>
              <a:rPr lang="zh-CN" altLang="zh-CN" sz="1600" dirty="0"/>
              <a:t>yes/no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问答</a:t>
            </a:r>
            <a:endParaRPr lang="zh-CN" altLang="zh-CN" sz="1600" dirty="0"/>
          </a:p>
          <a:p>
            <a:pPr lvl="2"/>
            <a:r>
              <a:rPr lang="zh-CN" altLang="zh-CN" sz="1600" dirty="0"/>
              <a:t>给定一个Passage和Que</a:t>
            </a:r>
            <a:r>
              <a:rPr lang="en-US" altLang="zh-CN" sz="1600" dirty="0"/>
              <a:t>stion</a:t>
            </a:r>
            <a:r>
              <a:rPr lang="zh-CN" altLang="zh-CN" sz="1600" dirty="0"/>
              <a:t>，答案则为yes或no</a:t>
            </a:r>
            <a:endParaRPr kumimoji="1" lang="en-US" altLang="zh-CN" sz="1600" dirty="0"/>
          </a:p>
          <a:p>
            <a:pPr lvl="1"/>
            <a:endParaRPr lang="en-US" altLang="zh-CN" sz="1600" b="1" i="1" dirty="0"/>
          </a:p>
          <a:p>
            <a:pPr lvl="1"/>
            <a:endParaRPr lang="en-US" altLang="zh-CN" sz="1600" b="1" i="1" dirty="0"/>
          </a:p>
          <a:p>
            <a:pPr lvl="1"/>
            <a:r>
              <a:rPr lang="zh-CN" altLang="zh-CN" sz="1600" b="1" i="1" dirty="0"/>
              <a:t>MultiRC：Multi-Sentence Reading Comprehension</a:t>
            </a:r>
            <a:endParaRPr lang="en-US" altLang="zh-CN" sz="1600" dirty="0"/>
          </a:p>
          <a:p>
            <a:pPr lvl="2"/>
            <a:r>
              <a:rPr lang="zh-CN" altLang="zh-CN" sz="1600" dirty="0"/>
              <a:t>每个例子由一个上下文段落、一个关于该段落的问题和一系列可能的答案组成。预测哪些答案是正确的，哪些是错误的。</a:t>
            </a:r>
            <a:endParaRPr lang="en-US" altLang="zh-CN" sz="1600" dirty="0"/>
          </a:p>
          <a:p>
            <a:pPr lvl="2"/>
            <a:r>
              <a:rPr lang="zh-CN" altLang="zh-CN" dirty="0"/>
              <a:t>给定一个passage和question，以及候选答案a，判断a是否答案</a:t>
            </a:r>
            <a:endParaRPr lang="en-US" altLang="zh-CN" sz="1600" dirty="0"/>
          </a:p>
          <a:p>
            <a:endParaRPr lang="en-US" altLang="zh-CN" sz="1600" b="1" dirty="0"/>
          </a:p>
          <a:p>
            <a:r>
              <a:rPr lang="zh-CN" altLang="zh-CN" sz="1600" b="1" dirty="0"/>
              <a:t>文本蕴含</a:t>
            </a:r>
            <a:endParaRPr lang="en-US" altLang="zh-CN" sz="1600" b="1" dirty="0"/>
          </a:p>
          <a:p>
            <a:pPr lvl="1"/>
            <a:r>
              <a:rPr lang="zh-CN" altLang="zh-CN" sz="1600" b="1" i="1" dirty="0"/>
              <a:t>RTE：Recognizing Textual Entailment</a:t>
            </a:r>
            <a:endParaRPr lang="zh-CN" altLang="zh-CN" sz="1600" b="1" dirty="0"/>
          </a:p>
          <a:p>
            <a:pPr lvl="2"/>
            <a:r>
              <a:rPr lang="zh-CN" altLang="zh-CN" sz="1600" dirty="0"/>
              <a:t>文本间的推理关系，又称为文本蕴含关系 (TextualEntailment)，作为一种基本的文本间语义联系，广泛存在于自然语言文本中。简单的来说文本蕴含关系描述的是两个文本之间的推理关系，其中一个文本作为前提（premise），另一个文本作为假设（hypothesis），如果根据前提P能够推理得出假设H，那么就说P蕴含H.</a:t>
            </a:r>
            <a:endParaRPr lang="en-US" altLang="zh-CN" sz="1600" b="1" dirty="0"/>
          </a:p>
          <a:p>
            <a:pPr lvl="1"/>
            <a:r>
              <a:rPr lang="zh-CN" altLang="zh-CN" sz="1600" b="1" i="1" dirty="0"/>
              <a:t>CB：CommitmentBank</a:t>
            </a:r>
            <a:endParaRPr lang="en-US" altLang="zh-CN" sz="1600" b="1" i="1" dirty="0"/>
          </a:p>
          <a:p>
            <a:pPr lvl="2"/>
            <a:r>
              <a:rPr lang="zh-CN" altLang="zh-CN" sz="1600" dirty="0"/>
              <a:t>识别来自《华尔街日报》等文本摘录中包含的假设，并确定该假设是否成立。</a:t>
            </a:r>
          </a:p>
          <a:p>
            <a:pPr lvl="2"/>
            <a:endParaRPr lang="zh-CN" altLang="zh-CN" sz="1600" b="1" dirty="0"/>
          </a:p>
          <a:p>
            <a:pPr lvl="1"/>
            <a:endParaRPr lang="zh-CN" altLang="zh-CN" sz="1600" b="1" dirty="0"/>
          </a:p>
          <a:p>
            <a:endParaRPr lang="zh-CN" altLang="zh-CN" sz="1600" dirty="0"/>
          </a:p>
          <a:p>
            <a:pPr lvl="2"/>
            <a:endParaRPr lang="zh-CN" altLang="zh-CN" sz="1600" b="1" dirty="0"/>
          </a:p>
          <a:p>
            <a:endParaRPr kumimoji="1" lang="zh-CN" altLang="en-US" sz="16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45DB471-AD58-51BC-47E8-5A32B75B11B3}"/>
              </a:ext>
            </a:extLst>
          </p:cNvPr>
          <p:cNvSpPr txBox="1"/>
          <p:nvPr/>
        </p:nvSpPr>
        <p:spPr>
          <a:xfrm>
            <a:off x="6997285" y="616185"/>
            <a:ext cx="42902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Pattern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zh-CN" dirty="0"/>
              <a:t>verbalizer： yes/no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Pattern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zh-CN" dirty="0"/>
              <a:t>verbalizer： yes/no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Pattern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zh-CN" dirty="0"/>
              <a:t>verbalizer： yes/no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104" name="Picture 8" descr="p. Question: q? Is it a? &#10;p. Question: q? Is the correct answer &quot;a&quot;? &#10;p. Based on the previous passage, q? Is &quot;a&quot; a &#10;correct answer? ">
            <a:extLst>
              <a:ext uri="{FF2B5EF4-FFF2-40B4-BE49-F238E27FC236}">
                <a16:creationId xmlns:a16="http://schemas.microsoft.com/office/drawing/2014/main" id="{1D6CA7B4-2DBD-AB58-9CDF-689F0FC1E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785" y="2303354"/>
            <a:ext cx="3241797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. Question: q? Answer: &#10;p. Based on the previous passage, q? &#10;• Based on the following passage, q? ">
            <a:extLst>
              <a:ext uri="{FF2B5EF4-FFF2-40B4-BE49-F238E27FC236}">
                <a16:creationId xmlns:a16="http://schemas.microsoft.com/office/drawing/2014/main" id="{F8A9DADE-BCDD-2BA3-7E6A-B49D93555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637436"/>
            <a:ext cx="2923907" cy="92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E1EE83-C6F9-41E8-6789-138E00BCB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328" y="4265224"/>
            <a:ext cx="4057650" cy="437351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C90B54B-C926-78D1-362D-3768FD42247A}"/>
              </a:ext>
            </a:extLst>
          </p:cNvPr>
          <p:cNvCxnSpPr>
            <a:cxnSpLocks/>
          </p:cNvCxnSpPr>
          <p:nvPr/>
        </p:nvCxnSpPr>
        <p:spPr>
          <a:xfrm>
            <a:off x="670705" y="2038095"/>
            <a:ext cx="10616877" cy="38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F9C242E-7493-859F-89F5-7D530C8B70DA}"/>
              </a:ext>
            </a:extLst>
          </p:cNvPr>
          <p:cNvCxnSpPr>
            <a:cxnSpLocks/>
          </p:cNvCxnSpPr>
          <p:nvPr/>
        </p:nvCxnSpPr>
        <p:spPr>
          <a:xfrm flipV="1">
            <a:off x="670705" y="3654780"/>
            <a:ext cx="10697032" cy="3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74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4BDA5-2FB0-5B9E-0689-01E35F50A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38" y="484187"/>
            <a:ext cx="5886450" cy="6164263"/>
          </a:xfrm>
        </p:spPr>
        <p:txBody>
          <a:bodyPr>
            <a:normAutofit/>
          </a:bodyPr>
          <a:lstStyle/>
          <a:p>
            <a:r>
              <a:rPr lang="zh-CN" altLang="zh-CN" sz="2000" b="1" dirty="0"/>
              <a:t>因果推断</a:t>
            </a:r>
            <a:r>
              <a:rPr lang="en-US" altLang="zh-CN" sz="2000" b="1" dirty="0"/>
              <a:t>-</a:t>
            </a:r>
            <a:r>
              <a:rPr lang="zh-CN" altLang="zh-CN" sz="2000" b="1" i="1" dirty="0"/>
              <a:t>COPA：Choice of Plausible Alternatives</a:t>
            </a:r>
            <a:endParaRPr lang="zh-CN" altLang="zh-CN" sz="2000" b="1" dirty="0"/>
          </a:p>
          <a:p>
            <a:pPr lvl="1"/>
            <a:r>
              <a:rPr lang="zh-CN" altLang="zh-CN" sz="2000" dirty="0"/>
              <a:t>给定一个前提，和两个选择，任务是选出和这个前提有因果关系的选择</a:t>
            </a:r>
            <a:r>
              <a:rPr lang="zh-CN" altLang="en-US" sz="2000" dirty="0"/>
              <a:t>（</a:t>
            </a:r>
            <a:r>
              <a:rPr lang="zh-CN" altLang="zh-CN" sz="2000" dirty="0"/>
              <a:t>cause还是effect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endParaRPr kumimoji="1" lang="en-US" altLang="zh-CN" sz="2000" dirty="0"/>
          </a:p>
          <a:p>
            <a:r>
              <a:rPr lang="zh-CN" altLang="zh-CN" sz="2000" b="1" dirty="0"/>
              <a:t>共同参考解析</a:t>
            </a:r>
            <a:r>
              <a:rPr lang="en-US" altLang="zh-CN" sz="2000" b="1" dirty="0"/>
              <a:t>-</a:t>
            </a:r>
            <a:r>
              <a:rPr lang="zh-CN" altLang="zh-CN" sz="2000" b="1" i="1" dirty="0"/>
              <a:t>WiC: Words in Context</a:t>
            </a:r>
            <a:endParaRPr lang="en-US" altLang="zh-CN" sz="2000" b="1" i="1" dirty="0"/>
          </a:p>
          <a:p>
            <a:pPr lvl="1"/>
            <a:r>
              <a:rPr lang="zh-CN" altLang="zh-CN" sz="2000" dirty="0"/>
              <a:t>WiC为模型提供了两个文本片段和一个多义词</a:t>
            </a:r>
            <a:r>
              <a:rPr lang="en-US" altLang="zh-CN" sz="2000" dirty="0"/>
              <a:t>w</a:t>
            </a:r>
            <a:r>
              <a:rPr lang="zh-CN" altLang="zh-CN" sz="2000" dirty="0"/>
              <a:t>(具有多种含义的词)，并要求模型确定在两个句子中该词是否具有相同的意思。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zh-CN" sz="2000" b="1" dirty="0"/>
              <a:t>词义消歧</a:t>
            </a:r>
            <a:r>
              <a:rPr lang="en-US" altLang="zh-CN" sz="2000" b="1" dirty="0"/>
              <a:t>-</a:t>
            </a:r>
            <a:r>
              <a:rPr lang="zh-CN" altLang="zh-CN" sz="2000" b="1" i="1" dirty="0"/>
              <a:t>WSC：The Winograd Schema Challenge</a:t>
            </a:r>
            <a:endParaRPr lang="zh-CN" altLang="zh-CN" sz="2000" b="1" dirty="0"/>
          </a:p>
          <a:p>
            <a:pPr lvl="1"/>
            <a:r>
              <a:rPr lang="zh-CN" altLang="zh-CN" sz="2000" dirty="0"/>
              <a:t>给定一个代词和名词以及一个句子，判断代词和名词是否对应</a:t>
            </a:r>
            <a:endParaRPr lang="en-US" altLang="zh-CN" sz="2000" dirty="0"/>
          </a:p>
          <a:p>
            <a:pPr lvl="1"/>
            <a:r>
              <a:rPr lang="zh-CN" altLang="zh-CN" sz="2000" dirty="0"/>
              <a:t>Winograd 包含一些具有二义性的句子对，当句子里的代词的指的对象发生变化时，问题会得到相反的答案</a:t>
            </a:r>
          </a:p>
          <a:p>
            <a:pPr lvl="1"/>
            <a:endParaRPr lang="zh-CN" altLang="zh-CN" sz="2000" b="1" dirty="0"/>
          </a:p>
          <a:p>
            <a:endParaRPr lang="zh-CN" altLang="zh-CN" sz="2000" b="1" dirty="0"/>
          </a:p>
          <a:p>
            <a:endParaRPr lang="zh-CN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857221-999D-EF69-F782-C937B06B12CA}"/>
              </a:ext>
            </a:extLst>
          </p:cNvPr>
          <p:cNvSpPr txBox="1"/>
          <p:nvPr/>
        </p:nvSpPr>
        <p:spPr>
          <a:xfrm>
            <a:off x="7010400" y="680414"/>
            <a:ext cx="4191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zh-CN" dirty="0"/>
              <a:t>attern：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verbalizer： 对应c1和c2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zh-CN" dirty="0"/>
              <a:t>attern：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verbalizer： yes/no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zh-CN" dirty="0"/>
              <a:t>attern：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verbalizer：需要生成多个词</a:t>
            </a:r>
          </a:p>
          <a:p>
            <a:endParaRPr lang="zh-CN" altLang="zh-CN" dirty="0"/>
          </a:p>
          <a:p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5122" name="Picture 2" descr="&quot;q&quot; or &quot;c2&quot;? p, so _. , Cl or c2? p, so ">
            <a:extLst>
              <a:ext uri="{FF2B5EF4-FFF2-40B4-BE49-F238E27FC236}">
                <a16:creationId xmlns:a16="http://schemas.microsoft.com/office/drawing/2014/main" id="{A230F0E8-6433-C5B8-577A-99A23BA14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73773"/>
            <a:ext cx="4914900" cy="55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• &quot;SI&quot; / &quot;s2&quot;. Similar sense of &quot;w&quot;? &#10;Sl s2 Does w have the same meaning in both &#10;sentences? &#10;• w. Sense (1) (a) &quot;SI&quot; (—) &quot;$2&quot; ">
            <a:extLst>
              <a:ext uri="{FF2B5EF4-FFF2-40B4-BE49-F238E27FC236}">
                <a16:creationId xmlns:a16="http://schemas.microsoft.com/office/drawing/2014/main" id="{AA6AC613-3CBB-F288-4AC2-064BA23C1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2453667"/>
            <a:ext cx="3444875" cy="12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 The pronoun '*P*' refers to &#10;s In the previous sentence, the pronoun '*P*' &#10;refers to &#10;s In the passage above, what does the pronoun &#10;'*P*' refer to? Answer: ">
            <a:extLst>
              <a:ext uri="{FF2B5EF4-FFF2-40B4-BE49-F238E27FC236}">
                <a16:creationId xmlns:a16="http://schemas.microsoft.com/office/drawing/2014/main" id="{3961284B-0F17-2D69-96FA-31CD1C793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5" y="4199420"/>
            <a:ext cx="3051175" cy="124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4F480C3-0717-183D-5D79-B1110CF87042}"/>
              </a:ext>
            </a:extLst>
          </p:cNvPr>
          <p:cNvCxnSpPr>
            <a:cxnSpLocks/>
          </p:cNvCxnSpPr>
          <p:nvPr/>
        </p:nvCxnSpPr>
        <p:spPr>
          <a:xfrm>
            <a:off x="787561" y="2187263"/>
            <a:ext cx="10616877" cy="38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DA81749-7E26-A021-197A-E35484DEF721}"/>
              </a:ext>
            </a:extLst>
          </p:cNvPr>
          <p:cNvCxnSpPr>
            <a:cxnSpLocks/>
          </p:cNvCxnSpPr>
          <p:nvPr/>
        </p:nvCxnSpPr>
        <p:spPr>
          <a:xfrm>
            <a:off x="787560" y="4150435"/>
            <a:ext cx="10616877" cy="38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1935</Words>
  <Application>Microsoft Macintosh PowerPoint</Application>
  <PresentationFormat>宽屏</PresentationFormat>
  <Paragraphs>188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5月6日论文分享会</vt:lpstr>
      <vt:lpstr>Introduction</vt:lpstr>
      <vt:lpstr>Introduction</vt:lpstr>
      <vt:lpstr>标签翻转的增强样本-有效性</vt:lpstr>
      <vt:lpstr>标签翻转的增强样本-有效性</vt:lpstr>
      <vt:lpstr>FlipDA</vt:lpstr>
      <vt:lpstr>PowerPoint 演示文稿</vt:lpstr>
      <vt:lpstr>PowerPoint 演示文稿</vt:lpstr>
      <vt:lpstr>PowerPoint 演示文稿</vt:lpstr>
      <vt:lpstr>Setting</vt:lpstr>
      <vt:lpstr>Baseline</vt:lpstr>
      <vt:lpstr>实验</vt:lpstr>
      <vt:lpstr>消融实验</vt:lpstr>
      <vt:lpstr>标签翻转&amp;标签保留</vt:lpstr>
      <vt:lpstr>标签翻转的方向</vt:lpstr>
      <vt:lpstr>样本选择策略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5月6日论文分享会</dc:title>
  <dc:creator>cui dingjie</dc:creator>
  <cp:lastModifiedBy>cui dingjie</cp:lastModifiedBy>
  <cp:revision>2</cp:revision>
  <dcterms:created xsi:type="dcterms:W3CDTF">2022-05-06T06:45:32Z</dcterms:created>
  <dcterms:modified xsi:type="dcterms:W3CDTF">2022-05-06T12:02:23Z</dcterms:modified>
</cp:coreProperties>
</file>