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60" r:id="rId6"/>
    <p:sldId id="274" r:id="rId7"/>
    <p:sldId id="257" r:id="rId8"/>
    <p:sldId id="266" r:id="rId9"/>
    <p:sldId id="270" r:id="rId10"/>
    <p:sldId id="267" r:id="rId11"/>
    <p:sldId id="271" r:id="rId12"/>
    <p:sldId id="278" r:id="rId13"/>
    <p:sldId id="277" r:id="rId14"/>
    <p:sldId id="275" r:id="rId15"/>
    <p:sldId id="276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17E"/>
    <a:srgbClr val="2C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1B9134-DCCC-4B57-B998-5C1A7F2E7B2F}"/>
              </a:ext>
            </a:extLst>
          </p:cNvPr>
          <p:cNvSpPr txBox="1"/>
          <p:nvPr/>
        </p:nvSpPr>
        <p:spPr>
          <a:xfrm>
            <a:off x="4026716" y="1007470"/>
            <a:ext cx="556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n-ea"/>
              </a:rPr>
              <a:t>4.29</a:t>
            </a:r>
            <a:r>
              <a:rPr lang="zh-CN" altLang="en-US" sz="4400" dirty="0">
                <a:latin typeface="+mn-ea"/>
              </a:rPr>
              <a:t>论文分享会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2048312" y="2366984"/>
            <a:ext cx="8798653" cy="21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论文：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Structure Generation for Universal Information Extraction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作者：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Yaojie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Qing Liu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Xinyan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Xiao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机构：中科院软件研究所中文信息处理实验室，百度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ACL2022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分享人：赵志龙</a:t>
            </a:r>
          </a:p>
        </p:txBody>
      </p:sp>
      <p:pic>
        <p:nvPicPr>
          <p:cNvPr id="6" name="Picture 2" descr="查看源图像">
            <a:extLst>
              <a:ext uri="{FF2B5EF4-FFF2-40B4-BE49-F238E27FC236}">
                <a16:creationId xmlns:a16="http://schemas.microsoft.com/office/drawing/2014/main" id="{CD8BE13B-7EA4-4677-8F06-4F9AAEEB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19" y="238030"/>
            <a:ext cx="3110527" cy="7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6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994785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69F7F0-5B7A-4D33-80DA-2846C4D6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54" y="1292964"/>
            <a:ext cx="550621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1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B20CAD-71E3-4E62-B52D-24FCF927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24" y="1333207"/>
            <a:ext cx="558242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0DED57-FDCB-4D70-ABD0-FB9A3EB1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56" y="1022729"/>
            <a:ext cx="5601482" cy="55919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D0BD04-D77D-41B0-B0E8-32CCCB5A749A}"/>
              </a:ext>
            </a:extLst>
          </p:cNvPr>
          <p:cNvSpPr txBox="1"/>
          <p:nvPr/>
        </p:nvSpPr>
        <p:spPr>
          <a:xfrm>
            <a:off x="6984159" y="1476364"/>
            <a:ext cx="4095924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即使在预训练阶段很少有情感知识，所提出的统一预训练算法可以学习一般的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实验参数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C9835F-C7CB-429F-B61B-BFAFC5C8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56" y="1400926"/>
            <a:ext cx="1094575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Structure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schema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instructor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41D8D9-3DDE-4F30-B0AE-49445D1A0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75" y="1382020"/>
            <a:ext cx="7389209" cy="42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Structured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extraction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language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2CE3DD-6ED0-44DB-B7D7-BF2FC704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09" y="1566355"/>
            <a:ext cx="8959975" cy="39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0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1B9134-DCCC-4B57-B998-5C1A7F2E7B2F}"/>
              </a:ext>
            </a:extLst>
          </p:cNvPr>
          <p:cNvSpPr txBox="1"/>
          <p:nvPr/>
        </p:nvSpPr>
        <p:spPr>
          <a:xfrm>
            <a:off x="4043493" y="2232262"/>
            <a:ext cx="556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谢谢大家</a:t>
            </a:r>
          </a:p>
        </p:txBody>
      </p:sp>
      <p:pic>
        <p:nvPicPr>
          <p:cNvPr id="6" name="Picture 2" descr="查看源图像">
            <a:extLst>
              <a:ext uri="{FF2B5EF4-FFF2-40B4-BE49-F238E27FC236}">
                <a16:creationId xmlns:a16="http://schemas.microsoft.com/office/drawing/2014/main" id="{CD8BE13B-7EA4-4677-8F06-4F9AAEEB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19" y="238030"/>
            <a:ext cx="3110527" cy="7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8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820817" y="1167925"/>
            <a:ext cx="5166126" cy="21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       信息抽取（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Information Extraction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IE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）旨在从非结构化文本中识别和构建用户指定的信息。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IE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任务由于其目标（实体、关系、事件、情感等）、异构结构（跨度、三元组、记录等）的不同而不同。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信息抽取（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IE</a:t>
            </a:r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8A4CA6-F837-413B-9AA6-984E1D8BA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3" y="1167925"/>
            <a:ext cx="5839640" cy="48679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5300F5-4F48-4C82-97EB-6EBD5C0D10A8}"/>
              </a:ext>
            </a:extLst>
          </p:cNvPr>
          <p:cNvSpPr txBox="1"/>
          <p:nvPr/>
        </p:nvSpPr>
        <p:spPr>
          <a:xfrm>
            <a:off x="820817" y="3915170"/>
            <a:ext cx="5470926" cy="21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Task-specialized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三大问题：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、为大量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任务开发专用架构非常复杂。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、学习孤立模型严重限制了相关任务之间的知识共享。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、构建专门用于不同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任务的数据集既昂贵又耗时。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1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442523" y="1098924"/>
            <a:ext cx="5224849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任务中两个原子操作：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spotting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表示从句子中定位目标信息片段，例如事件中的实体。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associating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：表示连接不同的信息片段，例如实体对之间的关系。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结构化抽取语言（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9F8252-A1D2-4C27-90BB-51F7AF29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83" y="954882"/>
            <a:ext cx="5658640" cy="56967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1A85D2A-1797-4358-BD6B-608FAB33D257}"/>
              </a:ext>
            </a:extLst>
          </p:cNvPr>
          <p:cNvSpPr txBox="1"/>
          <p:nvPr/>
        </p:nvSpPr>
        <p:spPr>
          <a:xfrm>
            <a:off x="442523" y="3490603"/>
            <a:ext cx="522484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表示三种语义单元：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SPOTNAME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表示源文本中存在具有该类型点名称的特定信息片段；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ASSONAME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表示源文本中存在一个特定的信息片段，该片段与结构中其上层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Spotted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信息的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AssoName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关联；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INFOSPAN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表示与源文本中特定的定位或关联信息片段相对应的文本跨度。</a:t>
            </a:r>
          </a:p>
        </p:txBody>
      </p:sp>
    </p:spTree>
    <p:extLst>
      <p:ext uri="{BB962C8B-B14F-4D97-AF65-F5344CB8AC3E}">
        <p14:creationId xmlns:p14="http://schemas.microsoft.com/office/powerpoint/2010/main" val="22955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1161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UIE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架构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33DD2E-3EA5-4F7C-AF3B-25AC6CE3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55" y="831948"/>
            <a:ext cx="9820009" cy="26237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52DEDA-DB48-4051-A8CA-11D5BA84E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58" y="3677626"/>
            <a:ext cx="4305901" cy="16671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24EC91-13EE-4A7A-AAB8-CE2F3436F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90" y="5359415"/>
            <a:ext cx="1981477" cy="43821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68B379-9F09-46CB-A727-4916408D9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68" y="5792989"/>
            <a:ext cx="3972479" cy="3810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E69A32-6001-4190-9972-D67A704D9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88" y="6311183"/>
            <a:ext cx="3848637" cy="409632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EB1E7D95-3258-48F1-AF6C-799918B0399C}"/>
              </a:ext>
            </a:extLst>
          </p:cNvPr>
          <p:cNvSpPr/>
          <p:nvPr/>
        </p:nvSpPr>
        <p:spPr>
          <a:xfrm>
            <a:off x="5813571" y="4446165"/>
            <a:ext cx="662730" cy="37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73D80-280D-4EFB-ACEC-5BEAC383F236}"/>
              </a:ext>
            </a:extLst>
          </p:cNvPr>
          <p:cNvSpPr txBox="1"/>
          <p:nvPr/>
        </p:nvSpPr>
        <p:spPr>
          <a:xfrm>
            <a:off x="6600042" y="3687072"/>
            <a:ext cx="5224849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结构模式指导器（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SPOTNAME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：特定信息提取任务中的目标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片段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名称，例如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NER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任务中的“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person”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ASSONAME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：目标关联名称，例如关系提取任务中的“</a:t>
            </a: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work for”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特殊符号（</a:t>
            </a: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[spot],[</a:t>
            </a:r>
            <a:r>
              <a:rPr lang="en-US" altLang="zh-CN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asso</a:t>
            </a: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],[text])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：分别添加在</a:t>
            </a: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SPOTNAME, ASSONAME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和输入文本之前。</a:t>
            </a:r>
            <a:endParaRPr lang="en-US" altLang="zh-CN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4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612315" y="1400926"/>
            <a:ext cx="4999920" cy="430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Dpair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表示文本结构并行数据，其中每个实例是一个并行对（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结构化记录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），数据来源于英文的维基百科，该数据用于训练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模型从文本到结构的转化能力。数据表示为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s,x,y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record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表示结构化的数据集，每个实例都是结构化记录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，数据来源于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ConceptNet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wikidata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。数据表示为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None,None,y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Dtext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是无结构文本数据集，文本来源于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wikidata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，该数据集用于训练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模型的语义编码能力。数据表示为（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x’,x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’’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1161"/>
            <a:ext cx="7758325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Pretrain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BC6036-6A77-467B-B894-B2C73F39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21" y="2313559"/>
            <a:ext cx="3413760" cy="5530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F942CC-949E-4B5B-AFA3-AB18A3232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74" y="3429822"/>
            <a:ext cx="2957830" cy="527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C8F0F11-CD6F-4792-87ED-0A21FE16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256" y="4493421"/>
            <a:ext cx="2780665" cy="5575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4EE3BE-BAC8-4A71-BFA9-18BC769DD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699" y="5736119"/>
            <a:ext cx="3077004" cy="41915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FC5BC6D8-8C34-4125-B563-8772BA8DD823}"/>
              </a:ext>
            </a:extLst>
          </p:cNvPr>
          <p:cNvSpPr/>
          <p:nvPr/>
        </p:nvSpPr>
        <p:spPr>
          <a:xfrm>
            <a:off x="6125533" y="4541488"/>
            <a:ext cx="662730" cy="37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ADF5D5B-DBC8-461D-BF66-6CA7F85D5359}"/>
              </a:ext>
            </a:extLst>
          </p:cNvPr>
          <p:cNvSpPr/>
          <p:nvPr/>
        </p:nvSpPr>
        <p:spPr>
          <a:xfrm>
            <a:off x="6096000" y="3462966"/>
            <a:ext cx="662730" cy="37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35E7DD6-2CD7-4BF4-9AF4-81A7B0E3A9A9}"/>
              </a:ext>
            </a:extLst>
          </p:cNvPr>
          <p:cNvSpPr/>
          <p:nvPr/>
        </p:nvSpPr>
        <p:spPr>
          <a:xfrm>
            <a:off x="6080620" y="2358051"/>
            <a:ext cx="662730" cy="37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1161"/>
            <a:ext cx="7758325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Pretrain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E369-89C7-4A25-8F72-92E12BD4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26" y="954882"/>
            <a:ext cx="4792913" cy="55493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818703F-5916-4534-9A14-6D65B3898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02" y="1268166"/>
            <a:ext cx="4323127" cy="20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0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53E20A4F-0FD9-4BD7-B1AB-5C641E4AB4FF}"/>
              </a:ext>
            </a:extLst>
          </p:cNvPr>
          <p:cNvSpPr/>
          <p:nvPr/>
        </p:nvSpPr>
        <p:spPr>
          <a:xfrm>
            <a:off x="1" y="24330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exposure bias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8C1ADF48-63E6-4AEF-B0AB-F9D43086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7264FB-B74A-4CB6-93EB-62F92F3F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23" y="4228734"/>
            <a:ext cx="4525006" cy="8668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1DCEB2-EE56-47F4-A7F6-EBAF62D00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73" y="1102924"/>
            <a:ext cx="5439534" cy="26387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AF04EE-811F-4051-8007-24C5DB2D85CF}"/>
              </a:ext>
            </a:extLst>
          </p:cNvPr>
          <p:cNvSpPr txBox="1"/>
          <p:nvPr/>
        </p:nvSpPr>
        <p:spPr>
          <a:xfrm>
            <a:off x="6870582" y="1732555"/>
            <a:ext cx="49019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微调部分加入了负样本，随机插入一些原标签中没有的信息，即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(Spot Name: [NULL])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Asso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Name: [NULL])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左表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中输入句子中并没有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facility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的实体，而标签中插入了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(facility: [NULL])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6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F95F0-9F4C-41F0-8A6B-91C1D1CDB11D}"/>
              </a:ext>
            </a:extLst>
          </p:cNvPr>
          <p:cNvSpPr txBox="1"/>
          <p:nvPr/>
        </p:nvSpPr>
        <p:spPr>
          <a:xfrm>
            <a:off x="8259987" y="1268166"/>
            <a:ext cx="409592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：没有预训练部分的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UIE,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相当于直接使用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T5-v1.1-large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fine-tune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69DD44-B37D-498F-B9DC-7F50F632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68" y="1127719"/>
            <a:ext cx="7554150" cy="45903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1957B5B-1333-46A2-AFF6-4E4B7677C08B}"/>
              </a:ext>
            </a:extLst>
          </p:cNvPr>
          <p:cNvSpPr txBox="1"/>
          <p:nvPr/>
        </p:nvSpPr>
        <p:spPr>
          <a:xfrm>
            <a:off x="8427767" y="2963987"/>
            <a:ext cx="4095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NYT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任务数据与维基百科数据有重叠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2362977-184A-432A-AB9D-6FF50AE9DFEA}"/>
              </a:ext>
            </a:extLst>
          </p:cNvPr>
          <p:cNvCxnSpPr>
            <a:endCxn id="11" idx="1"/>
          </p:cNvCxnSpPr>
          <p:nvPr/>
        </p:nvCxnSpPr>
        <p:spPr>
          <a:xfrm>
            <a:off x="8028264" y="2843868"/>
            <a:ext cx="399503" cy="34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3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59550"/>
            <a:ext cx="775832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A366B6-CAB4-4C57-B723-2868F87B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3" y="1015033"/>
            <a:ext cx="7833540" cy="54570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9AA02FC-A0F0-4B2D-8070-7215AC84AA75}"/>
              </a:ext>
            </a:extLst>
          </p:cNvPr>
          <p:cNvSpPr txBox="1"/>
          <p:nvPr/>
        </p:nvSpPr>
        <p:spPr>
          <a:xfrm>
            <a:off x="8276063" y="2383901"/>
            <a:ext cx="4095924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Fine-tuned T5-base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使用序列生成任务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fine-tune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后的模型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UIE-base w/o SSI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：预训练阶段没有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616</Words>
  <Application>Microsoft Office PowerPoint</Application>
  <PresentationFormat>宽屏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 z</dc:creator>
  <cp:lastModifiedBy>z zl</cp:lastModifiedBy>
  <cp:revision>74</cp:revision>
  <dcterms:created xsi:type="dcterms:W3CDTF">2021-11-13T06:18:33Z</dcterms:created>
  <dcterms:modified xsi:type="dcterms:W3CDTF">2022-04-29T09:08:58Z</dcterms:modified>
</cp:coreProperties>
</file>