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61" r:id="rId4"/>
    <p:sldId id="286" r:id="rId5"/>
    <p:sldId id="305" r:id="rId6"/>
    <p:sldId id="262" r:id="rId7"/>
    <p:sldId id="289" r:id="rId8"/>
    <p:sldId id="291" r:id="rId9"/>
    <p:sldId id="290" r:id="rId10"/>
    <p:sldId id="292" r:id="rId11"/>
    <p:sldId id="293" r:id="rId12"/>
    <p:sldId id="294" r:id="rId13"/>
    <p:sldId id="295" r:id="rId14"/>
    <p:sldId id="296" r:id="rId15"/>
    <p:sldId id="285" r:id="rId16"/>
    <p:sldId id="287" r:id="rId17"/>
    <p:sldId id="297" r:id="rId18"/>
    <p:sldId id="298" r:id="rId19"/>
    <p:sldId id="299" r:id="rId20"/>
    <p:sldId id="300" r:id="rId21"/>
    <p:sldId id="301" r:id="rId22"/>
    <p:sldId id="302" r:id="rId23"/>
    <p:sldId id="303" r:id="rId24"/>
    <p:sldId id="263" r:id="rId25"/>
    <p:sldId id="30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74F90-0873-44EA-8529-4A49F52E767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B1D5891-095C-4DB9-93AE-3903DDF444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2805BE4-0CFB-4A66-8EB9-7F497621E901}"/>
              </a:ext>
            </a:extLst>
          </p:cNvPr>
          <p:cNvSpPr>
            <a:spLocks noGrp="1"/>
          </p:cNvSpPr>
          <p:nvPr>
            <p:ph type="dt" sz="half" idx="10"/>
          </p:nvPr>
        </p:nvSpPr>
        <p:spPr/>
        <p:txBody>
          <a:bodyPr/>
          <a:lstStyle/>
          <a:p>
            <a:fld id="{33B2A15F-A621-4D20-8063-AB650317B9F1}"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DD82A994-9713-47AB-A00F-1EC204514B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0A5211-0E94-4C61-AD97-254FA29CD6B0}"/>
              </a:ext>
            </a:extLst>
          </p:cNvPr>
          <p:cNvSpPr>
            <a:spLocks noGrp="1"/>
          </p:cNvSpPr>
          <p:nvPr>
            <p:ph type="sldNum" sz="quarter" idx="12"/>
          </p:nvPr>
        </p:nvSpPr>
        <p:spPr/>
        <p:txBody>
          <a:bodyPr/>
          <a:lstStyle/>
          <a:p>
            <a:fld id="{BC60326C-FD10-4DA0-8613-A8E90E8920EA}" type="slidenum">
              <a:rPr lang="zh-CN" altLang="en-US" smtClean="0"/>
              <a:t>‹#›</a:t>
            </a:fld>
            <a:endParaRPr lang="zh-CN" altLang="en-US"/>
          </a:p>
        </p:txBody>
      </p:sp>
    </p:spTree>
    <p:extLst>
      <p:ext uri="{BB962C8B-B14F-4D97-AF65-F5344CB8AC3E}">
        <p14:creationId xmlns:p14="http://schemas.microsoft.com/office/powerpoint/2010/main" val="72254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ABDD4-74EE-42B7-A6C0-97DC8D3EB5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401077-9DB3-4323-B64E-8B7C8F3B408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382B5B-EE5B-4B53-86CB-C0314E4C5683}"/>
              </a:ext>
            </a:extLst>
          </p:cNvPr>
          <p:cNvSpPr>
            <a:spLocks noGrp="1"/>
          </p:cNvSpPr>
          <p:nvPr>
            <p:ph type="dt" sz="half" idx="10"/>
          </p:nvPr>
        </p:nvSpPr>
        <p:spPr/>
        <p:txBody>
          <a:bodyPr/>
          <a:lstStyle/>
          <a:p>
            <a:fld id="{33B2A15F-A621-4D20-8063-AB650317B9F1}"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CF8D088E-6BDF-4004-9BE8-198B14D48E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C81C32-EB80-4CB9-8CC8-FCA10EC58905}"/>
              </a:ext>
            </a:extLst>
          </p:cNvPr>
          <p:cNvSpPr>
            <a:spLocks noGrp="1"/>
          </p:cNvSpPr>
          <p:nvPr>
            <p:ph type="sldNum" sz="quarter" idx="12"/>
          </p:nvPr>
        </p:nvSpPr>
        <p:spPr/>
        <p:txBody>
          <a:bodyPr/>
          <a:lstStyle/>
          <a:p>
            <a:fld id="{BC60326C-FD10-4DA0-8613-A8E90E8920EA}" type="slidenum">
              <a:rPr lang="zh-CN" altLang="en-US" smtClean="0"/>
              <a:t>‹#›</a:t>
            </a:fld>
            <a:endParaRPr lang="zh-CN" altLang="en-US"/>
          </a:p>
        </p:txBody>
      </p:sp>
    </p:spTree>
    <p:extLst>
      <p:ext uri="{BB962C8B-B14F-4D97-AF65-F5344CB8AC3E}">
        <p14:creationId xmlns:p14="http://schemas.microsoft.com/office/powerpoint/2010/main" val="220027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BDC623-CB91-40D7-AF73-D0B3D422905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3E59B59-1E95-476C-A9AF-013418C6420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699FAF-F496-458B-850B-158776628C82}"/>
              </a:ext>
            </a:extLst>
          </p:cNvPr>
          <p:cNvSpPr>
            <a:spLocks noGrp="1"/>
          </p:cNvSpPr>
          <p:nvPr>
            <p:ph type="dt" sz="half" idx="10"/>
          </p:nvPr>
        </p:nvSpPr>
        <p:spPr/>
        <p:txBody>
          <a:bodyPr/>
          <a:lstStyle/>
          <a:p>
            <a:fld id="{33B2A15F-A621-4D20-8063-AB650317B9F1}"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2127ABB1-982B-4B1A-A9C5-8CD32C4ECC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CAD857-C9E8-4B88-9D51-AC4991054A8E}"/>
              </a:ext>
            </a:extLst>
          </p:cNvPr>
          <p:cNvSpPr>
            <a:spLocks noGrp="1"/>
          </p:cNvSpPr>
          <p:nvPr>
            <p:ph type="sldNum" sz="quarter" idx="12"/>
          </p:nvPr>
        </p:nvSpPr>
        <p:spPr/>
        <p:txBody>
          <a:bodyPr/>
          <a:lstStyle/>
          <a:p>
            <a:fld id="{BC60326C-FD10-4DA0-8613-A8E90E8920EA}" type="slidenum">
              <a:rPr lang="zh-CN" altLang="en-US" smtClean="0"/>
              <a:t>‹#›</a:t>
            </a:fld>
            <a:endParaRPr lang="zh-CN" altLang="en-US"/>
          </a:p>
        </p:txBody>
      </p:sp>
    </p:spTree>
    <p:extLst>
      <p:ext uri="{BB962C8B-B14F-4D97-AF65-F5344CB8AC3E}">
        <p14:creationId xmlns:p14="http://schemas.microsoft.com/office/powerpoint/2010/main" val="66574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91E6C-80EE-41EA-885F-2B4A12C78C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625974-3C0E-4DAD-95D3-BE09440C7E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AC9951-806F-445B-AFB0-9D43C641D810}"/>
              </a:ext>
            </a:extLst>
          </p:cNvPr>
          <p:cNvSpPr>
            <a:spLocks noGrp="1"/>
          </p:cNvSpPr>
          <p:nvPr>
            <p:ph type="dt" sz="half" idx="10"/>
          </p:nvPr>
        </p:nvSpPr>
        <p:spPr/>
        <p:txBody>
          <a:bodyPr/>
          <a:lstStyle/>
          <a:p>
            <a:fld id="{33B2A15F-A621-4D20-8063-AB650317B9F1}"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A3C85003-C440-4DFE-9A88-35E9D08DAF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118E46-AE88-4BFE-A0EA-3A9D72DDE61F}"/>
              </a:ext>
            </a:extLst>
          </p:cNvPr>
          <p:cNvSpPr>
            <a:spLocks noGrp="1"/>
          </p:cNvSpPr>
          <p:nvPr>
            <p:ph type="sldNum" sz="quarter" idx="12"/>
          </p:nvPr>
        </p:nvSpPr>
        <p:spPr/>
        <p:txBody>
          <a:bodyPr/>
          <a:lstStyle/>
          <a:p>
            <a:fld id="{BC60326C-FD10-4DA0-8613-A8E90E8920EA}" type="slidenum">
              <a:rPr lang="zh-CN" altLang="en-US" smtClean="0"/>
              <a:t>‹#›</a:t>
            </a:fld>
            <a:endParaRPr lang="zh-CN" altLang="en-US"/>
          </a:p>
        </p:txBody>
      </p:sp>
    </p:spTree>
    <p:extLst>
      <p:ext uri="{BB962C8B-B14F-4D97-AF65-F5344CB8AC3E}">
        <p14:creationId xmlns:p14="http://schemas.microsoft.com/office/powerpoint/2010/main" val="388432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BDB94-5395-4673-B296-007403DE51B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3A54E0B-E37A-41F2-9738-3F168C44AC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EC612CC-67F2-42CF-8AF3-B32B3A6DEA13}"/>
              </a:ext>
            </a:extLst>
          </p:cNvPr>
          <p:cNvSpPr>
            <a:spLocks noGrp="1"/>
          </p:cNvSpPr>
          <p:nvPr>
            <p:ph type="dt" sz="half" idx="10"/>
          </p:nvPr>
        </p:nvSpPr>
        <p:spPr/>
        <p:txBody>
          <a:bodyPr/>
          <a:lstStyle/>
          <a:p>
            <a:fld id="{33B2A15F-A621-4D20-8063-AB650317B9F1}"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D2896142-9E78-4CD7-BB28-2B8B5CA8DD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67E34C-BC5C-411C-9B96-8674B125DDF5}"/>
              </a:ext>
            </a:extLst>
          </p:cNvPr>
          <p:cNvSpPr>
            <a:spLocks noGrp="1"/>
          </p:cNvSpPr>
          <p:nvPr>
            <p:ph type="sldNum" sz="quarter" idx="12"/>
          </p:nvPr>
        </p:nvSpPr>
        <p:spPr/>
        <p:txBody>
          <a:bodyPr/>
          <a:lstStyle/>
          <a:p>
            <a:fld id="{BC60326C-FD10-4DA0-8613-A8E90E8920EA}" type="slidenum">
              <a:rPr lang="zh-CN" altLang="en-US" smtClean="0"/>
              <a:t>‹#›</a:t>
            </a:fld>
            <a:endParaRPr lang="zh-CN" altLang="en-US"/>
          </a:p>
        </p:txBody>
      </p:sp>
    </p:spTree>
    <p:extLst>
      <p:ext uri="{BB962C8B-B14F-4D97-AF65-F5344CB8AC3E}">
        <p14:creationId xmlns:p14="http://schemas.microsoft.com/office/powerpoint/2010/main" val="251571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B975B-ED33-4F43-B271-10921A9AAF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0BE35F-95AD-4978-B850-02881583328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14AFE32-05D0-483A-89C9-4DB500E8919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2265FA-9785-4FF0-855E-77C67E0B0CE8}"/>
              </a:ext>
            </a:extLst>
          </p:cNvPr>
          <p:cNvSpPr>
            <a:spLocks noGrp="1"/>
          </p:cNvSpPr>
          <p:nvPr>
            <p:ph type="dt" sz="half" idx="10"/>
          </p:nvPr>
        </p:nvSpPr>
        <p:spPr/>
        <p:txBody>
          <a:bodyPr/>
          <a:lstStyle/>
          <a:p>
            <a:fld id="{33B2A15F-A621-4D20-8063-AB650317B9F1}"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23E68FF1-F319-4B21-A4F2-2BC429B1A3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EA8618-FA58-4D11-B31A-A7B44330E56C}"/>
              </a:ext>
            </a:extLst>
          </p:cNvPr>
          <p:cNvSpPr>
            <a:spLocks noGrp="1"/>
          </p:cNvSpPr>
          <p:nvPr>
            <p:ph type="sldNum" sz="quarter" idx="12"/>
          </p:nvPr>
        </p:nvSpPr>
        <p:spPr/>
        <p:txBody>
          <a:bodyPr/>
          <a:lstStyle/>
          <a:p>
            <a:fld id="{BC60326C-FD10-4DA0-8613-A8E90E8920EA}" type="slidenum">
              <a:rPr lang="zh-CN" altLang="en-US" smtClean="0"/>
              <a:t>‹#›</a:t>
            </a:fld>
            <a:endParaRPr lang="zh-CN" altLang="en-US"/>
          </a:p>
        </p:txBody>
      </p:sp>
    </p:spTree>
    <p:extLst>
      <p:ext uri="{BB962C8B-B14F-4D97-AF65-F5344CB8AC3E}">
        <p14:creationId xmlns:p14="http://schemas.microsoft.com/office/powerpoint/2010/main" val="2172828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79ABD-E95A-4794-B910-9F885E5861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DB3A105-CB96-4E26-9892-0C26B0B9B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6CE5858-40E6-409F-AD75-330BA70DE4A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D6F1CA9-A27D-4ED0-AAF1-DAFE7CE6C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161007-DFD8-47DF-8F85-5FCCDFDE410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88DE9D2-475F-41C1-82C2-2B157F061932}"/>
              </a:ext>
            </a:extLst>
          </p:cNvPr>
          <p:cNvSpPr>
            <a:spLocks noGrp="1"/>
          </p:cNvSpPr>
          <p:nvPr>
            <p:ph type="dt" sz="half" idx="10"/>
          </p:nvPr>
        </p:nvSpPr>
        <p:spPr/>
        <p:txBody>
          <a:bodyPr/>
          <a:lstStyle/>
          <a:p>
            <a:fld id="{33B2A15F-A621-4D20-8063-AB650317B9F1}" type="datetimeFigureOut">
              <a:rPr lang="zh-CN" altLang="en-US" smtClean="0"/>
              <a:t>2022/4/15</a:t>
            </a:fld>
            <a:endParaRPr lang="zh-CN" altLang="en-US"/>
          </a:p>
        </p:txBody>
      </p:sp>
      <p:sp>
        <p:nvSpPr>
          <p:cNvPr id="8" name="页脚占位符 7">
            <a:extLst>
              <a:ext uri="{FF2B5EF4-FFF2-40B4-BE49-F238E27FC236}">
                <a16:creationId xmlns:a16="http://schemas.microsoft.com/office/drawing/2014/main" id="{104A610A-BC60-400F-9B9F-9C0272299F7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989A0E2-FAE7-465A-A3CC-22D31CA331F2}"/>
              </a:ext>
            </a:extLst>
          </p:cNvPr>
          <p:cNvSpPr>
            <a:spLocks noGrp="1"/>
          </p:cNvSpPr>
          <p:nvPr>
            <p:ph type="sldNum" sz="quarter" idx="12"/>
          </p:nvPr>
        </p:nvSpPr>
        <p:spPr/>
        <p:txBody>
          <a:bodyPr/>
          <a:lstStyle/>
          <a:p>
            <a:fld id="{BC60326C-FD10-4DA0-8613-A8E90E8920EA}" type="slidenum">
              <a:rPr lang="zh-CN" altLang="en-US" smtClean="0"/>
              <a:t>‹#›</a:t>
            </a:fld>
            <a:endParaRPr lang="zh-CN" altLang="en-US"/>
          </a:p>
        </p:txBody>
      </p:sp>
    </p:spTree>
    <p:extLst>
      <p:ext uri="{BB962C8B-B14F-4D97-AF65-F5344CB8AC3E}">
        <p14:creationId xmlns:p14="http://schemas.microsoft.com/office/powerpoint/2010/main" val="387470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D3AB4-53E9-4DD8-BD97-0157AEE1FC6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5940F39-0147-4086-9A8D-1D702D22C83F}"/>
              </a:ext>
            </a:extLst>
          </p:cNvPr>
          <p:cNvSpPr>
            <a:spLocks noGrp="1"/>
          </p:cNvSpPr>
          <p:nvPr>
            <p:ph type="dt" sz="half" idx="10"/>
          </p:nvPr>
        </p:nvSpPr>
        <p:spPr/>
        <p:txBody>
          <a:bodyPr/>
          <a:lstStyle/>
          <a:p>
            <a:fld id="{33B2A15F-A621-4D20-8063-AB650317B9F1}" type="datetimeFigureOut">
              <a:rPr lang="zh-CN" altLang="en-US" smtClean="0"/>
              <a:t>2022/4/15</a:t>
            </a:fld>
            <a:endParaRPr lang="zh-CN" altLang="en-US"/>
          </a:p>
        </p:txBody>
      </p:sp>
      <p:sp>
        <p:nvSpPr>
          <p:cNvPr id="4" name="页脚占位符 3">
            <a:extLst>
              <a:ext uri="{FF2B5EF4-FFF2-40B4-BE49-F238E27FC236}">
                <a16:creationId xmlns:a16="http://schemas.microsoft.com/office/drawing/2014/main" id="{5B7E3963-17F7-4812-AE48-F055535FA0C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A08D28-A334-4A7E-9DBF-F8FC1B5CD01E}"/>
              </a:ext>
            </a:extLst>
          </p:cNvPr>
          <p:cNvSpPr>
            <a:spLocks noGrp="1"/>
          </p:cNvSpPr>
          <p:nvPr>
            <p:ph type="sldNum" sz="quarter" idx="12"/>
          </p:nvPr>
        </p:nvSpPr>
        <p:spPr/>
        <p:txBody>
          <a:bodyPr/>
          <a:lstStyle/>
          <a:p>
            <a:fld id="{BC60326C-FD10-4DA0-8613-A8E90E8920EA}" type="slidenum">
              <a:rPr lang="zh-CN" altLang="en-US" smtClean="0"/>
              <a:t>‹#›</a:t>
            </a:fld>
            <a:endParaRPr lang="zh-CN" altLang="en-US"/>
          </a:p>
        </p:txBody>
      </p:sp>
    </p:spTree>
    <p:extLst>
      <p:ext uri="{BB962C8B-B14F-4D97-AF65-F5344CB8AC3E}">
        <p14:creationId xmlns:p14="http://schemas.microsoft.com/office/powerpoint/2010/main" val="4044226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5132B5-7B92-4C03-970A-D8DA4A97F569}"/>
              </a:ext>
            </a:extLst>
          </p:cNvPr>
          <p:cNvSpPr>
            <a:spLocks noGrp="1"/>
          </p:cNvSpPr>
          <p:nvPr>
            <p:ph type="dt" sz="half" idx="10"/>
          </p:nvPr>
        </p:nvSpPr>
        <p:spPr/>
        <p:txBody>
          <a:bodyPr/>
          <a:lstStyle/>
          <a:p>
            <a:fld id="{33B2A15F-A621-4D20-8063-AB650317B9F1}" type="datetimeFigureOut">
              <a:rPr lang="zh-CN" altLang="en-US" smtClean="0"/>
              <a:t>2022/4/15</a:t>
            </a:fld>
            <a:endParaRPr lang="zh-CN" altLang="en-US"/>
          </a:p>
        </p:txBody>
      </p:sp>
      <p:sp>
        <p:nvSpPr>
          <p:cNvPr id="3" name="页脚占位符 2">
            <a:extLst>
              <a:ext uri="{FF2B5EF4-FFF2-40B4-BE49-F238E27FC236}">
                <a16:creationId xmlns:a16="http://schemas.microsoft.com/office/drawing/2014/main" id="{94CD5AB4-5904-4E3E-B763-CDBF179C3E5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A210D4-FB0A-46E1-A3E2-276A24E63AFE}"/>
              </a:ext>
            </a:extLst>
          </p:cNvPr>
          <p:cNvSpPr>
            <a:spLocks noGrp="1"/>
          </p:cNvSpPr>
          <p:nvPr>
            <p:ph type="sldNum" sz="quarter" idx="12"/>
          </p:nvPr>
        </p:nvSpPr>
        <p:spPr/>
        <p:txBody>
          <a:bodyPr/>
          <a:lstStyle/>
          <a:p>
            <a:fld id="{BC60326C-FD10-4DA0-8613-A8E90E8920EA}" type="slidenum">
              <a:rPr lang="zh-CN" altLang="en-US" smtClean="0"/>
              <a:t>‹#›</a:t>
            </a:fld>
            <a:endParaRPr lang="zh-CN" altLang="en-US"/>
          </a:p>
        </p:txBody>
      </p:sp>
    </p:spTree>
    <p:extLst>
      <p:ext uri="{BB962C8B-B14F-4D97-AF65-F5344CB8AC3E}">
        <p14:creationId xmlns:p14="http://schemas.microsoft.com/office/powerpoint/2010/main" val="198364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05243-0FC9-45B8-AF4E-C0415AFE49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553819-4C5B-4ADD-84AF-A7F4DB29A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C4C484F-AFB0-428E-A10E-7C32FAFD5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63FF89-E464-4205-A11F-7BDE48A87233}"/>
              </a:ext>
            </a:extLst>
          </p:cNvPr>
          <p:cNvSpPr>
            <a:spLocks noGrp="1"/>
          </p:cNvSpPr>
          <p:nvPr>
            <p:ph type="dt" sz="half" idx="10"/>
          </p:nvPr>
        </p:nvSpPr>
        <p:spPr/>
        <p:txBody>
          <a:bodyPr/>
          <a:lstStyle/>
          <a:p>
            <a:fld id="{33B2A15F-A621-4D20-8063-AB650317B9F1}"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9752F39D-4C81-4C26-A1B4-D50ECAED9E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CF6762-6636-4B8A-B1D1-A76DF3C4FAD6}"/>
              </a:ext>
            </a:extLst>
          </p:cNvPr>
          <p:cNvSpPr>
            <a:spLocks noGrp="1"/>
          </p:cNvSpPr>
          <p:nvPr>
            <p:ph type="sldNum" sz="quarter" idx="12"/>
          </p:nvPr>
        </p:nvSpPr>
        <p:spPr/>
        <p:txBody>
          <a:bodyPr/>
          <a:lstStyle/>
          <a:p>
            <a:fld id="{BC60326C-FD10-4DA0-8613-A8E90E8920EA}" type="slidenum">
              <a:rPr lang="zh-CN" altLang="en-US" smtClean="0"/>
              <a:t>‹#›</a:t>
            </a:fld>
            <a:endParaRPr lang="zh-CN" altLang="en-US"/>
          </a:p>
        </p:txBody>
      </p:sp>
    </p:spTree>
    <p:extLst>
      <p:ext uri="{BB962C8B-B14F-4D97-AF65-F5344CB8AC3E}">
        <p14:creationId xmlns:p14="http://schemas.microsoft.com/office/powerpoint/2010/main" val="151386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B95D3-C033-4372-86D3-7A36EDB8A8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2A3F376-4838-496F-B9FB-EC321DC189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4CB0E83-1230-4C02-BBB6-36AB9EE4A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BDDA2A-53A6-48A9-9E7D-B2252A77F500}"/>
              </a:ext>
            </a:extLst>
          </p:cNvPr>
          <p:cNvSpPr>
            <a:spLocks noGrp="1"/>
          </p:cNvSpPr>
          <p:nvPr>
            <p:ph type="dt" sz="half" idx="10"/>
          </p:nvPr>
        </p:nvSpPr>
        <p:spPr/>
        <p:txBody>
          <a:bodyPr/>
          <a:lstStyle/>
          <a:p>
            <a:fld id="{33B2A15F-A621-4D20-8063-AB650317B9F1}"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DF668B94-8050-412A-AF47-9A7242AE81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7FE41A-2011-4C11-AB44-BF26F0EC5C89}"/>
              </a:ext>
            </a:extLst>
          </p:cNvPr>
          <p:cNvSpPr>
            <a:spLocks noGrp="1"/>
          </p:cNvSpPr>
          <p:nvPr>
            <p:ph type="sldNum" sz="quarter" idx="12"/>
          </p:nvPr>
        </p:nvSpPr>
        <p:spPr/>
        <p:txBody>
          <a:bodyPr/>
          <a:lstStyle/>
          <a:p>
            <a:fld id="{BC60326C-FD10-4DA0-8613-A8E90E8920EA}" type="slidenum">
              <a:rPr lang="zh-CN" altLang="en-US" smtClean="0"/>
              <a:t>‹#›</a:t>
            </a:fld>
            <a:endParaRPr lang="zh-CN" altLang="en-US"/>
          </a:p>
        </p:txBody>
      </p:sp>
    </p:spTree>
    <p:extLst>
      <p:ext uri="{BB962C8B-B14F-4D97-AF65-F5344CB8AC3E}">
        <p14:creationId xmlns:p14="http://schemas.microsoft.com/office/powerpoint/2010/main" val="343499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D9E643-E0B1-4D2C-930E-0FBFC87D53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E4DA6F0-8BEA-47A7-A5A9-B6893E781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311D60-3AD1-4476-AF21-1875DFC7EE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2A15F-A621-4D20-8063-AB650317B9F1}"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F6502402-D32C-4776-A447-0C1E15FC15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B6748CF-4767-4BC0-8AE1-16885FE6B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0326C-FD10-4DA0-8613-A8E90E8920EA}" type="slidenum">
              <a:rPr lang="zh-CN" altLang="en-US" smtClean="0"/>
              <a:t>‹#›</a:t>
            </a:fld>
            <a:endParaRPr lang="zh-CN" altLang="en-US"/>
          </a:p>
        </p:txBody>
      </p:sp>
    </p:spTree>
    <p:extLst>
      <p:ext uri="{BB962C8B-B14F-4D97-AF65-F5344CB8AC3E}">
        <p14:creationId xmlns:p14="http://schemas.microsoft.com/office/powerpoint/2010/main" val="2718191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9A52C9C-E022-456F-A1ED-2E8F39B71AEE}"/>
              </a:ext>
            </a:extLst>
          </p:cNvPr>
          <p:cNvSpPr txBox="1"/>
          <p:nvPr/>
        </p:nvSpPr>
        <p:spPr>
          <a:xfrm>
            <a:off x="1243263" y="2400913"/>
            <a:ext cx="9705474" cy="923330"/>
          </a:xfrm>
          <a:prstGeom prst="rect">
            <a:avLst/>
          </a:prstGeom>
          <a:noFill/>
        </p:spPr>
        <p:txBody>
          <a:bodyPr wrap="square">
            <a:spAutoFit/>
          </a:bodyPr>
          <a:lstStyle/>
          <a:p>
            <a:pPr algn="ctr"/>
            <a:r>
              <a:rPr lang="en-US" altLang="zh-CN" sz="5400" dirty="0">
                <a:latin typeface="Times New Roman" panose="02020603050405020304" pitchFamily="18" charset="0"/>
                <a:cs typeface="Times New Roman" panose="02020603050405020304" pitchFamily="18" charset="0"/>
              </a:rPr>
              <a:t>Adapter</a:t>
            </a:r>
            <a:endParaRPr lang="zh-CN" altLang="en-US" sz="5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FD1F57C2-6AA8-43E6-9F61-9921D4AAE957}"/>
              </a:ext>
            </a:extLst>
          </p:cNvPr>
          <p:cNvSpPr txBox="1"/>
          <p:nvPr/>
        </p:nvSpPr>
        <p:spPr>
          <a:xfrm>
            <a:off x="9063791" y="4395532"/>
            <a:ext cx="954107" cy="400110"/>
          </a:xfrm>
          <a:prstGeom prst="rect">
            <a:avLst/>
          </a:prstGeom>
          <a:noFill/>
        </p:spPr>
        <p:txBody>
          <a:bodyPr wrap="none" rtlCol="0">
            <a:spAutoFit/>
          </a:bodyPr>
          <a:lstStyle/>
          <a:p>
            <a:r>
              <a:rPr lang="zh-CN" altLang="en-US" sz="2000" dirty="0"/>
              <a:t>周宏运</a:t>
            </a:r>
          </a:p>
        </p:txBody>
      </p:sp>
      <p:sp>
        <p:nvSpPr>
          <p:cNvPr id="9" name="文本框 8">
            <a:extLst>
              <a:ext uri="{FF2B5EF4-FFF2-40B4-BE49-F238E27FC236}">
                <a16:creationId xmlns:a16="http://schemas.microsoft.com/office/drawing/2014/main" id="{F7515F57-E100-4297-AF7E-A9E9D2E3A9F6}"/>
              </a:ext>
            </a:extLst>
          </p:cNvPr>
          <p:cNvSpPr txBox="1"/>
          <p:nvPr/>
        </p:nvSpPr>
        <p:spPr>
          <a:xfrm>
            <a:off x="8988449" y="3995422"/>
            <a:ext cx="1239442" cy="400110"/>
          </a:xfrm>
          <a:prstGeom prst="rect">
            <a:avLst/>
          </a:prstGeom>
          <a:noFill/>
        </p:spPr>
        <p:txBody>
          <a:bodyPr wrap="none" rtlCol="0">
            <a:spAutoFit/>
          </a:bodyPr>
          <a:lstStyle/>
          <a:p>
            <a:r>
              <a:rPr lang="en-US" altLang="zh-CN" sz="2000" dirty="0"/>
              <a:t>2022.4.15</a:t>
            </a:r>
            <a:endParaRPr lang="zh-CN" altLang="en-US" sz="2000" dirty="0"/>
          </a:p>
        </p:txBody>
      </p:sp>
      <p:pic>
        <p:nvPicPr>
          <p:cNvPr id="7" name="图片 6">
            <a:extLst>
              <a:ext uri="{FF2B5EF4-FFF2-40B4-BE49-F238E27FC236}">
                <a16:creationId xmlns:a16="http://schemas.microsoft.com/office/drawing/2014/main" id="{F8EC4554-4485-435C-A1A4-EEEDAE9E6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Tree>
    <p:extLst>
      <p:ext uri="{BB962C8B-B14F-4D97-AF65-F5344CB8AC3E}">
        <p14:creationId xmlns:p14="http://schemas.microsoft.com/office/powerpoint/2010/main" val="1424212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5" name="文本框 4">
            <a:extLst>
              <a:ext uri="{FF2B5EF4-FFF2-40B4-BE49-F238E27FC236}">
                <a16:creationId xmlns:a16="http://schemas.microsoft.com/office/drawing/2014/main" id="{13DAC783-5311-45A4-BA67-19C1B595EDD3}"/>
              </a:ext>
            </a:extLst>
          </p:cNvPr>
          <p:cNvSpPr txBox="1"/>
          <p:nvPr/>
        </p:nvSpPr>
        <p:spPr>
          <a:xfrm>
            <a:off x="1868905" y="91440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2400016" cy="369332"/>
          </a:xfrm>
          <a:prstGeom prst="rect">
            <a:avLst/>
          </a:prstGeom>
          <a:noFill/>
        </p:spPr>
        <p:txBody>
          <a:bodyPr wrap="none" rtlCol="0">
            <a:spAutoFit/>
          </a:bodyPr>
          <a:lstStyle/>
          <a:p>
            <a:r>
              <a:rPr lang="en-US" altLang="zh-CN" dirty="0"/>
              <a:t>Parameter trade-off</a:t>
            </a:r>
            <a:r>
              <a:rPr lang="zh-CN" altLang="en-US" dirty="0"/>
              <a:t>：</a:t>
            </a:r>
          </a:p>
        </p:txBody>
      </p:sp>
      <p:sp>
        <p:nvSpPr>
          <p:cNvPr id="7" name="文本框 6">
            <a:extLst>
              <a:ext uri="{FF2B5EF4-FFF2-40B4-BE49-F238E27FC236}">
                <a16:creationId xmlns:a16="http://schemas.microsoft.com/office/drawing/2014/main" id="{08E9F0E6-C01C-4DBF-AD0C-241E40F44F8C}"/>
              </a:ext>
            </a:extLst>
          </p:cNvPr>
          <p:cNvSpPr txBox="1"/>
          <p:nvPr/>
        </p:nvSpPr>
        <p:spPr>
          <a:xfrm>
            <a:off x="2053636" y="1264682"/>
            <a:ext cx="8804864" cy="2815451"/>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Adapter</a:t>
            </a:r>
            <a:r>
              <a:rPr lang="zh-CN" altLang="en-US" sz="2000" dirty="0">
                <a:latin typeface="Times New Roman" panose="02020603050405020304" pitchFamily="18" charset="0"/>
                <a:cs typeface="Times New Roman" panose="02020603050405020304" pitchFamily="18" charset="0"/>
              </a:rPr>
              <a:t>的大小控制着参数的效率，较小的</a:t>
            </a:r>
            <a:r>
              <a:rPr lang="en-US" altLang="zh-CN" sz="2000" dirty="0">
                <a:latin typeface="Times New Roman" panose="02020603050405020304" pitchFamily="18" charset="0"/>
                <a:cs typeface="Times New Roman" panose="02020603050405020304" pitchFamily="18" charset="0"/>
              </a:rPr>
              <a:t>adapter</a:t>
            </a:r>
            <a:r>
              <a:rPr lang="zh-CN" altLang="en-US" sz="2000" dirty="0">
                <a:latin typeface="Times New Roman" panose="02020603050405020304" pitchFamily="18" charset="0"/>
                <a:cs typeface="Times New Roman" panose="02020603050405020304" pitchFamily="18" charset="0"/>
              </a:rPr>
              <a:t>会引入较少的参数，但可能影响模型表现。</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en-US" altLang="zh-CN" sz="2000" dirty="0">
                <a:latin typeface="Times New Roman" panose="02020603050405020304" pitchFamily="18" charset="0"/>
                <a:cs typeface="Times New Roman" panose="02020603050405020304" pitchFamily="18" charset="0"/>
              </a:rPr>
              <a:t>Adapter</a:t>
            </a:r>
            <a:r>
              <a:rPr lang="zh-CN" altLang="en-US" sz="2000" dirty="0">
                <a:latin typeface="Times New Roman" panose="02020603050405020304" pitchFamily="18" charset="0"/>
                <a:cs typeface="Times New Roman" panose="02020603050405020304" pitchFamily="18" charset="0"/>
              </a:rPr>
              <a:t>大小与两个</a:t>
            </a:r>
            <a:r>
              <a:rPr lang="en-US" altLang="zh-CN" sz="2000" dirty="0">
                <a:latin typeface="Times New Roman" panose="02020603050405020304" pitchFamily="18" charset="0"/>
                <a:cs typeface="Times New Roman" panose="02020603050405020304" pitchFamily="18" charset="0"/>
              </a:rPr>
              <a:t>baseline</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Fine-tuning </a:t>
            </a:r>
            <a:r>
              <a:rPr lang="en-US" altLang="zh-CN" sz="2000" dirty="0" err="1">
                <a:latin typeface="Times New Roman" panose="02020603050405020304" pitchFamily="18" charset="0"/>
                <a:cs typeface="Times New Roman" panose="02020603050405020304" pitchFamily="18" charset="0"/>
              </a:rPr>
              <a:t>BERT_base</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的</a:t>
            </a:r>
            <a:r>
              <a:rPr lang="en-US" altLang="zh-CN" sz="2000" dirty="0">
                <a:latin typeface="Times New Roman" panose="02020603050405020304" pitchFamily="18" charset="0"/>
                <a:cs typeface="Times New Roman" panose="02020603050405020304" pitchFamily="18" charset="0"/>
              </a:rPr>
              <a:t> top k</a:t>
            </a:r>
            <a:r>
              <a:rPr lang="zh-CN" altLang="en-US" sz="2000" dirty="0">
                <a:latin typeface="Times New Roman" panose="02020603050405020304" pitchFamily="18" charset="0"/>
                <a:cs typeface="Times New Roman" panose="02020603050405020304" pitchFamily="18" charset="0"/>
              </a:rPr>
              <a:t>层</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只</a:t>
            </a:r>
            <a:r>
              <a:rPr lang="en-US" altLang="zh-CN" sz="2000" dirty="0">
                <a:latin typeface="Times New Roman" panose="02020603050405020304" pitchFamily="18" charset="0"/>
                <a:cs typeface="Times New Roman" panose="02020603050405020304" pitchFamily="18" charset="0"/>
              </a:rPr>
              <a:t>tune layer normalization</a:t>
            </a:r>
            <a:r>
              <a:rPr lang="zh-CN" altLang="en-US" sz="2000" dirty="0">
                <a:latin typeface="Times New Roman" panose="02020603050405020304" pitchFamily="18" charset="0"/>
                <a:cs typeface="Times New Roman" panose="02020603050405020304" pitchFamily="18" charset="0"/>
              </a:rPr>
              <a:t>参数</a:t>
            </a:r>
            <a:endParaRPr lang="en-US" altLang="zh-CN" sz="2000" dirty="0">
              <a:latin typeface="Times New Roman" panose="02020603050405020304" pitchFamily="18" charset="0"/>
              <a:cs typeface="Times New Roman" panose="02020603050405020304" pitchFamily="18" charset="0"/>
            </a:endParaRPr>
          </a:p>
          <a:p>
            <a:pPr>
              <a:lnSpc>
                <a:spcPct val="150000"/>
              </a:lnSpc>
            </a:pPr>
            <a:endParaRPr lang="en-US" altLang="zh-CN" sz="2000" dirty="0"/>
          </a:p>
        </p:txBody>
      </p:sp>
    </p:spTree>
    <p:extLst>
      <p:ext uri="{BB962C8B-B14F-4D97-AF65-F5344CB8AC3E}">
        <p14:creationId xmlns:p14="http://schemas.microsoft.com/office/powerpoint/2010/main" val="1269946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5" name="文本框 4">
            <a:extLst>
              <a:ext uri="{FF2B5EF4-FFF2-40B4-BE49-F238E27FC236}">
                <a16:creationId xmlns:a16="http://schemas.microsoft.com/office/drawing/2014/main" id="{13DAC783-5311-45A4-BA67-19C1B595EDD3}"/>
              </a:ext>
            </a:extLst>
          </p:cNvPr>
          <p:cNvSpPr txBox="1"/>
          <p:nvPr/>
        </p:nvSpPr>
        <p:spPr>
          <a:xfrm>
            <a:off x="1868905" y="91440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2400016" cy="369332"/>
          </a:xfrm>
          <a:prstGeom prst="rect">
            <a:avLst/>
          </a:prstGeom>
          <a:noFill/>
        </p:spPr>
        <p:txBody>
          <a:bodyPr wrap="none" rtlCol="0">
            <a:spAutoFit/>
          </a:bodyPr>
          <a:lstStyle/>
          <a:p>
            <a:r>
              <a:rPr lang="en-US" altLang="zh-CN" dirty="0"/>
              <a:t>Parameter trade-off</a:t>
            </a:r>
            <a:r>
              <a:rPr lang="zh-CN" altLang="en-US" dirty="0"/>
              <a:t>：</a:t>
            </a:r>
          </a:p>
        </p:txBody>
      </p:sp>
      <p:sp>
        <p:nvSpPr>
          <p:cNvPr id="7" name="文本框 6">
            <a:extLst>
              <a:ext uri="{FF2B5EF4-FFF2-40B4-BE49-F238E27FC236}">
                <a16:creationId xmlns:a16="http://schemas.microsoft.com/office/drawing/2014/main" id="{08E9F0E6-C01C-4DBF-AD0C-241E40F44F8C}"/>
              </a:ext>
            </a:extLst>
          </p:cNvPr>
          <p:cNvSpPr txBox="1"/>
          <p:nvPr/>
        </p:nvSpPr>
        <p:spPr>
          <a:xfrm>
            <a:off x="2053636" y="1264682"/>
            <a:ext cx="8804864" cy="2815451"/>
          </a:xfrm>
          <a:prstGeom prst="rect">
            <a:avLst/>
          </a:prstGeom>
          <a:noFill/>
        </p:spPr>
        <p:txBody>
          <a:bodyPr wrap="square" rtlCol="0">
            <a:spAutoFit/>
          </a:bodyPr>
          <a:lstStyle/>
          <a:p>
            <a:pPr>
              <a:lnSpc>
                <a:spcPct val="150000"/>
              </a:lnSpc>
            </a:pPr>
            <a:r>
              <a:rPr lang="en-US" altLang="zh-CN" sz="2000" dirty="0"/>
              <a:t>Adapter</a:t>
            </a:r>
            <a:r>
              <a:rPr lang="zh-CN" altLang="en-US" sz="2000" dirty="0"/>
              <a:t>的大小控制着参数的效率，较小的</a:t>
            </a:r>
            <a:r>
              <a:rPr lang="en-US" altLang="zh-CN" sz="2000" dirty="0"/>
              <a:t>adapter</a:t>
            </a:r>
            <a:r>
              <a:rPr lang="zh-CN" altLang="en-US" sz="2000" dirty="0"/>
              <a:t>会引入较少的参数，但可能影响模型表现。</a:t>
            </a:r>
            <a:endParaRPr lang="en-US" altLang="zh-CN" sz="2000" dirty="0"/>
          </a:p>
          <a:p>
            <a:pPr>
              <a:lnSpc>
                <a:spcPct val="150000"/>
              </a:lnSpc>
            </a:pPr>
            <a:r>
              <a:rPr lang="en-US" altLang="zh-CN" sz="2000" dirty="0"/>
              <a:t>Adapter</a:t>
            </a:r>
            <a:r>
              <a:rPr lang="zh-CN" altLang="en-US" sz="2000" dirty="0"/>
              <a:t>大小与两个</a:t>
            </a:r>
            <a:r>
              <a:rPr lang="en-US" altLang="zh-CN" sz="2000" dirty="0"/>
              <a:t>baseline</a:t>
            </a:r>
            <a:r>
              <a:rPr lang="zh-CN" altLang="en-US" sz="2000" dirty="0"/>
              <a:t>：</a:t>
            </a:r>
            <a:endParaRPr lang="en-US" altLang="zh-CN" sz="2000" dirty="0"/>
          </a:p>
          <a:p>
            <a:pPr marL="342900" indent="-342900">
              <a:lnSpc>
                <a:spcPct val="150000"/>
              </a:lnSpc>
              <a:buFont typeface="Arial" panose="020B0604020202020204" pitchFamily="34" charset="0"/>
              <a:buChar char="•"/>
            </a:pPr>
            <a:r>
              <a:rPr lang="en-US" altLang="zh-CN" sz="2000" dirty="0"/>
              <a:t>Fine-tuning </a:t>
            </a:r>
            <a:r>
              <a:rPr lang="en-US" altLang="zh-CN" sz="2000" dirty="0" err="1"/>
              <a:t>BERT_base</a:t>
            </a:r>
            <a:r>
              <a:rPr lang="en-US" altLang="zh-CN" sz="2000" dirty="0"/>
              <a:t> </a:t>
            </a:r>
            <a:r>
              <a:rPr lang="zh-CN" altLang="en-US" sz="2000" dirty="0"/>
              <a:t>的</a:t>
            </a:r>
            <a:r>
              <a:rPr lang="en-US" altLang="zh-CN" sz="2000" dirty="0"/>
              <a:t> top k</a:t>
            </a:r>
            <a:r>
              <a:rPr lang="zh-CN" altLang="en-US" sz="2000" dirty="0"/>
              <a:t>层</a:t>
            </a:r>
            <a:endParaRPr lang="en-US" altLang="zh-CN" sz="2000" dirty="0"/>
          </a:p>
          <a:p>
            <a:pPr marL="342900" indent="-342900">
              <a:lnSpc>
                <a:spcPct val="150000"/>
              </a:lnSpc>
              <a:buFont typeface="Arial" panose="020B0604020202020204" pitchFamily="34" charset="0"/>
              <a:buChar char="•"/>
            </a:pPr>
            <a:r>
              <a:rPr lang="zh-CN" altLang="en-US" sz="2000" dirty="0"/>
              <a:t>只</a:t>
            </a:r>
            <a:r>
              <a:rPr lang="en-US" altLang="zh-CN" sz="2000" dirty="0"/>
              <a:t>tune layer normalization</a:t>
            </a:r>
            <a:r>
              <a:rPr lang="zh-CN" altLang="en-US" sz="2000" dirty="0"/>
              <a:t>参数</a:t>
            </a:r>
            <a:endParaRPr lang="en-US" altLang="zh-CN" sz="2000" dirty="0"/>
          </a:p>
          <a:p>
            <a:pPr>
              <a:lnSpc>
                <a:spcPct val="150000"/>
              </a:lnSpc>
            </a:pPr>
            <a:endParaRPr lang="en-US" altLang="zh-CN" sz="2000" dirty="0"/>
          </a:p>
        </p:txBody>
      </p:sp>
      <p:pic>
        <p:nvPicPr>
          <p:cNvPr id="3" name="图片 2">
            <a:extLst>
              <a:ext uri="{FF2B5EF4-FFF2-40B4-BE49-F238E27FC236}">
                <a16:creationId xmlns:a16="http://schemas.microsoft.com/office/drawing/2014/main" id="{52AD8C7A-35AA-4CFB-B5C6-DF0309BFFD20}"/>
              </a:ext>
            </a:extLst>
          </p:cNvPr>
          <p:cNvPicPr>
            <a:picLocks noChangeAspect="1"/>
          </p:cNvPicPr>
          <p:nvPr/>
        </p:nvPicPr>
        <p:blipFill>
          <a:blip r:embed="rId3"/>
          <a:stretch>
            <a:fillRect/>
          </a:stretch>
        </p:blipFill>
        <p:spPr>
          <a:xfrm>
            <a:off x="576791" y="1099066"/>
            <a:ext cx="11459723" cy="5234819"/>
          </a:xfrm>
          <a:prstGeom prst="rect">
            <a:avLst/>
          </a:prstGeom>
        </p:spPr>
      </p:pic>
    </p:spTree>
    <p:extLst>
      <p:ext uri="{BB962C8B-B14F-4D97-AF65-F5344CB8AC3E}">
        <p14:creationId xmlns:p14="http://schemas.microsoft.com/office/powerpoint/2010/main" val="113671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5" name="文本框 4">
            <a:extLst>
              <a:ext uri="{FF2B5EF4-FFF2-40B4-BE49-F238E27FC236}">
                <a16:creationId xmlns:a16="http://schemas.microsoft.com/office/drawing/2014/main" id="{13DAC783-5311-45A4-BA67-19C1B595EDD3}"/>
              </a:ext>
            </a:extLst>
          </p:cNvPr>
          <p:cNvSpPr txBox="1"/>
          <p:nvPr/>
        </p:nvSpPr>
        <p:spPr>
          <a:xfrm>
            <a:off x="1868905" y="91440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2400016" cy="369332"/>
          </a:xfrm>
          <a:prstGeom prst="rect">
            <a:avLst/>
          </a:prstGeom>
          <a:noFill/>
        </p:spPr>
        <p:txBody>
          <a:bodyPr wrap="none" rtlCol="0">
            <a:spAutoFit/>
          </a:bodyPr>
          <a:lstStyle/>
          <a:p>
            <a:r>
              <a:rPr lang="en-US" altLang="zh-CN" dirty="0"/>
              <a:t>Parameter trade-off</a:t>
            </a:r>
            <a:r>
              <a:rPr lang="zh-CN" altLang="en-US" dirty="0"/>
              <a:t>：</a:t>
            </a:r>
          </a:p>
        </p:txBody>
      </p:sp>
      <p:sp>
        <p:nvSpPr>
          <p:cNvPr id="7" name="文本框 6">
            <a:extLst>
              <a:ext uri="{FF2B5EF4-FFF2-40B4-BE49-F238E27FC236}">
                <a16:creationId xmlns:a16="http://schemas.microsoft.com/office/drawing/2014/main" id="{08E9F0E6-C01C-4DBF-AD0C-241E40F44F8C}"/>
              </a:ext>
            </a:extLst>
          </p:cNvPr>
          <p:cNvSpPr txBox="1"/>
          <p:nvPr/>
        </p:nvSpPr>
        <p:spPr>
          <a:xfrm>
            <a:off x="2053636" y="1264682"/>
            <a:ext cx="8804864" cy="2815451"/>
          </a:xfrm>
          <a:prstGeom prst="rect">
            <a:avLst/>
          </a:prstGeom>
          <a:noFill/>
        </p:spPr>
        <p:txBody>
          <a:bodyPr wrap="square" rtlCol="0">
            <a:spAutoFit/>
          </a:bodyPr>
          <a:lstStyle/>
          <a:p>
            <a:pPr>
              <a:lnSpc>
                <a:spcPct val="150000"/>
              </a:lnSpc>
            </a:pPr>
            <a:r>
              <a:rPr lang="en-US" altLang="zh-CN" sz="2000" dirty="0"/>
              <a:t>Adapter</a:t>
            </a:r>
            <a:r>
              <a:rPr lang="zh-CN" altLang="en-US" sz="2000" dirty="0"/>
              <a:t>的大小控制着参数的效率，较小的</a:t>
            </a:r>
            <a:r>
              <a:rPr lang="en-US" altLang="zh-CN" sz="2000" dirty="0"/>
              <a:t>adapter</a:t>
            </a:r>
            <a:r>
              <a:rPr lang="zh-CN" altLang="en-US" sz="2000" dirty="0"/>
              <a:t>会引入较少的参数，但可能影响模型表现。</a:t>
            </a:r>
            <a:endParaRPr lang="en-US" altLang="zh-CN" sz="2000" dirty="0"/>
          </a:p>
          <a:p>
            <a:pPr>
              <a:lnSpc>
                <a:spcPct val="150000"/>
              </a:lnSpc>
            </a:pPr>
            <a:r>
              <a:rPr lang="en-US" altLang="zh-CN" sz="2000" dirty="0"/>
              <a:t>Adapter</a:t>
            </a:r>
            <a:r>
              <a:rPr lang="zh-CN" altLang="en-US" sz="2000" dirty="0"/>
              <a:t>大小与两个</a:t>
            </a:r>
            <a:r>
              <a:rPr lang="en-US" altLang="zh-CN" sz="2000" dirty="0"/>
              <a:t>baseline</a:t>
            </a:r>
            <a:r>
              <a:rPr lang="zh-CN" altLang="en-US" sz="2000" dirty="0"/>
              <a:t>：</a:t>
            </a:r>
            <a:endParaRPr lang="en-US" altLang="zh-CN" sz="2000" dirty="0"/>
          </a:p>
          <a:p>
            <a:pPr marL="342900" indent="-342900">
              <a:lnSpc>
                <a:spcPct val="150000"/>
              </a:lnSpc>
              <a:buFont typeface="Arial" panose="020B0604020202020204" pitchFamily="34" charset="0"/>
              <a:buChar char="•"/>
            </a:pPr>
            <a:r>
              <a:rPr lang="en-US" altLang="zh-CN" sz="2000" dirty="0"/>
              <a:t>Fine-tuning </a:t>
            </a:r>
            <a:r>
              <a:rPr lang="en-US" altLang="zh-CN" sz="2000" dirty="0" err="1"/>
              <a:t>BERT_base</a:t>
            </a:r>
            <a:r>
              <a:rPr lang="en-US" altLang="zh-CN" sz="2000" dirty="0"/>
              <a:t> </a:t>
            </a:r>
            <a:r>
              <a:rPr lang="zh-CN" altLang="en-US" sz="2000" dirty="0"/>
              <a:t>的</a:t>
            </a:r>
            <a:r>
              <a:rPr lang="en-US" altLang="zh-CN" sz="2000" dirty="0"/>
              <a:t> top k</a:t>
            </a:r>
            <a:r>
              <a:rPr lang="zh-CN" altLang="en-US" sz="2000" dirty="0"/>
              <a:t>层</a:t>
            </a:r>
            <a:endParaRPr lang="en-US" altLang="zh-CN" sz="2000" dirty="0"/>
          </a:p>
          <a:p>
            <a:pPr marL="342900" indent="-342900">
              <a:lnSpc>
                <a:spcPct val="150000"/>
              </a:lnSpc>
              <a:buFont typeface="Arial" panose="020B0604020202020204" pitchFamily="34" charset="0"/>
              <a:buChar char="•"/>
            </a:pPr>
            <a:r>
              <a:rPr lang="zh-CN" altLang="en-US" sz="2000" dirty="0"/>
              <a:t>只</a:t>
            </a:r>
            <a:r>
              <a:rPr lang="en-US" altLang="zh-CN" sz="2000" dirty="0"/>
              <a:t>tune layer normalization</a:t>
            </a:r>
            <a:r>
              <a:rPr lang="zh-CN" altLang="en-US" sz="2000" dirty="0"/>
              <a:t>参数</a:t>
            </a:r>
            <a:endParaRPr lang="en-US" altLang="zh-CN" sz="2000" dirty="0"/>
          </a:p>
          <a:p>
            <a:pPr>
              <a:lnSpc>
                <a:spcPct val="150000"/>
              </a:lnSpc>
            </a:pPr>
            <a:endParaRPr lang="en-US" altLang="zh-CN" sz="2000" dirty="0"/>
          </a:p>
        </p:txBody>
      </p:sp>
      <p:pic>
        <p:nvPicPr>
          <p:cNvPr id="4" name="图片 3">
            <a:extLst>
              <a:ext uri="{FF2B5EF4-FFF2-40B4-BE49-F238E27FC236}">
                <a16:creationId xmlns:a16="http://schemas.microsoft.com/office/drawing/2014/main" id="{7602AAF3-CF95-4200-BF9D-9A8AFCF063C5}"/>
              </a:ext>
            </a:extLst>
          </p:cNvPr>
          <p:cNvPicPr>
            <a:picLocks noChangeAspect="1"/>
          </p:cNvPicPr>
          <p:nvPr/>
        </p:nvPicPr>
        <p:blipFill>
          <a:blip r:embed="rId3"/>
          <a:stretch>
            <a:fillRect/>
          </a:stretch>
        </p:blipFill>
        <p:spPr>
          <a:xfrm>
            <a:off x="1085150" y="1147444"/>
            <a:ext cx="10021699" cy="4563112"/>
          </a:xfrm>
          <a:prstGeom prst="rect">
            <a:avLst/>
          </a:prstGeom>
        </p:spPr>
      </p:pic>
    </p:spTree>
    <p:extLst>
      <p:ext uri="{BB962C8B-B14F-4D97-AF65-F5344CB8AC3E}">
        <p14:creationId xmlns:p14="http://schemas.microsoft.com/office/powerpoint/2010/main" val="3908570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5" name="文本框 4">
            <a:extLst>
              <a:ext uri="{FF2B5EF4-FFF2-40B4-BE49-F238E27FC236}">
                <a16:creationId xmlns:a16="http://schemas.microsoft.com/office/drawing/2014/main" id="{13DAC783-5311-45A4-BA67-19C1B595EDD3}"/>
              </a:ext>
            </a:extLst>
          </p:cNvPr>
          <p:cNvSpPr txBox="1"/>
          <p:nvPr/>
        </p:nvSpPr>
        <p:spPr>
          <a:xfrm>
            <a:off x="1868905" y="91440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2568332" cy="369332"/>
          </a:xfrm>
          <a:prstGeom prst="rect">
            <a:avLst/>
          </a:prstGeom>
          <a:noFill/>
        </p:spPr>
        <p:txBody>
          <a:bodyPr wrap="none" rtlCol="0">
            <a:spAutoFit/>
          </a:bodyPr>
          <a:lstStyle/>
          <a:p>
            <a:r>
              <a:rPr lang="zh-CN" altLang="en-US" dirty="0"/>
              <a:t>哪些</a:t>
            </a:r>
            <a:r>
              <a:rPr lang="en-US" altLang="zh-CN" dirty="0"/>
              <a:t>adapter</a:t>
            </a:r>
            <a:r>
              <a:rPr lang="zh-CN" altLang="en-US" dirty="0"/>
              <a:t>影响较大：</a:t>
            </a:r>
          </a:p>
        </p:txBody>
      </p:sp>
      <p:sp>
        <p:nvSpPr>
          <p:cNvPr id="7" name="文本框 6">
            <a:extLst>
              <a:ext uri="{FF2B5EF4-FFF2-40B4-BE49-F238E27FC236}">
                <a16:creationId xmlns:a16="http://schemas.microsoft.com/office/drawing/2014/main" id="{08E9F0E6-C01C-4DBF-AD0C-241E40F44F8C}"/>
              </a:ext>
            </a:extLst>
          </p:cNvPr>
          <p:cNvSpPr txBox="1"/>
          <p:nvPr/>
        </p:nvSpPr>
        <p:spPr>
          <a:xfrm>
            <a:off x="2014121" y="1099066"/>
            <a:ext cx="8804864" cy="968791"/>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消融实验：</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将训练完成的</a:t>
            </a:r>
            <a:r>
              <a:rPr lang="en-US" altLang="zh-CN" sz="2000" dirty="0">
                <a:latin typeface="Times New Roman" panose="02020603050405020304" pitchFamily="18" charset="0"/>
                <a:cs typeface="Times New Roman" panose="02020603050405020304" pitchFamily="18" charset="0"/>
              </a:rPr>
              <a:t>Adapter</a:t>
            </a:r>
            <a:r>
              <a:rPr lang="zh-CN" altLang="en-US" sz="2000" dirty="0">
                <a:latin typeface="Times New Roman" panose="02020603050405020304" pitchFamily="18" charset="0"/>
                <a:cs typeface="Times New Roman" panose="02020603050405020304" pitchFamily="18" charset="0"/>
              </a:rPr>
              <a:t>按层去除，重新测试模型结果。</a:t>
            </a:r>
            <a:endParaRPr lang="en-US" altLang="zh-CN" sz="20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383C8E2-21E6-406A-A79D-CCB380EABCAB}"/>
              </a:ext>
            </a:extLst>
          </p:cNvPr>
          <p:cNvSpPr txBox="1"/>
          <p:nvPr/>
        </p:nvSpPr>
        <p:spPr>
          <a:xfrm>
            <a:off x="834190" y="3603883"/>
            <a:ext cx="2831224" cy="369332"/>
          </a:xfrm>
          <a:prstGeom prst="rect">
            <a:avLst/>
          </a:prstGeom>
          <a:noFill/>
        </p:spPr>
        <p:txBody>
          <a:bodyPr wrap="none" rtlCol="0">
            <a:spAutoFit/>
          </a:bodyPr>
          <a:lstStyle/>
          <a:p>
            <a:r>
              <a:rPr lang="en-US" altLang="zh-CN" dirty="0"/>
              <a:t>Adapter</a:t>
            </a:r>
            <a:r>
              <a:rPr lang="zh-CN" altLang="en-US" dirty="0"/>
              <a:t>初始化的鲁棒性：</a:t>
            </a:r>
          </a:p>
        </p:txBody>
      </p:sp>
      <p:sp>
        <p:nvSpPr>
          <p:cNvPr id="11" name="文本框 10">
            <a:extLst>
              <a:ext uri="{FF2B5EF4-FFF2-40B4-BE49-F238E27FC236}">
                <a16:creationId xmlns:a16="http://schemas.microsoft.com/office/drawing/2014/main" id="{8944DCDB-3DB0-4CEE-BC32-ABFF8A7F0789}"/>
              </a:ext>
            </a:extLst>
          </p:cNvPr>
          <p:cNvSpPr txBox="1"/>
          <p:nvPr/>
        </p:nvSpPr>
        <p:spPr>
          <a:xfrm>
            <a:off x="2014121" y="4141553"/>
            <a:ext cx="8804864" cy="968791"/>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高斯分布初始化，</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均值，</a:t>
            </a:r>
            <a:r>
              <a:rPr lang="en-US" altLang="zh-CN" sz="2000" dirty="0">
                <a:latin typeface="Times New Roman" panose="02020603050405020304" pitchFamily="18" charset="0"/>
                <a:cs typeface="Times New Roman" panose="02020603050405020304" pitchFamily="18" charset="0"/>
              </a:rPr>
              <a:t>10e-2</a:t>
            </a:r>
            <a:r>
              <a:rPr lang="zh-CN" altLang="en-US" sz="2000" dirty="0">
                <a:latin typeface="Times New Roman" panose="02020603050405020304" pitchFamily="18" charset="0"/>
                <a:cs typeface="Times New Roman" panose="02020603050405020304" pitchFamily="18" charset="0"/>
              </a:rPr>
              <a:t>标准差</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为了探究和实验结果的关系标准差取</a:t>
            </a:r>
            <a:r>
              <a:rPr lang="en-US" altLang="zh-CN" sz="2000" dirty="0">
                <a:latin typeface="Times New Roman" panose="02020603050405020304" pitchFamily="18" charset="0"/>
                <a:cs typeface="Times New Roman" panose="02020603050405020304" pitchFamily="18" charset="0"/>
              </a:rPr>
              <a:t>[10e-7,10e-1]</a:t>
            </a:r>
          </a:p>
        </p:txBody>
      </p:sp>
    </p:spTree>
    <p:extLst>
      <p:ext uri="{BB962C8B-B14F-4D97-AF65-F5344CB8AC3E}">
        <p14:creationId xmlns:p14="http://schemas.microsoft.com/office/powerpoint/2010/main" val="2547088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5" name="文本框 4">
            <a:extLst>
              <a:ext uri="{FF2B5EF4-FFF2-40B4-BE49-F238E27FC236}">
                <a16:creationId xmlns:a16="http://schemas.microsoft.com/office/drawing/2014/main" id="{13DAC783-5311-45A4-BA67-19C1B595EDD3}"/>
              </a:ext>
            </a:extLst>
          </p:cNvPr>
          <p:cNvSpPr txBox="1"/>
          <p:nvPr/>
        </p:nvSpPr>
        <p:spPr>
          <a:xfrm>
            <a:off x="1868905" y="91440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2568332" cy="369332"/>
          </a:xfrm>
          <a:prstGeom prst="rect">
            <a:avLst/>
          </a:prstGeom>
          <a:noFill/>
        </p:spPr>
        <p:txBody>
          <a:bodyPr wrap="none" rtlCol="0">
            <a:spAutoFit/>
          </a:bodyPr>
          <a:lstStyle/>
          <a:p>
            <a:r>
              <a:rPr lang="zh-CN" altLang="en-US" dirty="0"/>
              <a:t>哪些</a:t>
            </a:r>
            <a:r>
              <a:rPr lang="en-US" altLang="zh-CN" dirty="0"/>
              <a:t>adapter</a:t>
            </a:r>
            <a:r>
              <a:rPr lang="zh-CN" altLang="en-US" dirty="0"/>
              <a:t>影响较大：</a:t>
            </a:r>
          </a:p>
        </p:txBody>
      </p:sp>
      <p:sp>
        <p:nvSpPr>
          <p:cNvPr id="7" name="文本框 6">
            <a:extLst>
              <a:ext uri="{FF2B5EF4-FFF2-40B4-BE49-F238E27FC236}">
                <a16:creationId xmlns:a16="http://schemas.microsoft.com/office/drawing/2014/main" id="{08E9F0E6-C01C-4DBF-AD0C-241E40F44F8C}"/>
              </a:ext>
            </a:extLst>
          </p:cNvPr>
          <p:cNvSpPr txBox="1"/>
          <p:nvPr/>
        </p:nvSpPr>
        <p:spPr>
          <a:xfrm>
            <a:off x="2053636" y="1264682"/>
            <a:ext cx="8804864" cy="2815451"/>
          </a:xfrm>
          <a:prstGeom prst="rect">
            <a:avLst/>
          </a:prstGeom>
          <a:noFill/>
        </p:spPr>
        <p:txBody>
          <a:bodyPr wrap="square" rtlCol="0">
            <a:spAutoFit/>
          </a:bodyPr>
          <a:lstStyle/>
          <a:p>
            <a:pPr>
              <a:lnSpc>
                <a:spcPct val="150000"/>
              </a:lnSpc>
            </a:pPr>
            <a:r>
              <a:rPr lang="en-US" altLang="zh-CN" sz="2000" dirty="0"/>
              <a:t>Adapter</a:t>
            </a:r>
            <a:r>
              <a:rPr lang="zh-CN" altLang="en-US" sz="2000" dirty="0"/>
              <a:t>的大小控制着参数的效率，较小的</a:t>
            </a:r>
            <a:r>
              <a:rPr lang="en-US" altLang="zh-CN" sz="2000" dirty="0"/>
              <a:t>adapter</a:t>
            </a:r>
            <a:r>
              <a:rPr lang="zh-CN" altLang="en-US" sz="2000" dirty="0"/>
              <a:t>会引入较少的参数，但可能影响模型表现。</a:t>
            </a:r>
            <a:endParaRPr lang="en-US" altLang="zh-CN" sz="2000" dirty="0"/>
          </a:p>
          <a:p>
            <a:pPr>
              <a:lnSpc>
                <a:spcPct val="150000"/>
              </a:lnSpc>
            </a:pPr>
            <a:r>
              <a:rPr lang="en-US" altLang="zh-CN" sz="2000" dirty="0"/>
              <a:t>Adapter</a:t>
            </a:r>
            <a:r>
              <a:rPr lang="zh-CN" altLang="en-US" sz="2000" dirty="0"/>
              <a:t>大小与两个</a:t>
            </a:r>
            <a:r>
              <a:rPr lang="en-US" altLang="zh-CN" sz="2000" dirty="0"/>
              <a:t>baseline</a:t>
            </a:r>
            <a:r>
              <a:rPr lang="zh-CN" altLang="en-US" sz="2000" dirty="0"/>
              <a:t>：</a:t>
            </a:r>
            <a:endParaRPr lang="en-US" altLang="zh-CN" sz="2000" dirty="0"/>
          </a:p>
          <a:p>
            <a:pPr marL="342900" indent="-342900">
              <a:lnSpc>
                <a:spcPct val="150000"/>
              </a:lnSpc>
              <a:buFont typeface="Arial" panose="020B0604020202020204" pitchFamily="34" charset="0"/>
              <a:buChar char="•"/>
            </a:pPr>
            <a:r>
              <a:rPr lang="en-US" altLang="zh-CN" sz="2000" dirty="0"/>
              <a:t>Fine-tuning </a:t>
            </a:r>
            <a:r>
              <a:rPr lang="en-US" altLang="zh-CN" sz="2000" dirty="0" err="1"/>
              <a:t>BERT_base</a:t>
            </a:r>
            <a:r>
              <a:rPr lang="en-US" altLang="zh-CN" sz="2000" dirty="0"/>
              <a:t> </a:t>
            </a:r>
            <a:r>
              <a:rPr lang="zh-CN" altLang="en-US" sz="2000" dirty="0"/>
              <a:t>的</a:t>
            </a:r>
            <a:r>
              <a:rPr lang="en-US" altLang="zh-CN" sz="2000" dirty="0"/>
              <a:t> top k</a:t>
            </a:r>
            <a:r>
              <a:rPr lang="zh-CN" altLang="en-US" sz="2000" dirty="0"/>
              <a:t>层</a:t>
            </a:r>
            <a:endParaRPr lang="en-US" altLang="zh-CN" sz="2000" dirty="0"/>
          </a:p>
          <a:p>
            <a:pPr marL="342900" indent="-342900">
              <a:lnSpc>
                <a:spcPct val="150000"/>
              </a:lnSpc>
              <a:buFont typeface="Arial" panose="020B0604020202020204" pitchFamily="34" charset="0"/>
              <a:buChar char="•"/>
            </a:pPr>
            <a:r>
              <a:rPr lang="zh-CN" altLang="en-US" sz="2000" dirty="0"/>
              <a:t>只</a:t>
            </a:r>
            <a:r>
              <a:rPr lang="en-US" altLang="zh-CN" sz="2000" dirty="0"/>
              <a:t>tune layer normalization</a:t>
            </a:r>
            <a:r>
              <a:rPr lang="zh-CN" altLang="en-US" sz="2000" dirty="0"/>
              <a:t>参数</a:t>
            </a:r>
            <a:endParaRPr lang="en-US" altLang="zh-CN" sz="2000" dirty="0"/>
          </a:p>
          <a:p>
            <a:pPr>
              <a:lnSpc>
                <a:spcPct val="150000"/>
              </a:lnSpc>
            </a:pPr>
            <a:endParaRPr lang="en-US" altLang="zh-CN" sz="2000" dirty="0"/>
          </a:p>
        </p:txBody>
      </p:sp>
      <p:pic>
        <p:nvPicPr>
          <p:cNvPr id="3" name="图片 2">
            <a:extLst>
              <a:ext uri="{FF2B5EF4-FFF2-40B4-BE49-F238E27FC236}">
                <a16:creationId xmlns:a16="http://schemas.microsoft.com/office/drawing/2014/main" id="{99DBB7BC-8687-46F4-87EE-8657BA938618}"/>
              </a:ext>
            </a:extLst>
          </p:cNvPr>
          <p:cNvPicPr>
            <a:picLocks noChangeAspect="1"/>
          </p:cNvPicPr>
          <p:nvPr/>
        </p:nvPicPr>
        <p:blipFill>
          <a:blip r:embed="rId3"/>
          <a:stretch>
            <a:fillRect/>
          </a:stretch>
        </p:blipFill>
        <p:spPr>
          <a:xfrm>
            <a:off x="180149" y="1147444"/>
            <a:ext cx="11831701" cy="4563112"/>
          </a:xfrm>
          <a:prstGeom prst="rect">
            <a:avLst/>
          </a:prstGeom>
        </p:spPr>
      </p:pic>
    </p:spTree>
    <p:extLst>
      <p:ext uri="{BB962C8B-B14F-4D97-AF65-F5344CB8AC3E}">
        <p14:creationId xmlns:p14="http://schemas.microsoft.com/office/powerpoint/2010/main" val="1289102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9A52C9C-E022-456F-A1ED-2E8F39B71AEE}"/>
              </a:ext>
            </a:extLst>
          </p:cNvPr>
          <p:cNvSpPr txBox="1"/>
          <p:nvPr/>
        </p:nvSpPr>
        <p:spPr>
          <a:xfrm>
            <a:off x="1243263" y="2105561"/>
            <a:ext cx="9705474" cy="1323439"/>
          </a:xfrm>
          <a:prstGeom prst="rect">
            <a:avLst/>
          </a:prstGeom>
          <a:noFill/>
        </p:spPr>
        <p:txBody>
          <a:bodyPr wrap="square">
            <a:spAutoFit/>
          </a:bodyPr>
          <a:lstStyle/>
          <a:p>
            <a:pPr algn="ctr"/>
            <a:r>
              <a:rPr lang="en-US" altLang="zh-CN" sz="4000" dirty="0">
                <a:latin typeface="Times New Roman" panose="02020603050405020304" pitchFamily="18" charset="0"/>
                <a:cs typeface="Times New Roman" panose="02020603050405020304" pitchFamily="18" charset="0"/>
              </a:rPr>
              <a:t>Simple, Scalable Adaptation for Neural Machine Translation</a:t>
            </a:r>
            <a:endParaRPr lang="zh-CN" altLang="en-US" sz="40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F7515F57-E100-4297-AF7E-A9E9D2E3A9F6}"/>
              </a:ext>
            </a:extLst>
          </p:cNvPr>
          <p:cNvSpPr txBox="1"/>
          <p:nvPr/>
        </p:nvSpPr>
        <p:spPr>
          <a:xfrm>
            <a:off x="7183468" y="3855755"/>
            <a:ext cx="2834430" cy="400110"/>
          </a:xfrm>
          <a:prstGeom prst="rect">
            <a:avLst/>
          </a:prstGeom>
          <a:noFill/>
        </p:spPr>
        <p:txBody>
          <a:bodyPr wrap="none" rtlCol="0">
            <a:spAutoFit/>
          </a:bodyPr>
          <a:lstStyle/>
          <a:p>
            <a:r>
              <a:rPr lang="en-US" altLang="zh-CN" sz="2000" dirty="0"/>
              <a:t>Google AI  EMNLP 2019</a:t>
            </a:r>
            <a:endParaRPr lang="zh-CN" altLang="en-US" sz="2000" dirty="0"/>
          </a:p>
        </p:txBody>
      </p:sp>
      <p:pic>
        <p:nvPicPr>
          <p:cNvPr id="7" name="图片 6">
            <a:extLst>
              <a:ext uri="{FF2B5EF4-FFF2-40B4-BE49-F238E27FC236}">
                <a16:creationId xmlns:a16="http://schemas.microsoft.com/office/drawing/2014/main" id="{F8EC4554-4485-435C-A1A4-EEEDAE9E6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Tree>
    <p:extLst>
      <p:ext uri="{BB962C8B-B14F-4D97-AF65-F5344CB8AC3E}">
        <p14:creationId xmlns:p14="http://schemas.microsoft.com/office/powerpoint/2010/main" val="451430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3DAC783-5311-45A4-BA67-19C1B595EDD3}"/>
              </a:ext>
            </a:extLst>
          </p:cNvPr>
          <p:cNvSpPr txBox="1"/>
          <p:nvPr/>
        </p:nvSpPr>
        <p:spPr>
          <a:xfrm>
            <a:off x="1868905" y="91440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1338828" cy="369332"/>
          </a:xfrm>
          <a:prstGeom prst="rect">
            <a:avLst/>
          </a:prstGeom>
          <a:noFill/>
        </p:spPr>
        <p:txBody>
          <a:bodyPr wrap="none" rtlCol="0">
            <a:spAutoFit/>
          </a:bodyPr>
          <a:lstStyle/>
          <a:p>
            <a:r>
              <a:rPr lang="zh-CN" altLang="en-US" dirty="0"/>
              <a:t>工作简介：</a:t>
            </a:r>
          </a:p>
        </p:txBody>
      </p:sp>
      <p:pic>
        <p:nvPicPr>
          <p:cNvPr id="3" name="图片 2">
            <a:extLst>
              <a:ext uri="{FF2B5EF4-FFF2-40B4-BE49-F238E27FC236}">
                <a16:creationId xmlns:a16="http://schemas.microsoft.com/office/drawing/2014/main" id="{72069D1B-9540-4FB1-84DE-6C791DC00C23}"/>
              </a:ext>
            </a:extLst>
          </p:cNvPr>
          <p:cNvPicPr>
            <a:picLocks noChangeAspect="1"/>
          </p:cNvPicPr>
          <p:nvPr/>
        </p:nvPicPr>
        <p:blipFill>
          <a:blip r:embed="rId2"/>
          <a:stretch>
            <a:fillRect/>
          </a:stretch>
        </p:blipFill>
        <p:spPr>
          <a:xfrm>
            <a:off x="218254" y="285311"/>
            <a:ext cx="11755491" cy="6287377"/>
          </a:xfrm>
          <a:prstGeom prst="rect">
            <a:avLst/>
          </a:prstGeom>
        </p:spPr>
      </p:pic>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Tree>
    <p:extLst>
      <p:ext uri="{BB962C8B-B14F-4D97-AF65-F5344CB8AC3E}">
        <p14:creationId xmlns:p14="http://schemas.microsoft.com/office/powerpoint/2010/main" val="3761367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1338828" cy="369332"/>
          </a:xfrm>
          <a:prstGeom prst="rect">
            <a:avLst/>
          </a:prstGeom>
          <a:noFill/>
        </p:spPr>
        <p:txBody>
          <a:bodyPr wrap="none" rtlCol="0">
            <a:spAutoFit/>
          </a:bodyPr>
          <a:lstStyle/>
          <a:p>
            <a:r>
              <a:rPr lang="zh-CN" altLang="en-US" dirty="0"/>
              <a:t>工作简介：</a:t>
            </a:r>
          </a:p>
        </p:txBody>
      </p:sp>
      <p:sp>
        <p:nvSpPr>
          <p:cNvPr id="7" name="文本框 6">
            <a:extLst>
              <a:ext uri="{FF2B5EF4-FFF2-40B4-BE49-F238E27FC236}">
                <a16:creationId xmlns:a16="http://schemas.microsoft.com/office/drawing/2014/main" id="{98CB9BED-7D1A-4D70-A177-E557DB4F4B96}"/>
              </a:ext>
            </a:extLst>
          </p:cNvPr>
          <p:cNvSpPr txBox="1"/>
          <p:nvPr/>
        </p:nvSpPr>
        <p:spPr>
          <a:xfrm>
            <a:off x="2037594" y="1328874"/>
            <a:ext cx="8549369" cy="2353593"/>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着眼于两个</a:t>
            </a:r>
            <a:r>
              <a:rPr lang="en-US" altLang="zh-CN" sz="2000" dirty="0">
                <a:latin typeface="Times New Roman" panose="02020603050405020304" pitchFamily="18" charset="0"/>
                <a:cs typeface="Times New Roman" panose="02020603050405020304" pitchFamily="18" charset="0"/>
              </a:rPr>
              <a:t>adaptation</a:t>
            </a:r>
            <a:r>
              <a:rPr lang="zh-CN" altLang="en-US" sz="2000" dirty="0">
                <a:latin typeface="Times New Roman" panose="02020603050405020304" pitchFamily="18" charset="0"/>
                <a:cs typeface="Times New Roman" panose="02020603050405020304" pitchFamily="18" charset="0"/>
              </a:rPr>
              <a:t>任务：</a:t>
            </a:r>
            <a:endParaRPr lang="en-US" altLang="zh-CN" sz="2000" dirty="0">
              <a:latin typeface="Times New Roman" panose="02020603050405020304" pitchFamily="18" charset="0"/>
              <a:cs typeface="Times New Roman" panose="02020603050405020304" pitchFamily="18" charset="0"/>
            </a:endParaRPr>
          </a:p>
          <a:p>
            <a:pPr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Domain Adaptation</a:t>
            </a:r>
            <a:r>
              <a:rPr lang="zh-CN" altLang="en-US" sz="2000" dirty="0">
                <a:latin typeface="Times New Roman" panose="02020603050405020304" pitchFamily="18" charset="0"/>
                <a:cs typeface="Times New Roman" panose="02020603050405020304" pitchFamily="18" charset="0"/>
              </a:rPr>
              <a:t>：邻域自适应</a:t>
            </a:r>
            <a:endParaRPr lang="en-US" altLang="zh-CN" sz="2000" dirty="0">
              <a:latin typeface="Times New Roman" panose="02020603050405020304" pitchFamily="18" charset="0"/>
              <a:cs typeface="Times New Roman" panose="02020603050405020304" pitchFamily="18" charset="0"/>
            </a:endParaRPr>
          </a:p>
          <a:p>
            <a:pPr marL="914400" lvl="3" indent="-342900">
              <a:lnSpc>
                <a:spcPct val="150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使用</a:t>
            </a:r>
            <a:r>
              <a:rPr lang="en-US" altLang="zh-CN" sz="2000" dirty="0">
                <a:latin typeface="Times New Roman" panose="02020603050405020304" pitchFamily="18" charset="0"/>
                <a:cs typeface="Times New Roman" panose="02020603050405020304" pitchFamily="18" charset="0"/>
              </a:rPr>
              <a:t>out-domain</a:t>
            </a:r>
            <a:r>
              <a:rPr lang="zh-CN" altLang="en-US" sz="2000" dirty="0">
                <a:latin typeface="Times New Roman" panose="02020603050405020304" pitchFamily="18" charset="0"/>
                <a:cs typeface="Times New Roman" panose="02020603050405020304" pitchFamily="18" charset="0"/>
              </a:rPr>
              <a:t>的数据集来提升</a:t>
            </a:r>
            <a:r>
              <a:rPr lang="en-US" altLang="zh-CN" sz="2000" dirty="0">
                <a:latin typeface="Times New Roman" panose="02020603050405020304" pitchFamily="18" charset="0"/>
                <a:cs typeface="Times New Roman" panose="02020603050405020304" pitchFamily="18" charset="0"/>
              </a:rPr>
              <a:t>in-domain</a:t>
            </a:r>
            <a:r>
              <a:rPr lang="zh-CN" altLang="en-US" sz="2000" dirty="0">
                <a:latin typeface="Times New Roman" panose="02020603050405020304" pitchFamily="18" charset="0"/>
                <a:cs typeface="Times New Roman" panose="02020603050405020304" pitchFamily="18" charset="0"/>
              </a:rPr>
              <a:t>的翻译效果</a:t>
            </a:r>
            <a:endParaRPr lang="en-US" altLang="zh-CN" sz="2000" dirty="0">
              <a:latin typeface="Times New Roman" panose="02020603050405020304" pitchFamily="18" charset="0"/>
              <a:cs typeface="Times New Roman" panose="02020603050405020304" pitchFamily="18" charset="0"/>
            </a:endParaRPr>
          </a:p>
          <a:p>
            <a:pPr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Multilingual NMT</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914400" lvl="3" indent="-342900">
              <a:lnSpc>
                <a:spcPct val="150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通过</a:t>
            </a:r>
            <a:r>
              <a:rPr lang="en-US" altLang="zh-CN" sz="2000" dirty="0">
                <a:latin typeface="Times New Roman" panose="02020603050405020304" pitchFamily="18" charset="0"/>
                <a:cs typeface="Times New Roman" panose="02020603050405020304" pitchFamily="18" charset="0"/>
              </a:rPr>
              <a:t>co-training</a:t>
            </a:r>
            <a:r>
              <a:rPr lang="zh-CN" altLang="en-US" sz="2000" dirty="0">
                <a:latin typeface="Times New Roman" panose="02020603050405020304" pitchFamily="18" charset="0"/>
                <a:cs typeface="Times New Roman" panose="02020603050405020304" pitchFamily="18" charset="0"/>
              </a:rPr>
              <a:t>相似的语言来提升低资源语言的翻译质量</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006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1569660" cy="369332"/>
          </a:xfrm>
          <a:prstGeom prst="rect">
            <a:avLst/>
          </a:prstGeom>
          <a:noFill/>
        </p:spPr>
        <p:txBody>
          <a:bodyPr wrap="none" rtlCol="0">
            <a:spAutoFit/>
          </a:bodyPr>
          <a:lstStyle/>
          <a:p>
            <a:r>
              <a:rPr lang="zh-CN" altLang="en-US" dirty="0"/>
              <a:t>邻域自适应：</a:t>
            </a:r>
          </a:p>
        </p:txBody>
      </p:sp>
      <p:sp>
        <p:nvSpPr>
          <p:cNvPr id="7" name="文本框 6">
            <a:extLst>
              <a:ext uri="{FF2B5EF4-FFF2-40B4-BE49-F238E27FC236}">
                <a16:creationId xmlns:a16="http://schemas.microsoft.com/office/drawing/2014/main" id="{98CB9BED-7D1A-4D70-A177-E557DB4F4B96}"/>
              </a:ext>
            </a:extLst>
          </p:cNvPr>
          <p:cNvSpPr txBox="1"/>
          <p:nvPr/>
        </p:nvSpPr>
        <p:spPr>
          <a:xfrm>
            <a:off x="1619020" y="1280748"/>
            <a:ext cx="4058406" cy="3268652"/>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数据集：</a:t>
            </a:r>
            <a:r>
              <a:rPr lang="en-US" altLang="zh-CN" sz="2000" dirty="0" err="1">
                <a:latin typeface="Times New Roman" panose="02020603050405020304" pitchFamily="18" charset="0"/>
                <a:cs typeface="Times New Roman" panose="02020603050405020304" pitchFamily="18" charset="0"/>
              </a:rPr>
              <a:t>En</a:t>
            </a:r>
            <a:r>
              <a:rPr lang="en-US" altLang="zh-CN" sz="2000" dirty="0">
                <a:latin typeface="Times New Roman" panose="02020603050405020304" pitchFamily="18" charset="0"/>
                <a:cs typeface="Times New Roman" panose="02020603050405020304" pitchFamily="18" charset="0"/>
              </a:rPr>
              <a:t>-Fr</a:t>
            </a:r>
          </a:p>
          <a:p>
            <a:pPr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WMT’14 36M pairs</a:t>
            </a:r>
          </a:p>
          <a:p>
            <a:pPr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IWSLT’15 237K</a:t>
            </a:r>
          </a:p>
          <a:p>
            <a:pPr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JRC 797K narrow domain dataset</a:t>
            </a:r>
          </a:p>
          <a:p>
            <a:pPr indent="-342900">
              <a:lnSpc>
                <a:spcPct val="150000"/>
              </a:lnSpc>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模型：</a:t>
            </a:r>
            <a:r>
              <a:rPr lang="en-US" altLang="zh-CN" sz="2000" dirty="0">
                <a:latin typeface="Times New Roman" panose="02020603050405020304" pitchFamily="18" charset="0"/>
                <a:cs typeface="Times New Roman" panose="02020603050405020304" pitchFamily="18" charset="0"/>
              </a:rPr>
              <a:t>Transformer Big 375M</a:t>
            </a:r>
            <a:r>
              <a:rPr lang="zh-CN" altLang="en-US" sz="2000" dirty="0">
                <a:latin typeface="Times New Roman" panose="02020603050405020304" pitchFamily="18" charset="0"/>
                <a:cs typeface="Times New Roman" panose="02020603050405020304" pitchFamily="18" charset="0"/>
              </a:rPr>
              <a:t>参数</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en-US" altLang="zh-CN" sz="2000" dirty="0">
                <a:latin typeface="Times New Roman" panose="02020603050405020304" pitchFamily="18" charset="0"/>
                <a:cs typeface="Times New Roman" panose="02020603050405020304" pitchFamily="18" charset="0"/>
              </a:rPr>
              <a:t>            6 encoder 6 decoder</a:t>
            </a:r>
          </a:p>
        </p:txBody>
      </p:sp>
      <p:pic>
        <p:nvPicPr>
          <p:cNvPr id="3" name="图片 2">
            <a:extLst>
              <a:ext uri="{FF2B5EF4-FFF2-40B4-BE49-F238E27FC236}">
                <a16:creationId xmlns:a16="http://schemas.microsoft.com/office/drawing/2014/main" id="{6C41FA90-D33B-4647-A362-270CF5E92F98}"/>
              </a:ext>
            </a:extLst>
          </p:cNvPr>
          <p:cNvPicPr>
            <a:picLocks noChangeAspect="1"/>
          </p:cNvPicPr>
          <p:nvPr/>
        </p:nvPicPr>
        <p:blipFill>
          <a:blip r:embed="rId3"/>
          <a:stretch>
            <a:fillRect/>
          </a:stretch>
        </p:blipFill>
        <p:spPr>
          <a:xfrm>
            <a:off x="5807242" y="914400"/>
            <a:ext cx="5830114" cy="5315692"/>
          </a:xfrm>
          <a:prstGeom prst="rect">
            <a:avLst/>
          </a:prstGeom>
        </p:spPr>
      </p:pic>
    </p:spTree>
    <p:extLst>
      <p:ext uri="{BB962C8B-B14F-4D97-AF65-F5344CB8AC3E}">
        <p14:creationId xmlns:p14="http://schemas.microsoft.com/office/powerpoint/2010/main" val="2414864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1364476" cy="369332"/>
          </a:xfrm>
          <a:prstGeom prst="rect">
            <a:avLst/>
          </a:prstGeom>
          <a:noFill/>
        </p:spPr>
        <p:txBody>
          <a:bodyPr wrap="none" rtlCol="0">
            <a:spAutoFit/>
          </a:bodyPr>
          <a:lstStyle/>
          <a:p>
            <a:r>
              <a:rPr lang="en-US" altLang="zh-CN" dirty="0"/>
              <a:t>Trade-off</a:t>
            </a:r>
            <a:r>
              <a:rPr lang="zh-CN" altLang="en-US" dirty="0"/>
              <a:t>：</a:t>
            </a:r>
          </a:p>
        </p:txBody>
      </p:sp>
      <p:pic>
        <p:nvPicPr>
          <p:cNvPr id="4" name="图片 3">
            <a:extLst>
              <a:ext uri="{FF2B5EF4-FFF2-40B4-BE49-F238E27FC236}">
                <a16:creationId xmlns:a16="http://schemas.microsoft.com/office/drawing/2014/main" id="{723C16AC-FA64-433D-ADA2-0BB15D8A7402}"/>
              </a:ext>
            </a:extLst>
          </p:cNvPr>
          <p:cNvPicPr>
            <a:picLocks noChangeAspect="1"/>
          </p:cNvPicPr>
          <p:nvPr/>
        </p:nvPicPr>
        <p:blipFill>
          <a:blip r:embed="rId3"/>
          <a:stretch>
            <a:fillRect/>
          </a:stretch>
        </p:blipFill>
        <p:spPr>
          <a:xfrm>
            <a:off x="834190" y="1099066"/>
            <a:ext cx="5726134" cy="5218529"/>
          </a:xfrm>
          <a:prstGeom prst="rect">
            <a:avLst/>
          </a:prstGeom>
        </p:spPr>
      </p:pic>
      <p:pic>
        <p:nvPicPr>
          <p:cNvPr id="8" name="图片 7">
            <a:extLst>
              <a:ext uri="{FF2B5EF4-FFF2-40B4-BE49-F238E27FC236}">
                <a16:creationId xmlns:a16="http://schemas.microsoft.com/office/drawing/2014/main" id="{A0DF7900-423F-40DC-8F1F-5D79C04167EB}"/>
              </a:ext>
            </a:extLst>
          </p:cNvPr>
          <p:cNvPicPr>
            <a:picLocks noChangeAspect="1"/>
          </p:cNvPicPr>
          <p:nvPr/>
        </p:nvPicPr>
        <p:blipFill>
          <a:blip r:embed="rId4"/>
          <a:stretch>
            <a:fillRect/>
          </a:stretch>
        </p:blipFill>
        <p:spPr>
          <a:xfrm>
            <a:off x="6397994" y="875070"/>
            <a:ext cx="5529313" cy="5364532"/>
          </a:xfrm>
          <a:prstGeom prst="rect">
            <a:avLst/>
          </a:prstGeom>
        </p:spPr>
      </p:pic>
    </p:spTree>
    <p:extLst>
      <p:ext uri="{BB962C8B-B14F-4D97-AF65-F5344CB8AC3E}">
        <p14:creationId xmlns:p14="http://schemas.microsoft.com/office/powerpoint/2010/main" val="66560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9A52C9C-E022-456F-A1ED-2E8F39B71AEE}"/>
              </a:ext>
            </a:extLst>
          </p:cNvPr>
          <p:cNvSpPr txBox="1"/>
          <p:nvPr/>
        </p:nvSpPr>
        <p:spPr>
          <a:xfrm>
            <a:off x="1243263" y="2105561"/>
            <a:ext cx="9705474" cy="1323439"/>
          </a:xfrm>
          <a:prstGeom prst="rect">
            <a:avLst/>
          </a:prstGeom>
          <a:noFill/>
        </p:spPr>
        <p:txBody>
          <a:bodyPr wrap="square">
            <a:spAutoFit/>
          </a:bodyPr>
          <a:lstStyle/>
          <a:p>
            <a:pPr algn="ctr"/>
            <a:r>
              <a:rPr lang="en-US" altLang="zh-CN" sz="4000" dirty="0">
                <a:latin typeface="Times New Roman" panose="02020603050405020304" pitchFamily="18" charset="0"/>
                <a:cs typeface="Times New Roman" panose="02020603050405020304" pitchFamily="18" charset="0"/>
              </a:rPr>
              <a:t>Parameter-Efficient Transfer Learning for NLP</a:t>
            </a:r>
            <a:endParaRPr lang="zh-CN" altLang="en-US" sz="40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F7515F57-E100-4297-AF7E-A9E9D2E3A9F6}"/>
              </a:ext>
            </a:extLst>
          </p:cNvPr>
          <p:cNvSpPr txBox="1"/>
          <p:nvPr/>
        </p:nvSpPr>
        <p:spPr>
          <a:xfrm>
            <a:off x="7390525" y="3855755"/>
            <a:ext cx="2654894" cy="400110"/>
          </a:xfrm>
          <a:prstGeom prst="rect">
            <a:avLst/>
          </a:prstGeom>
          <a:noFill/>
        </p:spPr>
        <p:txBody>
          <a:bodyPr wrap="none" rtlCol="0">
            <a:spAutoFit/>
          </a:bodyPr>
          <a:lstStyle/>
          <a:p>
            <a:r>
              <a:rPr lang="en-US" altLang="zh-CN" sz="2000" dirty="0"/>
              <a:t>Google Research 2019</a:t>
            </a:r>
            <a:endParaRPr lang="zh-CN" altLang="en-US" sz="2000" dirty="0"/>
          </a:p>
        </p:txBody>
      </p:sp>
      <p:pic>
        <p:nvPicPr>
          <p:cNvPr id="7" name="图片 6">
            <a:extLst>
              <a:ext uri="{FF2B5EF4-FFF2-40B4-BE49-F238E27FC236}">
                <a16:creationId xmlns:a16="http://schemas.microsoft.com/office/drawing/2014/main" id="{F8EC4554-4485-435C-A1A4-EEEDAE9E6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Tree>
    <p:extLst>
      <p:ext uri="{BB962C8B-B14F-4D97-AF65-F5344CB8AC3E}">
        <p14:creationId xmlns:p14="http://schemas.microsoft.com/office/powerpoint/2010/main" val="3602707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1364476" cy="369332"/>
          </a:xfrm>
          <a:prstGeom prst="rect">
            <a:avLst/>
          </a:prstGeom>
          <a:noFill/>
        </p:spPr>
        <p:txBody>
          <a:bodyPr wrap="none" rtlCol="0">
            <a:spAutoFit/>
          </a:bodyPr>
          <a:lstStyle/>
          <a:p>
            <a:r>
              <a:rPr lang="en-US" altLang="zh-CN" dirty="0"/>
              <a:t>Trade-off</a:t>
            </a:r>
            <a:r>
              <a:rPr lang="zh-CN" altLang="en-US" dirty="0"/>
              <a:t>：</a:t>
            </a:r>
          </a:p>
        </p:txBody>
      </p:sp>
      <p:pic>
        <p:nvPicPr>
          <p:cNvPr id="11" name="图片 10">
            <a:extLst>
              <a:ext uri="{FF2B5EF4-FFF2-40B4-BE49-F238E27FC236}">
                <a16:creationId xmlns:a16="http://schemas.microsoft.com/office/drawing/2014/main" id="{78436791-7F38-41A0-B117-2F95C6DFE655}"/>
              </a:ext>
            </a:extLst>
          </p:cNvPr>
          <p:cNvPicPr>
            <a:picLocks noChangeAspect="1"/>
          </p:cNvPicPr>
          <p:nvPr/>
        </p:nvPicPr>
        <p:blipFill>
          <a:blip r:embed="rId3"/>
          <a:stretch>
            <a:fillRect/>
          </a:stretch>
        </p:blipFill>
        <p:spPr>
          <a:xfrm>
            <a:off x="0" y="137653"/>
            <a:ext cx="5934903" cy="6582694"/>
          </a:xfrm>
          <a:prstGeom prst="rect">
            <a:avLst/>
          </a:prstGeom>
        </p:spPr>
      </p:pic>
      <p:pic>
        <p:nvPicPr>
          <p:cNvPr id="3" name="图片 2">
            <a:extLst>
              <a:ext uri="{FF2B5EF4-FFF2-40B4-BE49-F238E27FC236}">
                <a16:creationId xmlns:a16="http://schemas.microsoft.com/office/drawing/2014/main" id="{364ECDCD-3AC7-4422-BE5E-9605942EEAE0}"/>
              </a:ext>
            </a:extLst>
          </p:cNvPr>
          <p:cNvPicPr>
            <a:picLocks noChangeAspect="1"/>
          </p:cNvPicPr>
          <p:nvPr/>
        </p:nvPicPr>
        <p:blipFill>
          <a:blip r:embed="rId4"/>
          <a:stretch>
            <a:fillRect/>
          </a:stretch>
        </p:blipFill>
        <p:spPr>
          <a:xfrm>
            <a:off x="5934903" y="666364"/>
            <a:ext cx="5982535" cy="5525271"/>
          </a:xfrm>
          <a:prstGeom prst="rect">
            <a:avLst/>
          </a:prstGeom>
        </p:spPr>
      </p:pic>
    </p:spTree>
    <p:extLst>
      <p:ext uri="{BB962C8B-B14F-4D97-AF65-F5344CB8AC3E}">
        <p14:creationId xmlns:p14="http://schemas.microsoft.com/office/powerpoint/2010/main" val="3004643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2031325" cy="369332"/>
          </a:xfrm>
          <a:prstGeom prst="rect">
            <a:avLst/>
          </a:prstGeom>
          <a:noFill/>
        </p:spPr>
        <p:txBody>
          <a:bodyPr wrap="none" rtlCol="0">
            <a:spAutoFit/>
          </a:bodyPr>
          <a:lstStyle/>
          <a:p>
            <a:r>
              <a:rPr lang="zh-CN" altLang="en-US" dirty="0"/>
              <a:t>大型多语言机翻：</a:t>
            </a:r>
          </a:p>
        </p:txBody>
      </p:sp>
      <p:sp>
        <p:nvSpPr>
          <p:cNvPr id="7" name="文本框 6">
            <a:extLst>
              <a:ext uri="{FF2B5EF4-FFF2-40B4-BE49-F238E27FC236}">
                <a16:creationId xmlns:a16="http://schemas.microsoft.com/office/drawing/2014/main" id="{98CB9BED-7D1A-4D70-A177-E557DB4F4B96}"/>
              </a:ext>
            </a:extLst>
          </p:cNvPr>
          <p:cNvSpPr txBox="1"/>
          <p:nvPr/>
        </p:nvSpPr>
        <p:spPr>
          <a:xfrm>
            <a:off x="1619019" y="1280748"/>
            <a:ext cx="9273569" cy="3736920"/>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数据集：</a:t>
            </a:r>
            <a:endParaRPr lang="en-US" altLang="zh-CN" sz="2000" dirty="0">
              <a:latin typeface="Times New Roman" panose="02020603050405020304" pitchFamily="18" charset="0"/>
              <a:cs typeface="Times New Roman" panose="02020603050405020304" pitchFamily="18" charset="0"/>
            </a:endParaRPr>
          </a:p>
          <a:p>
            <a:pPr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102</a:t>
            </a:r>
            <a:r>
              <a:rPr lang="zh-CN" altLang="en-US" sz="2000" dirty="0">
                <a:latin typeface="Times New Roman" panose="02020603050405020304" pitchFamily="18" charset="0"/>
                <a:cs typeface="Times New Roman" panose="02020603050405020304" pitchFamily="18" charset="0"/>
              </a:rPr>
              <a:t>种语言</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en</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模型：</a:t>
            </a:r>
            <a:r>
              <a:rPr lang="en-US" altLang="zh-CN" sz="2000" dirty="0">
                <a:latin typeface="Times New Roman" panose="02020603050405020304" pitchFamily="18" charset="0"/>
                <a:cs typeface="Times New Roman" panose="02020603050405020304" pitchFamily="18" charset="0"/>
              </a:rPr>
              <a:t>Transformer Big 375M</a:t>
            </a:r>
            <a:r>
              <a:rPr lang="zh-CN" altLang="en-US" sz="2000" dirty="0">
                <a:latin typeface="Times New Roman" panose="02020603050405020304" pitchFamily="18" charset="0"/>
                <a:cs typeface="Times New Roman" panose="02020603050405020304" pitchFamily="18" charset="0"/>
              </a:rPr>
              <a:t>参数</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en-US" altLang="zh-CN" sz="2000" dirty="0">
                <a:latin typeface="Times New Roman" panose="02020603050405020304" pitchFamily="18" charset="0"/>
                <a:cs typeface="Times New Roman" panose="02020603050405020304" pitchFamily="18" charset="0"/>
              </a:rPr>
              <a:t>adapter bottle-neck</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2048    4096</a:t>
            </a:r>
          </a:p>
          <a:p>
            <a:pPr>
              <a:lnSpc>
                <a:spcPct val="150000"/>
              </a:lnSpc>
            </a:pP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实验方法：</a:t>
            </a:r>
            <a:endParaRPr lang="en-US" altLang="zh-CN" sz="2000" dirty="0">
              <a:latin typeface="Times New Roman" panose="02020603050405020304" pitchFamily="18" charset="0"/>
              <a:cs typeface="Times New Roman" panose="02020603050405020304" pitchFamily="18" charset="0"/>
            </a:endParaRPr>
          </a:p>
          <a:p>
            <a:pPr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Global training</a:t>
            </a:r>
            <a:r>
              <a:rPr lang="zh-CN" altLang="en-US" sz="2000" dirty="0">
                <a:latin typeface="Times New Roman" panose="02020603050405020304" pitchFamily="18" charset="0"/>
                <a:cs typeface="Times New Roman" panose="02020603050405020304" pitchFamily="18" charset="0"/>
              </a:rPr>
              <a:t>：使用所有数据训练一个全局的模型。</a:t>
            </a:r>
            <a:endParaRPr lang="en-US" altLang="zh-CN" sz="2000" dirty="0">
              <a:latin typeface="Times New Roman" panose="02020603050405020304" pitchFamily="18" charset="0"/>
              <a:cs typeface="Times New Roman" panose="02020603050405020304" pitchFamily="18" charset="0"/>
            </a:endParaRPr>
          </a:p>
          <a:p>
            <a:pPr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Refinement</a:t>
            </a:r>
            <a:r>
              <a:rPr lang="zh-CN" altLang="en-US" sz="2000" dirty="0">
                <a:latin typeface="Times New Roman" panose="02020603050405020304" pitchFamily="18" charset="0"/>
                <a:cs typeface="Times New Roman" panose="02020603050405020304" pitchFamily="18" charset="0"/>
              </a:rPr>
              <a:t>：使用</a:t>
            </a:r>
            <a:r>
              <a:rPr lang="en-US" altLang="zh-CN" sz="2000" dirty="0">
                <a:latin typeface="Times New Roman" panose="02020603050405020304" pitchFamily="18" charset="0"/>
                <a:cs typeface="Times New Roman" panose="02020603050405020304" pitchFamily="18" charset="0"/>
              </a:rPr>
              <a:t>adapter finetune</a:t>
            </a:r>
            <a:r>
              <a:rPr lang="zh-CN" altLang="en-US" sz="2000" dirty="0">
                <a:latin typeface="Times New Roman" panose="02020603050405020304" pitchFamily="18" charset="0"/>
                <a:cs typeface="Times New Roman" panose="02020603050405020304" pitchFamily="18" charset="0"/>
              </a:rPr>
              <a:t>，以恢复数据较多语言在步骤</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中损失的性能</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260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2031325" cy="369332"/>
          </a:xfrm>
          <a:prstGeom prst="rect">
            <a:avLst/>
          </a:prstGeom>
          <a:noFill/>
        </p:spPr>
        <p:txBody>
          <a:bodyPr wrap="none" rtlCol="0">
            <a:spAutoFit/>
          </a:bodyPr>
          <a:lstStyle/>
          <a:p>
            <a:r>
              <a:rPr lang="zh-CN" altLang="en-US" dirty="0"/>
              <a:t>大型多语言机翻：</a:t>
            </a:r>
          </a:p>
        </p:txBody>
      </p:sp>
      <p:pic>
        <p:nvPicPr>
          <p:cNvPr id="3" name="图片 2">
            <a:extLst>
              <a:ext uri="{FF2B5EF4-FFF2-40B4-BE49-F238E27FC236}">
                <a16:creationId xmlns:a16="http://schemas.microsoft.com/office/drawing/2014/main" id="{DDC9FA7C-F4C0-48DC-8D63-B6D282EE788E}"/>
              </a:ext>
            </a:extLst>
          </p:cNvPr>
          <p:cNvPicPr>
            <a:picLocks noChangeAspect="1"/>
          </p:cNvPicPr>
          <p:nvPr/>
        </p:nvPicPr>
        <p:blipFill>
          <a:blip r:embed="rId3"/>
          <a:stretch>
            <a:fillRect/>
          </a:stretch>
        </p:blipFill>
        <p:spPr>
          <a:xfrm>
            <a:off x="342097" y="199574"/>
            <a:ext cx="11507806" cy="6458851"/>
          </a:xfrm>
          <a:prstGeom prst="rect">
            <a:avLst/>
          </a:prstGeom>
        </p:spPr>
      </p:pic>
    </p:spTree>
    <p:extLst>
      <p:ext uri="{BB962C8B-B14F-4D97-AF65-F5344CB8AC3E}">
        <p14:creationId xmlns:p14="http://schemas.microsoft.com/office/powerpoint/2010/main" val="109453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1338828" cy="369332"/>
          </a:xfrm>
          <a:prstGeom prst="rect">
            <a:avLst/>
          </a:prstGeom>
          <a:noFill/>
        </p:spPr>
        <p:txBody>
          <a:bodyPr wrap="none" rtlCol="0">
            <a:spAutoFit/>
          </a:bodyPr>
          <a:lstStyle/>
          <a:p>
            <a:r>
              <a:rPr lang="zh-CN" altLang="en-US" dirty="0"/>
              <a:t>数据采样：</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A7EC235-C7BF-45E6-8326-8FEC8C64E4F0}"/>
                  </a:ext>
                </a:extLst>
              </p:cNvPr>
              <p:cNvSpPr txBox="1"/>
              <p:nvPr/>
            </p:nvSpPr>
            <p:spPr>
              <a:xfrm>
                <a:off x="1619019" y="1280748"/>
                <a:ext cx="9273569" cy="50526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对一个语言对</a:t>
                </a:r>
                <a14:m>
                  <m:oMath xmlns:m="http://schemas.openxmlformats.org/officeDocument/2006/math">
                    <m:sSub>
                      <m:sSubPr>
                        <m:ctrlPr>
                          <a:rPr lang="en-US" altLang="zh-CN" sz="2000" i="1" dirty="0">
                            <a:latin typeface="Cambria Math" panose="02040503050406030204" pitchFamily="18" charset="0"/>
                            <a:cs typeface="Times New Roman" panose="02020603050405020304" pitchFamily="18" charset="0"/>
                          </a:rPr>
                        </m:ctrlPr>
                      </m:sSubPr>
                      <m:e>
                        <m:r>
                          <a:rPr lang="en-US" altLang="zh-CN" sz="2000" dirty="0">
                            <a:latin typeface="Cambria Math" panose="02040503050406030204" pitchFamily="18" charset="0"/>
                            <a:cs typeface="Times New Roman" panose="02020603050405020304" pitchFamily="18" charset="0"/>
                          </a:rPr>
                          <m:t>𝑙</m:t>
                        </m:r>
                      </m:e>
                      <m:sub>
                        <m:r>
                          <a:rPr lang="en-US" altLang="zh-CN" sz="2000" dirty="0">
                            <a:latin typeface="Cambria Math" panose="02040503050406030204" pitchFamily="18" charset="0"/>
                            <a:cs typeface="Times New Roman" panose="02020603050405020304" pitchFamily="18" charset="0"/>
                          </a:rPr>
                          <m:t>12</m:t>
                        </m:r>
                      </m:sub>
                    </m:sSub>
                  </m:oMath>
                </a14:m>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为平行语料数目</a:t>
                </a:r>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AA7EC235-C7BF-45E6-8326-8FEC8C64E4F0}"/>
                  </a:ext>
                </a:extLst>
              </p:cNvPr>
              <p:cNvSpPr txBox="1">
                <a:spLocks noRot="1" noChangeAspect="1" noMove="1" noResize="1" noEditPoints="1" noAdjustHandles="1" noChangeArrowheads="1" noChangeShapeType="1" noTextEdit="1"/>
              </p:cNvSpPr>
              <p:nvPr/>
            </p:nvSpPr>
            <p:spPr>
              <a:xfrm>
                <a:off x="1619019" y="1280748"/>
                <a:ext cx="9273569" cy="505267"/>
              </a:xfrm>
              <a:prstGeom prst="rect">
                <a:avLst/>
              </a:prstGeom>
              <a:blipFill>
                <a:blip r:embed="rId3"/>
                <a:stretch>
                  <a:fillRect l="-723" b="-20482"/>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F983FE04-EB74-49B1-B881-6A52202E2FA6}"/>
              </a:ext>
            </a:extLst>
          </p:cNvPr>
          <p:cNvPicPr>
            <a:picLocks noChangeAspect="1"/>
          </p:cNvPicPr>
          <p:nvPr/>
        </p:nvPicPr>
        <p:blipFill>
          <a:blip r:embed="rId4"/>
          <a:stretch>
            <a:fillRect/>
          </a:stretch>
        </p:blipFill>
        <p:spPr>
          <a:xfrm>
            <a:off x="1619019" y="2075511"/>
            <a:ext cx="3610479" cy="1047896"/>
          </a:xfrm>
          <a:prstGeom prst="rect">
            <a:avLst/>
          </a:prstGeom>
        </p:spPr>
      </p:pic>
      <p:pic>
        <p:nvPicPr>
          <p:cNvPr id="11" name="图片 10">
            <a:extLst>
              <a:ext uri="{FF2B5EF4-FFF2-40B4-BE49-F238E27FC236}">
                <a16:creationId xmlns:a16="http://schemas.microsoft.com/office/drawing/2014/main" id="{0DD16B7B-5C6C-4028-8ED7-19D3DC93F568}"/>
              </a:ext>
            </a:extLst>
          </p:cNvPr>
          <p:cNvPicPr>
            <a:picLocks noChangeAspect="1"/>
          </p:cNvPicPr>
          <p:nvPr/>
        </p:nvPicPr>
        <p:blipFill>
          <a:blip r:embed="rId5"/>
          <a:stretch>
            <a:fillRect/>
          </a:stretch>
        </p:blipFill>
        <p:spPr>
          <a:xfrm>
            <a:off x="1619019" y="3926488"/>
            <a:ext cx="933580" cy="962159"/>
          </a:xfrm>
          <a:prstGeom prst="rect">
            <a:avLst/>
          </a:prstGeom>
        </p:spPr>
      </p:pic>
      <p:sp>
        <p:nvSpPr>
          <p:cNvPr id="12" name="文本框 11">
            <a:extLst>
              <a:ext uri="{FF2B5EF4-FFF2-40B4-BE49-F238E27FC236}">
                <a16:creationId xmlns:a16="http://schemas.microsoft.com/office/drawing/2014/main" id="{6D89BE22-0AA2-4A25-B39C-806D8E9A5138}"/>
              </a:ext>
            </a:extLst>
          </p:cNvPr>
          <p:cNvSpPr txBox="1"/>
          <p:nvPr/>
        </p:nvSpPr>
        <p:spPr>
          <a:xfrm>
            <a:off x="1503604" y="3229327"/>
            <a:ext cx="9273569" cy="50526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抽取概率：</a:t>
            </a:r>
            <a:r>
              <a:rPr lang="en-US" altLang="zh-CN" sz="2000" dirty="0">
                <a:latin typeface="Times New Roman" panose="02020603050405020304" pitchFamily="18" charset="0"/>
                <a:cs typeface="Times New Roman" panose="02020603050405020304" pitchFamily="18" charset="0"/>
              </a:rPr>
              <a:t>T = 5</a:t>
            </a:r>
          </a:p>
        </p:txBody>
      </p:sp>
    </p:spTree>
    <p:extLst>
      <p:ext uri="{BB962C8B-B14F-4D97-AF65-F5344CB8AC3E}">
        <p14:creationId xmlns:p14="http://schemas.microsoft.com/office/powerpoint/2010/main" val="4039928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7CCC2E7D-EAFE-4A0A-BE82-FBD9A3346222}"/>
              </a:ext>
            </a:extLst>
          </p:cNvPr>
          <p:cNvPicPr>
            <a:picLocks noChangeAspect="1"/>
          </p:cNvPicPr>
          <p:nvPr/>
        </p:nvPicPr>
        <p:blipFill rotWithShape="1">
          <a:blip r:embed="rId2"/>
          <a:srcRect t="81521"/>
          <a:stretch/>
        </p:blipFill>
        <p:spPr>
          <a:xfrm>
            <a:off x="1341062" y="5292778"/>
            <a:ext cx="8362435" cy="1416832"/>
          </a:xfrm>
          <a:prstGeom prst="rect">
            <a:avLst/>
          </a:prstGeom>
        </p:spPr>
      </p:pic>
      <p:pic>
        <p:nvPicPr>
          <p:cNvPr id="13" name="图片 12">
            <a:extLst>
              <a:ext uri="{FF2B5EF4-FFF2-40B4-BE49-F238E27FC236}">
                <a16:creationId xmlns:a16="http://schemas.microsoft.com/office/drawing/2014/main" id="{7B823179-880B-45E0-BA3F-08BDE442423B}"/>
              </a:ext>
            </a:extLst>
          </p:cNvPr>
          <p:cNvPicPr>
            <a:picLocks noChangeAspect="1"/>
          </p:cNvPicPr>
          <p:nvPr/>
        </p:nvPicPr>
        <p:blipFill>
          <a:blip r:embed="rId3"/>
          <a:stretch>
            <a:fillRect/>
          </a:stretch>
        </p:blipFill>
        <p:spPr>
          <a:xfrm>
            <a:off x="461176" y="148390"/>
            <a:ext cx="11269648" cy="5220429"/>
          </a:xfrm>
          <a:prstGeom prst="rect">
            <a:avLst/>
          </a:prstGeom>
        </p:spPr>
      </p:pic>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Tree>
    <p:extLst>
      <p:ext uri="{BB962C8B-B14F-4D97-AF65-F5344CB8AC3E}">
        <p14:creationId xmlns:p14="http://schemas.microsoft.com/office/powerpoint/2010/main" val="1830362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7CCC2E7D-EAFE-4A0A-BE82-FBD9A3346222}"/>
              </a:ext>
            </a:extLst>
          </p:cNvPr>
          <p:cNvPicPr>
            <a:picLocks noChangeAspect="1"/>
          </p:cNvPicPr>
          <p:nvPr/>
        </p:nvPicPr>
        <p:blipFill rotWithShape="1">
          <a:blip r:embed="rId2"/>
          <a:srcRect t="81521"/>
          <a:stretch/>
        </p:blipFill>
        <p:spPr>
          <a:xfrm>
            <a:off x="1341062" y="5292778"/>
            <a:ext cx="8362435" cy="1416832"/>
          </a:xfrm>
          <a:prstGeom prst="rect">
            <a:avLst/>
          </a:prstGeom>
        </p:spPr>
      </p:pic>
      <p:pic>
        <p:nvPicPr>
          <p:cNvPr id="3" name="图片 2">
            <a:extLst>
              <a:ext uri="{FF2B5EF4-FFF2-40B4-BE49-F238E27FC236}">
                <a16:creationId xmlns:a16="http://schemas.microsoft.com/office/drawing/2014/main" id="{CD20C14F-A22E-469B-94F6-E54765D0D515}"/>
              </a:ext>
            </a:extLst>
          </p:cNvPr>
          <p:cNvPicPr>
            <a:picLocks noChangeAspect="1"/>
          </p:cNvPicPr>
          <p:nvPr/>
        </p:nvPicPr>
        <p:blipFill>
          <a:blip r:embed="rId3"/>
          <a:stretch>
            <a:fillRect/>
          </a:stretch>
        </p:blipFill>
        <p:spPr>
          <a:xfrm>
            <a:off x="569245" y="319023"/>
            <a:ext cx="10764752" cy="5029902"/>
          </a:xfrm>
          <a:prstGeom prst="rect">
            <a:avLst/>
          </a:prstGeom>
        </p:spPr>
      </p:pic>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Tree>
    <p:extLst>
      <p:ext uri="{BB962C8B-B14F-4D97-AF65-F5344CB8AC3E}">
        <p14:creationId xmlns:p14="http://schemas.microsoft.com/office/powerpoint/2010/main" val="180795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5" name="文本框 4">
            <a:extLst>
              <a:ext uri="{FF2B5EF4-FFF2-40B4-BE49-F238E27FC236}">
                <a16:creationId xmlns:a16="http://schemas.microsoft.com/office/drawing/2014/main" id="{13DAC783-5311-45A4-BA67-19C1B595EDD3}"/>
              </a:ext>
            </a:extLst>
          </p:cNvPr>
          <p:cNvSpPr txBox="1"/>
          <p:nvPr/>
        </p:nvSpPr>
        <p:spPr>
          <a:xfrm>
            <a:off x="1868905" y="91440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877163" cy="369332"/>
          </a:xfrm>
          <a:prstGeom prst="rect">
            <a:avLst/>
          </a:prstGeom>
          <a:noFill/>
        </p:spPr>
        <p:txBody>
          <a:bodyPr wrap="none" rtlCol="0">
            <a:spAutoFit/>
          </a:bodyPr>
          <a:lstStyle/>
          <a:p>
            <a:r>
              <a:rPr lang="zh-CN" altLang="en-US" dirty="0"/>
              <a:t>动机：</a:t>
            </a:r>
          </a:p>
        </p:txBody>
      </p:sp>
      <p:sp>
        <p:nvSpPr>
          <p:cNvPr id="7" name="文本框 6">
            <a:extLst>
              <a:ext uri="{FF2B5EF4-FFF2-40B4-BE49-F238E27FC236}">
                <a16:creationId xmlns:a16="http://schemas.microsoft.com/office/drawing/2014/main" id="{08E9F0E6-C01C-4DBF-AD0C-241E40F44F8C}"/>
              </a:ext>
            </a:extLst>
          </p:cNvPr>
          <p:cNvSpPr txBox="1"/>
          <p:nvPr/>
        </p:nvSpPr>
        <p:spPr>
          <a:xfrm>
            <a:off x="2053636" y="914400"/>
            <a:ext cx="8549369" cy="4200252"/>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为什么需要</a:t>
            </a:r>
            <a:r>
              <a:rPr lang="en-US" altLang="zh-CN" sz="2000" dirty="0">
                <a:latin typeface="Times New Roman" panose="02020603050405020304" pitchFamily="18" charset="0"/>
                <a:cs typeface="Times New Roman" panose="02020603050405020304" pitchFamily="18" charset="0"/>
              </a:rPr>
              <a:t>Adapter</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Fine-tuning</a:t>
            </a:r>
            <a:r>
              <a:rPr lang="zh-CN" altLang="en-US" sz="2000" dirty="0">
                <a:latin typeface="Times New Roman" panose="02020603050405020304" pitchFamily="18" charset="0"/>
                <a:cs typeface="Times New Roman" panose="02020603050405020304" pitchFamily="18" charset="0"/>
              </a:rPr>
              <a:t>已经被广泛使用，但是微调效率很低：对于每一个新的下游任务都要新</a:t>
            </a:r>
            <a:r>
              <a:rPr lang="en-US" altLang="zh-CN" sz="2000" dirty="0">
                <a:latin typeface="Times New Roman" panose="02020603050405020304" pitchFamily="18" charset="0"/>
                <a:cs typeface="Times New Roman" panose="02020603050405020304" pitchFamily="18" charset="0"/>
              </a:rPr>
              <a:t>finetune</a:t>
            </a:r>
            <a:r>
              <a:rPr lang="zh-CN" altLang="en-US" sz="2000" dirty="0">
                <a:latin typeface="Times New Roman" panose="02020603050405020304" pitchFamily="18" charset="0"/>
                <a:cs typeface="Times New Roman" panose="02020603050405020304" pitchFamily="18" charset="0"/>
              </a:rPr>
              <a:t>一个全新模型。</a:t>
            </a:r>
            <a:endParaRPr lang="en-US" altLang="zh-CN" sz="20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代价很大</a:t>
            </a:r>
            <a:endParaRPr lang="en-US" altLang="zh-CN" sz="20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没有复用性</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目标：</a:t>
            </a:r>
            <a:endParaRPr lang="en-US" altLang="zh-CN"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构建一个对所有任务都表现良好的系统，但无需为每项新任务训练一个全新的模型</a:t>
            </a:r>
            <a:endParaRPr lang="en-US" altLang="zh-CN"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Adapter</a:t>
            </a:r>
            <a:r>
              <a:rPr lang="zh-CN" altLang="en-US" sz="2000" dirty="0">
                <a:latin typeface="Times New Roman" panose="02020603050405020304" pitchFamily="18" charset="0"/>
                <a:cs typeface="Times New Roman" panose="02020603050405020304" pitchFamily="18" charset="0"/>
              </a:rPr>
              <a:t>高度的参数共享</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60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5" name="文本框 4">
            <a:extLst>
              <a:ext uri="{FF2B5EF4-FFF2-40B4-BE49-F238E27FC236}">
                <a16:creationId xmlns:a16="http://schemas.microsoft.com/office/drawing/2014/main" id="{13DAC783-5311-45A4-BA67-19C1B595EDD3}"/>
              </a:ext>
            </a:extLst>
          </p:cNvPr>
          <p:cNvSpPr txBox="1"/>
          <p:nvPr/>
        </p:nvSpPr>
        <p:spPr>
          <a:xfrm>
            <a:off x="1868905" y="91440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877163" cy="369332"/>
          </a:xfrm>
          <a:prstGeom prst="rect">
            <a:avLst/>
          </a:prstGeom>
          <a:noFill/>
        </p:spPr>
        <p:txBody>
          <a:bodyPr wrap="none" rtlCol="0">
            <a:spAutoFit/>
          </a:bodyPr>
          <a:lstStyle/>
          <a:p>
            <a:r>
              <a:rPr lang="zh-CN" altLang="en-US" dirty="0"/>
              <a:t>架构：</a:t>
            </a:r>
          </a:p>
        </p:txBody>
      </p:sp>
      <p:pic>
        <p:nvPicPr>
          <p:cNvPr id="3" name="图片 2">
            <a:extLst>
              <a:ext uri="{FF2B5EF4-FFF2-40B4-BE49-F238E27FC236}">
                <a16:creationId xmlns:a16="http://schemas.microsoft.com/office/drawing/2014/main" id="{D0097895-AC85-4B2D-8C9A-8AE98B5BE552}"/>
              </a:ext>
            </a:extLst>
          </p:cNvPr>
          <p:cNvPicPr>
            <a:picLocks noChangeAspect="1"/>
          </p:cNvPicPr>
          <p:nvPr/>
        </p:nvPicPr>
        <p:blipFill>
          <a:blip r:embed="rId3"/>
          <a:stretch>
            <a:fillRect/>
          </a:stretch>
        </p:blipFill>
        <p:spPr>
          <a:xfrm>
            <a:off x="2369147" y="1283732"/>
            <a:ext cx="6106170" cy="4338892"/>
          </a:xfrm>
          <a:prstGeom prst="rect">
            <a:avLst/>
          </a:prstGeom>
        </p:spPr>
      </p:pic>
      <p:sp>
        <p:nvSpPr>
          <p:cNvPr id="8" name="文本框 7">
            <a:extLst>
              <a:ext uri="{FF2B5EF4-FFF2-40B4-BE49-F238E27FC236}">
                <a16:creationId xmlns:a16="http://schemas.microsoft.com/office/drawing/2014/main" id="{46F3A438-8557-4190-B763-26B91BD128F9}"/>
              </a:ext>
            </a:extLst>
          </p:cNvPr>
          <p:cNvSpPr txBox="1"/>
          <p:nvPr/>
        </p:nvSpPr>
        <p:spPr>
          <a:xfrm>
            <a:off x="8541682" y="2968782"/>
            <a:ext cx="2309815" cy="968791"/>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Bottleneck architecture</a:t>
            </a:r>
            <a:endParaRPr lang="zh-CN" altLang="en-US" sz="20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C0B181A-40D2-4266-8255-53E59212A4C4}"/>
              </a:ext>
            </a:extLst>
          </p:cNvPr>
          <p:cNvSpPr txBox="1"/>
          <p:nvPr/>
        </p:nvSpPr>
        <p:spPr>
          <a:xfrm>
            <a:off x="8620779" y="4147877"/>
            <a:ext cx="2309815" cy="507127"/>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0.5%-8%</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084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5" name="文本框 4">
            <a:extLst>
              <a:ext uri="{FF2B5EF4-FFF2-40B4-BE49-F238E27FC236}">
                <a16:creationId xmlns:a16="http://schemas.microsoft.com/office/drawing/2014/main" id="{13DAC783-5311-45A4-BA67-19C1B595EDD3}"/>
              </a:ext>
            </a:extLst>
          </p:cNvPr>
          <p:cNvSpPr txBox="1"/>
          <p:nvPr/>
        </p:nvSpPr>
        <p:spPr>
          <a:xfrm>
            <a:off x="1868905" y="91440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877163" cy="369332"/>
          </a:xfrm>
          <a:prstGeom prst="rect">
            <a:avLst/>
          </a:prstGeom>
          <a:noFill/>
        </p:spPr>
        <p:txBody>
          <a:bodyPr wrap="none" rtlCol="0">
            <a:spAutoFit/>
          </a:bodyPr>
          <a:lstStyle/>
          <a:p>
            <a:r>
              <a:rPr lang="zh-CN" altLang="en-US" dirty="0"/>
              <a:t>架构：</a:t>
            </a:r>
          </a:p>
        </p:txBody>
      </p:sp>
      <p:sp>
        <p:nvSpPr>
          <p:cNvPr id="8" name="文本框 7">
            <a:extLst>
              <a:ext uri="{FF2B5EF4-FFF2-40B4-BE49-F238E27FC236}">
                <a16:creationId xmlns:a16="http://schemas.microsoft.com/office/drawing/2014/main" id="{46F3A438-8557-4190-B763-26B91BD128F9}"/>
              </a:ext>
            </a:extLst>
          </p:cNvPr>
          <p:cNvSpPr txBox="1"/>
          <p:nvPr/>
        </p:nvSpPr>
        <p:spPr>
          <a:xfrm>
            <a:off x="8541682" y="2968782"/>
            <a:ext cx="2309815" cy="968791"/>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Bottleneck architecture</a:t>
            </a:r>
            <a:endParaRPr lang="zh-CN" altLang="en-US" sz="20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C0B181A-40D2-4266-8255-53E59212A4C4}"/>
              </a:ext>
            </a:extLst>
          </p:cNvPr>
          <p:cNvSpPr txBox="1"/>
          <p:nvPr/>
        </p:nvSpPr>
        <p:spPr>
          <a:xfrm>
            <a:off x="8620779" y="4147877"/>
            <a:ext cx="2309815" cy="507127"/>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0.5%-8%</a:t>
            </a:r>
            <a:endParaRPr lang="zh-CN" altLang="en-US" sz="2000" dirty="0">
              <a:latin typeface="Times New Roman" panose="02020603050405020304" pitchFamily="18" charset="0"/>
              <a:cs typeface="Times New Roman" panose="02020603050405020304" pitchFamily="18" charset="0"/>
            </a:endParaRPr>
          </a:p>
        </p:txBody>
      </p:sp>
      <p:pic>
        <p:nvPicPr>
          <p:cNvPr id="1026" name="Picture 2" descr="在这里插入图片描述">
            <a:extLst>
              <a:ext uri="{FF2B5EF4-FFF2-40B4-BE49-F238E27FC236}">
                <a16:creationId xmlns:a16="http://schemas.microsoft.com/office/drawing/2014/main" id="{7453E708-06A8-424F-ADB7-1C59ADFBA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8505" y="0"/>
            <a:ext cx="48625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79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5" name="文本框 4">
            <a:extLst>
              <a:ext uri="{FF2B5EF4-FFF2-40B4-BE49-F238E27FC236}">
                <a16:creationId xmlns:a16="http://schemas.microsoft.com/office/drawing/2014/main" id="{13DAC783-5311-45A4-BA67-19C1B595EDD3}"/>
              </a:ext>
            </a:extLst>
          </p:cNvPr>
          <p:cNvSpPr txBox="1"/>
          <p:nvPr/>
        </p:nvSpPr>
        <p:spPr>
          <a:xfrm>
            <a:off x="1868905" y="91440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1338828" cy="369332"/>
          </a:xfrm>
          <a:prstGeom prst="rect">
            <a:avLst/>
          </a:prstGeom>
          <a:noFill/>
        </p:spPr>
        <p:txBody>
          <a:bodyPr wrap="none" rtlCol="0">
            <a:spAutoFit/>
          </a:bodyPr>
          <a:lstStyle/>
          <a:p>
            <a:r>
              <a:rPr lang="zh-CN" altLang="en-US" dirty="0"/>
              <a:t>工作简介：</a:t>
            </a:r>
          </a:p>
        </p:txBody>
      </p:sp>
      <p:sp>
        <p:nvSpPr>
          <p:cNvPr id="7" name="文本框 6">
            <a:extLst>
              <a:ext uri="{FF2B5EF4-FFF2-40B4-BE49-F238E27FC236}">
                <a16:creationId xmlns:a16="http://schemas.microsoft.com/office/drawing/2014/main" id="{08E9F0E6-C01C-4DBF-AD0C-241E40F44F8C}"/>
              </a:ext>
            </a:extLst>
          </p:cNvPr>
          <p:cNvSpPr txBox="1"/>
          <p:nvPr/>
        </p:nvSpPr>
        <p:spPr>
          <a:xfrm>
            <a:off x="2053636" y="1264682"/>
            <a:ext cx="8804864" cy="1892121"/>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Adapter</a:t>
            </a:r>
            <a:r>
              <a:rPr lang="zh-CN" altLang="en-US" sz="2000" dirty="0">
                <a:latin typeface="Times New Roman" panose="02020603050405020304" pitchFamily="18" charset="0"/>
                <a:cs typeface="Times New Roman" panose="02020603050405020304" pitchFamily="18" charset="0"/>
              </a:rPr>
              <a:t>优点：</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Adapter</a:t>
            </a:r>
            <a:r>
              <a:rPr lang="zh-CN" altLang="en-US" sz="2000" dirty="0">
                <a:latin typeface="Times New Roman" panose="02020603050405020304" pitchFamily="18" charset="0"/>
                <a:cs typeface="Times New Roman" panose="02020603050405020304" pitchFamily="18" charset="0"/>
              </a:rPr>
              <a:t>特别之处在于各个任务不交互并且共享参数被冻结。 这意味着该模型使用少量特定于任务的参数对先前的任务具有完美的记忆。</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single, </a:t>
            </a:r>
            <a:r>
              <a:rPr lang="zh-CN" altLang="en-US" sz="2000" dirty="0">
                <a:latin typeface="Times New Roman" panose="02020603050405020304" pitchFamily="18" charset="0"/>
                <a:cs typeface="Times New Roman" panose="02020603050405020304" pitchFamily="18" charset="0"/>
              </a:rPr>
              <a:t>可扩展</a:t>
            </a:r>
          </a:p>
        </p:txBody>
      </p:sp>
    </p:spTree>
    <p:extLst>
      <p:ext uri="{BB962C8B-B14F-4D97-AF65-F5344CB8AC3E}">
        <p14:creationId xmlns:p14="http://schemas.microsoft.com/office/powerpoint/2010/main" val="251831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5" name="文本框 4">
            <a:extLst>
              <a:ext uri="{FF2B5EF4-FFF2-40B4-BE49-F238E27FC236}">
                <a16:creationId xmlns:a16="http://schemas.microsoft.com/office/drawing/2014/main" id="{13DAC783-5311-45A4-BA67-19C1B595EDD3}"/>
              </a:ext>
            </a:extLst>
          </p:cNvPr>
          <p:cNvSpPr txBox="1"/>
          <p:nvPr/>
        </p:nvSpPr>
        <p:spPr>
          <a:xfrm>
            <a:off x="1868905" y="91440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877163" cy="369332"/>
          </a:xfrm>
          <a:prstGeom prst="rect">
            <a:avLst/>
          </a:prstGeom>
          <a:noFill/>
        </p:spPr>
        <p:txBody>
          <a:bodyPr wrap="none" rtlCol="0">
            <a:spAutoFit/>
          </a:bodyPr>
          <a:lstStyle/>
          <a:p>
            <a:r>
              <a:rPr lang="zh-CN" altLang="en-US" dirty="0"/>
              <a:t>实验：</a:t>
            </a:r>
          </a:p>
        </p:txBody>
      </p:sp>
      <p:sp>
        <p:nvSpPr>
          <p:cNvPr id="8" name="文本框 7">
            <a:extLst>
              <a:ext uri="{FF2B5EF4-FFF2-40B4-BE49-F238E27FC236}">
                <a16:creationId xmlns:a16="http://schemas.microsoft.com/office/drawing/2014/main" id="{46F3A438-8557-4190-B763-26B91BD128F9}"/>
              </a:ext>
            </a:extLst>
          </p:cNvPr>
          <p:cNvSpPr txBox="1"/>
          <p:nvPr/>
        </p:nvSpPr>
        <p:spPr>
          <a:xfrm>
            <a:off x="906809" y="1797083"/>
            <a:ext cx="8012602" cy="505267"/>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GLUE benchmark</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17</a:t>
            </a:r>
            <a:r>
              <a:rPr lang="zh-CN" altLang="en-US" sz="2000" dirty="0">
                <a:latin typeface="Times New Roman" panose="02020603050405020304" pitchFamily="18" charset="0"/>
                <a:cs typeface="Times New Roman" panose="02020603050405020304" pitchFamily="18" charset="0"/>
              </a:rPr>
              <a:t>个公开分类任务</a:t>
            </a:r>
          </a:p>
        </p:txBody>
      </p:sp>
      <p:sp>
        <p:nvSpPr>
          <p:cNvPr id="10" name="文本框 9">
            <a:extLst>
              <a:ext uri="{FF2B5EF4-FFF2-40B4-BE49-F238E27FC236}">
                <a16:creationId xmlns:a16="http://schemas.microsoft.com/office/drawing/2014/main" id="{5B74F9FD-0226-47C3-BBF1-409F0DC99569}"/>
              </a:ext>
            </a:extLst>
          </p:cNvPr>
          <p:cNvSpPr txBox="1"/>
          <p:nvPr/>
        </p:nvSpPr>
        <p:spPr>
          <a:xfrm>
            <a:off x="906809" y="1195441"/>
            <a:ext cx="2293651" cy="50526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基于</a:t>
            </a:r>
            <a:r>
              <a:rPr lang="en-US" altLang="zh-CN" sz="2000" dirty="0">
                <a:latin typeface="Times New Roman" panose="02020603050405020304" pitchFamily="18" charset="0"/>
                <a:cs typeface="Times New Roman" panose="02020603050405020304" pitchFamily="18" charset="0"/>
              </a:rPr>
              <a:t>BERT</a:t>
            </a:r>
            <a:endParaRPr lang="zh-CN" altLang="en-US" sz="20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6FF21350-06AE-48BA-8179-27FF9C2001BA}"/>
              </a:ext>
            </a:extLst>
          </p:cNvPr>
          <p:cNvSpPr txBox="1"/>
          <p:nvPr/>
        </p:nvSpPr>
        <p:spPr>
          <a:xfrm>
            <a:off x="906808" y="2398725"/>
            <a:ext cx="10322665" cy="400110"/>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GLUE benchmark</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Bert_large</a:t>
            </a:r>
            <a:r>
              <a:rPr lang="en-US" altLang="zh-CN" sz="2000" dirty="0">
                <a:latin typeface="Times New Roman" panose="02020603050405020304" pitchFamily="18" charset="0"/>
                <a:cs typeface="Times New Roman" panose="02020603050405020304" pitchFamily="18" charset="0"/>
              </a:rPr>
              <a:t> 24</a:t>
            </a:r>
            <a:r>
              <a:rPr lang="zh-CN" altLang="en-US" sz="2000" dirty="0">
                <a:latin typeface="Times New Roman" panose="02020603050405020304" pitchFamily="18" charset="0"/>
                <a:cs typeface="Times New Roman" panose="02020603050405020304" pitchFamily="18" charset="0"/>
              </a:rPr>
              <a:t>层 </a:t>
            </a:r>
            <a:r>
              <a:rPr lang="en-US" altLang="zh-CN" sz="2000" dirty="0">
                <a:latin typeface="Times New Roman" panose="02020603050405020304" pitchFamily="18" charset="0"/>
                <a:cs typeface="Times New Roman" panose="02020603050405020304" pitchFamily="18" charset="0"/>
              </a:rPr>
              <a:t>330M</a:t>
            </a:r>
            <a:r>
              <a:rPr lang="zh-CN" altLang="en-US" sz="2000" dirty="0">
                <a:latin typeface="Times New Roman" panose="02020603050405020304" pitchFamily="18" charset="0"/>
                <a:cs typeface="Times New Roman" panose="02020603050405020304" pitchFamily="18" charset="0"/>
              </a:rPr>
              <a:t>参数 </a:t>
            </a:r>
            <a:r>
              <a:rPr lang="en-US" altLang="zh-CN" sz="2000" dirty="0">
                <a:latin typeface="Times New Roman" panose="02020603050405020304" pitchFamily="18" charset="0"/>
                <a:cs typeface="Times New Roman" panose="02020603050405020304" pitchFamily="18" charset="0"/>
              </a:rPr>
              <a:t>Lr</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{3e-5 ,3e-4 ,3e-3} bottleneck</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{8,64,256}</a:t>
            </a:r>
            <a:endParaRPr lang="zh-CN" altLang="en-US" sz="2000" dirty="0"/>
          </a:p>
        </p:txBody>
      </p:sp>
      <p:pic>
        <p:nvPicPr>
          <p:cNvPr id="7" name="图片 6">
            <a:extLst>
              <a:ext uri="{FF2B5EF4-FFF2-40B4-BE49-F238E27FC236}">
                <a16:creationId xmlns:a16="http://schemas.microsoft.com/office/drawing/2014/main" id="{940CD292-7F12-4715-ACBC-940E3C289216}"/>
              </a:ext>
            </a:extLst>
          </p:cNvPr>
          <p:cNvPicPr>
            <a:picLocks noChangeAspect="1"/>
          </p:cNvPicPr>
          <p:nvPr/>
        </p:nvPicPr>
        <p:blipFill>
          <a:blip r:embed="rId3"/>
          <a:stretch>
            <a:fillRect/>
          </a:stretch>
        </p:blipFill>
        <p:spPr>
          <a:xfrm>
            <a:off x="0" y="3027366"/>
            <a:ext cx="12192000" cy="3060612"/>
          </a:xfrm>
          <a:prstGeom prst="rect">
            <a:avLst/>
          </a:prstGeom>
        </p:spPr>
      </p:pic>
    </p:spTree>
    <p:extLst>
      <p:ext uri="{BB962C8B-B14F-4D97-AF65-F5344CB8AC3E}">
        <p14:creationId xmlns:p14="http://schemas.microsoft.com/office/powerpoint/2010/main" val="232576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
        <p:nvSpPr>
          <p:cNvPr id="5" name="文本框 4">
            <a:extLst>
              <a:ext uri="{FF2B5EF4-FFF2-40B4-BE49-F238E27FC236}">
                <a16:creationId xmlns:a16="http://schemas.microsoft.com/office/drawing/2014/main" id="{13DAC783-5311-45A4-BA67-19C1B595EDD3}"/>
              </a:ext>
            </a:extLst>
          </p:cNvPr>
          <p:cNvSpPr txBox="1"/>
          <p:nvPr/>
        </p:nvSpPr>
        <p:spPr>
          <a:xfrm>
            <a:off x="1868905" y="91440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877163" cy="369332"/>
          </a:xfrm>
          <a:prstGeom prst="rect">
            <a:avLst/>
          </a:prstGeom>
          <a:noFill/>
        </p:spPr>
        <p:txBody>
          <a:bodyPr wrap="none" rtlCol="0">
            <a:spAutoFit/>
          </a:bodyPr>
          <a:lstStyle/>
          <a:p>
            <a:r>
              <a:rPr lang="zh-CN" altLang="en-US" dirty="0"/>
              <a:t>实验：</a:t>
            </a:r>
          </a:p>
        </p:txBody>
      </p:sp>
      <p:sp>
        <p:nvSpPr>
          <p:cNvPr id="10" name="文本框 9">
            <a:extLst>
              <a:ext uri="{FF2B5EF4-FFF2-40B4-BE49-F238E27FC236}">
                <a16:creationId xmlns:a16="http://schemas.microsoft.com/office/drawing/2014/main" id="{5B74F9FD-0226-47C3-BBF1-409F0DC99569}"/>
              </a:ext>
            </a:extLst>
          </p:cNvPr>
          <p:cNvSpPr txBox="1"/>
          <p:nvPr/>
        </p:nvSpPr>
        <p:spPr>
          <a:xfrm>
            <a:off x="906809" y="1195441"/>
            <a:ext cx="2293651" cy="50526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多个分类任务：</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250DEC9-0BD3-4BD4-80FB-BFC281EAD597}"/>
                  </a:ext>
                </a:extLst>
              </p:cNvPr>
              <p:cNvSpPr txBox="1"/>
              <p:nvPr/>
            </p:nvSpPr>
            <p:spPr>
              <a:xfrm>
                <a:off x="906809" y="1797083"/>
                <a:ext cx="10194328" cy="3736920"/>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架构：</a:t>
                </a:r>
                <a:r>
                  <a:rPr lang="en-US" altLang="zh-CN" sz="2000" dirty="0" err="1">
                    <a:latin typeface="Times New Roman" panose="02020603050405020304" pitchFamily="18" charset="0"/>
                    <a:cs typeface="Times New Roman" panose="02020603050405020304" pitchFamily="18" charset="0"/>
                  </a:rPr>
                  <a:t>BERT_base</a:t>
                </a:r>
                <a:r>
                  <a:rPr lang="en-US" altLang="zh-CN" sz="2000" dirty="0">
                    <a:latin typeface="Times New Roman" panose="02020603050405020304" pitchFamily="18" charset="0"/>
                    <a:cs typeface="Times New Roman" panose="02020603050405020304" pitchFamily="18" charset="0"/>
                  </a:rPr>
                  <a:t> 12 layers</a:t>
                </a:r>
              </a:p>
              <a:p>
                <a:pPr>
                  <a:lnSpc>
                    <a:spcPct val="150000"/>
                  </a:lnSpc>
                </a:pPr>
                <a:r>
                  <a:rPr lang="zh-CN" altLang="en-US" sz="2000" dirty="0">
                    <a:latin typeface="Times New Roman" panose="02020603050405020304" pitchFamily="18" charset="0"/>
                    <a:cs typeface="Times New Roman" panose="02020603050405020304" pitchFamily="18" charset="0"/>
                  </a:rPr>
                  <a:t>数据集：</a:t>
                </a:r>
                <a:r>
                  <a:rPr lang="en-US" altLang="zh-CN" sz="2000" dirty="0">
                    <a:latin typeface="Times New Roman" panose="02020603050405020304" pitchFamily="18" charset="0"/>
                    <a:cs typeface="Times New Roman" panose="02020603050405020304" pitchFamily="18" charset="0"/>
                  </a:rPr>
                  <a:t>training example 900-330k</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class 2-157</a:t>
                </a:r>
              </a:p>
              <a:p>
                <a:pPr>
                  <a:lnSpc>
                    <a:spcPct val="150000"/>
                  </a:lnSpc>
                </a:pPr>
                <a:r>
                  <a:rPr lang="en-US" altLang="zh-CN" sz="2000" dirty="0">
                    <a:latin typeface="Times New Roman" panose="02020603050405020304" pitchFamily="18" charset="0"/>
                    <a:cs typeface="Times New Roman" panose="02020603050405020304" pitchFamily="18" charset="0"/>
                  </a:rPr>
                  <a:t>Adapter size:{2,4,8,16,32,64}</a:t>
                </a:r>
              </a:p>
              <a:p>
                <a:pPr>
                  <a:lnSpc>
                    <a:spcPct val="150000"/>
                  </a:lnSpc>
                </a:pP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en-US" altLang="zh-CN" sz="2000" dirty="0">
                    <a:latin typeface="Times New Roman" panose="02020603050405020304" pitchFamily="18" charset="0"/>
                    <a:cs typeface="Times New Roman" panose="02020603050405020304" pitchFamily="18" charset="0"/>
                  </a:rPr>
                  <a:t>Variable fine-tuning</a:t>
                </a:r>
                <a:r>
                  <a:rPr lang="zh-CN" altLang="en-US" sz="2000" dirty="0">
                    <a:latin typeface="Times New Roman" panose="02020603050405020304" pitchFamily="18" charset="0"/>
                    <a:cs typeface="Times New Roman" panose="02020603050405020304" pitchFamily="18" charset="0"/>
                  </a:rPr>
                  <a:t>：只</a:t>
                </a:r>
                <a:r>
                  <a:rPr lang="en-US" altLang="zh-CN" sz="2000" dirty="0">
                    <a:latin typeface="Times New Roman" panose="02020603050405020304" pitchFamily="18" charset="0"/>
                    <a:cs typeface="Times New Roman" panose="02020603050405020304" pitchFamily="18" charset="0"/>
                  </a:rPr>
                  <a:t>finetune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top n</a:t>
                </a:r>
                <a:r>
                  <a:rPr lang="zh-CN" altLang="en-US" sz="2000" dirty="0">
                    <a:latin typeface="Times New Roman" panose="02020603050405020304" pitchFamily="18" charset="0"/>
                    <a:cs typeface="Times New Roman" panose="02020603050405020304" pitchFamily="18" charset="0"/>
                  </a:rPr>
                  <a:t>层 </a:t>
                </a:r>
                <a14:m>
                  <m:oMath xmlns:m="http://schemas.openxmlformats.org/officeDocument/2006/math">
                    <m:r>
                      <a:rPr lang="en-US" altLang="zh-CN" sz="2000" dirty="0">
                        <a:latin typeface="Cambria Math" panose="02040503050406030204" pitchFamily="18" charset="0"/>
                      </a:rPr>
                      <m:t>𝑛</m:t>
                    </m:r>
                    <m:r>
                      <a:rPr lang="en-US" altLang="zh-CN" sz="2000">
                        <a:latin typeface="Cambria Math" panose="02040503050406030204" pitchFamily="18" charset="0"/>
                      </a:rPr>
                      <m:t>∈{1,2,3,5,7,9,11,12}</m:t>
                    </m:r>
                  </m:oMath>
                </a14:m>
                <a:r>
                  <a:rPr lang="zh-CN" altLang="en-US" sz="2000" dirty="0">
                    <a:latin typeface="Times New Roman" panose="02020603050405020304" pitchFamily="18" charset="0"/>
                    <a:cs typeface="Times New Roman" panose="02020603050405020304" pitchFamily="18" charset="0"/>
                  </a:rPr>
                  <a:t>（有些数据集太小，</a:t>
                </a:r>
                <a:r>
                  <a:rPr lang="en-US" altLang="zh-CN" sz="2000" dirty="0">
                    <a:latin typeface="Times New Roman" panose="02020603050405020304" pitchFamily="18" charset="0"/>
                    <a:cs typeface="Times New Roman" panose="02020603050405020304" pitchFamily="18" charset="0"/>
                  </a:rPr>
                  <a:t>finetune</a:t>
                </a:r>
                <a:r>
                  <a:rPr lang="zh-CN" altLang="en-US" sz="2000" dirty="0">
                    <a:latin typeface="Times New Roman" panose="02020603050405020304" pitchFamily="18" charset="0"/>
                    <a:cs typeface="Times New Roman" panose="02020603050405020304" pitchFamily="18" charset="0"/>
                  </a:rPr>
                  <a:t>所有网络容易</a:t>
                </a:r>
                <a:r>
                  <a:rPr lang="en-US" altLang="zh-CN" sz="2000" dirty="0">
                    <a:latin typeface="Times New Roman" panose="02020603050405020304" pitchFamily="18" charset="0"/>
                    <a:cs typeface="Times New Roman" panose="02020603050405020304" pitchFamily="18" charset="0"/>
                  </a:rPr>
                  <a:t>sub-optimal</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使用</a:t>
                </a:r>
                <a:r>
                  <a:rPr lang="en-US" altLang="zh-CN" sz="2000" dirty="0">
                    <a:latin typeface="Times New Roman" panose="02020603050405020304" pitchFamily="18" charset="0"/>
                    <a:cs typeface="Times New Roman" panose="02020603050405020304" pitchFamily="18" charset="0"/>
                  </a:rPr>
                  <a:t>single-task Neural </a:t>
                </a:r>
                <a:r>
                  <a:rPr lang="en-US" altLang="zh-CN" sz="2000" dirty="0" err="1">
                    <a:latin typeface="Times New Roman" panose="02020603050405020304" pitchFamily="18" charset="0"/>
                    <a:cs typeface="Times New Roman" panose="02020603050405020304" pitchFamily="18" charset="0"/>
                  </a:rPr>
                  <a:t>AutoML</a:t>
                </a:r>
                <a:r>
                  <a:rPr lang="zh-CN" altLang="en-US" sz="2000" dirty="0">
                    <a:latin typeface="Times New Roman" panose="02020603050405020304" pitchFamily="18" charset="0"/>
                    <a:cs typeface="Times New Roman" panose="02020603050405020304" pitchFamily="18" charset="0"/>
                  </a:rPr>
                  <a:t>算法，</a:t>
                </a:r>
                <a:r>
                  <a:rPr lang="en-US" altLang="zh-CN" sz="2000" dirty="0">
                    <a:latin typeface="Times New Roman" panose="02020603050405020304" pitchFamily="18" charset="0"/>
                    <a:cs typeface="Times New Roman" panose="02020603050405020304" pitchFamily="18" charset="0"/>
                  </a:rPr>
                  <a:t>30</a:t>
                </a:r>
                <a:r>
                  <a:rPr lang="zh-CN" altLang="en-US" sz="2000" dirty="0">
                    <a:latin typeface="Times New Roman" panose="02020603050405020304" pitchFamily="18" charset="0"/>
                    <a:cs typeface="Times New Roman" panose="02020603050405020304" pitchFamily="18" charset="0"/>
                  </a:rPr>
                  <a:t>个机器</a:t>
                </a:r>
                <a:r>
                  <a:rPr lang="en-US" altLang="zh-CN" sz="2000" dirty="0">
                    <a:latin typeface="Times New Roman" panose="02020603050405020304" pitchFamily="18" charset="0"/>
                    <a:cs typeface="Times New Roman" panose="02020603050405020304" pitchFamily="18" charset="0"/>
                  </a:rPr>
                  <a:t>CPU</a:t>
                </a:r>
                <a:r>
                  <a:rPr lang="zh-CN" altLang="en-US" sz="2000" dirty="0">
                    <a:latin typeface="Times New Roman" panose="02020603050405020304" pitchFamily="18" charset="0"/>
                    <a:cs typeface="Times New Roman" panose="02020603050405020304" pitchFamily="18" charset="0"/>
                  </a:rPr>
                  <a:t>跑了一周，一个任务上探索了大概</a:t>
                </a:r>
                <a:r>
                  <a:rPr lang="en-US" altLang="zh-CN" sz="2000" dirty="0">
                    <a:latin typeface="Times New Roman" panose="02020603050405020304" pitchFamily="18" charset="0"/>
                    <a:cs typeface="Times New Roman" panose="02020603050405020304" pitchFamily="18" charset="0"/>
                  </a:rPr>
                  <a:t>10K</a:t>
                </a:r>
                <a:r>
                  <a:rPr lang="zh-CN" altLang="en-US" sz="2000" dirty="0">
                    <a:latin typeface="Times New Roman" panose="02020603050405020304" pitchFamily="18" charset="0"/>
                    <a:cs typeface="Times New Roman" panose="02020603050405020304" pitchFamily="18" charset="0"/>
                  </a:rPr>
                  <a:t>个模型</a:t>
                </a:r>
              </a:p>
            </p:txBody>
          </p:sp>
        </mc:Choice>
        <mc:Fallback xmlns="">
          <p:sp>
            <p:nvSpPr>
              <p:cNvPr id="7" name="文本框 6">
                <a:extLst>
                  <a:ext uri="{FF2B5EF4-FFF2-40B4-BE49-F238E27FC236}">
                    <a16:creationId xmlns:a16="http://schemas.microsoft.com/office/drawing/2014/main" id="{A250DEC9-0BD3-4BD4-80FB-BFC281EAD597}"/>
                  </a:ext>
                </a:extLst>
              </p:cNvPr>
              <p:cNvSpPr txBox="1">
                <a:spLocks noRot="1" noChangeAspect="1" noMove="1" noResize="1" noEditPoints="1" noAdjustHandles="1" noChangeArrowheads="1" noChangeShapeType="1" noTextEdit="1"/>
              </p:cNvSpPr>
              <p:nvPr/>
            </p:nvSpPr>
            <p:spPr>
              <a:xfrm>
                <a:off x="906809" y="1797083"/>
                <a:ext cx="10194328" cy="3736920"/>
              </a:xfrm>
              <a:prstGeom prst="rect">
                <a:avLst/>
              </a:prstGeom>
              <a:blipFill>
                <a:blip r:embed="rId3"/>
                <a:stretch>
                  <a:fillRect l="-658" b="-19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6664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3DAC783-5311-45A4-BA67-19C1B595EDD3}"/>
              </a:ext>
            </a:extLst>
          </p:cNvPr>
          <p:cNvSpPr txBox="1"/>
          <p:nvPr/>
        </p:nvSpPr>
        <p:spPr>
          <a:xfrm>
            <a:off x="1868905" y="91440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69171960-2D88-424E-8910-937C2F99A070}"/>
              </a:ext>
            </a:extLst>
          </p:cNvPr>
          <p:cNvSpPr txBox="1"/>
          <p:nvPr/>
        </p:nvSpPr>
        <p:spPr>
          <a:xfrm>
            <a:off x="834190" y="729734"/>
            <a:ext cx="877163" cy="369332"/>
          </a:xfrm>
          <a:prstGeom prst="rect">
            <a:avLst/>
          </a:prstGeom>
          <a:noFill/>
        </p:spPr>
        <p:txBody>
          <a:bodyPr wrap="none" rtlCol="0">
            <a:spAutoFit/>
          </a:bodyPr>
          <a:lstStyle/>
          <a:p>
            <a:r>
              <a:rPr lang="zh-CN" altLang="en-US" dirty="0"/>
              <a:t>实验：</a:t>
            </a:r>
          </a:p>
        </p:txBody>
      </p:sp>
      <p:sp>
        <p:nvSpPr>
          <p:cNvPr id="10" name="文本框 9">
            <a:extLst>
              <a:ext uri="{FF2B5EF4-FFF2-40B4-BE49-F238E27FC236}">
                <a16:creationId xmlns:a16="http://schemas.microsoft.com/office/drawing/2014/main" id="{5B74F9FD-0226-47C3-BBF1-409F0DC99569}"/>
              </a:ext>
            </a:extLst>
          </p:cNvPr>
          <p:cNvSpPr txBox="1"/>
          <p:nvPr/>
        </p:nvSpPr>
        <p:spPr>
          <a:xfrm>
            <a:off x="906809" y="1195441"/>
            <a:ext cx="2293651" cy="50526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分类任务：</a:t>
            </a:r>
          </a:p>
        </p:txBody>
      </p:sp>
      <p:pic>
        <p:nvPicPr>
          <p:cNvPr id="11" name="图片 10">
            <a:extLst>
              <a:ext uri="{FF2B5EF4-FFF2-40B4-BE49-F238E27FC236}">
                <a16:creationId xmlns:a16="http://schemas.microsoft.com/office/drawing/2014/main" id="{1A0CBE17-EA3A-4EC7-8A88-C2013DF7BF0E}"/>
              </a:ext>
            </a:extLst>
          </p:cNvPr>
          <p:cNvPicPr>
            <a:picLocks noChangeAspect="1"/>
          </p:cNvPicPr>
          <p:nvPr/>
        </p:nvPicPr>
        <p:blipFill>
          <a:blip r:embed="rId2"/>
          <a:stretch>
            <a:fillRect/>
          </a:stretch>
        </p:blipFill>
        <p:spPr>
          <a:xfrm>
            <a:off x="508742" y="0"/>
            <a:ext cx="10672176" cy="6858000"/>
          </a:xfrm>
          <a:prstGeom prst="rect">
            <a:avLst/>
          </a:prstGeom>
        </p:spPr>
      </p:pic>
      <p:pic>
        <p:nvPicPr>
          <p:cNvPr id="9" name="图片 8">
            <a:extLst>
              <a:ext uri="{FF2B5EF4-FFF2-40B4-BE49-F238E27FC236}">
                <a16:creationId xmlns:a16="http://schemas.microsoft.com/office/drawing/2014/main" id="{67E42F49-2613-4E2A-9A03-32785C561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5687" y="148390"/>
            <a:ext cx="2151620" cy="597672"/>
          </a:xfrm>
          <a:prstGeom prst="rect">
            <a:avLst/>
          </a:prstGeom>
        </p:spPr>
      </p:pic>
    </p:spTree>
    <p:extLst>
      <p:ext uri="{BB962C8B-B14F-4D97-AF65-F5344CB8AC3E}">
        <p14:creationId xmlns:p14="http://schemas.microsoft.com/office/powerpoint/2010/main" val="7115494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4254</TotalTime>
  <Words>678</Words>
  <Application>Microsoft Office PowerPoint</Application>
  <PresentationFormat>宽屏</PresentationFormat>
  <Paragraphs>95</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等线</vt:lpstr>
      <vt:lpstr>等线 Light</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宏运</dc:creator>
  <cp:lastModifiedBy>周 宏运</cp:lastModifiedBy>
  <cp:revision>10</cp:revision>
  <dcterms:created xsi:type="dcterms:W3CDTF">2021-11-10T12:57:59Z</dcterms:created>
  <dcterms:modified xsi:type="dcterms:W3CDTF">2022-04-16T13:38:42Z</dcterms:modified>
</cp:coreProperties>
</file>