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81" r:id="rId4"/>
    <p:sldId id="282" r:id="rId5"/>
    <p:sldId id="284" r:id="rId6"/>
    <p:sldId id="309" r:id="rId7"/>
    <p:sldId id="287" r:id="rId8"/>
    <p:sldId id="267" r:id="rId9"/>
    <p:sldId id="269" r:id="rId10"/>
    <p:sldId id="268" r:id="rId11"/>
    <p:sldId id="270" r:id="rId12"/>
    <p:sldId id="289" r:id="rId13"/>
    <p:sldId id="274" r:id="rId14"/>
    <p:sldId id="308" r:id="rId15"/>
    <p:sldId id="28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90"/>
      </p:cViewPr>
      <p:guideLst>
        <p:guide orient="horz" pos="221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2022/4/22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2022/4/22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7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5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slideLayout" Target="../slideLayouts/slideLayout18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914400"/>
            <a:ext cx="12235180" cy="2570480"/>
          </a:xfrm>
        </p:spPr>
        <p:txBody>
          <a:bodyPr>
            <a:noAutofit/>
          </a:bodyPr>
          <a:lstStyle/>
          <a:p>
            <a:r>
              <a:rPr altLang="zh-CN" sz="2800" dirty="0"/>
              <a:t>BiSyn-GAT+: Bi-Syntax Aware Graph Attention Network for Aspect-based Sentiment Analysis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6400" y="3547521"/>
            <a:ext cx="9799200" cy="1472400"/>
          </a:xfrm>
        </p:spPr>
        <p:txBody>
          <a:bodyPr>
            <a:normAutofit/>
          </a:bodyPr>
          <a:lstStyle/>
          <a:p>
            <a:pPr lvl="3" algn="r"/>
            <a:endParaRPr lang="en-US" altLang="zh-CN" dirty="0"/>
          </a:p>
          <a:p>
            <a:pPr lvl="3" algn="r"/>
            <a:r>
              <a:rPr lang="zh-CN" altLang="en-US" dirty="0"/>
              <a:t>来源：</a:t>
            </a:r>
            <a:r>
              <a:rPr lang="en-US" altLang="zh-CN" dirty="0"/>
              <a:t>ACL2022</a:t>
            </a:r>
          </a:p>
          <a:p>
            <a:pPr lvl="3" algn="r"/>
            <a:r>
              <a:rPr lang="zh-CN" altLang="en-US" dirty="0"/>
              <a:t>汇报人：胥卜凡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 Module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83D3A8-9C4D-4B3C-8302-5737F2E67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78" y="2123412"/>
            <a:ext cx="4457733" cy="34528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74D93B-4688-423A-82D9-672E0A0BD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214" y="4509442"/>
            <a:ext cx="4367244" cy="10668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0B72E2-435A-46E3-BB26-98F901EBB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605" y="2541593"/>
            <a:ext cx="4405345" cy="158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实验结果</a:t>
            </a: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23F02A0-6581-4ECD-A092-F86930E1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836" y="240483"/>
            <a:ext cx="8958328" cy="637703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其他实验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B64572-B23F-4D1F-AE70-A3115638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02" y="2223361"/>
            <a:ext cx="4433920" cy="25955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 fontScale="975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汇报人：胥卜凡   日期：</a:t>
            </a:r>
            <a:r>
              <a:rPr lang="en-US" altLang="zh-CN" dirty="0">
                <a:sym typeface="Arial" panose="020B0604020202020204" pitchFamily="34" charset="0"/>
              </a:rPr>
              <a:t>2022</a:t>
            </a:r>
            <a:r>
              <a:rPr lang="zh-CN" altLang="en-US" dirty="0">
                <a:sym typeface="Arial" panose="020B0604020202020204" pitchFamily="34" charset="0"/>
              </a:rPr>
              <a:t>.</a:t>
            </a:r>
            <a:r>
              <a:rPr lang="en-US" altLang="zh-CN" dirty="0">
                <a:sym typeface="Arial" panose="020B0604020202020204" pitchFamily="34" charset="0"/>
              </a:rPr>
              <a:t>4</a:t>
            </a:r>
            <a:r>
              <a:rPr lang="zh-CN" altLang="en-US" dirty="0">
                <a:sym typeface="Arial" panose="020B0604020202020204" pitchFamily="34" charset="0"/>
              </a:rPr>
              <a:t>.</a:t>
            </a:r>
            <a:r>
              <a:rPr lang="en-US" altLang="zh-CN" dirty="0">
                <a:sym typeface="Arial" panose="020B0604020202020204" pitchFamily="34" charset="0"/>
              </a:rPr>
              <a:t>22</a:t>
            </a:r>
            <a:endParaRPr lang="zh-CN" altLang="en-US" dirty="0"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768975" y="2133599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6878955" y="213359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模型概要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	</a:t>
            </a:r>
          </a:p>
        </p:txBody>
      </p:sp>
      <p:sp>
        <p:nvSpPr>
          <p:cNvPr id="26" name="文本框 25"/>
          <p:cNvSpPr txBox="1"/>
          <p:nvPr>
            <p:custDataLst>
              <p:tags r:id="rId7"/>
            </p:custDataLst>
          </p:nvPr>
        </p:nvSpPr>
        <p:spPr>
          <a:xfrm>
            <a:off x="5768975" y="341884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6878955" y="3418840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模型框架</a:t>
            </a: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5768975" y="4704079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6878955" y="470407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实验结果</a:t>
            </a:r>
          </a:p>
        </p:txBody>
      </p:sp>
      <p:cxnSp>
        <p:nvCxnSpPr>
          <p:cNvPr id="38" name="直接连接符 37"/>
          <p:cNvCxnSpPr/>
          <p:nvPr>
            <p:custDataLst>
              <p:tags r:id="rId11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模型概要</a:t>
            </a: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</a:p>
          </p:txBody>
        </p:sp>
      </p:grpSp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主要贡献</a:t>
            </a:r>
          </a:p>
        </p:txBody>
      </p:sp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>
            <a:off x="859655" y="2696728"/>
            <a:ext cx="3187260" cy="2880482"/>
            <a:chOff x="1238376" y="2140621"/>
            <a:chExt cx="2680959" cy="2422913"/>
          </a:xfrm>
        </p:grpSpPr>
        <p:sp>
          <p:nvSpPr>
            <p:cNvPr id="4" name="任意多边形 3"/>
            <p:cNvSpPr/>
            <p:nvPr>
              <p:custDataLst>
                <p:tags r:id="rId15"/>
              </p:custDataLst>
            </p:nvPr>
          </p:nvSpPr>
          <p:spPr>
            <a:xfrm>
              <a:off x="1436421" y="2140621"/>
              <a:ext cx="2284868" cy="1872577"/>
            </a:xfrm>
            <a:custGeom>
              <a:avLst/>
              <a:gdLst>
                <a:gd name="connsiteX0" fmla="*/ 1036790 w 2073580"/>
                <a:gd name="connsiteY0" fmla="*/ 0 h 1699415"/>
                <a:gd name="connsiteX1" fmla="*/ 2073580 w 2073580"/>
                <a:gd name="connsiteY1" fmla="*/ 1036790 h 1699415"/>
                <a:gd name="connsiteX2" fmla="*/ 1896513 w 2073580"/>
                <a:gd name="connsiteY2" fmla="*/ 1616469 h 1699415"/>
                <a:gd name="connsiteX3" fmla="*/ 1828076 w 2073580"/>
                <a:gd name="connsiteY3" fmla="*/ 1699415 h 1699415"/>
                <a:gd name="connsiteX4" fmla="*/ 1748116 w 2073580"/>
                <a:gd name="connsiteY4" fmla="*/ 1699415 h 1699415"/>
                <a:gd name="connsiteX5" fmla="*/ 1845135 w 2073580"/>
                <a:gd name="connsiteY5" fmla="*/ 1581827 h 1699415"/>
                <a:gd name="connsiteX6" fmla="*/ 2011621 w 2073580"/>
                <a:gd name="connsiteY6" fmla="*/ 1036790 h 1699415"/>
                <a:gd name="connsiteX7" fmla="*/ 1036790 w 2073580"/>
                <a:gd name="connsiteY7" fmla="*/ 61959 h 1699415"/>
                <a:gd name="connsiteX8" fmla="*/ 61959 w 2073580"/>
                <a:gd name="connsiteY8" fmla="*/ 1036790 h 1699415"/>
                <a:gd name="connsiteX9" fmla="*/ 228445 w 2073580"/>
                <a:gd name="connsiteY9" fmla="*/ 1581827 h 1699415"/>
                <a:gd name="connsiteX10" fmla="*/ 325464 w 2073580"/>
                <a:gd name="connsiteY10" fmla="*/ 1699415 h 1699415"/>
                <a:gd name="connsiteX11" fmla="*/ 245504 w 2073580"/>
                <a:gd name="connsiteY11" fmla="*/ 1699415 h 1699415"/>
                <a:gd name="connsiteX12" fmla="*/ 177068 w 2073580"/>
                <a:gd name="connsiteY12" fmla="*/ 1616469 h 1699415"/>
                <a:gd name="connsiteX13" fmla="*/ 0 w 2073580"/>
                <a:gd name="connsiteY13" fmla="*/ 1036790 h 1699415"/>
                <a:gd name="connsiteX14" fmla="*/ 1036790 w 2073580"/>
                <a:gd name="connsiteY14" fmla="*/ 0 h 16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3580" h="1699415">
                  <a:moveTo>
                    <a:pt x="1036790" y="0"/>
                  </a:moveTo>
                  <a:cubicBezTo>
                    <a:pt x="1609393" y="0"/>
                    <a:pt x="2073580" y="464187"/>
                    <a:pt x="2073580" y="1036790"/>
                  </a:cubicBezTo>
                  <a:cubicBezTo>
                    <a:pt x="2073580" y="1251516"/>
                    <a:pt x="2008304" y="1450996"/>
                    <a:pt x="1896513" y="1616469"/>
                  </a:cubicBezTo>
                  <a:lnTo>
                    <a:pt x="1828076" y="1699415"/>
                  </a:lnTo>
                  <a:lnTo>
                    <a:pt x="1748116" y="1699415"/>
                  </a:lnTo>
                  <a:lnTo>
                    <a:pt x="1845135" y="1581827"/>
                  </a:lnTo>
                  <a:cubicBezTo>
                    <a:pt x="1950246" y="1426243"/>
                    <a:pt x="2011621" y="1238684"/>
                    <a:pt x="2011621" y="1036790"/>
                  </a:cubicBezTo>
                  <a:cubicBezTo>
                    <a:pt x="2011621" y="498406"/>
                    <a:pt x="1575174" y="61959"/>
                    <a:pt x="1036790" y="61959"/>
                  </a:cubicBezTo>
                  <a:cubicBezTo>
                    <a:pt x="498406" y="61959"/>
                    <a:pt x="61959" y="498406"/>
                    <a:pt x="61959" y="1036790"/>
                  </a:cubicBezTo>
                  <a:cubicBezTo>
                    <a:pt x="61959" y="1238684"/>
                    <a:pt x="123334" y="1426243"/>
                    <a:pt x="228445" y="1581827"/>
                  </a:cubicBezTo>
                  <a:lnTo>
                    <a:pt x="325464" y="1699415"/>
                  </a:lnTo>
                  <a:lnTo>
                    <a:pt x="245504" y="1699415"/>
                  </a:lnTo>
                  <a:lnTo>
                    <a:pt x="177068" y="1616469"/>
                  </a:lnTo>
                  <a:cubicBezTo>
                    <a:pt x="65276" y="1450996"/>
                    <a:pt x="0" y="1251516"/>
                    <a:pt x="0" y="1036790"/>
                  </a:cubicBezTo>
                  <a:cubicBezTo>
                    <a:pt x="0" y="464187"/>
                    <a:pt x="464187" y="0"/>
                    <a:pt x="1036790" y="0"/>
                  </a:cubicBezTo>
                  <a:close/>
                </a:path>
              </a:pathLst>
            </a:custGeom>
            <a:solidFill>
              <a:srgbClr val="47B6E7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lIns="180000" tIns="360000" rIns="180000" bIns="108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rgbClr val="47B6E7"/>
                </a:solidFill>
              </a:endParaRPr>
            </a:p>
          </p:txBody>
        </p:sp>
        <p:sp>
          <p:nvSpPr>
            <p:cNvPr id="6" name="梯形 5"/>
            <p:cNvSpPr/>
            <p:nvPr>
              <p:custDataLst>
                <p:tags r:id="rId16"/>
              </p:custDataLst>
            </p:nvPr>
          </p:nvSpPr>
          <p:spPr>
            <a:xfrm>
              <a:off x="1238376" y="4005895"/>
              <a:ext cx="2680959" cy="515586"/>
            </a:xfrm>
            <a:prstGeom prst="trapezoid">
              <a:avLst>
                <a:gd name="adj" fmla="val 43399"/>
              </a:avLst>
            </a:prstGeom>
            <a:solidFill>
              <a:srgbClr val="628EE3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>
              <p:custDataLst>
                <p:tags r:id="rId17"/>
              </p:custDataLst>
            </p:nvPr>
          </p:nvSpPr>
          <p:spPr>
            <a:xfrm>
              <a:off x="1458214" y="4005895"/>
              <a:ext cx="2241282" cy="557639"/>
            </a:xfrm>
            <a:custGeom>
              <a:avLst/>
              <a:gdLst>
                <a:gd name="connsiteX0" fmla="*/ 1126105 w 1564941"/>
                <a:gd name="connsiteY0" fmla="*/ 194508 h 389363"/>
                <a:gd name="connsiteX1" fmla="*/ 1108605 w 1564941"/>
                <a:gd name="connsiteY1" fmla="*/ 251142 h 389363"/>
                <a:gd name="connsiteX2" fmla="*/ 1051971 w 1564941"/>
                <a:gd name="connsiteY2" fmla="*/ 251141 h 389363"/>
                <a:gd name="connsiteX3" fmla="*/ 1097789 w 1564941"/>
                <a:gd name="connsiteY3" fmla="*/ 286142 h 389363"/>
                <a:gd name="connsiteX4" fmla="*/ 1080288 w 1564941"/>
                <a:gd name="connsiteY4" fmla="*/ 342776 h 389363"/>
                <a:gd name="connsiteX5" fmla="*/ 1126105 w 1564941"/>
                <a:gd name="connsiteY5" fmla="*/ 307774 h 389363"/>
                <a:gd name="connsiteX6" fmla="*/ 1171922 w 1564941"/>
                <a:gd name="connsiteY6" fmla="*/ 342776 h 389363"/>
                <a:gd name="connsiteX7" fmla="*/ 1154421 w 1564941"/>
                <a:gd name="connsiteY7" fmla="*/ 286142 h 389363"/>
                <a:gd name="connsiteX8" fmla="*/ 1200239 w 1564941"/>
                <a:gd name="connsiteY8" fmla="*/ 251141 h 389363"/>
                <a:gd name="connsiteX9" fmla="*/ 1143605 w 1564941"/>
                <a:gd name="connsiteY9" fmla="*/ 251142 h 389363"/>
                <a:gd name="connsiteX10" fmla="*/ 438835 w 1564941"/>
                <a:gd name="connsiteY10" fmla="*/ 194508 h 389363"/>
                <a:gd name="connsiteX11" fmla="*/ 421335 w 1564941"/>
                <a:gd name="connsiteY11" fmla="*/ 251142 h 389363"/>
                <a:gd name="connsiteX12" fmla="*/ 364701 w 1564941"/>
                <a:gd name="connsiteY12" fmla="*/ 251141 h 389363"/>
                <a:gd name="connsiteX13" fmla="*/ 410519 w 1564941"/>
                <a:gd name="connsiteY13" fmla="*/ 286142 h 389363"/>
                <a:gd name="connsiteX14" fmla="*/ 393018 w 1564941"/>
                <a:gd name="connsiteY14" fmla="*/ 342776 h 389363"/>
                <a:gd name="connsiteX15" fmla="*/ 438835 w 1564941"/>
                <a:gd name="connsiteY15" fmla="*/ 307774 h 389363"/>
                <a:gd name="connsiteX16" fmla="*/ 484652 w 1564941"/>
                <a:gd name="connsiteY16" fmla="*/ 342776 h 389363"/>
                <a:gd name="connsiteX17" fmla="*/ 467151 w 1564941"/>
                <a:gd name="connsiteY17" fmla="*/ 286142 h 389363"/>
                <a:gd name="connsiteX18" fmla="*/ 512969 w 1564941"/>
                <a:gd name="connsiteY18" fmla="*/ 251141 h 389363"/>
                <a:gd name="connsiteX19" fmla="*/ 456335 w 1564941"/>
                <a:gd name="connsiteY19" fmla="*/ 251142 h 389363"/>
                <a:gd name="connsiteX20" fmla="*/ 913727 w 1564941"/>
                <a:gd name="connsiteY20" fmla="*/ 40206 h 389363"/>
                <a:gd name="connsiteX21" fmla="*/ 896227 w 1564941"/>
                <a:gd name="connsiteY21" fmla="*/ 96840 h 389363"/>
                <a:gd name="connsiteX22" fmla="*/ 839593 w 1564941"/>
                <a:gd name="connsiteY22" fmla="*/ 96839 h 389363"/>
                <a:gd name="connsiteX23" fmla="*/ 885411 w 1564941"/>
                <a:gd name="connsiteY23" fmla="*/ 131840 h 389363"/>
                <a:gd name="connsiteX24" fmla="*/ 867910 w 1564941"/>
                <a:gd name="connsiteY24" fmla="*/ 188474 h 389363"/>
                <a:gd name="connsiteX25" fmla="*/ 913727 w 1564941"/>
                <a:gd name="connsiteY25" fmla="*/ 153472 h 389363"/>
                <a:gd name="connsiteX26" fmla="*/ 959544 w 1564941"/>
                <a:gd name="connsiteY26" fmla="*/ 188474 h 389363"/>
                <a:gd name="connsiteX27" fmla="*/ 942043 w 1564941"/>
                <a:gd name="connsiteY27" fmla="*/ 131840 h 389363"/>
                <a:gd name="connsiteX28" fmla="*/ 987861 w 1564941"/>
                <a:gd name="connsiteY28" fmla="*/ 96839 h 389363"/>
                <a:gd name="connsiteX29" fmla="*/ 931227 w 1564941"/>
                <a:gd name="connsiteY29" fmla="*/ 96840 h 389363"/>
                <a:gd name="connsiteX30" fmla="*/ 651212 w 1564941"/>
                <a:gd name="connsiteY30" fmla="*/ 40206 h 389363"/>
                <a:gd name="connsiteX31" fmla="*/ 633712 w 1564941"/>
                <a:gd name="connsiteY31" fmla="*/ 96840 h 389363"/>
                <a:gd name="connsiteX32" fmla="*/ 577078 w 1564941"/>
                <a:gd name="connsiteY32" fmla="*/ 96839 h 389363"/>
                <a:gd name="connsiteX33" fmla="*/ 622896 w 1564941"/>
                <a:gd name="connsiteY33" fmla="*/ 131840 h 389363"/>
                <a:gd name="connsiteX34" fmla="*/ 605395 w 1564941"/>
                <a:gd name="connsiteY34" fmla="*/ 188474 h 389363"/>
                <a:gd name="connsiteX35" fmla="*/ 651212 w 1564941"/>
                <a:gd name="connsiteY35" fmla="*/ 153472 h 389363"/>
                <a:gd name="connsiteX36" fmla="*/ 697029 w 1564941"/>
                <a:gd name="connsiteY36" fmla="*/ 188474 h 389363"/>
                <a:gd name="connsiteX37" fmla="*/ 679528 w 1564941"/>
                <a:gd name="connsiteY37" fmla="*/ 131840 h 389363"/>
                <a:gd name="connsiteX38" fmla="*/ 725346 w 1564941"/>
                <a:gd name="connsiteY38" fmla="*/ 96839 h 389363"/>
                <a:gd name="connsiteX39" fmla="*/ 668712 w 1564941"/>
                <a:gd name="connsiteY39" fmla="*/ 96840 h 389363"/>
                <a:gd name="connsiteX40" fmla="*/ 0 w 1564941"/>
                <a:gd name="connsiteY40" fmla="*/ 0 h 389363"/>
                <a:gd name="connsiteX41" fmla="*/ 1564941 w 1564941"/>
                <a:gd name="connsiteY41" fmla="*/ 0 h 389363"/>
                <a:gd name="connsiteX42" fmla="*/ 1413751 w 1564941"/>
                <a:gd name="connsiteY42" fmla="*/ 389363 h 389363"/>
                <a:gd name="connsiteX43" fmla="*/ 151190 w 1564941"/>
                <a:gd name="connsiteY43" fmla="*/ 389363 h 38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64941" h="389363">
                  <a:moveTo>
                    <a:pt x="1126105" y="194508"/>
                  </a:moveTo>
                  <a:lnTo>
                    <a:pt x="1108605" y="251142"/>
                  </a:lnTo>
                  <a:lnTo>
                    <a:pt x="1051971" y="251141"/>
                  </a:lnTo>
                  <a:lnTo>
                    <a:pt x="1097789" y="286142"/>
                  </a:lnTo>
                  <a:lnTo>
                    <a:pt x="1080288" y="342776"/>
                  </a:lnTo>
                  <a:lnTo>
                    <a:pt x="1126105" y="307774"/>
                  </a:lnTo>
                  <a:lnTo>
                    <a:pt x="1171922" y="342776"/>
                  </a:lnTo>
                  <a:lnTo>
                    <a:pt x="1154421" y="286142"/>
                  </a:lnTo>
                  <a:lnTo>
                    <a:pt x="1200239" y="251141"/>
                  </a:lnTo>
                  <a:lnTo>
                    <a:pt x="1143605" y="251142"/>
                  </a:lnTo>
                  <a:close/>
                  <a:moveTo>
                    <a:pt x="438835" y="194508"/>
                  </a:moveTo>
                  <a:lnTo>
                    <a:pt x="421335" y="251142"/>
                  </a:lnTo>
                  <a:lnTo>
                    <a:pt x="364701" y="251141"/>
                  </a:lnTo>
                  <a:lnTo>
                    <a:pt x="410519" y="286142"/>
                  </a:lnTo>
                  <a:lnTo>
                    <a:pt x="393018" y="342776"/>
                  </a:lnTo>
                  <a:lnTo>
                    <a:pt x="438835" y="307774"/>
                  </a:lnTo>
                  <a:lnTo>
                    <a:pt x="484652" y="342776"/>
                  </a:lnTo>
                  <a:lnTo>
                    <a:pt x="467151" y="286142"/>
                  </a:lnTo>
                  <a:lnTo>
                    <a:pt x="512969" y="251141"/>
                  </a:lnTo>
                  <a:lnTo>
                    <a:pt x="456335" y="251142"/>
                  </a:lnTo>
                  <a:close/>
                  <a:moveTo>
                    <a:pt x="913727" y="40206"/>
                  </a:moveTo>
                  <a:lnTo>
                    <a:pt x="896227" y="96840"/>
                  </a:lnTo>
                  <a:lnTo>
                    <a:pt x="839593" y="96839"/>
                  </a:lnTo>
                  <a:lnTo>
                    <a:pt x="885411" y="131840"/>
                  </a:lnTo>
                  <a:lnTo>
                    <a:pt x="867910" y="188474"/>
                  </a:lnTo>
                  <a:lnTo>
                    <a:pt x="913727" y="153472"/>
                  </a:lnTo>
                  <a:lnTo>
                    <a:pt x="959544" y="188474"/>
                  </a:lnTo>
                  <a:lnTo>
                    <a:pt x="942043" y="131840"/>
                  </a:lnTo>
                  <a:lnTo>
                    <a:pt x="987861" y="96839"/>
                  </a:lnTo>
                  <a:lnTo>
                    <a:pt x="931227" y="96840"/>
                  </a:lnTo>
                  <a:close/>
                  <a:moveTo>
                    <a:pt x="651212" y="40206"/>
                  </a:moveTo>
                  <a:lnTo>
                    <a:pt x="633712" y="96840"/>
                  </a:lnTo>
                  <a:lnTo>
                    <a:pt x="577078" y="96839"/>
                  </a:lnTo>
                  <a:lnTo>
                    <a:pt x="622896" y="131840"/>
                  </a:lnTo>
                  <a:lnTo>
                    <a:pt x="605395" y="188474"/>
                  </a:lnTo>
                  <a:lnTo>
                    <a:pt x="651212" y="153472"/>
                  </a:lnTo>
                  <a:lnTo>
                    <a:pt x="697029" y="188474"/>
                  </a:lnTo>
                  <a:lnTo>
                    <a:pt x="679528" y="131840"/>
                  </a:lnTo>
                  <a:lnTo>
                    <a:pt x="725346" y="96839"/>
                  </a:lnTo>
                  <a:lnTo>
                    <a:pt x="668712" y="96840"/>
                  </a:lnTo>
                  <a:close/>
                  <a:moveTo>
                    <a:pt x="0" y="0"/>
                  </a:moveTo>
                  <a:lnTo>
                    <a:pt x="1564941" y="0"/>
                  </a:lnTo>
                  <a:lnTo>
                    <a:pt x="1413751" y="389363"/>
                  </a:lnTo>
                  <a:lnTo>
                    <a:pt x="151190" y="389363"/>
                  </a:lnTo>
                  <a:close/>
                </a:path>
              </a:pathLst>
            </a:custGeom>
            <a:solidFill>
              <a:srgbClr val="628EE3">
                <a:lumMod val="20000"/>
                <a:lumOff val="80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tIns="216000" bIns="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628EE3"/>
                  </a:solidFill>
                </a:rPr>
                <a:t>A</a:t>
              </a:r>
              <a:endParaRPr lang="zh-CN" altLang="en-US" dirty="0">
                <a:solidFill>
                  <a:srgbClr val="628EE3"/>
                </a:solidFill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4755045" y="2696728"/>
            <a:ext cx="3187260" cy="2880482"/>
            <a:chOff x="1238376" y="2140621"/>
            <a:chExt cx="2680959" cy="2422913"/>
          </a:xfrm>
        </p:grpSpPr>
        <p:sp>
          <p:nvSpPr>
            <p:cNvPr id="7" name="任意多边形 6"/>
            <p:cNvSpPr/>
            <p:nvPr>
              <p:custDataLst>
                <p:tags r:id="rId12"/>
              </p:custDataLst>
            </p:nvPr>
          </p:nvSpPr>
          <p:spPr>
            <a:xfrm>
              <a:off x="1436421" y="2140621"/>
              <a:ext cx="2284868" cy="1872577"/>
            </a:xfrm>
            <a:custGeom>
              <a:avLst/>
              <a:gdLst>
                <a:gd name="connsiteX0" fmla="*/ 1036790 w 2073580"/>
                <a:gd name="connsiteY0" fmla="*/ 0 h 1699415"/>
                <a:gd name="connsiteX1" fmla="*/ 2073580 w 2073580"/>
                <a:gd name="connsiteY1" fmla="*/ 1036790 h 1699415"/>
                <a:gd name="connsiteX2" fmla="*/ 1896513 w 2073580"/>
                <a:gd name="connsiteY2" fmla="*/ 1616469 h 1699415"/>
                <a:gd name="connsiteX3" fmla="*/ 1828076 w 2073580"/>
                <a:gd name="connsiteY3" fmla="*/ 1699415 h 1699415"/>
                <a:gd name="connsiteX4" fmla="*/ 1748116 w 2073580"/>
                <a:gd name="connsiteY4" fmla="*/ 1699415 h 1699415"/>
                <a:gd name="connsiteX5" fmla="*/ 1845135 w 2073580"/>
                <a:gd name="connsiteY5" fmla="*/ 1581827 h 1699415"/>
                <a:gd name="connsiteX6" fmla="*/ 2011621 w 2073580"/>
                <a:gd name="connsiteY6" fmla="*/ 1036790 h 1699415"/>
                <a:gd name="connsiteX7" fmla="*/ 1036790 w 2073580"/>
                <a:gd name="connsiteY7" fmla="*/ 61959 h 1699415"/>
                <a:gd name="connsiteX8" fmla="*/ 61959 w 2073580"/>
                <a:gd name="connsiteY8" fmla="*/ 1036790 h 1699415"/>
                <a:gd name="connsiteX9" fmla="*/ 228445 w 2073580"/>
                <a:gd name="connsiteY9" fmla="*/ 1581827 h 1699415"/>
                <a:gd name="connsiteX10" fmla="*/ 325464 w 2073580"/>
                <a:gd name="connsiteY10" fmla="*/ 1699415 h 1699415"/>
                <a:gd name="connsiteX11" fmla="*/ 245504 w 2073580"/>
                <a:gd name="connsiteY11" fmla="*/ 1699415 h 1699415"/>
                <a:gd name="connsiteX12" fmla="*/ 177068 w 2073580"/>
                <a:gd name="connsiteY12" fmla="*/ 1616469 h 1699415"/>
                <a:gd name="connsiteX13" fmla="*/ 0 w 2073580"/>
                <a:gd name="connsiteY13" fmla="*/ 1036790 h 1699415"/>
                <a:gd name="connsiteX14" fmla="*/ 1036790 w 2073580"/>
                <a:gd name="connsiteY14" fmla="*/ 0 h 16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3580" h="1699415">
                  <a:moveTo>
                    <a:pt x="1036790" y="0"/>
                  </a:moveTo>
                  <a:cubicBezTo>
                    <a:pt x="1609393" y="0"/>
                    <a:pt x="2073580" y="464187"/>
                    <a:pt x="2073580" y="1036790"/>
                  </a:cubicBezTo>
                  <a:cubicBezTo>
                    <a:pt x="2073580" y="1251516"/>
                    <a:pt x="2008304" y="1450996"/>
                    <a:pt x="1896513" y="1616469"/>
                  </a:cubicBezTo>
                  <a:lnTo>
                    <a:pt x="1828076" y="1699415"/>
                  </a:lnTo>
                  <a:lnTo>
                    <a:pt x="1748116" y="1699415"/>
                  </a:lnTo>
                  <a:lnTo>
                    <a:pt x="1845135" y="1581827"/>
                  </a:lnTo>
                  <a:cubicBezTo>
                    <a:pt x="1950246" y="1426243"/>
                    <a:pt x="2011621" y="1238684"/>
                    <a:pt x="2011621" y="1036790"/>
                  </a:cubicBezTo>
                  <a:cubicBezTo>
                    <a:pt x="2011621" y="498406"/>
                    <a:pt x="1575174" y="61959"/>
                    <a:pt x="1036790" y="61959"/>
                  </a:cubicBezTo>
                  <a:cubicBezTo>
                    <a:pt x="498406" y="61959"/>
                    <a:pt x="61959" y="498406"/>
                    <a:pt x="61959" y="1036790"/>
                  </a:cubicBezTo>
                  <a:cubicBezTo>
                    <a:pt x="61959" y="1238684"/>
                    <a:pt x="123334" y="1426243"/>
                    <a:pt x="228445" y="1581827"/>
                  </a:cubicBezTo>
                  <a:lnTo>
                    <a:pt x="325464" y="1699415"/>
                  </a:lnTo>
                  <a:lnTo>
                    <a:pt x="245504" y="1699415"/>
                  </a:lnTo>
                  <a:lnTo>
                    <a:pt x="177068" y="1616469"/>
                  </a:lnTo>
                  <a:cubicBezTo>
                    <a:pt x="65276" y="1450996"/>
                    <a:pt x="0" y="1251516"/>
                    <a:pt x="0" y="1036790"/>
                  </a:cubicBezTo>
                  <a:cubicBezTo>
                    <a:pt x="0" y="464187"/>
                    <a:pt x="464187" y="0"/>
                    <a:pt x="1036790" y="0"/>
                  </a:cubicBezTo>
                  <a:close/>
                </a:path>
              </a:pathLst>
            </a:custGeom>
            <a:solidFill>
              <a:srgbClr val="47B6E7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lIns="180000" tIns="360000" rIns="180000" bIns="108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rgbClr val="47B6E7"/>
                </a:solidFill>
              </a:endParaRPr>
            </a:p>
          </p:txBody>
        </p:sp>
        <p:sp>
          <p:nvSpPr>
            <p:cNvPr id="8" name="梯形 7"/>
            <p:cNvSpPr/>
            <p:nvPr>
              <p:custDataLst>
                <p:tags r:id="rId13"/>
              </p:custDataLst>
            </p:nvPr>
          </p:nvSpPr>
          <p:spPr>
            <a:xfrm>
              <a:off x="1238376" y="4005895"/>
              <a:ext cx="2680959" cy="515586"/>
            </a:xfrm>
            <a:prstGeom prst="trapezoid">
              <a:avLst>
                <a:gd name="adj" fmla="val 43399"/>
              </a:avLst>
            </a:prstGeom>
            <a:solidFill>
              <a:srgbClr val="628EE3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>
              <p:custDataLst>
                <p:tags r:id="rId14"/>
              </p:custDataLst>
            </p:nvPr>
          </p:nvSpPr>
          <p:spPr>
            <a:xfrm>
              <a:off x="1458214" y="4005895"/>
              <a:ext cx="2241282" cy="557639"/>
            </a:xfrm>
            <a:custGeom>
              <a:avLst/>
              <a:gdLst>
                <a:gd name="connsiteX0" fmla="*/ 1126105 w 1564941"/>
                <a:gd name="connsiteY0" fmla="*/ 194508 h 389363"/>
                <a:gd name="connsiteX1" fmla="*/ 1108605 w 1564941"/>
                <a:gd name="connsiteY1" fmla="*/ 251142 h 389363"/>
                <a:gd name="connsiteX2" fmla="*/ 1051971 w 1564941"/>
                <a:gd name="connsiteY2" fmla="*/ 251141 h 389363"/>
                <a:gd name="connsiteX3" fmla="*/ 1097789 w 1564941"/>
                <a:gd name="connsiteY3" fmla="*/ 286142 h 389363"/>
                <a:gd name="connsiteX4" fmla="*/ 1080288 w 1564941"/>
                <a:gd name="connsiteY4" fmla="*/ 342776 h 389363"/>
                <a:gd name="connsiteX5" fmla="*/ 1126105 w 1564941"/>
                <a:gd name="connsiteY5" fmla="*/ 307774 h 389363"/>
                <a:gd name="connsiteX6" fmla="*/ 1171922 w 1564941"/>
                <a:gd name="connsiteY6" fmla="*/ 342776 h 389363"/>
                <a:gd name="connsiteX7" fmla="*/ 1154421 w 1564941"/>
                <a:gd name="connsiteY7" fmla="*/ 286142 h 389363"/>
                <a:gd name="connsiteX8" fmla="*/ 1200239 w 1564941"/>
                <a:gd name="connsiteY8" fmla="*/ 251141 h 389363"/>
                <a:gd name="connsiteX9" fmla="*/ 1143605 w 1564941"/>
                <a:gd name="connsiteY9" fmla="*/ 251142 h 389363"/>
                <a:gd name="connsiteX10" fmla="*/ 438835 w 1564941"/>
                <a:gd name="connsiteY10" fmla="*/ 194508 h 389363"/>
                <a:gd name="connsiteX11" fmla="*/ 421335 w 1564941"/>
                <a:gd name="connsiteY11" fmla="*/ 251142 h 389363"/>
                <a:gd name="connsiteX12" fmla="*/ 364701 w 1564941"/>
                <a:gd name="connsiteY12" fmla="*/ 251141 h 389363"/>
                <a:gd name="connsiteX13" fmla="*/ 410519 w 1564941"/>
                <a:gd name="connsiteY13" fmla="*/ 286142 h 389363"/>
                <a:gd name="connsiteX14" fmla="*/ 393018 w 1564941"/>
                <a:gd name="connsiteY14" fmla="*/ 342776 h 389363"/>
                <a:gd name="connsiteX15" fmla="*/ 438835 w 1564941"/>
                <a:gd name="connsiteY15" fmla="*/ 307774 h 389363"/>
                <a:gd name="connsiteX16" fmla="*/ 484652 w 1564941"/>
                <a:gd name="connsiteY16" fmla="*/ 342776 h 389363"/>
                <a:gd name="connsiteX17" fmla="*/ 467151 w 1564941"/>
                <a:gd name="connsiteY17" fmla="*/ 286142 h 389363"/>
                <a:gd name="connsiteX18" fmla="*/ 512969 w 1564941"/>
                <a:gd name="connsiteY18" fmla="*/ 251141 h 389363"/>
                <a:gd name="connsiteX19" fmla="*/ 456335 w 1564941"/>
                <a:gd name="connsiteY19" fmla="*/ 251142 h 389363"/>
                <a:gd name="connsiteX20" fmla="*/ 913727 w 1564941"/>
                <a:gd name="connsiteY20" fmla="*/ 40206 h 389363"/>
                <a:gd name="connsiteX21" fmla="*/ 896227 w 1564941"/>
                <a:gd name="connsiteY21" fmla="*/ 96840 h 389363"/>
                <a:gd name="connsiteX22" fmla="*/ 839593 w 1564941"/>
                <a:gd name="connsiteY22" fmla="*/ 96839 h 389363"/>
                <a:gd name="connsiteX23" fmla="*/ 885411 w 1564941"/>
                <a:gd name="connsiteY23" fmla="*/ 131840 h 389363"/>
                <a:gd name="connsiteX24" fmla="*/ 867910 w 1564941"/>
                <a:gd name="connsiteY24" fmla="*/ 188474 h 389363"/>
                <a:gd name="connsiteX25" fmla="*/ 913727 w 1564941"/>
                <a:gd name="connsiteY25" fmla="*/ 153472 h 389363"/>
                <a:gd name="connsiteX26" fmla="*/ 959544 w 1564941"/>
                <a:gd name="connsiteY26" fmla="*/ 188474 h 389363"/>
                <a:gd name="connsiteX27" fmla="*/ 942043 w 1564941"/>
                <a:gd name="connsiteY27" fmla="*/ 131840 h 389363"/>
                <a:gd name="connsiteX28" fmla="*/ 987861 w 1564941"/>
                <a:gd name="connsiteY28" fmla="*/ 96839 h 389363"/>
                <a:gd name="connsiteX29" fmla="*/ 931227 w 1564941"/>
                <a:gd name="connsiteY29" fmla="*/ 96840 h 389363"/>
                <a:gd name="connsiteX30" fmla="*/ 651212 w 1564941"/>
                <a:gd name="connsiteY30" fmla="*/ 40206 h 389363"/>
                <a:gd name="connsiteX31" fmla="*/ 633712 w 1564941"/>
                <a:gd name="connsiteY31" fmla="*/ 96840 h 389363"/>
                <a:gd name="connsiteX32" fmla="*/ 577078 w 1564941"/>
                <a:gd name="connsiteY32" fmla="*/ 96839 h 389363"/>
                <a:gd name="connsiteX33" fmla="*/ 622896 w 1564941"/>
                <a:gd name="connsiteY33" fmla="*/ 131840 h 389363"/>
                <a:gd name="connsiteX34" fmla="*/ 605395 w 1564941"/>
                <a:gd name="connsiteY34" fmla="*/ 188474 h 389363"/>
                <a:gd name="connsiteX35" fmla="*/ 651212 w 1564941"/>
                <a:gd name="connsiteY35" fmla="*/ 153472 h 389363"/>
                <a:gd name="connsiteX36" fmla="*/ 697029 w 1564941"/>
                <a:gd name="connsiteY36" fmla="*/ 188474 h 389363"/>
                <a:gd name="connsiteX37" fmla="*/ 679528 w 1564941"/>
                <a:gd name="connsiteY37" fmla="*/ 131840 h 389363"/>
                <a:gd name="connsiteX38" fmla="*/ 725346 w 1564941"/>
                <a:gd name="connsiteY38" fmla="*/ 96839 h 389363"/>
                <a:gd name="connsiteX39" fmla="*/ 668712 w 1564941"/>
                <a:gd name="connsiteY39" fmla="*/ 96840 h 389363"/>
                <a:gd name="connsiteX40" fmla="*/ 0 w 1564941"/>
                <a:gd name="connsiteY40" fmla="*/ 0 h 389363"/>
                <a:gd name="connsiteX41" fmla="*/ 1564941 w 1564941"/>
                <a:gd name="connsiteY41" fmla="*/ 0 h 389363"/>
                <a:gd name="connsiteX42" fmla="*/ 1413751 w 1564941"/>
                <a:gd name="connsiteY42" fmla="*/ 389363 h 389363"/>
                <a:gd name="connsiteX43" fmla="*/ 151190 w 1564941"/>
                <a:gd name="connsiteY43" fmla="*/ 389363 h 38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64941" h="389363">
                  <a:moveTo>
                    <a:pt x="1126105" y="194508"/>
                  </a:moveTo>
                  <a:lnTo>
                    <a:pt x="1108605" y="251142"/>
                  </a:lnTo>
                  <a:lnTo>
                    <a:pt x="1051971" y="251141"/>
                  </a:lnTo>
                  <a:lnTo>
                    <a:pt x="1097789" y="286142"/>
                  </a:lnTo>
                  <a:lnTo>
                    <a:pt x="1080288" y="342776"/>
                  </a:lnTo>
                  <a:lnTo>
                    <a:pt x="1126105" y="307774"/>
                  </a:lnTo>
                  <a:lnTo>
                    <a:pt x="1171922" y="342776"/>
                  </a:lnTo>
                  <a:lnTo>
                    <a:pt x="1154421" y="286142"/>
                  </a:lnTo>
                  <a:lnTo>
                    <a:pt x="1200239" y="251141"/>
                  </a:lnTo>
                  <a:lnTo>
                    <a:pt x="1143605" y="251142"/>
                  </a:lnTo>
                  <a:close/>
                  <a:moveTo>
                    <a:pt x="438835" y="194508"/>
                  </a:moveTo>
                  <a:lnTo>
                    <a:pt x="421335" y="251142"/>
                  </a:lnTo>
                  <a:lnTo>
                    <a:pt x="364701" y="251141"/>
                  </a:lnTo>
                  <a:lnTo>
                    <a:pt x="410519" y="286142"/>
                  </a:lnTo>
                  <a:lnTo>
                    <a:pt x="393018" y="342776"/>
                  </a:lnTo>
                  <a:lnTo>
                    <a:pt x="438835" y="307774"/>
                  </a:lnTo>
                  <a:lnTo>
                    <a:pt x="484652" y="342776"/>
                  </a:lnTo>
                  <a:lnTo>
                    <a:pt x="467151" y="286142"/>
                  </a:lnTo>
                  <a:lnTo>
                    <a:pt x="512969" y="251141"/>
                  </a:lnTo>
                  <a:lnTo>
                    <a:pt x="456335" y="251142"/>
                  </a:lnTo>
                  <a:close/>
                  <a:moveTo>
                    <a:pt x="913727" y="40206"/>
                  </a:moveTo>
                  <a:lnTo>
                    <a:pt x="896227" y="96840"/>
                  </a:lnTo>
                  <a:lnTo>
                    <a:pt x="839593" y="96839"/>
                  </a:lnTo>
                  <a:lnTo>
                    <a:pt x="885411" y="131840"/>
                  </a:lnTo>
                  <a:lnTo>
                    <a:pt x="867910" y="188474"/>
                  </a:lnTo>
                  <a:lnTo>
                    <a:pt x="913727" y="153472"/>
                  </a:lnTo>
                  <a:lnTo>
                    <a:pt x="959544" y="188474"/>
                  </a:lnTo>
                  <a:lnTo>
                    <a:pt x="942043" y="131840"/>
                  </a:lnTo>
                  <a:lnTo>
                    <a:pt x="987861" y="96839"/>
                  </a:lnTo>
                  <a:lnTo>
                    <a:pt x="931227" y="96840"/>
                  </a:lnTo>
                  <a:close/>
                  <a:moveTo>
                    <a:pt x="651212" y="40206"/>
                  </a:moveTo>
                  <a:lnTo>
                    <a:pt x="633712" y="96840"/>
                  </a:lnTo>
                  <a:lnTo>
                    <a:pt x="577078" y="96839"/>
                  </a:lnTo>
                  <a:lnTo>
                    <a:pt x="622896" y="131840"/>
                  </a:lnTo>
                  <a:lnTo>
                    <a:pt x="605395" y="188474"/>
                  </a:lnTo>
                  <a:lnTo>
                    <a:pt x="651212" y="153472"/>
                  </a:lnTo>
                  <a:lnTo>
                    <a:pt x="697029" y="188474"/>
                  </a:lnTo>
                  <a:lnTo>
                    <a:pt x="679528" y="131840"/>
                  </a:lnTo>
                  <a:lnTo>
                    <a:pt x="725346" y="96839"/>
                  </a:lnTo>
                  <a:lnTo>
                    <a:pt x="668712" y="96840"/>
                  </a:lnTo>
                  <a:close/>
                  <a:moveTo>
                    <a:pt x="0" y="0"/>
                  </a:moveTo>
                  <a:lnTo>
                    <a:pt x="1564941" y="0"/>
                  </a:lnTo>
                  <a:lnTo>
                    <a:pt x="1413751" y="389363"/>
                  </a:lnTo>
                  <a:lnTo>
                    <a:pt x="151190" y="389363"/>
                  </a:lnTo>
                  <a:close/>
                </a:path>
              </a:pathLst>
            </a:custGeom>
            <a:solidFill>
              <a:srgbClr val="628EE3">
                <a:lumMod val="20000"/>
                <a:lumOff val="80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tIns="216000" bIns="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628EE3"/>
                  </a:solidFill>
                </a:rPr>
                <a:t>B</a:t>
              </a:r>
              <a:endParaRPr lang="zh-CN" altLang="en-US" dirty="0">
                <a:solidFill>
                  <a:srgbClr val="628EE3"/>
                </a:solidFill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5"/>
            </p:custDataLst>
          </p:nvPr>
        </p:nvGrpSpPr>
        <p:grpSpPr>
          <a:xfrm>
            <a:off x="8650433" y="2696728"/>
            <a:ext cx="3187260" cy="2880482"/>
            <a:chOff x="1238376" y="2140621"/>
            <a:chExt cx="2680959" cy="2422913"/>
          </a:xfrm>
        </p:grpSpPr>
        <p:sp>
          <p:nvSpPr>
            <p:cNvPr id="33" name="任意多边形 32"/>
            <p:cNvSpPr/>
            <p:nvPr>
              <p:custDataLst>
                <p:tags r:id="rId9"/>
              </p:custDataLst>
            </p:nvPr>
          </p:nvSpPr>
          <p:spPr>
            <a:xfrm>
              <a:off x="1436421" y="2140621"/>
              <a:ext cx="2284868" cy="1872577"/>
            </a:xfrm>
            <a:custGeom>
              <a:avLst/>
              <a:gdLst>
                <a:gd name="connsiteX0" fmla="*/ 1036790 w 2073580"/>
                <a:gd name="connsiteY0" fmla="*/ 0 h 1699415"/>
                <a:gd name="connsiteX1" fmla="*/ 2073580 w 2073580"/>
                <a:gd name="connsiteY1" fmla="*/ 1036790 h 1699415"/>
                <a:gd name="connsiteX2" fmla="*/ 1896513 w 2073580"/>
                <a:gd name="connsiteY2" fmla="*/ 1616469 h 1699415"/>
                <a:gd name="connsiteX3" fmla="*/ 1828076 w 2073580"/>
                <a:gd name="connsiteY3" fmla="*/ 1699415 h 1699415"/>
                <a:gd name="connsiteX4" fmla="*/ 1748116 w 2073580"/>
                <a:gd name="connsiteY4" fmla="*/ 1699415 h 1699415"/>
                <a:gd name="connsiteX5" fmla="*/ 1845135 w 2073580"/>
                <a:gd name="connsiteY5" fmla="*/ 1581827 h 1699415"/>
                <a:gd name="connsiteX6" fmla="*/ 2011621 w 2073580"/>
                <a:gd name="connsiteY6" fmla="*/ 1036790 h 1699415"/>
                <a:gd name="connsiteX7" fmla="*/ 1036790 w 2073580"/>
                <a:gd name="connsiteY7" fmla="*/ 61959 h 1699415"/>
                <a:gd name="connsiteX8" fmla="*/ 61959 w 2073580"/>
                <a:gd name="connsiteY8" fmla="*/ 1036790 h 1699415"/>
                <a:gd name="connsiteX9" fmla="*/ 228445 w 2073580"/>
                <a:gd name="connsiteY9" fmla="*/ 1581827 h 1699415"/>
                <a:gd name="connsiteX10" fmla="*/ 325464 w 2073580"/>
                <a:gd name="connsiteY10" fmla="*/ 1699415 h 1699415"/>
                <a:gd name="connsiteX11" fmla="*/ 245504 w 2073580"/>
                <a:gd name="connsiteY11" fmla="*/ 1699415 h 1699415"/>
                <a:gd name="connsiteX12" fmla="*/ 177068 w 2073580"/>
                <a:gd name="connsiteY12" fmla="*/ 1616469 h 1699415"/>
                <a:gd name="connsiteX13" fmla="*/ 0 w 2073580"/>
                <a:gd name="connsiteY13" fmla="*/ 1036790 h 1699415"/>
                <a:gd name="connsiteX14" fmla="*/ 1036790 w 2073580"/>
                <a:gd name="connsiteY14" fmla="*/ 0 h 16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3580" h="1699415">
                  <a:moveTo>
                    <a:pt x="1036790" y="0"/>
                  </a:moveTo>
                  <a:cubicBezTo>
                    <a:pt x="1609393" y="0"/>
                    <a:pt x="2073580" y="464187"/>
                    <a:pt x="2073580" y="1036790"/>
                  </a:cubicBezTo>
                  <a:cubicBezTo>
                    <a:pt x="2073580" y="1251516"/>
                    <a:pt x="2008304" y="1450996"/>
                    <a:pt x="1896513" y="1616469"/>
                  </a:cubicBezTo>
                  <a:lnTo>
                    <a:pt x="1828076" y="1699415"/>
                  </a:lnTo>
                  <a:lnTo>
                    <a:pt x="1748116" y="1699415"/>
                  </a:lnTo>
                  <a:lnTo>
                    <a:pt x="1845135" y="1581827"/>
                  </a:lnTo>
                  <a:cubicBezTo>
                    <a:pt x="1950246" y="1426243"/>
                    <a:pt x="2011621" y="1238684"/>
                    <a:pt x="2011621" y="1036790"/>
                  </a:cubicBezTo>
                  <a:cubicBezTo>
                    <a:pt x="2011621" y="498406"/>
                    <a:pt x="1575174" y="61959"/>
                    <a:pt x="1036790" y="61959"/>
                  </a:cubicBezTo>
                  <a:cubicBezTo>
                    <a:pt x="498406" y="61959"/>
                    <a:pt x="61959" y="498406"/>
                    <a:pt x="61959" y="1036790"/>
                  </a:cubicBezTo>
                  <a:cubicBezTo>
                    <a:pt x="61959" y="1238684"/>
                    <a:pt x="123334" y="1426243"/>
                    <a:pt x="228445" y="1581827"/>
                  </a:cubicBezTo>
                  <a:lnTo>
                    <a:pt x="325464" y="1699415"/>
                  </a:lnTo>
                  <a:lnTo>
                    <a:pt x="245504" y="1699415"/>
                  </a:lnTo>
                  <a:lnTo>
                    <a:pt x="177068" y="1616469"/>
                  </a:lnTo>
                  <a:cubicBezTo>
                    <a:pt x="65276" y="1450996"/>
                    <a:pt x="0" y="1251516"/>
                    <a:pt x="0" y="1036790"/>
                  </a:cubicBezTo>
                  <a:cubicBezTo>
                    <a:pt x="0" y="464187"/>
                    <a:pt x="464187" y="0"/>
                    <a:pt x="1036790" y="0"/>
                  </a:cubicBezTo>
                  <a:close/>
                </a:path>
              </a:pathLst>
            </a:custGeom>
            <a:solidFill>
              <a:srgbClr val="47B6E7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lIns="180000" tIns="360000" rIns="180000" bIns="108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rgbClr val="47B6E7"/>
                </a:solidFill>
              </a:endParaRPr>
            </a:p>
          </p:txBody>
        </p:sp>
        <p:sp>
          <p:nvSpPr>
            <p:cNvPr id="34" name="梯形 33"/>
            <p:cNvSpPr/>
            <p:nvPr>
              <p:custDataLst>
                <p:tags r:id="rId10"/>
              </p:custDataLst>
            </p:nvPr>
          </p:nvSpPr>
          <p:spPr>
            <a:xfrm>
              <a:off x="1238376" y="4005895"/>
              <a:ext cx="2680959" cy="515586"/>
            </a:xfrm>
            <a:prstGeom prst="trapezoid">
              <a:avLst>
                <a:gd name="adj" fmla="val 43399"/>
              </a:avLst>
            </a:prstGeom>
            <a:solidFill>
              <a:srgbClr val="628EE3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>
              <p:custDataLst>
                <p:tags r:id="rId11"/>
              </p:custDataLst>
            </p:nvPr>
          </p:nvSpPr>
          <p:spPr>
            <a:xfrm>
              <a:off x="1458214" y="4005895"/>
              <a:ext cx="2241282" cy="557639"/>
            </a:xfrm>
            <a:custGeom>
              <a:avLst/>
              <a:gdLst>
                <a:gd name="connsiteX0" fmla="*/ 1126105 w 1564941"/>
                <a:gd name="connsiteY0" fmla="*/ 194508 h 389363"/>
                <a:gd name="connsiteX1" fmla="*/ 1108605 w 1564941"/>
                <a:gd name="connsiteY1" fmla="*/ 251142 h 389363"/>
                <a:gd name="connsiteX2" fmla="*/ 1051971 w 1564941"/>
                <a:gd name="connsiteY2" fmla="*/ 251141 h 389363"/>
                <a:gd name="connsiteX3" fmla="*/ 1097789 w 1564941"/>
                <a:gd name="connsiteY3" fmla="*/ 286142 h 389363"/>
                <a:gd name="connsiteX4" fmla="*/ 1080288 w 1564941"/>
                <a:gd name="connsiteY4" fmla="*/ 342776 h 389363"/>
                <a:gd name="connsiteX5" fmla="*/ 1126105 w 1564941"/>
                <a:gd name="connsiteY5" fmla="*/ 307774 h 389363"/>
                <a:gd name="connsiteX6" fmla="*/ 1171922 w 1564941"/>
                <a:gd name="connsiteY6" fmla="*/ 342776 h 389363"/>
                <a:gd name="connsiteX7" fmla="*/ 1154421 w 1564941"/>
                <a:gd name="connsiteY7" fmla="*/ 286142 h 389363"/>
                <a:gd name="connsiteX8" fmla="*/ 1200239 w 1564941"/>
                <a:gd name="connsiteY8" fmla="*/ 251141 h 389363"/>
                <a:gd name="connsiteX9" fmla="*/ 1143605 w 1564941"/>
                <a:gd name="connsiteY9" fmla="*/ 251142 h 389363"/>
                <a:gd name="connsiteX10" fmla="*/ 438835 w 1564941"/>
                <a:gd name="connsiteY10" fmla="*/ 194508 h 389363"/>
                <a:gd name="connsiteX11" fmla="*/ 421335 w 1564941"/>
                <a:gd name="connsiteY11" fmla="*/ 251142 h 389363"/>
                <a:gd name="connsiteX12" fmla="*/ 364701 w 1564941"/>
                <a:gd name="connsiteY12" fmla="*/ 251141 h 389363"/>
                <a:gd name="connsiteX13" fmla="*/ 410519 w 1564941"/>
                <a:gd name="connsiteY13" fmla="*/ 286142 h 389363"/>
                <a:gd name="connsiteX14" fmla="*/ 393018 w 1564941"/>
                <a:gd name="connsiteY14" fmla="*/ 342776 h 389363"/>
                <a:gd name="connsiteX15" fmla="*/ 438835 w 1564941"/>
                <a:gd name="connsiteY15" fmla="*/ 307774 h 389363"/>
                <a:gd name="connsiteX16" fmla="*/ 484652 w 1564941"/>
                <a:gd name="connsiteY16" fmla="*/ 342776 h 389363"/>
                <a:gd name="connsiteX17" fmla="*/ 467151 w 1564941"/>
                <a:gd name="connsiteY17" fmla="*/ 286142 h 389363"/>
                <a:gd name="connsiteX18" fmla="*/ 512969 w 1564941"/>
                <a:gd name="connsiteY18" fmla="*/ 251141 h 389363"/>
                <a:gd name="connsiteX19" fmla="*/ 456335 w 1564941"/>
                <a:gd name="connsiteY19" fmla="*/ 251142 h 389363"/>
                <a:gd name="connsiteX20" fmla="*/ 913727 w 1564941"/>
                <a:gd name="connsiteY20" fmla="*/ 40206 h 389363"/>
                <a:gd name="connsiteX21" fmla="*/ 896227 w 1564941"/>
                <a:gd name="connsiteY21" fmla="*/ 96840 h 389363"/>
                <a:gd name="connsiteX22" fmla="*/ 839593 w 1564941"/>
                <a:gd name="connsiteY22" fmla="*/ 96839 h 389363"/>
                <a:gd name="connsiteX23" fmla="*/ 885411 w 1564941"/>
                <a:gd name="connsiteY23" fmla="*/ 131840 h 389363"/>
                <a:gd name="connsiteX24" fmla="*/ 867910 w 1564941"/>
                <a:gd name="connsiteY24" fmla="*/ 188474 h 389363"/>
                <a:gd name="connsiteX25" fmla="*/ 913727 w 1564941"/>
                <a:gd name="connsiteY25" fmla="*/ 153472 h 389363"/>
                <a:gd name="connsiteX26" fmla="*/ 959544 w 1564941"/>
                <a:gd name="connsiteY26" fmla="*/ 188474 h 389363"/>
                <a:gd name="connsiteX27" fmla="*/ 942043 w 1564941"/>
                <a:gd name="connsiteY27" fmla="*/ 131840 h 389363"/>
                <a:gd name="connsiteX28" fmla="*/ 987861 w 1564941"/>
                <a:gd name="connsiteY28" fmla="*/ 96839 h 389363"/>
                <a:gd name="connsiteX29" fmla="*/ 931227 w 1564941"/>
                <a:gd name="connsiteY29" fmla="*/ 96840 h 389363"/>
                <a:gd name="connsiteX30" fmla="*/ 651212 w 1564941"/>
                <a:gd name="connsiteY30" fmla="*/ 40206 h 389363"/>
                <a:gd name="connsiteX31" fmla="*/ 633712 w 1564941"/>
                <a:gd name="connsiteY31" fmla="*/ 96840 h 389363"/>
                <a:gd name="connsiteX32" fmla="*/ 577078 w 1564941"/>
                <a:gd name="connsiteY32" fmla="*/ 96839 h 389363"/>
                <a:gd name="connsiteX33" fmla="*/ 622896 w 1564941"/>
                <a:gd name="connsiteY33" fmla="*/ 131840 h 389363"/>
                <a:gd name="connsiteX34" fmla="*/ 605395 w 1564941"/>
                <a:gd name="connsiteY34" fmla="*/ 188474 h 389363"/>
                <a:gd name="connsiteX35" fmla="*/ 651212 w 1564941"/>
                <a:gd name="connsiteY35" fmla="*/ 153472 h 389363"/>
                <a:gd name="connsiteX36" fmla="*/ 697029 w 1564941"/>
                <a:gd name="connsiteY36" fmla="*/ 188474 h 389363"/>
                <a:gd name="connsiteX37" fmla="*/ 679528 w 1564941"/>
                <a:gd name="connsiteY37" fmla="*/ 131840 h 389363"/>
                <a:gd name="connsiteX38" fmla="*/ 725346 w 1564941"/>
                <a:gd name="connsiteY38" fmla="*/ 96839 h 389363"/>
                <a:gd name="connsiteX39" fmla="*/ 668712 w 1564941"/>
                <a:gd name="connsiteY39" fmla="*/ 96840 h 389363"/>
                <a:gd name="connsiteX40" fmla="*/ 0 w 1564941"/>
                <a:gd name="connsiteY40" fmla="*/ 0 h 389363"/>
                <a:gd name="connsiteX41" fmla="*/ 1564941 w 1564941"/>
                <a:gd name="connsiteY41" fmla="*/ 0 h 389363"/>
                <a:gd name="connsiteX42" fmla="*/ 1413751 w 1564941"/>
                <a:gd name="connsiteY42" fmla="*/ 389363 h 389363"/>
                <a:gd name="connsiteX43" fmla="*/ 151190 w 1564941"/>
                <a:gd name="connsiteY43" fmla="*/ 389363 h 38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64941" h="389363">
                  <a:moveTo>
                    <a:pt x="1126105" y="194508"/>
                  </a:moveTo>
                  <a:lnTo>
                    <a:pt x="1108605" y="251142"/>
                  </a:lnTo>
                  <a:lnTo>
                    <a:pt x="1051971" y="251141"/>
                  </a:lnTo>
                  <a:lnTo>
                    <a:pt x="1097789" y="286142"/>
                  </a:lnTo>
                  <a:lnTo>
                    <a:pt x="1080288" y="342776"/>
                  </a:lnTo>
                  <a:lnTo>
                    <a:pt x="1126105" y="307774"/>
                  </a:lnTo>
                  <a:lnTo>
                    <a:pt x="1171922" y="342776"/>
                  </a:lnTo>
                  <a:lnTo>
                    <a:pt x="1154421" y="286142"/>
                  </a:lnTo>
                  <a:lnTo>
                    <a:pt x="1200239" y="251141"/>
                  </a:lnTo>
                  <a:lnTo>
                    <a:pt x="1143605" y="251142"/>
                  </a:lnTo>
                  <a:close/>
                  <a:moveTo>
                    <a:pt x="438835" y="194508"/>
                  </a:moveTo>
                  <a:lnTo>
                    <a:pt x="421335" y="251142"/>
                  </a:lnTo>
                  <a:lnTo>
                    <a:pt x="364701" y="251141"/>
                  </a:lnTo>
                  <a:lnTo>
                    <a:pt x="410519" y="286142"/>
                  </a:lnTo>
                  <a:lnTo>
                    <a:pt x="393018" y="342776"/>
                  </a:lnTo>
                  <a:lnTo>
                    <a:pt x="438835" y="307774"/>
                  </a:lnTo>
                  <a:lnTo>
                    <a:pt x="484652" y="342776"/>
                  </a:lnTo>
                  <a:lnTo>
                    <a:pt x="467151" y="286142"/>
                  </a:lnTo>
                  <a:lnTo>
                    <a:pt x="512969" y="251141"/>
                  </a:lnTo>
                  <a:lnTo>
                    <a:pt x="456335" y="251142"/>
                  </a:lnTo>
                  <a:close/>
                  <a:moveTo>
                    <a:pt x="913727" y="40206"/>
                  </a:moveTo>
                  <a:lnTo>
                    <a:pt x="896227" y="96840"/>
                  </a:lnTo>
                  <a:lnTo>
                    <a:pt x="839593" y="96839"/>
                  </a:lnTo>
                  <a:lnTo>
                    <a:pt x="885411" y="131840"/>
                  </a:lnTo>
                  <a:lnTo>
                    <a:pt x="867910" y="188474"/>
                  </a:lnTo>
                  <a:lnTo>
                    <a:pt x="913727" y="153472"/>
                  </a:lnTo>
                  <a:lnTo>
                    <a:pt x="959544" y="188474"/>
                  </a:lnTo>
                  <a:lnTo>
                    <a:pt x="942043" y="131840"/>
                  </a:lnTo>
                  <a:lnTo>
                    <a:pt x="987861" y="96839"/>
                  </a:lnTo>
                  <a:lnTo>
                    <a:pt x="931227" y="96840"/>
                  </a:lnTo>
                  <a:close/>
                  <a:moveTo>
                    <a:pt x="651212" y="40206"/>
                  </a:moveTo>
                  <a:lnTo>
                    <a:pt x="633712" y="96840"/>
                  </a:lnTo>
                  <a:lnTo>
                    <a:pt x="577078" y="96839"/>
                  </a:lnTo>
                  <a:lnTo>
                    <a:pt x="622896" y="131840"/>
                  </a:lnTo>
                  <a:lnTo>
                    <a:pt x="605395" y="188474"/>
                  </a:lnTo>
                  <a:lnTo>
                    <a:pt x="651212" y="153472"/>
                  </a:lnTo>
                  <a:lnTo>
                    <a:pt x="697029" y="188474"/>
                  </a:lnTo>
                  <a:lnTo>
                    <a:pt x="679528" y="131840"/>
                  </a:lnTo>
                  <a:lnTo>
                    <a:pt x="725346" y="96839"/>
                  </a:lnTo>
                  <a:lnTo>
                    <a:pt x="668712" y="96840"/>
                  </a:lnTo>
                  <a:close/>
                  <a:moveTo>
                    <a:pt x="0" y="0"/>
                  </a:moveTo>
                  <a:lnTo>
                    <a:pt x="1564941" y="0"/>
                  </a:lnTo>
                  <a:lnTo>
                    <a:pt x="1413751" y="389363"/>
                  </a:lnTo>
                  <a:lnTo>
                    <a:pt x="151190" y="389363"/>
                  </a:lnTo>
                  <a:close/>
                </a:path>
              </a:pathLst>
            </a:custGeom>
            <a:solidFill>
              <a:srgbClr val="628EE3">
                <a:lumMod val="20000"/>
                <a:lumOff val="80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tIns="216000" bIns="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628EE3"/>
                  </a:solidFill>
                </a:rPr>
                <a:t>C</a:t>
              </a:r>
              <a:endParaRPr lang="zh-CN" altLang="en-US" dirty="0">
                <a:solidFill>
                  <a:srgbClr val="628EE3"/>
                </a:solidFill>
              </a:endParaRPr>
            </a:p>
          </p:txBody>
        </p:sp>
      </p:grp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5201195" y="3683112"/>
            <a:ext cx="2266271" cy="1132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解决解析树噪音问题</a:t>
            </a:r>
            <a:endParaRPr lang="zh-CN" altLang="en-US" sz="2000" spc="150" dirty="0">
              <a:solidFill>
                <a:srgbClr val="47B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1280894" y="3683112"/>
            <a:ext cx="2266271" cy="1132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引入成分结构树</a:t>
            </a: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9121496" y="3683112"/>
            <a:ext cx="2266271" cy="1132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1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考虑连接词的关系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0AB4D3-C42C-4C8E-ADCA-68090210B62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两种树结构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DC456B-EFB1-4DD9-BB66-A149B0E04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91" y="2850314"/>
            <a:ext cx="4310094" cy="23336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B7DC66-D24B-4FD3-B479-25030A328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65" y="3099677"/>
            <a:ext cx="4405345" cy="15859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7BF7FA-8DAC-4B3D-AD6E-4C798C744DD9}"/>
              </a:ext>
            </a:extLst>
          </p:cNvPr>
          <p:cNvSpPr txBox="1"/>
          <p:nvPr/>
        </p:nvSpPr>
        <p:spPr>
          <a:xfrm>
            <a:off x="1867437" y="5383369"/>
            <a:ext cx="29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成分结构图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B9AB1E-C7AA-4CCA-9000-CE476AC80F8B}"/>
              </a:ext>
            </a:extLst>
          </p:cNvPr>
          <p:cNvSpPr txBox="1"/>
          <p:nvPr/>
        </p:nvSpPr>
        <p:spPr>
          <a:xfrm>
            <a:off x="7892604" y="5402688"/>
            <a:ext cx="29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解析依赖图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22681B8-280C-4672-92FE-2A5AF6784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522" y="1616761"/>
            <a:ext cx="4210081" cy="10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5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模型框架</a:t>
            </a: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</a:p>
          </p:txBody>
        </p:sp>
      </p:grpSp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73A31B-C02A-4295-8B09-2004255D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042" y="1481657"/>
            <a:ext cx="8782114" cy="458155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F4B8A4-2DB6-428F-AB51-3B548933C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665" y="2862331"/>
            <a:ext cx="4114830" cy="3190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7BADE8-6E2F-4726-8C17-DB18C4286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807" y="3461298"/>
            <a:ext cx="3462363" cy="6000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9651BD-B333-4AF9-8FEC-687CDFC6B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665" y="4341254"/>
            <a:ext cx="3228999" cy="79534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74D35B8-76C1-433C-9BF1-B162DA4B5AC9}"/>
              </a:ext>
            </a:extLst>
          </p:cNvPr>
          <p:cNvSpPr txBox="1"/>
          <p:nvPr/>
        </p:nvSpPr>
        <p:spPr>
          <a:xfrm>
            <a:off x="2613665" y="2097749"/>
            <a:ext cx="485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输入：句子</a:t>
            </a:r>
            <a:r>
              <a:rPr lang="en-US" altLang="zh-CN" dirty="0"/>
              <a:t> s </a:t>
            </a:r>
            <a:r>
              <a:rPr lang="zh-CN" altLang="en-US" dirty="0"/>
              <a:t>和属性  </a:t>
            </a:r>
            <a:r>
              <a:rPr lang="en-US" altLang="zh-CN" dirty="0"/>
              <a:t>a</a:t>
            </a:r>
            <a:r>
              <a:rPr lang="zh-CN" altLang="en-US" dirty="0"/>
              <a:t>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HGAT-BLOCK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991186-65B4-4C79-8C9A-075583541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50" y="1614975"/>
            <a:ext cx="3905279" cy="42719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1460A2-55E8-45E8-8D75-8766E55A3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293" y="2048366"/>
            <a:ext cx="3824315" cy="34052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D42EA10-191A-45B7-A539-15DB8100EB8A}"/>
              </a:ext>
            </a:extLst>
          </p:cNvPr>
          <p:cNvSpPr txBox="1"/>
          <p:nvPr/>
        </p:nvSpPr>
        <p:spPr>
          <a:xfrm>
            <a:off x="8247772" y="2285282"/>
            <a:ext cx="13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三种方式：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64FBBA9-A4CA-48D3-BBBD-AA8C2D50F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387" y="2915620"/>
            <a:ext cx="1704987" cy="35242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C65E87D-CFC9-4C3B-A4EE-A401F49D4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0550" y="3305264"/>
            <a:ext cx="1547824" cy="3238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71473C2-9E63-4438-8C94-81F222B2B8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0550" y="3703548"/>
            <a:ext cx="1652600" cy="4048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A426FCD-0777-4DBC-B9D7-3221E0D21A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5242" y="4626778"/>
            <a:ext cx="2028840" cy="48577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7F87269-D133-4ECF-A221-3892C82B0D3B}"/>
              </a:ext>
            </a:extLst>
          </p:cNvPr>
          <p:cNvSpPr txBox="1"/>
          <p:nvPr/>
        </p:nvSpPr>
        <p:spPr>
          <a:xfrm>
            <a:off x="8331485" y="4147531"/>
            <a:ext cx="13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最终：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3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3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3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3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3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3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3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3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3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3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9"/>
  <p:tag name="KSO_WM_TEMPLATE_SUBCATEGORY" val="19"/>
  <p:tag name="KSO_WM_TEMPLATE_MASTER_TYPE" val="0"/>
  <p:tag name="KSO_WM_TEMPLATE_COLOR_TYPE" val="1"/>
  <p:tag name="KSO_WM_SLIDE_ITEM_CNT" val="3"/>
  <p:tag name="KSO_WM_SLIDE_INDEX" val="9"/>
  <p:tag name="KSO_WM_TAG_VERSION" val="1.0"/>
  <p:tag name="KSO_WM_BEAUTIFY_FLAG" val="#wm#"/>
  <p:tag name="KSO_WM_TEMPLATE_CATEGORY" val="custom"/>
  <p:tag name="KSO_WM_TEMPLATE_INDEX" val="20205081"/>
  <p:tag name="KSO_WM_DIAGRAM_GROUP_CODE" val="l1-2"/>
  <p:tag name="KSO_WM_SLIDE_DIAGTYPE" val="l"/>
  <p:tag name="KSO_WM_SLIDE_LAYOUT" val="a_l"/>
  <p:tag name="KSO_WM_SLIDE_LAYOUT_CNT" val="1_1"/>
  <p:tag name="KSO_WM_SLIDE_TYPE" val="text"/>
  <p:tag name="KSO_WM_SLIDE_SUBTYPE" val="diag"/>
  <p:tag name="KSO_WM_SLIDE_SIZE" val="863.5*340.15"/>
  <p:tag name="KSO_WM_SLIDE_POSITION" val="48.25*156.15"/>
  <p:tag name="KSO_WM_UNIT_SHOW_EDIT_AREA_INDICATION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DIAGRAM_GROUP_CODE" val="l1-2"/>
  <p:tag name="KSO_WM_UNIT_TYPE" val="a"/>
  <p:tag name="KSO_WM_UNIT_INDEX" val="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30_3*i*1"/>
  <p:tag name="KSO_WM_TEMPLATE_CATEGORY" val="diagram"/>
  <p:tag name="KSO_WM_TEMPLATE_INDEX" val="73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30_3*i*3"/>
  <p:tag name="KSO_WM_TEMPLATE_CATEGORY" val="diagram"/>
  <p:tag name="KSO_WM_TEMPLATE_INDEX" val="730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30_3*i*2"/>
  <p:tag name="KSO_WM_TEMPLATE_CATEGORY" val="diagram"/>
  <p:tag name="KSO_WM_TEMPLATE_INDEX" val="73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730_3*l_h_f*1_2_1"/>
  <p:tag name="KSO_WM_TEMPLATE_CATEGORY" val="diagram"/>
  <p:tag name="KSO_WM_TEMPLATE_INDEX" val="730"/>
  <p:tag name="KSO_WM_UNIT_LAYERLEVEL" val="1_1_1"/>
  <p:tag name="KSO_WM_TAG_VERSION" val="1.0"/>
  <p:tag name="KSO_WM_BEAUTIFY_FLAG" val="#wm#"/>
  <p:tag name="KSO_WM_UNIT_PRESET_TEXT" val="单击此处添加&#10;文本具体内容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730_3*l_h_f*1_1_1"/>
  <p:tag name="KSO_WM_TEMPLATE_CATEGORY" val="diagram"/>
  <p:tag name="KSO_WM_TEMPLATE_INDEX" val="730"/>
  <p:tag name="KSO_WM_UNIT_LAYERLEVEL" val="1_1_1"/>
  <p:tag name="KSO_WM_TAG_VERSION" val="1.0"/>
  <p:tag name="KSO_WM_BEAUTIFY_FLAG" val="#wm#"/>
  <p:tag name="KSO_WM_UNIT_PRESET_TEXT" val="单击此处添加&#10;文本具体内容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730_3*l_h_f*1_3_1"/>
  <p:tag name="KSO_WM_TEMPLATE_CATEGORY" val="diagram"/>
  <p:tag name="KSO_WM_TEMPLATE_INDEX" val="730"/>
  <p:tag name="KSO_WM_UNIT_LAYERLEVEL" val="1_1_1"/>
  <p:tag name="KSO_WM_TAG_VERSION" val="1.0"/>
  <p:tag name="KSO_WM_BEAUTIFY_FLAG" val="#wm#"/>
  <p:tag name="KSO_WM_UNIT_PRESET_TEXT" val="单击此处添加&#10;文本具体内容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3_1"/>
  <p:tag name="KSO_WM_UNIT_ID" val="diagram730_3*l_h_i*1_3_1"/>
  <p:tag name="KSO_WM_UNIT_LAYERLEVEL" val="1_1_1"/>
  <p:tag name="KSO_WM_UNIT_HIGHLIGHT" val="0"/>
  <p:tag name="KSO_WM_UNIT_COMPATIBLE" val="0"/>
  <p:tag name="KSO_WM_DIAGRAM_GROUP_CODE" val="l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3_2"/>
  <p:tag name="KSO_WM_UNIT_ID" val="diagram730_3*l_h_i*1_3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3_3"/>
  <p:tag name="KSO_WM_UNIT_ID" val="diagram730_3*l_h_i*1_3_3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2_1"/>
  <p:tag name="KSO_WM_UNIT_ID" val="diagram730_3*l_h_i*1_2_1"/>
  <p:tag name="KSO_WM_UNIT_LAYERLEVEL" val="1_1_1"/>
  <p:tag name="KSO_WM_UNIT_HIGHLIGHT" val="0"/>
  <p:tag name="KSO_WM_UNIT_COMPATIBLE" val="0"/>
  <p:tag name="KSO_WM_DIAGRAM_GROUP_CODE" val="l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2_2"/>
  <p:tag name="KSO_WM_UNIT_ID" val="diagram730_3*l_h_i*1_2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2_3"/>
  <p:tag name="KSO_WM_UNIT_ID" val="diagram730_3*l_h_i*1_2_3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1_1"/>
  <p:tag name="KSO_WM_UNIT_ID" val="diagram730_3*l_h_i*1_1_1"/>
  <p:tag name="KSO_WM_UNIT_LAYERLEVEL" val="1_1_1"/>
  <p:tag name="KSO_WM_UNIT_HIGHLIGHT" val="0"/>
  <p:tag name="KSO_WM_UNIT_COMPATIBLE" val="0"/>
  <p:tag name="KSO_WM_DIAGRAM_GROUP_CODE" val="l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1_2"/>
  <p:tag name="KSO_WM_UNIT_ID" val="diagram730_3*l_h_i*1_1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1_3"/>
  <p:tag name="KSO_WM_UNIT_ID" val="diagram730_3*l_h_i*1_1_3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DIAGRAM_GROUP_CODE" val="l1-2"/>
  <p:tag name="KSO_WM_UNIT_TYPE" val="a"/>
  <p:tag name="KSO_WM_UNIT_INDEX" val="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44"/>
  <p:tag name="KSO_WM_TEMPLATE_SUBCATEGORY" val="19"/>
  <p:tag name="KSO_WM_TEMPLATE_MASTER_TYPE" val="0"/>
  <p:tag name="KSO_WM_TEMPLATE_COLOR_TYPE" val="1"/>
  <p:tag name="KSO_WM_SLIDE_ITEM_CNT" val="0"/>
  <p:tag name="KSO_WM_SLIDE_INDEX" val="44"/>
  <p:tag name="KSO_WM_TAG_VERSION" val="1.0"/>
  <p:tag name="KSO_WM_BEAUTIFY_FLAG" val="#wm#"/>
  <p:tag name="KSO_WM_TEMPLATE_CATEGORY" val="custom"/>
  <p:tag name="KSO_WM_TEMPLATE_INDEX" val="20205081"/>
  <p:tag name="KSO_WM_SLIDE_TYPE" val="endPage"/>
  <p:tag name="KSO_WM_SLIDE_SUBTYPE" val="pureTxt"/>
  <p:tag name="KSO_WM_SLIDE_LAYOUT" val="a_b"/>
  <p:tag name="KSO_WM_SLIDE_LAYOUT_CNT" val="1_1"/>
  <p:tag name="KSO_WM_UNIT_SHOW_EDIT_AREA_INDICATION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4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感谢聆听"/>
  <p:tag name="KSO_WM_UNIT_ISCONTENTSTITLE" val="0"/>
  <p:tag name="KSO_WM_UNIT_NOCLEAR" val="1"/>
  <p:tag name="KSO_WM_UNIT_TYPE" val="a"/>
  <p:tag name="KSO_WM_UNIT_INDEX" val="1"/>
  <p:tag name="KSO_WM_UNIT_SHOW_EDIT_AREA_INDICATION" val="1"/>
  <p:tag name="KSO_WM_UNIT_ISNUMDGMTITLE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4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汇报人：极墨产品部     日期：0000.00.00"/>
  <p:tag name="KSO_WM_UNIT_ISCONTENTSTITLE" val="0"/>
  <p:tag name="KSO_WM_UNIT_NOCLEAR" val="0"/>
  <p:tag name="KSO_WM_UNIT_VALUE" val="42"/>
  <p:tag name="KSO_WM_UNIT_TYPE" val="b"/>
  <p:tag name="KSO_WM_UNIT_INDEX" val="1"/>
  <p:tag name="KSO_WM_UNIT_SHOW_EDIT_AREA_INDICATION" val="1"/>
  <p:tag name="KSO_WM_UNIT_ISNUMDGMTITL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107</Words>
  <Application>Microsoft Office PowerPoint</Application>
  <PresentationFormat>宽屏</PresentationFormat>
  <Paragraphs>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Arial</vt:lpstr>
      <vt:lpstr>Wingdings</vt:lpstr>
      <vt:lpstr>Office 主题​​</vt:lpstr>
      <vt:lpstr>1_Office 主题​​</vt:lpstr>
      <vt:lpstr>BiSyn-GAT+: Bi-Syntax Aware Graph Attention Network for Aspect-based Sentiment Analysis</vt:lpstr>
      <vt:lpstr>PowerPoint 演示文稿</vt:lpstr>
      <vt:lpstr>模型概要</vt:lpstr>
      <vt:lpstr>PowerPoint 演示文稿</vt:lpstr>
      <vt:lpstr>PowerPoint 演示文稿</vt:lpstr>
      <vt:lpstr>模型框架</vt:lpstr>
      <vt:lpstr>整体框架</vt:lpstr>
      <vt:lpstr>嵌入层</vt:lpstr>
      <vt:lpstr>HGAT-BLOCK</vt:lpstr>
      <vt:lpstr>Inter Module</vt:lpstr>
      <vt:lpstr>实验结果</vt:lpstr>
      <vt:lpstr>PowerPoint 演示文稿</vt:lpstr>
      <vt:lpstr>其他实验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type0 factor</cp:lastModifiedBy>
  <cp:revision>205</cp:revision>
  <dcterms:created xsi:type="dcterms:W3CDTF">2019-06-19T02:08:00Z</dcterms:created>
  <dcterms:modified xsi:type="dcterms:W3CDTF">2022-04-22T11:33:22Z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B6E65898640E47C796E3374F54753045</vt:lpwstr>
  </property>
</Properties>
</file>