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Lst>
  <p:notesMasterIdLst>
    <p:notesMasterId r:id="rId6"/>
  </p:notesMasterIdLst>
  <p:sldIdLst>
    <p:sldId id="257" r:id="rId5"/>
    <p:sldId id="269" r:id="rId7"/>
    <p:sldId id="272" r:id="rId8"/>
    <p:sldId id="270" r:id="rId9"/>
    <p:sldId id="320" r:id="rId10"/>
    <p:sldId id="319" r:id="rId11"/>
    <p:sldId id="295" r:id="rId12"/>
    <p:sldId id="278" r:id="rId13"/>
    <p:sldId id="321" r:id="rId14"/>
    <p:sldId id="322" r:id="rId15"/>
    <p:sldId id="273" r:id="rId16"/>
    <p:sldId id="285" r:id="rId17"/>
    <p:sldId id="323" r:id="rId18"/>
    <p:sldId id="324" r:id="rId19"/>
    <p:sldId id="325" r:id="rId20"/>
    <p:sldId id="326" r:id="rId21"/>
    <p:sldId id="327" r:id="rId22"/>
    <p:sldId id="328" r:id="rId23"/>
    <p:sldId id="329" r:id="rId24"/>
    <p:sldId id="282" r:id="rId25"/>
    <p:sldId id="29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1911E6D-7290-4F44-B658-7316C95EF084}">
          <p14:sldIdLst>
            <p14:sldId id="257"/>
            <p14:sldId id="269"/>
            <p14:sldId id="272"/>
            <p14:sldId id="270"/>
            <p14:sldId id="320"/>
            <p14:sldId id="319"/>
            <p14:sldId id="295"/>
            <p14:sldId id="278"/>
            <p14:sldId id="321"/>
            <p14:sldId id="322"/>
            <p14:sldId id="273"/>
            <p14:sldId id="285"/>
            <p14:sldId id="323"/>
            <p14:sldId id="324"/>
            <p14:sldId id="325"/>
            <p14:sldId id="326"/>
            <p14:sldId id="327"/>
            <p14:sldId id="328"/>
            <p14:sldId id="329"/>
            <p14:sldId id="282"/>
            <p14:sldId id="29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马 东阳" initials="马"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D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52" autoAdjust="0"/>
  </p:normalViewPr>
  <p:slideViewPr>
    <p:cSldViewPr snapToGrid="0">
      <p:cViewPr varScale="1">
        <p:scale>
          <a:sx n="108" d="100"/>
          <a:sy n="108" d="100"/>
        </p:scale>
        <p:origin x="389" y="-6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A8F88-4BD2-4A4B-A1C9-50D16632E9B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512299-E8CB-44DE-84D4-299E60AF09F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今天分享的这边论文是关于文本生成的，它提出了一个架构，以对比学习的方式来进行训练模型并进行采样</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这里是采样的损失函数，主要加了相似度惩罚</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然后是实验结果部分</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模型主要使用的指标我在表格上面标出来了。</a:t>
            </a:r>
            <a:endParaRPr lang="en-US" altLang="zh-CN" b="0" dirty="0">
              <a:solidFill>
                <a:srgbClr val="6A9955"/>
              </a:solidFill>
              <a:effectLst/>
              <a:latin typeface="Consolas" panose="020B0609020204030204" pitchFamily="49" charset="0"/>
            </a:endParaRPr>
          </a:p>
          <a:p>
            <a:r>
              <a:rPr lang="zh-CN" altLang="en-US" b="0" dirty="0">
                <a:solidFill>
                  <a:srgbClr val="6A9955"/>
                </a:solidFill>
                <a:effectLst/>
                <a:latin typeface="Consolas" panose="020B0609020204030204" pitchFamily="49" charset="0"/>
              </a:rPr>
              <a:t>语言建模质量。 从结果中，我们观察到 </a:t>
            </a:r>
            <a:r>
              <a:rPr lang="en-US" altLang="zh-CN" b="0" dirty="0" err="1">
                <a:solidFill>
                  <a:srgbClr val="6A9955"/>
                </a:solidFill>
                <a:effectLst/>
                <a:latin typeface="Consolas" panose="020B0609020204030204" pitchFamily="49" charset="0"/>
              </a:rPr>
              <a:t>SimCTG</a:t>
            </a: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实现了最佳的困惑度和下一个令牌准确度。 原因是，通过更具判别性的表示，</a:t>
            </a:r>
            <a:r>
              <a:rPr lang="en-US" altLang="zh-CN" b="0" dirty="0" err="1">
                <a:solidFill>
                  <a:srgbClr val="6A9955"/>
                </a:solidFill>
                <a:effectLst/>
                <a:latin typeface="Consolas" panose="020B0609020204030204" pitchFamily="49" charset="0"/>
              </a:rPr>
              <a:t>SimCTG</a:t>
            </a: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在进行下一个令牌预测时不太容易混淆，从而提高了模型性能。 在 </a:t>
            </a:r>
            <a:r>
              <a:rPr lang="en-US" altLang="zh-CN" b="0" dirty="0">
                <a:solidFill>
                  <a:srgbClr val="6A9955"/>
                </a:solidFill>
                <a:effectLst/>
                <a:latin typeface="Consolas" panose="020B0609020204030204" pitchFamily="49" charset="0"/>
              </a:rPr>
              <a:t>rep </a:t>
            </a:r>
            <a:r>
              <a:rPr lang="zh-CN" altLang="en-US" b="0" dirty="0">
                <a:solidFill>
                  <a:srgbClr val="6A9955"/>
                </a:solidFill>
                <a:effectLst/>
                <a:latin typeface="Consolas" panose="020B0609020204030204" pitchFamily="49" charset="0"/>
              </a:rPr>
              <a:t>和 </a:t>
            </a:r>
            <a:r>
              <a:rPr lang="en-US" altLang="zh-CN" b="0" dirty="0" err="1">
                <a:solidFill>
                  <a:srgbClr val="6A9955"/>
                </a:solidFill>
                <a:effectLst/>
                <a:latin typeface="Consolas" panose="020B0609020204030204" pitchFamily="49" charset="0"/>
              </a:rPr>
              <a:t>wrep</a:t>
            </a: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指标上，似然模型产生了最好的结果，但代价是 </a:t>
            </a:r>
            <a:r>
              <a:rPr lang="en-US" altLang="zh-CN" b="0" dirty="0">
                <a:solidFill>
                  <a:srgbClr val="6A9955"/>
                </a:solidFill>
                <a:effectLst/>
                <a:latin typeface="Consolas" panose="020B0609020204030204" pitchFamily="49" charset="0"/>
              </a:rPr>
              <a:t>perplexity </a:t>
            </a:r>
            <a:r>
              <a:rPr lang="zh-CN" altLang="en-US" b="0" dirty="0">
                <a:solidFill>
                  <a:srgbClr val="6A9955"/>
                </a:solidFill>
                <a:effectLst/>
                <a:latin typeface="Consolas" panose="020B0609020204030204" pitchFamily="49" charset="0"/>
              </a:rPr>
              <a:t>和 </a:t>
            </a:r>
            <a:r>
              <a:rPr lang="en-US" altLang="zh-CN" b="0" dirty="0">
                <a:solidFill>
                  <a:srgbClr val="6A9955"/>
                </a:solidFill>
                <a:effectLst/>
                <a:latin typeface="Consolas" panose="020B0609020204030204" pitchFamily="49" charset="0"/>
              </a:rPr>
              <a:t>next token </a:t>
            </a:r>
            <a:r>
              <a:rPr lang="zh-CN" altLang="en-US" b="0" dirty="0">
                <a:solidFill>
                  <a:srgbClr val="6A9955"/>
                </a:solidFill>
                <a:effectLst/>
                <a:latin typeface="Consolas" panose="020B0609020204030204" pitchFamily="49" charset="0"/>
              </a:rPr>
              <a:t>准确度的不利性能下降。 </a:t>
            </a:r>
            <a:endParaRPr lang="en-US" altLang="zh-CN" b="0" dirty="0">
              <a:solidFill>
                <a:srgbClr val="6A9955"/>
              </a:solidFill>
              <a:effectLst/>
              <a:latin typeface="Consolas" panose="020B0609020204030204" pitchFamily="49" charset="0"/>
            </a:endParaRPr>
          </a:p>
          <a:p>
            <a:endParaRPr lang="en-US" altLang="zh-CN" b="0" dirty="0">
              <a:solidFill>
                <a:srgbClr val="6A995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dirty="0">
                <a:solidFill>
                  <a:srgbClr val="6A9955"/>
                </a:solidFill>
                <a:effectLst/>
                <a:latin typeface="Consolas" panose="020B0609020204030204" pitchFamily="49" charset="0"/>
              </a:rPr>
              <a:t>生成质量。 首先，在 </a:t>
            </a:r>
            <a:r>
              <a:rPr lang="en-US" altLang="zh-CN" b="0" dirty="0">
                <a:solidFill>
                  <a:srgbClr val="6A9955"/>
                </a:solidFill>
                <a:effectLst/>
                <a:latin typeface="Consolas" panose="020B0609020204030204" pitchFamily="49" charset="0"/>
              </a:rPr>
              <a:t>rep-n </a:t>
            </a:r>
            <a:r>
              <a:rPr lang="zh-CN" altLang="en-US" b="0" dirty="0">
                <a:solidFill>
                  <a:srgbClr val="6A9955"/>
                </a:solidFill>
                <a:effectLst/>
                <a:latin typeface="Consolas" panose="020B0609020204030204" pitchFamily="49" charset="0"/>
              </a:rPr>
              <a:t>和多样性指标上，</a:t>
            </a:r>
            <a:r>
              <a:rPr lang="en-US" altLang="zh-CN" b="0" dirty="0" err="1">
                <a:solidFill>
                  <a:srgbClr val="6A9955"/>
                </a:solidFill>
                <a:effectLst/>
                <a:latin typeface="Consolas" panose="020B0609020204030204" pitchFamily="49" charset="0"/>
              </a:rPr>
              <a:t>SimCTG</a:t>
            </a:r>
            <a:r>
              <a:rPr lang="en-US" altLang="zh-CN" b="0" dirty="0">
                <a:solidFill>
                  <a:srgbClr val="6A9955"/>
                </a:solidFill>
                <a:effectLst/>
                <a:latin typeface="Consolas" panose="020B0609020204030204" pitchFamily="49" charset="0"/>
              </a:rPr>
              <a:t> + </a:t>
            </a:r>
            <a:r>
              <a:rPr lang="zh-CN" altLang="en-US" b="0" dirty="0">
                <a:solidFill>
                  <a:srgbClr val="6A9955"/>
                </a:solidFill>
                <a:effectLst/>
                <a:latin typeface="Consolas" panose="020B0609020204030204" pitchFamily="49" charset="0"/>
              </a:rPr>
              <a:t>对比搜索获得了全面的最佳性能，表明它最好地解决了模型退化问题。 其次，</a:t>
            </a:r>
            <a:r>
              <a:rPr lang="en-US" altLang="zh-CN" b="0" dirty="0">
                <a:solidFill>
                  <a:srgbClr val="6A9955"/>
                </a:solidFill>
                <a:effectLst/>
                <a:latin typeface="Consolas" panose="020B0609020204030204" pitchFamily="49" charset="0"/>
              </a:rPr>
              <a:t>MAUVE </a:t>
            </a:r>
            <a:r>
              <a:rPr lang="zh-CN" altLang="en-US" b="0" dirty="0">
                <a:solidFill>
                  <a:srgbClr val="6A9955"/>
                </a:solidFill>
                <a:effectLst/>
                <a:latin typeface="Consolas" panose="020B0609020204030204" pitchFamily="49" charset="0"/>
              </a:rPr>
              <a:t>分数表明 </a:t>
            </a:r>
            <a:r>
              <a:rPr lang="en-US" altLang="zh-CN" b="0" dirty="0" err="1">
                <a:solidFill>
                  <a:srgbClr val="6A9955"/>
                </a:solidFill>
                <a:effectLst/>
                <a:latin typeface="Consolas" panose="020B0609020204030204" pitchFamily="49" charset="0"/>
              </a:rPr>
              <a:t>SimCTG</a:t>
            </a:r>
            <a:r>
              <a:rPr lang="en-US" altLang="zh-CN" b="0" dirty="0">
                <a:solidFill>
                  <a:srgbClr val="6A9955"/>
                </a:solidFill>
                <a:effectLst/>
                <a:latin typeface="Consolas" panose="020B0609020204030204" pitchFamily="49" charset="0"/>
              </a:rPr>
              <a:t> + </a:t>
            </a:r>
            <a:r>
              <a:rPr lang="zh-CN" altLang="en-US" b="0" dirty="0">
                <a:solidFill>
                  <a:srgbClr val="6A9955"/>
                </a:solidFill>
                <a:effectLst/>
                <a:latin typeface="Consolas" panose="020B0609020204030204" pitchFamily="49" charset="0"/>
              </a:rPr>
              <a:t>对比搜索生成的文本在令牌分布方面最接近人类书写的文本。 第三，在所有方法中，</a:t>
            </a:r>
            <a:r>
              <a:rPr lang="en-US" altLang="zh-CN" b="0" dirty="0" err="1">
                <a:solidFill>
                  <a:srgbClr val="6A9955"/>
                </a:solidFill>
                <a:effectLst/>
                <a:latin typeface="Consolas" panose="020B0609020204030204" pitchFamily="49" charset="0"/>
              </a:rPr>
              <a:t>SimCTG</a:t>
            </a:r>
            <a:r>
              <a:rPr lang="en-US" altLang="zh-CN" b="0" dirty="0">
                <a:solidFill>
                  <a:srgbClr val="6A9955"/>
                </a:solidFill>
                <a:effectLst/>
                <a:latin typeface="Consolas" panose="020B0609020204030204" pitchFamily="49" charset="0"/>
              </a:rPr>
              <a:t> + </a:t>
            </a:r>
            <a:r>
              <a:rPr lang="zh-CN" altLang="en-US" b="0" dirty="0">
                <a:solidFill>
                  <a:srgbClr val="6A9955"/>
                </a:solidFill>
                <a:effectLst/>
                <a:latin typeface="Consolas" panose="020B0609020204030204" pitchFamily="49" charset="0"/>
              </a:rPr>
              <a:t>对比搜索是唯一获得超过 </a:t>
            </a:r>
            <a:r>
              <a:rPr lang="en-US" altLang="zh-CN" b="0" dirty="0">
                <a:solidFill>
                  <a:srgbClr val="6A9955"/>
                </a:solidFill>
                <a:effectLst/>
                <a:latin typeface="Consolas" panose="020B0609020204030204" pitchFamily="49" charset="0"/>
              </a:rPr>
              <a:t>0.6 </a:t>
            </a:r>
            <a:r>
              <a:rPr lang="zh-CN" altLang="en-US" b="0" dirty="0">
                <a:solidFill>
                  <a:srgbClr val="6A9955"/>
                </a:solidFill>
                <a:effectLst/>
                <a:latin typeface="Consolas" panose="020B0609020204030204" pitchFamily="49" charset="0"/>
              </a:rPr>
              <a:t>连贯性分数的方法，表明它可以生成高质量和语义一致的前缀文本。 最后，</a:t>
            </a:r>
            <a:r>
              <a:rPr lang="en-US" altLang="zh-CN" b="0" dirty="0">
                <a:solidFill>
                  <a:srgbClr val="6A9955"/>
                </a:solidFill>
                <a:effectLst/>
                <a:latin typeface="Consolas" panose="020B0609020204030204" pitchFamily="49" charset="0"/>
              </a:rPr>
              <a:t>gen-ppl </a:t>
            </a:r>
            <a:r>
              <a:rPr lang="zh-CN" altLang="en-US" b="0" dirty="0">
                <a:solidFill>
                  <a:srgbClr val="6A9955"/>
                </a:solidFill>
                <a:effectLst/>
                <a:latin typeface="Consolas" panose="020B0609020204030204" pitchFamily="49" charset="0"/>
              </a:rPr>
              <a:t>指标也验证了 </a:t>
            </a:r>
            <a:r>
              <a:rPr lang="en-US" altLang="zh-CN" b="0" dirty="0" err="1">
                <a:solidFill>
                  <a:srgbClr val="6A9955"/>
                </a:solidFill>
                <a:effectLst/>
                <a:latin typeface="Consolas" panose="020B0609020204030204" pitchFamily="49" charset="0"/>
              </a:rPr>
              <a:t>SimCTG</a:t>
            </a:r>
            <a:r>
              <a:rPr lang="en-US" altLang="zh-CN" b="0" dirty="0">
                <a:solidFill>
                  <a:srgbClr val="6A9955"/>
                </a:solidFill>
                <a:effectLst/>
                <a:latin typeface="Consolas" panose="020B0609020204030204" pitchFamily="49" charset="0"/>
              </a:rPr>
              <a:t> + </a:t>
            </a:r>
            <a:r>
              <a:rPr lang="zh-CN" altLang="en-US" b="0" dirty="0">
                <a:solidFill>
                  <a:srgbClr val="6A9955"/>
                </a:solidFill>
                <a:effectLst/>
                <a:latin typeface="Consolas" panose="020B0609020204030204" pitchFamily="49" charset="0"/>
              </a:rPr>
              <a:t>对比搜索的优越性，因为与其他方法相比，它获得了显着更好的生成困惑度</a:t>
            </a:r>
            <a:endParaRPr lang="en-US" altLang="zh-CN" b="0" dirty="0">
              <a:solidFill>
                <a:srgbClr val="6A995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dirty="0">
              <a:solidFill>
                <a:srgbClr val="6A995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dirty="0">
                <a:solidFill>
                  <a:srgbClr val="6A9955"/>
                </a:solidFill>
                <a:effectLst/>
                <a:latin typeface="Consolas" panose="020B0609020204030204" pitchFamily="49" charset="0"/>
              </a:rPr>
              <a:t> 此外，从 </a:t>
            </a:r>
            <a:r>
              <a:rPr lang="en-US" altLang="zh-CN" b="0" dirty="0">
                <a:solidFill>
                  <a:srgbClr val="6A9955"/>
                </a:solidFill>
                <a:effectLst/>
                <a:latin typeface="Consolas" panose="020B0609020204030204" pitchFamily="49" charset="0"/>
              </a:rPr>
              <a:t>MLE </a:t>
            </a:r>
            <a:r>
              <a:rPr lang="zh-CN" altLang="en-US" b="0" dirty="0">
                <a:solidFill>
                  <a:srgbClr val="6A9955"/>
                </a:solidFill>
                <a:effectLst/>
                <a:latin typeface="Consolas" panose="020B0609020204030204" pitchFamily="49" charset="0"/>
              </a:rPr>
              <a:t>和 </a:t>
            </a:r>
            <a:r>
              <a:rPr lang="en-US" altLang="zh-CN" b="0" dirty="0">
                <a:solidFill>
                  <a:srgbClr val="6A9955"/>
                </a:solidFill>
                <a:effectLst/>
                <a:latin typeface="Consolas" panose="020B0609020204030204" pitchFamily="49" charset="0"/>
              </a:rPr>
              <a:t>Unlikelihood </a:t>
            </a:r>
            <a:r>
              <a:rPr lang="zh-CN" altLang="en-US" b="0" dirty="0">
                <a:solidFill>
                  <a:srgbClr val="6A9955"/>
                </a:solidFill>
                <a:effectLst/>
                <a:latin typeface="Consolas" panose="020B0609020204030204" pitchFamily="49" charset="0"/>
              </a:rPr>
              <a:t>基线的结果中，我们看到对比搜索与贪婪和束搜索相比仍然带来性能提升。 然而，性能提升仍然落后于 </a:t>
            </a:r>
            <a:r>
              <a:rPr lang="en-US" altLang="zh-CN" b="0" dirty="0" err="1">
                <a:solidFill>
                  <a:srgbClr val="6A9955"/>
                </a:solidFill>
                <a:effectLst/>
                <a:latin typeface="Consolas" panose="020B0609020204030204" pitchFamily="49" charset="0"/>
              </a:rPr>
              <a:t>SimCTG</a:t>
            </a:r>
            <a:r>
              <a:rPr lang="zh-CN" altLang="en-US" b="0" dirty="0">
                <a:solidFill>
                  <a:srgbClr val="6A9955"/>
                </a:solidFill>
                <a:effectLst/>
                <a:latin typeface="Consolas" panose="020B0609020204030204" pitchFamily="49" charset="0"/>
              </a:rPr>
              <a:t>，这证明了对比训练的必要性。 根本原因是，在不使用对比目标 </a:t>
            </a:r>
            <a:r>
              <a:rPr lang="en-US" altLang="zh-CN" b="0" dirty="0">
                <a:solidFill>
                  <a:srgbClr val="6A9955"/>
                </a:solidFill>
                <a:effectLst/>
                <a:latin typeface="Consolas" panose="020B0609020204030204" pitchFamily="49" charset="0"/>
              </a:rPr>
              <a:t>LCL</a:t>
            </a:r>
            <a:r>
              <a:rPr lang="zh-CN" altLang="en-US" b="0" dirty="0">
                <a:solidFill>
                  <a:srgbClr val="6A9955"/>
                </a:solidFill>
                <a:effectLst/>
                <a:latin typeface="Consolas" panose="020B0609020204030204" pitchFamily="49" charset="0"/>
              </a:rPr>
              <a:t>（等式 </a:t>
            </a:r>
            <a:r>
              <a:rPr lang="en-US" altLang="zh-CN" b="0" dirty="0">
                <a:solidFill>
                  <a:srgbClr val="6A9955"/>
                </a:solidFill>
                <a:effectLst/>
                <a:latin typeface="Consolas" panose="020B0609020204030204" pitchFamily="49" charset="0"/>
              </a:rPr>
              <a:t>2</a:t>
            </a:r>
            <a:r>
              <a:rPr lang="zh-CN" altLang="en-US" b="0" dirty="0">
                <a:solidFill>
                  <a:srgbClr val="6A9955"/>
                </a:solidFill>
                <a:effectLst/>
                <a:latin typeface="Consolas" panose="020B0609020204030204" pitchFamily="49" charset="0"/>
              </a:rPr>
              <a:t>）的情况下，通过 </a:t>
            </a:r>
            <a:r>
              <a:rPr lang="en-US" altLang="zh-CN" b="0" dirty="0">
                <a:solidFill>
                  <a:srgbClr val="6A9955"/>
                </a:solidFill>
                <a:effectLst/>
                <a:latin typeface="Consolas" panose="020B0609020204030204" pitchFamily="49" charset="0"/>
              </a:rPr>
              <a:t>MLE </a:t>
            </a:r>
            <a:r>
              <a:rPr lang="zh-CN" altLang="en-US" b="0" dirty="0">
                <a:solidFill>
                  <a:srgbClr val="6A9955"/>
                </a:solidFill>
                <a:effectLst/>
                <a:latin typeface="Consolas" panose="020B0609020204030204" pitchFamily="49" charset="0"/>
              </a:rPr>
              <a:t>或似然性获得的令牌表示的判别性较低（第 </a:t>
            </a:r>
            <a:r>
              <a:rPr lang="en-US" altLang="zh-CN" b="0" dirty="0">
                <a:solidFill>
                  <a:srgbClr val="6A9955"/>
                </a:solidFill>
                <a:effectLst/>
                <a:latin typeface="Consolas" panose="020B0609020204030204" pitchFamily="49" charset="0"/>
              </a:rPr>
              <a:t>6.1 </a:t>
            </a:r>
            <a:r>
              <a:rPr lang="zh-CN" altLang="en-US" b="0" dirty="0">
                <a:solidFill>
                  <a:srgbClr val="6A9955"/>
                </a:solidFill>
                <a:effectLst/>
                <a:latin typeface="Consolas" panose="020B0609020204030204" pitchFamily="49" charset="0"/>
              </a:rPr>
              <a:t>节）。 因此，不同候选者的退化惩罚（</a:t>
            </a:r>
            <a:r>
              <a:rPr lang="en-US" altLang="zh-CN" b="0" dirty="0">
                <a:solidFill>
                  <a:srgbClr val="6A9955"/>
                </a:solidFill>
                <a:effectLst/>
                <a:latin typeface="Consolas" panose="020B0609020204030204" pitchFamily="49" charset="0"/>
              </a:rPr>
              <a:t>Eq. 5</a:t>
            </a:r>
            <a:r>
              <a:rPr lang="zh-CN" altLang="en-US" b="0" dirty="0">
                <a:solidFill>
                  <a:srgbClr val="6A9955"/>
                </a:solidFill>
                <a:effectLst/>
                <a:latin typeface="Consolas" panose="020B0609020204030204" pitchFamily="49" charset="0"/>
              </a:rPr>
              <a:t>）不太可区分，输出的选择受模型置信度支配，使得对比搜索不太有效。 </a:t>
            </a:r>
            <a:endParaRPr lang="zh-CN" alt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dirty="0">
              <a:solidFill>
                <a:srgbClr val="D4D4D4"/>
              </a:solidFill>
              <a:effectLst/>
              <a:latin typeface="Consolas" panose="020B0609020204030204" pitchFamily="49" charset="0"/>
            </a:endParaRPr>
          </a:p>
          <a:p>
            <a:endParaRPr lang="zh-CN" altLang="en-US" b="0" dirty="0">
              <a:solidFill>
                <a:srgbClr val="D4D4D4"/>
              </a:solidFill>
              <a:effectLst/>
              <a:latin typeface="Consolas" panose="020B0609020204030204" pitchFamily="49" charset="0"/>
            </a:endParaRPr>
          </a:p>
          <a:p>
            <a:br>
              <a:rPr lang="zh-CN" altLang="en-US" b="0" dirty="0">
                <a:solidFill>
                  <a:srgbClr val="D4D4D4"/>
                </a:solidFill>
                <a:effectLst/>
                <a:latin typeface="Consolas" panose="020B0609020204030204" pitchFamily="49" charset="0"/>
              </a:rPr>
            </a:br>
            <a:endParaRPr lang="zh-CN" altLang="en-US" b="0" dirty="0">
              <a:solidFill>
                <a:srgbClr val="D4D4D4"/>
              </a:solidFill>
              <a:effectLst/>
              <a:latin typeface="Consolas" panose="020B0609020204030204" pitchFamily="49" charset="0"/>
            </a:endParaRPr>
          </a:p>
          <a:p>
            <a:endParaRPr lang="en-US" altLang="zh-CN" b="0"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首先，我们看到，直接使用 </a:t>
            </a:r>
            <a:r>
              <a:rPr lang="en-US" altLang="zh-CN" sz="1200" b="0" kern="1200" dirty="0">
                <a:solidFill>
                  <a:schemeClr val="tx1"/>
                </a:solidFill>
                <a:effectLst/>
                <a:latin typeface="+mn-lt"/>
                <a:ea typeface="+mn-ea"/>
                <a:cs typeface="+mn-cs"/>
              </a:rPr>
              <a:t>MLE </a:t>
            </a:r>
            <a:r>
              <a:rPr lang="zh-CN" altLang="en-US" sz="1200" b="0" kern="1200" dirty="0">
                <a:solidFill>
                  <a:schemeClr val="tx1"/>
                </a:solidFill>
                <a:effectLst/>
                <a:latin typeface="+mn-lt"/>
                <a:ea typeface="+mn-ea"/>
                <a:cs typeface="+mn-cs"/>
              </a:rPr>
              <a:t>或似然模型应用对比搜索不会产生令人满意的结果。这是由于它们的表示空间的各向异性性质，如第 </a:t>
            </a:r>
            <a:r>
              <a:rPr lang="en-US" altLang="zh-CN" sz="1200" b="0" kern="1200" dirty="0">
                <a:solidFill>
                  <a:schemeClr val="tx1"/>
                </a:solidFill>
                <a:effectLst/>
                <a:latin typeface="+mn-lt"/>
                <a:ea typeface="+mn-ea"/>
                <a:cs typeface="+mn-cs"/>
              </a:rPr>
              <a:t>4.2 </a:t>
            </a:r>
            <a:r>
              <a:rPr lang="zh-CN" altLang="en-US" sz="1200" b="0" kern="1200" dirty="0">
                <a:solidFill>
                  <a:schemeClr val="tx1"/>
                </a:solidFill>
                <a:effectLst/>
                <a:latin typeface="+mn-lt"/>
                <a:ea typeface="+mn-ea"/>
                <a:cs typeface="+mn-cs"/>
              </a:rPr>
              <a:t>节所述。其次，</a:t>
            </a:r>
            <a:r>
              <a:rPr lang="en-US" altLang="zh-CN" sz="1200" b="0" kern="1200" dirty="0">
                <a:solidFill>
                  <a:schemeClr val="tx1"/>
                </a:solidFill>
                <a:effectLst/>
                <a:latin typeface="+mn-lt"/>
                <a:ea typeface="+mn-ea"/>
                <a:cs typeface="+mn-cs"/>
              </a:rPr>
              <a:t>Unlikelihood </a:t>
            </a:r>
            <a:r>
              <a:rPr lang="zh-CN" altLang="en-US" sz="1200" b="0" kern="1200" dirty="0">
                <a:solidFill>
                  <a:schemeClr val="tx1"/>
                </a:solidFill>
                <a:effectLst/>
                <a:latin typeface="+mn-lt"/>
                <a:ea typeface="+mn-ea"/>
                <a:cs typeface="+mn-cs"/>
              </a:rPr>
              <a:t>模型的相干性得分明显低于 </a:t>
            </a:r>
            <a:r>
              <a:rPr lang="en-US" altLang="zh-CN" sz="1200" b="0" kern="1200" dirty="0">
                <a:solidFill>
                  <a:schemeClr val="tx1"/>
                </a:solidFill>
                <a:effectLst/>
                <a:latin typeface="+mn-lt"/>
                <a:ea typeface="+mn-ea"/>
                <a:cs typeface="+mn-cs"/>
              </a:rPr>
              <a:t>MLE </a:t>
            </a:r>
            <a:r>
              <a:rPr lang="zh-CN" altLang="en-US" sz="1200" b="0" kern="1200" dirty="0">
                <a:solidFill>
                  <a:schemeClr val="tx1"/>
                </a:solidFill>
                <a:effectLst/>
                <a:latin typeface="+mn-lt"/>
                <a:ea typeface="+mn-ea"/>
                <a:cs typeface="+mn-cs"/>
              </a:rPr>
              <a:t>和 </a:t>
            </a:r>
            <a:r>
              <a:rPr lang="en-US" altLang="zh-CN" sz="1200" b="0" kern="1200" dirty="0" err="1">
                <a:solidFill>
                  <a:schemeClr val="tx1"/>
                </a:solidFill>
                <a:effectLst/>
                <a:latin typeface="+mn-lt"/>
                <a:ea typeface="+mn-ea"/>
                <a:cs typeface="+mn-cs"/>
              </a:rPr>
              <a:t>SimCTG</a:t>
            </a:r>
            <a:r>
              <a:rPr lang="zh-CN" altLang="en-US" sz="1200" b="0" kern="1200" dirty="0">
                <a:solidFill>
                  <a:schemeClr val="tx1"/>
                </a:solidFill>
                <a:effectLst/>
                <a:latin typeface="+mn-lt"/>
                <a:ea typeface="+mn-ea"/>
                <a:cs typeface="+mn-cs"/>
              </a:rPr>
              <a:t>，这表明它产生了最不可能的结果，表 </a:t>
            </a:r>
            <a:r>
              <a:rPr lang="en-US" altLang="zh-CN" sz="1200" b="0" kern="1200" dirty="0">
                <a:solidFill>
                  <a:schemeClr val="tx1"/>
                </a:solidFill>
                <a:effectLst/>
                <a:latin typeface="+mn-lt"/>
                <a:ea typeface="+mn-ea"/>
                <a:cs typeface="+mn-cs"/>
              </a:rPr>
              <a:t>1 </a:t>
            </a:r>
            <a:r>
              <a:rPr lang="zh-CN" altLang="en-US" sz="1200" b="0" kern="1200" dirty="0">
                <a:solidFill>
                  <a:schemeClr val="tx1"/>
                </a:solidFill>
                <a:effectLst/>
                <a:latin typeface="+mn-lt"/>
                <a:ea typeface="+mn-ea"/>
                <a:cs typeface="+mn-cs"/>
              </a:rPr>
              <a:t>中的生成困惑度 </a:t>
            </a:r>
            <a:r>
              <a:rPr lang="en-US" altLang="zh-CN" sz="1200" b="0" kern="1200" dirty="0">
                <a:solidFill>
                  <a:schemeClr val="tx1"/>
                </a:solidFill>
                <a:effectLst/>
                <a:latin typeface="+mn-lt"/>
                <a:ea typeface="+mn-ea"/>
                <a:cs typeface="+mn-cs"/>
              </a:rPr>
              <a:t>(gen-ppl) </a:t>
            </a:r>
            <a:r>
              <a:rPr lang="zh-CN" altLang="en-US" sz="1200" b="0" kern="1200" dirty="0">
                <a:solidFill>
                  <a:schemeClr val="tx1"/>
                </a:solidFill>
                <a:effectLst/>
                <a:latin typeface="+mn-lt"/>
                <a:ea typeface="+mn-ea"/>
                <a:cs typeface="+mn-cs"/>
              </a:rPr>
              <a:t>也表明了这一点。此外，</a:t>
            </a:r>
            <a:r>
              <a:rPr lang="en-US" altLang="zh-CN" sz="1200" b="0" kern="1200" dirty="0" err="1">
                <a:solidFill>
                  <a:schemeClr val="tx1"/>
                </a:solidFill>
                <a:effectLst/>
                <a:latin typeface="+mn-lt"/>
                <a:ea typeface="+mn-ea"/>
                <a:cs typeface="+mn-cs"/>
              </a:rPr>
              <a:t>SimCTG</a:t>
            </a:r>
            <a:r>
              <a:rPr lang="en-US" altLang="zh-CN" sz="1200" b="0" kern="1200" dirty="0">
                <a:solidFill>
                  <a:schemeClr val="tx1"/>
                </a:solidFill>
                <a:effectLst/>
                <a:latin typeface="+mn-lt"/>
                <a:ea typeface="+mn-ea"/>
                <a:cs typeface="+mn-cs"/>
              </a:rPr>
              <a:t> + </a:t>
            </a:r>
            <a:r>
              <a:rPr lang="zh-CN" altLang="en-US" sz="1200" b="0" kern="1200" dirty="0">
                <a:solidFill>
                  <a:schemeClr val="tx1"/>
                </a:solidFill>
                <a:effectLst/>
                <a:latin typeface="+mn-lt"/>
                <a:ea typeface="+mn-ea"/>
                <a:cs typeface="+mn-cs"/>
              </a:rPr>
              <a:t>对比搜索的结果显着在连贯性和流畅性方面优于不同模型的核采样（</a:t>
            </a:r>
            <a:r>
              <a:rPr lang="en-US" altLang="zh-CN" sz="1200" b="0" kern="1200" dirty="0">
                <a:solidFill>
                  <a:schemeClr val="tx1"/>
                </a:solidFill>
                <a:effectLst/>
                <a:latin typeface="+mn-lt"/>
                <a:ea typeface="+mn-ea"/>
                <a:cs typeface="+mn-cs"/>
              </a:rPr>
              <a:t>p </a:t>
            </a:r>
            <a:r>
              <a:rPr lang="zh-CN" altLang="en-US" sz="1200" b="0" kern="1200" dirty="0">
                <a:solidFill>
                  <a:schemeClr val="tx1"/>
                </a:solidFill>
                <a:effectLst/>
                <a:latin typeface="+mn-lt"/>
                <a:ea typeface="+mn-ea"/>
                <a:cs typeface="+mn-cs"/>
              </a:rPr>
              <a:t>值 </a:t>
            </a:r>
            <a:r>
              <a:rPr lang="en-US" altLang="zh-CN" sz="1200" b="0" kern="1200" dirty="0">
                <a:solidFill>
                  <a:schemeClr val="tx1"/>
                </a:solidFill>
                <a:effectLst/>
                <a:latin typeface="+mn-lt"/>
                <a:ea typeface="+mn-ea"/>
                <a:cs typeface="+mn-cs"/>
              </a:rPr>
              <a:t>&lt; 0.05 </a:t>
            </a:r>
            <a:r>
              <a:rPr lang="zh-CN" altLang="en-US" sz="1200" b="0" kern="1200" dirty="0">
                <a:solidFill>
                  <a:schemeClr val="tx1"/>
                </a:solidFill>
                <a:effectLst/>
                <a:latin typeface="+mn-lt"/>
                <a:ea typeface="+mn-ea"/>
                <a:cs typeface="+mn-cs"/>
              </a:rPr>
              <a:t>的符号检验）。最后，</a:t>
            </a:r>
            <a:r>
              <a:rPr lang="en-US" altLang="zh-CN" sz="1200" b="0" kern="1200" dirty="0" err="1">
                <a:solidFill>
                  <a:schemeClr val="tx1"/>
                </a:solidFill>
                <a:effectLst/>
                <a:latin typeface="+mn-lt"/>
                <a:ea typeface="+mn-ea"/>
                <a:cs typeface="+mn-cs"/>
              </a:rPr>
              <a:t>SimCTG</a:t>
            </a:r>
            <a:r>
              <a:rPr lang="en-US" altLang="zh-CN" sz="1200" b="0" kern="1200" dirty="0">
                <a:solidFill>
                  <a:schemeClr val="tx1"/>
                </a:solidFill>
                <a:effectLst/>
                <a:latin typeface="+mn-lt"/>
                <a:ea typeface="+mn-ea"/>
                <a:cs typeface="+mn-cs"/>
              </a:rPr>
              <a:t>-large + contrastive search </a:t>
            </a:r>
            <a:r>
              <a:rPr lang="zh-CN" altLang="en-US" sz="1200" b="0" kern="1200" dirty="0">
                <a:solidFill>
                  <a:schemeClr val="tx1"/>
                </a:solidFill>
                <a:effectLst/>
                <a:latin typeface="+mn-lt"/>
                <a:ea typeface="+mn-ea"/>
                <a:cs typeface="+mn-cs"/>
              </a:rPr>
              <a:t>实现了全面的最佳性能，甚至在流畅度指标上的表现与人工书写的文本相当（</a:t>
            </a:r>
            <a:r>
              <a:rPr lang="en-US" altLang="zh-CN" sz="1200" b="0" kern="1200" dirty="0">
                <a:solidFill>
                  <a:schemeClr val="tx1"/>
                </a:solidFill>
                <a:effectLst/>
                <a:latin typeface="+mn-lt"/>
                <a:ea typeface="+mn-ea"/>
                <a:cs typeface="+mn-cs"/>
              </a:rPr>
              <a:t>p </a:t>
            </a:r>
            <a:r>
              <a:rPr lang="zh-CN" altLang="en-US" sz="1200" b="0" kern="1200" dirty="0">
                <a:solidFill>
                  <a:schemeClr val="tx1"/>
                </a:solidFill>
                <a:effectLst/>
                <a:latin typeface="+mn-lt"/>
                <a:ea typeface="+mn-ea"/>
                <a:cs typeface="+mn-cs"/>
              </a:rPr>
              <a:t>值 </a:t>
            </a:r>
            <a:r>
              <a:rPr lang="en-US" altLang="zh-CN" sz="1200" b="0" kern="1200" dirty="0">
                <a:solidFill>
                  <a:schemeClr val="tx1"/>
                </a:solidFill>
                <a:effectLst/>
                <a:latin typeface="+mn-lt"/>
                <a:ea typeface="+mn-ea"/>
                <a:cs typeface="+mn-cs"/>
              </a:rPr>
              <a:t>&gt; 0.4 </a:t>
            </a:r>
            <a:r>
              <a:rPr lang="zh-CN" altLang="en-US" sz="1200" b="0" kern="1200" dirty="0">
                <a:solidFill>
                  <a:schemeClr val="tx1"/>
                </a:solidFill>
                <a:effectLst/>
                <a:latin typeface="+mn-lt"/>
                <a:ea typeface="+mn-ea"/>
                <a:cs typeface="+mn-cs"/>
              </a:rPr>
              <a:t>的符号测试）。这揭示了我们处理大型模型的方法具有明显的普遍性，未来的工作可能集中在将其扩展到包含超过数十亿个参数的模型，例如 </a:t>
            </a:r>
            <a:r>
              <a:rPr lang="en-US" altLang="zh-CN" sz="1200" b="0" kern="1200" dirty="0">
                <a:solidFill>
                  <a:schemeClr val="tx1"/>
                </a:solidFill>
                <a:effectLst/>
                <a:latin typeface="+mn-lt"/>
                <a:ea typeface="+mn-ea"/>
                <a:cs typeface="+mn-cs"/>
              </a:rPr>
              <a:t>GPT-3</a:t>
            </a:r>
            <a:r>
              <a:rPr lang="zh-CN" altLang="en-US" sz="1200" b="0"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Brown </a:t>
            </a:r>
            <a:r>
              <a:rPr lang="zh-CN" altLang="en-US" sz="1200" b="0" kern="1200" dirty="0">
                <a:solidFill>
                  <a:schemeClr val="tx1"/>
                </a:solidFill>
                <a:effectLst/>
                <a:latin typeface="+mn-lt"/>
                <a:ea typeface="+mn-ea"/>
                <a:cs typeface="+mn-cs"/>
              </a:rPr>
              <a:t>等人，</a:t>
            </a:r>
            <a:r>
              <a:rPr lang="en-US" altLang="zh-CN" sz="1200" b="0" kern="1200" dirty="0">
                <a:solidFill>
                  <a:schemeClr val="tx1"/>
                </a:solidFill>
                <a:effectLst/>
                <a:latin typeface="+mn-lt"/>
                <a:ea typeface="+mn-ea"/>
                <a:cs typeface="+mn-cs"/>
              </a:rPr>
              <a:t>2020 </a:t>
            </a:r>
            <a:r>
              <a:rPr lang="zh-CN" altLang="en-US" sz="1200" b="0" kern="1200" dirty="0">
                <a:solidFill>
                  <a:schemeClr val="tx1"/>
                </a:solidFill>
                <a:effectLst/>
                <a:latin typeface="+mn-lt"/>
                <a:ea typeface="+mn-ea"/>
                <a:cs typeface="+mn-cs"/>
              </a:rPr>
              <a:t>年）。</a:t>
            </a:r>
            <a:endParaRPr lang="zh-CN" altLang="en-US" sz="1200" b="0" kern="1200" dirty="0">
              <a:solidFill>
                <a:schemeClr val="tx1"/>
              </a:solidFill>
              <a:effectLst/>
              <a:latin typeface="+mn-lt"/>
              <a:ea typeface="+mn-ea"/>
              <a:cs typeface="+mn-cs"/>
            </a:endParaRPr>
          </a:p>
          <a:p>
            <a:endParaRPr lang="en-US" altLang="zh-CN" b="0"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 表 </a:t>
            </a:r>
            <a:r>
              <a:rPr lang="en-US" altLang="zh-CN" sz="1200" b="0" kern="1200" dirty="0">
                <a:solidFill>
                  <a:schemeClr val="tx1"/>
                </a:solidFill>
                <a:effectLst/>
                <a:latin typeface="+mn-lt"/>
                <a:ea typeface="+mn-ea"/>
                <a:cs typeface="+mn-cs"/>
              </a:rPr>
              <a:t>3 </a:t>
            </a:r>
            <a:r>
              <a:rPr lang="zh-CN" altLang="en-US" sz="1200" b="0" kern="1200" dirty="0">
                <a:solidFill>
                  <a:schemeClr val="tx1"/>
                </a:solidFill>
                <a:effectLst/>
                <a:latin typeface="+mn-lt"/>
                <a:ea typeface="+mn-ea"/>
                <a:cs typeface="+mn-cs"/>
              </a:rPr>
              <a:t>显示了评估结果，在这两个数据集上，我们看到 </a:t>
            </a:r>
            <a:r>
              <a:rPr lang="en-US" altLang="zh-CN" sz="1200" b="0" kern="1200" dirty="0" err="1">
                <a:solidFill>
                  <a:schemeClr val="tx1"/>
                </a:solidFill>
                <a:effectLst/>
                <a:latin typeface="+mn-lt"/>
                <a:ea typeface="+mn-ea"/>
                <a:cs typeface="+mn-cs"/>
              </a:rPr>
              <a:t>SimCTG</a:t>
            </a:r>
            <a:r>
              <a:rPr lang="en-US" altLang="zh-CN" sz="1200" b="0" kern="1200" dirty="0">
                <a:solidFill>
                  <a:schemeClr val="tx1"/>
                </a:solidFill>
                <a:effectLst/>
                <a:latin typeface="+mn-lt"/>
                <a:ea typeface="+mn-ea"/>
                <a:cs typeface="+mn-cs"/>
              </a:rPr>
              <a:t> + </a:t>
            </a:r>
            <a:r>
              <a:rPr lang="zh-CN" altLang="en-US" sz="1200" b="0" kern="1200" dirty="0">
                <a:solidFill>
                  <a:schemeClr val="tx1"/>
                </a:solidFill>
                <a:effectLst/>
                <a:latin typeface="+mn-lt"/>
                <a:ea typeface="+mn-ea"/>
                <a:cs typeface="+mn-cs"/>
              </a:rPr>
              <a:t>对比搜索在各种指标上明显优于其他方法，这表明我们的方法可推广到不同的语言和任务。值得强调的是，在 </a:t>
            </a:r>
            <a:r>
              <a:rPr lang="en-US" altLang="zh-CN" sz="1200" b="0" kern="1200" dirty="0">
                <a:solidFill>
                  <a:schemeClr val="tx1"/>
                </a:solidFill>
                <a:effectLst/>
                <a:latin typeface="+mn-lt"/>
                <a:ea typeface="+mn-ea"/>
                <a:cs typeface="+mn-cs"/>
              </a:rPr>
              <a:t>LCCC </a:t>
            </a:r>
            <a:r>
              <a:rPr lang="zh-CN" altLang="en-US" sz="1200" b="0" kern="1200" dirty="0">
                <a:solidFill>
                  <a:schemeClr val="tx1"/>
                </a:solidFill>
                <a:effectLst/>
                <a:latin typeface="+mn-lt"/>
                <a:ea typeface="+mn-ea"/>
                <a:cs typeface="+mn-cs"/>
              </a:rPr>
              <a:t>基准测试中，</a:t>
            </a:r>
            <a:r>
              <a:rPr lang="en-US" altLang="zh-CN" sz="1200" b="0" kern="1200" dirty="0" err="1">
                <a:solidFill>
                  <a:schemeClr val="tx1"/>
                </a:solidFill>
                <a:effectLst/>
                <a:latin typeface="+mn-lt"/>
                <a:ea typeface="+mn-ea"/>
                <a:cs typeface="+mn-cs"/>
              </a:rPr>
              <a:t>SimCTG</a:t>
            </a:r>
            <a:r>
              <a:rPr lang="en-US" altLang="zh-CN" sz="1200" b="0" kern="1200" dirty="0">
                <a:solidFill>
                  <a:schemeClr val="tx1"/>
                </a:solidFill>
                <a:effectLst/>
                <a:latin typeface="+mn-lt"/>
                <a:ea typeface="+mn-ea"/>
                <a:cs typeface="+mn-cs"/>
              </a:rPr>
              <a:t> + </a:t>
            </a:r>
            <a:r>
              <a:rPr lang="zh-CN" altLang="en-US" sz="1200" b="0" kern="1200" dirty="0">
                <a:solidFill>
                  <a:schemeClr val="tx1"/>
                </a:solidFill>
                <a:effectLst/>
                <a:latin typeface="+mn-lt"/>
                <a:ea typeface="+mn-ea"/>
                <a:cs typeface="+mn-cs"/>
              </a:rPr>
              <a:t>对比搜索在流畅度指标上的表现出人意料地优于人类表现，而在连贯性和信息量指标上表现相当（</a:t>
            </a:r>
            <a:r>
              <a:rPr lang="en-US" altLang="zh-CN" sz="1200" b="0" kern="1200" dirty="0">
                <a:solidFill>
                  <a:schemeClr val="tx1"/>
                </a:solidFill>
                <a:effectLst/>
                <a:latin typeface="+mn-lt"/>
                <a:ea typeface="+mn-ea"/>
                <a:cs typeface="+mn-cs"/>
              </a:rPr>
              <a:t>p </a:t>
            </a:r>
            <a:r>
              <a:rPr lang="zh-CN" altLang="en-US" sz="1200" b="0" kern="1200" dirty="0">
                <a:solidFill>
                  <a:schemeClr val="tx1"/>
                </a:solidFill>
                <a:effectLst/>
                <a:latin typeface="+mn-lt"/>
                <a:ea typeface="+mn-ea"/>
                <a:cs typeface="+mn-cs"/>
              </a:rPr>
              <a:t>值 </a:t>
            </a:r>
            <a:r>
              <a:rPr lang="en-US" altLang="zh-CN" sz="1200" b="0" kern="1200" dirty="0">
                <a:solidFill>
                  <a:schemeClr val="tx1"/>
                </a:solidFill>
                <a:effectLst/>
                <a:latin typeface="+mn-lt"/>
                <a:ea typeface="+mn-ea"/>
                <a:cs typeface="+mn-cs"/>
              </a:rPr>
              <a:t>&gt; 0.4 </a:t>
            </a:r>
            <a:r>
              <a:rPr lang="zh-CN" altLang="en-US" sz="1200" b="0" kern="1200" dirty="0">
                <a:solidFill>
                  <a:schemeClr val="tx1"/>
                </a:solidFill>
                <a:effectLst/>
                <a:latin typeface="+mn-lt"/>
                <a:ea typeface="+mn-ea"/>
                <a:cs typeface="+mn-cs"/>
              </a:rPr>
              <a:t>的符号检验）。此外，即使没有对比训练，</a:t>
            </a:r>
            <a:r>
              <a:rPr lang="en-US" altLang="zh-CN" sz="1200" b="0" kern="1200" dirty="0">
                <a:solidFill>
                  <a:schemeClr val="tx1"/>
                </a:solidFill>
                <a:effectLst/>
                <a:latin typeface="+mn-lt"/>
                <a:ea typeface="+mn-ea"/>
                <a:cs typeface="+mn-cs"/>
              </a:rPr>
              <a:t>MLE </a:t>
            </a:r>
            <a:r>
              <a:rPr lang="zh-CN" altLang="en-US" sz="1200" b="0" kern="1200" dirty="0">
                <a:solidFill>
                  <a:schemeClr val="tx1"/>
                </a:solidFill>
                <a:effectLst/>
                <a:latin typeface="+mn-lt"/>
                <a:ea typeface="+mn-ea"/>
                <a:cs typeface="+mn-cs"/>
              </a:rPr>
              <a:t>模型在使用对比搜索时也表现得更好。这是由于中文语言模型的内在属性，</a:t>
            </a:r>
            <a:r>
              <a:rPr lang="en-US" altLang="zh-CN" sz="1200" b="0" kern="1200" dirty="0">
                <a:solidFill>
                  <a:schemeClr val="tx1"/>
                </a:solidFill>
                <a:effectLst/>
                <a:latin typeface="+mn-lt"/>
                <a:ea typeface="+mn-ea"/>
                <a:cs typeface="+mn-cs"/>
              </a:rPr>
              <a:t>MLE </a:t>
            </a:r>
            <a:r>
              <a:rPr lang="zh-CN" altLang="en-US" sz="1200" b="0" kern="1200" dirty="0">
                <a:solidFill>
                  <a:schemeClr val="tx1"/>
                </a:solidFill>
                <a:effectLst/>
                <a:latin typeface="+mn-lt"/>
                <a:ea typeface="+mn-ea"/>
                <a:cs typeface="+mn-cs"/>
              </a:rPr>
              <a:t>目标已经可以产生一个显示高度各向同性的表示空间，从而使对比搜索直接适用。这一发现特别有吸引力，因为它揭示了对比搜索在现成的（即没有对比训练的）语言模型上对某些语言（例如中文）的潜在适用性</a:t>
            </a:r>
            <a:endParaRPr lang="zh-CN" altLang="en-US" sz="1200" b="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我们使用来自 </a:t>
            </a:r>
            <a:r>
              <a:rPr lang="en-US" altLang="zh-CN" b="0" dirty="0"/>
              <a:t>Wikitext-103 </a:t>
            </a:r>
            <a:r>
              <a:rPr lang="zh-CN" altLang="en-US" b="0" dirty="0"/>
              <a:t>测试集的文本，并计算不同模型（即 </a:t>
            </a:r>
            <a:r>
              <a:rPr lang="en-US" altLang="zh-CN" b="0" dirty="0"/>
              <a:t>MLE</a:t>
            </a:r>
            <a:r>
              <a:rPr lang="zh-CN" altLang="en-US" b="0" dirty="0"/>
              <a:t>、</a:t>
            </a:r>
            <a:r>
              <a:rPr lang="en-US" altLang="zh-CN" b="0" dirty="0"/>
              <a:t>Unlikelihood </a:t>
            </a:r>
            <a:r>
              <a:rPr lang="zh-CN" altLang="en-US" b="0" dirty="0"/>
              <a:t>和 </a:t>
            </a:r>
            <a:r>
              <a:rPr lang="en-US" altLang="zh-CN" b="0" dirty="0" err="1"/>
              <a:t>SimCTG</a:t>
            </a:r>
            <a:r>
              <a:rPr lang="zh-CN" altLang="en-US" b="0" dirty="0"/>
              <a:t>）在不同层上的令牌表示的自相似性。 图 </a:t>
            </a:r>
            <a:r>
              <a:rPr lang="en-US" altLang="zh-CN" b="0" dirty="0"/>
              <a:t>2 </a:t>
            </a:r>
            <a:r>
              <a:rPr lang="zh-CN" altLang="en-US" b="0" dirty="0"/>
              <a:t>绘制了所有样本的平均结果。 我们看到，在中间层，不同模型的自相似度分数是相对相同的。 相比之下，在输出层（第 </a:t>
            </a:r>
            <a:r>
              <a:rPr lang="en-US" altLang="zh-CN" b="0" dirty="0"/>
              <a:t>12 </a:t>
            </a:r>
            <a:r>
              <a:rPr lang="zh-CN" altLang="en-US" b="0" dirty="0"/>
              <a:t>层），</a:t>
            </a:r>
            <a:r>
              <a:rPr lang="en-US" altLang="zh-CN" b="0" dirty="0" err="1"/>
              <a:t>SimCTG</a:t>
            </a:r>
            <a:r>
              <a:rPr lang="en-US" altLang="zh-CN" b="0" dirty="0"/>
              <a:t> </a:t>
            </a:r>
            <a:r>
              <a:rPr lang="zh-CN" altLang="en-US" b="0" dirty="0"/>
              <a:t>的自相似性明显低于其他基线。 我们注意到，</a:t>
            </a:r>
            <a:r>
              <a:rPr lang="en-US" altLang="zh-CN" b="0" dirty="0"/>
              <a:t>Unlikelihood </a:t>
            </a:r>
            <a:r>
              <a:rPr lang="zh-CN" altLang="en-US" b="0" dirty="0"/>
              <a:t>模型也比 </a:t>
            </a:r>
            <a:r>
              <a:rPr lang="en-US" altLang="zh-CN" b="0" dirty="0"/>
              <a:t>MLE </a:t>
            </a:r>
            <a:r>
              <a:rPr lang="zh-CN" altLang="en-US" b="0" dirty="0"/>
              <a:t>产生更多的判别性表示，但它的语言模型精度低于 </a:t>
            </a:r>
            <a:r>
              <a:rPr lang="en-US" altLang="zh-CN" b="0" dirty="0"/>
              <a:t>MLE </a:t>
            </a:r>
            <a:r>
              <a:rPr lang="zh-CN" altLang="en-US" b="0" dirty="0"/>
              <a:t>和 </a:t>
            </a:r>
            <a:r>
              <a:rPr lang="en-US" altLang="zh-CN" b="0" dirty="0" err="1"/>
              <a:t>SimCTG</a:t>
            </a:r>
            <a:r>
              <a:rPr lang="zh-CN" altLang="en-US" b="0" dirty="0"/>
              <a:t>，如表 </a:t>
            </a:r>
            <a:r>
              <a:rPr lang="en-US" altLang="zh-CN" b="0" dirty="0"/>
              <a:t>1 </a:t>
            </a:r>
            <a:r>
              <a:rPr lang="zh-CN" altLang="en-US" b="0" dirty="0"/>
              <a:t>所示。另一方面，</a:t>
            </a:r>
            <a:r>
              <a:rPr lang="en-US" altLang="zh-CN" b="0" dirty="0" err="1"/>
              <a:t>SimCTG</a:t>
            </a:r>
            <a:r>
              <a:rPr lang="en-US" altLang="zh-CN" b="0" dirty="0"/>
              <a:t> </a:t>
            </a:r>
            <a:r>
              <a:rPr lang="zh-CN" altLang="en-US" b="0" dirty="0"/>
              <a:t>在保持最佳语言模型的同时获得最具判别性和各向同性的表示 准确性，这进一步验证了我们提出的方法的明显优势。</a:t>
            </a:r>
            <a:endParaRPr lang="en-US" altLang="zh-CN" b="0"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b="0" dirty="0"/>
                  <a:t>第二种</a:t>
                </a:r>
                <a14:m>
                  <m:oMath xmlns:m="http://schemas.openxmlformats.org/officeDocument/2006/math">
                    <m:r>
                      <a:rPr lang="zh-CN" altLang="en-US" b="0" i="1" dirty="0" smtClean="0">
                        <a:latin typeface="Cambria Math" panose="02040503050406030204" pitchFamily="18" charset="0"/>
                      </a:rPr>
                      <m:t>方法不对</m:t>
                    </m:r>
                  </m:oMath>
                </a14:m>
                <a:r>
                  <a:rPr lang="zh-CN" altLang="en-US" b="0" dirty="0"/>
                  <a:t>句子</a:t>
                </a:r>
                <a:r>
                  <a:rPr lang="en-US" altLang="zh-CN" b="0" dirty="0"/>
                  <a:t>S</a:t>
                </a:r>
                <a:r>
                  <a:rPr lang="zh-CN" altLang="en-US" b="0" dirty="0"/>
                  <a:t>进行切边，将</a:t>
                </a:r>
                <a:r>
                  <a:rPr lang="en-US" altLang="zh-CN" b="0" dirty="0"/>
                  <a:t>S</a:t>
                </a:r>
                <a:r>
                  <a:rPr lang="zh-CN" altLang="en-US" b="0" dirty="0"/>
                  <a:t>整体转化为一个有向图。每个单词</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b="0" dirty="0"/>
                  <a:t>都与它后面的单词</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sub>
                    </m:sSub>
                  </m:oMath>
                </a14:m>
                <a:r>
                  <a:rPr lang="zh-CN" altLang="en-US" b="0" dirty="0"/>
                  <a:t>建立一个有向边，这里要求</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b="0" dirty="0"/>
                  <a:t>与</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𝑗</m:t>
                        </m:r>
                      </m:sub>
                    </m:sSub>
                  </m:oMath>
                </a14:m>
                <a:r>
                  <a:rPr lang="zh-CN" altLang="en-US" b="0" dirty="0"/>
                  <a:t>的距离小于最大实体长度</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 </m:t>
                    </m:r>
                    <m:r>
                      <a:rPr lang="zh-CN" altLang="en-US" b="0" i="1" smtClean="0">
                        <a:latin typeface="Cambria Math" panose="02040503050406030204" pitchFamily="18" charset="0"/>
                      </a:rPr>
                      <m:t>。构建图</m:t>
                    </m:r>
                    <m:sSub>
                      <m:sSubPr>
                        <m:ctrlPr>
                          <a:rPr lang="en-US" altLang="zh-CN" b="0" i="1" smtClean="0">
                            <a:latin typeface="Cambria Math" panose="02040503050406030204" pitchFamily="18" charset="0"/>
                          </a:rPr>
                        </m:ctrlPr>
                      </m:sSubPr>
                      <m:e>
                        <m:r>
                          <m:rPr>
                            <m:sty m:val="p"/>
                          </m:rPr>
                          <a:rPr lang="en-US" altLang="zh-CN" b="0" i="1" smtClean="0">
                            <a:latin typeface="Cambria Math" panose="02040503050406030204" pitchFamily="18" charset="0"/>
                          </a:rPr>
                          <m:t>G</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rPr>
                      <m:t>之后，并将</m:t>
                    </m:r>
                  </m:oMath>
                </a14:m>
                <a:r>
                  <a:rPr lang="zh-CN" altLang="en-US" b="0" dirty="0"/>
                  <a:t>句子</a:t>
                </a:r>
                <a14:m>
                  <m:oMath xmlns:m="http://schemas.openxmlformats.org/officeDocument/2006/math">
                    <m:r>
                      <a:rPr lang="en-US" altLang="zh-CN" b="0" i="1" dirty="0" smtClean="0">
                        <a:latin typeface="Cambria Math" panose="02040503050406030204" pitchFamily="18" charset="0"/>
                      </a:rPr>
                      <m:t>𝑆</m:t>
                    </m:r>
                  </m:oMath>
                </a14:m>
                <a:r>
                  <a:rPr lang="zh-CN" altLang="en-US" b="0" dirty="0"/>
                  <a:t>传入</a:t>
                </a:r>
                <a:r>
                  <a:rPr lang="en-US" altLang="zh-CN" b="0" dirty="0"/>
                  <a:t>Bert</a:t>
                </a:r>
                <a:r>
                  <a:rPr lang="zh-CN" altLang="en-US" b="0" dirty="0"/>
                  <a:t>，获得每个单词的词向量，并把这个向量作为有向图中每个单词的初始向量。</a:t>
                </a:r>
                <a:endParaRPr lang="en-US" altLang="zh-CN" b="0" dirty="0"/>
              </a:p>
              <a:p>
                <a:endParaRPr lang="en-US" altLang="zh-CN" b="0"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对于细胞核采样，当 </a:t>
            </a:r>
            <a:r>
              <a:rPr lang="en-US" altLang="zh-CN" b="0" dirty="0"/>
              <a:t>p </a:t>
            </a:r>
            <a:r>
              <a:rPr lang="zh-CN" altLang="en-US" b="0" dirty="0"/>
              <a:t>较小（即 </a:t>
            </a:r>
            <a:r>
              <a:rPr lang="en-US" altLang="zh-CN" b="0" dirty="0"/>
              <a:t>p ≤ 0.7</a:t>
            </a:r>
            <a:r>
              <a:rPr lang="zh-CN" altLang="en-US" b="0" dirty="0"/>
              <a:t>）时，其生成困惑度与人类相当。 然而，多样性明显低于人类表现，这意味着它陷入了不受欢迎的重复循环中（</a:t>
            </a:r>
            <a:r>
              <a:rPr lang="en-US" altLang="zh-CN" b="0" dirty="0"/>
              <a:t>Holtzman </a:t>
            </a:r>
            <a:r>
              <a:rPr lang="zh-CN" altLang="en-US" b="0" dirty="0"/>
              <a:t>等人，</a:t>
            </a:r>
            <a:r>
              <a:rPr lang="en-US" altLang="zh-CN" b="0" dirty="0"/>
              <a:t>2020 </a:t>
            </a:r>
            <a:r>
              <a:rPr lang="zh-CN" altLang="en-US" b="0" dirty="0"/>
              <a:t>年）。 另一方面，当 </a:t>
            </a:r>
            <a:r>
              <a:rPr lang="en-US" altLang="zh-CN" b="0" dirty="0"/>
              <a:t>p </a:t>
            </a:r>
            <a:r>
              <a:rPr lang="zh-CN" altLang="en-US" b="0" dirty="0"/>
              <a:t>较大时（即 </a:t>
            </a:r>
            <a:r>
              <a:rPr lang="en-US" altLang="zh-CN" b="0" dirty="0"/>
              <a:t>p ≥ 0.95</a:t>
            </a:r>
            <a:r>
              <a:rPr lang="zh-CN" altLang="en-US" b="0" dirty="0"/>
              <a:t>），世代多样性接近人类，但世代困惑度明显更高。 如此高的困惑度意味着生成的文本非常不可能，因此质量低下。 至于对比搜索，当 </a:t>
            </a:r>
            <a:r>
              <a:rPr lang="en-US" altLang="zh-CN" b="0" dirty="0"/>
              <a:t>α ∈ [0.5, 0.8] </a:t>
            </a:r>
            <a:r>
              <a:rPr lang="zh-CN" altLang="en-US" b="0" dirty="0"/>
              <a:t>时，它产生的生成多样性和困惑度都可以与人类的表现相媲美。 这些结果证明了对比搜索的优越性，因为它更好地平衡了世代多样性和困惑度之间的权衡。</a:t>
            </a:r>
            <a:endParaRPr lang="en-US" altLang="zh-CN" b="0" dirty="0"/>
          </a:p>
          <a:p>
            <a:endParaRPr lang="en-US" altLang="zh-CN" b="0" dirty="0"/>
          </a:p>
          <a:p>
            <a:r>
              <a:rPr lang="zh-CN" altLang="en-US" b="0" dirty="0"/>
              <a:t>我们将不同解码方法的解码延迟与 </a:t>
            </a:r>
            <a:r>
              <a:rPr lang="en-US" altLang="zh-CN" b="0" dirty="0" err="1"/>
              <a:t>SimCTG</a:t>
            </a:r>
            <a:r>
              <a:rPr lang="en-US" altLang="zh-CN" b="0" dirty="0"/>
              <a:t> </a:t>
            </a:r>
            <a:r>
              <a:rPr lang="zh-CN" altLang="en-US" b="0" dirty="0"/>
              <a:t>进行比较。 对于波束搜索和对比搜索，我们改变等式中的波束宽度 </a:t>
            </a:r>
            <a:r>
              <a:rPr lang="en-US" altLang="zh-CN" b="0" dirty="0"/>
              <a:t>b </a:t>
            </a:r>
            <a:r>
              <a:rPr lang="zh-CN" altLang="en-US" b="0" dirty="0"/>
              <a:t>和 </a:t>
            </a:r>
            <a:r>
              <a:rPr lang="en-US" altLang="zh-CN" b="0" dirty="0"/>
              <a:t>k</a:t>
            </a:r>
            <a:r>
              <a:rPr lang="zh-CN" altLang="en-US" b="0" dirty="0"/>
              <a:t>。 </a:t>
            </a:r>
            <a:r>
              <a:rPr lang="en-US" altLang="zh-CN" b="0" dirty="0"/>
              <a:t>5. </a:t>
            </a:r>
            <a:r>
              <a:rPr lang="zh-CN" altLang="en-US" b="0" dirty="0"/>
              <a:t>解码延迟是通过在批量大小为 </a:t>
            </a:r>
            <a:r>
              <a:rPr lang="en-US" altLang="zh-CN" b="0" dirty="0"/>
              <a:t>1 </a:t>
            </a:r>
            <a:r>
              <a:rPr lang="zh-CN" altLang="en-US" b="0" dirty="0"/>
              <a:t>的 </a:t>
            </a:r>
            <a:r>
              <a:rPr lang="en-US" altLang="zh-CN" b="0" dirty="0"/>
              <a:t>Wikitext-103 </a:t>
            </a:r>
            <a:r>
              <a:rPr lang="zh-CN" altLang="en-US" b="0" dirty="0"/>
              <a:t>测试用例上生成固定长度的文本延续来测量的。在图 </a:t>
            </a:r>
            <a:r>
              <a:rPr lang="en-US" altLang="zh-CN" b="0" dirty="0"/>
              <a:t>5 </a:t>
            </a:r>
            <a:r>
              <a:rPr lang="zh-CN" altLang="en-US" b="0" dirty="0"/>
              <a:t>中，我们显示了不同方法的平均相对解码延迟。 从结果中，我们看到贪婪搜索是最快的方法，并且不同方法的延迟通常可以相互比较。 将对比搜索与波束搜索进行比较，当 </a:t>
            </a:r>
            <a:r>
              <a:rPr lang="en-US" altLang="zh-CN" b="0" dirty="0"/>
              <a:t>b </a:t>
            </a:r>
            <a:r>
              <a:rPr lang="zh-CN" altLang="en-US" b="0" dirty="0"/>
              <a:t>和 </a:t>
            </a:r>
            <a:r>
              <a:rPr lang="en-US" altLang="zh-CN" b="0" dirty="0"/>
              <a:t>k </a:t>
            </a:r>
            <a:r>
              <a:rPr lang="zh-CN" altLang="en-US" b="0" dirty="0"/>
              <a:t>较小（即 ≤ </a:t>
            </a:r>
            <a:r>
              <a:rPr lang="en-US" altLang="zh-CN" b="0" dirty="0"/>
              <a:t>6</a:t>
            </a:r>
            <a:r>
              <a:rPr lang="zh-CN" altLang="en-US" b="0" dirty="0"/>
              <a:t>）时，它们的延迟几乎相同。 当 </a:t>
            </a:r>
            <a:r>
              <a:rPr lang="en-US" altLang="zh-CN" b="0" dirty="0"/>
              <a:t>b </a:t>
            </a:r>
            <a:r>
              <a:rPr lang="zh-CN" altLang="en-US" b="0" dirty="0"/>
              <a:t>和 </a:t>
            </a:r>
            <a:r>
              <a:rPr lang="en-US" altLang="zh-CN" b="0" dirty="0"/>
              <a:t>k </a:t>
            </a:r>
            <a:r>
              <a:rPr lang="zh-CN" altLang="en-US" b="0" dirty="0"/>
              <a:t>变大（即 </a:t>
            </a:r>
            <a:r>
              <a:rPr lang="en-US" altLang="zh-CN" b="0" dirty="0"/>
              <a:t>&gt; 6</a:t>
            </a:r>
            <a:r>
              <a:rPr lang="zh-CN" altLang="en-US" b="0" dirty="0"/>
              <a:t>）时，对比搜索变得比束搜索更快。 这些与其他广泛使用的解码方法的比较说明了所提出的对比搜索的实际用途。</a:t>
            </a:r>
            <a:endParaRPr lang="en-US" altLang="zh-CN" b="0"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在表 </a:t>
            </a:r>
            <a:r>
              <a:rPr lang="en-US" altLang="zh-CN" b="0" dirty="0"/>
              <a:t>4 </a:t>
            </a:r>
            <a:r>
              <a:rPr lang="zh-CN" altLang="en-US" b="0" dirty="0"/>
              <a:t>中，我们展示了在给定特定前缀的情况下使用不同解码方法生成的 </a:t>
            </a:r>
            <a:r>
              <a:rPr lang="en-US" altLang="zh-CN" b="0" dirty="0" err="1"/>
              <a:t>SimCTG</a:t>
            </a:r>
            <a:r>
              <a:rPr lang="en-US" altLang="zh-CN" b="0" dirty="0"/>
              <a:t> </a:t>
            </a:r>
            <a:r>
              <a:rPr lang="zh-CN" altLang="en-US" b="0" dirty="0"/>
              <a:t>示例。</a:t>
            </a:r>
            <a:r>
              <a:rPr lang="en-US" altLang="zh-CN" b="0" dirty="0"/>
              <a:t>9 </a:t>
            </a:r>
            <a:r>
              <a:rPr lang="zh-CN" altLang="en-US" b="0" dirty="0"/>
              <a:t>从结果中，我们看到波束搜索会产生不需要的序列级重复，从而导致低多样性和低生成困惑度。 另一方面，在前缀中，“布坎南”这个人批评了游戏。 然而，核采样的结果显示出矛盾的语义，导致低连贯性分数以及高生成困惑度。最后，对于对比搜索，它生成与前缀语义一致的文本，具有适当的困惑度，同时获得与核采样相同的多样性。</a:t>
            </a:r>
            <a:endParaRPr lang="en-US" altLang="zh-CN" b="0"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为了更好地理解对比搜索的工作原理，在图 </a:t>
            </a:r>
            <a:r>
              <a:rPr lang="en-US" altLang="zh-CN" b="0" dirty="0"/>
              <a:t>6 </a:t>
            </a:r>
            <a:r>
              <a:rPr lang="zh-CN" altLang="en-US" b="0" dirty="0"/>
              <a:t>中，我们展示了使用波束搜索和对比搜索生成的 </a:t>
            </a:r>
            <a:r>
              <a:rPr lang="en-US" altLang="zh-CN" b="0" dirty="0" err="1"/>
              <a:t>SimCTG</a:t>
            </a:r>
            <a:r>
              <a:rPr lang="en-US" altLang="zh-CN" b="0" dirty="0"/>
              <a:t> </a:t>
            </a:r>
            <a:r>
              <a:rPr lang="zh-CN" altLang="en-US" b="0" dirty="0"/>
              <a:t>令牌相似度矩阵。为了更好的比较，我们还包括使用波束搜索的 </a:t>
            </a:r>
            <a:r>
              <a:rPr lang="en-US" altLang="zh-CN" b="0" dirty="0"/>
              <a:t>MLE </a:t>
            </a:r>
            <a:r>
              <a:rPr lang="zh-CN" altLang="en-US" b="0" dirty="0"/>
              <a:t>的结果。所有结果均使用表 </a:t>
            </a:r>
            <a:r>
              <a:rPr lang="en-US" altLang="zh-CN" b="0" dirty="0"/>
              <a:t>4 </a:t>
            </a:r>
            <a:r>
              <a:rPr lang="zh-CN" altLang="en-US" b="0" dirty="0"/>
              <a:t>中的相同前缀生成。红色和黄色框突出显示前缀和生成文本的相似度矩阵。首先，我们看到，</a:t>
            </a:r>
            <a:r>
              <a:rPr lang="en-US" altLang="zh-CN" b="0" dirty="0"/>
              <a:t>MLE + </a:t>
            </a:r>
            <a:r>
              <a:rPr lang="zh-CN" altLang="en-US" b="0" dirty="0"/>
              <a:t>波束搜索产生了一个非常密集的相似矩阵，这意味着它的令牌表示是不分青红皂白的。此外，其非对角条目中的高相似性分数清楚地显示了退化重复。其次，对于 </a:t>
            </a:r>
            <a:r>
              <a:rPr lang="en-US" altLang="zh-CN" b="0" dirty="0" err="1"/>
              <a:t>SimCTG</a:t>
            </a:r>
            <a:r>
              <a:rPr lang="en-US" altLang="zh-CN" b="0" dirty="0"/>
              <a:t> + </a:t>
            </a:r>
            <a:r>
              <a:rPr lang="zh-CN" altLang="en-US" b="0" dirty="0"/>
              <a:t>波束搜索，我们观察到一个理想的前缀相似矩阵，该矩阵是稀疏且各向同性的。但是，生成的结果中仍然存在退化重复，如图 </a:t>
            </a:r>
            <a:r>
              <a:rPr lang="en-US" altLang="zh-CN" b="0" dirty="0"/>
              <a:t>6(b) </a:t>
            </a:r>
            <a:r>
              <a:rPr lang="zh-CN" altLang="en-US" b="0" dirty="0"/>
              <a:t>所示。最后，对于 </a:t>
            </a:r>
            <a:r>
              <a:rPr lang="en-US" altLang="zh-CN" b="0" dirty="0" err="1"/>
              <a:t>SimCTG</a:t>
            </a:r>
            <a:r>
              <a:rPr lang="en-US" altLang="zh-CN" b="0" dirty="0"/>
              <a:t> + </a:t>
            </a:r>
            <a:r>
              <a:rPr lang="zh-CN" altLang="en-US" b="0" dirty="0"/>
              <a:t>对比搜索，整个相似矩阵是稀疏且各向同性的，说明它成功地解决了模型退化问题。这些观察结果符合我们在第 </a:t>
            </a:r>
            <a:r>
              <a:rPr lang="en-US" altLang="zh-CN" b="0" dirty="0"/>
              <a:t>1 </a:t>
            </a:r>
            <a:r>
              <a:rPr lang="zh-CN" altLang="en-US" b="0" dirty="0"/>
              <a:t>节中描述的动机。</a:t>
            </a:r>
            <a:endParaRPr lang="en-US" altLang="zh-CN" b="0"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最后我报告一下我最近做的基于</a:t>
            </a:r>
            <a:r>
              <a:rPr lang="en-US" altLang="zh-CN" dirty="0"/>
              <a:t>GCN</a:t>
            </a:r>
            <a:r>
              <a:rPr lang="zh-CN" altLang="en-US" dirty="0"/>
              <a:t>的嵌套命名实体识别方法的进展情况</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我的报告到此结束，请各位老师批评指正</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我的报告到此结束，请各位老师批评指正</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首先是学习部分</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文本生成的应用是非常广泛的，比如故事生成什么的。常用的工具就是语言模型。语言模型的目的就是从可变的文本序列中来学习得到概率分布，常用的损失函数是</a:t>
            </a:r>
            <a:r>
              <a:rPr lang="en-US" altLang="zh-CN" dirty="0"/>
              <a:t>MLE</a:t>
            </a:r>
            <a:r>
              <a:rPr lang="zh-CN" altLang="en-US" dirty="0"/>
              <a:t>，也就是极大似然估计。</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一般，解码方法可以分为确定性方法和不确定性方法，确定性方法有</a:t>
            </a:r>
            <a:r>
              <a:rPr lang="en-US" altLang="zh-CN" dirty="0"/>
              <a:t>greedy search</a:t>
            </a:r>
            <a:r>
              <a:rPr lang="zh-CN" altLang="en-US" dirty="0"/>
              <a:t>和</a:t>
            </a:r>
            <a:r>
              <a:rPr lang="en-US" altLang="zh-CN" dirty="0"/>
              <a:t>beam search</a:t>
            </a:r>
            <a:r>
              <a:rPr lang="zh-CN" altLang="en-US" dirty="0"/>
              <a:t>两种，它俩是根据模型的概率分布，每一步都选择概率最高的</a:t>
            </a:r>
            <a:r>
              <a:rPr lang="en-US" altLang="zh-CN" dirty="0"/>
              <a:t>Token</a:t>
            </a:r>
            <a:r>
              <a:rPr lang="zh-CN" altLang="en-US" dirty="0"/>
              <a:t>进行生成。缺点就在于，它们生成的文本易出现重复、语义不通顺等现象，而且一个前缀只能生成一个文本；随机性方法主要有</a:t>
            </a:r>
            <a:r>
              <a:rPr lang="en-US" altLang="zh-CN" dirty="0"/>
              <a:t>Top-k</a:t>
            </a:r>
            <a:r>
              <a:rPr lang="zh-CN" altLang="en-US" dirty="0"/>
              <a:t>采样和</a:t>
            </a:r>
            <a:r>
              <a:rPr lang="en-US" altLang="zh-CN" dirty="0"/>
              <a:t>Top-p</a:t>
            </a:r>
            <a:r>
              <a:rPr lang="zh-CN" altLang="en-US" dirty="0"/>
              <a:t>采样，两者也可以联合使用。它们在一定程度上解决了确定性方法的缺点，但由于它俩引入了随机性，导致会出现语义偏离。</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论文分析了现在基于</a:t>
            </a:r>
            <a:r>
              <a:rPr lang="en-US" altLang="zh-CN" dirty="0"/>
              <a:t>MLE</a:t>
            </a:r>
            <a:r>
              <a:rPr lang="zh-CN" altLang="en-US" dirty="0"/>
              <a:t>的模型的缺点，以及原因。这里所说的缺点就是重复、语义偏离等。模型认为这是由于语言模型产生的</a:t>
            </a:r>
            <a:r>
              <a:rPr lang="en-US" altLang="zh-CN" dirty="0"/>
              <a:t>Token</a:t>
            </a:r>
            <a:r>
              <a:rPr lang="zh-CN" altLang="en-US" dirty="0"/>
              <a:t>的向量表示的各向异性造成的。也就是，模型把所有的</a:t>
            </a:r>
            <a:r>
              <a:rPr lang="en-US" altLang="zh-CN" dirty="0"/>
              <a:t>Token</a:t>
            </a:r>
            <a:r>
              <a:rPr lang="zh-CN" altLang="en-US" dirty="0"/>
              <a:t>都映射到了整个表示空间的一个狭窄子集中，而没有做到均匀分布。图</a:t>
            </a:r>
            <a:r>
              <a:rPr lang="en-US" altLang="zh-CN" dirty="0"/>
              <a:t>1(a)</a:t>
            </a:r>
            <a:r>
              <a:rPr lang="zh-CN" altLang="en-US" dirty="0"/>
              <a:t>展示了这五个</a:t>
            </a:r>
            <a:r>
              <a:rPr lang="en-US" altLang="zh-CN" dirty="0"/>
              <a:t>token</a:t>
            </a:r>
            <a:r>
              <a:rPr lang="zh-CN" altLang="en-US" dirty="0"/>
              <a:t>语义向量的余弦相似度，可以看出是非常接近的。</a:t>
            </a:r>
            <a:r>
              <a:rPr lang="en-US" altLang="zh-CN" dirty="0"/>
              <a:t>(b)</a:t>
            </a:r>
            <a:r>
              <a:rPr lang="zh-CN" altLang="en-US" dirty="0"/>
              <a:t>展示了采用本论文提出的一个框架训练语言模型后的结果，可以看出向量之间的距离没那么近了。</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接下来正式介绍这个框架</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框架主要分为两部分，训练和采样。训练的思想是，</a:t>
            </a:r>
            <a:r>
              <a:rPr lang="zh-CN" altLang="en-US" sz="1200" dirty="0">
                <a:latin typeface="微软雅黑" panose="020B0503020204020204" pitchFamily="34" charset="-122"/>
                <a:ea typeface="微软雅黑" panose="020B0503020204020204" pitchFamily="34" charset="-122"/>
              </a:rPr>
              <a:t>尽可能让模型学习得到的向量表示彼此远离；采样则是，首先从模型预测的最有可能的候选集中进行采样，以保证生成文本的语义连贯性。其次保留生成文本的相似度矩阵的稀疏性从而避免退化</a:t>
            </a:r>
            <a:endParaRPr lang="en-US" altLang="zh-CN"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这是训练的损失函数</a:t>
            </a:r>
            <a:endParaRPr lang="zh-CN" altLang="en-US" dirty="0"/>
          </a:p>
        </p:txBody>
      </p:sp>
      <p:sp>
        <p:nvSpPr>
          <p:cNvPr id="4" name="灯片编号占位符 3"/>
          <p:cNvSpPr>
            <a:spLocks noGrp="1"/>
          </p:cNvSpPr>
          <p:nvPr>
            <p:ph type="sldNum" sz="quarter" idx="5"/>
          </p:nvPr>
        </p:nvSpPr>
        <p:spPr/>
        <p:txBody>
          <a:bodyPr/>
          <a:lstStyle/>
          <a:p>
            <a:fld id="{62512299-E8CB-44DE-84D4-299E60AF09F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812D89E-A88C-4382-BB09-5FB1E2DEC5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812D89E-A88C-4382-BB09-5FB1E2DEC5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812D89E-A88C-4382-BB09-5FB1E2DEC5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5"/>
            <a:ext cx="10363200" cy="1470026"/>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8565"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B512F2-2E7B-A246-B8CE-D9F7F902574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810" b="1"/>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spcBef>
                <a:spcPts val="845"/>
              </a:spcBef>
              <a:defRPr sz="3385"/>
            </a:lvl1pPr>
            <a:lvl2pPr>
              <a:lnSpc>
                <a:spcPct val="120000"/>
              </a:lnSpc>
              <a:spcBef>
                <a:spcPts val="845"/>
              </a:spcBef>
              <a:defRPr sz="2540"/>
            </a:lvl2pPr>
            <a:lvl3pPr>
              <a:lnSpc>
                <a:spcPct val="120000"/>
              </a:lnSpc>
              <a:spcBef>
                <a:spcPts val="845"/>
              </a:spcBef>
              <a:defRPr sz="2115"/>
            </a:lvl3pPr>
            <a:lvl4pPr>
              <a:lnSpc>
                <a:spcPct val="120000"/>
              </a:lnSpc>
              <a:spcBef>
                <a:spcPts val="845"/>
              </a:spcBef>
              <a:defRPr sz="1905"/>
            </a:lvl4pPr>
            <a:lvl5pPr>
              <a:lnSpc>
                <a:spcPct val="120000"/>
              </a:lnSpc>
              <a:spcBef>
                <a:spcPts val="845"/>
              </a:spcBef>
              <a:defRPr sz="1905"/>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44596BF1-D799-FC43-ABD7-CBCD563BD99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fld>
            <a:endParaRPr lang="zh-CN" altLang="en-US"/>
          </a:p>
        </p:txBody>
      </p:sp>
      <p:pic>
        <p:nvPicPr>
          <p:cNvPr id="7" name="Picture 1510"/>
          <p:cNvPicPr>
            <a:picLocks noChangeArrowheads="1"/>
          </p:cNvPicPr>
          <p:nvPr userDrawn="1"/>
        </p:nvPicPr>
        <p:blipFill>
          <a:blip r:embed="rId2"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4320000" flipH="1">
            <a:off x="148919" y="3246222"/>
            <a:ext cx="3225713" cy="5154303"/>
          </a:xfrm>
          <a:prstGeom prst="rect">
            <a:avLst/>
          </a:prstGeom>
          <a:noFill/>
          <a:ln w="9525">
            <a:noFill/>
            <a:miter lim="800000"/>
            <a:headEnd/>
            <a:tailEnd/>
          </a:ln>
        </p:spPr>
      </p:pic>
      <p:pic>
        <p:nvPicPr>
          <p:cNvPr id="8" name="Picture 1510"/>
          <p:cNvPicPr>
            <a:picLocks noChangeArrowheads="1"/>
          </p:cNvPicPr>
          <p:nvPr userDrawn="1"/>
        </p:nvPicPr>
        <p:blipFill>
          <a:blip r:embed="rId3"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16200000" flipH="1">
            <a:off x="8619771" y="-986871"/>
            <a:ext cx="3909161" cy="5425087"/>
          </a:xfrm>
          <a:prstGeom prst="rect">
            <a:avLst/>
          </a:prstGeom>
          <a:noFill/>
          <a:ln w="9525">
            <a:noFill/>
            <a:miter lim="800000"/>
            <a:headEnd/>
            <a:tailEnd/>
          </a:ln>
        </p:spPr>
      </p:pic>
      <p:pic>
        <p:nvPicPr>
          <p:cNvPr id="9" name="图片 8" descr="part素材.png"/>
          <p:cNvPicPr>
            <a:picLocks noChangeAspect="1"/>
          </p:cNvPicPr>
          <p:nvPr userDrawn="1"/>
        </p:nvPicPr>
        <p:blipFill>
          <a:blip r:embed="rId4" cstate="screen"/>
          <a:stretch>
            <a:fillRect/>
          </a:stretch>
        </p:blipFill>
        <p:spPr>
          <a:xfrm>
            <a:off x="0" y="137682"/>
            <a:ext cx="449515" cy="1577239"/>
          </a:xfrm>
          <a:prstGeom prst="rect">
            <a:avLst/>
          </a:prstGeom>
        </p:spPr>
      </p:pic>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4"/>
          </a:xfrm>
        </p:spPr>
        <p:txBody>
          <a:bodyPr anchor="t"/>
          <a:lstStyle>
            <a:lvl1pPr algn="l">
              <a:defRPr sz="529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4"/>
            <a:ext cx="10363200" cy="1500186"/>
          </a:xfrm>
        </p:spPr>
        <p:txBody>
          <a:bodyPr anchor="b"/>
          <a:lstStyle>
            <a:lvl1pPr marL="0" indent="0">
              <a:buNone/>
              <a:defRPr sz="2645">
                <a:solidFill>
                  <a:schemeClr val="tx1">
                    <a:tint val="75000"/>
                  </a:schemeClr>
                </a:solidFill>
              </a:defRPr>
            </a:lvl1pPr>
            <a:lvl2pPr marL="609600" indent="0">
              <a:buNone/>
              <a:defRPr sz="2435">
                <a:solidFill>
                  <a:schemeClr val="tx1">
                    <a:tint val="75000"/>
                  </a:schemeClr>
                </a:solidFill>
              </a:defRPr>
            </a:lvl2pPr>
            <a:lvl3pPr marL="1218565" indent="0">
              <a:buNone/>
              <a:defRPr sz="2115">
                <a:solidFill>
                  <a:schemeClr val="tx1">
                    <a:tint val="75000"/>
                  </a:schemeClr>
                </a:solidFill>
              </a:defRPr>
            </a:lvl3pPr>
            <a:lvl4pPr marL="1828800" indent="0">
              <a:buNone/>
              <a:defRPr sz="1905">
                <a:solidFill>
                  <a:schemeClr val="tx1">
                    <a:tint val="75000"/>
                  </a:schemeClr>
                </a:solidFill>
              </a:defRPr>
            </a:lvl4pPr>
            <a:lvl5pPr marL="2438400" indent="0">
              <a:buNone/>
              <a:defRPr sz="1905">
                <a:solidFill>
                  <a:schemeClr val="tx1">
                    <a:tint val="75000"/>
                  </a:schemeClr>
                </a:solidFill>
              </a:defRPr>
            </a:lvl5pPr>
            <a:lvl6pPr marL="3048000" indent="0">
              <a:buNone/>
              <a:defRPr sz="1905">
                <a:solidFill>
                  <a:schemeClr val="tx1">
                    <a:tint val="75000"/>
                  </a:schemeClr>
                </a:solidFill>
              </a:defRPr>
            </a:lvl6pPr>
            <a:lvl7pPr marL="3656965" indent="0">
              <a:buNone/>
              <a:defRPr sz="1905">
                <a:solidFill>
                  <a:schemeClr val="tx1">
                    <a:tint val="75000"/>
                  </a:schemeClr>
                </a:solidFill>
              </a:defRPr>
            </a:lvl7pPr>
            <a:lvl8pPr marL="4266565" indent="0">
              <a:buNone/>
              <a:defRPr sz="1905">
                <a:solidFill>
                  <a:schemeClr val="tx1">
                    <a:tint val="75000"/>
                  </a:schemeClr>
                </a:solidFill>
              </a:defRPr>
            </a:lvl8pPr>
            <a:lvl9pPr marL="4876800" indent="0">
              <a:buNone/>
              <a:defRPr sz="190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E5934F2-C26A-2943-9D0A-CC305772CD5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200151"/>
            <a:ext cx="5384800" cy="3394074"/>
          </a:xfrm>
        </p:spPr>
        <p:txBody>
          <a:bodyPr/>
          <a:lstStyle>
            <a:lvl1pPr>
              <a:defRPr sz="3705"/>
            </a:lvl1pPr>
            <a:lvl2pPr>
              <a:defRPr sz="3175"/>
            </a:lvl2pPr>
            <a:lvl3pPr>
              <a:defRPr sz="2645"/>
            </a:lvl3pPr>
            <a:lvl4pPr>
              <a:defRPr sz="2435"/>
            </a:lvl4pPr>
            <a:lvl5pPr>
              <a:defRPr sz="2435"/>
            </a:lvl5pPr>
            <a:lvl6pPr>
              <a:defRPr sz="2435"/>
            </a:lvl6pPr>
            <a:lvl7pPr>
              <a:defRPr sz="2435"/>
            </a:lvl7pPr>
            <a:lvl8pPr>
              <a:defRPr sz="2435"/>
            </a:lvl8pPr>
            <a:lvl9pPr>
              <a:defRPr sz="24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200151"/>
            <a:ext cx="5384800" cy="3394074"/>
          </a:xfrm>
        </p:spPr>
        <p:txBody>
          <a:bodyPr/>
          <a:lstStyle>
            <a:lvl1pPr>
              <a:defRPr sz="3705"/>
            </a:lvl1pPr>
            <a:lvl2pPr>
              <a:defRPr sz="3175"/>
            </a:lvl2pPr>
            <a:lvl3pPr>
              <a:defRPr sz="2645"/>
            </a:lvl3pPr>
            <a:lvl4pPr>
              <a:defRPr sz="2435"/>
            </a:lvl4pPr>
            <a:lvl5pPr>
              <a:defRPr sz="2435"/>
            </a:lvl5pPr>
            <a:lvl6pPr>
              <a:defRPr sz="2435"/>
            </a:lvl6pPr>
            <a:lvl7pPr>
              <a:defRPr sz="2435"/>
            </a:lvl7pPr>
            <a:lvl8pPr>
              <a:defRPr sz="2435"/>
            </a:lvl8pPr>
            <a:lvl9pPr>
              <a:defRPr sz="24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443E569-27CC-1E4F-AF21-EEDEBA079775}"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1"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1" y="1535113"/>
            <a:ext cx="5386917" cy="639762"/>
          </a:xfrm>
        </p:spPr>
        <p:txBody>
          <a:bodyPr anchor="b"/>
          <a:lstStyle>
            <a:lvl1pPr marL="0" indent="0">
              <a:buNone/>
              <a:defRPr sz="3175" b="1"/>
            </a:lvl1pPr>
            <a:lvl2pPr marL="609600" indent="0">
              <a:buNone/>
              <a:defRPr sz="2645" b="1"/>
            </a:lvl2pPr>
            <a:lvl3pPr marL="1218565" indent="0">
              <a:buNone/>
              <a:defRPr sz="2435" b="1"/>
            </a:lvl3pPr>
            <a:lvl4pPr marL="1828800" indent="0">
              <a:buNone/>
              <a:defRPr sz="2115" b="1"/>
            </a:lvl4pPr>
            <a:lvl5pPr marL="2438400" indent="0">
              <a:buNone/>
              <a:defRPr sz="2115" b="1"/>
            </a:lvl5pPr>
            <a:lvl6pPr marL="3048000" indent="0">
              <a:buNone/>
              <a:defRPr sz="2115" b="1"/>
            </a:lvl6pPr>
            <a:lvl7pPr marL="3656965" indent="0">
              <a:buNone/>
              <a:defRPr sz="2115" b="1"/>
            </a:lvl7pPr>
            <a:lvl8pPr marL="4266565" indent="0">
              <a:buNone/>
              <a:defRPr sz="2115" b="1"/>
            </a:lvl8pPr>
            <a:lvl9pPr marL="4876800" indent="0">
              <a:buNone/>
              <a:defRPr sz="211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1" y="2174875"/>
            <a:ext cx="5386917" cy="3951288"/>
          </a:xfrm>
        </p:spPr>
        <p:txBody>
          <a:bodyPr/>
          <a:lstStyle>
            <a:lvl1pPr>
              <a:defRPr sz="3175"/>
            </a:lvl1pPr>
            <a:lvl2pPr>
              <a:defRPr sz="2645"/>
            </a:lvl2pPr>
            <a:lvl3pPr>
              <a:defRPr sz="2435"/>
            </a:lvl3pPr>
            <a:lvl4pPr>
              <a:defRPr sz="2115"/>
            </a:lvl4pPr>
            <a:lvl5pPr>
              <a:defRPr sz="2115"/>
            </a:lvl5pPr>
            <a:lvl6pPr>
              <a:defRPr sz="2115"/>
            </a:lvl6pPr>
            <a:lvl7pPr>
              <a:defRPr sz="2115"/>
            </a:lvl7pPr>
            <a:lvl8pPr>
              <a:defRPr sz="2115"/>
            </a:lvl8pPr>
            <a:lvl9pPr>
              <a:defRPr sz="211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3175" b="1"/>
            </a:lvl1pPr>
            <a:lvl2pPr marL="609600" indent="0">
              <a:buNone/>
              <a:defRPr sz="2645" b="1"/>
            </a:lvl2pPr>
            <a:lvl3pPr marL="1218565" indent="0">
              <a:buNone/>
              <a:defRPr sz="2435" b="1"/>
            </a:lvl3pPr>
            <a:lvl4pPr marL="1828800" indent="0">
              <a:buNone/>
              <a:defRPr sz="2115" b="1"/>
            </a:lvl4pPr>
            <a:lvl5pPr marL="2438400" indent="0">
              <a:buNone/>
              <a:defRPr sz="2115" b="1"/>
            </a:lvl5pPr>
            <a:lvl6pPr marL="3048000" indent="0">
              <a:buNone/>
              <a:defRPr sz="2115" b="1"/>
            </a:lvl6pPr>
            <a:lvl7pPr marL="3656965" indent="0">
              <a:buNone/>
              <a:defRPr sz="2115" b="1"/>
            </a:lvl7pPr>
            <a:lvl8pPr marL="4266565" indent="0">
              <a:buNone/>
              <a:defRPr sz="2115" b="1"/>
            </a:lvl8pPr>
            <a:lvl9pPr marL="4876800" indent="0">
              <a:buNone/>
              <a:defRPr sz="211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3175"/>
            </a:lvl1pPr>
            <a:lvl2pPr>
              <a:defRPr sz="2645"/>
            </a:lvl2pPr>
            <a:lvl3pPr>
              <a:defRPr sz="2435"/>
            </a:lvl3pPr>
            <a:lvl4pPr>
              <a:defRPr sz="2115"/>
            </a:lvl4pPr>
            <a:lvl5pPr>
              <a:defRPr sz="2115"/>
            </a:lvl5pPr>
            <a:lvl6pPr>
              <a:defRPr sz="2115"/>
            </a:lvl6pPr>
            <a:lvl7pPr>
              <a:defRPr sz="2115"/>
            </a:lvl7pPr>
            <a:lvl8pPr>
              <a:defRPr sz="2115"/>
            </a:lvl8pPr>
            <a:lvl9pPr>
              <a:defRPr sz="211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599D09E-A9A5-4841-B8A2-3ADA7F7C0D0A}"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0503EE7-A364-5A4D-BF6C-25826002D81F}"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A1E681-5A78-5044-8122-EC745DB8495C}"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49"/>
            <a:ext cx="4011084" cy="1162050"/>
          </a:xfrm>
        </p:spPr>
        <p:txBody>
          <a:bodyPr anchor="b"/>
          <a:lstStyle>
            <a:lvl1pPr algn="l">
              <a:defRPr sz="264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4230"/>
            </a:lvl1pPr>
            <a:lvl2pPr>
              <a:defRPr sz="3705"/>
            </a:lvl2pPr>
            <a:lvl3pPr>
              <a:defRPr sz="3175"/>
            </a:lvl3pPr>
            <a:lvl4pPr>
              <a:defRPr sz="2645"/>
            </a:lvl4pPr>
            <a:lvl5pPr>
              <a:defRPr sz="2645"/>
            </a:lvl5pPr>
            <a:lvl6pPr>
              <a:defRPr sz="2645"/>
            </a:lvl6pPr>
            <a:lvl7pPr>
              <a:defRPr sz="2645"/>
            </a:lvl7pPr>
            <a:lvl8pPr>
              <a:defRPr sz="2645"/>
            </a:lvl8pPr>
            <a:lvl9pPr>
              <a:defRPr sz="264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3" y="1435101"/>
            <a:ext cx="4011084" cy="4691063"/>
          </a:xfrm>
        </p:spPr>
        <p:txBody>
          <a:bodyPr/>
          <a:lstStyle>
            <a:lvl1pPr marL="0" indent="0">
              <a:buNone/>
              <a:defRPr sz="1905"/>
            </a:lvl1pPr>
            <a:lvl2pPr marL="609600" indent="0">
              <a:buNone/>
              <a:defRPr sz="1585"/>
            </a:lvl2pPr>
            <a:lvl3pPr marL="1218565" indent="0">
              <a:buNone/>
              <a:defRPr sz="1375"/>
            </a:lvl3pPr>
            <a:lvl4pPr marL="1828800" indent="0">
              <a:buNone/>
              <a:defRPr sz="1165"/>
            </a:lvl4pPr>
            <a:lvl5pPr marL="2438400" indent="0">
              <a:buNone/>
              <a:defRPr sz="1165"/>
            </a:lvl5pPr>
            <a:lvl6pPr marL="3048000" indent="0">
              <a:buNone/>
              <a:defRPr sz="1165"/>
            </a:lvl6pPr>
            <a:lvl7pPr marL="3656965" indent="0">
              <a:buNone/>
              <a:defRPr sz="1165"/>
            </a:lvl7pPr>
            <a:lvl8pPr marL="4266565" indent="0">
              <a:buNone/>
              <a:defRPr sz="1165"/>
            </a:lvl8pPr>
            <a:lvl9pPr marL="4876800" indent="0">
              <a:buNone/>
              <a:defRPr sz="116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93DA72F-40DC-8947-8F24-46CAD954BCDC}"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812D89E-A88C-4382-BB09-5FB1E2DEC5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4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30"/>
            </a:lvl1pPr>
            <a:lvl2pPr marL="609600" indent="0">
              <a:buNone/>
              <a:defRPr sz="3705"/>
            </a:lvl2pPr>
            <a:lvl3pPr marL="1218565" indent="0">
              <a:buNone/>
              <a:defRPr sz="3175"/>
            </a:lvl3pPr>
            <a:lvl4pPr marL="1828800" indent="0">
              <a:buNone/>
              <a:defRPr sz="2645"/>
            </a:lvl4pPr>
            <a:lvl5pPr marL="2438400" indent="0">
              <a:buNone/>
              <a:defRPr sz="2645"/>
            </a:lvl5pPr>
            <a:lvl6pPr marL="3048000" indent="0">
              <a:buNone/>
              <a:defRPr sz="2645"/>
            </a:lvl6pPr>
            <a:lvl7pPr marL="3656965" indent="0">
              <a:buNone/>
              <a:defRPr sz="2645"/>
            </a:lvl7pPr>
            <a:lvl8pPr marL="4266565" indent="0">
              <a:buNone/>
              <a:defRPr sz="2645"/>
            </a:lvl8pPr>
            <a:lvl9pPr marL="4876800" indent="0">
              <a:buNone/>
              <a:defRPr sz="264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905"/>
            </a:lvl1pPr>
            <a:lvl2pPr marL="609600" indent="0">
              <a:buNone/>
              <a:defRPr sz="1585"/>
            </a:lvl2pPr>
            <a:lvl3pPr marL="1218565" indent="0">
              <a:buNone/>
              <a:defRPr sz="1375"/>
            </a:lvl3pPr>
            <a:lvl4pPr marL="1828800" indent="0">
              <a:buNone/>
              <a:defRPr sz="1165"/>
            </a:lvl4pPr>
            <a:lvl5pPr marL="2438400" indent="0">
              <a:buNone/>
              <a:defRPr sz="1165"/>
            </a:lvl5pPr>
            <a:lvl6pPr marL="3048000" indent="0">
              <a:buNone/>
              <a:defRPr sz="1165"/>
            </a:lvl6pPr>
            <a:lvl7pPr marL="3656965" indent="0">
              <a:buNone/>
              <a:defRPr sz="1165"/>
            </a:lvl7pPr>
            <a:lvl8pPr marL="4266565" indent="0">
              <a:buNone/>
              <a:defRPr sz="1165"/>
            </a:lvl8pPr>
            <a:lvl9pPr marL="4876800" indent="0">
              <a:buNone/>
              <a:defRPr sz="116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AD63244-22EE-D048-A1F1-C8A1ADF31D75}"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9AA8475-B503-4342-9415-289607CB3F5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06375"/>
            <a:ext cx="8026400" cy="438785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9BB60AD-9168-814E-A462-BB2A83C220D4}"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1_章节标题">
    <p:spTree>
      <p:nvGrpSpPr>
        <p:cNvPr id="1" name=""/>
        <p:cNvGrpSpPr/>
        <p:nvPr/>
      </p:nvGrpSpPr>
      <p:grpSpPr>
        <a:xfrm>
          <a:off x="0" y="0"/>
          <a:ext cx="0" cy="0"/>
          <a:chOff x="0" y="0"/>
          <a:chExt cx="0" cy="0"/>
        </a:xfrm>
      </p:grpSpPr>
      <p:sp>
        <p:nvSpPr>
          <p:cNvPr id="8" name="矩形 7"/>
          <p:cNvSpPr/>
          <p:nvPr userDrawn="1"/>
        </p:nvSpPr>
        <p:spPr>
          <a:xfrm>
            <a:off x="1" y="6570001"/>
            <a:ext cx="12192000" cy="288000"/>
          </a:xfrm>
          <a:prstGeom prst="rect">
            <a:avLst/>
          </a:pr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00"/>
          </a:p>
        </p:txBody>
      </p:sp>
      <p:sp>
        <p:nvSpPr>
          <p:cNvPr id="60" name="任意多边形: 形状 59"/>
          <p:cNvSpPr/>
          <p:nvPr userDrawn="1"/>
        </p:nvSpPr>
        <p:spPr>
          <a:xfrm flipH="1">
            <a:off x="1" y="-14288"/>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00"/>
          </a:p>
        </p:txBody>
      </p:sp>
      <p:pic>
        <p:nvPicPr>
          <p:cNvPr id="9" name="图片 8"/>
          <p:cNvPicPr>
            <a:picLocks noChangeAspect="1"/>
          </p:cNvPicPr>
          <p:nvPr userDrawn="1"/>
        </p:nvPicPr>
        <p:blipFill>
          <a:blip r:embed="rId2">
            <a:clrChange>
              <a:clrFrom>
                <a:srgbClr val="AE0C2A"/>
              </a:clrFrom>
              <a:clrTo>
                <a:srgbClr val="AE0C2A">
                  <a:alpha val="0"/>
                </a:srgbClr>
              </a:clrTo>
            </a:clrChange>
          </a:blip>
          <a:stretch>
            <a:fillRect/>
          </a:stretch>
        </p:blipFill>
        <p:spPr>
          <a:xfrm>
            <a:off x="9901320" y="108065"/>
            <a:ext cx="2076450" cy="457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5"/>
            <a:ext cx="10363200" cy="1470026"/>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8565"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B512F2-2E7B-A246-B8CE-D9F7F902574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810" b="1"/>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spcBef>
                <a:spcPts val="845"/>
              </a:spcBef>
              <a:defRPr sz="3385"/>
            </a:lvl1pPr>
            <a:lvl2pPr>
              <a:lnSpc>
                <a:spcPct val="120000"/>
              </a:lnSpc>
              <a:spcBef>
                <a:spcPts val="845"/>
              </a:spcBef>
              <a:defRPr sz="2540"/>
            </a:lvl2pPr>
            <a:lvl3pPr>
              <a:lnSpc>
                <a:spcPct val="120000"/>
              </a:lnSpc>
              <a:spcBef>
                <a:spcPts val="845"/>
              </a:spcBef>
              <a:defRPr sz="2115"/>
            </a:lvl3pPr>
            <a:lvl4pPr>
              <a:lnSpc>
                <a:spcPct val="120000"/>
              </a:lnSpc>
              <a:spcBef>
                <a:spcPts val="845"/>
              </a:spcBef>
              <a:defRPr sz="1905"/>
            </a:lvl4pPr>
            <a:lvl5pPr>
              <a:lnSpc>
                <a:spcPct val="120000"/>
              </a:lnSpc>
              <a:spcBef>
                <a:spcPts val="845"/>
              </a:spcBef>
              <a:defRPr sz="1905"/>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44596BF1-D799-FC43-ABD7-CBCD563BD99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fld>
            <a:endParaRPr lang="zh-CN" altLang="en-US"/>
          </a:p>
        </p:txBody>
      </p:sp>
      <p:pic>
        <p:nvPicPr>
          <p:cNvPr id="7" name="Picture 1510"/>
          <p:cNvPicPr>
            <a:picLocks noChangeArrowheads="1"/>
          </p:cNvPicPr>
          <p:nvPr userDrawn="1"/>
        </p:nvPicPr>
        <p:blipFill>
          <a:blip r:embed="rId2"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4320000" flipH="1">
            <a:off x="148919" y="3246222"/>
            <a:ext cx="3225713" cy="5154303"/>
          </a:xfrm>
          <a:prstGeom prst="rect">
            <a:avLst/>
          </a:prstGeom>
          <a:noFill/>
          <a:ln w="9525">
            <a:noFill/>
            <a:miter lim="800000"/>
            <a:headEnd/>
            <a:tailEnd/>
          </a:ln>
        </p:spPr>
      </p:pic>
      <p:pic>
        <p:nvPicPr>
          <p:cNvPr id="8" name="Picture 1510"/>
          <p:cNvPicPr>
            <a:picLocks noChangeArrowheads="1"/>
          </p:cNvPicPr>
          <p:nvPr userDrawn="1"/>
        </p:nvPicPr>
        <p:blipFill>
          <a:blip r:embed="rId3"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16200000" flipH="1">
            <a:off x="8619771" y="-986871"/>
            <a:ext cx="3909161" cy="5425087"/>
          </a:xfrm>
          <a:prstGeom prst="rect">
            <a:avLst/>
          </a:prstGeom>
          <a:noFill/>
          <a:ln w="9525">
            <a:noFill/>
            <a:miter lim="800000"/>
            <a:headEnd/>
            <a:tailEnd/>
          </a:ln>
        </p:spPr>
      </p:pic>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4"/>
          </a:xfrm>
        </p:spPr>
        <p:txBody>
          <a:bodyPr anchor="t"/>
          <a:lstStyle>
            <a:lvl1pPr algn="l">
              <a:defRPr sz="529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4"/>
            <a:ext cx="10363200" cy="1500186"/>
          </a:xfrm>
        </p:spPr>
        <p:txBody>
          <a:bodyPr anchor="b"/>
          <a:lstStyle>
            <a:lvl1pPr marL="0" indent="0">
              <a:buNone/>
              <a:defRPr sz="2645">
                <a:solidFill>
                  <a:schemeClr val="tx1">
                    <a:tint val="75000"/>
                  </a:schemeClr>
                </a:solidFill>
              </a:defRPr>
            </a:lvl1pPr>
            <a:lvl2pPr marL="609600" indent="0">
              <a:buNone/>
              <a:defRPr sz="2435">
                <a:solidFill>
                  <a:schemeClr val="tx1">
                    <a:tint val="75000"/>
                  </a:schemeClr>
                </a:solidFill>
              </a:defRPr>
            </a:lvl2pPr>
            <a:lvl3pPr marL="1218565" indent="0">
              <a:buNone/>
              <a:defRPr sz="2115">
                <a:solidFill>
                  <a:schemeClr val="tx1">
                    <a:tint val="75000"/>
                  </a:schemeClr>
                </a:solidFill>
              </a:defRPr>
            </a:lvl3pPr>
            <a:lvl4pPr marL="1828800" indent="0">
              <a:buNone/>
              <a:defRPr sz="1905">
                <a:solidFill>
                  <a:schemeClr val="tx1">
                    <a:tint val="75000"/>
                  </a:schemeClr>
                </a:solidFill>
              </a:defRPr>
            </a:lvl4pPr>
            <a:lvl5pPr marL="2438400" indent="0">
              <a:buNone/>
              <a:defRPr sz="1905">
                <a:solidFill>
                  <a:schemeClr val="tx1">
                    <a:tint val="75000"/>
                  </a:schemeClr>
                </a:solidFill>
              </a:defRPr>
            </a:lvl5pPr>
            <a:lvl6pPr marL="3048000" indent="0">
              <a:buNone/>
              <a:defRPr sz="1905">
                <a:solidFill>
                  <a:schemeClr val="tx1">
                    <a:tint val="75000"/>
                  </a:schemeClr>
                </a:solidFill>
              </a:defRPr>
            </a:lvl6pPr>
            <a:lvl7pPr marL="3656965" indent="0">
              <a:buNone/>
              <a:defRPr sz="1905">
                <a:solidFill>
                  <a:schemeClr val="tx1">
                    <a:tint val="75000"/>
                  </a:schemeClr>
                </a:solidFill>
              </a:defRPr>
            </a:lvl7pPr>
            <a:lvl8pPr marL="4266565" indent="0">
              <a:buNone/>
              <a:defRPr sz="1905">
                <a:solidFill>
                  <a:schemeClr val="tx1">
                    <a:tint val="75000"/>
                  </a:schemeClr>
                </a:solidFill>
              </a:defRPr>
            </a:lvl8pPr>
            <a:lvl9pPr marL="4876800" indent="0">
              <a:buNone/>
              <a:defRPr sz="190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E5934F2-C26A-2943-9D0A-CC305772CD5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200151"/>
            <a:ext cx="5384800" cy="3394074"/>
          </a:xfrm>
        </p:spPr>
        <p:txBody>
          <a:bodyPr/>
          <a:lstStyle>
            <a:lvl1pPr>
              <a:defRPr sz="3705"/>
            </a:lvl1pPr>
            <a:lvl2pPr>
              <a:defRPr sz="3175"/>
            </a:lvl2pPr>
            <a:lvl3pPr>
              <a:defRPr sz="2645"/>
            </a:lvl3pPr>
            <a:lvl4pPr>
              <a:defRPr sz="2435"/>
            </a:lvl4pPr>
            <a:lvl5pPr>
              <a:defRPr sz="2435"/>
            </a:lvl5pPr>
            <a:lvl6pPr>
              <a:defRPr sz="2435"/>
            </a:lvl6pPr>
            <a:lvl7pPr>
              <a:defRPr sz="2435"/>
            </a:lvl7pPr>
            <a:lvl8pPr>
              <a:defRPr sz="2435"/>
            </a:lvl8pPr>
            <a:lvl9pPr>
              <a:defRPr sz="24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200151"/>
            <a:ext cx="5384800" cy="3394074"/>
          </a:xfrm>
        </p:spPr>
        <p:txBody>
          <a:bodyPr/>
          <a:lstStyle>
            <a:lvl1pPr>
              <a:defRPr sz="3705"/>
            </a:lvl1pPr>
            <a:lvl2pPr>
              <a:defRPr sz="3175"/>
            </a:lvl2pPr>
            <a:lvl3pPr>
              <a:defRPr sz="2645"/>
            </a:lvl3pPr>
            <a:lvl4pPr>
              <a:defRPr sz="2435"/>
            </a:lvl4pPr>
            <a:lvl5pPr>
              <a:defRPr sz="2435"/>
            </a:lvl5pPr>
            <a:lvl6pPr>
              <a:defRPr sz="2435"/>
            </a:lvl6pPr>
            <a:lvl7pPr>
              <a:defRPr sz="2435"/>
            </a:lvl7pPr>
            <a:lvl8pPr>
              <a:defRPr sz="2435"/>
            </a:lvl8pPr>
            <a:lvl9pPr>
              <a:defRPr sz="24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443E569-27CC-1E4F-AF21-EEDEBA079775}"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1"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1" y="1535113"/>
            <a:ext cx="5386917" cy="639762"/>
          </a:xfrm>
        </p:spPr>
        <p:txBody>
          <a:bodyPr anchor="b"/>
          <a:lstStyle>
            <a:lvl1pPr marL="0" indent="0">
              <a:buNone/>
              <a:defRPr sz="3175" b="1"/>
            </a:lvl1pPr>
            <a:lvl2pPr marL="609600" indent="0">
              <a:buNone/>
              <a:defRPr sz="2645" b="1"/>
            </a:lvl2pPr>
            <a:lvl3pPr marL="1218565" indent="0">
              <a:buNone/>
              <a:defRPr sz="2435" b="1"/>
            </a:lvl3pPr>
            <a:lvl4pPr marL="1828800" indent="0">
              <a:buNone/>
              <a:defRPr sz="2115" b="1"/>
            </a:lvl4pPr>
            <a:lvl5pPr marL="2438400" indent="0">
              <a:buNone/>
              <a:defRPr sz="2115" b="1"/>
            </a:lvl5pPr>
            <a:lvl6pPr marL="3048000" indent="0">
              <a:buNone/>
              <a:defRPr sz="2115" b="1"/>
            </a:lvl6pPr>
            <a:lvl7pPr marL="3656965" indent="0">
              <a:buNone/>
              <a:defRPr sz="2115" b="1"/>
            </a:lvl7pPr>
            <a:lvl8pPr marL="4266565" indent="0">
              <a:buNone/>
              <a:defRPr sz="2115" b="1"/>
            </a:lvl8pPr>
            <a:lvl9pPr marL="4876800" indent="0">
              <a:buNone/>
              <a:defRPr sz="211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1" y="2174875"/>
            <a:ext cx="5386917" cy="3951288"/>
          </a:xfrm>
        </p:spPr>
        <p:txBody>
          <a:bodyPr/>
          <a:lstStyle>
            <a:lvl1pPr>
              <a:defRPr sz="3175"/>
            </a:lvl1pPr>
            <a:lvl2pPr>
              <a:defRPr sz="2645"/>
            </a:lvl2pPr>
            <a:lvl3pPr>
              <a:defRPr sz="2435"/>
            </a:lvl3pPr>
            <a:lvl4pPr>
              <a:defRPr sz="2115"/>
            </a:lvl4pPr>
            <a:lvl5pPr>
              <a:defRPr sz="2115"/>
            </a:lvl5pPr>
            <a:lvl6pPr>
              <a:defRPr sz="2115"/>
            </a:lvl6pPr>
            <a:lvl7pPr>
              <a:defRPr sz="2115"/>
            </a:lvl7pPr>
            <a:lvl8pPr>
              <a:defRPr sz="2115"/>
            </a:lvl8pPr>
            <a:lvl9pPr>
              <a:defRPr sz="211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3175" b="1"/>
            </a:lvl1pPr>
            <a:lvl2pPr marL="609600" indent="0">
              <a:buNone/>
              <a:defRPr sz="2645" b="1"/>
            </a:lvl2pPr>
            <a:lvl3pPr marL="1218565" indent="0">
              <a:buNone/>
              <a:defRPr sz="2435" b="1"/>
            </a:lvl3pPr>
            <a:lvl4pPr marL="1828800" indent="0">
              <a:buNone/>
              <a:defRPr sz="2115" b="1"/>
            </a:lvl4pPr>
            <a:lvl5pPr marL="2438400" indent="0">
              <a:buNone/>
              <a:defRPr sz="2115" b="1"/>
            </a:lvl5pPr>
            <a:lvl6pPr marL="3048000" indent="0">
              <a:buNone/>
              <a:defRPr sz="2115" b="1"/>
            </a:lvl6pPr>
            <a:lvl7pPr marL="3656965" indent="0">
              <a:buNone/>
              <a:defRPr sz="2115" b="1"/>
            </a:lvl7pPr>
            <a:lvl8pPr marL="4266565" indent="0">
              <a:buNone/>
              <a:defRPr sz="2115" b="1"/>
            </a:lvl8pPr>
            <a:lvl9pPr marL="4876800" indent="0">
              <a:buNone/>
              <a:defRPr sz="211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3175"/>
            </a:lvl1pPr>
            <a:lvl2pPr>
              <a:defRPr sz="2645"/>
            </a:lvl2pPr>
            <a:lvl3pPr>
              <a:defRPr sz="2435"/>
            </a:lvl3pPr>
            <a:lvl4pPr>
              <a:defRPr sz="2115"/>
            </a:lvl4pPr>
            <a:lvl5pPr>
              <a:defRPr sz="2115"/>
            </a:lvl5pPr>
            <a:lvl6pPr>
              <a:defRPr sz="2115"/>
            </a:lvl6pPr>
            <a:lvl7pPr>
              <a:defRPr sz="2115"/>
            </a:lvl7pPr>
            <a:lvl8pPr>
              <a:defRPr sz="2115"/>
            </a:lvl8pPr>
            <a:lvl9pPr>
              <a:defRPr sz="211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599D09E-A9A5-4841-B8A2-3ADA7F7C0D0A}"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0503EE7-A364-5A4D-BF6C-25826002D81F}"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812D89E-A88C-4382-BB09-5FB1E2DEC5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0B8093-9F89-41B2-A14D-53E4980E78F2}"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A1E681-5A78-5044-8122-EC745DB8495C}"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49"/>
            <a:ext cx="4011084" cy="1162050"/>
          </a:xfrm>
        </p:spPr>
        <p:txBody>
          <a:bodyPr anchor="b"/>
          <a:lstStyle>
            <a:lvl1pPr algn="l">
              <a:defRPr sz="264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4230"/>
            </a:lvl1pPr>
            <a:lvl2pPr>
              <a:defRPr sz="3705"/>
            </a:lvl2pPr>
            <a:lvl3pPr>
              <a:defRPr sz="3175"/>
            </a:lvl3pPr>
            <a:lvl4pPr>
              <a:defRPr sz="2645"/>
            </a:lvl4pPr>
            <a:lvl5pPr>
              <a:defRPr sz="2645"/>
            </a:lvl5pPr>
            <a:lvl6pPr>
              <a:defRPr sz="2645"/>
            </a:lvl6pPr>
            <a:lvl7pPr>
              <a:defRPr sz="2645"/>
            </a:lvl7pPr>
            <a:lvl8pPr>
              <a:defRPr sz="2645"/>
            </a:lvl8pPr>
            <a:lvl9pPr>
              <a:defRPr sz="264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3" y="1435101"/>
            <a:ext cx="4011084" cy="4691063"/>
          </a:xfrm>
        </p:spPr>
        <p:txBody>
          <a:bodyPr/>
          <a:lstStyle>
            <a:lvl1pPr marL="0" indent="0">
              <a:buNone/>
              <a:defRPr sz="1905"/>
            </a:lvl1pPr>
            <a:lvl2pPr marL="609600" indent="0">
              <a:buNone/>
              <a:defRPr sz="1585"/>
            </a:lvl2pPr>
            <a:lvl3pPr marL="1218565" indent="0">
              <a:buNone/>
              <a:defRPr sz="1375"/>
            </a:lvl3pPr>
            <a:lvl4pPr marL="1828800" indent="0">
              <a:buNone/>
              <a:defRPr sz="1165"/>
            </a:lvl4pPr>
            <a:lvl5pPr marL="2438400" indent="0">
              <a:buNone/>
              <a:defRPr sz="1165"/>
            </a:lvl5pPr>
            <a:lvl6pPr marL="3048000" indent="0">
              <a:buNone/>
              <a:defRPr sz="1165"/>
            </a:lvl6pPr>
            <a:lvl7pPr marL="3656965" indent="0">
              <a:buNone/>
              <a:defRPr sz="1165"/>
            </a:lvl7pPr>
            <a:lvl8pPr marL="4266565" indent="0">
              <a:buNone/>
              <a:defRPr sz="1165"/>
            </a:lvl8pPr>
            <a:lvl9pPr marL="4876800" indent="0">
              <a:buNone/>
              <a:defRPr sz="116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93DA72F-40DC-8947-8F24-46CAD954BCDC}"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4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30"/>
            </a:lvl1pPr>
            <a:lvl2pPr marL="609600" indent="0">
              <a:buNone/>
              <a:defRPr sz="3705"/>
            </a:lvl2pPr>
            <a:lvl3pPr marL="1218565" indent="0">
              <a:buNone/>
              <a:defRPr sz="3175"/>
            </a:lvl3pPr>
            <a:lvl4pPr marL="1828800" indent="0">
              <a:buNone/>
              <a:defRPr sz="2645"/>
            </a:lvl4pPr>
            <a:lvl5pPr marL="2438400" indent="0">
              <a:buNone/>
              <a:defRPr sz="2645"/>
            </a:lvl5pPr>
            <a:lvl6pPr marL="3048000" indent="0">
              <a:buNone/>
              <a:defRPr sz="2645"/>
            </a:lvl6pPr>
            <a:lvl7pPr marL="3656965" indent="0">
              <a:buNone/>
              <a:defRPr sz="2645"/>
            </a:lvl7pPr>
            <a:lvl8pPr marL="4266565" indent="0">
              <a:buNone/>
              <a:defRPr sz="2645"/>
            </a:lvl8pPr>
            <a:lvl9pPr marL="4876800" indent="0">
              <a:buNone/>
              <a:defRPr sz="264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905"/>
            </a:lvl1pPr>
            <a:lvl2pPr marL="609600" indent="0">
              <a:buNone/>
              <a:defRPr sz="1585"/>
            </a:lvl2pPr>
            <a:lvl3pPr marL="1218565" indent="0">
              <a:buNone/>
              <a:defRPr sz="1375"/>
            </a:lvl3pPr>
            <a:lvl4pPr marL="1828800" indent="0">
              <a:buNone/>
              <a:defRPr sz="1165"/>
            </a:lvl4pPr>
            <a:lvl5pPr marL="2438400" indent="0">
              <a:buNone/>
              <a:defRPr sz="1165"/>
            </a:lvl5pPr>
            <a:lvl6pPr marL="3048000" indent="0">
              <a:buNone/>
              <a:defRPr sz="1165"/>
            </a:lvl6pPr>
            <a:lvl7pPr marL="3656965" indent="0">
              <a:buNone/>
              <a:defRPr sz="1165"/>
            </a:lvl7pPr>
            <a:lvl8pPr marL="4266565" indent="0">
              <a:buNone/>
              <a:defRPr sz="1165"/>
            </a:lvl8pPr>
            <a:lvl9pPr marL="4876800" indent="0">
              <a:buNone/>
              <a:defRPr sz="116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AD63244-22EE-D048-A1F1-C8A1ADF31D75}"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9AA8475-B503-4342-9415-289607CB3F5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06375"/>
            <a:ext cx="8026400" cy="438785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9BB60AD-9168-814E-A462-BB2A83C220D4}"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EE9DE-39C0-45B1-B406-4DEC767CB4A8}" type="slidenum">
              <a:rPr lang="zh-CN" altLang="en-US" smtClean="0"/>
            </a:fld>
            <a:endParaRPr lang="zh-CN" altLang="en-US"/>
          </a:p>
        </p:txBody>
      </p:sp>
    </p:spTree>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userDrawn="1">
  <p:cSld name="1_章节标题">
    <p:spTree>
      <p:nvGrpSpPr>
        <p:cNvPr id="1" name=""/>
        <p:cNvGrpSpPr/>
        <p:nvPr/>
      </p:nvGrpSpPr>
      <p:grpSpPr>
        <a:xfrm>
          <a:off x="0" y="0"/>
          <a:ext cx="0" cy="0"/>
          <a:chOff x="0" y="0"/>
          <a:chExt cx="0" cy="0"/>
        </a:xfrm>
      </p:grpSpPr>
      <p:sp>
        <p:nvSpPr>
          <p:cNvPr id="8" name="矩形 7"/>
          <p:cNvSpPr/>
          <p:nvPr userDrawn="1"/>
        </p:nvSpPr>
        <p:spPr>
          <a:xfrm>
            <a:off x="1" y="6570001"/>
            <a:ext cx="12192000" cy="288000"/>
          </a:xfrm>
          <a:prstGeom prst="rect">
            <a:avLst/>
          </a:pr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00"/>
          </a:p>
        </p:txBody>
      </p:sp>
      <p:sp>
        <p:nvSpPr>
          <p:cNvPr id="60" name="任意多边形: 形状 59"/>
          <p:cNvSpPr/>
          <p:nvPr userDrawn="1"/>
        </p:nvSpPr>
        <p:spPr>
          <a:xfrm flipH="1">
            <a:off x="1" y="-14288"/>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8D0125"/>
          </a:solidFill>
          <a:ln>
            <a:solidFill>
              <a:srgbClr val="8D012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00"/>
          </a:p>
        </p:txBody>
      </p:sp>
      <p:pic>
        <p:nvPicPr>
          <p:cNvPr id="9" name="图片 8"/>
          <p:cNvPicPr>
            <a:picLocks noChangeAspect="1"/>
          </p:cNvPicPr>
          <p:nvPr userDrawn="1"/>
        </p:nvPicPr>
        <p:blipFill>
          <a:blip r:embed="rId2">
            <a:clrChange>
              <a:clrFrom>
                <a:srgbClr val="AE0C2A"/>
              </a:clrFrom>
              <a:clrTo>
                <a:srgbClr val="AE0C2A">
                  <a:alpha val="0"/>
                </a:srgbClr>
              </a:clrTo>
            </a:clrChange>
          </a:blip>
          <a:stretch>
            <a:fillRect/>
          </a:stretch>
        </p:blipFill>
        <p:spPr>
          <a:xfrm>
            <a:off x="9901320" y="108065"/>
            <a:ext cx="2076450" cy="457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812D89E-A88C-4382-BB09-5FB1E2DEC5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0B8093-9F89-41B2-A14D-53E4980E78F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812D89E-A88C-4382-BB09-5FB1E2DEC5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0B8093-9F89-41B2-A14D-53E4980E78F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812D89E-A88C-4382-BB09-5FB1E2DEC5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0B8093-9F89-41B2-A14D-53E4980E78F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12D89E-A88C-4382-BB09-5FB1E2DEC5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0B8093-9F89-41B2-A14D-53E4980E78F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812D89E-A88C-4382-BB09-5FB1E2DEC5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0B8093-9F89-41B2-A14D-53E4980E78F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812D89E-A88C-4382-BB09-5FB1E2DEC5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0B8093-9F89-41B2-A14D-53E4980E78F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5" Type="http://schemas.openxmlformats.org/officeDocument/2006/relationships/theme" Target="../theme/theme3.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2D89E-A88C-4382-BB09-5FB1E2DEC5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B8093-9F89-41B2-A14D-53E4980E78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510"/>
          <p:cNvPicPr>
            <a:picLocks noChangeArrowheads="1"/>
          </p:cNvPicPr>
          <p:nvPr userDrawn="1"/>
        </p:nvPicPr>
        <p:blipFill>
          <a:blip r:embed="rId13"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4320000" flipH="1">
            <a:off x="148919" y="3246222"/>
            <a:ext cx="3225713" cy="5154303"/>
          </a:xfrm>
          <a:prstGeom prst="rect">
            <a:avLst/>
          </a:prstGeom>
          <a:noFill/>
          <a:ln w="9525">
            <a:noFill/>
            <a:miter lim="800000"/>
            <a:headEnd/>
            <a:tailEnd/>
          </a:ln>
        </p:spPr>
      </p:pic>
      <p:sp>
        <p:nvSpPr>
          <p:cNvPr id="2" name="标题占位符 1"/>
          <p:cNvSpPr>
            <a:spLocks noGrp="1"/>
          </p:cNvSpPr>
          <p:nvPr>
            <p:ph type="title"/>
          </p:nvPr>
        </p:nvSpPr>
        <p:spPr>
          <a:xfrm>
            <a:off x="609600" y="274639"/>
            <a:ext cx="10972801" cy="1143000"/>
          </a:xfrm>
          <a:prstGeom prst="rect">
            <a:avLst/>
          </a:prstGeom>
        </p:spPr>
        <p:txBody>
          <a:bodyPr vert="horz" lIns="115214" tIns="57607" rIns="115214" bIns="57607"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600" y="1600201"/>
            <a:ext cx="10972801" cy="4525963"/>
          </a:xfrm>
          <a:prstGeom prst="rect">
            <a:avLst/>
          </a:prstGeom>
        </p:spPr>
        <p:txBody>
          <a:bodyPr vert="horz" lIns="115214" tIns="57607" rIns="115214" bIns="57607"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600" y="6356351"/>
            <a:ext cx="2844800" cy="365126"/>
          </a:xfrm>
          <a:prstGeom prst="rect">
            <a:avLst/>
          </a:prstGeom>
        </p:spPr>
        <p:txBody>
          <a:bodyPr vert="horz" lIns="115214" tIns="57607" rIns="115214" bIns="57607" rtlCol="0" anchor="ctr"/>
          <a:lstStyle>
            <a:lvl1pPr algn="l">
              <a:defRPr sz="1585">
                <a:solidFill>
                  <a:schemeClr val="tx1">
                    <a:tint val="75000"/>
                  </a:schemeClr>
                </a:solidFill>
                <a:latin typeface="Times New Roman" panose="02020603050405020304" pitchFamily="18" charset="0"/>
                <a:cs typeface="Times New Roman" panose="02020603050405020304" pitchFamily="18" charset="0"/>
              </a:defRPr>
            </a:lvl1pPr>
          </a:lstStyle>
          <a:p>
            <a:fld id="{876DBDA8-8BD7-5D41-AECE-8B61D7328468}" type="datetime1">
              <a:rPr lang="zh-CN" altLang="en-US" smtClean="0"/>
            </a:fld>
            <a:endParaRPr lang="zh-CN" altLang="en-US"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3"/>
          </p:nvPr>
        </p:nvSpPr>
        <p:spPr>
          <a:xfrm>
            <a:off x="4165601" y="6356351"/>
            <a:ext cx="3860800" cy="365126"/>
          </a:xfrm>
          <a:prstGeom prst="rect">
            <a:avLst/>
          </a:prstGeom>
        </p:spPr>
        <p:txBody>
          <a:bodyPr vert="horz" lIns="115214" tIns="57607" rIns="115214" bIns="57607" rtlCol="0" anchor="ctr"/>
          <a:lstStyle>
            <a:lvl1pPr algn="ctr">
              <a:defRPr sz="1585">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4"/>
          </p:nvPr>
        </p:nvSpPr>
        <p:spPr>
          <a:xfrm>
            <a:off x="8737600" y="6356351"/>
            <a:ext cx="2844800" cy="365126"/>
          </a:xfrm>
          <a:prstGeom prst="rect">
            <a:avLst/>
          </a:prstGeom>
        </p:spPr>
        <p:txBody>
          <a:bodyPr vert="horz" lIns="115214" tIns="57607" rIns="115214" bIns="57607" rtlCol="0" anchor="ctr"/>
          <a:lstStyle>
            <a:lvl1pPr algn="r">
              <a:defRPr sz="1585">
                <a:solidFill>
                  <a:schemeClr val="tx1">
                    <a:tint val="75000"/>
                  </a:schemeClr>
                </a:solidFill>
                <a:latin typeface="Times New Roman" panose="02020603050405020304" pitchFamily="18" charset="0"/>
                <a:cs typeface="Times New Roman" panose="02020603050405020304" pitchFamily="18" charset="0"/>
              </a:defRPr>
            </a:lvl1pPr>
          </a:lstStyle>
          <a:p>
            <a:fld id="{B91EE9DE-39C0-45B1-B406-4DEC767CB4A8}" type="slidenum">
              <a:rPr lang="zh-CN" altLang="en-US" smtClean="0"/>
            </a:fld>
            <a:endParaRPr lang="zh-CN" altLang="en-US" dirty="0">
              <a:latin typeface="Times New Roman" panose="02020603050405020304" pitchFamily="18" charset="0"/>
              <a:cs typeface="Times New Roman" panose="02020603050405020304" pitchFamily="18" charset="0"/>
            </a:endParaRPr>
          </a:p>
        </p:txBody>
      </p:sp>
      <p:pic>
        <p:nvPicPr>
          <p:cNvPr id="8" name="Picture 1510"/>
          <p:cNvPicPr>
            <a:picLocks noChangeArrowheads="1"/>
          </p:cNvPicPr>
          <p:nvPr userDrawn="1"/>
        </p:nvPicPr>
        <p:blipFill>
          <a:blip r:embed="rId14"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16200000" flipH="1">
            <a:off x="8619771" y="-986871"/>
            <a:ext cx="3909161" cy="5425087"/>
          </a:xfrm>
          <a:prstGeom prst="rect">
            <a:avLst/>
          </a:prstGeom>
          <a:noFill/>
          <a:ln w="9525">
            <a:noFill/>
            <a:miter lim="800000"/>
            <a:headEnd/>
            <a:tailEnd/>
          </a:ln>
        </p:spPr>
      </p:pic>
      <p:pic>
        <p:nvPicPr>
          <p:cNvPr id="9" name="图片 8" descr="part素材.png"/>
          <p:cNvPicPr>
            <a:picLocks noChangeAspect="1"/>
          </p:cNvPicPr>
          <p:nvPr userDrawn="1"/>
        </p:nvPicPr>
        <p:blipFill>
          <a:blip r:embed="rId15" cstate="screen"/>
          <a:stretch>
            <a:fillRect/>
          </a:stretch>
        </p:blipFill>
        <p:spPr>
          <a:xfrm>
            <a:off x="0" y="137682"/>
            <a:ext cx="449515" cy="157723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med">
    <p:fade/>
  </p:transition>
  <p:hf hdr="0" ftr="0" dt="0"/>
  <p:txStyles>
    <p:titleStyle>
      <a:lvl1pPr algn="l" defTabSz="1218565" rtl="0" eaLnBrk="1" latinLnBrk="0" hangingPunct="1">
        <a:spcBef>
          <a:spcPct val="0"/>
        </a:spcBef>
        <a:buNone/>
        <a:defRPr sz="3810" b="1" kern="1200">
          <a:solidFill>
            <a:schemeClr val="tx1"/>
          </a:solidFill>
          <a:latin typeface="+mj-lt"/>
          <a:ea typeface="+mj-ea"/>
          <a:cs typeface="+mj-cs"/>
        </a:defRPr>
      </a:lvl1pPr>
    </p:titleStyle>
    <p:bodyStyle>
      <a:lvl1pPr marL="457200" indent="-457200" algn="l" defTabSz="1218565" rtl="0" eaLnBrk="1" latinLnBrk="0" hangingPunct="1">
        <a:lnSpc>
          <a:spcPct val="120000"/>
        </a:lnSpc>
        <a:spcBef>
          <a:spcPts val="845"/>
        </a:spcBef>
        <a:buFont typeface="Arial" panose="020B0604020202020204" pitchFamily="34" charset="0"/>
        <a:buChar char="•"/>
        <a:defRPr sz="3385" kern="1200">
          <a:solidFill>
            <a:schemeClr val="tx1"/>
          </a:solidFill>
          <a:latin typeface="+mn-lt"/>
          <a:ea typeface="+mn-ea"/>
          <a:cs typeface="+mn-cs"/>
        </a:defRPr>
      </a:lvl1pPr>
      <a:lvl2pPr marL="990600" indent="-381000" algn="l" defTabSz="1218565" rtl="0" eaLnBrk="1" latinLnBrk="0" hangingPunct="1">
        <a:lnSpc>
          <a:spcPct val="120000"/>
        </a:lnSpc>
        <a:spcBef>
          <a:spcPts val="845"/>
        </a:spcBef>
        <a:buFont typeface="Arial" panose="020B0604020202020204" pitchFamily="34" charset="0"/>
        <a:buChar char="–"/>
        <a:defRPr sz="2965" kern="1200">
          <a:solidFill>
            <a:schemeClr val="tx1"/>
          </a:solidFill>
          <a:latin typeface="+mn-lt"/>
          <a:ea typeface="+mn-ea"/>
          <a:cs typeface="+mn-cs"/>
        </a:defRPr>
      </a:lvl2pPr>
      <a:lvl3pPr marL="1524000" indent="-304800" algn="l" defTabSz="1218565" rtl="0" eaLnBrk="1" latinLnBrk="0" hangingPunct="1">
        <a:lnSpc>
          <a:spcPct val="120000"/>
        </a:lnSpc>
        <a:spcBef>
          <a:spcPts val="845"/>
        </a:spcBef>
        <a:buFont typeface="Arial" panose="020B0604020202020204" pitchFamily="34" charset="0"/>
        <a:buChar char="•"/>
        <a:defRPr sz="2540" kern="1200">
          <a:solidFill>
            <a:schemeClr val="tx1"/>
          </a:solidFill>
          <a:latin typeface="+mn-lt"/>
          <a:ea typeface="+mn-ea"/>
          <a:cs typeface="+mn-cs"/>
        </a:defRPr>
      </a:lvl3pPr>
      <a:lvl4pPr marL="2132965" indent="-304800" algn="l" defTabSz="1218565" rtl="0" eaLnBrk="1" latinLnBrk="0" hangingPunct="1">
        <a:lnSpc>
          <a:spcPct val="120000"/>
        </a:lnSpc>
        <a:spcBef>
          <a:spcPts val="845"/>
        </a:spcBef>
        <a:buFont typeface="Arial" panose="020B0604020202020204" pitchFamily="34" charset="0"/>
        <a:buChar char="–"/>
        <a:defRPr sz="2115" kern="1200">
          <a:solidFill>
            <a:schemeClr val="tx1"/>
          </a:solidFill>
          <a:latin typeface="+mn-lt"/>
          <a:ea typeface="+mn-ea"/>
          <a:cs typeface="+mn-cs"/>
        </a:defRPr>
      </a:lvl4pPr>
      <a:lvl5pPr marL="2742565" indent="-304800" algn="l" defTabSz="1218565" rtl="0" eaLnBrk="1" latinLnBrk="0" hangingPunct="1">
        <a:lnSpc>
          <a:spcPct val="120000"/>
        </a:lnSpc>
        <a:spcBef>
          <a:spcPts val="845"/>
        </a:spcBef>
        <a:buFont typeface="Arial" panose="020B0604020202020204" pitchFamily="34" charset="0"/>
        <a:buChar char="»"/>
        <a:defRPr sz="211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9pPr>
    </p:bodyStyle>
    <p:otherStyle>
      <a:defPPr>
        <a:defRPr lang="zh-CN"/>
      </a:defPPr>
      <a:lvl1pPr marL="0" algn="l" defTabSz="1218565" rtl="0" eaLnBrk="1" latinLnBrk="0" hangingPunct="1">
        <a:defRPr sz="2435" kern="1200">
          <a:solidFill>
            <a:schemeClr val="tx1"/>
          </a:solidFill>
          <a:latin typeface="+mn-lt"/>
          <a:ea typeface="+mn-ea"/>
          <a:cs typeface="+mn-cs"/>
        </a:defRPr>
      </a:lvl1pPr>
      <a:lvl2pPr marL="609600" algn="l" defTabSz="1218565" rtl="0" eaLnBrk="1" latinLnBrk="0" hangingPunct="1">
        <a:defRPr sz="2435" kern="1200">
          <a:solidFill>
            <a:schemeClr val="tx1"/>
          </a:solidFill>
          <a:latin typeface="+mn-lt"/>
          <a:ea typeface="+mn-ea"/>
          <a:cs typeface="+mn-cs"/>
        </a:defRPr>
      </a:lvl2pPr>
      <a:lvl3pPr marL="1218565" algn="l" defTabSz="1218565" rtl="0" eaLnBrk="1" latinLnBrk="0" hangingPunct="1">
        <a:defRPr sz="2435" kern="1200">
          <a:solidFill>
            <a:schemeClr val="tx1"/>
          </a:solidFill>
          <a:latin typeface="+mn-lt"/>
          <a:ea typeface="+mn-ea"/>
          <a:cs typeface="+mn-cs"/>
        </a:defRPr>
      </a:lvl3pPr>
      <a:lvl4pPr marL="1828800" algn="l" defTabSz="1218565" rtl="0" eaLnBrk="1" latinLnBrk="0" hangingPunct="1">
        <a:defRPr sz="2435" kern="1200">
          <a:solidFill>
            <a:schemeClr val="tx1"/>
          </a:solidFill>
          <a:latin typeface="+mn-lt"/>
          <a:ea typeface="+mn-ea"/>
          <a:cs typeface="+mn-cs"/>
        </a:defRPr>
      </a:lvl4pPr>
      <a:lvl5pPr marL="2438400" algn="l" defTabSz="1218565" rtl="0" eaLnBrk="1" latinLnBrk="0" hangingPunct="1">
        <a:defRPr sz="2435" kern="1200">
          <a:solidFill>
            <a:schemeClr val="tx1"/>
          </a:solidFill>
          <a:latin typeface="+mn-lt"/>
          <a:ea typeface="+mn-ea"/>
          <a:cs typeface="+mn-cs"/>
        </a:defRPr>
      </a:lvl5pPr>
      <a:lvl6pPr marL="3048000" algn="l" defTabSz="1218565" rtl="0" eaLnBrk="1" latinLnBrk="0" hangingPunct="1">
        <a:defRPr sz="2435" kern="1200">
          <a:solidFill>
            <a:schemeClr val="tx1"/>
          </a:solidFill>
          <a:latin typeface="+mn-lt"/>
          <a:ea typeface="+mn-ea"/>
          <a:cs typeface="+mn-cs"/>
        </a:defRPr>
      </a:lvl6pPr>
      <a:lvl7pPr marL="3656965" algn="l" defTabSz="1218565" rtl="0" eaLnBrk="1" latinLnBrk="0" hangingPunct="1">
        <a:defRPr sz="2435" kern="1200">
          <a:solidFill>
            <a:schemeClr val="tx1"/>
          </a:solidFill>
          <a:latin typeface="+mn-lt"/>
          <a:ea typeface="+mn-ea"/>
          <a:cs typeface="+mn-cs"/>
        </a:defRPr>
      </a:lvl7pPr>
      <a:lvl8pPr marL="4266565" algn="l" defTabSz="1218565" rtl="0" eaLnBrk="1" latinLnBrk="0" hangingPunct="1">
        <a:defRPr sz="2435" kern="1200">
          <a:solidFill>
            <a:schemeClr val="tx1"/>
          </a:solidFill>
          <a:latin typeface="+mn-lt"/>
          <a:ea typeface="+mn-ea"/>
          <a:cs typeface="+mn-cs"/>
        </a:defRPr>
      </a:lvl8pPr>
      <a:lvl9pPr marL="4876800" algn="l" defTabSz="1218565" rtl="0" eaLnBrk="1" latinLnBrk="0" hangingPunct="1">
        <a:defRPr sz="243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510"/>
          <p:cNvPicPr>
            <a:picLocks noChangeArrowheads="1"/>
          </p:cNvPicPr>
          <p:nvPr userDrawn="1"/>
        </p:nvPicPr>
        <p:blipFill>
          <a:blip r:embed="rId13"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4320000" flipH="1">
            <a:off x="148919" y="3246222"/>
            <a:ext cx="3225713" cy="5154303"/>
          </a:xfrm>
          <a:prstGeom prst="rect">
            <a:avLst/>
          </a:prstGeom>
          <a:noFill/>
          <a:ln w="9525">
            <a:noFill/>
            <a:miter lim="800000"/>
            <a:headEnd/>
            <a:tailEnd/>
          </a:ln>
        </p:spPr>
      </p:pic>
      <p:sp>
        <p:nvSpPr>
          <p:cNvPr id="2" name="标题占位符 1"/>
          <p:cNvSpPr>
            <a:spLocks noGrp="1"/>
          </p:cNvSpPr>
          <p:nvPr>
            <p:ph type="title"/>
          </p:nvPr>
        </p:nvSpPr>
        <p:spPr>
          <a:xfrm>
            <a:off x="609600" y="274639"/>
            <a:ext cx="10972801" cy="1143000"/>
          </a:xfrm>
          <a:prstGeom prst="rect">
            <a:avLst/>
          </a:prstGeom>
        </p:spPr>
        <p:txBody>
          <a:bodyPr vert="horz" lIns="115214" tIns="57607" rIns="115214" bIns="57607"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600" y="1600201"/>
            <a:ext cx="10972801" cy="4525963"/>
          </a:xfrm>
          <a:prstGeom prst="rect">
            <a:avLst/>
          </a:prstGeom>
        </p:spPr>
        <p:txBody>
          <a:bodyPr vert="horz" lIns="115214" tIns="57607" rIns="115214" bIns="57607"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600" y="6356351"/>
            <a:ext cx="2844800" cy="365126"/>
          </a:xfrm>
          <a:prstGeom prst="rect">
            <a:avLst/>
          </a:prstGeom>
        </p:spPr>
        <p:txBody>
          <a:bodyPr vert="horz" lIns="115214" tIns="57607" rIns="115214" bIns="57607" rtlCol="0" anchor="ctr"/>
          <a:lstStyle>
            <a:lvl1pPr algn="l">
              <a:defRPr sz="1585">
                <a:solidFill>
                  <a:schemeClr val="tx1">
                    <a:tint val="75000"/>
                  </a:schemeClr>
                </a:solidFill>
                <a:latin typeface="Times New Roman" panose="02020603050405020304" pitchFamily="18" charset="0"/>
                <a:cs typeface="Times New Roman" panose="02020603050405020304" pitchFamily="18" charset="0"/>
              </a:defRPr>
            </a:lvl1pPr>
          </a:lstStyle>
          <a:p>
            <a:fld id="{876DBDA8-8BD7-5D41-AECE-8B61D7328468}" type="datetime1">
              <a:rPr lang="zh-CN" altLang="en-US" smtClean="0"/>
            </a:fld>
            <a:endParaRPr lang="zh-CN" altLang="en-US"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3"/>
          </p:nvPr>
        </p:nvSpPr>
        <p:spPr>
          <a:xfrm>
            <a:off x="4165601" y="6356351"/>
            <a:ext cx="3860800" cy="365126"/>
          </a:xfrm>
          <a:prstGeom prst="rect">
            <a:avLst/>
          </a:prstGeom>
        </p:spPr>
        <p:txBody>
          <a:bodyPr vert="horz" lIns="115214" tIns="57607" rIns="115214" bIns="57607" rtlCol="0" anchor="ctr"/>
          <a:lstStyle>
            <a:lvl1pPr algn="ctr">
              <a:defRPr sz="1585">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4"/>
          </p:nvPr>
        </p:nvSpPr>
        <p:spPr>
          <a:xfrm>
            <a:off x="8737600" y="6356351"/>
            <a:ext cx="2844800" cy="365126"/>
          </a:xfrm>
          <a:prstGeom prst="rect">
            <a:avLst/>
          </a:prstGeom>
        </p:spPr>
        <p:txBody>
          <a:bodyPr vert="horz" lIns="115214" tIns="57607" rIns="115214" bIns="57607" rtlCol="0" anchor="ctr"/>
          <a:lstStyle>
            <a:lvl1pPr algn="r">
              <a:defRPr sz="1585">
                <a:solidFill>
                  <a:schemeClr val="tx1">
                    <a:tint val="75000"/>
                  </a:schemeClr>
                </a:solidFill>
                <a:latin typeface="Times New Roman" panose="02020603050405020304" pitchFamily="18" charset="0"/>
                <a:cs typeface="Times New Roman" panose="02020603050405020304" pitchFamily="18" charset="0"/>
              </a:defRPr>
            </a:lvl1pPr>
          </a:lstStyle>
          <a:p>
            <a:fld id="{B91EE9DE-39C0-45B1-B406-4DEC767CB4A8}" type="slidenum">
              <a:rPr lang="zh-CN" altLang="en-US" smtClean="0"/>
            </a:fld>
            <a:endParaRPr lang="zh-CN" altLang="en-US" dirty="0">
              <a:latin typeface="Times New Roman" panose="02020603050405020304" pitchFamily="18" charset="0"/>
              <a:cs typeface="Times New Roman" panose="02020603050405020304" pitchFamily="18" charset="0"/>
            </a:endParaRPr>
          </a:p>
        </p:txBody>
      </p:sp>
      <p:pic>
        <p:nvPicPr>
          <p:cNvPr id="8" name="Picture 1510"/>
          <p:cNvPicPr>
            <a:picLocks noChangeArrowheads="1"/>
          </p:cNvPicPr>
          <p:nvPr userDrawn="1"/>
        </p:nvPicPr>
        <p:blipFill>
          <a:blip r:embed="rId14"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16200000" flipH="1">
            <a:off x="8619771" y="-986871"/>
            <a:ext cx="3909161" cy="54250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spd="med">
    <p:fade/>
  </p:transition>
  <p:hf hdr="0" ftr="0" dt="0"/>
  <p:txStyles>
    <p:titleStyle>
      <a:lvl1pPr algn="l" defTabSz="1218565" rtl="0" eaLnBrk="1" latinLnBrk="0" hangingPunct="1">
        <a:spcBef>
          <a:spcPct val="0"/>
        </a:spcBef>
        <a:buNone/>
        <a:defRPr sz="3810" b="1" kern="1200">
          <a:solidFill>
            <a:schemeClr val="tx1"/>
          </a:solidFill>
          <a:latin typeface="+mj-lt"/>
          <a:ea typeface="+mj-ea"/>
          <a:cs typeface="+mj-cs"/>
        </a:defRPr>
      </a:lvl1pPr>
    </p:titleStyle>
    <p:bodyStyle>
      <a:lvl1pPr marL="457200" indent="-457200" algn="l" defTabSz="1218565" rtl="0" eaLnBrk="1" latinLnBrk="0" hangingPunct="1">
        <a:lnSpc>
          <a:spcPct val="120000"/>
        </a:lnSpc>
        <a:spcBef>
          <a:spcPts val="845"/>
        </a:spcBef>
        <a:buFont typeface="Arial" panose="020B0604020202020204" pitchFamily="34" charset="0"/>
        <a:buChar char="•"/>
        <a:defRPr sz="3385" kern="1200">
          <a:solidFill>
            <a:schemeClr val="tx1"/>
          </a:solidFill>
          <a:latin typeface="+mn-lt"/>
          <a:ea typeface="+mn-ea"/>
          <a:cs typeface="+mn-cs"/>
        </a:defRPr>
      </a:lvl1pPr>
      <a:lvl2pPr marL="990600" indent="-381000" algn="l" defTabSz="1218565" rtl="0" eaLnBrk="1" latinLnBrk="0" hangingPunct="1">
        <a:lnSpc>
          <a:spcPct val="120000"/>
        </a:lnSpc>
        <a:spcBef>
          <a:spcPts val="845"/>
        </a:spcBef>
        <a:buFont typeface="Arial" panose="020B0604020202020204" pitchFamily="34" charset="0"/>
        <a:buChar char="–"/>
        <a:defRPr sz="2965" kern="1200">
          <a:solidFill>
            <a:schemeClr val="tx1"/>
          </a:solidFill>
          <a:latin typeface="+mn-lt"/>
          <a:ea typeface="+mn-ea"/>
          <a:cs typeface="+mn-cs"/>
        </a:defRPr>
      </a:lvl2pPr>
      <a:lvl3pPr marL="1524000" indent="-304800" algn="l" defTabSz="1218565" rtl="0" eaLnBrk="1" latinLnBrk="0" hangingPunct="1">
        <a:lnSpc>
          <a:spcPct val="120000"/>
        </a:lnSpc>
        <a:spcBef>
          <a:spcPts val="845"/>
        </a:spcBef>
        <a:buFont typeface="Arial" panose="020B0604020202020204" pitchFamily="34" charset="0"/>
        <a:buChar char="•"/>
        <a:defRPr sz="2540" kern="1200">
          <a:solidFill>
            <a:schemeClr val="tx1"/>
          </a:solidFill>
          <a:latin typeface="+mn-lt"/>
          <a:ea typeface="+mn-ea"/>
          <a:cs typeface="+mn-cs"/>
        </a:defRPr>
      </a:lvl3pPr>
      <a:lvl4pPr marL="2132965" indent="-304800" algn="l" defTabSz="1218565" rtl="0" eaLnBrk="1" latinLnBrk="0" hangingPunct="1">
        <a:lnSpc>
          <a:spcPct val="120000"/>
        </a:lnSpc>
        <a:spcBef>
          <a:spcPts val="845"/>
        </a:spcBef>
        <a:buFont typeface="Arial" panose="020B0604020202020204" pitchFamily="34" charset="0"/>
        <a:buChar char="–"/>
        <a:defRPr sz="2115" kern="1200">
          <a:solidFill>
            <a:schemeClr val="tx1"/>
          </a:solidFill>
          <a:latin typeface="+mn-lt"/>
          <a:ea typeface="+mn-ea"/>
          <a:cs typeface="+mn-cs"/>
        </a:defRPr>
      </a:lvl4pPr>
      <a:lvl5pPr marL="2742565" indent="-304800" algn="l" defTabSz="1218565" rtl="0" eaLnBrk="1" latinLnBrk="0" hangingPunct="1">
        <a:lnSpc>
          <a:spcPct val="120000"/>
        </a:lnSpc>
        <a:spcBef>
          <a:spcPts val="845"/>
        </a:spcBef>
        <a:buFont typeface="Arial" panose="020B0604020202020204" pitchFamily="34" charset="0"/>
        <a:buChar char="»"/>
        <a:defRPr sz="211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645" kern="1200">
          <a:solidFill>
            <a:schemeClr val="tx1"/>
          </a:solidFill>
          <a:latin typeface="+mn-lt"/>
          <a:ea typeface="+mn-ea"/>
          <a:cs typeface="+mn-cs"/>
        </a:defRPr>
      </a:lvl9pPr>
    </p:bodyStyle>
    <p:otherStyle>
      <a:defPPr>
        <a:defRPr lang="zh-CN"/>
      </a:defPPr>
      <a:lvl1pPr marL="0" algn="l" defTabSz="1218565" rtl="0" eaLnBrk="1" latinLnBrk="0" hangingPunct="1">
        <a:defRPr sz="2435" kern="1200">
          <a:solidFill>
            <a:schemeClr val="tx1"/>
          </a:solidFill>
          <a:latin typeface="+mn-lt"/>
          <a:ea typeface="+mn-ea"/>
          <a:cs typeface="+mn-cs"/>
        </a:defRPr>
      </a:lvl1pPr>
      <a:lvl2pPr marL="609600" algn="l" defTabSz="1218565" rtl="0" eaLnBrk="1" latinLnBrk="0" hangingPunct="1">
        <a:defRPr sz="2435" kern="1200">
          <a:solidFill>
            <a:schemeClr val="tx1"/>
          </a:solidFill>
          <a:latin typeface="+mn-lt"/>
          <a:ea typeface="+mn-ea"/>
          <a:cs typeface="+mn-cs"/>
        </a:defRPr>
      </a:lvl2pPr>
      <a:lvl3pPr marL="1218565" algn="l" defTabSz="1218565" rtl="0" eaLnBrk="1" latinLnBrk="0" hangingPunct="1">
        <a:defRPr sz="2435" kern="1200">
          <a:solidFill>
            <a:schemeClr val="tx1"/>
          </a:solidFill>
          <a:latin typeface="+mn-lt"/>
          <a:ea typeface="+mn-ea"/>
          <a:cs typeface="+mn-cs"/>
        </a:defRPr>
      </a:lvl3pPr>
      <a:lvl4pPr marL="1828800" algn="l" defTabSz="1218565" rtl="0" eaLnBrk="1" latinLnBrk="0" hangingPunct="1">
        <a:defRPr sz="2435" kern="1200">
          <a:solidFill>
            <a:schemeClr val="tx1"/>
          </a:solidFill>
          <a:latin typeface="+mn-lt"/>
          <a:ea typeface="+mn-ea"/>
          <a:cs typeface="+mn-cs"/>
        </a:defRPr>
      </a:lvl4pPr>
      <a:lvl5pPr marL="2438400" algn="l" defTabSz="1218565" rtl="0" eaLnBrk="1" latinLnBrk="0" hangingPunct="1">
        <a:defRPr sz="2435" kern="1200">
          <a:solidFill>
            <a:schemeClr val="tx1"/>
          </a:solidFill>
          <a:latin typeface="+mn-lt"/>
          <a:ea typeface="+mn-ea"/>
          <a:cs typeface="+mn-cs"/>
        </a:defRPr>
      </a:lvl5pPr>
      <a:lvl6pPr marL="3048000" algn="l" defTabSz="1218565" rtl="0" eaLnBrk="1" latinLnBrk="0" hangingPunct="1">
        <a:defRPr sz="2435" kern="1200">
          <a:solidFill>
            <a:schemeClr val="tx1"/>
          </a:solidFill>
          <a:latin typeface="+mn-lt"/>
          <a:ea typeface="+mn-ea"/>
          <a:cs typeface="+mn-cs"/>
        </a:defRPr>
      </a:lvl6pPr>
      <a:lvl7pPr marL="3656965" algn="l" defTabSz="1218565" rtl="0" eaLnBrk="1" latinLnBrk="0" hangingPunct="1">
        <a:defRPr sz="2435" kern="1200">
          <a:solidFill>
            <a:schemeClr val="tx1"/>
          </a:solidFill>
          <a:latin typeface="+mn-lt"/>
          <a:ea typeface="+mn-ea"/>
          <a:cs typeface="+mn-cs"/>
        </a:defRPr>
      </a:lvl7pPr>
      <a:lvl8pPr marL="4266565" algn="l" defTabSz="1218565" rtl="0" eaLnBrk="1" latinLnBrk="0" hangingPunct="1">
        <a:defRPr sz="2435" kern="1200">
          <a:solidFill>
            <a:schemeClr val="tx1"/>
          </a:solidFill>
          <a:latin typeface="+mn-lt"/>
          <a:ea typeface="+mn-ea"/>
          <a:cs typeface="+mn-cs"/>
        </a:defRPr>
      </a:lvl8pPr>
      <a:lvl9pPr marL="4876800" algn="l" defTabSz="1218565" rtl="0" eaLnBrk="1" latinLnBrk="0" hangingPunct="1">
        <a:defRPr sz="24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7.jpeg"/><Relationship Id="rId2" Type="http://schemas.microsoft.com/office/2007/relationships/hdphoto" Target="../media/image6.wdp"/><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8.jpe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3.xml"/><Relationship Id="rId3" Type="http://schemas.openxmlformats.org/officeDocument/2006/relationships/image" Target="../media/image19.png"/><Relationship Id="rId2" Type="http://schemas.openxmlformats.org/officeDocument/2006/relationships/image" Target="../media/image8.jpe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3.xml"/><Relationship Id="rId3" Type="http://schemas.openxmlformats.org/officeDocument/2006/relationships/image" Target="../media/image20.png"/><Relationship Id="rId2" Type="http://schemas.openxmlformats.org/officeDocument/2006/relationships/image" Target="../media/image8.jpe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3.xml"/><Relationship Id="rId3" Type="http://schemas.openxmlformats.org/officeDocument/2006/relationships/image" Target="../media/image21.png"/><Relationship Id="rId2" Type="http://schemas.openxmlformats.org/officeDocument/2006/relationships/image" Target="../media/image8.jpe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3.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8.jpe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3.xml"/><Relationship Id="rId3" Type="http://schemas.openxmlformats.org/officeDocument/2006/relationships/image" Target="../media/image28.png"/><Relationship Id="rId2" Type="http://schemas.openxmlformats.org/officeDocument/2006/relationships/image" Target="../media/image8.jpe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3.xml"/><Relationship Id="rId3" Type="http://schemas.openxmlformats.org/officeDocument/2006/relationships/image" Target="../media/image29.png"/><Relationship Id="rId2" Type="http://schemas.openxmlformats.org/officeDocument/2006/relationships/image" Target="../media/image8.jpe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3.xml"/><Relationship Id="rId3" Type="http://schemas.openxmlformats.org/officeDocument/2006/relationships/image" Target="../media/image30.png"/><Relationship Id="rId2" Type="http://schemas.openxmlformats.org/officeDocument/2006/relationships/image" Target="../media/image8.jpe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0.xml"/><Relationship Id="rId1" Type="http://schemas.openxmlformats.org/officeDocument/2006/relationships/image" Target="../media/image8.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3.xml"/><Relationship Id="rId3" Type="http://schemas.openxmlformats.org/officeDocument/2006/relationships/image" Target="../media/image7.jpeg"/><Relationship Id="rId2" Type="http://schemas.microsoft.com/office/2007/relationships/hdphoto" Target="../media/image6.wdp"/><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3.xml"/><Relationship Id="rId2" Type="http://schemas.microsoft.com/office/2007/relationships/hdphoto" Target="../media/image6.wdp"/><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0.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3.xml"/><Relationship Id="rId3" Type="http://schemas.openxmlformats.org/officeDocument/2006/relationships/image" Target="../media/image14.png"/><Relationship Id="rId2" Type="http://schemas.openxmlformats.org/officeDocument/2006/relationships/image" Target="../media/image8.jpe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8.jpe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3.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8.jpe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screen">
            <a:extLst>
              <a:ext uri="{BEBA8EAE-BF5A-486C-A8C5-ECC9F3942E4B}">
                <a14:imgProps xmlns:a14="http://schemas.microsoft.com/office/drawing/2010/main">
                  <a14:imgLayer r:embed="rId2">
                    <a14:imgEffect>
                      <a14:saturation sat="200000"/>
                    </a14:imgEffect>
                  </a14:imgLayer>
                </a14:imgProps>
              </a:ext>
            </a:extLst>
          </a:blip>
          <a:stretch>
            <a:fillRect/>
          </a:stretch>
        </p:blipFill>
        <p:spPr>
          <a:xfrm>
            <a:off x="0" y="-63970"/>
            <a:ext cx="12208952" cy="6858416"/>
          </a:xfrm>
          <a:prstGeom prst="rect">
            <a:avLst/>
          </a:prstGeom>
        </p:spPr>
      </p:pic>
      <p:sp>
        <p:nvSpPr>
          <p:cNvPr id="2" name="文本框 1"/>
          <p:cNvSpPr txBox="1"/>
          <p:nvPr/>
        </p:nvSpPr>
        <p:spPr>
          <a:xfrm>
            <a:off x="609599" y="2780463"/>
            <a:ext cx="10972801" cy="584775"/>
          </a:xfrm>
          <a:prstGeom prst="rect">
            <a:avLst/>
          </a:prstGeom>
          <a:noFill/>
        </p:spPr>
        <p:txBody>
          <a:bodyPr wrap="square" rtlCol="0">
            <a:spAutoFit/>
          </a:bodyPr>
          <a:lstStyle/>
          <a:p>
            <a:pPr algn="ctr"/>
            <a:r>
              <a:rPr lang="en-US" altLang="zh-CN" sz="3200" b="1" dirty="0">
                <a:latin typeface="Times New Roman" panose="02020603050405020304" pitchFamily="18" charset="0"/>
                <a:cs typeface="Times New Roman" panose="02020603050405020304" pitchFamily="18" charset="0"/>
              </a:rPr>
              <a:t>A Contrastive Framework for Neural Text Generation</a:t>
            </a:r>
            <a:endParaRPr lang="zh-CN" altLang="en-US" sz="32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6560003" y="4877463"/>
            <a:ext cx="5022398" cy="892552"/>
          </a:xfrm>
          <a:prstGeom prst="rect">
            <a:avLst/>
          </a:prstGeom>
          <a:noFill/>
        </p:spPr>
        <p:txBody>
          <a:bodyPr wrap="square" rtlCol="0">
            <a:spAutoFit/>
          </a:bodyPr>
          <a:lstStyle/>
          <a:p>
            <a:pPr algn="r"/>
            <a:r>
              <a:rPr lang="zh-CN" altLang="en-US" sz="2600" b="1" dirty="0">
                <a:latin typeface="Times New Roman" panose="02020603050405020304" pitchFamily="18" charset="0"/>
                <a:cs typeface="Times New Roman" panose="02020603050405020304" pitchFamily="18" charset="0"/>
              </a:rPr>
              <a:t>汇报人：马东阳</a:t>
            </a:r>
            <a:endParaRPr lang="en-US" altLang="zh-CN" sz="2600" b="1" dirty="0">
              <a:latin typeface="Times New Roman" panose="02020603050405020304" pitchFamily="18" charset="0"/>
              <a:cs typeface="Times New Roman" panose="02020603050405020304" pitchFamily="18" charset="0"/>
            </a:endParaRPr>
          </a:p>
          <a:p>
            <a:pPr algn="r"/>
            <a:r>
              <a:rPr lang="zh-CN" altLang="en-US" sz="2600" b="1" dirty="0">
                <a:latin typeface="Times New Roman" panose="02020603050405020304" pitchFamily="18" charset="0"/>
                <a:cs typeface="Times New Roman" panose="02020603050405020304" pitchFamily="18" charset="0"/>
              </a:rPr>
              <a:t>指导老师：朱聪慧</a:t>
            </a:r>
            <a:endParaRPr lang="zh-CN" altLang="en-US" sz="2600" b="1"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89" y="451937"/>
            <a:ext cx="3254462" cy="7881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076400" cy="523220"/>
          </a:xfrm>
          <a:prstGeom prst="rect">
            <a:avLst/>
          </a:prstGeom>
          <a:noFill/>
        </p:spPr>
        <p:txBody>
          <a:bodyPr wrap="square" rtlCol="0">
            <a:spAutoFit/>
          </a:bodyPr>
          <a:lstStyle/>
          <a:p>
            <a:r>
              <a:rPr lang="en-US" altLang="zh-CN" sz="2800" b="1" dirty="0" err="1">
                <a:latin typeface="+mj-ea"/>
                <a:ea typeface="+mj-ea"/>
                <a:cs typeface="Times New Roman" panose="02020603050405020304" pitchFamily="18" charset="0"/>
              </a:rPr>
              <a:t>SimCTG</a:t>
            </a:r>
            <a:r>
              <a:rPr lang="en-US" altLang="zh-CN" sz="2800" b="1" dirty="0">
                <a:latin typeface="+mj-ea"/>
                <a:ea typeface="+mj-ea"/>
                <a:cs typeface="Times New Roman" panose="02020603050405020304" pitchFamily="18" charset="0"/>
              </a:rPr>
              <a:t> – Contrastive Search</a:t>
            </a:r>
            <a:endParaRPr lang="en-US" altLang="zh-CN" sz="2800" b="1" dirty="0">
              <a:latin typeface="+mj-ea"/>
              <a:ea typeface="+mj-ea"/>
              <a:cs typeface="Times New Roman" panose="02020603050405020304" pitchFamily="18" charset="0"/>
            </a:endParaRPr>
          </a:p>
        </p:txBody>
      </p:sp>
      <p:grpSp>
        <p:nvGrpSpPr>
          <p:cNvPr id="5" name="组合 4"/>
          <p:cNvGrpSpPr/>
          <p:nvPr/>
        </p:nvGrpSpPr>
        <p:grpSpPr>
          <a:xfrm>
            <a:off x="0" y="702885"/>
            <a:ext cx="367754" cy="416780"/>
            <a:chOff x="0" y="702885"/>
            <a:chExt cx="367754" cy="416780"/>
          </a:xfrm>
        </p:grpSpPr>
        <p:pic>
          <p:nvPicPr>
            <p:cNvPr id="3" name="图片 2"/>
            <p:cNvPicPr>
              <a:picLocks noChangeAspect="1"/>
            </p:cNvPicPr>
            <p:nvPr/>
          </p:nvPicPr>
          <p:blipFill>
            <a:blip r:embed="rId1"/>
            <a:stretch>
              <a:fillRect/>
            </a:stretch>
          </p:blipFill>
          <p:spPr>
            <a:xfrm>
              <a:off x="0" y="702885"/>
              <a:ext cx="281354" cy="416780"/>
            </a:xfrm>
            <a:prstGeom prst="rect">
              <a:avLst/>
            </a:prstGeom>
          </p:spPr>
        </p:pic>
        <p:pic>
          <p:nvPicPr>
            <p:cNvPr id="9" name="图片 8"/>
            <p:cNvPicPr/>
            <p:nvPr/>
          </p:nvPicPr>
          <p:blipFill>
            <a:blip r:embed="rId1"/>
            <a:stretch>
              <a:fillRect/>
            </a:stretch>
          </p:blipFill>
          <p:spPr>
            <a:xfrm>
              <a:off x="281354" y="771300"/>
              <a:ext cx="86400" cy="273600"/>
            </a:xfrm>
            <a:prstGeom prst="rect">
              <a:avLst/>
            </a:prstGeom>
          </p:spPr>
        </p:pic>
      </p:grpSp>
      <p:cxnSp>
        <p:nvCxnSpPr>
          <p:cNvPr id="10" name="直接连接符 9"/>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17" name="组合 16"/>
          <p:cNvGrpSpPr/>
          <p:nvPr/>
        </p:nvGrpSpPr>
        <p:grpSpPr>
          <a:xfrm>
            <a:off x="958708" y="1323134"/>
            <a:ext cx="4310560" cy="492443"/>
            <a:chOff x="1992923" y="1609795"/>
            <a:chExt cx="4310560" cy="492443"/>
          </a:xfrm>
        </p:grpSpPr>
        <p:sp>
          <p:nvSpPr>
            <p:cNvPr id="18" name="矩形 17"/>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19" name="文本框 18"/>
            <p:cNvSpPr txBox="1"/>
            <p:nvPr/>
          </p:nvSpPr>
          <p:spPr>
            <a:xfrm>
              <a:off x="2178882" y="1609795"/>
              <a:ext cx="4124601" cy="492443"/>
            </a:xfrm>
            <a:prstGeom prst="rect">
              <a:avLst/>
            </a:prstGeom>
            <a:noFill/>
          </p:spPr>
          <p:txBody>
            <a:bodyPr wrap="square" rtlCol="0">
              <a:spAutoFit/>
            </a:bodyPr>
            <a:lstStyle/>
            <a:p>
              <a:r>
                <a:rPr lang="en-US" altLang="zh-CN" sz="2600" b="1" dirty="0">
                  <a:latin typeface="+mj-ea"/>
                  <a:ea typeface="+mj-ea"/>
                </a:rPr>
                <a:t>CL</a:t>
              </a:r>
              <a:r>
                <a:rPr lang="zh-CN" altLang="en-US" sz="2600" b="1" dirty="0">
                  <a:latin typeface="+mj-ea"/>
                  <a:ea typeface="+mj-ea"/>
                </a:rPr>
                <a:t>损失函数</a:t>
              </a:r>
              <a:endParaRPr lang="zh-CN" altLang="en-US" sz="2600" b="1" dirty="0">
                <a:latin typeface="+mj-ea"/>
                <a:ea typeface="+mj-ea"/>
              </a:endParaRPr>
            </a:p>
          </p:txBody>
        </p:sp>
      </p:grpSp>
      <p:sp>
        <p:nvSpPr>
          <p:cNvPr id="13" name="文本框 12"/>
          <p:cNvSpPr txBox="1"/>
          <p:nvPr/>
        </p:nvSpPr>
        <p:spPr>
          <a:xfrm>
            <a:off x="1144667" y="1821182"/>
            <a:ext cx="4908930" cy="787523"/>
          </a:xfrm>
          <a:prstGeom prst="rect">
            <a:avLst/>
          </a:prstGeom>
          <a:noFill/>
        </p:spPr>
        <p:txBody>
          <a:bodyPr wrap="square">
            <a:spAutoFit/>
          </a:bodyPr>
          <a:lstStyle/>
          <a:p>
            <a:pPr marL="342900" indent="-342900">
              <a:lnSpc>
                <a:spcPct val="150000"/>
              </a:lnSpc>
              <a:buAutoNum type="arabicPeriod"/>
            </a:pPr>
            <a:r>
              <a:rPr lang="zh-CN" altLang="en-US" sz="1600" dirty="0">
                <a:latin typeface="微软雅黑" panose="020B0503020204020204" pitchFamily="34" charset="-122"/>
                <a:ea typeface="微软雅黑" panose="020B0503020204020204" pitchFamily="34" charset="-122"/>
              </a:rPr>
              <a:t>从模型预测的最有可能的候选集中进行采样</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600" dirty="0">
                <a:latin typeface="微软雅黑" panose="020B0503020204020204" pitchFamily="34" charset="-122"/>
                <a:ea typeface="微软雅黑" panose="020B0503020204020204" pitchFamily="34" charset="-122"/>
              </a:rPr>
              <a:t>保留生成文本的相似度矩阵的稀疏性以避免退化</a:t>
            </a:r>
            <a:endParaRPr lang="en-US" altLang="zh-CN" sz="16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168557" y="2686063"/>
            <a:ext cx="9854887" cy="975517"/>
          </a:xfrm>
          <a:prstGeom prst="rect">
            <a:avLst/>
          </a:prstGeom>
        </p:spPr>
      </p:pic>
      <mc:AlternateContent xmlns:mc="http://schemas.openxmlformats.org/markup-compatibility/2006">
        <mc:Choice xmlns:a14="http://schemas.microsoft.com/office/drawing/2010/main" Requires="a14">
          <p:sp>
            <p:nvSpPr>
              <p:cNvPr id="16" name="文本框 15"/>
              <p:cNvSpPr txBox="1"/>
              <p:nvPr/>
            </p:nvSpPr>
            <p:spPr>
              <a:xfrm>
                <a:off x="1144667" y="3822513"/>
                <a:ext cx="4908930" cy="3012876"/>
              </a:xfrm>
              <a:prstGeom prst="rect">
                <a:avLst/>
              </a:prstGeom>
              <a:noFill/>
            </p:spPr>
            <p:txBody>
              <a:bodyPr wrap="square">
                <a:spAutoFit/>
              </a:bodyPr>
              <a:lstStyle/>
              <a:p>
                <a:pPr>
                  <a:lnSpc>
                    <a:spcPct val="150000"/>
                  </a:lnSpc>
                </a:pP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𝑥</m:t>
                    </m:r>
                    <m:r>
                      <a:rPr lang="en-US" altLang="zh-CN" sz="1600" b="0" i="1" smtClean="0">
                        <a:latin typeface="Cambria Math" panose="02040503050406030204" pitchFamily="18" charset="0"/>
                        <a:ea typeface="微软雅黑" panose="020B0503020204020204" pitchFamily="34" charset="-122"/>
                      </a:rPr>
                      <m:t>=</m:t>
                    </m:r>
                    <m:d>
                      <m:dPr>
                        <m:begChr m:val="{"/>
                        <m:endChr m:val="}"/>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1</m:t>
                            </m:r>
                          </m:sub>
                        </m:sSub>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2</m:t>
                            </m:r>
                          </m:sub>
                        </m:sSub>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𝑁</m:t>
                            </m:r>
                          </m:sub>
                        </m:sSub>
                      </m:e>
                    </m:d>
                  </m:oMath>
                </a14:m>
                <a:r>
                  <a:rPr lang="zh-CN" altLang="en-US" sz="1600" dirty="0">
                    <a:latin typeface="微软雅黑" panose="020B0503020204020204" pitchFamily="34" charset="-122"/>
                    <a:ea typeface="微软雅黑" panose="020B0503020204020204" pitchFamily="34" charset="-122"/>
                  </a:rPr>
                  <a:t>：文本序列</a:t>
                </a:r>
                <a:endParaRPr lang="en-US" altLang="zh-CN" sz="16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&lt;</m:t>
                        </m:r>
                        <m:r>
                          <a:rPr lang="en-US" altLang="zh-CN" sz="1600" b="0" i="1" smtClean="0">
                            <a:latin typeface="Cambria Math" panose="02040503050406030204" pitchFamily="18" charset="0"/>
                            <a:ea typeface="微软雅黑" panose="020B0503020204020204" pitchFamily="34" charset="-122"/>
                          </a:rPr>
                          <m:t>𝑡</m:t>
                        </m:r>
                      </m:sub>
                    </m:sSub>
                    <m:r>
                      <a:rPr lang="en-US" altLang="zh-CN" sz="1600" b="0" i="0" smtClean="0">
                        <a:latin typeface="Cambria Math" panose="02040503050406030204" pitchFamily="18" charset="0"/>
                        <a:ea typeface="微软雅黑" panose="020B0503020204020204" pitchFamily="34" charset="-122"/>
                      </a:rPr>
                      <m:t>=</m:t>
                    </m:r>
                    <m:d>
                      <m:dPr>
                        <m:begChr m:val="{"/>
                        <m:endChr m:val="}"/>
                        <m:ctrlPr>
                          <a:rPr lang="en-US" altLang="zh-CN" sz="1600" b="0" i="0" smtClean="0">
                            <a:latin typeface="Cambria Math" panose="02040503050406030204" pitchFamily="18" charset="0"/>
                            <a:ea typeface="微软雅黑" panose="020B0503020204020204" pitchFamily="34" charset="-122"/>
                          </a:rPr>
                        </m:ctrlPr>
                      </m:dPr>
                      <m:e>
                        <m:sSub>
                          <m:sSubPr>
                            <m:ctrlPr>
                              <a:rPr lang="en-US" altLang="zh-CN" sz="1600" b="0" i="0" smtClean="0">
                                <a:latin typeface="Cambria Math" panose="02040503050406030204" pitchFamily="18" charset="0"/>
                                <a:ea typeface="微软雅黑" panose="020B0503020204020204" pitchFamily="34" charset="-122"/>
                              </a:rPr>
                            </m:ctrlPr>
                          </m:sSubPr>
                          <m:e>
                            <m:r>
                              <m:rPr>
                                <m:sty m:val="p"/>
                              </m:rPr>
                              <a:rPr lang="en-US" altLang="zh-CN" sz="1600" b="0" i="0" smtClean="0">
                                <a:latin typeface="Cambria Math" panose="02040503050406030204" pitchFamily="18" charset="0"/>
                                <a:ea typeface="微软雅黑" panose="020B0503020204020204" pitchFamily="34" charset="-122"/>
                              </a:rPr>
                              <m:t>x</m:t>
                            </m:r>
                          </m:e>
                          <m:sub>
                            <m:r>
                              <a:rPr lang="en-US" altLang="zh-CN" sz="1600" b="0" i="0" smtClean="0">
                                <a:latin typeface="Cambria Math" panose="02040503050406030204" pitchFamily="18" charset="0"/>
                                <a:ea typeface="微软雅黑" panose="020B0503020204020204" pitchFamily="34" charset="-122"/>
                              </a:rPr>
                              <m:t>1</m:t>
                            </m:r>
                          </m:sub>
                        </m:sSub>
                        <m:r>
                          <a:rPr lang="en-US" altLang="zh-CN" sz="1600" b="0" i="0" smtClean="0">
                            <a:latin typeface="Cambria Math" panose="02040503050406030204" pitchFamily="18" charset="0"/>
                            <a:ea typeface="微软雅黑" panose="020B0503020204020204" pitchFamily="34" charset="-122"/>
                          </a:rPr>
                          <m:t>,</m:t>
                        </m:r>
                        <m:sSub>
                          <m:sSubPr>
                            <m:ctrlPr>
                              <a:rPr lang="en-US" altLang="zh-CN" sz="1600" b="0" i="0" smtClean="0">
                                <a:latin typeface="Cambria Math" panose="02040503050406030204" pitchFamily="18" charset="0"/>
                                <a:ea typeface="微软雅黑" panose="020B0503020204020204" pitchFamily="34" charset="-122"/>
                              </a:rPr>
                            </m:ctrlPr>
                          </m:sSubPr>
                          <m:e>
                            <m:r>
                              <m:rPr>
                                <m:sty m:val="p"/>
                              </m:rPr>
                              <a:rPr lang="en-US" altLang="zh-CN" sz="1600" b="0" i="0" smtClean="0">
                                <a:latin typeface="Cambria Math" panose="02040503050406030204" pitchFamily="18" charset="0"/>
                                <a:ea typeface="微软雅黑" panose="020B0503020204020204" pitchFamily="34" charset="-122"/>
                              </a:rPr>
                              <m:t>x</m:t>
                            </m:r>
                          </m:e>
                          <m:sub>
                            <m:r>
                              <a:rPr lang="en-US" altLang="zh-CN" sz="1600" b="0" i="0" smtClean="0">
                                <a:latin typeface="Cambria Math" panose="02040503050406030204" pitchFamily="18" charset="0"/>
                                <a:ea typeface="微软雅黑" panose="020B0503020204020204" pitchFamily="34" charset="-122"/>
                              </a:rPr>
                              <m:t>2</m:t>
                            </m:r>
                          </m:sub>
                        </m:sSub>
                        <m:r>
                          <a:rPr lang="en-US" altLang="zh-CN" sz="1600" b="0" i="0"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𝑡</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1</m:t>
                            </m:r>
                          </m:sub>
                        </m:sSub>
                      </m:e>
                    </m:d>
                    <m:r>
                      <a:rPr lang="zh-CN" altLang="en-US" sz="1600" i="1">
                        <a:latin typeface="Cambria Math" panose="02040503050406030204" pitchFamily="18" charset="0"/>
                        <a:ea typeface="微软雅黑" panose="020B0503020204020204" pitchFamily="34" charset="-122"/>
                      </a:rPr>
                      <m:t>：</m:t>
                    </m:r>
                  </m:oMath>
                </a14:m>
                <a:r>
                  <a:rPr lang="zh-CN" altLang="en-US" sz="1600" dirty="0">
                    <a:latin typeface="微软雅黑" panose="020B0503020204020204" pitchFamily="34" charset="-122"/>
                    <a:ea typeface="微软雅黑" panose="020B0503020204020204" pitchFamily="34" charset="-122"/>
                  </a:rPr>
                  <a:t>前</a:t>
                </a:r>
                <a14:m>
                  <m:oMath xmlns:m="http://schemas.openxmlformats.org/officeDocument/2006/math">
                    <m:r>
                      <a:rPr lang="en-US" altLang="zh-CN" sz="1600" b="0" i="1" dirty="0" smtClean="0">
                        <a:latin typeface="Cambria Math" panose="02040503050406030204" pitchFamily="18" charset="0"/>
                        <a:ea typeface="微软雅黑" panose="020B0503020204020204" pitchFamily="34" charset="-122"/>
                      </a:rPr>
                      <m:t>𝑡</m:t>
                    </m:r>
                    <m:r>
                      <a:rPr lang="en-US" altLang="zh-CN" sz="1600" b="0" i="1" dirty="0" smtClean="0">
                        <a:latin typeface="Cambria Math" panose="02040503050406030204" pitchFamily="18" charset="0"/>
                        <a:ea typeface="微软雅黑" panose="020B0503020204020204" pitchFamily="34" charset="-122"/>
                      </a:rPr>
                      <m:t>−</m:t>
                    </m:r>
                    <m:r>
                      <a:rPr lang="en-US" altLang="zh-CN" sz="1600" b="0" i="1" dirty="0" smtClean="0">
                        <a:latin typeface="Cambria Math" panose="02040503050406030204" pitchFamily="18" charset="0"/>
                        <a:ea typeface="微软雅黑" panose="020B0503020204020204" pitchFamily="34" charset="-122"/>
                      </a:rPr>
                      <m:t>1</m:t>
                    </m:r>
                  </m:oMath>
                </a14:m>
                <a:r>
                  <a:rPr lang="zh-CN" altLang="en-US" sz="1600" dirty="0">
                    <a:latin typeface="微软雅黑" panose="020B0503020204020204" pitchFamily="34" charset="-122"/>
                    <a:ea typeface="微软雅黑" panose="020B0503020204020204" pitchFamily="34" charset="-122"/>
                  </a:rPr>
                  <a:t>个</a:t>
                </a:r>
                <a:r>
                  <a:rPr lang="en-US" altLang="zh-CN" sz="1600" dirty="0">
                    <a:latin typeface="微软雅黑" panose="020B0503020204020204" pitchFamily="34" charset="-122"/>
                    <a:ea typeface="微软雅黑" panose="020B0503020204020204" pitchFamily="34" charset="-122"/>
                  </a:rPr>
                  <a:t>Token</a:t>
                </a:r>
                <a:r>
                  <a:rPr lang="zh-CN" altLang="en-US" sz="1600" dirty="0">
                    <a:latin typeface="微软雅黑" panose="020B0503020204020204" pitchFamily="34" charset="-122"/>
                    <a:ea typeface="微软雅黑" panose="020B0503020204020204" pitchFamily="34" charset="-122"/>
                  </a:rPr>
                  <a:t>序列</a:t>
                </a:r>
                <a:endParaRPr lang="en-US" altLang="zh-CN" sz="16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𝑠</m:t>
                    </m:r>
                    <m:d>
                      <m:dPr>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ℎ</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m:rPr>
                                    <m:sty m:val="p"/>
                                  </m:rPr>
                                  <a:rPr lang="en-US" altLang="zh-CN" sz="1600" i="1">
                                    <a:latin typeface="Cambria Math" panose="02040503050406030204" pitchFamily="18" charset="0"/>
                                    <a:ea typeface="微软雅黑" panose="020B0503020204020204" pitchFamily="34" charset="-122"/>
                                  </a:rPr>
                                  <m:t>i</m:t>
                                </m:r>
                              </m:sub>
                            </m:sSub>
                          </m:sub>
                        </m:sSub>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ℎ</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𝑗</m:t>
                                </m:r>
                              </m:sub>
                            </m:sSub>
                          </m:sub>
                        </m:sSub>
                      </m:e>
                    </m:d>
                    <m:r>
                      <a:rPr lang="en-US" altLang="zh-CN" sz="1600" b="0" i="1" smtClean="0">
                        <a:latin typeface="Cambria Math" panose="02040503050406030204" pitchFamily="18" charset="0"/>
                        <a:ea typeface="微软雅黑" panose="020B0503020204020204" pitchFamily="34" charset="-122"/>
                      </a:rPr>
                      <m:t>=</m:t>
                    </m:r>
                    <m:f>
                      <m:fPr>
                        <m:ctrlPr>
                          <a:rPr lang="en-US" altLang="zh-CN" sz="1600" b="0" i="1" smtClean="0">
                            <a:latin typeface="Cambria Math" panose="02040503050406030204" pitchFamily="18" charset="0"/>
                            <a:ea typeface="微软雅黑" panose="020B0503020204020204" pitchFamily="34" charset="-122"/>
                          </a:rPr>
                        </m:ctrlPr>
                      </m:fPr>
                      <m:num>
                        <m:sSubSup>
                          <m:sSubSupPr>
                            <m:ctrlPr>
                              <a:rPr lang="en-US" altLang="zh-CN" sz="1600" b="0" i="1" smtClean="0">
                                <a:latin typeface="Cambria Math" panose="02040503050406030204" pitchFamily="18" charset="0"/>
                                <a:ea typeface="微软雅黑" panose="020B0503020204020204" pitchFamily="34" charset="-122"/>
                              </a:rPr>
                            </m:ctrlPr>
                          </m:sSubSupPr>
                          <m:e>
                            <m:r>
                              <a:rPr lang="en-US" altLang="zh-CN" sz="1600" b="0" i="1" smtClean="0">
                                <a:latin typeface="Cambria Math" panose="02040503050406030204" pitchFamily="18" charset="0"/>
                                <a:ea typeface="微软雅黑" panose="020B0503020204020204" pitchFamily="34" charset="-122"/>
                              </a:rPr>
                              <m:t>ℎ</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sub>
                          <m:sup>
                            <m:r>
                              <a:rPr lang="en-US" altLang="zh-CN" sz="1600" b="0" i="1" smtClean="0">
                                <a:latin typeface="Cambria Math" panose="02040503050406030204" pitchFamily="18" charset="0"/>
                                <a:ea typeface="微软雅黑" panose="020B0503020204020204" pitchFamily="34" charset="-122"/>
                              </a:rPr>
                              <m:t>𝑇</m:t>
                            </m:r>
                          </m:sup>
                        </m:sSubSup>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ℎ</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𝑗</m:t>
                                </m:r>
                              </m:sub>
                            </m:sSub>
                          </m:sub>
                        </m:sSub>
                      </m:num>
                      <m:den>
                        <m:d>
                          <m:dPr>
                            <m:begChr m:val="‖"/>
                            <m:endChr m:val="‖"/>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ℎ</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sub>
                            </m:sSub>
                          </m:e>
                        </m:d>
                        <m:r>
                          <a:rPr lang="en-US" altLang="zh-CN" sz="1600" b="0" i="1" smtClean="0">
                            <a:latin typeface="Cambria Math" panose="02040503050406030204" pitchFamily="18" charset="0"/>
                            <a:ea typeface="微软雅黑" panose="020B0503020204020204" pitchFamily="34" charset="-122"/>
                          </a:rPr>
                          <m:t>⋅</m:t>
                        </m:r>
                        <m:d>
                          <m:dPr>
                            <m:begChr m:val="‖"/>
                            <m:endChr m:val="‖"/>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ℎ</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𝑗</m:t>
                                    </m:r>
                                  </m:sub>
                                </m:sSub>
                              </m:sub>
                            </m:sSub>
                          </m:e>
                        </m:d>
                      </m:den>
                    </m:f>
                  </m:oMath>
                </a14:m>
                <a:r>
                  <a:rPr lang="zh-CN" altLang="en-US" sz="1600" dirty="0">
                    <a:latin typeface="微软雅黑" panose="020B0503020204020204" pitchFamily="34" charset="-122"/>
                    <a:ea typeface="微软雅黑" panose="020B0503020204020204" pitchFamily="34" charset="-122"/>
                  </a:rPr>
                  <a:t>：余弦相似度函数</a:t>
                </a:r>
                <a:endParaRPr lang="en-US" altLang="zh-CN" sz="16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𝑝</m:t>
                        </m:r>
                      </m:e>
                      <m:sub>
                        <m:r>
                          <a:rPr lang="en-US" altLang="zh-CN" sz="1600" b="0" i="1" smtClean="0">
                            <a:latin typeface="Cambria Math" panose="02040503050406030204" pitchFamily="18" charset="0"/>
                            <a:ea typeface="微软雅黑" panose="020B0503020204020204" pitchFamily="34" charset="-122"/>
                          </a:rPr>
                          <m:t>𝜃</m:t>
                        </m:r>
                        <m:d>
                          <m:dPr>
                            <m:sepChr m:val="∣"/>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𝑥</m:t>
                            </m:r>
                          </m:e>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&lt;</m:t>
                                </m:r>
                                <m:r>
                                  <a:rPr lang="en-US" altLang="zh-CN" sz="1600" b="0" i="1" smtClean="0">
                                    <a:latin typeface="Cambria Math" panose="02040503050406030204" pitchFamily="18" charset="0"/>
                                    <a:ea typeface="微软雅黑" panose="020B0503020204020204" pitchFamily="34" charset="-122"/>
                                  </a:rPr>
                                  <m:t>𝑡</m:t>
                                </m:r>
                              </m:sub>
                            </m:sSub>
                          </m:e>
                        </m:d>
                      </m:sub>
                    </m:sSub>
                  </m:oMath>
                </a14:m>
                <a:r>
                  <a:rPr lang="zh-CN" altLang="en-US" sz="1600" dirty="0">
                    <a:latin typeface="微软雅黑" panose="020B0503020204020204" pitchFamily="34" charset="-122"/>
                    <a:ea typeface="微软雅黑" panose="020B0503020204020204" pitchFamily="34" charset="-122"/>
                  </a:rPr>
                  <a:t>：模型预测的下一个</a:t>
                </a:r>
                <a:r>
                  <a:rPr lang="en-US" altLang="zh-CN" sz="1600" dirty="0">
                    <a:latin typeface="微软雅黑" panose="020B0503020204020204" pitchFamily="34" charset="-122"/>
                    <a:ea typeface="微软雅黑" panose="020B0503020204020204" pitchFamily="34" charset="-122"/>
                  </a:rPr>
                  <a:t>Token</a:t>
                </a:r>
                <a:r>
                  <a:rPr lang="zh-CN" altLang="en-US" sz="1600" dirty="0">
                    <a:latin typeface="微软雅黑" panose="020B0503020204020204" pitchFamily="34" charset="-122"/>
                    <a:ea typeface="微软雅黑" panose="020B0503020204020204" pitchFamily="34" charset="-122"/>
                  </a:rPr>
                  <a:t>的概率</a:t>
                </a:r>
                <a:endParaRPr lang="en-US" altLang="zh-CN" sz="16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func>
                      <m:funcPr>
                        <m:ctrlPr>
                          <a:rPr lang="en-US" altLang="zh-CN" sz="1600" b="0" i="1" smtClean="0">
                            <a:latin typeface="Cambria Math" panose="02040503050406030204" pitchFamily="18" charset="0"/>
                            <a:ea typeface="微软雅黑" panose="020B0503020204020204" pitchFamily="34" charset="-122"/>
                          </a:rPr>
                        </m:ctrlPr>
                      </m:funcPr>
                      <m:fName>
                        <m:r>
                          <m:rPr>
                            <m:sty m:val="p"/>
                          </m:rPr>
                          <a:rPr lang="en-US" altLang="zh-CN" sz="1600" b="0" i="0" smtClean="0">
                            <a:latin typeface="Cambria Math" panose="02040503050406030204" pitchFamily="18" charset="0"/>
                            <a:ea typeface="微软雅黑" panose="020B0503020204020204" pitchFamily="34" charset="-122"/>
                          </a:rPr>
                          <m:t>max</m:t>
                        </m:r>
                      </m:fName>
                      <m:e>
                        <m:d>
                          <m:dPr>
                            <m:begChr m:val="{"/>
                            <m:endChr m:val="}"/>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𝑠</m:t>
                            </m:r>
                            <m:d>
                              <m:dPr>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ℎ</m:t>
                                    </m:r>
                                  </m:e>
                                  <m:sub>
                                    <m:r>
                                      <a:rPr lang="en-US" altLang="zh-CN" sz="1600" b="0" i="1" smtClean="0">
                                        <a:latin typeface="Cambria Math" panose="02040503050406030204" pitchFamily="18" charset="0"/>
                                        <a:ea typeface="微软雅黑" panose="020B0503020204020204" pitchFamily="34" charset="-122"/>
                                      </a:rPr>
                                      <m:t>𝑣</m:t>
                                    </m:r>
                                  </m:sub>
                                </m:sSub>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ℎ</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𝑗</m:t>
                                        </m:r>
                                      </m:sub>
                                    </m:sSub>
                                  </m:sub>
                                </m:sSub>
                              </m:e>
                            </m:d>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1</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𝑗</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𝑡</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1</m:t>
                            </m:r>
                          </m:e>
                        </m:d>
                      </m:e>
                    </m:func>
                    <m:r>
                      <a:rPr lang="zh-CN" altLang="en-US" sz="1600" i="1">
                        <a:latin typeface="Cambria Math" panose="02040503050406030204" pitchFamily="18" charset="0"/>
                        <a:ea typeface="微软雅黑" panose="020B0503020204020204" pitchFamily="34" charset="-122"/>
                      </a:rPr>
                      <m:t>：</m:t>
                    </m:r>
                  </m:oMath>
                </a14:m>
                <a:r>
                  <a:rPr lang="zh-CN" altLang="en-US" sz="1600" dirty="0">
                    <a:latin typeface="微软雅黑" panose="020B0503020204020204" pitchFamily="34" charset="-122"/>
                    <a:ea typeface="微软雅黑" panose="020B0503020204020204" pitchFamily="34" charset="-122"/>
                  </a:rPr>
                  <a:t>退化惩罚</a:t>
                </a:r>
                <a:endParaRPr lang="en-US" altLang="zh-CN" sz="16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𝛼</m:t>
                    </m:r>
                    <m:r>
                      <a:rPr lang="en-US" altLang="zh-CN" sz="1600" b="0" i="1" smtClean="0">
                        <a:latin typeface="Cambria Math" panose="02040503050406030204" pitchFamily="18" charset="0"/>
                        <a:ea typeface="微软雅黑" panose="020B0503020204020204" pitchFamily="34" charset="-122"/>
                      </a:rPr>
                      <m:t>∈</m:t>
                    </m:r>
                    <m:d>
                      <m:dPr>
                        <m:begChr m:val="["/>
                        <m:endChr m:val="]"/>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1</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1</m:t>
                        </m:r>
                      </m:e>
                    </m:d>
                  </m:oMath>
                </a14:m>
                <a:r>
                  <a:rPr lang="zh-CN" altLang="en-US" sz="1600" dirty="0">
                    <a:latin typeface="微软雅黑" panose="020B0503020204020204" pitchFamily="34" charset="-122"/>
                    <a:ea typeface="微软雅黑" panose="020B0503020204020204" pitchFamily="34" charset="-122"/>
                  </a:rPr>
                  <a:t>：超参，</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𝛼</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0</m:t>
                    </m:r>
                    <m:r>
                      <a:rPr lang="zh-CN" altLang="en-US" sz="1600" i="1">
                        <a:latin typeface="Cambria Math" panose="02040503050406030204" pitchFamily="18" charset="0"/>
                        <a:ea typeface="微软雅黑" panose="020B0503020204020204" pitchFamily="34" charset="-122"/>
                      </a:rPr>
                      <m:t>时</m:t>
                    </m:r>
                  </m:oMath>
                </a14:m>
                <a:r>
                  <a:rPr lang="zh-CN" altLang="en-US" sz="1600" dirty="0">
                    <a:latin typeface="微软雅黑" panose="020B0503020204020204" pitchFamily="34" charset="-122"/>
                    <a:ea typeface="微软雅黑" panose="020B0503020204020204" pitchFamily="34" charset="-122"/>
                  </a:rPr>
                  <a:t>为</a:t>
                </a:r>
                <a:r>
                  <a:rPr lang="en-US" altLang="zh-CN" sz="1600" dirty="0">
                    <a:latin typeface="微软雅黑" panose="020B0503020204020204" pitchFamily="34" charset="-122"/>
                    <a:ea typeface="微软雅黑" panose="020B0503020204020204" pitchFamily="34" charset="-122"/>
                  </a:rPr>
                  <a:t>greedy search</a:t>
                </a:r>
                <a:endParaRPr lang="en-US" altLang="zh-CN" sz="1600" dirty="0">
                  <a:latin typeface="微软雅黑" panose="020B0503020204020204" pitchFamily="34" charset="-122"/>
                  <a:ea typeface="微软雅黑" panose="020B0503020204020204" pitchFamily="34" charset="-122"/>
                </a:endParaRPr>
              </a:p>
            </p:txBody>
          </p:sp>
        </mc:Choice>
        <mc:Fallback>
          <p:sp>
            <p:nvSpPr>
              <p:cNvPr id="16" name="文本框 15"/>
              <p:cNvSpPr txBox="1">
                <a:spLocks noRot="1" noChangeAspect="1" noMove="1" noResize="1" noEditPoints="1" noAdjustHandles="1" noChangeArrowheads="1" noChangeShapeType="1" noTextEdit="1"/>
              </p:cNvSpPr>
              <p:nvPr/>
            </p:nvSpPr>
            <p:spPr>
              <a:xfrm>
                <a:off x="1144667" y="3822513"/>
                <a:ext cx="4908930" cy="3012876"/>
              </a:xfrm>
              <a:prstGeom prst="rect">
                <a:avLst/>
              </a:prstGeom>
              <a:blipFill rotWithShape="1">
                <a:blip r:embed="rId4"/>
                <a:stretch>
                  <a:fillRect l="-8" t="-15" r="3" b="8"/>
                </a:stretch>
              </a:blipFill>
            </p:spPr>
            <p:txBody>
              <a:bodyPr/>
              <a:lstStyle/>
              <a:p>
                <a:r>
                  <a:rPr lang="zh-CN" altLang="en-US">
                    <a:noFill/>
                  </a:rPr>
                  <a:t> </a:t>
                </a:r>
              </a:p>
            </p:txBody>
          </p:sp>
        </mc:Fallback>
      </mc:AlternateContent>
      <p:sp>
        <p:nvSpPr>
          <p:cNvPr id="22" name="文本框 21"/>
          <p:cNvSpPr txBox="1"/>
          <p:nvPr/>
        </p:nvSpPr>
        <p:spPr>
          <a:xfrm>
            <a:off x="5947036" y="3822513"/>
            <a:ext cx="4908930" cy="787523"/>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目的：当前选择</a:t>
            </a:r>
            <a:r>
              <a:rPr lang="en-US" altLang="zh-CN" sz="1600" dirty="0">
                <a:latin typeface="微软雅黑" panose="020B0503020204020204" pitchFamily="34" charset="-122"/>
                <a:ea typeface="微软雅黑" panose="020B0503020204020204" pitchFamily="34" charset="-122"/>
              </a:rPr>
              <a:t>Token</a:t>
            </a:r>
            <a:r>
              <a:rPr lang="zh-CN" altLang="en-US" sz="1600" dirty="0">
                <a:latin typeface="微软雅黑" panose="020B0503020204020204" pitchFamily="34" charset="-122"/>
                <a:ea typeface="微软雅黑" panose="020B0503020204020204" pitchFamily="34" charset="-122"/>
              </a:rPr>
              <a:t>要尽量与之前的</a:t>
            </a:r>
            <a:r>
              <a:rPr lang="en-US" altLang="zh-CN" sz="1600" dirty="0">
                <a:latin typeface="微软雅黑" panose="020B0503020204020204" pitchFamily="34" charset="-122"/>
                <a:ea typeface="微软雅黑" panose="020B0503020204020204" pitchFamily="34" charset="-122"/>
              </a:rPr>
              <a:t>Token</a:t>
            </a:r>
            <a:r>
              <a:rPr lang="zh-CN" altLang="en-US" sz="1600" dirty="0">
                <a:latin typeface="微软雅黑" panose="020B0503020204020204" pitchFamily="34" charset="-122"/>
                <a:ea typeface="微软雅黑" panose="020B0503020204020204" pitchFamily="34" charset="-122"/>
              </a:rPr>
              <a:t>不一致，从而提升生成的质量</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
        <p:nvSpPr>
          <p:cNvPr id="28" name="TextBox 11"/>
          <p:cNvSpPr txBox="1"/>
          <p:nvPr/>
        </p:nvSpPr>
        <p:spPr>
          <a:xfrm>
            <a:off x="6318490" y="2951946"/>
            <a:ext cx="1620957" cy="954107"/>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pitchFamily="34" charset="-122"/>
                <a:ea typeface="微软雅黑" panose="020B0503020204020204" pitchFamily="34" charset="-122"/>
              </a:rPr>
              <a:t>第三部分</a:t>
            </a:r>
            <a:endParaRPr lang="zh-CN" altLang="en-US" sz="2800" b="1" dirty="0">
              <a:solidFill>
                <a:srgbClr val="006AB6"/>
              </a:solidFill>
              <a:latin typeface="微软雅黑" panose="020B0503020204020204" pitchFamily="34" charset="-122"/>
              <a:ea typeface="微软雅黑" panose="020B0503020204020204" pitchFamily="34" charset="-122"/>
            </a:endParaRPr>
          </a:p>
          <a:p>
            <a:pPr marL="0" lvl="1"/>
            <a:r>
              <a:rPr lang="zh-CN" altLang="en-US" sz="2800" b="1" dirty="0">
                <a:solidFill>
                  <a:srgbClr val="006AB6"/>
                </a:solidFill>
                <a:latin typeface="微软雅黑" panose="020B0503020204020204" pitchFamily="34" charset="-122"/>
                <a:ea typeface="微软雅黑" panose="020B0503020204020204" pitchFamily="34" charset="-122"/>
              </a:rPr>
              <a:t>实验结果</a:t>
            </a:r>
            <a:endParaRPr lang="zh-CN" altLang="en-US" sz="2800" b="1" dirty="0">
              <a:solidFill>
                <a:srgbClr val="006AB6"/>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TextBox 13"/>
          <p:cNvSpPr txBox="1"/>
          <p:nvPr/>
        </p:nvSpPr>
        <p:spPr>
          <a:xfrm>
            <a:off x="4260277" y="4193821"/>
            <a:ext cx="1269558" cy="346249"/>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03</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31" name="组合 30"/>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32"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33" name="椭圆 3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34" name="TextBox 13"/>
          <p:cNvSpPr txBox="1"/>
          <p:nvPr/>
        </p:nvSpPr>
        <p:spPr>
          <a:xfrm>
            <a:off x="4234631" y="2737376"/>
            <a:ext cx="1269558" cy="1081963"/>
          </a:xfrm>
          <a:prstGeom prst="rect">
            <a:avLst/>
          </a:prstGeom>
          <a:noFill/>
        </p:spPr>
        <p:txBody>
          <a:bodyPr wrap="square" lIns="0" tIns="0" rIns="0" bIns="0" rtlCol="0">
            <a:spAutoFit/>
          </a:bodyPr>
          <a:lstStyle/>
          <a:p>
            <a:r>
              <a:rPr lang="en-US" altLang="zh-CN" sz="7030" b="1" dirty="0">
                <a:solidFill>
                  <a:srgbClr val="006AB6"/>
                </a:solidFill>
                <a:latin typeface="Arial" panose="020B0604020202020204" pitchFamily="34" charset="0"/>
                <a:ea typeface="+mj-ea"/>
                <a:cs typeface="Arial" panose="020B0604020202020204" pitchFamily="34" charset="0"/>
              </a:rPr>
              <a:t>03</a:t>
            </a:r>
            <a:endParaRPr lang="zh-CN" altLang="en-US" sz="7030" b="1" dirty="0">
              <a:solidFill>
                <a:srgbClr val="006AB6"/>
              </a:solidFill>
              <a:latin typeface="Arial" panose="020B0604020202020204" pitchFamily="34" charset="0"/>
              <a:ea typeface="+mj-ea"/>
              <a:cs typeface="Arial" panose="020B0604020202020204" pitchFamily="34" charset="0"/>
            </a:endParaRPr>
          </a:p>
        </p:txBody>
      </p:sp>
      <p:sp>
        <p:nvSpPr>
          <p:cNvPr id="2" name="矩形 1"/>
          <p:cNvSpPr/>
          <p:nvPr/>
        </p:nvSpPr>
        <p:spPr>
          <a:xfrm>
            <a:off x="7815" y="189950"/>
            <a:ext cx="1899138" cy="1614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anim calcmode="lin" valueType="num">
                                      <p:cBhvr>
                                        <p:cTn id="16" dur="500" fill="hold"/>
                                        <p:tgtEl>
                                          <p:spTgt spid="34"/>
                                        </p:tgtEl>
                                        <p:attrNameLst>
                                          <p:attrName>ppt_x</p:attrName>
                                        </p:attrNameLst>
                                      </p:cBhvr>
                                      <p:tavLst>
                                        <p:tav tm="0">
                                          <p:val>
                                            <p:strVal val="#ppt_x"/>
                                          </p:val>
                                        </p:tav>
                                        <p:tav tm="100000">
                                          <p:val>
                                            <p:strVal val="#ppt_x"/>
                                          </p:val>
                                        </p:tav>
                                      </p:tavLst>
                                    </p:anim>
                                    <p:anim calcmode="lin" valueType="num">
                                      <p:cBhvr>
                                        <p:cTn id="17" dur="5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ppt_x</p:attrName>
                                        </p:attrNameLst>
                                      </p:cBhvr>
                                      <p:tavLst>
                                        <p:tav tm="0">
                                          <p:val>
                                            <p:strVal val="#ppt_x-#ppt_w*1.125000"/>
                                          </p:val>
                                        </p:tav>
                                        <p:tav tm="100000">
                                          <p:val>
                                            <p:strVal val="#ppt_x"/>
                                          </p:val>
                                        </p:tav>
                                      </p:tavLst>
                                    </p:anim>
                                    <p:animEffect transition="in" filter="wipe(right)">
                                      <p:cBhvr>
                                        <p:cTn id="22" dur="500"/>
                                        <p:tgtEl>
                                          <p:spTgt spid="28"/>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anim calcmode="lin" valueType="num">
                                      <p:cBhvr>
                                        <p:cTn id="27" dur="500" fill="hold"/>
                                        <p:tgtEl>
                                          <p:spTgt spid="30"/>
                                        </p:tgtEl>
                                        <p:attrNameLst>
                                          <p:attrName>ppt_x</p:attrName>
                                        </p:attrNameLst>
                                      </p:cBhvr>
                                      <p:tavLst>
                                        <p:tav tm="0">
                                          <p:val>
                                            <p:strVal val="#ppt_x"/>
                                          </p:val>
                                        </p:tav>
                                        <p:tav tm="100000">
                                          <p:val>
                                            <p:strVal val="#ppt_x"/>
                                          </p:val>
                                        </p:tav>
                                      </p:tavLst>
                                    </p:anim>
                                    <p:anim calcmode="lin" valueType="num">
                                      <p:cBhvr>
                                        <p:cTn id="2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562707" y="646490"/>
            <a:ext cx="3605256"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实验结果</a:t>
            </a:r>
            <a:r>
              <a:rPr lang="en-US" altLang="zh-CN" sz="2800" b="1" dirty="0">
                <a:latin typeface="+mj-ea"/>
                <a:ea typeface="+mj-ea"/>
                <a:cs typeface="Times New Roman" panose="02020603050405020304" pitchFamily="18" charset="0"/>
              </a:rPr>
              <a:t> – </a:t>
            </a:r>
            <a:r>
              <a:rPr lang="zh-CN" altLang="en-US" sz="2800" b="1" dirty="0">
                <a:latin typeface="+mj-ea"/>
                <a:ea typeface="+mj-ea"/>
                <a:cs typeface="Times New Roman" panose="02020603050405020304" pitchFamily="18" charset="0"/>
              </a:rPr>
              <a:t>文档生成</a:t>
            </a:r>
            <a:endParaRPr lang="en-US" altLang="zh-CN" sz="2800" b="1" dirty="0">
              <a:latin typeface="+mj-ea"/>
              <a:ea typeface="+mj-ea"/>
              <a:cs typeface="Times New Roman" panose="02020603050405020304" pitchFamily="18" charset="0"/>
            </a:endParaRPr>
          </a:p>
        </p:txBody>
      </p:sp>
      <p:grpSp>
        <p:nvGrpSpPr>
          <p:cNvPr id="22" name="组合 21"/>
          <p:cNvGrpSpPr/>
          <p:nvPr/>
        </p:nvGrpSpPr>
        <p:grpSpPr>
          <a:xfrm>
            <a:off x="0" y="702885"/>
            <a:ext cx="367754" cy="416780"/>
            <a:chOff x="0" y="702885"/>
            <a:chExt cx="367754" cy="416780"/>
          </a:xfrm>
        </p:grpSpPr>
        <p:pic>
          <p:nvPicPr>
            <p:cNvPr id="23" name="图片 22"/>
            <p:cNvPicPr>
              <a:picLocks noChangeAspect="1"/>
            </p:cNvPicPr>
            <p:nvPr/>
          </p:nvPicPr>
          <p:blipFill>
            <a:blip r:embed="rId1"/>
            <a:stretch>
              <a:fillRect/>
            </a:stretch>
          </p:blipFill>
          <p:spPr>
            <a:xfrm>
              <a:off x="0" y="702885"/>
              <a:ext cx="281354" cy="416780"/>
            </a:xfrm>
            <a:prstGeom prst="rect">
              <a:avLst/>
            </a:prstGeom>
          </p:spPr>
        </p:pic>
        <p:pic>
          <p:nvPicPr>
            <p:cNvPr id="33" name="图片 32"/>
            <p:cNvPicPr/>
            <p:nvPr/>
          </p:nvPicPr>
          <p:blipFill>
            <a:blip r:embed="rId1"/>
            <a:stretch>
              <a:fillRect/>
            </a:stretch>
          </p:blipFill>
          <p:spPr>
            <a:xfrm>
              <a:off x="281354" y="771300"/>
              <a:ext cx="86400" cy="273600"/>
            </a:xfrm>
            <a:prstGeom prst="rect">
              <a:avLst/>
            </a:prstGeom>
          </p:spPr>
        </p:pic>
      </p:grpSp>
      <p:cxnSp>
        <p:nvCxnSpPr>
          <p:cNvPr id="34" name="直接连接符 33"/>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5" name="图片 4"/>
          <p:cNvPicPr>
            <a:picLocks noChangeAspect="1"/>
          </p:cNvPicPr>
          <p:nvPr/>
        </p:nvPicPr>
        <p:blipFill>
          <a:blip r:embed="rId3"/>
          <a:stretch>
            <a:fillRect/>
          </a:stretch>
        </p:blipFill>
        <p:spPr>
          <a:xfrm>
            <a:off x="562707" y="2151257"/>
            <a:ext cx="10689265" cy="4706665"/>
          </a:xfrm>
          <a:prstGeom prst="rect">
            <a:avLst/>
          </a:prstGeom>
        </p:spPr>
      </p:pic>
      <p:sp>
        <p:nvSpPr>
          <p:cNvPr id="77" name="文本框 76"/>
          <p:cNvSpPr txBox="1"/>
          <p:nvPr/>
        </p:nvSpPr>
        <p:spPr>
          <a:xfrm>
            <a:off x="1856285" y="1284994"/>
            <a:ext cx="3319091" cy="700576"/>
          </a:xfrm>
          <a:prstGeom prst="rect">
            <a:avLst/>
          </a:prstGeom>
          <a:no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Rep</a:t>
            </a:r>
            <a:r>
              <a:rPr lang="zh-CN" altLang="en-US" sz="1400" dirty="0">
                <a:latin typeface="微软雅黑" panose="020B0503020204020204" pitchFamily="34" charset="-122"/>
                <a:ea typeface="微软雅黑" panose="020B0503020204020204" pitchFamily="34" charset="-122"/>
              </a:rPr>
              <a:t>：预测重复</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err="1">
                <a:latin typeface="微软雅黑" panose="020B0503020204020204" pitchFamily="34" charset="-122"/>
                <a:ea typeface="微软雅黑" panose="020B0503020204020204" pitchFamily="34" charset="-122"/>
              </a:rPr>
              <a:t>Wrep</a:t>
            </a:r>
            <a:r>
              <a:rPr lang="zh-CN" altLang="en-US" sz="1400" dirty="0">
                <a:latin typeface="微软雅黑" panose="020B0503020204020204" pitchFamily="34" charset="-122"/>
                <a:ea typeface="微软雅黑" panose="020B0503020204020204" pitchFamily="34" charset="-122"/>
              </a:rPr>
              <a:t>：预测重复</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预测与真实标签不同</a:t>
            </a:r>
            <a:endParaRPr lang="en-US" altLang="zh-CN" sz="1400" dirty="0">
              <a:latin typeface="微软雅黑" panose="020B0503020204020204" pitchFamily="34" charset="-122"/>
              <a:ea typeface="微软雅黑" panose="020B0503020204020204" pitchFamily="34" charset="-122"/>
            </a:endParaRPr>
          </a:p>
        </p:txBody>
      </p:sp>
      <p:sp>
        <p:nvSpPr>
          <p:cNvPr id="6" name="矩形 5"/>
          <p:cNvSpPr/>
          <p:nvPr/>
        </p:nvSpPr>
        <p:spPr>
          <a:xfrm>
            <a:off x="2892057" y="2580166"/>
            <a:ext cx="425302" cy="255181"/>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8" name="矩形 77"/>
          <p:cNvSpPr/>
          <p:nvPr/>
        </p:nvSpPr>
        <p:spPr>
          <a:xfrm>
            <a:off x="3515831" y="2576630"/>
            <a:ext cx="513899" cy="255181"/>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2" name="文本框 81"/>
          <p:cNvSpPr txBox="1"/>
          <p:nvPr/>
        </p:nvSpPr>
        <p:spPr>
          <a:xfrm>
            <a:off x="5433305" y="1774619"/>
            <a:ext cx="1507133" cy="377411"/>
          </a:xfrm>
          <a:prstGeom prst="rect">
            <a:avLst/>
          </a:prstGeom>
          <a:noFill/>
        </p:spPr>
        <p:txBody>
          <a:bodyPr wrap="square">
            <a:spAutoFit/>
          </a:bodyPr>
          <a:lstStyle/>
          <a:p>
            <a:pPr algn="ctr">
              <a:lnSpc>
                <a:spcPct val="150000"/>
              </a:lnSpc>
            </a:pPr>
            <a:r>
              <a:rPr lang="en-US" altLang="zh-CN" sz="1400" dirty="0">
                <a:latin typeface="微软雅黑" panose="020B0503020204020204" pitchFamily="34" charset="-122"/>
                <a:ea typeface="微软雅黑" panose="020B0503020204020204" pitchFamily="34" charset="-122"/>
              </a:rPr>
              <a:t>n-gram</a:t>
            </a:r>
            <a:r>
              <a:rPr lang="zh-CN" altLang="en-US" sz="1400" dirty="0">
                <a:latin typeface="微软雅黑" panose="020B0503020204020204" pitchFamily="34" charset="-122"/>
                <a:ea typeface="微软雅黑" panose="020B0503020204020204" pitchFamily="34" charset="-122"/>
              </a:rPr>
              <a:t>重复</a:t>
            </a:r>
            <a:endParaRPr lang="en-US" altLang="zh-CN" sz="1400" dirty="0">
              <a:latin typeface="微软雅黑" panose="020B0503020204020204" pitchFamily="34" charset="-122"/>
              <a:ea typeface="微软雅黑" panose="020B0503020204020204" pitchFamily="34" charset="-122"/>
            </a:endParaRPr>
          </a:p>
        </p:txBody>
      </p:sp>
      <p:sp>
        <p:nvSpPr>
          <p:cNvPr id="114" name="矩形 113"/>
          <p:cNvSpPr/>
          <p:nvPr/>
        </p:nvSpPr>
        <p:spPr>
          <a:xfrm>
            <a:off x="5250707" y="2576629"/>
            <a:ext cx="513899" cy="255181"/>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6" name="矩形 115"/>
          <p:cNvSpPr/>
          <p:nvPr/>
        </p:nvSpPr>
        <p:spPr>
          <a:xfrm>
            <a:off x="5953386" y="2576628"/>
            <a:ext cx="513899" cy="255181"/>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7" name="矩形 116"/>
          <p:cNvSpPr/>
          <p:nvPr/>
        </p:nvSpPr>
        <p:spPr>
          <a:xfrm>
            <a:off x="6683488" y="2569546"/>
            <a:ext cx="513899" cy="255181"/>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24" name="直接箭头连接符 23"/>
          <p:cNvCxnSpPr>
            <a:stCxn id="114" idx="0"/>
            <a:endCxn id="82" idx="2"/>
          </p:cNvCxnSpPr>
          <p:nvPr/>
        </p:nvCxnSpPr>
        <p:spPr>
          <a:xfrm flipV="1">
            <a:off x="5507657" y="2152030"/>
            <a:ext cx="679215" cy="424599"/>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6" idx="0"/>
            <a:endCxn id="82" idx="2"/>
          </p:cNvCxnSpPr>
          <p:nvPr/>
        </p:nvCxnSpPr>
        <p:spPr>
          <a:xfrm flipH="1" flipV="1">
            <a:off x="6186872" y="2152030"/>
            <a:ext cx="23464" cy="424598"/>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flipV="1">
            <a:off x="6186872" y="2172200"/>
            <a:ext cx="753566" cy="3973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8" name="文本框 117"/>
          <p:cNvSpPr txBox="1"/>
          <p:nvPr/>
        </p:nvSpPr>
        <p:spPr>
          <a:xfrm>
            <a:off x="7076421" y="1796865"/>
            <a:ext cx="3385612" cy="377411"/>
          </a:xfrm>
          <a:prstGeom prst="rect">
            <a:avLst/>
          </a:prstGeom>
          <a:noFill/>
        </p:spPr>
        <p:txBody>
          <a:bodyPr wrap="square">
            <a:spAutoFit/>
          </a:bodyPr>
          <a:lstStyle/>
          <a:p>
            <a:pPr algn="ctr">
              <a:lnSpc>
                <a:spcPct val="150000"/>
              </a:lnSpc>
            </a:pPr>
            <a:r>
              <a:rPr lang="zh-CN" altLang="en-US" sz="1400" dirty="0">
                <a:latin typeface="微软雅黑" panose="020B0503020204020204" pitchFamily="34" charset="-122"/>
                <a:ea typeface="微软雅黑" panose="020B0503020204020204" pitchFamily="34" charset="-122"/>
              </a:rPr>
              <a:t>模型生成文本与人写的文本的类似程度</a:t>
            </a:r>
            <a:endParaRPr lang="en-US" altLang="zh-CN" sz="1400" dirty="0">
              <a:latin typeface="微软雅黑" panose="020B0503020204020204" pitchFamily="34" charset="-122"/>
              <a:ea typeface="微软雅黑" panose="020B0503020204020204" pitchFamily="34" charset="-122"/>
            </a:endParaRPr>
          </a:p>
        </p:txBody>
      </p:sp>
      <p:sp>
        <p:nvSpPr>
          <p:cNvPr id="119" name="矩形 118"/>
          <p:cNvSpPr/>
          <p:nvPr/>
        </p:nvSpPr>
        <p:spPr>
          <a:xfrm>
            <a:off x="8366102" y="2569545"/>
            <a:ext cx="806251" cy="255181"/>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43" name="直接箭头连接符 42"/>
          <p:cNvCxnSpPr>
            <a:endCxn id="118" idx="2"/>
          </p:cNvCxnSpPr>
          <p:nvPr/>
        </p:nvCxnSpPr>
        <p:spPr>
          <a:xfrm flipV="1">
            <a:off x="8769227" y="2174276"/>
            <a:ext cx="0" cy="3952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6" idx="0"/>
            <a:endCxn id="77" idx="2"/>
          </p:cNvCxnSpPr>
          <p:nvPr/>
        </p:nvCxnSpPr>
        <p:spPr>
          <a:xfrm flipV="1">
            <a:off x="3104708" y="1985570"/>
            <a:ext cx="411123" cy="5945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78" idx="0"/>
            <a:endCxn id="77" idx="2"/>
          </p:cNvCxnSpPr>
          <p:nvPr/>
        </p:nvCxnSpPr>
        <p:spPr>
          <a:xfrm flipH="1" flipV="1">
            <a:off x="3515831" y="1985570"/>
            <a:ext cx="256950" cy="591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562707" y="646490"/>
            <a:ext cx="3605256"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实验结果</a:t>
            </a:r>
            <a:r>
              <a:rPr lang="en-US" altLang="zh-CN" sz="2800" b="1" dirty="0">
                <a:latin typeface="+mj-ea"/>
                <a:ea typeface="+mj-ea"/>
                <a:cs typeface="Times New Roman" panose="02020603050405020304" pitchFamily="18" charset="0"/>
              </a:rPr>
              <a:t> – </a:t>
            </a:r>
            <a:r>
              <a:rPr lang="zh-CN" altLang="en-US" sz="2800" b="1" dirty="0">
                <a:latin typeface="+mj-ea"/>
                <a:ea typeface="+mj-ea"/>
                <a:cs typeface="Times New Roman" panose="02020603050405020304" pitchFamily="18" charset="0"/>
              </a:rPr>
              <a:t>文档生成</a:t>
            </a:r>
            <a:endParaRPr lang="en-US" altLang="zh-CN" sz="2800" b="1" dirty="0">
              <a:latin typeface="+mj-ea"/>
              <a:ea typeface="+mj-ea"/>
              <a:cs typeface="Times New Roman" panose="02020603050405020304" pitchFamily="18" charset="0"/>
            </a:endParaRPr>
          </a:p>
        </p:txBody>
      </p:sp>
      <p:grpSp>
        <p:nvGrpSpPr>
          <p:cNvPr id="22" name="组合 21"/>
          <p:cNvGrpSpPr/>
          <p:nvPr/>
        </p:nvGrpSpPr>
        <p:grpSpPr>
          <a:xfrm>
            <a:off x="0" y="702885"/>
            <a:ext cx="367754" cy="416780"/>
            <a:chOff x="0" y="702885"/>
            <a:chExt cx="367754" cy="416780"/>
          </a:xfrm>
        </p:grpSpPr>
        <p:pic>
          <p:nvPicPr>
            <p:cNvPr id="23" name="图片 22"/>
            <p:cNvPicPr>
              <a:picLocks noChangeAspect="1"/>
            </p:cNvPicPr>
            <p:nvPr/>
          </p:nvPicPr>
          <p:blipFill>
            <a:blip r:embed="rId1"/>
            <a:stretch>
              <a:fillRect/>
            </a:stretch>
          </p:blipFill>
          <p:spPr>
            <a:xfrm>
              <a:off x="0" y="702885"/>
              <a:ext cx="281354" cy="416780"/>
            </a:xfrm>
            <a:prstGeom prst="rect">
              <a:avLst/>
            </a:prstGeom>
          </p:spPr>
        </p:pic>
        <p:pic>
          <p:nvPicPr>
            <p:cNvPr id="33" name="图片 32"/>
            <p:cNvPicPr/>
            <p:nvPr/>
          </p:nvPicPr>
          <p:blipFill>
            <a:blip r:embed="rId1"/>
            <a:stretch>
              <a:fillRect/>
            </a:stretch>
          </p:blipFill>
          <p:spPr>
            <a:xfrm>
              <a:off x="281354" y="771300"/>
              <a:ext cx="86400" cy="273600"/>
            </a:xfrm>
            <a:prstGeom prst="rect">
              <a:avLst/>
            </a:prstGeom>
          </p:spPr>
        </p:pic>
      </p:grpSp>
      <p:cxnSp>
        <p:nvCxnSpPr>
          <p:cNvPr id="34" name="直接连接符 33"/>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7" name="图片 6"/>
          <p:cNvPicPr>
            <a:picLocks noChangeAspect="1"/>
          </p:cNvPicPr>
          <p:nvPr/>
        </p:nvPicPr>
        <p:blipFill>
          <a:blip r:embed="rId3"/>
          <a:stretch>
            <a:fillRect/>
          </a:stretch>
        </p:blipFill>
        <p:spPr>
          <a:xfrm>
            <a:off x="2516463" y="1463455"/>
            <a:ext cx="7159073" cy="3342231"/>
          </a:xfrm>
          <a:prstGeom prst="rect">
            <a:avLst/>
          </a:prstGeom>
        </p:spPr>
      </p:pic>
      <p:sp>
        <p:nvSpPr>
          <p:cNvPr id="28" name="文本框 27"/>
          <p:cNvSpPr txBox="1"/>
          <p:nvPr/>
        </p:nvSpPr>
        <p:spPr>
          <a:xfrm>
            <a:off x="2516463" y="5159684"/>
            <a:ext cx="6757687" cy="1156855"/>
          </a:xfrm>
          <a:prstGeom prst="rect">
            <a:avLst/>
          </a:prstGeom>
          <a:no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Coherence</a:t>
            </a:r>
            <a:r>
              <a:rPr lang="zh-CN" altLang="en-US" sz="1600" dirty="0">
                <a:latin typeface="微软雅黑" panose="020B0503020204020204" pitchFamily="34" charset="-122"/>
                <a:ea typeface="微软雅黑" panose="020B0503020204020204" pitchFamily="34" charset="-122"/>
              </a:rPr>
              <a:t>：生成部分与前缀的语义是否一致</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Fluency</a:t>
            </a:r>
            <a:r>
              <a:rPr lang="zh-CN" altLang="en-US" sz="1600" dirty="0">
                <a:latin typeface="微软雅黑" panose="020B0503020204020204" pitchFamily="34" charset="-122"/>
                <a:ea typeface="微软雅黑" panose="020B0503020204020204" pitchFamily="34" charset="-122"/>
              </a:rPr>
              <a:t>：生成文本是否流畅易懂</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Informativeness</a:t>
            </a:r>
            <a:r>
              <a:rPr lang="zh-CN" altLang="en-US" sz="1600" dirty="0">
                <a:latin typeface="微软雅黑" panose="020B0503020204020204" pitchFamily="34" charset="-122"/>
                <a:ea typeface="微软雅黑" panose="020B0503020204020204" pitchFamily="34" charset="-122"/>
              </a:rPr>
              <a:t>：生成的文本是否多样，是否包含有趣的内容。</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562707" y="646490"/>
            <a:ext cx="3605256"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实验结果</a:t>
            </a:r>
            <a:r>
              <a:rPr lang="en-US" altLang="zh-CN" sz="2800" b="1" dirty="0">
                <a:latin typeface="+mj-ea"/>
                <a:ea typeface="+mj-ea"/>
                <a:cs typeface="Times New Roman" panose="02020603050405020304" pitchFamily="18" charset="0"/>
              </a:rPr>
              <a:t> – </a:t>
            </a:r>
            <a:r>
              <a:rPr lang="zh-CN" altLang="en-US" sz="2800" b="1" dirty="0">
                <a:latin typeface="+mj-ea"/>
                <a:ea typeface="+mj-ea"/>
                <a:cs typeface="Times New Roman" panose="02020603050405020304" pitchFamily="18" charset="0"/>
              </a:rPr>
              <a:t>对话生成</a:t>
            </a:r>
            <a:endParaRPr lang="en-US" altLang="zh-CN" sz="2800" b="1" dirty="0">
              <a:latin typeface="+mj-ea"/>
              <a:ea typeface="+mj-ea"/>
              <a:cs typeface="Times New Roman" panose="02020603050405020304" pitchFamily="18" charset="0"/>
            </a:endParaRPr>
          </a:p>
        </p:txBody>
      </p:sp>
      <p:grpSp>
        <p:nvGrpSpPr>
          <p:cNvPr id="22" name="组合 21"/>
          <p:cNvGrpSpPr/>
          <p:nvPr/>
        </p:nvGrpSpPr>
        <p:grpSpPr>
          <a:xfrm>
            <a:off x="0" y="702885"/>
            <a:ext cx="367754" cy="416780"/>
            <a:chOff x="0" y="702885"/>
            <a:chExt cx="367754" cy="416780"/>
          </a:xfrm>
        </p:grpSpPr>
        <p:pic>
          <p:nvPicPr>
            <p:cNvPr id="23" name="图片 22"/>
            <p:cNvPicPr>
              <a:picLocks noChangeAspect="1"/>
            </p:cNvPicPr>
            <p:nvPr/>
          </p:nvPicPr>
          <p:blipFill>
            <a:blip r:embed="rId1"/>
            <a:stretch>
              <a:fillRect/>
            </a:stretch>
          </p:blipFill>
          <p:spPr>
            <a:xfrm>
              <a:off x="0" y="702885"/>
              <a:ext cx="281354" cy="416780"/>
            </a:xfrm>
            <a:prstGeom prst="rect">
              <a:avLst/>
            </a:prstGeom>
          </p:spPr>
        </p:pic>
        <p:pic>
          <p:nvPicPr>
            <p:cNvPr id="33" name="图片 32"/>
            <p:cNvPicPr/>
            <p:nvPr/>
          </p:nvPicPr>
          <p:blipFill>
            <a:blip r:embed="rId1"/>
            <a:stretch>
              <a:fillRect/>
            </a:stretch>
          </p:blipFill>
          <p:spPr>
            <a:xfrm>
              <a:off x="281354" y="771300"/>
              <a:ext cx="86400" cy="273600"/>
            </a:xfrm>
            <a:prstGeom prst="rect">
              <a:avLst/>
            </a:prstGeom>
          </p:spPr>
        </p:pic>
      </p:grpSp>
      <p:cxnSp>
        <p:nvCxnSpPr>
          <p:cNvPr id="34" name="直接连接符 33"/>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
        <p:nvSpPr>
          <p:cNvPr id="28" name="文本框 27"/>
          <p:cNvSpPr txBox="1"/>
          <p:nvPr/>
        </p:nvSpPr>
        <p:spPr>
          <a:xfrm>
            <a:off x="1073888" y="5622780"/>
            <a:ext cx="6757687" cy="1156855"/>
          </a:xfrm>
          <a:prstGeom prst="rect">
            <a:avLst/>
          </a:prstGeom>
          <a:no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Coherence</a:t>
            </a:r>
            <a:r>
              <a:rPr lang="zh-CN" altLang="en-US" sz="1600" dirty="0">
                <a:latin typeface="微软雅黑" panose="020B0503020204020204" pitchFamily="34" charset="-122"/>
                <a:ea typeface="微软雅黑" panose="020B0503020204020204" pitchFamily="34" charset="-122"/>
              </a:rPr>
              <a:t>：生成部分与前缀的语义是否一致</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Fluency</a:t>
            </a:r>
            <a:r>
              <a:rPr lang="zh-CN" altLang="en-US" sz="1600" dirty="0">
                <a:latin typeface="微软雅黑" panose="020B0503020204020204" pitchFamily="34" charset="-122"/>
                <a:ea typeface="微软雅黑" panose="020B0503020204020204" pitchFamily="34" charset="-122"/>
              </a:rPr>
              <a:t>：生成文本是否流畅易懂</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Informativeness</a:t>
            </a:r>
            <a:r>
              <a:rPr lang="zh-CN" altLang="en-US" sz="1600" dirty="0">
                <a:latin typeface="微软雅黑" panose="020B0503020204020204" pitchFamily="34" charset="-122"/>
                <a:ea typeface="微软雅黑" panose="020B0503020204020204" pitchFamily="34" charset="-122"/>
              </a:rPr>
              <a:t>：生成的文本是否多样，是否包含有趣的内容。</a:t>
            </a:r>
            <a:endParaRPr lang="en-US" altLang="zh-CN" sz="1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073889" y="1389140"/>
            <a:ext cx="10044223" cy="4233640"/>
          </a:xfrm>
          <a:prstGeom prst="rect">
            <a:avLst/>
          </a:prstGeom>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562706" y="646490"/>
            <a:ext cx="5689237"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实验结果</a:t>
            </a:r>
            <a:r>
              <a:rPr lang="en-US" altLang="zh-CN" sz="2800" b="1" dirty="0">
                <a:latin typeface="+mj-ea"/>
                <a:ea typeface="+mj-ea"/>
                <a:cs typeface="Times New Roman" panose="02020603050405020304" pitchFamily="18" charset="0"/>
              </a:rPr>
              <a:t> – Self-similarity</a:t>
            </a:r>
            <a:endParaRPr lang="en-US" altLang="zh-CN" sz="2800" b="1" dirty="0">
              <a:latin typeface="+mj-ea"/>
              <a:ea typeface="+mj-ea"/>
              <a:cs typeface="Times New Roman" panose="02020603050405020304" pitchFamily="18" charset="0"/>
            </a:endParaRPr>
          </a:p>
        </p:txBody>
      </p:sp>
      <p:grpSp>
        <p:nvGrpSpPr>
          <p:cNvPr id="22" name="组合 21"/>
          <p:cNvGrpSpPr/>
          <p:nvPr/>
        </p:nvGrpSpPr>
        <p:grpSpPr>
          <a:xfrm>
            <a:off x="0" y="702885"/>
            <a:ext cx="367754" cy="416780"/>
            <a:chOff x="0" y="702885"/>
            <a:chExt cx="367754" cy="416780"/>
          </a:xfrm>
        </p:grpSpPr>
        <p:pic>
          <p:nvPicPr>
            <p:cNvPr id="23" name="图片 22"/>
            <p:cNvPicPr>
              <a:picLocks noChangeAspect="1"/>
            </p:cNvPicPr>
            <p:nvPr/>
          </p:nvPicPr>
          <p:blipFill>
            <a:blip r:embed="rId1"/>
            <a:stretch>
              <a:fillRect/>
            </a:stretch>
          </p:blipFill>
          <p:spPr>
            <a:xfrm>
              <a:off x="0" y="702885"/>
              <a:ext cx="281354" cy="416780"/>
            </a:xfrm>
            <a:prstGeom prst="rect">
              <a:avLst/>
            </a:prstGeom>
          </p:spPr>
        </p:pic>
        <p:pic>
          <p:nvPicPr>
            <p:cNvPr id="33" name="图片 32"/>
            <p:cNvPicPr/>
            <p:nvPr/>
          </p:nvPicPr>
          <p:blipFill>
            <a:blip r:embed="rId1"/>
            <a:stretch>
              <a:fillRect/>
            </a:stretch>
          </p:blipFill>
          <p:spPr>
            <a:xfrm>
              <a:off x="281354" y="771300"/>
              <a:ext cx="86400" cy="273600"/>
            </a:xfrm>
            <a:prstGeom prst="rect">
              <a:avLst/>
            </a:prstGeom>
          </p:spPr>
        </p:pic>
      </p:grpSp>
      <p:cxnSp>
        <p:nvCxnSpPr>
          <p:cNvPr id="34" name="直接连接符 33"/>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4" name="图片 3"/>
          <p:cNvPicPr>
            <a:picLocks noChangeAspect="1"/>
          </p:cNvPicPr>
          <p:nvPr/>
        </p:nvPicPr>
        <p:blipFill>
          <a:blip r:embed="rId3"/>
          <a:stretch>
            <a:fillRect/>
          </a:stretch>
        </p:blipFill>
        <p:spPr>
          <a:xfrm>
            <a:off x="367754" y="1630325"/>
            <a:ext cx="5484729" cy="4119984"/>
          </a:xfrm>
          <a:prstGeom prst="rect">
            <a:avLst/>
          </a:prstGeom>
        </p:spPr>
      </p:pic>
      <mc:AlternateContent xmlns:mc="http://schemas.openxmlformats.org/markup-compatibility/2006">
        <mc:Choice xmlns:a14="http://schemas.microsoft.com/office/drawing/2010/main" Requires="a14">
          <p:sp>
            <p:nvSpPr>
              <p:cNvPr id="12" name="文本框 11"/>
              <p:cNvSpPr txBox="1"/>
              <p:nvPr/>
            </p:nvSpPr>
            <p:spPr>
              <a:xfrm>
                <a:off x="6096000" y="2549840"/>
                <a:ext cx="4905155" cy="1226490"/>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𝑠</m:t>
                      </m:r>
                      <m:d>
                        <m:dPr>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𝑥</m:t>
                          </m:r>
                        </m:e>
                      </m:d>
                      <m:r>
                        <a:rPr lang="en-US" altLang="zh-CN" sz="1600" b="0" i="1" smtClean="0">
                          <a:latin typeface="Cambria Math" panose="02040503050406030204" pitchFamily="18" charset="0"/>
                          <a:ea typeface="微软雅黑" panose="020B0503020204020204" pitchFamily="34" charset="-122"/>
                        </a:rPr>
                        <m:t>=</m:t>
                      </m:r>
                      <m:f>
                        <m:fPr>
                          <m:ctrlPr>
                            <a:rPr lang="en-US" altLang="zh-CN" sz="1600" b="0" i="1" smtClean="0">
                              <a:latin typeface="Cambria Math" panose="02040503050406030204" pitchFamily="18" charset="0"/>
                              <a:ea typeface="微软雅黑" panose="020B0503020204020204" pitchFamily="34" charset="-122"/>
                            </a:rPr>
                          </m:ctrlPr>
                        </m:fPr>
                        <m:num>
                          <m:r>
                            <a:rPr lang="en-US" altLang="zh-CN" sz="1600" b="0" i="1" smtClean="0">
                              <a:latin typeface="Cambria Math" panose="02040503050406030204" pitchFamily="18" charset="0"/>
                              <a:ea typeface="微软雅黑" panose="020B0503020204020204" pitchFamily="34" charset="-122"/>
                            </a:rPr>
                            <m:t>1</m:t>
                          </m:r>
                        </m:num>
                        <m:den>
                          <m:d>
                            <m:dPr>
                              <m:begChr m:val="|"/>
                              <m:endChr m:val="|"/>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𝑥</m:t>
                              </m:r>
                            </m:e>
                          </m:d>
                          <m:r>
                            <a:rPr lang="en-US" altLang="zh-CN" sz="1600" b="0" i="1" smtClean="0">
                              <a:latin typeface="Cambria Math" panose="02040503050406030204" pitchFamily="18" charset="0"/>
                              <a:ea typeface="微软雅黑" panose="020B0503020204020204" pitchFamily="34" charset="-122"/>
                            </a:rPr>
                            <m:t>×(</m:t>
                          </m:r>
                          <m:d>
                            <m:dPr>
                              <m:begChr m:val="|"/>
                              <m:endChr m:val="|"/>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𝑥</m:t>
                              </m:r>
                            </m:e>
                          </m:d>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1</m:t>
                          </m:r>
                          <m:r>
                            <a:rPr lang="en-US" altLang="zh-CN" sz="1600" b="0" i="1" smtClean="0">
                              <a:latin typeface="Cambria Math" panose="02040503050406030204" pitchFamily="18" charset="0"/>
                              <a:ea typeface="微软雅黑" panose="020B0503020204020204" pitchFamily="34" charset="-122"/>
                            </a:rPr>
                            <m:t>)</m:t>
                          </m:r>
                        </m:den>
                      </m:f>
                      <m:nary>
                        <m:naryPr>
                          <m:chr m:val="∑"/>
                          <m:ctrlPr>
                            <a:rPr lang="en-US" altLang="zh-CN" sz="1600" b="0" i="1" smtClean="0">
                              <a:latin typeface="Cambria Math" panose="02040503050406030204" pitchFamily="18" charset="0"/>
                              <a:ea typeface="微软雅黑" panose="020B0503020204020204" pitchFamily="34" charset="-122"/>
                            </a:rPr>
                          </m:ctrlPr>
                        </m:naryPr>
                        <m:sub>
                          <m:r>
                            <a:rPr lang="en-US" altLang="zh-CN" sz="1600" b="0" i="1" smtClean="0">
                              <a:latin typeface="Cambria Math" panose="02040503050406030204" pitchFamily="18" charset="0"/>
                              <a:ea typeface="微软雅黑" panose="020B0503020204020204" pitchFamily="34" charset="-122"/>
                            </a:rPr>
                            <m:t>𝑖</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1</m:t>
                          </m:r>
                        </m:sub>
                        <m:sup>
                          <m:d>
                            <m:dPr>
                              <m:begChr m:val="|"/>
                              <m:endChr m:val="|"/>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𝑥</m:t>
                              </m:r>
                            </m:e>
                          </m:d>
                        </m:sup>
                        <m:e>
                          <m:nary>
                            <m:naryPr>
                              <m:chr m:val="∑"/>
                              <m:ctrlPr>
                                <a:rPr lang="en-US" altLang="zh-CN" sz="1600" b="0" i="1" smtClean="0">
                                  <a:latin typeface="Cambria Math" panose="02040503050406030204" pitchFamily="18" charset="0"/>
                                  <a:ea typeface="微软雅黑" panose="020B0503020204020204" pitchFamily="34" charset="-122"/>
                                </a:rPr>
                              </m:ctrlPr>
                            </m:naryPr>
                            <m:sub>
                              <m:r>
                                <a:rPr lang="en-US" altLang="zh-CN" sz="1600" b="0" i="1" smtClean="0">
                                  <a:latin typeface="Cambria Math" panose="02040503050406030204" pitchFamily="18" charset="0"/>
                                  <a:ea typeface="微软雅黑" panose="020B0503020204020204" pitchFamily="34" charset="-122"/>
                                </a:rPr>
                                <m:t>𝑗</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1</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𝑗</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𝑖</m:t>
                              </m:r>
                            </m:sub>
                            <m:sup>
                              <m:d>
                                <m:dPr>
                                  <m:begChr m:val="|"/>
                                  <m:endChr m:val="|"/>
                                  <m:ctrlPr>
                                    <a:rPr lang="en-US" altLang="zh-CN" sz="1600" b="0" i="1" smtClean="0">
                                      <a:latin typeface="Cambria Math" panose="02040503050406030204" pitchFamily="18" charset="0"/>
                                      <a:ea typeface="微软雅黑" panose="020B0503020204020204" pitchFamily="34" charset="-122"/>
                                    </a:rPr>
                                  </m:ctrlPr>
                                </m:dPr>
                                <m:e>
                                  <m:r>
                                    <a:rPr lang="en-US" altLang="zh-CN" sz="1600" b="0" i="1" smtClean="0">
                                      <a:latin typeface="Cambria Math" panose="02040503050406030204" pitchFamily="18" charset="0"/>
                                      <a:ea typeface="微软雅黑" panose="020B0503020204020204" pitchFamily="34" charset="-122"/>
                                    </a:rPr>
                                    <m:t>𝑥</m:t>
                                  </m:r>
                                </m:e>
                              </m:d>
                            </m:sup>
                            <m:e>
                              <m:f>
                                <m:fPr>
                                  <m:ctrlPr>
                                    <a:rPr lang="en-US" altLang="zh-CN" sz="1600" b="0" i="1" smtClean="0">
                                      <a:latin typeface="Cambria Math" panose="02040503050406030204" pitchFamily="18" charset="0"/>
                                      <a:ea typeface="微软雅黑" panose="020B0503020204020204" pitchFamily="34" charset="-122"/>
                                    </a:rPr>
                                  </m:ctrlPr>
                                </m:fPr>
                                <m:num>
                                  <m:sSubSup>
                                    <m:sSubSupPr>
                                      <m:ctrlPr>
                                        <a:rPr lang="en-US" altLang="zh-CN" sz="1600" b="0" i="1" smtClean="0">
                                          <a:latin typeface="Cambria Math" panose="02040503050406030204" pitchFamily="18" charset="0"/>
                                          <a:ea typeface="微软雅黑" panose="020B0503020204020204" pitchFamily="34" charset="-122"/>
                                        </a:rPr>
                                      </m:ctrlPr>
                                    </m:sSubSupPr>
                                    <m:e>
                                      <m:r>
                                        <a:rPr lang="en-US" altLang="zh-CN" sz="1600" b="0" i="1" smtClean="0">
                                          <a:latin typeface="Cambria Math" panose="02040503050406030204" pitchFamily="18" charset="0"/>
                                          <a:ea typeface="微软雅黑" panose="020B0503020204020204" pitchFamily="34" charset="-122"/>
                                        </a:rPr>
                                        <m:t>ℎ</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sub>
                                    <m:sup>
                                      <m:r>
                                        <a:rPr lang="en-US" altLang="zh-CN" sz="1600" b="0" i="1" smtClean="0">
                                          <a:latin typeface="Cambria Math" panose="02040503050406030204" pitchFamily="18" charset="0"/>
                                          <a:ea typeface="微软雅黑" panose="020B0503020204020204" pitchFamily="34" charset="-122"/>
                                        </a:rPr>
                                        <m:t>𝑇</m:t>
                                      </m:r>
                                    </m:sup>
                                  </m:sSubSup>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ℎ</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m:rPr>
                                              <m:sty m:val="p"/>
                                            </m:rPr>
                                            <a:rPr lang="en-US" altLang="zh-CN" sz="1600" i="1">
                                              <a:latin typeface="Cambria Math" panose="02040503050406030204" pitchFamily="18" charset="0"/>
                                              <a:ea typeface="微软雅黑" panose="020B0503020204020204" pitchFamily="34" charset="-122"/>
                                            </a:rPr>
                                            <m:t>j</m:t>
                                          </m:r>
                                        </m:sub>
                                      </m:sSub>
                                    </m:sub>
                                  </m:sSub>
                                </m:num>
                                <m:den>
                                  <m:d>
                                    <m:dPr>
                                      <m:begChr m:val="‖"/>
                                      <m:endChr m:val="‖"/>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ℎ</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sub>
                                      </m:sSub>
                                    </m:e>
                                  </m:d>
                                  <m:r>
                                    <a:rPr lang="en-US" altLang="zh-CN" sz="1600" b="0" i="1" smtClean="0">
                                      <a:latin typeface="Cambria Math" panose="02040503050406030204" pitchFamily="18" charset="0"/>
                                      <a:ea typeface="微软雅黑" panose="020B0503020204020204" pitchFamily="34" charset="-122"/>
                                    </a:rPr>
                                    <m:t>⋅</m:t>
                                  </m:r>
                                  <m:d>
                                    <m:dPr>
                                      <m:begChr m:val="‖"/>
                                      <m:endChr m:val="‖"/>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ℎ</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𝑗</m:t>
                                              </m:r>
                                            </m:sub>
                                          </m:sSub>
                                        </m:sub>
                                      </m:sSub>
                                    </m:e>
                                  </m:d>
                                </m:den>
                              </m:f>
                            </m:e>
                          </m:nary>
                        </m:e>
                      </m:nary>
                    </m:oMath>
                  </m:oMathPara>
                </a14:m>
                <a:endParaRPr lang="en-US" altLang="zh-CN" sz="1600" dirty="0">
                  <a:latin typeface="微软雅黑" panose="020B0503020204020204" pitchFamily="34" charset="-122"/>
                  <a:ea typeface="微软雅黑" panose="020B0503020204020204" pitchFamily="34" charset="-122"/>
                </a:endParaRPr>
              </a:p>
            </p:txBody>
          </p:sp>
        </mc:Choice>
        <mc:Fallback>
          <p:sp>
            <p:nvSpPr>
              <p:cNvPr id="12" name="文本框 11"/>
              <p:cNvSpPr txBox="1">
                <a:spLocks noRot="1" noChangeAspect="1" noMove="1" noResize="1" noEditPoints="1" noAdjustHandles="1" noChangeArrowheads="1" noChangeShapeType="1" noTextEdit="1"/>
              </p:cNvSpPr>
              <p:nvPr/>
            </p:nvSpPr>
            <p:spPr>
              <a:xfrm>
                <a:off x="6096000" y="2549840"/>
                <a:ext cx="4905155" cy="1226490"/>
              </a:xfrm>
              <a:prstGeom prst="rect">
                <a:avLst/>
              </a:prstGeom>
              <a:blipFill rotWithShape="1">
                <a:blip r:embed="rId4"/>
                <a:stretch>
                  <a:fillRect t="-26" r="8" b="51"/>
                </a:stretch>
              </a:blipFill>
            </p:spPr>
            <p:txBody>
              <a:bodyPr/>
              <a:lstStyle/>
              <a:p>
                <a:r>
                  <a:rPr lang="zh-CN" altLang="en-US">
                    <a:noFill/>
                  </a:rPr>
                  <a:t> </a:t>
                </a:r>
              </a:p>
            </p:txBody>
          </p:sp>
        </mc:Fallback>
      </mc:AlternateContent>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 name="文本框 20"/>
              <p:cNvSpPr txBox="1"/>
              <p:nvPr/>
            </p:nvSpPr>
            <p:spPr>
              <a:xfrm>
                <a:off x="562706" y="646490"/>
                <a:ext cx="5689237"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实验结果</a:t>
                </a:r>
                <a:r>
                  <a:rPr lang="en-US" altLang="zh-CN" sz="2800" b="1" dirty="0">
                    <a:latin typeface="+mj-ea"/>
                    <a:ea typeface="+mj-ea"/>
                    <a:cs typeface="Times New Roman" panose="02020603050405020304" pitchFamily="18" charset="0"/>
                  </a:rPr>
                  <a:t> – </a:t>
                </a:r>
                <a14:m>
                  <m:oMath xmlns:m="http://schemas.openxmlformats.org/officeDocument/2006/math">
                    <m:r>
                      <a:rPr lang="en-US" altLang="zh-CN" sz="2800" b="1" i="1" smtClean="0">
                        <a:latin typeface="Cambria Math" panose="02040503050406030204" pitchFamily="18" charset="0"/>
                        <a:ea typeface="+mj-ea"/>
                        <a:cs typeface="Times New Roman" panose="02020603050405020304" pitchFamily="18" charset="0"/>
                      </a:rPr>
                      <m:t>𝝆</m:t>
                    </m:r>
                  </m:oMath>
                </a14:m>
                <a:r>
                  <a:rPr lang="zh-CN" altLang="en-US" sz="2800" b="1" dirty="0">
                    <a:latin typeface="+mj-ea"/>
                    <a:ea typeface="+mj-ea"/>
                    <a:cs typeface="Times New Roman" panose="02020603050405020304" pitchFamily="18" charset="0"/>
                  </a:rPr>
                  <a:t>的影响</a:t>
                </a:r>
                <a:endParaRPr lang="en-US" altLang="zh-CN" sz="2800" b="1" dirty="0">
                  <a:latin typeface="+mj-ea"/>
                  <a:ea typeface="+mj-ea"/>
                  <a:cs typeface="Times New Roman" panose="02020603050405020304" pitchFamily="18" charset="0"/>
                </a:endParaRPr>
              </a:p>
            </p:txBody>
          </p:sp>
        </mc:Choice>
        <mc:Fallback>
          <p:sp>
            <p:nvSpPr>
              <p:cNvPr id="21" name="文本框 20"/>
              <p:cNvSpPr txBox="1">
                <a:spLocks noRot="1" noChangeAspect="1" noMove="1" noResize="1" noEditPoints="1" noAdjustHandles="1" noChangeArrowheads="1" noChangeShapeType="1" noTextEdit="1"/>
              </p:cNvSpPr>
              <p:nvPr/>
            </p:nvSpPr>
            <p:spPr>
              <a:xfrm>
                <a:off x="562706" y="646490"/>
                <a:ext cx="5689237" cy="523220"/>
              </a:xfrm>
              <a:prstGeom prst="rect">
                <a:avLst/>
              </a:prstGeom>
              <a:blipFill rotWithShape="1">
                <a:blip r:embed="rId1"/>
                <a:stretch>
                  <a:fillRect l="-2" t="-11" r="6" b="8"/>
                </a:stretch>
              </a:blipFill>
            </p:spPr>
            <p:txBody>
              <a:bodyPr/>
              <a:lstStyle/>
              <a:p>
                <a:r>
                  <a:rPr lang="zh-CN" altLang="en-US">
                    <a:noFill/>
                  </a:rPr>
                  <a:t> </a:t>
                </a:r>
              </a:p>
            </p:txBody>
          </p:sp>
        </mc:Fallback>
      </mc:AlternateContent>
      <p:grpSp>
        <p:nvGrpSpPr>
          <p:cNvPr id="22" name="组合 21"/>
          <p:cNvGrpSpPr/>
          <p:nvPr/>
        </p:nvGrpSpPr>
        <p:grpSpPr>
          <a:xfrm>
            <a:off x="0" y="702885"/>
            <a:ext cx="367754" cy="416780"/>
            <a:chOff x="0" y="702885"/>
            <a:chExt cx="367754" cy="416780"/>
          </a:xfrm>
        </p:grpSpPr>
        <p:pic>
          <p:nvPicPr>
            <p:cNvPr id="23" name="图片 22"/>
            <p:cNvPicPr>
              <a:picLocks noChangeAspect="1"/>
            </p:cNvPicPr>
            <p:nvPr/>
          </p:nvPicPr>
          <p:blipFill>
            <a:blip r:embed="rId2"/>
            <a:stretch>
              <a:fillRect/>
            </a:stretch>
          </p:blipFill>
          <p:spPr>
            <a:xfrm>
              <a:off x="0" y="702885"/>
              <a:ext cx="281354" cy="416780"/>
            </a:xfrm>
            <a:prstGeom prst="rect">
              <a:avLst/>
            </a:prstGeom>
          </p:spPr>
        </p:pic>
        <p:pic>
          <p:nvPicPr>
            <p:cNvPr id="33" name="图片 32"/>
            <p:cNvPicPr/>
            <p:nvPr/>
          </p:nvPicPr>
          <p:blipFill>
            <a:blip r:embed="rId2"/>
            <a:stretch>
              <a:fillRect/>
            </a:stretch>
          </p:blipFill>
          <p:spPr>
            <a:xfrm>
              <a:off x="281354" y="771300"/>
              <a:ext cx="86400" cy="273600"/>
            </a:xfrm>
            <a:prstGeom prst="rect">
              <a:avLst/>
            </a:prstGeom>
          </p:spPr>
        </p:pic>
      </p:grpSp>
      <p:cxnSp>
        <p:nvCxnSpPr>
          <p:cNvPr id="34" name="直接连接符 33"/>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3" name="图片 2"/>
          <p:cNvPicPr>
            <a:picLocks noChangeAspect="1"/>
          </p:cNvPicPr>
          <p:nvPr/>
        </p:nvPicPr>
        <p:blipFill>
          <a:blip r:embed="rId4"/>
          <a:stretch>
            <a:fillRect/>
          </a:stretch>
        </p:blipFill>
        <p:spPr>
          <a:xfrm>
            <a:off x="562706" y="1681151"/>
            <a:ext cx="5500574" cy="4119476"/>
          </a:xfrm>
          <a:prstGeom prst="rect">
            <a:avLst/>
          </a:prstGeom>
        </p:spPr>
      </p:pic>
      <p:pic>
        <p:nvPicPr>
          <p:cNvPr id="13" name="图片 12"/>
          <p:cNvPicPr>
            <a:picLocks noChangeAspect="1"/>
          </p:cNvPicPr>
          <p:nvPr/>
        </p:nvPicPr>
        <p:blipFill>
          <a:blip r:embed="rId5"/>
          <a:stretch>
            <a:fillRect/>
          </a:stretch>
        </p:blipFill>
        <p:spPr>
          <a:xfrm>
            <a:off x="5753915" y="2636293"/>
            <a:ext cx="5965918" cy="2108049"/>
          </a:xfrm>
          <a:prstGeom prst="rect">
            <a:avLst/>
          </a:prstGeom>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562706" y="646490"/>
            <a:ext cx="7369182"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实验结果</a:t>
            </a:r>
            <a:r>
              <a:rPr lang="en-US" altLang="zh-CN" sz="2800" b="1" dirty="0">
                <a:latin typeface="+mj-ea"/>
                <a:ea typeface="+mj-ea"/>
                <a:cs typeface="Times New Roman" panose="02020603050405020304" pitchFamily="18" charset="0"/>
              </a:rPr>
              <a:t> – </a:t>
            </a:r>
            <a:r>
              <a:rPr lang="zh-CN" altLang="en-US" sz="2800" b="1" dirty="0">
                <a:latin typeface="+mj-ea"/>
                <a:ea typeface="+mj-ea"/>
                <a:cs typeface="Times New Roman" panose="02020603050405020304" pitchFamily="18" charset="0"/>
              </a:rPr>
              <a:t>与</a:t>
            </a:r>
            <a:r>
              <a:rPr lang="en-US" altLang="zh-CN" sz="2800" b="1" dirty="0">
                <a:latin typeface="+mj-ea"/>
                <a:ea typeface="+mj-ea"/>
                <a:cs typeface="Times New Roman" panose="02020603050405020304" pitchFamily="18" charset="0"/>
              </a:rPr>
              <a:t>Top-p</a:t>
            </a:r>
            <a:r>
              <a:rPr lang="zh-CN" altLang="en-US" sz="2800" b="1" dirty="0">
                <a:latin typeface="+mj-ea"/>
                <a:ea typeface="+mj-ea"/>
                <a:cs typeface="Times New Roman" panose="02020603050405020304" pitchFamily="18" charset="0"/>
              </a:rPr>
              <a:t>、</a:t>
            </a:r>
            <a:r>
              <a:rPr lang="en-US" altLang="zh-CN" sz="2800" b="1" dirty="0">
                <a:latin typeface="+mj-ea"/>
                <a:ea typeface="+mj-ea"/>
                <a:cs typeface="Times New Roman" panose="02020603050405020304" pitchFamily="18" charset="0"/>
              </a:rPr>
              <a:t>Beam Search</a:t>
            </a:r>
            <a:r>
              <a:rPr lang="zh-CN" altLang="en-US" sz="2800" b="1" dirty="0">
                <a:latin typeface="+mj-ea"/>
                <a:ea typeface="+mj-ea"/>
                <a:cs typeface="Times New Roman" panose="02020603050405020304" pitchFamily="18" charset="0"/>
              </a:rPr>
              <a:t>的对比</a:t>
            </a:r>
            <a:endParaRPr lang="en-US" altLang="zh-CN" sz="2800" b="1" dirty="0">
              <a:latin typeface="+mj-ea"/>
              <a:ea typeface="+mj-ea"/>
              <a:cs typeface="Times New Roman" panose="02020603050405020304" pitchFamily="18" charset="0"/>
            </a:endParaRPr>
          </a:p>
        </p:txBody>
      </p:sp>
      <p:grpSp>
        <p:nvGrpSpPr>
          <p:cNvPr id="22" name="组合 21"/>
          <p:cNvGrpSpPr/>
          <p:nvPr/>
        </p:nvGrpSpPr>
        <p:grpSpPr>
          <a:xfrm>
            <a:off x="0" y="702885"/>
            <a:ext cx="367754" cy="416780"/>
            <a:chOff x="0" y="702885"/>
            <a:chExt cx="367754" cy="416780"/>
          </a:xfrm>
        </p:grpSpPr>
        <p:pic>
          <p:nvPicPr>
            <p:cNvPr id="23" name="图片 22"/>
            <p:cNvPicPr>
              <a:picLocks noChangeAspect="1"/>
            </p:cNvPicPr>
            <p:nvPr/>
          </p:nvPicPr>
          <p:blipFill>
            <a:blip r:embed="rId1"/>
            <a:stretch>
              <a:fillRect/>
            </a:stretch>
          </p:blipFill>
          <p:spPr>
            <a:xfrm>
              <a:off x="0" y="702885"/>
              <a:ext cx="281354" cy="416780"/>
            </a:xfrm>
            <a:prstGeom prst="rect">
              <a:avLst/>
            </a:prstGeom>
          </p:spPr>
        </p:pic>
        <p:pic>
          <p:nvPicPr>
            <p:cNvPr id="33" name="图片 32"/>
            <p:cNvPicPr/>
            <p:nvPr/>
          </p:nvPicPr>
          <p:blipFill>
            <a:blip r:embed="rId1"/>
            <a:stretch>
              <a:fillRect/>
            </a:stretch>
          </p:blipFill>
          <p:spPr>
            <a:xfrm>
              <a:off x="281354" y="771300"/>
              <a:ext cx="86400" cy="273600"/>
            </a:xfrm>
            <a:prstGeom prst="rect">
              <a:avLst/>
            </a:prstGeom>
          </p:spPr>
        </p:pic>
      </p:grpSp>
      <p:cxnSp>
        <p:nvCxnSpPr>
          <p:cNvPr id="34" name="直接连接符 33"/>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6" name="图片 5"/>
          <p:cNvPicPr>
            <a:picLocks noChangeAspect="1"/>
          </p:cNvPicPr>
          <p:nvPr/>
        </p:nvPicPr>
        <p:blipFill>
          <a:blip r:embed="rId3"/>
          <a:stretch>
            <a:fillRect/>
          </a:stretch>
        </p:blipFill>
        <p:spPr>
          <a:xfrm>
            <a:off x="902677" y="1274031"/>
            <a:ext cx="10386646" cy="4309938"/>
          </a:xfrm>
          <a:prstGeom prst="rect">
            <a:avLst/>
          </a:prstGeom>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562706" y="646490"/>
            <a:ext cx="7369182"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实验结果</a:t>
            </a:r>
            <a:r>
              <a:rPr lang="en-US" altLang="zh-CN" sz="2800" b="1" dirty="0">
                <a:latin typeface="+mj-ea"/>
                <a:ea typeface="+mj-ea"/>
                <a:cs typeface="Times New Roman" panose="02020603050405020304" pitchFamily="18" charset="0"/>
              </a:rPr>
              <a:t> – Case Study</a:t>
            </a:r>
            <a:endParaRPr lang="en-US" altLang="zh-CN" sz="2800" b="1" dirty="0">
              <a:latin typeface="+mj-ea"/>
              <a:ea typeface="+mj-ea"/>
              <a:cs typeface="Times New Roman" panose="02020603050405020304" pitchFamily="18" charset="0"/>
            </a:endParaRPr>
          </a:p>
        </p:txBody>
      </p:sp>
      <p:grpSp>
        <p:nvGrpSpPr>
          <p:cNvPr id="22" name="组合 21"/>
          <p:cNvGrpSpPr/>
          <p:nvPr/>
        </p:nvGrpSpPr>
        <p:grpSpPr>
          <a:xfrm>
            <a:off x="0" y="702885"/>
            <a:ext cx="367754" cy="416780"/>
            <a:chOff x="0" y="702885"/>
            <a:chExt cx="367754" cy="416780"/>
          </a:xfrm>
        </p:grpSpPr>
        <p:pic>
          <p:nvPicPr>
            <p:cNvPr id="23" name="图片 22"/>
            <p:cNvPicPr>
              <a:picLocks noChangeAspect="1"/>
            </p:cNvPicPr>
            <p:nvPr/>
          </p:nvPicPr>
          <p:blipFill>
            <a:blip r:embed="rId1"/>
            <a:stretch>
              <a:fillRect/>
            </a:stretch>
          </p:blipFill>
          <p:spPr>
            <a:xfrm>
              <a:off x="0" y="702885"/>
              <a:ext cx="281354" cy="416780"/>
            </a:xfrm>
            <a:prstGeom prst="rect">
              <a:avLst/>
            </a:prstGeom>
          </p:spPr>
        </p:pic>
        <p:pic>
          <p:nvPicPr>
            <p:cNvPr id="33" name="图片 32"/>
            <p:cNvPicPr/>
            <p:nvPr/>
          </p:nvPicPr>
          <p:blipFill>
            <a:blip r:embed="rId1"/>
            <a:stretch>
              <a:fillRect/>
            </a:stretch>
          </p:blipFill>
          <p:spPr>
            <a:xfrm>
              <a:off x="281354" y="771300"/>
              <a:ext cx="86400" cy="273600"/>
            </a:xfrm>
            <a:prstGeom prst="rect">
              <a:avLst/>
            </a:prstGeom>
          </p:spPr>
        </p:pic>
      </p:grpSp>
      <p:cxnSp>
        <p:nvCxnSpPr>
          <p:cNvPr id="34" name="直接连接符 33"/>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3" name="图片 2"/>
          <p:cNvPicPr>
            <a:picLocks noChangeAspect="1"/>
          </p:cNvPicPr>
          <p:nvPr/>
        </p:nvPicPr>
        <p:blipFill>
          <a:blip r:embed="rId3"/>
          <a:stretch>
            <a:fillRect/>
          </a:stretch>
        </p:blipFill>
        <p:spPr>
          <a:xfrm>
            <a:off x="673395" y="1279429"/>
            <a:ext cx="10845209" cy="5195464"/>
          </a:xfrm>
          <a:prstGeom prst="rect">
            <a:avLst/>
          </a:prstGeom>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562706" y="646490"/>
            <a:ext cx="7369182"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实验结果</a:t>
            </a:r>
            <a:r>
              <a:rPr lang="en-US" altLang="zh-CN" sz="2800" b="1" dirty="0">
                <a:latin typeface="+mj-ea"/>
                <a:ea typeface="+mj-ea"/>
                <a:cs typeface="Times New Roman" panose="02020603050405020304" pitchFamily="18" charset="0"/>
              </a:rPr>
              <a:t> – Case Study</a:t>
            </a:r>
            <a:endParaRPr lang="en-US" altLang="zh-CN" sz="2800" b="1" dirty="0">
              <a:latin typeface="+mj-ea"/>
              <a:ea typeface="+mj-ea"/>
              <a:cs typeface="Times New Roman" panose="02020603050405020304" pitchFamily="18" charset="0"/>
            </a:endParaRPr>
          </a:p>
        </p:txBody>
      </p:sp>
      <p:grpSp>
        <p:nvGrpSpPr>
          <p:cNvPr id="22" name="组合 21"/>
          <p:cNvGrpSpPr/>
          <p:nvPr/>
        </p:nvGrpSpPr>
        <p:grpSpPr>
          <a:xfrm>
            <a:off x="0" y="702885"/>
            <a:ext cx="367754" cy="416780"/>
            <a:chOff x="0" y="702885"/>
            <a:chExt cx="367754" cy="416780"/>
          </a:xfrm>
        </p:grpSpPr>
        <p:pic>
          <p:nvPicPr>
            <p:cNvPr id="23" name="图片 22"/>
            <p:cNvPicPr>
              <a:picLocks noChangeAspect="1"/>
            </p:cNvPicPr>
            <p:nvPr/>
          </p:nvPicPr>
          <p:blipFill>
            <a:blip r:embed="rId1"/>
            <a:stretch>
              <a:fillRect/>
            </a:stretch>
          </p:blipFill>
          <p:spPr>
            <a:xfrm>
              <a:off x="0" y="702885"/>
              <a:ext cx="281354" cy="416780"/>
            </a:xfrm>
            <a:prstGeom prst="rect">
              <a:avLst/>
            </a:prstGeom>
          </p:spPr>
        </p:pic>
        <p:pic>
          <p:nvPicPr>
            <p:cNvPr id="33" name="图片 32"/>
            <p:cNvPicPr/>
            <p:nvPr/>
          </p:nvPicPr>
          <p:blipFill>
            <a:blip r:embed="rId1"/>
            <a:stretch>
              <a:fillRect/>
            </a:stretch>
          </p:blipFill>
          <p:spPr>
            <a:xfrm>
              <a:off x="281354" y="771300"/>
              <a:ext cx="86400" cy="273600"/>
            </a:xfrm>
            <a:prstGeom prst="rect">
              <a:avLst/>
            </a:prstGeom>
          </p:spPr>
        </p:pic>
      </p:grpSp>
      <p:cxnSp>
        <p:nvCxnSpPr>
          <p:cNvPr id="34" name="直接连接符 33"/>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35" name="图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4" name="图片 3"/>
          <p:cNvPicPr>
            <a:picLocks noChangeAspect="1"/>
          </p:cNvPicPr>
          <p:nvPr/>
        </p:nvPicPr>
        <p:blipFill>
          <a:blip r:embed="rId3"/>
          <a:stretch>
            <a:fillRect/>
          </a:stretch>
        </p:blipFill>
        <p:spPr>
          <a:xfrm>
            <a:off x="582871" y="1573619"/>
            <a:ext cx="11026258" cy="3895815"/>
          </a:xfrm>
          <a:prstGeom prst="rect">
            <a:avLst/>
          </a:prstGeom>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9"/>
          <p:cNvSpPr txBox="1"/>
          <p:nvPr/>
        </p:nvSpPr>
        <p:spPr>
          <a:xfrm>
            <a:off x="1388815" y="2880822"/>
            <a:ext cx="1437213" cy="735503"/>
          </a:xfrm>
          <a:prstGeom prst="rect">
            <a:avLst/>
          </a:prstGeom>
          <a:effectLst>
            <a:outerShdw blurRad="50800" dist="50800" dir="5400000" algn="ctr" rotWithShape="0">
              <a:schemeClr val="bg1">
                <a:lumMod val="75000"/>
                <a:alpha val="90000"/>
              </a:schemeClr>
            </a:outerShdw>
          </a:effec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zh-CN" altLang="en-US" dirty="0">
                <a:solidFill>
                  <a:srgbClr val="006AB6"/>
                </a:solidFill>
                <a:latin typeface="微软雅黑" panose="020B0503020204020204" pitchFamily="34" charset="-122"/>
                <a:ea typeface="微软雅黑" panose="020B0503020204020204" pitchFamily="34" charset="-122"/>
                <a:cs typeface="+mn-ea"/>
                <a:sym typeface="+mn-lt"/>
              </a:rPr>
              <a:t>目录</a:t>
            </a:r>
            <a:endParaRPr lang="en-AU" dirty="0">
              <a:solidFill>
                <a:srgbClr val="006AB6"/>
              </a:solidFill>
              <a:latin typeface="微软雅黑" panose="020B0503020204020204" pitchFamily="34" charset="-122"/>
              <a:ea typeface="微软雅黑" panose="020B0503020204020204" pitchFamily="34" charset="-122"/>
              <a:cs typeface="+mn-ea"/>
              <a:sym typeface="+mn-lt"/>
            </a:endParaRPr>
          </a:p>
        </p:txBody>
      </p:sp>
      <p:sp>
        <p:nvSpPr>
          <p:cNvPr id="9" name="Subtitle 10"/>
          <p:cNvSpPr txBox="1"/>
          <p:nvPr/>
        </p:nvSpPr>
        <p:spPr>
          <a:xfrm>
            <a:off x="1402676" y="3484706"/>
            <a:ext cx="1409493" cy="394611"/>
          </a:xfrm>
          <a:prstGeom prst="rect">
            <a:avLst/>
          </a:prstGeom>
          <a:effectLst>
            <a:outerShdw blurRad="50800" dist="50800" dir="5400000" algn="ctr" rotWithShape="0">
              <a:schemeClr val="bg1">
                <a:lumMod val="75000"/>
                <a:alpha val="90000"/>
              </a:scheme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dirty="0">
                <a:solidFill>
                  <a:srgbClr val="006AB6"/>
                </a:solidFill>
                <a:latin typeface="Agency FB" panose="020B0503020202020204" pitchFamily="34" charset="0"/>
                <a:ea typeface="微软雅黑" panose="020B0503020204020204" pitchFamily="34" charset="-122"/>
              </a:rPr>
              <a:t>CONTENTS</a:t>
            </a:r>
            <a:endParaRPr lang="en-US" altLang="zh-CN" dirty="0">
              <a:solidFill>
                <a:srgbClr val="006AB6"/>
              </a:solidFill>
              <a:latin typeface="Agency FB" panose="020B0503020202020204" pitchFamily="34" charset="0"/>
              <a:ea typeface="微软雅黑" panose="020B0503020204020204" pitchFamily="34" charset="-122"/>
            </a:endParaRPr>
          </a:p>
        </p:txBody>
      </p:sp>
      <p:cxnSp>
        <p:nvCxnSpPr>
          <p:cNvPr id="10" name="直接连接符 9"/>
          <p:cNvCxnSpPr/>
          <p:nvPr/>
        </p:nvCxnSpPr>
        <p:spPr>
          <a:xfrm>
            <a:off x="3189015" y="231949"/>
            <a:ext cx="0" cy="64807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182510" y="1486300"/>
            <a:ext cx="6629286" cy="707886"/>
            <a:chOff x="4755826" y="876691"/>
            <a:chExt cx="6629286" cy="707886"/>
          </a:xfrm>
        </p:grpSpPr>
        <p:sp>
          <p:nvSpPr>
            <p:cNvPr id="12" name="文本框 11"/>
            <p:cNvSpPr txBox="1"/>
            <p:nvPr/>
          </p:nvSpPr>
          <p:spPr>
            <a:xfrm>
              <a:off x="4755826" y="876691"/>
              <a:ext cx="1348028" cy="707886"/>
            </a:xfrm>
            <a:prstGeom prst="rect">
              <a:avLst/>
            </a:prstGeom>
            <a:noFill/>
          </p:spPr>
          <p:txBody>
            <a:bodyPr wrap="square" rtlCol="0">
              <a:spAutoFit/>
            </a:bodyPr>
            <a:lstStyle/>
            <a:p>
              <a:r>
                <a:rPr lang="en-US" altLang="zh-CN" sz="4000" dirty="0">
                  <a:solidFill>
                    <a:srgbClr val="CC0000"/>
                  </a:solidFill>
                </a:rPr>
                <a:t>1.</a:t>
              </a:r>
              <a:endParaRPr lang="zh-CN" altLang="en-US" sz="4000" dirty="0">
                <a:solidFill>
                  <a:srgbClr val="CC0000"/>
                </a:solidFill>
              </a:endParaRPr>
            </a:p>
          </p:txBody>
        </p:sp>
        <p:sp>
          <p:nvSpPr>
            <p:cNvPr id="13" name="文本框 12"/>
            <p:cNvSpPr txBox="1"/>
            <p:nvPr/>
          </p:nvSpPr>
          <p:spPr>
            <a:xfrm>
              <a:off x="5349707" y="938247"/>
              <a:ext cx="4461947" cy="584775"/>
            </a:xfrm>
            <a:prstGeom prst="rect">
              <a:avLst/>
            </a:prstGeom>
            <a:noFill/>
          </p:spPr>
          <p:txBody>
            <a:bodyPr wrap="square" rtlCol="0">
              <a:spAutoFit/>
            </a:bodyPr>
            <a:lstStyle/>
            <a:p>
              <a:r>
                <a:rPr lang="zh-CN" altLang="en-US" sz="3200" dirty="0">
                  <a:latin typeface="+mj-ea"/>
                  <a:ea typeface="+mj-ea"/>
                </a:rPr>
                <a:t>背景</a:t>
              </a:r>
              <a:endParaRPr lang="zh-CN" altLang="en-US" sz="3200" dirty="0">
                <a:latin typeface="+mj-ea"/>
                <a:ea typeface="+mj-ea"/>
              </a:endParaRPr>
            </a:p>
          </p:txBody>
        </p:sp>
        <p:cxnSp>
          <p:nvCxnSpPr>
            <p:cNvPr id="14" name="直接连接符 13"/>
            <p:cNvCxnSpPr/>
            <p:nvPr/>
          </p:nvCxnSpPr>
          <p:spPr>
            <a:xfrm>
              <a:off x="5349708" y="1553800"/>
              <a:ext cx="6035404"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4182511" y="3075057"/>
            <a:ext cx="7110589" cy="707886"/>
            <a:chOff x="4755826" y="1832337"/>
            <a:chExt cx="7110589" cy="707886"/>
          </a:xfrm>
        </p:grpSpPr>
        <p:sp>
          <p:nvSpPr>
            <p:cNvPr id="16" name="文本框 15"/>
            <p:cNvSpPr txBox="1"/>
            <p:nvPr/>
          </p:nvSpPr>
          <p:spPr>
            <a:xfrm>
              <a:off x="4755826" y="1832337"/>
              <a:ext cx="1348028" cy="707886"/>
            </a:xfrm>
            <a:prstGeom prst="rect">
              <a:avLst/>
            </a:prstGeom>
            <a:noFill/>
          </p:spPr>
          <p:txBody>
            <a:bodyPr wrap="square" rtlCol="0">
              <a:spAutoFit/>
            </a:bodyPr>
            <a:lstStyle/>
            <a:p>
              <a:r>
                <a:rPr lang="en-US" altLang="zh-CN" sz="4000" dirty="0">
                  <a:solidFill>
                    <a:srgbClr val="CC0000"/>
                  </a:solidFill>
                </a:rPr>
                <a:t>2.</a:t>
              </a:r>
              <a:endParaRPr lang="zh-CN" altLang="en-US" sz="4000" dirty="0">
                <a:solidFill>
                  <a:srgbClr val="CC0000"/>
                </a:solidFill>
              </a:endParaRPr>
            </a:p>
          </p:txBody>
        </p:sp>
        <p:sp>
          <p:nvSpPr>
            <p:cNvPr id="17" name="文本框 16"/>
            <p:cNvSpPr txBox="1"/>
            <p:nvPr/>
          </p:nvSpPr>
          <p:spPr>
            <a:xfrm>
              <a:off x="5349708" y="1893893"/>
              <a:ext cx="6516707" cy="584775"/>
            </a:xfrm>
            <a:prstGeom prst="rect">
              <a:avLst/>
            </a:prstGeom>
            <a:noFill/>
          </p:spPr>
          <p:txBody>
            <a:bodyPr wrap="square" rtlCol="0">
              <a:spAutoFit/>
            </a:bodyPr>
            <a:lstStyle/>
            <a:p>
              <a:r>
                <a:rPr lang="en-US" altLang="zh-CN" sz="3200" dirty="0" err="1">
                  <a:latin typeface="+mj-ea"/>
                  <a:ea typeface="+mj-ea"/>
                </a:rPr>
                <a:t>SimCTG</a:t>
              </a:r>
              <a:endParaRPr lang="zh-CN" altLang="en-US" sz="3200" dirty="0">
                <a:latin typeface="+mj-ea"/>
                <a:ea typeface="+mj-ea"/>
              </a:endParaRPr>
            </a:p>
          </p:txBody>
        </p:sp>
        <p:cxnSp>
          <p:nvCxnSpPr>
            <p:cNvPr id="18" name="直接连接符 17"/>
            <p:cNvCxnSpPr/>
            <p:nvPr/>
          </p:nvCxnSpPr>
          <p:spPr>
            <a:xfrm>
              <a:off x="5349708" y="2509446"/>
              <a:ext cx="6035404"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4182511" y="4657139"/>
            <a:ext cx="6722293" cy="707886"/>
            <a:chOff x="4755826" y="2787983"/>
            <a:chExt cx="6722293" cy="707886"/>
          </a:xfrm>
        </p:grpSpPr>
        <p:sp>
          <p:nvSpPr>
            <p:cNvPr id="20" name="文本框 19"/>
            <p:cNvSpPr txBox="1"/>
            <p:nvPr/>
          </p:nvSpPr>
          <p:spPr>
            <a:xfrm>
              <a:off x="4755826" y="2787983"/>
              <a:ext cx="1348028" cy="707886"/>
            </a:xfrm>
            <a:prstGeom prst="rect">
              <a:avLst/>
            </a:prstGeom>
            <a:noFill/>
          </p:spPr>
          <p:txBody>
            <a:bodyPr wrap="square" rtlCol="0">
              <a:spAutoFit/>
            </a:bodyPr>
            <a:lstStyle/>
            <a:p>
              <a:r>
                <a:rPr lang="en-US" altLang="zh-CN" sz="4000" dirty="0">
                  <a:solidFill>
                    <a:srgbClr val="CC0000"/>
                  </a:solidFill>
                  <a:latin typeface="+mj-ea"/>
                  <a:ea typeface="+mj-ea"/>
                </a:rPr>
                <a:t>3.</a:t>
              </a:r>
              <a:endParaRPr lang="zh-CN" altLang="en-US" sz="4000" dirty="0">
                <a:solidFill>
                  <a:srgbClr val="CC0000"/>
                </a:solidFill>
                <a:latin typeface="+mj-ea"/>
                <a:ea typeface="+mj-ea"/>
              </a:endParaRPr>
            </a:p>
          </p:txBody>
        </p:sp>
        <p:sp>
          <p:nvSpPr>
            <p:cNvPr id="21" name="文本框 20"/>
            <p:cNvSpPr txBox="1"/>
            <p:nvPr/>
          </p:nvSpPr>
          <p:spPr>
            <a:xfrm>
              <a:off x="5349708" y="2849539"/>
              <a:ext cx="6128411" cy="584775"/>
            </a:xfrm>
            <a:prstGeom prst="rect">
              <a:avLst/>
            </a:prstGeom>
            <a:noFill/>
          </p:spPr>
          <p:txBody>
            <a:bodyPr wrap="square" rtlCol="0">
              <a:spAutoFit/>
            </a:bodyPr>
            <a:lstStyle/>
            <a:p>
              <a:r>
                <a:rPr lang="zh-CN" altLang="en-US" sz="3200" dirty="0">
                  <a:latin typeface="+mj-ea"/>
                  <a:ea typeface="+mj-ea"/>
                </a:rPr>
                <a:t>实验结果</a:t>
              </a:r>
              <a:endParaRPr lang="zh-CN" altLang="en-US" sz="3200" dirty="0">
                <a:latin typeface="+mj-ea"/>
                <a:ea typeface="+mj-ea"/>
              </a:endParaRPr>
            </a:p>
          </p:txBody>
        </p:sp>
        <p:cxnSp>
          <p:nvCxnSpPr>
            <p:cNvPr id="22" name="直接连接符 21"/>
            <p:cNvCxnSpPr/>
            <p:nvPr/>
          </p:nvCxnSpPr>
          <p:spPr>
            <a:xfrm>
              <a:off x="5349708" y="3465092"/>
              <a:ext cx="6037200"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screen">
            <a:extLst>
              <a:ext uri="{BEBA8EAE-BF5A-486C-A8C5-ECC9F3942E4B}">
                <a14:imgProps xmlns:a14="http://schemas.microsoft.com/office/drawing/2010/main">
                  <a14:imgLayer r:embed="rId2">
                    <a14:imgEffect>
                      <a14:saturation sat="200000"/>
                    </a14:imgEffect>
                  </a14:imgLayer>
                </a14:imgProps>
              </a:ext>
            </a:extLst>
          </a:blip>
          <a:stretch>
            <a:fillRect/>
          </a:stretch>
        </p:blipFill>
        <p:spPr>
          <a:xfrm>
            <a:off x="-8476" y="-91680"/>
            <a:ext cx="12208952" cy="6858416"/>
          </a:xfrm>
          <a:prstGeom prst="rect">
            <a:avLst/>
          </a:prstGeom>
        </p:spPr>
      </p:pic>
      <p:sp>
        <p:nvSpPr>
          <p:cNvPr id="2" name="文本框 1"/>
          <p:cNvSpPr txBox="1"/>
          <p:nvPr/>
        </p:nvSpPr>
        <p:spPr>
          <a:xfrm>
            <a:off x="1219199" y="2875002"/>
            <a:ext cx="9753603" cy="1107996"/>
          </a:xfrm>
          <a:prstGeom prst="rect">
            <a:avLst/>
          </a:prstGeom>
          <a:noFill/>
        </p:spPr>
        <p:txBody>
          <a:bodyPr wrap="square" rtlCol="0">
            <a:spAutoFit/>
          </a:bodyPr>
          <a:lstStyle/>
          <a:p>
            <a:pPr algn="ctr"/>
            <a:r>
              <a:rPr lang="zh-CN" altLang="en-US" sz="6600" b="1" dirty="0">
                <a:latin typeface="Times New Roman" panose="02020603050405020304" pitchFamily="18" charset="0"/>
                <a:cs typeface="Times New Roman" panose="02020603050405020304" pitchFamily="18" charset="0"/>
              </a:rPr>
              <a:t>谢谢</a:t>
            </a:r>
            <a:endParaRPr lang="zh-CN" altLang="en-US" sz="6600" b="1"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89" y="451937"/>
            <a:ext cx="3254462" cy="788190"/>
          </a:xfrm>
          <a:prstGeom prst="rect">
            <a:avLst/>
          </a:prstGeom>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screen">
            <a:extLst>
              <a:ext uri="{BEBA8EAE-BF5A-486C-A8C5-ECC9F3942E4B}">
                <a14:imgProps xmlns:a14="http://schemas.microsoft.com/office/drawing/2010/main">
                  <a14:imgLayer r:embed="rId2">
                    <a14:imgEffect>
                      <a14:saturation sat="200000"/>
                    </a14:imgEffect>
                  </a14:imgLayer>
                </a14:imgProps>
              </a:ext>
            </a:extLst>
          </a:blip>
          <a:stretch>
            <a:fillRect/>
          </a:stretch>
        </p:blipFill>
        <p:spPr>
          <a:xfrm>
            <a:off x="0" y="-91680"/>
            <a:ext cx="12208952" cy="6858416"/>
          </a:xfrm>
          <a:prstGeom prst="rect">
            <a:avLst/>
          </a:prstGeom>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
        <p:nvSpPr>
          <p:cNvPr id="28" name="TextBox 11"/>
          <p:cNvSpPr txBox="1"/>
          <p:nvPr/>
        </p:nvSpPr>
        <p:spPr>
          <a:xfrm>
            <a:off x="6318490" y="2951946"/>
            <a:ext cx="1620957" cy="954107"/>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pitchFamily="34" charset="-122"/>
                <a:ea typeface="微软雅黑" panose="020B0503020204020204" pitchFamily="34" charset="-122"/>
              </a:rPr>
              <a:t>第一部分</a:t>
            </a:r>
            <a:endParaRPr lang="zh-CN" altLang="en-US" sz="2800" b="1" dirty="0">
              <a:solidFill>
                <a:srgbClr val="006AB6"/>
              </a:solidFill>
              <a:latin typeface="微软雅黑" panose="020B0503020204020204" pitchFamily="34" charset="-122"/>
              <a:ea typeface="微软雅黑" panose="020B0503020204020204" pitchFamily="34" charset="-122"/>
            </a:endParaRPr>
          </a:p>
          <a:p>
            <a:pPr marL="0" lvl="1"/>
            <a:r>
              <a:rPr lang="zh-CN" altLang="en-US" sz="2800" b="1" dirty="0">
                <a:solidFill>
                  <a:srgbClr val="006AB6"/>
                </a:solidFill>
                <a:latin typeface="微软雅黑" panose="020B0503020204020204" pitchFamily="34" charset="-122"/>
                <a:ea typeface="微软雅黑" panose="020B0503020204020204" pitchFamily="34" charset="-122"/>
              </a:rPr>
              <a:t>背景</a:t>
            </a:r>
            <a:endParaRPr lang="zh-CN" altLang="en-US" sz="2800" b="1" dirty="0">
              <a:solidFill>
                <a:srgbClr val="006AB6"/>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TextBox 13"/>
          <p:cNvSpPr txBox="1"/>
          <p:nvPr/>
        </p:nvSpPr>
        <p:spPr>
          <a:xfrm>
            <a:off x="4260277" y="4193821"/>
            <a:ext cx="1269558" cy="346249"/>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31" name="组合 30"/>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32"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33" name="椭圆 3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34" name="TextBox 13"/>
          <p:cNvSpPr txBox="1"/>
          <p:nvPr/>
        </p:nvSpPr>
        <p:spPr>
          <a:xfrm>
            <a:off x="4234631" y="2737376"/>
            <a:ext cx="1269558" cy="1081963"/>
          </a:xfrm>
          <a:prstGeom prst="rect">
            <a:avLst/>
          </a:prstGeom>
          <a:noFill/>
        </p:spPr>
        <p:txBody>
          <a:bodyPr wrap="square" lIns="0" tIns="0" rIns="0" bIns="0" rtlCol="0">
            <a:spAutoFit/>
          </a:bodyPr>
          <a:lstStyle/>
          <a:p>
            <a:r>
              <a:rPr lang="en-US" altLang="zh-CN" sz="7030" b="1" dirty="0">
                <a:solidFill>
                  <a:srgbClr val="006AB6"/>
                </a:solidFill>
                <a:latin typeface="Arial" panose="020B0604020202020204" pitchFamily="34" charset="0"/>
                <a:ea typeface="+mj-ea"/>
                <a:cs typeface="Arial" panose="020B0604020202020204" pitchFamily="34" charset="0"/>
              </a:rPr>
              <a:t>01</a:t>
            </a:r>
            <a:endParaRPr lang="zh-CN" altLang="en-US" sz="7030" b="1" dirty="0">
              <a:solidFill>
                <a:srgbClr val="006AB6"/>
              </a:solidFill>
              <a:latin typeface="Arial" panose="020B0604020202020204" pitchFamily="34" charset="0"/>
              <a:ea typeface="+mj-ea"/>
              <a:cs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anim calcmode="lin" valueType="num">
                                      <p:cBhvr>
                                        <p:cTn id="16" dur="500" fill="hold"/>
                                        <p:tgtEl>
                                          <p:spTgt spid="34"/>
                                        </p:tgtEl>
                                        <p:attrNameLst>
                                          <p:attrName>ppt_x</p:attrName>
                                        </p:attrNameLst>
                                      </p:cBhvr>
                                      <p:tavLst>
                                        <p:tav tm="0">
                                          <p:val>
                                            <p:strVal val="#ppt_x"/>
                                          </p:val>
                                        </p:tav>
                                        <p:tav tm="100000">
                                          <p:val>
                                            <p:strVal val="#ppt_x"/>
                                          </p:val>
                                        </p:tav>
                                      </p:tavLst>
                                    </p:anim>
                                    <p:anim calcmode="lin" valueType="num">
                                      <p:cBhvr>
                                        <p:cTn id="17" dur="5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ppt_x</p:attrName>
                                        </p:attrNameLst>
                                      </p:cBhvr>
                                      <p:tavLst>
                                        <p:tav tm="0">
                                          <p:val>
                                            <p:strVal val="#ppt_x-#ppt_w*1.125000"/>
                                          </p:val>
                                        </p:tav>
                                        <p:tav tm="100000">
                                          <p:val>
                                            <p:strVal val="#ppt_x"/>
                                          </p:val>
                                        </p:tav>
                                      </p:tavLst>
                                    </p:anim>
                                    <p:animEffect transition="in" filter="wipe(right)">
                                      <p:cBhvr>
                                        <p:cTn id="22" dur="500"/>
                                        <p:tgtEl>
                                          <p:spTgt spid="28"/>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anim calcmode="lin" valueType="num">
                                      <p:cBhvr>
                                        <p:cTn id="27" dur="500" fill="hold"/>
                                        <p:tgtEl>
                                          <p:spTgt spid="30"/>
                                        </p:tgtEl>
                                        <p:attrNameLst>
                                          <p:attrName>ppt_x</p:attrName>
                                        </p:attrNameLst>
                                      </p:cBhvr>
                                      <p:tavLst>
                                        <p:tav tm="0">
                                          <p:val>
                                            <p:strVal val="#ppt_x"/>
                                          </p:val>
                                        </p:tav>
                                        <p:tav tm="100000">
                                          <p:val>
                                            <p:strVal val="#ppt_x"/>
                                          </p:val>
                                        </p:tav>
                                      </p:tavLst>
                                    </p:anim>
                                    <p:anim calcmode="lin" valueType="num">
                                      <p:cBhvr>
                                        <p:cTn id="2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8695593"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背景</a:t>
            </a:r>
            <a:endParaRPr lang="en-US" altLang="zh-CN" sz="2800" b="1" dirty="0">
              <a:latin typeface="+mj-ea"/>
              <a:ea typeface="+mj-ea"/>
              <a:cs typeface="Times New Roman" panose="02020603050405020304" pitchFamily="18" charset="0"/>
            </a:endParaRPr>
          </a:p>
        </p:txBody>
      </p:sp>
      <p:grpSp>
        <p:nvGrpSpPr>
          <p:cNvPr id="5" name="组合 4"/>
          <p:cNvGrpSpPr/>
          <p:nvPr/>
        </p:nvGrpSpPr>
        <p:grpSpPr>
          <a:xfrm>
            <a:off x="0" y="702885"/>
            <a:ext cx="367754" cy="416780"/>
            <a:chOff x="0" y="702885"/>
            <a:chExt cx="367754" cy="416780"/>
          </a:xfrm>
        </p:grpSpPr>
        <p:pic>
          <p:nvPicPr>
            <p:cNvPr id="3" name="图片 2"/>
            <p:cNvPicPr>
              <a:picLocks noChangeAspect="1"/>
            </p:cNvPicPr>
            <p:nvPr/>
          </p:nvPicPr>
          <p:blipFill>
            <a:blip r:embed="rId1"/>
            <a:stretch>
              <a:fillRect/>
            </a:stretch>
          </p:blipFill>
          <p:spPr>
            <a:xfrm>
              <a:off x="0" y="702885"/>
              <a:ext cx="281354" cy="416780"/>
            </a:xfrm>
            <a:prstGeom prst="rect">
              <a:avLst/>
            </a:prstGeom>
          </p:spPr>
        </p:pic>
        <p:pic>
          <p:nvPicPr>
            <p:cNvPr id="9" name="图片 8"/>
            <p:cNvPicPr/>
            <p:nvPr/>
          </p:nvPicPr>
          <p:blipFill>
            <a:blip r:embed="rId1"/>
            <a:stretch>
              <a:fillRect/>
            </a:stretch>
          </p:blipFill>
          <p:spPr>
            <a:xfrm>
              <a:off x="281354" y="771300"/>
              <a:ext cx="86400" cy="273600"/>
            </a:xfrm>
            <a:prstGeom prst="rect">
              <a:avLst/>
            </a:prstGeom>
          </p:spPr>
        </p:pic>
      </p:grpSp>
      <p:cxnSp>
        <p:nvCxnSpPr>
          <p:cNvPr id="10" name="直接连接符 9"/>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22" name="组合 21"/>
          <p:cNvGrpSpPr/>
          <p:nvPr/>
        </p:nvGrpSpPr>
        <p:grpSpPr>
          <a:xfrm>
            <a:off x="958708" y="1197264"/>
            <a:ext cx="4945906" cy="461665"/>
            <a:chOff x="1992923" y="1609795"/>
            <a:chExt cx="4945906" cy="461665"/>
          </a:xfrm>
        </p:grpSpPr>
        <p:sp>
          <p:nvSpPr>
            <p:cNvPr id="23" name="矩形 22"/>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24" name="文本框 23"/>
            <p:cNvSpPr txBox="1"/>
            <p:nvPr/>
          </p:nvSpPr>
          <p:spPr>
            <a:xfrm>
              <a:off x="2178882" y="1609795"/>
              <a:ext cx="4759947" cy="461665"/>
            </a:xfrm>
            <a:prstGeom prst="rect">
              <a:avLst/>
            </a:prstGeom>
            <a:noFill/>
          </p:spPr>
          <p:txBody>
            <a:bodyPr wrap="square" rtlCol="0">
              <a:spAutoFit/>
            </a:bodyPr>
            <a:lstStyle/>
            <a:p>
              <a:r>
                <a:rPr lang="zh-CN" altLang="en-US" sz="2400" b="1" dirty="0">
                  <a:latin typeface="+mj-ea"/>
                  <a:ea typeface="+mj-ea"/>
                </a:rPr>
                <a:t>开放域文本生成</a:t>
              </a:r>
              <a:endParaRPr lang="zh-CN" altLang="en-US" sz="2400" b="1" dirty="0">
                <a:latin typeface="+mj-ea"/>
                <a:ea typeface="+mj-ea"/>
              </a:endParaRPr>
            </a:p>
          </p:txBody>
        </p:sp>
      </p:grpSp>
      <p:sp>
        <p:nvSpPr>
          <p:cNvPr id="33" name="文本框 32"/>
          <p:cNvSpPr txBox="1"/>
          <p:nvPr/>
        </p:nvSpPr>
        <p:spPr>
          <a:xfrm>
            <a:off x="1566064" y="1743720"/>
            <a:ext cx="7406407"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应用非常广泛</a:t>
            </a:r>
            <a:endParaRPr lang="en-US" altLang="zh-CN" sz="22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1566063" y="2378966"/>
            <a:ext cx="5394717"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故事生成、上下文补全、诗词生成</a:t>
            </a: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grpSp>
        <p:nvGrpSpPr>
          <p:cNvPr id="17" name="组合 16"/>
          <p:cNvGrpSpPr/>
          <p:nvPr/>
        </p:nvGrpSpPr>
        <p:grpSpPr>
          <a:xfrm>
            <a:off x="958708" y="3410156"/>
            <a:ext cx="4945906" cy="461665"/>
            <a:chOff x="1992923" y="1609795"/>
            <a:chExt cx="4945906" cy="461665"/>
          </a:xfrm>
        </p:grpSpPr>
        <p:sp>
          <p:nvSpPr>
            <p:cNvPr id="18" name="矩形 17"/>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19" name="文本框 18"/>
            <p:cNvSpPr txBox="1"/>
            <p:nvPr/>
          </p:nvSpPr>
          <p:spPr>
            <a:xfrm>
              <a:off x="2178882" y="1609795"/>
              <a:ext cx="4759947" cy="461665"/>
            </a:xfrm>
            <a:prstGeom prst="rect">
              <a:avLst/>
            </a:prstGeom>
            <a:noFill/>
          </p:spPr>
          <p:txBody>
            <a:bodyPr wrap="square" rtlCol="0">
              <a:spAutoFit/>
            </a:bodyPr>
            <a:lstStyle/>
            <a:p>
              <a:r>
                <a:rPr lang="zh-CN" altLang="en-US" sz="2400" b="1" dirty="0">
                  <a:latin typeface="+mj-ea"/>
                  <a:ea typeface="+mj-ea"/>
                </a:rPr>
                <a:t>语言模型 </a:t>
              </a:r>
              <a:r>
                <a:rPr lang="en-US" altLang="zh-CN" sz="2400" b="1" dirty="0">
                  <a:latin typeface="+mj-ea"/>
                  <a:ea typeface="+mj-ea"/>
                </a:rPr>
                <a:t>– Language Model</a:t>
              </a:r>
              <a:endParaRPr lang="zh-CN" altLang="en-US" sz="2400" b="1" dirty="0">
                <a:latin typeface="+mj-ea"/>
                <a:ea typeface="+mj-ea"/>
              </a:endParaRPr>
            </a:p>
          </p:txBody>
        </p:sp>
      </p:grpSp>
      <mc:AlternateContent xmlns:mc="http://schemas.openxmlformats.org/markup-compatibility/2006">
        <mc:Choice xmlns:a14="http://schemas.microsoft.com/office/drawing/2010/main" Requires="a14">
          <p:sp>
            <p:nvSpPr>
              <p:cNvPr id="20" name="文本框 19"/>
              <p:cNvSpPr txBox="1"/>
              <p:nvPr/>
            </p:nvSpPr>
            <p:spPr>
              <a:xfrm>
                <a:off x="1566063" y="3887449"/>
                <a:ext cx="10016337"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目的：从可变文本序列</a:t>
                </a:r>
                <a14:m>
                  <m:oMath xmlns:m="http://schemas.openxmlformats.org/officeDocument/2006/math">
                    <m:r>
                      <a:rPr lang="en-US" altLang="zh-CN" sz="2200" b="0" i="1" smtClean="0">
                        <a:latin typeface="Cambria Math" panose="02040503050406030204" pitchFamily="18" charset="0"/>
                        <a:ea typeface="微软雅黑" panose="020B0503020204020204" pitchFamily="34" charset="-122"/>
                      </a:rPr>
                      <m:t>𝑥</m:t>
                    </m:r>
                    <m:r>
                      <a:rPr lang="en-US" altLang="zh-CN" sz="2200" b="0" i="1" smtClean="0">
                        <a:latin typeface="Cambria Math" panose="02040503050406030204" pitchFamily="18" charset="0"/>
                        <a:ea typeface="微软雅黑" panose="020B0503020204020204" pitchFamily="34" charset="-122"/>
                      </a:rPr>
                      <m:t>={</m:t>
                    </m:r>
                    <m:sSub>
                      <m:sSubPr>
                        <m:ctrlPr>
                          <a:rPr lang="en-US" altLang="zh-CN" sz="2200" b="0" i="1" smtClean="0">
                            <a:latin typeface="Cambria Math" panose="02040503050406030204" pitchFamily="18" charset="0"/>
                            <a:ea typeface="微软雅黑" panose="020B0503020204020204" pitchFamily="34" charset="-122"/>
                          </a:rPr>
                        </m:ctrlPr>
                      </m:sSubPr>
                      <m:e>
                        <m:r>
                          <a:rPr lang="en-US" altLang="zh-CN" sz="2200" b="0" i="1" smtClean="0">
                            <a:latin typeface="Cambria Math" panose="02040503050406030204" pitchFamily="18" charset="0"/>
                            <a:ea typeface="微软雅黑" panose="020B0503020204020204" pitchFamily="34" charset="-122"/>
                          </a:rPr>
                          <m:t>𝑥</m:t>
                        </m:r>
                      </m:e>
                      <m:sub>
                        <m:r>
                          <a:rPr lang="en-US" altLang="zh-CN" sz="2200" b="0" i="1" smtClean="0">
                            <a:latin typeface="Cambria Math" panose="02040503050406030204" pitchFamily="18" charset="0"/>
                            <a:ea typeface="微软雅黑" panose="020B0503020204020204" pitchFamily="34" charset="-122"/>
                          </a:rPr>
                          <m:t>1</m:t>
                        </m:r>
                      </m:sub>
                    </m:sSub>
                    <m:r>
                      <a:rPr lang="en-US" altLang="zh-CN" sz="2200" b="0" i="1" smtClean="0">
                        <a:latin typeface="Cambria Math" panose="02040503050406030204" pitchFamily="18" charset="0"/>
                        <a:ea typeface="微软雅黑" panose="020B0503020204020204" pitchFamily="34" charset="-122"/>
                      </a:rPr>
                      <m:t>,</m:t>
                    </m:r>
                    <m:sSub>
                      <m:sSubPr>
                        <m:ctrlPr>
                          <a:rPr lang="en-US" altLang="zh-CN" sz="2200" b="0" i="1" smtClean="0">
                            <a:latin typeface="Cambria Math" panose="02040503050406030204" pitchFamily="18" charset="0"/>
                            <a:ea typeface="微软雅黑" panose="020B0503020204020204" pitchFamily="34" charset="-122"/>
                          </a:rPr>
                        </m:ctrlPr>
                      </m:sSubPr>
                      <m:e>
                        <m:r>
                          <a:rPr lang="en-US" altLang="zh-CN" sz="2200" b="0" i="1" smtClean="0">
                            <a:latin typeface="Cambria Math" panose="02040503050406030204" pitchFamily="18" charset="0"/>
                            <a:ea typeface="微软雅黑" panose="020B0503020204020204" pitchFamily="34" charset="-122"/>
                          </a:rPr>
                          <m:t>𝑥</m:t>
                        </m:r>
                      </m:e>
                      <m:sub>
                        <m:r>
                          <a:rPr lang="en-US" altLang="zh-CN" sz="2200" b="0" i="1" smtClean="0">
                            <a:latin typeface="Cambria Math" panose="02040503050406030204" pitchFamily="18" charset="0"/>
                            <a:ea typeface="微软雅黑" panose="020B0503020204020204" pitchFamily="34" charset="-122"/>
                          </a:rPr>
                          <m:t>2</m:t>
                        </m:r>
                      </m:sub>
                    </m:sSub>
                    <m:r>
                      <a:rPr lang="en-US" altLang="zh-CN" sz="2200" b="0" i="1" smtClean="0">
                        <a:latin typeface="Cambria Math" panose="02040503050406030204" pitchFamily="18" charset="0"/>
                        <a:ea typeface="微软雅黑" panose="020B0503020204020204" pitchFamily="34" charset="-122"/>
                      </a:rPr>
                      <m:t>,⋯,</m:t>
                    </m:r>
                    <m:sSub>
                      <m:sSubPr>
                        <m:ctrlPr>
                          <a:rPr lang="en-US" altLang="zh-CN" sz="2200" b="0" i="1" smtClean="0">
                            <a:latin typeface="Cambria Math" panose="02040503050406030204" pitchFamily="18" charset="0"/>
                            <a:ea typeface="微软雅黑" panose="020B0503020204020204" pitchFamily="34" charset="-122"/>
                          </a:rPr>
                        </m:ctrlPr>
                      </m:sSubPr>
                      <m:e>
                        <m:r>
                          <a:rPr lang="en-US" altLang="zh-CN" sz="2200" b="0" i="1" smtClean="0">
                            <a:latin typeface="Cambria Math" panose="02040503050406030204" pitchFamily="18" charset="0"/>
                            <a:ea typeface="微软雅黑" panose="020B0503020204020204" pitchFamily="34" charset="-122"/>
                          </a:rPr>
                          <m:t>𝑥</m:t>
                        </m:r>
                      </m:e>
                      <m:sub>
                        <m:r>
                          <a:rPr lang="en-US" altLang="zh-CN" sz="2200" b="0" i="1" smtClean="0">
                            <a:latin typeface="Cambria Math" panose="02040503050406030204" pitchFamily="18" charset="0"/>
                            <a:ea typeface="微软雅黑" panose="020B0503020204020204" pitchFamily="34" charset="-122"/>
                          </a:rPr>
                          <m:t>𝑁</m:t>
                        </m:r>
                      </m:sub>
                    </m:sSub>
                    <m:r>
                      <a:rPr lang="en-US" altLang="zh-CN" sz="2200" b="0" i="1" smtClean="0">
                        <a:latin typeface="Cambria Math" panose="02040503050406030204" pitchFamily="18" charset="0"/>
                        <a:ea typeface="微软雅黑" panose="020B0503020204020204" pitchFamily="34" charset="-122"/>
                      </a:rPr>
                      <m:t>}</m:t>
                    </m:r>
                  </m:oMath>
                </a14:m>
                <a:r>
                  <a:rPr lang="zh-CN" altLang="en-US" sz="2200" dirty="0">
                    <a:latin typeface="微软雅黑" panose="020B0503020204020204" pitchFamily="34" charset="-122"/>
                    <a:ea typeface="微软雅黑" panose="020B0503020204020204" pitchFamily="34" charset="-122"/>
                  </a:rPr>
                  <a:t>中学习的概率分布</a:t>
                </a:r>
                <a14:m>
                  <m:oMath xmlns:m="http://schemas.openxmlformats.org/officeDocument/2006/math">
                    <m:sSub>
                      <m:sSubPr>
                        <m:ctrlPr>
                          <a:rPr lang="en-US" altLang="zh-CN" sz="2200" b="0" i="1" smtClean="0">
                            <a:latin typeface="Cambria Math" panose="02040503050406030204" pitchFamily="18" charset="0"/>
                            <a:ea typeface="微软雅黑" panose="020B0503020204020204" pitchFamily="34" charset="-122"/>
                          </a:rPr>
                        </m:ctrlPr>
                      </m:sSubPr>
                      <m:e>
                        <m:r>
                          <a:rPr lang="en-US" altLang="zh-CN" sz="2200" b="0" i="1" smtClean="0">
                            <a:latin typeface="Cambria Math" panose="02040503050406030204" pitchFamily="18" charset="0"/>
                            <a:ea typeface="微软雅黑" panose="020B0503020204020204" pitchFamily="34" charset="-122"/>
                          </a:rPr>
                          <m:t>𝑝</m:t>
                        </m:r>
                      </m:e>
                      <m:sub>
                        <m:r>
                          <m:rPr>
                            <m:sty m:val="p"/>
                          </m:rPr>
                          <a:rPr lang="en-US" altLang="zh-CN" sz="2200" b="0" i="0" smtClean="0">
                            <a:latin typeface="Cambria Math" panose="02040503050406030204" pitchFamily="18" charset="0"/>
                            <a:ea typeface="微软雅黑" panose="020B0503020204020204" pitchFamily="34" charset="-122"/>
                          </a:rPr>
                          <m:t>Θ</m:t>
                        </m:r>
                      </m:sub>
                    </m:sSub>
                    <m:d>
                      <m:dPr>
                        <m:ctrlPr>
                          <a:rPr lang="en-US" altLang="zh-CN" sz="2200" b="0" i="1" smtClean="0">
                            <a:latin typeface="Cambria Math" panose="02040503050406030204" pitchFamily="18" charset="0"/>
                            <a:ea typeface="微软雅黑" panose="020B0503020204020204" pitchFamily="34" charset="-122"/>
                          </a:rPr>
                        </m:ctrlPr>
                      </m:dPr>
                      <m:e>
                        <m:r>
                          <a:rPr lang="en-US" altLang="zh-CN" sz="2200" b="0" i="1" smtClean="0">
                            <a:latin typeface="Cambria Math" panose="02040503050406030204" pitchFamily="18" charset="0"/>
                            <a:ea typeface="微软雅黑" panose="020B0503020204020204" pitchFamily="34" charset="-122"/>
                          </a:rPr>
                          <m:t>𝑥</m:t>
                        </m:r>
                      </m:e>
                    </m:d>
                    <m:r>
                      <a:rPr lang="zh-CN" altLang="en-US" sz="2200" i="1">
                        <a:latin typeface="Cambria Math" panose="02040503050406030204" pitchFamily="18" charset="0"/>
                        <a:ea typeface="微软雅黑" panose="020B0503020204020204" pitchFamily="34" charset="-122"/>
                      </a:rPr>
                      <m:t>。</m:t>
                    </m:r>
                  </m:oMath>
                </a14:m>
                <a:endParaRPr lang="en-US" altLang="zh-CN" sz="2200" dirty="0">
                  <a:latin typeface="微软雅黑" panose="020B0503020204020204" pitchFamily="34" charset="-122"/>
                  <a:ea typeface="微软雅黑" panose="020B0503020204020204" pitchFamily="34" charset="-122"/>
                </a:endParaRPr>
              </a:p>
            </p:txBody>
          </p:sp>
        </mc:Choice>
        <mc:Fallback>
          <p:sp>
            <p:nvSpPr>
              <p:cNvPr id="20" name="文本框 19"/>
              <p:cNvSpPr txBox="1">
                <a:spLocks noRot="1" noChangeAspect="1" noMove="1" noResize="1" noEditPoints="1" noAdjustHandles="1" noChangeArrowheads="1" noChangeShapeType="1" noTextEdit="1"/>
              </p:cNvSpPr>
              <p:nvPr/>
            </p:nvSpPr>
            <p:spPr>
              <a:xfrm>
                <a:off x="1566063" y="3887449"/>
                <a:ext cx="10016337" cy="540341"/>
              </a:xfrm>
              <a:prstGeom prst="rect">
                <a:avLst/>
              </a:prstGeom>
              <a:blipFill rotWithShape="1">
                <a:blip r:embed="rId3"/>
                <a:stretch>
                  <a:fillRect l="-2" t="-114" b="-1422"/>
                </a:stretch>
              </a:blipFill>
            </p:spPr>
            <p:txBody>
              <a:bodyPr/>
              <a:lstStyle/>
              <a:p>
                <a:r>
                  <a:rPr lang="zh-CN" altLang="en-US">
                    <a:noFill/>
                  </a:rPr>
                  <a:t> </a:t>
                </a:r>
              </a:p>
            </p:txBody>
          </p:sp>
        </mc:Fallback>
      </mc:AlternateContent>
      <p:sp>
        <p:nvSpPr>
          <p:cNvPr id="26" name="文本框 25"/>
          <p:cNvSpPr txBox="1"/>
          <p:nvPr/>
        </p:nvSpPr>
        <p:spPr>
          <a:xfrm>
            <a:off x="1566063" y="4522695"/>
            <a:ext cx="10016337"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损失函数：极大似然估计 </a:t>
            </a:r>
            <a:r>
              <a:rPr lang="en-US" altLang="zh-CN" sz="2200" dirty="0">
                <a:latin typeface="微软雅黑" panose="020B0503020204020204" pitchFamily="34" charset="-122"/>
                <a:ea typeface="微软雅黑" panose="020B0503020204020204" pitchFamily="34" charset="-122"/>
              </a:rPr>
              <a:t>– Maximum likelihood estimation</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MLE</a:t>
            </a:r>
            <a:endParaRPr lang="en-US" altLang="zh-CN" sz="22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4522156" y="5338338"/>
            <a:ext cx="3147688" cy="714034"/>
          </a:xfrm>
          <a:prstGeom prst="rect">
            <a:avLst/>
          </a:prstGeom>
        </p:spPr>
      </p:pic>
      <mc:AlternateContent xmlns:mc="http://schemas.openxmlformats.org/markup-compatibility/2006">
        <mc:Choice xmlns:a14="http://schemas.microsoft.com/office/drawing/2010/main" Requires="a14">
          <p:sp>
            <p:nvSpPr>
              <p:cNvPr id="27" name="文本框 26"/>
              <p:cNvSpPr txBox="1"/>
              <p:nvPr/>
            </p:nvSpPr>
            <p:spPr>
              <a:xfrm>
                <a:off x="2314120" y="6156735"/>
                <a:ext cx="7563760" cy="417678"/>
              </a:xfrm>
              <a:prstGeom prst="rect">
                <a:avLst/>
              </a:prstGeom>
              <a:noFill/>
            </p:spPr>
            <p:txBody>
              <a:bodyPr wrap="square">
                <a:spAutoFit/>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即希望模型根据</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𝑥</m:t>
                    </m:r>
                    <m:r>
                      <a:rPr lang="en-US" altLang="zh-CN" sz="1600" b="0" i="1" smtClean="0">
                        <a:latin typeface="Cambria Math" panose="02040503050406030204" pitchFamily="18" charset="0"/>
                        <a:ea typeface="微软雅黑" panose="020B0503020204020204" pitchFamily="34" charset="-122"/>
                      </a:rPr>
                      <m:t>_</m:t>
                    </m:r>
                    <m:r>
                      <a:rPr lang="en-US" altLang="zh-CN" sz="1600" b="0" i="1" smtClean="0">
                        <a:latin typeface="Cambria Math" panose="02040503050406030204" pitchFamily="18" charset="0"/>
                        <a:ea typeface="微软雅黑" panose="020B0503020204020204" pitchFamily="34" charset="-122"/>
                      </a:rPr>
                      <m:t>0</m:t>
                    </m:r>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1</m:t>
                        </m:r>
                      </m:sub>
                    </m:sSub>
                    <m:r>
                      <a:rPr lang="en-US" altLang="zh-CN" sz="1600" b="0" i="1" smtClean="0">
                        <a:latin typeface="Cambria Math" panose="02040503050406030204" pitchFamily="18" charset="0"/>
                        <a:ea typeface="微软雅黑" panose="020B0503020204020204" pitchFamily="34" charset="-122"/>
                      </a:rPr>
                      <m:t>]</m:t>
                    </m:r>
                  </m:oMath>
                </a14:m>
                <a:r>
                  <a:rPr lang="zh-CN" altLang="en-US" sz="1600" dirty="0">
                    <a:latin typeface="微软雅黑" panose="020B0503020204020204" pitchFamily="34" charset="-122"/>
                    <a:ea typeface="微软雅黑" panose="020B0503020204020204" pitchFamily="34" charset="-122"/>
                  </a:rPr>
                  <a:t>预测的</a:t>
                </a:r>
                <a14:m>
                  <m:oMath xmlns:m="http://schemas.openxmlformats.org/officeDocument/2006/math">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oMath>
                </a14:m>
                <a:r>
                  <a:rPr lang="zh-CN" altLang="en-US" sz="1600" dirty="0">
                    <a:latin typeface="微软雅黑" panose="020B0503020204020204" pitchFamily="34" charset="-122"/>
                    <a:ea typeface="微软雅黑" panose="020B0503020204020204" pitchFamily="34" charset="-122"/>
                  </a:rPr>
                  <a:t>与真实值</a:t>
                </a:r>
                <a14:m>
                  <m:oMath xmlns:m="http://schemas.openxmlformats.org/officeDocument/2006/math">
                    <m:sSub>
                      <m:sSubPr>
                        <m:ctrlPr>
                          <a:rPr lang="en-US" altLang="zh-CN" sz="1600" b="0" i="1" dirty="0" smtClean="0">
                            <a:latin typeface="Cambria Math" panose="02040503050406030204" pitchFamily="18" charset="0"/>
                            <a:ea typeface="微软雅黑" panose="020B0503020204020204" pitchFamily="34" charset="-122"/>
                          </a:rPr>
                        </m:ctrlPr>
                      </m:sSubPr>
                      <m:e>
                        <m:acc>
                          <m:accPr>
                            <m:ctrlPr>
                              <a:rPr lang="en-US" altLang="zh-CN" sz="1600" b="0" i="1" smtClean="0">
                                <a:latin typeface="Cambria Math" panose="02040503050406030204" pitchFamily="18" charset="0"/>
                                <a:ea typeface="微软雅黑" panose="020B0503020204020204" pitchFamily="34" charset="-122"/>
                              </a:rPr>
                            </m:ctrlPr>
                          </m:accPr>
                          <m:e>
                            <m:r>
                              <a:rPr lang="en-US" altLang="zh-CN" sz="1600" b="0" i="1" smtClean="0">
                                <a:latin typeface="Cambria Math" panose="02040503050406030204" pitchFamily="18" charset="0"/>
                                <a:ea typeface="微软雅黑" panose="020B0503020204020204" pitchFamily="34" charset="-122"/>
                              </a:rPr>
                              <m:t>𝑥</m:t>
                            </m:r>
                          </m:e>
                        </m:acc>
                      </m:e>
                      <m:sub>
                        <m:r>
                          <a:rPr lang="en-US" altLang="zh-CN" sz="1600" b="0" i="1" dirty="0" smtClean="0">
                            <a:latin typeface="Cambria Math" panose="02040503050406030204" pitchFamily="18" charset="0"/>
                            <a:ea typeface="微软雅黑" panose="020B0503020204020204" pitchFamily="34" charset="-122"/>
                          </a:rPr>
                          <m:t>𝑖</m:t>
                        </m:r>
                      </m:sub>
                    </m:sSub>
                    <m:r>
                      <a:rPr lang="zh-CN" altLang="en-US" sz="1600" i="1" dirty="0">
                        <a:latin typeface="Cambria Math" panose="02040503050406030204" pitchFamily="18" charset="0"/>
                        <a:ea typeface="微软雅黑" panose="020B0503020204020204" pitchFamily="34" charset="-122"/>
                      </a:rPr>
                      <m:t>的</m:t>
                    </m:r>
                  </m:oMath>
                </a14:m>
                <a:r>
                  <a:rPr lang="zh-CN" altLang="en-US" sz="1600" dirty="0">
                    <a:latin typeface="微软雅黑" panose="020B0503020204020204" pitchFamily="34" charset="-122"/>
                    <a:ea typeface="微软雅黑" panose="020B0503020204020204" pitchFamily="34" charset="-122"/>
                  </a:rPr>
                  <a:t>偏差尽可能小</a:t>
                </a:r>
                <a:endParaRPr lang="en-US" altLang="zh-CN" sz="1600" dirty="0">
                  <a:latin typeface="微软雅黑" panose="020B0503020204020204" pitchFamily="34" charset="-122"/>
                  <a:ea typeface="微软雅黑" panose="020B0503020204020204" pitchFamily="34" charset="-122"/>
                </a:endParaRPr>
              </a:p>
            </p:txBody>
          </p:sp>
        </mc:Choice>
        <mc:Fallback>
          <p:sp>
            <p:nvSpPr>
              <p:cNvPr id="27" name="文本框 26"/>
              <p:cNvSpPr txBox="1">
                <a:spLocks noRot="1" noChangeAspect="1" noMove="1" noResize="1" noEditPoints="1" noAdjustHandles="1" noChangeArrowheads="1" noChangeShapeType="1" noTextEdit="1"/>
              </p:cNvSpPr>
              <p:nvPr/>
            </p:nvSpPr>
            <p:spPr>
              <a:xfrm>
                <a:off x="2314120" y="6156735"/>
                <a:ext cx="7563760" cy="417678"/>
              </a:xfrm>
              <a:prstGeom prst="rect">
                <a:avLst/>
              </a:prstGeom>
              <a:blipFill rotWithShape="1">
                <a:blip r:embed="rId5"/>
                <a:stretch>
                  <a:fillRect l="-2" t="-98" r="6" b="-1915"/>
                </a:stretch>
              </a:blipFill>
            </p:spPr>
            <p:txBody>
              <a:bodyPr/>
              <a:lstStyle/>
              <a:p>
                <a:r>
                  <a:rPr lang="zh-CN" altLang="en-US">
                    <a:noFill/>
                  </a:rPr>
                  <a:t> </a:t>
                </a:r>
              </a:p>
            </p:txBody>
          </p:sp>
        </mc:Fallback>
      </mc:AlternateContent>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8695593"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背景</a:t>
            </a:r>
            <a:endParaRPr lang="en-US" altLang="zh-CN" sz="2800" b="1" dirty="0">
              <a:latin typeface="+mj-ea"/>
              <a:ea typeface="+mj-ea"/>
              <a:cs typeface="Times New Roman" panose="02020603050405020304" pitchFamily="18" charset="0"/>
            </a:endParaRPr>
          </a:p>
        </p:txBody>
      </p:sp>
      <p:grpSp>
        <p:nvGrpSpPr>
          <p:cNvPr id="5" name="组合 4"/>
          <p:cNvGrpSpPr/>
          <p:nvPr/>
        </p:nvGrpSpPr>
        <p:grpSpPr>
          <a:xfrm>
            <a:off x="0" y="702885"/>
            <a:ext cx="367754" cy="416780"/>
            <a:chOff x="0" y="702885"/>
            <a:chExt cx="367754" cy="416780"/>
          </a:xfrm>
        </p:grpSpPr>
        <p:pic>
          <p:nvPicPr>
            <p:cNvPr id="3" name="图片 2"/>
            <p:cNvPicPr>
              <a:picLocks noChangeAspect="1"/>
            </p:cNvPicPr>
            <p:nvPr/>
          </p:nvPicPr>
          <p:blipFill>
            <a:blip r:embed="rId1"/>
            <a:stretch>
              <a:fillRect/>
            </a:stretch>
          </p:blipFill>
          <p:spPr>
            <a:xfrm>
              <a:off x="0" y="702885"/>
              <a:ext cx="281354" cy="416780"/>
            </a:xfrm>
            <a:prstGeom prst="rect">
              <a:avLst/>
            </a:prstGeom>
          </p:spPr>
        </p:pic>
        <p:pic>
          <p:nvPicPr>
            <p:cNvPr id="9" name="图片 8"/>
            <p:cNvPicPr/>
            <p:nvPr/>
          </p:nvPicPr>
          <p:blipFill>
            <a:blip r:embed="rId1"/>
            <a:stretch>
              <a:fillRect/>
            </a:stretch>
          </p:blipFill>
          <p:spPr>
            <a:xfrm>
              <a:off x="281354" y="771300"/>
              <a:ext cx="86400" cy="273600"/>
            </a:xfrm>
            <a:prstGeom prst="rect">
              <a:avLst/>
            </a:prstGeom>
          </p:spPr>
        </p:pic>
      </p:grpSp>
      <p:cxnSp>
        <p:nvCxnSpPr>
          <p:cNvPr id="10" name="直接连接符 9"/>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22" name="组合 21"/>
          <p:cNvGrpSpPr/>
          <p:nvPr/>
        </p:nvGrpSpPr>
        <p:grpSpPr>
          <a:xfrm>
            <a:off x="958708" y="1197264"/>
            <a:ext cx="5831952" cy="461665"/>
            <a:chOff x="1992923" y="1609795"/>
            <a:chExt cx="5831952" cy="461665"/>
          </a:xfrm>
        </p:grpSpPr>
        <p:sp>
          <p:nvSpPr>
            <p:cNvPr id="23" name="矩形 22"/>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24" name="文本框 23"/>
            <p:cNvSpPr txBox="1"/>
            <p:nvPr/>
          </p:nvSpPr>
          <p:spPr>
            <a:xfrm>
              <a:off x="2178882" y="1609795"/>
              <a:ext cx="5645993" cy="461665"/>
            </a:xfrm>
            <a:prstGeom prst="rect">
              <a:avLst/>
            </a:prstGeom>
            <a:noFill/>
          </p:spPr>
          <p:txBody>
            <a:bodyPr wrap="square" rtlCol="0">
              <a:spAutoFit/>
            </a:bodyPr>
            <a:lstStyle/>
            <a:p>
              <a:r>
                <a:rPr lang="zh-CN" altLang="en-US" sz="2400" b="1" dirty="0">
                  <a:latin typeface="+mj-ea"/>
                  <a:ea typeface="+mj-ea"/>
                </a:rPr>
                <a:t>解码方法</a:t>
              </a:r>
              <a:endParaRPr lang="zh-CN" altLang="en-US" sz="2400" b="1" dirty="0">
                <a:latin typeface="+mj-ea"/>
                <a:ea typeface="+mj-ea"/>
              </a:endParaRPr>
            </a:p>
          </p:txBody>
        </p:sp>
      </p:grpSp>
      <p:sp>
        <p:nvSpPr>
          <p:cNvPr id="33" name="文本框 32"/>
          <p:cNvSpPr txBox="1"/>
          <p:nvPr/>
        </p:nvSpPr>
        <p:spPr>
          <a:xfrm>
            <a:off x="1566064" y="1743720"/>
            <a:ext cx="7692235"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确定性方法：</a:t>
            </a:r>
            <a:r>
              <a:rPr lang="en-US" altLang="zh-CN" sz="2200" dirty="0">
                <a:latin typeface="微软雅黑" panose="020B0503020204020204" pitchFamily="34" charset="-122"/>
                <a:ea typeface="微软雅黑" panose="020B0503020204020204" pitchFamily="34" charset="-122"/>
              </a:rPr>
              <a:t>greedy search </a:t>
            </a:r>
            <a:r>
              <a:rPr lang="zh-CN" altLang="en-US" sz="2200" dirty="0">
                <a:latin typeface="微软雅黑" panose="020B0503020204020204" pitchFamily="34" charset="-122"/>
                <a:ea typeface="微软雅黑" panose="020B0503020204020204" pitchFamily="34" charset="-122"/>
              </a:rPr>
              <a:t>和 </a:t>
            </a:r>
            <a:r>
              <a:rPr lang="en-US" altLang="zh-CN" sz="2200" dirty="0">
                <a:latin typeface="微软雅黑" panose="020B0503020204020204" pitchFamily="34" charset="-122"/>
                <a:ea typeface="微软雅黑" panose="020B0503020204020204" pitchFamily="34" charset="-122"/>
              </a:rPr>
              <a:t>beam search</a:t>
            </a:r>
            <a:endParaRPr lang="en-US" altLang="zh-CN" sz="22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1846288" y="2368852"/>
            <a:ext cx="7563760" cy="787523"/>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根据模型的概率分布，每一步都选择概率最高的</a:t>
            </a:r>
            <a:r>
              <a:rPr lang="en-US" altLang="zh-CN" sz="1600" dirty="0">
                <a:latin typeface="微软雅黑" panose="020B0503020204020204" pitchFamily="34" charset="-122"/>
                <a:ea typeface="微软雅黑" panose="020B0503020204020204" pitchFamily="34" charset="-122"/>
              </a:rPr>
              <a:t>Token</a:t>
            </a:r>
            <a:r>
              <a:rPr lang="zh-CN" altLang="en-US" sz="1600" dirty="0">
                <a:latin typeface="微软雅黑" panose="020B0503020204020204" pitchFamily="34" charset="-122"/>
                <a:ea typeface="微软雅黑" panose="020B0503020204020204" pitchFamily="34" charset="-122"/>
              </a:rPr>
              <a:t>进行生成</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缺点：生成文本重复、语义不通顺，一个前缀只能生成一个文本</a:t>
            </a:r>
            <a:endParaRPr lang="en-US" altLang="zh-CN" sz="16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1566063" y="3595804"/>
            <a:ext cx="7692235"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随机方法：</a:t>
            </a:r>
            <a:r>
              <a:rPr lang="en-US" altLang="zh-CN" sz="2200" dirty="0">
                <a:latin typeface="微软雅黑" panose="020B0503020204020204" pitchFamily="34" charset="-122"/>
                <a:ea typeface="微软雅黑" panose="020B0503020204020204" pitchFamily="34" charset="-122"/>
              </a:rPr>
              <a:t>Top-k Top-p</a:t>
            </a:r>
            <a:r>
              <a:rPr lang="zh-CN" altLang="en-US" sz="2200" dirty="0">
                <a:latin typeface="微软雅黑" panose="020B0503020204020204" pitchFamily="34" charset="-122"/>
                <a:ea typeface="微软雅黑" panose="020B0503020204020204" pitchFamily="34" charset="-122"/>
              </a:rPr>
              <a:t>采样法</a:t>
            </a:r>
            <a:endParaRPr lang="en-US" altLang="zh-CN" sz="22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7" name="文本框 16"/>
              <p:cNvSpPr txBox="1"/>
              <p:nvPr/>
            </p:nvSpPr>
            <p:spPr>
              <a:xfrm>
                <a:off x="1846288" y="4220936"/>
                <a:ext cx="7563760" cy="1526187"/>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从概率最大的前</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𝑘</m:t>
                    </m:r>
                  </m:oMath>
                </a14:m>
                <a:r>
                  <a:rPr lang="zh-CN" altLang="en-US" sz="1600" b="0" dirty="0">
                    <a:latin typeface="微软雅黑" panose="020B0503020204020204" pitchFamily="34" charset="-122"/>
                    <a:ea typeface="微软雅黑" panose="020B0503020204020204" pitchFamily="34" charset="-122"/>
                  </a:rPr>
                  <a:t>个</a:t>
                </a:r>
                <a:r>
                  <a:rPr lang="en-US" altLang="zh-CN" sz="1600" b="0" dirty="0">
                    <a:latin typeface="微软雅黑" panose="020B0503020204020204" pitchFamily="34" charset="-122"/>
                    <a:ea typeface="微软雅黑" panose="020B0503020204020204" pitchFamily="34" charset="-122"/>
                  </a:rPr>
                  <a:t>Token</a:t>
                </a:r>
                <a:r>
                  <a:rPr lang="zh-CN" altLang="en-US" sz="1600" dirty="0">
                    <a:latin typeface="微软雅黑" panose="020B0503020204020204" pitchFamily="34" charset="-122"/>
                    <a:ea typeface="微软雅黑" panose="020B0503020204020204" pitchFamily="34" charset="-122"/>
                  </a:rPr>
                  <a:t>（按概率由大到小排序后，概率和小于</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𝑝</m:t>
                    </m:r>
                  </m:oMath>
                </a14:m>
                <a:r>
                  <a:rPr lang="zh-CN" altLang="en-US" sz="1600" dirty="0">
                    <a:latin typeface="微软雅黑" panose="020B0503020204020204" pitchFamily="34" charset="-122"/>
                    <a:ea typeface="微软雅黑" panose="020B0503020204020204" pitchFamily="34" charset="-122"/>
                  </a:rPr>
                  <a:t>的前</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𝑚</m:t>
                    </m:r>
                  </m:oMath>
                </a14:m>
                <a:r>
                  <a:rPr lang="zh-CN" altLang="en-US" sz="1600" dirty="0">
                    <a:latin typeface="微软雅黑" panose="020B0503020204020204" pitchFamily="34" charset="-122"/>
                    <a:ea typeface="微软雅黑" panose="020B0503020204020204" pitchFamily="34" charset="-122"/>
                  </a:rPr>
                  <a:t>个</a:t>
                </a:r>
                <a:r>
                  <a:rPr lang="en-US" altLang="zh-CN" sz="1600" dirty="0">
                    <a:latin typeface="微软雅黑" panose="020B0503020204020204" pitchFamily="34" charset="-122"/>
                    <a:ea typeface="微软雅黑" panose="020B0503020204020204" pitchFamily="34" charset="-122"/>
                  </a:rPr>
                  <a:t>Token</a:t>
                </a:r>
                <a:r>
                  <a:rPr lang="zh-CN" altLang="en-US" sz="1600" dirty="0">
                    <a:latin typeface="微软雅黑" panose="020B0503020204020204" pitchFamily="34" charset="-122"/>
                    <a:ea typeface="微软雅黑" panose="020B0503020204020204" pitchFamily="34" charset="-122"/>
                  </a:rPr>
                  <a:t>）中，按照概率随机采样</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优点：缓解了文本退化现象</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缺点：存在生成文本的语义，与前缀语义偏离的概率</a:t>
                </a:r>
                <a:endParaRPr lang="en-US" altLang="zh-CN" sz="1600" dirty="0">
                  <a:latin typeface="微软雅黑" panose="020B0503020204020204" pitchFamily="34" charset="-122"/>
                  <a:ea typeface="微软雅黑" panose="020B0503020204020204" pitchFamily="34" charset="-122"/>
                </a:endParaRPr>
              </a:p>
            </p:txBody>
          </p:sp>
        </mc:Choice>
        <mc:Fallback>
          <p:sp>
            <p:nvSpPr>
              <p:cNvPr id="17" name="文本框 16"/>
              <p:cNvSpPr txBox="1">
                <a:spLocks noRot="1" noChangeAspect="1" noMove="1" noResize="1" noEditPoints="1" noAdjustHandles="1" noChangeArrowheads="1" noChangeShapeType="1" noTextEdit="1"/>
              </p:cNvSpPr>
              <p:nvPr/>
            </p:nvSpPr>
            <p:spPr>
              <a:xfrm>
                <a:off x="1846288" y="4220936"/>
                <a:ext cx="7563760" cy="1526187"/>
              </a:xfrm>
              <a:prstGeom prst="rect">
                <a:avLst/>
              </a:prstGeom>
              <a:blipFill rotWithShape="1">
                <a:blip r:embed="rId3"/>
                <a:stretch>
                  <a:fillRect l="-5" t="-6" r="8" b="24"/>
                </a:stretch>
              </a:blipFill>
            </p:spPr>
            <p:txBody>
              <a:bodyPr/>
              <a:lstStyle/>
              <a:p>
                <a:r>
                  <a:rPr lang="zh-CN" altLang="en-US">
                    <a:noFill/>
                  </a:rPr>
                  <a:t> </a:t>
                </a:r>
              </a:p>
            </p:txBody>
          </p:sp>
        </mc:Fallback>
      </mc:AlternateContent>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8695593" cy="523220"/>
          </a:xfrm>
          <a:prstGeom prst="rect">
            <a:avLst/>
          </a:prstGeom>
          <a:noFill/>
        </p:spPr>
        <p:txBody>
          <a:bodyPr wrap="square" rtlCol="0">
            <a:spAutoFit/>
          </a:bodyPr>
          <a:lstStyle/>
          <a:p>
            <a:r>
              <a:rPr lang="zh-CN" altLang="en-US" sz="2800" b="1" dirty="0">
                <a:latin typeface="+mj-ea"/>
                <a:ea typeface="+mj-ea"/>
                <a:cs typeface="Times New Roman" panose="02020603050405020304" pitchFamily="18" charset="0"/>
              </a:rPr>
              <a:t>背景</a:t>
            </a:r>
            <a:endParaRPr lang="en-US" altLang="zh-CN" sz="2800" b="1" dirty="0">
              <a:latin typeface="+mj-ea"/>
              <a:ea typeface="+mj-ea"/>
              <a:cs typeface="Times New Roman" panose="02020603050405020304" pitchFamily="18" charset="0"/>
            </a:endParaRPr>
          </a:p>
        </p:txBody>
      </p:sp>
      <p:grpSp>
        <p:nvGrpSpPr>
          <p:cNvPr id="5" name="组合 4"/>
          <p:cNvGrpSpPr/>
          <p:nvPr/>
        </p:nvGrpSpPr>
        <p:grpSpPr>
          <a:xfrm>
            <a:off x="0" y="702885"/>
            <a:ext cx="367754" cy="416780"/>
            <a:chOff x="0" y="702885"/>
            <a:chExt cx="367754" cy="416780"/>
          </a:xfrm>
        </p:grpSpPr>
        <p:pic>
          <p:nvPicPr>
            <p:cNvPr id="3" name="图片 2"/>
            <p:cNvPicPr>
              <a:picLocks noChangeAspect="1"/>
            </p:cNvPicPr>
            <p:nvPr/>
          </p:nvPicPr>
          <p:blipFill>
            <a:blip r:embed="rId1"/>
            <a:stretch>
              <a:fillRect/>
            </a:stretch>
          </p:blipFill>
          <p:spPr>
            <a:xfrm>
              <a:off x="0" y="702885"/>
              <a:ext cx="281354" cy="416780"/>
            </a:xfrm>
            <a:prstGeom prst="rect">
              <a:avLst/>
            </a:prstGeom>
          </p:spPr>
        </p:pic>
        <p:pic>
          <p:nvPicPr>
            <p:cNvPr id="9" name="图片 8"/>
            <p:cNvPicPr/>
            <p:nvPr/>
          </p:nvPicPr>
          <p:blipFill>
            <a:blip r:embed="rId1"/>
            <a:stretch>
              <a:fillRect/>
            </a:stretch>
          </p:blipFill>
          <p:spPr>
            <a:xfrm>
              <a:off x="281354" y="771300"/>
              <a:ext cx="86400" cy="273600"/>
            </a:xfrm>
            <a:prstGeom prst="rect">
              <a:avLst/>
            </a:prstGeom>
          </p:spPr>
        </p:pic>
      </p:grpSp>
      <p:cxnSp>
        <p:nvCxnSpPr>
          <p:cNvPr id="10" name="直接连接符 9"/>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22" name="组合 21"/>
          <p:cNvGrpSpPr/>
          <p:nvPr/>
        </p:nvGrpSpPr>
        <p:grpSpPr>
          <a:xfrm>
            <a:off x="958708" y="1197264"/>
            <a:ext cx="5831952" cy="461665"/>
            <a:chOff x="1992923" y="1609795"/>
            <a:chExt cx="5831952" cy="461665"/>
          </a:xfrm>
        </p:grpSpPr>
        <p:sp>
          <p:nvSpPr>
            <p:cNvPr id="23" name="矩形 22"/>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24" name="文本框 23"/>
            <p:cNvSpPr txBox="1"/>
            <p:nvPr/>
          </p:nvSpPr>
          <p:spPr>
            <a:xfrm>
              <a:off x="2178882" y="1609795"/>
              <a:ext cx="5645993" cy="461665"/>
            </a:xfrm>
            <a:prstGeom prst="rect">
              <a:avLst/>
            </a:prstGeom>
            <a:noFill/>
          </p:spPr>
          <p:txBody>
            <a:bodyPr wrap="square" rtlCol="0">
              <a:spAutoFit/>
            </a:bodyPr>
            <a:lstStyle/>
            <a:p>
              <a:r>
                <a:rPr lang="zh-CN" altLang="en-US" sz="2400" b="1" dirty="0">
                  <a:latin typeface="+mj-ea"/>
                  <a:ea typeface="+mj-ea"/>
                </a:rPr>
                <a:t>基于</a:t>
              </a:r>
              <a:r>
                <a:rPr lang="en-US" altLang="zh-CN" sz="2400" b="1" dirty="0">
                  <a:latin typeface="+mj-ea"/>
                  <a:ea typeface="+mj-ea"/>
                </a:rPr>
                <a:t>MLE</a:t>
              </a:r>
              <a:r>
                <a:rPr lang="zh-CN" altLang="en-US" sz="2400" b="1" dirty="0">
                  <a:latin typeface="+mj-ea"/>
                  <a:ea typeface="+mj-ea"/>
                </a:rPr>
                <a:t>训练的语言模型的缺点与原因</a:t>
              </a:r>
              <a:endParaRPr lang="zh-CN" altLang="en-US" sz="2400" b="1" dirty="0">
                <a:latin typeface="+mj-ea"/>
                <a:ea typeface="+mj-ea"/>
              </a:endParaRPr>
            </a:p>
          </p:txBody>
        </p:sp>
      </p:grpSp>
      <p:sp>
        <p:nvSpPr>
          <p:cNvPr id="33" name="文本框 32"/>
          <p:cNvSpPr txBox="1"/>
          <p:nvPr/>
        </p:nvSpPr>
        <p:spPr>
          <a:xfrm>
            <a:off x="1566065" y="1743720"/>
            <a:ext cx="6011406"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模型表示的各向异性</a:t>
            </a:r>
            <a:endParaRPr lang="en-US" altLang="zh-CN" sz="22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1916754" y="2368852"/>
            <a:ext cx="5872250" cy="787523"/>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即</a:t>
            </a:r>
            <a:r>
              <a:rPr lang="en-US" altLang="zh-CN" sz="1600" dirty="0">
                <a:latin typeface="微软雅黑" panose="020B0503020204020204" pitchFamily="34" charset="-122"/>
                <a:ea typeface="微软雅黑" panose="020B0503020204020204" pitchFamily="34" charset="-122"/>
              </a:rPr>
              <a:t>MLE</a:t>
            </a:r>
            <a:r>
              <a:rPr lang="zh-CN" altLang="en-US" sz="1600" dirty="0">
                <a:latin typeface="微软雅黑" panose="020B0503020204020204" pitchFamily="34" charset="-122"/>
                <a:ea typeface="微软雅黑" panose="020B0503020204020204" pitchFamily="34" charset="-122"/>
              </a:rPr>
              <a:t>会使模型的表示仅位于整个表示空间的一个狭窄子集中，而没有在整个向量空间中均匀分布</a:t>
            </a:r>
            <a:endParaRPr lang="en-US" altLang="zh-CN" sz="16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1687702" y="3429000"/>
            <a:ext cx="8816595" cy="3197124"/>
          </a:xfrm>
          <a:prstGeom prst="rect">
            <a:avLst/>
          </a:prstGeom>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sp>
        <p:nvSpPr>
          <p:cNvPr id="28" name="TextBox 11"/>
          <p:cNvSpPr txBox="1"/>
          <p:nvPr/>
        </p:nvSpPr>
        <p:spPr>
          <a:xfrm>
            <a:off x="6318490" y="2951946"/>
            <a:ext cx="1620957" cy="954107"/>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pitchFamily="34" charset="-122"/>
                <a:ea typeface="微软雅黑" panose="020B0503020204020204" pitchFamily="34" charset="-122"/>
              </a:rPr>
              <a:t>第二部分</a:t>
            </a:r>
            <a:endParaRPr lang="en-US" altLang="zh-CN" sz="2800" b="1" dirty="0">
              <a:solidFill>
                <a:srgbClr val="006AB6"/>
              </a:solidFill>
              <a:latin typeface="微软雅黑" panose="020B0503020204020204" pitchFamily="34" charset="-122"/>
              <a:ea typeface="微软雅黑" panose="020B0503020204020204" pitchFamily="34" charset="-122"/>
            </a:endParaRPr>
          </a:p>
          <a:p>
            <a:pPr marL="0" lvl="1"/>
            <a:r>
              <a:rPr lang="en-US" altLang="zh-CN" sz="2800" b="1" dirty="0" err="1">
                <a:solidFill>
                  <a:srgbClr val="006AB6"/>
                </a:solidFill>
                <a:latin typeface="微软雅黑" panose="020B0503020204020204" pitchFamily="34" charset="-122"/>
                <a:ea typeface="微软雅黑" panose="020B0503020204020204" pitchFamily="34" charset="-122"/>
              </a:rPr>
              <a:t>SimCTG</a:t>
            </a:r>
            <a:endParaRPr lang="zh-CN" altLang="en-US" sz="2800" b="1" dirty="0">
              <a:solidFill>
                <a:srgbClr val="006AB6"/>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TextBox 13"/>
          <p:cNvSpPr txBox="1"/>
          <p:nvPr/>
        </p:nvSpPr>
        <p:spPr>
          <a:xfrm>
            <a:off x="4260277" y="4193821"/>
            <a:ext cx="1269558" cy="346249"/>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02</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31" name="组合 30"/>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32"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33" name="椭圆 3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34" name="TextBox 13"/>
          <p:cNvSpPr txBox="1"/>
          <p:nvPr/>
        </p:nvSpPr>
        <p:spPr>
          <a:xfrm>
            <a:off x="4234631" y="2737376"/>
            <a:ext cx="1269558" cy="1081963"/>
          </a:xfrm>
          <a:prstGeom prst="rect">
            <a:avLst/>
          </a:prstGeom>
          <a:noFill/>
        </p:spPr>
        <p:txBody>
          <a:bodyPr wrap="square" lIns="0" tIns="0" rIns="0" bIns="0" rtlCol="0">
            <a:spAutoFit/>
          </a:bodyPr>
          <a:lstStyle/>
          <a:p>
            <a:r>
              <a:rPr lang="en-US" altLang="zh-CN" sz="7030" b="1" dirty="0">
                <a:solidFill>
                  <a:srgbClr val="006AB6"/>
                </a:solidFill>
                <a:latin typeface="Arial" panose="020B0604020202020204" pitchFamily="34" charset="0"/>
                <a:ea typeface="+mj-ea"/>
                <a:cs typeface="Arial" panose="020B0604020202020204" pitchFamily="34" charset="0"/>
              </a:rPr>
              <a:t>02</a:t>
            </a:r>
            <a:endParaRPr lang="zh-CN" altLang="en-US" sz="7030" b="1" dirty="0">
              <a:solidFill>
                <a:srgbClr val="006AB6"/>
              </a:solidFill>
              <a:latin typeface="Arial" panose="020B0604020202020204" pitchFamily="34" charset="0"/>
              <a:ea typeface="+mj-ea"/>
              <a:cs typeface="Arial" panose="020B0604020202020204" pitchFamily="34" charset="0"/>
            </a:endParaRPr>
          </a:p>
        </p:txBody>
      </p:sp>
      <p:sp>
        <p:nvSpPr>
          <p:cNvPr id="2" name="矩形 1"/>
          <p:cNvSpPr/>
          <p:nvPr/>
        </p:nvSpPr>
        <p:spPr>
          <a:xfrm>
            <a:off x="7815" y="189950"/>
            <a:ext cx="1899138" cy="1614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anim calcmode="lin" valueType="num">
                                      <p:cBhvr>
                                        <p:cTn id="16" dur="500" fill="hold"/>
                                        <p:tgtEl>
                                          <p:spTgt spid="34"/>
                                        </p:tgtEl>
                                        <p:attrNameLst>
                                          <p:attrName>ppt_x</p:attrName>
                                        </p:attrNameLst>
                                      </p:cBhvr>
                                      <p:tavLst>
                                        <p:tav tm="0">
                                          <p:val>
                                            <p:strVal val="#ppt_x"/>
                                          </p:val>
                                        </p:tav>
                                        <p:tav tm="100000">
                                          <p:val>
                                            <p:strVal val="#ppt_x"/>
                                          </p:val>
                                        </p:tav>
                                      </p:tavLst>
                                    </p:anim>
                                    <p:anim calcmode="lin" valueType="num">
                                      <p:cBhvr>
                                        <p:cTn id="17" dur="5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ppt_x</p:attrName>
                                        </p:attrNameLst>
                                      </p:cBhvr>
                                      <p:tavLst>
                                        <p:tav tm="0">
                                          <p:val>
                                            <p:strVal val="#ppt_x-#ppt_w*1.125000"/>
                                          </p:val>
                                        </p:tav>
                                        <p:tav tm="100000">
                                          <p:val>
                                            <p:strVal val="#ppt_x"/>
                                          </p:val>
                                        </p:tav>
                                      </p:tavLst>
                                    </p:anim>
                                    <p:animEffect transition="in" filter="wipe(right)">
                                      <p:cBhvr>
                                        <p:cTn id="22" dur="500"/>
                                        <p:tgtEl>
                                          <p:spTgt spid="28"/>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anim calcmode="lin" valueType="num">
                                      <p:cBhvr>
                                        <p:cTn id="27" dur="500" fill="hold"/>
                                        <p:tgtEl>
                                          <p:spTgt spid="30"/>
                                        </p:tgtEl>
                                        <p:attrNameLst>
                                          <p:attrName>ppt_x</p:attrName>
                                        </p:attrNameLst>
                                      </p:cBhvr>
                                      <p:tavLst>
                                        <p:tav tm="0">
                                          <p:val>
                                            <p:strVal val="#ppt_x"/>
                                          </p:val>
                                        </p:tav>
                                        <p:tav tm="100000">
                                          <p:val>
                                            <p:strVal val="#ppt_x"/>
                                          </p:val>
                                        </p:tav>
                                      </p:tavLst>
                                    </p:anim>
                                    <p:anim calcmode="lin" valueType="num">
                                      <p:cBhvr>
                                        <p:cTn id="2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076400" cy="523220"/>
          </a:xfrm>
          <a:prstGeom prst="rect">
            <a:avLst/>
          </a:prstGeom>
          <a:noFill/>
        </p:spPr>
        <p:txBody>
          <a:bodyPr wrap="square" rtlCol="0">
            <a:spAutoFit/>
          </a:bodyPr>
          <a:lstStyle/>
          <a:p>
            <a:r>
              <a:rPr lang="en-US" altLang="zh-CN" sz="2800" b="1" dirty="0">
                <a:latin typeface="+mj-ea"/>
                <a:ea typeface="+mj-ea"/>
                <a:cs typeface="Times New Roman" panose="02020603050405020304" pitchFamily="18" charset="0"/>
              </a:rPr>
              <a:t>a Simple Contrastive framework for neural Text Generation</a:t>
            </a:r>
            <a:endParaRPr lang="en-US" altLang="zh-CN" sz="2800" b="1" dirty="0">
              <a:latin typeface="+mj-ea"/>
              <a:ea typeface="+mj-ea"/>
              <a:cs typeface="Times New Roman" panose="02020603050405020304" pitchFamily="18" charset="0"/>
            </a:endParaRPr>
          </a:p>
        </p:txBody>
      </p:sp>
      <p:grpSp>
        <p:nvGrpSpPr>
          <p:cNvPr id="5" name="组合 4"/>
          <p:cNvGrpSpPr/>
          <p:nvPr/>
        </p:nvGrpSpPr>
        <p:grpSpPr>
          <a:xfrm>
            <a:off x="0" y="702885"/>
            <a:ext cx="367754" cy="416780"/>
            <a:chOff x="0" y="702885"/>
            <a:chExt cx="367754" cy="416780"/>
          </a:xfrm>
        </p:grpSpPr>
        <p:pic>
          <p:nvPicPr>
            <p:cNvPr id="3" name="图片 2"/>
            <p:cNvPicPr>
              <a:picLocks noChangeAspect="1"/>
            </p:cNvPicPr>
            <p:nvPr/>
          </p:nvPicPr>
          <p:blipFill>
            <a:blip r:embed="rId1"/>
            <a:stretch>
              <a:fillRect/>
            </a:stretch>
          </p:blipFill>
          <p:spPr>
            <a:xfrm>
              <a:off x="0" y="702885"/>
              <a:ext cx="281354" cy="416780"/>
            </a:xfrm>
            <a:prstGeom prst="rect">
              <a:avLst/>
            </a:prstGeom>
          </p:spPr>
        </p:pic>
        <p:pic>
          <p:nvPicPr>
            <p:cNvPr id="9" name="图片 8"/>
            <p:cNvPicPr/>
            <p:nvPr/>
          </p:nvPicPr>
          <p:blipFill>
            <a:blip r:embed="rId1"/>
            <a:stretch>
              <a:fillRect/>
            </a:stretch>
          </p:blipFill>
          <p:spPr>
            <a:xfrm>
              <a:off x="281354" y="771300"/>
              <a:ext cx="86400" cy="273600"/>
            </a:xfrm>
            <a:prstGeom prst="rect">
              <a:avLst/>
            </a:prstGeom>
          </p:spPr>
        </p:pic>
      </p:grpSp>
      <p:cxnSp>
        <p:nvCxnSpPr>
          <p:cNvPr id="10" name="直接连接符 9"/>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grpSp>
        <p:nvGrpSpPr>
          <p:cNvPr id="22" name="组合 21"/>
          <p:cNvGrpSpPr/>
          <p:nvPr/>
        </p:nvGrpSpPr>
        <p:grpSpPr>
          <a:xfrm>
            <a:off x="958708" y="1436542"/>
            <a:ext cx="4310560" cy="492443"/>
            <a:chOff x="1992923" y="1609795"/>
            <a:chExt cx="4310560" cy="492443"/>
          </a:xfrm>
        </p:grpSpPr>
        <p:sp>
          <p:nvSpPr>
            <p:cNvPr id="24" name="矩形 23"/>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25" name="文本框 24"/>
            <p:cNvSpPr txBox="1"/>
            <p:nvPr/>
          </p:nvSpPr>
          <p:spPr>
            <a:xfrm>
              <a:off x="2178882" y="1609795"/>
              <a:ext cx="4124601" cy="492443"/>
            </a:xfrm>
            <a:prstGeom prst="rect">
              <a:avLst/>
            </a:prstGeom>
            <a:noFill/>
          </p:spPr>
          <p:txBody>
            <a:bodyPr wrap="square" rtlCol="0">
              <a:spAutoFit/>
            </a:bodyPr>
            <a:lstStyle/>
            <a:p>
              <a:r>
                <a:rPr lang="zh-CN" altLang="en-US" sz="2600" b="1" dirty="0">
                  <a:latin typeface="+mj-ea"/>
                  <a:ea typeface="+mj-ea"/>
                </a:rPr>
                <a:t>主要思想</a:t>
              </a:r>
              <a:endParaRPr lang="zh-CN" altLang="en-US" sz="2600" b="1" dirty="0">
                <a:latin typeface="+mj-ea"/>
                <a:ea typeface="+mj-ea"/>
              </a:endParaRPr>
            </a:p>
          </p:txBody>
        </p:sp>
      </p:grpSp>
      <p:sp>
        <p:nvSpPr>
          <p:cNvPr id="13" name="文本框 12"/>
          <p:cNvSpPr txBox="1"/>
          <p:nvPr/>
        </p:nvSpPr>
        <p:spPr>
          <a:xfrm>
            <a:off x="1544799" y="1984725"/>
            <a:ext cx="2219128"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训练</a:t>
            </a:r>
            <a:endParaRPr lang="en-US" altLang="zh-CN" sz="22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1874642" y="2580806"/>
            <a:ext cx="4908930" cy="418191"/>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尽可能让模型学习得到的向量表示彼此远离</a:t>
            </a:r>
            <a:endParaRPr lang="en-US" altLang="zh-CN" sz="16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1544799" y="3380647"/>
            <a:ext cx="3814010" cy="5403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采样（确定性算法）</a:t>
            </a:r>
            <a:endParaRPr lang="en-US" altLang="zh-CN" sz="22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1874642" y="4093542"/>
            <a:ext cx="4908930" cy="787523"/>
          </a:xfrm>
          <a:prstGeom prst="rect">
            <a:avLst/>
          </a:prstGeom>
          <a:noFill/>
        </p:spPr>
        <p:txBody>
          <a:bodyPr wrap="square">
            <a:spAutoFit/>
          </a:bodyPr>
          <a:lstStyle/>
          <a:p>
            <a:pPr marL="342900" indent="-342900">
              <a:lnSpc>
                <a:spcPct val="150000"/>
              </a:lnSpc>
              <a:buAutoNum type="arabicPeriod"/>
            </a:pPr>
            <a:r>
              <a:rPr lang="zh-CN" altLang="en-US" sz="1600" dirty="0">
                <a:latin typeface="微软雅黑" panose="020B0503020204020204" pitchFamily="34" charset="-122"/>
                <a:ea typeface="微软雅黑" panose="020B0503020204020204" pitchFamily="34" charset="-122"/>
              </a:rPr>
              <a:t>从模型预测的最有可能的候选集中进行采样</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600" dirty="0">
                <a:latin typeface="微软雅黑" panose="020B0503020204020204" pitchFamily="34" charset="-122"/>
                <a:ea typeface="微软雅黑" panose="020B0503020204020204" pitchFamily="34" charset="-122"/>
              </a:rPr>
              <a:t>保留生成文本的相似度矩阵的稀疏性以避免退化</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62707" y="646490"/>
            <a:ext cx="11076400" cy="523220"/>
          </a:xfrm>
          <a:prstGeom prst="rect">
            <a:avLst/>
          </a:prstGeom>
          <a:noFill/>
        </p:spPr>
        <p:txBody>
          <a:bodyPr wrap="square" rtlCol="0">
            <a:spAutoFit/>
          </a:bodyPr>
          <a:lstStyle/>
          <a:p>
            <a:r>
              <a:rPr lang="en-US" altLang="zh-CN" sz="2800" b="1" dirty="0" err="1">
                <a:latin typeface="+mj-ea"/>
                <a:ea typeface="+mj-ea"/>
                <a:cs typeface="Times New Roman" panose="02020603050405020304" pitchFamily="18" charset="0"/>
              </a:rPr>
              <a:t>SimCTG</a:t>
            </a:r>
            <a:r>
              <a:rPr lang="en-US" altLang="zh-CN" sz="2800" b="1" dirty="0">
                <a:latin typeface="+mj-ea"/>
                <a:ea typeface="+mj-ea"/>
                <a:cs typeface="Times New Roman" panose="02020603050405020304" pitchFamily="18" charset="0"/>
              </a:rPr>
              <a:t> – Contrastive Training</a:t>
            </a:r>
            <a:endParaRPr lang="en-US" altLang="zh-CN" sz="2800" b="1" dirty="0">
              <a:latin typeface="+mj-ea"/>
              <a:ea typeface="+mj-ea"/>
              <a:cs typeface="Times New Roman" panose="02020603050405020304" pitchFamily="18" charset="0"/>
            </a:endParaRPr>
          </a:p>
        </p:txBody>
      </p:sp>
      <p:grpSp>
        <p:nvGrpSpPr>
          <p:cNvPr id="5" name="组合 4"/>
          <p:cNvGrpSpPr/>
          <p:nvPr/>
        </p:nvGrpSpPr>
        <p:grpSpPr>
          <a:xfrm>
            <a:off x="0" y="702885"/>
            <a:ext cx="367754" cy="416780"/>
            <a:chOff x="0" y="702885"/>
            <a:chExt cx="367754" cy="416780"/>
          </a:xfrm>
        </p:grpSpPr>
        <p:pic>
          <p:nvPicPr>
            <p:cNvPr id="3" name="图片 2"/>
            <p:cNvPicPr>
              <a:picLocks noChangeAspect="1"/>
            </p:cNvPicPr>
            <p:nvPr/>
          </p:nvPicPr>
          <p:blipFill>
            <a:blip r:embed="rId1"/>
            <a:stretch>
              <a:fillRect/>
            </a:stretch>
          </p:blipFill>
          <p:spPr>
            <a:xfrm>
              <a:off x="0" y="702885"/>
              <a:ext cx="281354" cy="416780"/>
            </a:xfrm>
            <a:prstGeom prst="rect">
              <a:avLst/>
            </a:prstGeom>
          </p:spPr>
        </p:pic>
        <p:pic>
          <p:nvPicPr>
            <p:cNvPr id="9" name="图片 8"/>
            <p:cNvPicPr/>
            <p:nvPr/>
          </p:nvPicPr>
          <p:blipFill>
            <a:blip r:embed="rId1"/>
            <a:stretch>
              <a:fillRect/>
            </a:stretch>
          </p:blipFill>
          <p:spPr>
            <a:xfrm>
              <a:off x="281354" y="771300"/>
              <a:ext cx="86400" cy="273600"/>
            </a:xfrm>
            <a:prstGeom prst="rect">
              <a:avLst/>
            </a:prstGeom>
          </p:spPr>
        </p:pic>
      </p:grpSp>
      <p:cxnSp>
        <p:nvCxnSpPr>
          <p:cNvPr id="10" name="直接连接符 9"/>
          <p:cNvCxnSpPr/>
          <p:nvPr/>
        </p:nvCxnSpPr>
        <p:spPr>
          <a:xfrm>
            <a:off x="562708" y="593518"/>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8947" y="189950"/>
            <a:ext cx="2125699" cy="514818"/>
          </a:xfrm>
          <a:prstGeom prst="rect">
            <a:avLst/>
          </a:prstGeom>
        </p:spPr>
      </p:pic>
      <p:pic>
        <p:nvPicPr>
          <p:cNvPr id="4" name="图片 3"/>
          <p:cNvPicPr>
            <a:picLocks noChangeAspect="1"/>
          </p:cNvPicPr>
          <p:nvPr/>
        </p:nvPicPr>
        <p:blipFill>
          <a:blip r:embed="rId3"/>
          <a:stretch>
            <a:fillRect/>
          </a:stretch>
        </p:blipFill>
        <p:spPr>
          <a:xfrm>
            <a:off x="1782725" y="2103668"/>
            <a:ext cx="8626549" cy="1172933"/>
          </a:xfrm>
          <a:prstGeom prst="rect">
            <a:avLst/>
          </a:prstGeom>
        </p:spPr>
      </p:pic>
      <p:grpSp>
        <p:nvGrpSpPr>
          <p:cNvPr id="17" name="组合 16"/>
          <p:cNvGrpSpPr/>
          <p:nvPr/>
        </p:nvGrpSpPr>
        <p:grpSpPr>
          <a:xfrm>
            <a:off x="958708" y="1436542"/>
            <a:ext cx="4310560" cy="492443"/>
            <a:chOff x="1992923" y="1609795"/>
            <a:chExt cx="4310560" cy="492443"/>
          </a:xfrm>
        </p:grpSpPr>
        <p:sp>
          <p:nvSpPr>
            <p:cNvPr id="18" name="矩形 17"/>
            <p:cNvSpPr/>
            <p:nvPr/>
          </p:nvSpPr>
          <p:spPr>
            <a:xfrm>
              <a:off x="1992923" y="1840628"/>
              <a:ext cx="72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ea"/>
                <a:ea typeface="+mj-ea"/>
              </a:endParaRPr>
            </a:p>
          </p:txBody>
        </p:sp>
        <p:sp>
          <p:nvSpPr>
            <p:cNvPr id="19" name="文本框 18"/>
            <p:cNvSpPr txBox="1"/>
            <p:nvPr/>
          </p:nvSpPr>
          <p:spPr>
            <a:xfrm>
              <a:off x="2178882" y="1609795"/>
              <a:ext cx="4124601" cy="492443"/>
            </a:xfrm>
            <a:prstGeom prst="rect">
              <a:avLst/>
            </a:prstGeom>
            <a:noFill/>
          </p:spPr>
          <p:txBody>
            <a:bodyPr wrap="square" rtlCol="0">
              <a:spAutoFit/>
            </a:bodyPr>
            <a:lstStyle/>
            <a:p>
              <a:r>
                <a:rPr lang="en-US" altLang="zh-CN" sz="2600" b="1" dirty="0">
                  <a:latin typeface="+mj-ea"/>
                  <a:ea typeface="+mj-ea"/>
                </a:rPr>
                <a:t>CL</a:t>
              </a:r>
              <a:r>
                <a:rPr lang="zh-CN" altLang="en-US" sz="2600" b="1" dirty="0">
                  <a:latin typeface="+mj-ea"/>
                  <a:ea typeface="+mj-ea"/>
                </a:rPr>
                <a:t>损失函数</a:t>
              </a:r>
              <a:endParaRPr lang="zh-CN" altLang="en-US" sz="2600" b="1" dirty="0">
                <a:latin typeface="+mj-ea"/>
                <a:ea typeface="+mj-ea"/>
              </a:endParaRPr>
            </a:p>
          </p:txBody>
        </p:sp>
      </p:grpSp>
      <mc:AlternateContent xmlns:mc="http://schemas.openxmlformats.org/markup-compatibility/2006">
        <mc:Choice xmlns:a14="http://schemas.microsoft.com/office/drawing/2010/main" Requires="a14">
          <p:sp>
            <p:nvSpPr>
              <p:cNvPr id="20" name="文本框 19"/>
              <p:cNvSpPr txBox="1"/>
              <p:nvPr/>
            </p:nvSpPr>
            <p:spPr>
              <a:xfrm>
                <a:off x="1782725" y="3581400"/>
                <a:ext cx="4908930" cy="1641090"/>
              </a:xfrm>
              <a:prstGeom prst="rect">
                <a:avLst/>
              </a:prstGeom>
              <a:noFill/>
            </p:spPr>
            <p:txBody>
              <a:bodyPr wrap="square">
                <a:spAutoFit/>
              </a:bodyPr>
              <a:lstStyle/>
              <a:p>
                <a:pPr>
                  <a:lnSpc>
                    <a:spcPct val="150000"/>
                  </a:lnSpc>
                </a:pP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𝑥</m:t>
                    </m:r>
                    <m:r>
                      <a:rPr lang="en-US" altLang="zh-CN" sz="1600" b="0" i="1" smtClean="0">
                        <a:latin typeface="Cambria Math" panose="02040503050406030204" pitchFamily="18" charset="0"/>
                        <a:ea typeface="微软雅黑" panose="020B0503020204020204" pitchFamily="34" charset="-122"/>
                      </a:rPr>
                      <m:t>=</m:t>
                    </m:r>
                    <m:d>
                      <m:dPr>
                        <m:begChr m:val="{"/>
                        <m:endChr m:val="}"/>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1</m:t>
                            </m:r>
                          </m:sub>
                        </m:sSub>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2</m:t>
                            </m:r>
                          </m:sub>
                        </m:sSub>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𝑁</m:t>
                            </m:r>
                          </m:sub>
                        </m:sSub>
                      </m:e>
                    </m:d>
                  </m:oMath>
                </a14:m>
                <a:r>
                  <a:rPr lang="zh-CN" altLang="en-US" sz="1600" dirty="0">
                    <a:latin typeface="微软雅黑" panose="020B0503020204020204" pitchFamily="34" charset="-122"/>
                    <a:ea typeface="微软雅黑" panose="020B0503020204020204" pitchFamily="34" charset="-122"/>
                  </a:rPr>
                  <a:t>：文本序列</a:t>
                </a:r>
                <a:endParaRPr lang="en-US" altLang="zh-CN" sz="16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𝑠</m:t>
                    </m:r>
                    <m:d>
                      <m:dPr>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ℎ</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m:rPr>
                                    <m:sty m:val="p"/>
                                  </m:rPr>
                                  <a:rPr lang="en-US" altLang="zh-CN" sz="1600" i="1">
                                    <a:latin typeface="Cambria Math" panose="02040503050406030204" pitchFamily="18" charset="0"/>
                                    <a:ea typeface="微软雅黑" panose="020B0503020204020204" pitchFamily="34" charset="-122"/>
                                  </a:rPr>
                                  <m:t>i</m:t>
                                </m:r>
                              </m:sub>
                            </m:sSub>
                          </m:sub>
                        </m:sSub>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ℎ</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𝑗</m:t>
                                </m:r>
                              </m:sub>
                            </m:sSub>
                          </m:sub>
                        </m:sSub>
                      </m:e>
                    </m:d>
                    <m:r>
                      <a:rPr lang="en-US" altLang="zh-CN" sz="1600" b="0" i="1" smtClean="0">
                        <a:latin typeface="Cambria Math" panose="02040503050406030204" pitchFamily="18" charset="0"/>
                        <a:ea typeface="微软雅黑" panose="020B0503020204020204" pitchFamily="34" charset="-122"/>
                      </a:rPr>
                      <m:t>=</m:t>
                    </m:r>
                    <m:f>
                      <m:fPr>
                        <m:ctrlPr>
                          <a:rPr lang="en-US" altLang="zh-CN" sz="1600" b="0" i="1" smtClean="0">
                            <a:latin typeface="Cambria Math" panose="02040503050406030204" pitchFamily="18" charset="0"/>
                            <a:ea typeface="微软雅黑" panose="020B0503020204020204" pitchFamily="34" charset="-122"/>
                          </a:rPr>
                        </m:ctrlPr>
                      </m:fPr>
                      <m:num>
                        <m:sSubSup>
                          <m:sSubSupPr>
                            <m:ctrlPr>
                              <a:rPr lang="en-US" altLang="zh-CN" sz="1600" b="0" i="1" smtClean="0">
                                <a:latin typeface="Cambria Math" panose="02040503050406030204" pitchFamily="18" charset="0"/>
                                <a:ea typeface="微软雅黑" panose="020B0503020204020204" pitchFamily="34" charset="-122"/>
                              </a:rPr>
                            </m:ctrlPr>
                          </m:sSubSupPr>
                          <m:e>
                            <m:r>
                              <a:rPr lang="en-US" altLang="zh-CN" sz="1600" b="0" i="1" smtClean="0">
                                <a:latin typeface="Cambria Math" panose="02040503050406030204" pitchFamily="18" charset="0"/>
                                <a:ea typeface="微软雅黑" panose="020B0503020204020204" pitchFamily="34" charset="-122"/>
                              </a:rPr>
                              <m:t>ℎ</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sub>
                          <m:sup>
                            <m:r>
                              <a:rPr lang="en-US" altLang="zh-CN" sz="1600" b="0" i="1" smtClean="0">
                                <a:latin typeface="Cambria Math" panose="02040503050406030204" pitchFamily="18" charset="0"/>
                                <a:ea typeface="微软雅黑" panose="020B0503020204020204" pitchFamily="34" charset="-122"/>
                              </a:rPr>
                              <m:t>𝑇</m:t>
                            </m:r>
                          </m:sup>
                        </m:sSubSup>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ℎ</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𝑗</m:t>
                                </m:r>
                              </m:sub>
                            </m:sSub>
                          </m:sub>
                        </m:sSub>
                      </m:num>
                      <m:den>
                        <m:d>
                          <m:dPr>
                            <m:begChr m:val="‖"/>
                            <m:endChr m:val="‖"/>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ℎ</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sub>
                            </m:sSub>
                          </m:e>
                        </m:d>
                        <m:r>
                          <a:rPr lang="en-US" altLang="zh-CN" sz="1600" b="0" i="1" smtClean="0">
                            <a:latin typeface="Cambria Math" panose="02040503050406030204" pitchFamily="18" charset="0"/>
                            <a:ea typeface="微软雅黑" panose="020B0503020204020204" pitchFamily="34" charset="-122"/>
                          </a:rPr>
                          <m:t>⋅</m:t>
                        </m:r>
                        <m:d>
                          <m:dPr>
                            <m:begChr m:val="‖"/>
                            <m:endChr m:val="‖"/>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ℎ</m:t>
                                </m:r>
                              </m:e>
                              <m:sub>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𝑗</m:t>
                                    </m:r>
                                  </m:sub>
                                </m:sSub>
                              </m:sub>
                            </m:sSub>
                          </m:e>
                        </m:d>
                      </m:den>
                    </m:f>
                  </m:oMath>
                </a14:m>
                <a:r>
                  <a:rPr lang="zh-CN" altLang="en-US" sz="1600" dirty="0">
                    <a:latin typeface="微软雅黑" panose="020B0503020204020204" pitchFamily="34" charset="-122"/>
                    <a:ea typeface="微软雅黑" panose="020B0503020204020204" pitchFamily="34" charset="-122"/>
                  </a:rPr>
                  <a:t>：余弦相似度函数</a:t>
                </a:r>
                <a:endParaRPr lang="en-US" altLang="zh-CN" sz="16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𝜌</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1</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1</m:t>
                    </m:r>
                    <m:r>
                      <a:rPr lang="en-US" altLang="zh-CN" sz="1600" b="0" i="1" smtClean="0">
                        <a:latin typeface="Cambria Math" panose="02040503050406030204" pitchFamily="18" charset="0"/>
                        <a:ea typeface="微软雅黑" panose="020B0503020204020204" pitchFamily="34" charset="-122"/>
                      </a:rPr>
                      <m:t>]</m:t>
                    </m:r>
                  </m:oMath>
                </a14:m>
                <a:r>
                  <a:rPr lang="zh-CN" altLang="en-US" sz="1600" dirty="0">
                    <a:latin typeface="微软雅黑" panose="020B0503020204020204" pitchFamily="34" charset="-122"/>
                    <a:ea typeface="微软雅黑" panose="020B0503020204020204" pitchFamily="34" charset="-122"/>
                  </a:rPr>
                  <a:t>：阈值函数，当</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𝜌</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0</m:t>
                    </m:r>
                    <m:r>
                      <a:rPr lang="zh-CN" altLang="en-US" sz="1600" i="1">
                        <a:latin typeface="Cambria Math" panose="02040503050406030204" pitchFamily="18" charset="0"/>
                        <a:ea typeface="微软雅黑" panose="020B0503020204020204" pitchFamily="34" charset="-122"/>
                      </a:rPr>
                      <m:t>时</m:t>
                    </m:r>
                  </m:oMath>
                </a14:m>
                <a:r>
                  <a:rPr lang="zh-CN" altLang="en-US" sz="1600"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1600" b="0" i="1" dirty="0" smtClean="0">
                            <a:latin typeface="Cambria Math" panose="02040503050406030204" pitchFamily="18" charset="0"/>
                            <a:ea typeface="微软雅黑" panose="020B0503020204020204" pitchFamily="34" charset="-122"/>
                          </a:rPr>
                        </m:ctrlPr>
                      </m:sSubPr>
                      <m:e>
                        <m:r>
                          <a:rPr lang="en-US" altLang="zh-CN" sz="1600" b="0" i="1" dirty="0" smtClean="0">
                            <a:latin typeface="Cambria Math" panose="02040503050406030204" pitchFamily="18" charset="0"/>
                            <a:ea typeface="微软雅黑" panose="020B0503020204020204" pitchFamily="34" charset="-122"/>
                          </a:rPr>
                          <m:t>𝐿</m:t>
                        </m:r>
                      </m:e>
                      <m:sub>
                        <m:r>
                          <a:rPr lang="en-US" altLang="zh-CN" sz="1600" b="0" i="1" dirty="0" smtClean="0">
                            <a:latin typeface="Cambria Math" panose="02040503050406030204" pitchFamily="18" charset="0"/>
                            <a:ea typeface="微软雅黑" panose="020B0503020204020204" pitchFamily="34" charset="-122"/>
                          </a:rPr>
                          <m:t>𝐶𝐿</m:t>
                        </m:r>
                      </m:sub>
                    </m:sSub>
                    <m:r>
                      <a:rPr lang="en-US" altLang="zh-CN" sz="1600" b="0" i="1" dirty="0" smtClean="0">
                        <a:latin typeface="Cambria Math" panose="02040503050406030204" pitchFamily="18" charset="0"/>
                        <a:ea typeface="微软雅黑" panose="020B0503020204020204" pitchFamily="34" charset="-122"/>
                      </a:rPr>
                      <m:t>=</m:t>
                    </m:r>
                    <m:sSub>
                      <m:sSubPr>
                        <m:ctrlPr>
                          <a:rPr lang="en-US" altLang="zh-CN" sz="1600" b="0" i="1" dirty="0" smtClean="0">
                            <a:latin typeface="Cambria Math" panose="02040503050406030204" pitchFamily="18" charset="0"/>
                            <a:ea typeface="微软雅黑" panose="020B0503020204020204" pitchFamily="34" charset="-122"/>
                          </a:rPr>
                        </m:ctrlPr>
                      </m:sSubPr>
                      <m:e>
                        <m:r>
                          <a:rPr lang="en-US" altLang="zh-CN" sz="1600" b="0" i="1" dirty="0" smtClean="0">
                            <a:latin typeface="Cambria Math" panose="02040503050406030204" pitchFamily="18" charset="0"/>
                            <a:ea typeface="微软雅黑" panose="020B0503020204020204" pitchFamily="34" charset="-122"/>
                          </a:rPr>
                          <m:t>𝐿</m:t>
                        </m:r>
                      </m:e>
                      <m:sub>
                        <m:r>
                          <a:rPr lang="en-US" altLang="zh-CN" sz="1600" b="0" i="1" dirty="0" smtClean="0">
                            <a:latin typeface="Cambria Math" panose="02040503050406030204" pitchFamily="18" charset="0"/>
                            <a:ea typeface="微软雅黑" panose="020B0503020204020204" pitchFamily="34" charset="-122"/>
                          </a:rPr>
                          <m:t>𝑀𝑆𝐸</m:t>
                        </m:r>
                      </m:sub>
                    </m:sSub>
                  </m:oMath>
                </a14:m>
                <a:endParaRPr lang="en-US" altLang="zh-CN" sz="1600" dirty="0">
                  <a:latin typeface="微软雅黑" panose="020B0503020204020204" pitchFamily="34" charset="-122"/>
                  <a:ea typeface="微软雅黑" panose="020B0503020204020204" pitchFamily="34" charset="-122"/>
                </a:endParaRPr>
              </a:p>
            </p:txBody>
          </p:sp>
        </mc:Choice>
        <mc:Fallback>
          <p:sp>
            <p:nvSpPr>
              <p:cNvPr id="20" name="文本框 19"/>
              <p:cNvSpPr txBox="1">
                <a:spLocks noRot="1" noChangeAspect="1" noMove="1" noResize="1" noEditPoints="1" noAdjustHandles="1" noChangeArrowheads="1" noChangeShapeType="1" noTextEdit="1"/>
              </p:cNvSpPr>
              <p:nvPr/>
            </p:nvSpPr>
            <p:spPr>
              <a:xfrm>
                <a:off x="1782725" y="3581400"/>
                <a:ext cx="4908930" cy="1641090"/>
              </a:xfrm>
              <a:prstGeom prst="rect">
                <a:avLst/>
              </a:prstGeom>
              <a:blipFill rotWithShape="1">
                <a:blip r:embed="rId4"/>
                <a:stretch>
                  <a:fillRect l="-6" r="1" b="15"/>
                </a:stretch>
              </a:blipFill>
            </p:spPr>
            <p:txBody>
              <a:bodyPr/>
              <a:lstStyle/>
              <a:p>
                <a:r>
                  <a:rPr lang="zh-CN" altLang="en-US">
                    <a:noFill/>
                  </a:rPr>
                  <a:t> </a:t>
                </a:r>
              </a:p>
            </p:txBody>
          </p:sp>
        </mc:Fallback>
      </mc:AlternateContent>
    </p:spTree>
  </p:cSld>
  <p:clrMapOvr>
    <a:masterClrMapping/>
  </p:clrMapOvr>
  <p:transition spd="med">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数据科学导论">
      <a:majorFont>
        <a:latin typeface="Arial Black"/>
        <a:ea typeface="微软雅黑"/>
        <a:cs typeface=""/>
      </a:majorFont>
      <a:minorFont>
        <a:latin typeface="Lucida San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数据科学导论">
      <a:majorFont>
        <a:latin typeface="Arial Black"/>
        <a:ea typeface="微软雅黑"/>
        <a:cs typeface=""/>
      </a:majorFont>
      <a:minorFont>
        <a:latin typeface="Lucida San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1809</Words>
  <Application>WPS 演示</Application>
  <PresentationFormat>宽屏</PresentationFormat>
  <Paragraphs>153</Paragraphs>
  <Slides>21</Slides>
  <Notes>21</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21</vt:i4>
      </vt:variant>
    </vt:vector>
  </HeadingPairs>
  <TitlesOfParts>
    <vt:vector size="38" baseType="lpstr">
      <vt:lpstr>Arial</vt:lpstr>
      <vt:lpstr>宋体</vt:lpstr>
      <vt:lpstr>Wingdings</vt:lpstr>
      <vt:lpstr>Times New Roman</vt:lpstr>
      <vt:lpstr>微软雅黑</vt:lpstr>
      <vt:lpstr>Agency FB</vt:lpstr>
      <vt:lpstr>Cambria Math</vt:lpstr>
      <vt:lpstr>等线</vt:lpstr>
      <vt:lpstr>Arial Unicode MS</vt:lpstr>
      <vt:lpstr>等线 Light</vt:lpstr>
      <vt:lpstr>Consolas</vt:lpstr>
      <vt:lpstr>Lucida Sans</vt:lpstr>
      <vt:lpstr>Arial Black</vt:lpstr>
      <vt:lpstr>黑体</vt:lpstr>
      <vt:lpstr>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 乾</dc:creator>
  <cp:lastModifiedBy>夏时雨</cp:lastModifiedBy>
  <cp:revision>1217</cp:revision>
  <dcterms:created xsi:type="dcterms:W3CDTF">2020-10-21T14:08:00Z</dcterms:created>
  <dcterms:modified xsi:type="dcterms:W3CDTF">2022-04-20T11:05:48Z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D2869AF06512470D8B59A7C0D684EE77</vt:lpwstr>
  </property>
  <property fmtid="{D5CDD505-2E9C-101B-9397-08002B2CF9AE}" pid="3" name="KSOProductBuildVer">
    <vt:lpwstr>2052-11.1.0.11636</vt:lpwstr>
  </property>
</Properties>
</file>