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65" r:id="rId5"/>
    <p:sldId id="270" r:id="rId6"/>
    <p:sldId id="271" r:id="rId7"/>
    <p:sldId id="290" r:id="rId8"/>
    <p:sldId id="272" r:id="rId9"/>
    <p:sldId id="291" r:id="rId10"/>
    <p:sldId id="273" r:id="rId11"/>
    <p:sldId id="29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66" r:id="rId27"/>
    <p:sldId id="293" r:id="rId28"/>
    <p:sldId id="295" r:id="rId29"/>
    <p:sldId id="296" r:id="rId30"/>
    <p:sldId id="297" r:id="rId31"/>
    <p:sldId id="298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660066"/>
    <a:srgbClr val="33CCFF"/>
    <a:srgbClr val="FFCC00"/>
    <a:srgbClr val="ED611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8362" autoAdjust="0"/>
  </p:normalViewPr>
  <p:slideViewPr>
    <p:cSldViewPr snapToGrid="0" showGuides="1">
      <p:cViewPr varScale="1">
        <p:scale>
          <a:sx n="68" d="100"/>
          <a:sy n="68" d="100"/>
        </p:scale>
        <p:origin x="1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Docker software removes some of the limitations of virtualization to help reduce CPU and memory overhead and increase application density per host.</a:t>
            </a:r>
          </a:p>
          <a:p>
            <a:r>
              <a:rPr lang="en-IN" dirty="0" smtClean="0"/>
              <a:t>Docker software is not a virtualization technology; rather, it is an application-delivery technology that abstracts an application and its dependencies from the operating system.</a:t>
            </a:r>
          </a:p>
          <a:p>
            <a:endParaRPr lang="en-IN" dirty="0" smtClean="0"/>
          </a:p>
          <a:p>
            <a:r>
              <a:rPr lang="en-IN" dirty="0" smtClean="0"/>
              <a:t>Instead of running an application within a full virtual machine, Docker software lets developers package an application with a file system, libraries, and any other dependencies that the application needs within a Docker container, which can run on a bare-metal server or in a virtual machine</a:t>
            </a:r>
          </a:p>
          <a:p>
            <a:endParaRPr lang="en-IN" dirty="0" smtClean="0"/>
          </a:p>
          <a:p>
            <a:r>
              <a:rPr lang="en-IN" dirty="0" smtClean="0"/>
              <a:t>The difference is that Docker containers use a shared operating-system kernel model on the host instead of relying on isolation through hardware virtualization. </a:t>
            </a:r>
          </a:p>
          <a:p>
            <a:endParaRPr lang="en-IN" dirty="0" smtClean="0"/>
          </a:p>
          <a:p>
            <a:r>
              <a:rPr lang="en-IN" dirty="0" smtClean="0"/>
              <a:t>Only the application and its dependencies are deployed within the container.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0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Simplicity - </a:t>
            </a:r>
            <a:r>
              <a:rPr lang="en-IN" dirty="0" smtClean="0"/>
              <a:t>IT operations benefit from the simplicity of containers because Docker containers run independently in Docker environments, regardless of the underlying operating-system configurations.</a:t>
            </a:r>
          </a:p>
          <a:p>
            <a:endParaRPr lang="en-IN" dirty="0" smtClean="0"/>
          </a:p>
          <a:p>
            <a:r>
              <a:rPr lang="en-IN" b="1" dirty="0" smtClean="0"/>
              <a:t>Speed - </a:t>
            </a:r>
            <a:r>
              <a:rPr lang="en-IN" dirty="0" smtClean="0"/>
              <a:t>Each container application views itself as running within its own environment—similar to how an application runs in a virtual machine—but the container doesn’t require a separate operating system. This lightweight environment relieves the application of </a:t>
            </a:r>
            <a:r>
              <a:rPr lang="en-IN" dirty="0" err="1" smtClean="0"/>
              <a:t>operatingsystem</a:t>
            </a:r>
            <a:r>
              <a:rPr lang="en-IN" dirty="0" smtClean="0"/>
              <a:t> and hypervisor overhead. Development and IT-operations teams can create and deploy new containers quickly, which can help reduce development and deployment time and increase team productivity</a:t>
            </a:r>
          </a:p>
          <a:p>
            <a:endParaRPr lang="en-IN" dirty="0" smtClean="0"/>
          </a:p>
          <a:p>
            <a:r>
              <a:rPr lang="en-IN" b="1" dirty="0" smtClean="0"/>
              <a:t>Interoperability - </a:t>
            </a:r>
            <a:r>
              <a:rPr lang="en-IN" dirty="0" smtClean="0"/>
              <a:t>If an individual container within the stack needs to be upgraded, a developer can swap out the container without affecting the rest of the containers within the stack.</a:t>
            </a:r>
          </a:p>
          <a:p>
            <a:endParaRPr lang="en-IN" dirty="0" smtClean="0"/>
          </a:p>
          <a:p>
            <a:r>
              <a:rPr lang="en-IN" b="1" dirty="0" smtClean="0"/>
              <a:t>Portability: </a:t>
            </a:r>
            <a:r>
              <a:rPr lang="en-IN" dirty="0" smtClean="0"/>
              <a:t>This portability simplifies development and deployment by removing host-configuration dependencies from the process.</a:t>
            </a:r>
          </a:p>
          <a:p>
            <a:endParaRPr lang="en-IN" b="1" dirty="0" smtClean="0"/>
          </a:p>
          <a:p>
            <a:r>
              <a:rPr lang="en-IN" b="1" dirty="0" err="1" smtClean="0"/>
              <a:t>Density:</a:t>
            </a:r>
            <a:r>
              <a:rPr lang="en-IN" dirty="0" err="1" smtClean="0"/>
              <a:t>In</a:t>
            </a:r>
            <a:r>
              <a:rPr lang="en-IN" dirty="0" smtClean="0"/>
              <a:t> addition, Docker containers let developers create “</a:t>
            </a:r>
            <a:r>
              <a:rPr lang="en-IN" dirty="0" err="1" smtClean="0"/>
              <a:t>microservice</a:t>
            </a:r>
            <a:r>
              <a:rPr lang="en-IN" dirty="0" smtClean="0"/>
              <a:t> architectures” easily, where a single service runs within a single container without interfering with other services running in other containers.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3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Engine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client server application that contains the following major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server which is a type of long-running program called a daemon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REST API is used to specify interfaces that programs can use to talk to the daemon and instruct it what to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command line interface client.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Architecture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follows client-server architecture. Its architecture consists mainly three parts.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Docker provides Command Line Interface (CLI) tools to client to interact with Docker daemon. Client can build, run and stop application. Client can also interact to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Docker_Host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remotely.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</a:t>
            </a:r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Docker_Host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contains Containers, Images, and Docker daemon. It provides complete environment to execute and run your application.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Registry: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global repository of images. You can access and use these images to run your application in Docker environment.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8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4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6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1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7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jenkins.repo" TargetMode="External"/><Relationship Id="rId2" Type="http://schemas.openxmlformats.org/officeDocument/2006/relationships/hyperlink" Target="https://pkg.jenkins.io/redha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kg.jenkins.io/redhat/jenkins.io.ke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en-IN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Continuous Integration</a:t>
            </a:r>
          </a:p>
          <a:p>
            <a:r>
              <a:rPr lang="en-IN" dirty="0"/>
              <a:t>		</a:t>
            </a:r>
            <a:r>
              <a:rPr lang="en-IN" dirty="0" smtClean="0"/>
              <a:t>		-</a:t>
            </a:r>
            <a:r>
              <a:rPr lang="en-IN" dirty="0"/>
              <a:t>written in Java</a:t>
            </a:r>
            <a:endParaRPr lang="en-US" dirty="0"/>
          </a:p>
        </p:txBody>
      </p:sp>
      <p:pic>
        <p:nvPicPr>
          <p:cNvPr id="5" name="Picture 4" descr="File:&lt;strong&gt;Jenkins&lt;/strong&gt; logo.svg - MediaWik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73" y="193820"/>
            <a:ext cx="2482453" cy="31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Forking the Sample Repository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7" y="1047750"/>
            <a:ext cx="10839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Installation of Jenkins</a:t>
            </a:r>
          </a:p>
          <a:p>
            <a:endParaRPr lang="en-US" dirty="0"/>
          </a:p>
          <a:p>
            <a:pPr marL="457200" indent="-457200" algn="l">
              <a:buAutoNum type="arabicParenR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://pkg.jenkins.io/redhat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/>
              <a:t>wget -O /etc/yum.repos.d/jenkins.repo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pkg.jenkins.io/redhat/jenkins.repo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/>
              <a:t>rpm --import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pkg.jenkins.io/redhat/jenkins.io.key</a:t>
            </a:r>
            <a:endParaRPr lang="en-US" dirty="0" smtClean="0"/>
          </a:p>
          <a:p>
            <a:pPr marL="457200" indent="-457200" algn="l">
              <a:buAutoNum type="arabicParenR"/>
            </a:pPr>
            <a:r>
              <a:rPr lang="en-US" dirty="0"/>
              <a:t>yum install </a:t>
            </a:r>
            <a:r>
              <a:rPr lang="en-US" dirty="0" smtClean="0"/>
              <a:t>jenkins</a:t>
            </a:r>
          </a:p>
          <a:p>
            <a:pPr marL="457200" indent="-457200" algn="l">
              <a:buAutoNum type="arabicParenR"/>
            </a:pPr>
            <a:r>
              <a:rPr lang="en-US" dirty="0"/>
              <a:t>systemctl start </a:t>
            </a:r>
            <a:r>
              <a:rPr lang="en-US" dirty="0" smtClean="0"/>
              <a:t>jenkins</a:t>
            </a:r>
          </a:p>
          <a:p>
            <a:pPr marL="457200" indent="-457200" algn="l">
              <a:buAutoNum type="arabicParenR"/>
            </a:pPr>
            <a:r>
              <a:rPr lang="en-US" dirty="0"/>
              <a:t>systemctl enable </a:t>
            </a:r>
            <a:r>
              <a:rPr lang="en-US" dirty="0" smtClean="0"/>
              <a:t>jenkins.service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systemctl </a:t>
            </a:r>
            <a:r>
              <a:rPr lang="en-US" dirty="0"/>
              <a:t>status </a:t>
            </a:r>
            <a:r>
              <a:rPr lang="en-US" dirty="0" smtClean="0"/>
              <a:t>jenkins</a:t>
            </a:r>
          </a:p>
          <a:p>
            <a:pPr marL="457200" indent="-457200" algn="l">
              <a:buAutoNum type="arabicParenR"/>
            </a:pPr>
            <a:r>
              <a:rPr lang="en-US" dirty="0"/>
              <a:t>/sbin/chkconfig jenkins </a:t>
            </a:r>
            <a:r>
              <a:rPr lang="en-US" dirty="0" smtClean="0"/>
              <a:t>–list</a:t>
            </a:r>
          </a:p>
          <a:p>
            <a:pPr marL="457200" indent="-457200" algn="l">
              <a:buAutoNum type="arabicParenR"/>
            </a:pPr>
            <a:r>
              <a:rPr lang="en-US" dirty="0" smtClean="0"/>
              <a:t>Make sure 8080 is listening </a:t>
            </a:r>
            <a:r>
              <a:rPr lang="en-US" dirty="0"/>
              <a:t>on server - netstat -tunpl | grep </a:t>
            </a:r>
            <a:r>
              <a:rPr lang="en-US" dirty="0" smtClean="0"/>
              <a:t>java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Access </a:t>
            </a:r>
            <a:r>
              <a:rPr lang="en-US" dirty="0"/>
              <a:t>from web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42987"/>
            <a:ext cx="9334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529070"/>
            <a:ext cx="93535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452437"/>
            <a:ext cx="90106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1" y="829973"/>
            <a:ext cx="91344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797069"/>
            <a:ext cx="9639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the Tools</a:t>
            </a:r>
          </a:p>
          <a:p>
            <a:r>
              <a:rPr lang="en-US" dirty="0" smtClean="0"/>
              <a:t>				--one-stop-shop </a:t>
            </a:r>
            <a:r>
              <a:rPr lang="en-US" dirty="0"/>
              <a:t>for all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r>
              <a:rPr lang="en-US" dirty="0"/>
              <a:t>Secure </a:t>
            </a:r>
            <a:r>
              <a:rPr lang="en-US" dirty="0" smtClean="0"/>
              <a:t>Jenkins</a:t>
            </a:r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IN" dirty="0"/>
              <a:t>It is recommended to secure </a:t>
            </a:r>
            <a:r>
              <a:rPr lang="en-IN" dirty="0" smtClean="0"/>
              <a:t>Jenkins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4" y="2844078"/>
            <a:ext cx="7448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00012"/>
            <a:ext cx="89820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Create a new User in Jenkins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4" y="404378"/>
            <a:ext cx="2809875" cy="3248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19" y="1469014"/>
            <a:ext cx="2295525" cy="2524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5050"/>
            <a:ext cx="16573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23" y="3125932"/>
            <a:ext cx="3933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enable and trigger a series of incremental process improvements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Schedule the automated build through to continuous delivery into production.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help to detect and fix bugs faster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provide a useful project dashboard for both developers and non-developers.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help teams deliver more real business value to the end user.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It for all</a:t>
            </a: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en-IN" dirty="0" smtClean="0">
                <a:solidFill>
                  <a:srgbClr val="002060"/>
                </a:solidFill>
              </a:rPr>
              <a:t>It  stand far ahead with waterfall projects and Gantt charts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7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38" y="138546"/>
            <a:ext cx="2156980" cy="6234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7237" y="5334000"/>
            <a:ext cx="4502727" cy="134389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770061" y="11616681"/>
            <a:ext cx="1323019" cy="575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Log in | Sign Up Upload &lt;strong&gt;Clipart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4" y="5333999"/>
            <a:ext cx="1205344" cy="13438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63" y="5648865"/>
            <a:ext cx="1073725" cy="7813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6" y="5626675"/>
            <a:ext cx="1021107" cy="8485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107382" y="5334000"/>
            <a:ext cx="4502727" cy="134389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Log in | Sign Up Upload &lt;strong&gt;Clipart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9" y="5333999"/>
            <a:ext cx="1205344" cy="13438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408" y="5648865"/>
            <a:ext cx="1073725" cy="7813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91" y="5626675"/>
            <a:ext cx="1021107" cy="8485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787237" y="4700317"/>
            <a:ext cx="4502727" cy="51261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Host Operating System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787235" y="4163614"/>
            <a:ext cx="4502727" cy="41563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Hypervisor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808016" y="2778161"/>
            <a:ext cx="1122220" cy="1260763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Guest OS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480950" y="2789419"/>
            <a:ext cx="1122220" cy="1260763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Guest OS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153885" y="2778483"/>
            <a:ext cx="1122220" cy="1260763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Guest OS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107384" y="4700317"/>
            <a:ext cx="4502727" cy="51261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Host Operating System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7107382" y="4163614"/>
            <a:ext cx="4502727" cy="415637"/>
          </a:xfrm>
          <a:prstGeom prst="rect">
            <a:avLst/>
          </a:prstGeom>
          <a:gradFill flip="none" rotWithShape="1">
            <a:gsLst>
              <a:gs pos="0">
                <a:srgbClr val="33CCFF">
                  <a:tint val="66000"/>
                  <a:satMod val="160000"/>
                </a:srgbClr>
              </a:gs>
              <a:gs pos="50000">
                <a:srgbClr val="33CCFF">
                  <a:tint val="44500"/>
                  <a:satMod val="160000"/>
                </a:srgbClr>
              </a:gs>
              <a:gs pos="100000">
                <a:srgbClr val="33CCF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Engine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7102184" y="3627082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Bins/Libs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8814954" y="3655003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Bins/Libs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0487889" y="3644067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Bins/Libs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7110843" y="3107856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App1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8814954" y="3118793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App2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0487889" y="3107857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App3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1787235" y="2254232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App1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491346" y="2265169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FFCC00">
                  <a:shade val="30000"/>
                  <a:satMod val="115000"/>
                </a:srgbClr>
              </a:gs>
              <a:gs pos="50000">
                <a:srgbClr val="FFCC00">
                  <a:shade val="67500"/>
                  <a:satMod val="115000"/>
                </a:srgbClr>
              </a:gs>
              <a:gs pos="100000">
                <a:srgbClr val="FFCC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App2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5164281" y="2254233"/>
            <a:ext cx="1122220" cy="383381"/>
          </a:xfrm>
          <a:prstGeom prst="rect">
            <a:avLst/>
          </a:prstGeom>
          <a:gradFill flip="none" rotWithShape="1">
            <a:gsLst>
              <a:gs pos="0">
                <a:srgbClr val="ED6113">
                  <a:shade val="30000"/>
                  <a:satMod val="115000"/>
                </a:srgbClr>
              </a:gs>
              <a:gs pos="50000">
                <a:srgbClr val="ED6113">
                  <a:shade val="67500"/>
                  <a:satMod val="115000"/>
                </a:srgbClr>
              </a:gs>
              <a:gs pos="100000">
                <a:srgbClr val="ED611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App3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248931" y="5320943"/>
            <a:ext cx="35793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Infrastructure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586397" y="5343133"/>
            <a:ext cx="35793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Infrastructure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369126" y="960659"/>
            <a:ext cx="345913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dirty="0"/>
              <a:t>Virtualization Approach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32678" y="960659"/>
            <a:ext cx="40840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dirty="0"/>
              <a:t>Docker Container Approach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46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2777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Benefits </a:t>
            </a:r>
            <a:r>
              <a:rPr lang="en-IN" dirty="0"/>
              <a:t>of Docker </a:t>
            </a:r>
            <a:r>
              <a:rPr lang="en-IN" dirty="0" smtClean="0"/>
              <a:t>container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              </a:t>
            </a:r>
            <a:r>
              <a:rPr lang="en-IN" b="1" dirty="0" smtClean="0"/>
              <a:t>Simplicity: </a:t>
            </a:r>
            <a:r>
              <a:rPr lang="en-IN" dirty="0" smtClean="0"/>
              <a:t>Docker </a:t>
            </a:r>
            <a:r>
              <a:rPr lang="en-IN" dirty="0"/>
              <a:t>containers remove a level of complexity from the development and </a:t>
            </a:r>
            <a:r>
              <a:rPr lang="en-IN" dirty="0" smtClean="0"/>
              <a:t>                       	deployment </a:t>
            </a:r>
            <a:r>
              <a:rPr lang="en-IN" dirty="0"/>
              <a:t>process because developers only need to package an application and </a:t>
            </a:r>
            <a:r>
              <a:rPr lang="en-IN" dirty="0" smtClean="0"/>
              <a:t>		its </a:t>
            </a:r>
            <a:r>
              <a:rPr lang="en-IN" dirty="0"/>
              <a:t>dependencies</a:t>
            </a:r>
            <a:r>
              <a:rPr lang="en-IN" dirty="0" smtClean="0"/>
              <a:t>.</a:t>
            </a:r>
            <a:endParaRPr lang="en-IN" dirty="0"/>
          </a:p>
          <a:p>
            <a:pPr algn="l"/>
            <a:r>
              <a:rPr lang="en-IN" dirty="0"/>
              <a:t>	</a:t>
            </a:r>
            <a:endParaRPr lang="en-IN" dirty="0" smtClean="0"/>
          </a:p>
          <a:p>
            <a:pPr algn="l"/>
            <a:r>
              <a:rPr lang="en-IN" b="1" dirty="0"/>
              <a:t>	</a:t>
            </a:r>
            <a:r>
              <a:rPr lang="en-IN" b="1" dirty="0" smtClean="0"/>
              <a:t>Speed: </a:t>
            </a:r>
            <a:r>
              <a:rPr lang="en-IN" dirty="0" smtClean="0"/>
              <a:t>Docker </a:t>
            </a:r>
            <a:r>
              <a:rPr lang="en-IN" dirty="0"/>
              <a:t>containers share the kernel of the underlying host operating system, but </a:t>
            </a:r>
            <a:r>
              <a:rPr lang="en-IN" dirty="0" smtClean="0"/>
              <a:t>              	the </a:t>
            </a:r>
            <a:r>
              <a:rPr lang="en-IN" dirty="0"/>
              <a:t>Docker architecture protects containers from each other by isolating container </a:t>
            </a:r>
            <a:r>
              <a:rPr lang="en-IN" dirty="0" smtClean="0"/>
              <a:t>	processes</a:t>
            </a:r>
            <a:r>
              <a:rPr lang="en-IN" dirty="0"/>
              <a:t>. </a:t>
            </a:r>
            <a:endParaRPr lang="en-IN" dirty="0" smtClean="0"/>
          </a:p>
          <a:p>
            <a:pPr algn="l"/>
            <a:r>
              <a:rPr lang="en-IN" dirty="0"/>
              <a:t>	</a:t>
            </a:r>
            <a:endParaRPr lang="en-IN" dirty="0" smtClean="0"/>
          </a:p>
          <a:p>
            <a:pPr algn="l"/>
            <a:r>
              <a:rPr lang="en-IN" b="1" dirty="0"/>
              <a:t>	</a:t>
            </a:r>
            <a:r>
              <a:rPr lang="en-IN" b="1" dirty="0" smtClean="0"/>
              <a:t>Interoperability: </a:t>
            </a:r>
            <a:r>
              <a:rPr lang="en-IN" dirty="0"/>
              <a:t>Development teams can link multiple Docker containers or services to </a:t>
            </a:r>
            <a:r>
              <a:rPr lang="en-IN" dirty="0" smtClean="0"/>
              <a:t>		create </a:t>
            </a:r>
            <a:r>
              <a:rPr lang="en-IN" dirty="0"/>
              <a:t>multi-tiered application stacks. </a:t>
            </a:r>
            <a:endParaRPr lang="en-IN" b="1" dirty="0" smtClean="0"/>
          </a:p>
          <a:p>
            <a:pPr algn="l"/>
            <a:r>
              <a:rPr lang="en-IN" b="1" dirty="0"/>
              <a:t> </a:t>
            </a:r>
            <a:r>
              <a:rPr lang="en-IN" b="1" dirty="0" smtClean="0"/>
              <a:t>	</a:t>
            </a:r>
          </a:p>
          <a:p>
            <a:pPr algn="l"/>
            <a:r>
              <a:rPr lang="en-IN" b="1" dirty="0" smtClean="0"/>
              <a:t>	Portability:</a:t>
            </a:r>
            <a:r>
              <a:rPr lang="en-IN" dirty="0"/>
              <a:t> Docker provides a standardized method to deploy containers to any number </a:t>
            </a:r>
            <a:r>
              <a:rPr lang="en-IN" dirty="0" smtClean="0"/>
              <a:t>	of 	Docker </a:t>
            </a:r>
            <a:r>
              <a:rPr lang="en-IN" dirty="0"/>
              <a:t>environments, whether an environment is located on a development </a:t>
            </a:r>
            <a:r>
              <a:rPr lang="en-IN" dirty="0" smtClean="0"/>
              <a:t>workstation</a:t>
            </a:r>
            <a:r>
              <a:rPr lang="en-IN" dirty="0"/>
              <a:t>, a </a:t>
            </a:r>
            <a:r>
              <a:rPr lang="en-IN" dirty="0" smtClean="0"/>
              <a:t>	private </a:t>
            </a:r>
            <a:r>
              <a:rPr lang="en-IN" dirty="0"/>
              <a:t>cloud infrastructure, or a public cloud service</a:t>
            </a:r>
            <a:r>
              <a:rPr lang="en-IN" dirty="0" smtClean="0"/>
              <a:t>.</a:t>
            </a:r>
            <a:endParaRPr lang="en-IN" b="1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b="1" dirty="0" smtClean="0"/>
              <a:t>	Density: </a:t>
            </a:r>
            <a:r>
              <a:rPr lang="en-IN" dirty="0" smtClean="0"/>
              <a:t>Docker </a:t>
            </a:r>
            <a:r>
              <a:rPr lang="en-IN" dirty="0"/>
              <a:t>containers provide a lightweight runtime environment </a:t>
            </a:r>
            <a:r>
              <a:rPr lang="en-IN" dirty="0" smtClean="0"/>
              <a:t>for applications, which </a:t>
            </a:r>
            <a:r>
              <a:rPr lang="en-IN" dirty="0"/>
              <a:t>can </a:t>
            </a:r>
            <a:r>
              <a:rPr lang="en-IN" dirty="0" smtClean="0"/>
              <a:t>	lead </a:t>
            </a:r>
            <a:r>
              <a:rPr lang="en-IN" dirty="0"/>
              <a:t>to increased application density per host. 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635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94889" y="1533377"/>
            <a:ext cx="5584875" cy="4262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488788" y="2278966"/>
            <a:ext cx="4712677" cy="3516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dirty="0"/>
              <a:t>Docker </a:t>
            </a:r>
            <a:r>
              <a:rPr lang="en-IN" dirty="0" smtClean="0"/>
              <a:t>Engine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59457" y="3334042"/>
            <a:ext cx="2855741" cy="24618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 docker daemon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09625" y="2440748"/>
            <a:ext cx="1871002" cy="597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API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35070" y="1686368"/>
            <a:ext cx="2620111" cy="45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docker CLI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048921"/>
            <a:ext cx="743719" cy="5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10" y="1603717"/>
            <a:ext cx="2532184" cy="331997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57601" y="513470"/>
            <a:ext cx="4712677" cy="524724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08235" y="1976511"/>
            <a:ext cx="2166424" cy="2574385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26" y="1603717"/>
            <a:ext cx="900333" cy="76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08235" y="1791844"/>
            <a:ext cx="10269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Registry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29465" y="328804"/>
            <a:ext cx="22226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DOCKER HOST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6610" y="1422512"/>
            <a:ext cx="10269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4998" y="2115580"/>
            <a:ext cx="1955408" cy="497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r>
              <a:rPr lang="en-IN" dirty="0" smtClean="0"/>
              <a:t>ocker build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14998" y="3011500"/>
            <a:ext cx="1955408" cy="497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pull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14998" y="3862598"/>
            <a:ext cx="1955408" cy="49761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run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96752" y="1791844"/>
            <a:ext cx="1955408" cy="366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02324" y="2161175"/>
            <a:ext cx="1744393" cy="2389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69539" y="2010826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274815" y="2028638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243162" y="2898138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248438" y="2915950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4269539" y="4603843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274815" y="4621655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292400" y="3779441"/>
            <a:ext cx="1044527" cy="67491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4297676" y="3797253"/>
            <a:ext cx="858130" cy="61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425" y="2164477"/>
            <a:ext cx="582054" cy="3923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25" y="2249782"/>
            <a:ext cx="1702191" cy="1027990"/>
          </a:xfrm>
          <a:prstGeom prst="rect">
            <a:avLst/>
          </a:prstGeom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912" y="2403737"/>
            <a:ext cx="942535" cy="6668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2124" y="2441634"/>
            <a:ext cx="731519" cy="6954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207" y="3779441"/>
            <a:ext cx="504825" cy="4667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891" y="2999457"/>
            <a:ext cx="504825" cy="4667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467" y="3885428"/>
            <a:ext cx="504825" cy="4667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1705" y="3310163"/>
            <a:ext cx="886266" cy="790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2" name="Rectangle 51"/>
          <p:cNvSpPr/>
          <p:nvPr/>
        </p:nvSpPr>
        <p:spPr>
          <a:xfrm>
            <a:off x="4051497" y="886265"/>
            <a:ext cx="4149964" cy="53624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daemon</a:t>
            </a:r>
            <a:endParaRPr lang="en-IN" dirty="0"/>
          </a:p>
        </p:txBody>
      </p:sp>
      <p:sp>
        <p:nvSpPr>
          <p:cNvPr id="56" name="Freeform 55"/>
          <p:cNvSpPr/>
          <p:nvPr/>
        </p:nvSpPr>
        <p:spPr>
          <a:xfrm>
            <a:off x="7146388" y="1434905"/>
            <a:ext cx="2941364" cy="2588455"/>
          </a:xfrm>
          <a:custGeom>
            <a:avLst/>
            <a:gdLst>
              <a:gd name="connsiteX0" fmla="*/ 0 w 2941364"/>
              <a:gd name="connsiteY0" fmla="*/ 0 h 2588455"/>
              <a:gd name="connsiteX1" fmla="*/ 2940147 w 2941364"/>
              <a:gd name="connsiteY1" fmla="*/ 2152357 h 2588455"/>
              <a:gd name="connsiteX2" fmla="*/ 393895 w 2941364"/>
              <a:gd name="connsiteY2" fmla="*/ 2574387 h 2588455"/>
              <a:gd name="connsiteX3" fmla="*/ 309489 w 2941364"/>
              <a:gd name="connsiteY3" fmla="*/ 2588455 h 25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64" h="2588455">
                <a:moveTo>
                  <a:pt x="0" y="0"/>
                </a:moveTo>
                <a:cubicBezTo>
                  <a:pt x="1437249" y="861646"/>
                  <a:pt x="2874498" y="1723293"/>
                  <a:pt x="2940147" y="2152357"/>
                </a:cubicBezTo>
                <a:cubicBezTo>
                  <a:pt x="3005796" y="2581421"/>
                  <a:pt x="393895" y="2574387"/>
                  <a:pt x="393895" y="2574387"/>
                </a:cubicBezTo>
                <a:lnTo>
                  <a:pt x="309489" y="2588455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reeform 56"/>
          <p:cNvSpPr/>
          <p:nvPr/>
        </p:nvSpPr>
        <p:spPr>
          <a:xfrm>
            <a:off x="6118866" y="1463040"/>
            <a:ext cx="4080213" cy="3494500"/>
          </a:xfrm>
          <a:custGeom>
            <a:avLst/>
            <a:gdLst>
              <a:gd name="connsiteX0" fmla="*/ 1252605 w 4080213"/>
              <a:gd name="connsiteY0" fmla="*/ 0 h 3494500"/>
              <a:gd name="connsiteX1" fmla="*/ 4080211 w 4080213"/>
              <a:gd name="connsiteY1" fmla="*/ 2264898 h 3494500"/>
              <a:gd name="connsiteX2" fmla="*/ 1238537 w 4080213"/>
              <a:gd name="connsiteY2" fmla="*/ 2461846 h 3494500"/>
              <a:gd name="connsiteX3" fmla="*/ 1182266 w 4080213"/>
              <a:gd name="connsiteY3" fmla="*/ 2827606 h 3494500"/>
              <a:gd name="connsiteX4" fmla="*/ 580 w 4080213"/>
              <a:gd name="connsiteY4" fmla="*/ 3488788 h 3494500"/>
              <a:gd name="connsiteX5" fmla="*/ 1351079 w 4080213"/>
              <a:gd name="connsiteY5" fmla="*/ 2419643 h 3494500"/>
              <a:gd name="connsiteX6" fmla="*/ 675829 w 4080213"/>
              <a:gd name="connsiteY6" fmla="*/ 2855742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0213" h="3494500">
                <a:moveTo>
                  <a:pt x="1252605" y="0"/>
                </a:moveTo>
                <a:cubicBezTo>
                  <a:pt x="2667580" y="927295"/>
                  <a:pt x="4082556" y="1854590"/>
                  <a:pt x="4080211" y="2264898"/>
                </a:cubicBezTo>
                <a:cubicBezTo>
                  <a:pt x="4077866" y="2675206"/>
                  <a:pt x="1721528" y="2368061"/>
                  <a:pt x="1238537" y="2461846"/>
                </a:cubicBezTo>
                <a:cubicBezTo>
                  <a:pt x="755546" y="2555631"/>
                  <a:pt x="1388592" y="2656449"/>
                  <a:pt x="1182266" y="2827606"/>
                </a:cubicBezTo>
                <a:cubicBezTo>
                  <a:pt x="975940" y="2998763"/>
                  <a:pt x="-27555" y="3556782"/>
                  <a:pt x="580" y="3488788"/>
                </a:cubicBezTo>
                <a:cubicBezTo>
                  <a:pt x="28715" y="3420794"/>
                  <a:pt x="1238537" y="2525151"/>
                  <a:pt x="1351079" y="2419643"/>
                </a:cubicBezTo>
                <a:cubicBezTo>
                  <a:pt x="1463621" y="2314135"/>
                  <a:pt x="497638" y="2750234"/>
                  <a:pt x="675829" y="2855742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57"/>
          <p:cNvSpPr/>
          <p:nvPr/>
        </p:nvSpPr>
        <p:spPr>
          <a:xfrm>
            <a:off x="7020063" y="1448972"/>
            <a:ext cx="3249876" cy="2522222"/>
          </a:xfrm>
          <a:custGeom>
            <a:avLst/>
            <a:gdLst>
              <a:gd name="connsiteX0" fmla="*/ 27851 w 3249876"/>
              <a:gd name="connsiteY0" fmla="*/ 0 h 2522222"/>
              <a:gd name="connsiteX1" fmla="*/ 3249352 w 3249876"/>
              <a:gd name="connsiteY1" fmla="*/ 2110154 h 2522222"/>
              <a:gd name="connsiteX2" fmla="*/ 281069 w 3249876"/>
              <a:gd name="connsiteY2" fmla="*/ 2489982 h 2522222"/>
              <a:gd name="connsiteX3" fmla="*/ 295137 w 3249876"/>
              <a:gd name="connsiteY3" fmla="*/ 2475914 h 252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876" h="2522222">
                <a:moveTo>
                  <a:pt x="27851" y="0"/>
                </a:moveTo>
                <a:cubicBezTo>
                  <a:pt x="1617500" y="847578"/>
                  <a:pt x="3207149" y="1695157"/>
                  <a:pt x="3249352" y="2110154"/>
                </a:cubicBezTo>
                <a:cubicBezTo>
                  <a:pt x="3291555" y="2525151"/>
                  <a:pt x="773438" y="2429022"/>
                  <a:pt x="281069" y="2489982"/>
                </a:cubicBezTo>
                <a:cubicBezTo>
                  <a:pt x="-211300" y="2550942"/>
                  <a:pt x="41918" y="2513428"/>
                  <a:pt x="295137" y="2475914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reeform 59"/>
          <p:cNvSpPr/>
          <p:nvPr/>
        </p:nvSpPr>
        <p:spPr>
          <a:xfrm>
            <a:off x="7393744" y="1392703"/>
            <a:ext cx="2791381" cy="2578491"/>
          </a:xfrm>
          <a:custGeom>
            <a:avLst/>
            <a:gdLst>
              <a:gd name="connsiteX0" fmla="*/ 0 w 2940264"/>
              <a:gd name="connsiteY0" fmla="*/ 0 h 2588455"/>
              <a:gd name="connsiteX1" fmla="*/ 2940147 w 2940264"/>
              <a:gd name="connsiteY1" fmla="*/ 2278966 h 2588455"/>
              <a:gd name="connsiteX2" fmla="*/ 126609 w 2940264"/>
              <a:gd name="connsiteY2" fmla="*/ 2560320 h 2588455"/>
              <a:gd name="connsiteX3" fmla="*/ 126609 w 2940264"/>
              <a:gd name="connsiteY3" fmla="*/ 2560320 h 2588455"/>
              <a:gd name="connsiteX4" fmla="*/ 42203 w 2940264"/>
              <a:gd name="connsiteY4" fmla="*/ 2588455 h 258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0264" h="2588455">
                <a:moveTo>
                  <a:pt x="0" y="0"/>
                </a:moveTo>
                <a:cubicBezTo>
                  <a:pt x="1459523" y="926123"/>
                  <a:pt x="2919046" y="1852246"/>
                  <a:pt x="2940147" y="2278966"/>
                </a:cubicBezTo>
                <a:cubicBezTo>
                  <a:pt x="2961249" y="2705686"/>
                  <a:pt x="126609" y="2560320"/>
                  <a:pt x="126609" y="2560320"/>
                </a:cubicBezTo>
                <a:lnTo>
                  <a:pt x="126609" y="2560320"/>
                </a:lnTo>
                <a:lnTo>
                  <a:pt x="42203" y="2588455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reeform 62"/>
          <p:cNvSpPr/>
          <p:nvPr/>
        </p:nvSpPr>
        <p:spPr>
          <a:xfrm>
            <a:off x="6696326" y="1431778"/>
            <a:ext cx="1210728" cy="1366211"/>
          </a:xfrm>
          <a:custGeom>
            <a:avLst/>
            <a:gdLst>
              <a:gd name="connsiteX0" fmla="*/ 0 w 1210728"/>
              <a:gd name="connsiteY0" fmla="*/ 0 h 1366211"/>
              <a:gd name="connsiteX1" fmla="*/ 1195754 w 1210728"/>
              <a:gd name="connsiteY1" fmla="*/ 1026942 h 1366211"/>
              <a:gd name="connsiteX2" fmla="*/ 703384 w 1210728"/>
              <a:gd name="connsiteY2" fmla="*/ 1336431 h 1366211"/>
              <a:gd name="connsiteX3" fmla="*/ 731520 w 1210728"/>
              <a:gd name="connsiteY3" fmla="*/ 1336431 h 136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728" h="1366211">
                <a:moveTo>
                  <a:pt x="0" y="0"/>
                </a:moveTo>
                <a:cubicBezTo>
                  <a:pt x="539261" y="402102"/>
                  <a:pt x="1078523" y="804204"/>
                  <a:pt x="1195754" y="1026942"/>
                </a:cubicBezTo>
                <a:cubicBezTo>
                  <a:pt x="1312985" y="1249680"/>
                  <a:pt x="703384" y="1336431"/>
                  <a:pt x="703384" y="1336431"/>
                </a:cubicBezTo>
                <a:cubicBezTo>
                  <a:pt x="626012" y="1388012"/>
                  <a:pt x="678766" y="1362221"/>
                  <a:pt x="731520" y="1336431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8" name="Freeform 2047"/>
          <p:cNvSpPr/>
          <p:nvPr/>
        </p:nvSpPr>
        <p:spPr>
          <a:xfrm>
            <a:off x="4786137" y="1406769"/>
            <a:ext cx="2219611" cy="1389749"/>
          </a:xfrm>
          <a:custGeom>
            <a:avLst/>
            <a:gdLst>
              <a:gd name="connsiteX0" fmla="*/ 95352 w 2219611"/>
              <a:gd name="connsiteY0" fmla="*/ 0 h 1389749"/>
              <a:gd name="connsiteX1" fmla="*/ 2219574 w 2219611"/>
              <a:gd name="connsiteY1" fmla="*/ 1350499 h 1389749"/>
              <a:gd name="connsiteX2" fmla="*/ 151623 w 2219611"/>
              <a:gd name="connsiteY2" fmla="*/ 1026942 h 1389749"/>
              <a:gd name="connsiteX3" fmla="*/ 165691 w 2219611"/>
              <a:gd name="connsiteY3" fmla="*/ 1026942 h 138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11" h="1389749">
                <a:moveTo>
                  <a:pt x="95352" y="0"/>
                </a:moveTo>
                <a:cubicBezTo>
                  <a:pt x="1152774" y="589671"/>
                  <a:pt x="2210196" y="1179342"/>
                  <a:pt x="2219574" y="1350499"/>
                </a:cubicBezTo>
                <a:cubicBezTo>
                  <a:pt x="2228952" y="1521656"/>
                  <a:pt x="493937" y="1080868"/>
                  <a:pt x="151623" y="1026942"/>
                </a:cubicBezTo>
                <a:cubicBezTo>
                  <a:pt x="-190691" y="973016"/>
                  <a:pt x="151623" y="1029287"/>
                  <a:pt x="165691" y="1026942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9" name="Freeform 2048"/>
          <p:cNvSpPr/>
          <p:nvPr/>
        </p:nvSpPr>
        <p:spPr>
          <a:xfrm>
            <a:off x="2349056" y="903808"/>
            <a:ext cx="1686607" cy="1257368"/>
          </a:xfrm>
          <a:custGeom>
            <a:avLst/>
            <a:gdLst>
              <a:gd name="connsiteX0" fmla="*/ 0 w 1805932"/>
              <a:gd name="connsiteY0" fmla="*/ 1208902 h 1208902"/>
              <a:gd name="connsiteX1" fmla="*/ 1181686 w 1805932"/>
              <a:gd name="connsiteY1" fmla="*/ 111622 h 1208902"/>
              <a:gd name="connsiteX2" fmla="*/ 1772529 w 1805932"/>
              <a:gd name="connsiteY2" fmla="*/ 27216 h 1208902"/>
              <a:gd name="connsiteX3" fmla="*/ 1730326 w 1805932"/>
              <a:gd name="connsiteY3" fmla="*/ 27216 h 1208902"/>
              <a:gd name="connsiteX4" fmla="*/ 1716258 w 1805932"/>
              <a:gd name="connsiteY4" fmla="*/ 13148 h 120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5932" h="1208902">
                <a:moveTo>
                  <a:pt x="0" y="1208902"/>
                </a:moveTo>
                <a:cubicBezTo>
                  <a:pt x="443132" y="758736"/>
                  <a:pt x="886265" y="308570"/>
                  <a:pt x="1181686" y="111622"/>
                </a:cubicBezTo>
                <a:cubicBezTo>
                  <a:pt x="1477107" y="-85326"/>
                  <a:pt x="1681089" y="41284"/>
                  <a:pt x="1772529" y="27216"/>
                </a:cubicBezTo>
                <a:cubicBezTo>
                  <a:pt x="1863969" y="13148"/>
                  <a:pt x="1739704" y="29561"/>
                  <a:pt x="1730326" y="27216"/>
                </a:cubicBezTo>
                <a:cubicBezTo>
                  <a:pt x="1720948" y="24871"/>
                  <a:pt x="1718603" y="19009"/>
                  <a:pt x="1716258" y="13148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1" name="Freeform 2050"/>
          <p:cNvSpPr/>
          <p:nvPr/>
        </p:nvSpPr>
        <p:spPr>
          <a:xfrm>
            <a:off x="2363372" y="1067469"/>
            <a:ext cx="1700427" cy="2154034"/>
          </a:xfrm>
          <a:custGeom>
            <a:avLst/>
            <a:gdLst>
              <a:gd name="connsiteX0" fmla="*/ 0 w 1702191"/>
              <a:gd name="connsiteY0" fmla="*/ 1989890 h 1989890"/>
              <a:gd name="connsiteX1" fmla="*/ 1392702 w 1702191"/>
              <a:gd name="connsiteY1" fmla="*/ 132954 h 1989890"/>
              <a:gd name="connsiteX2" fmla="*/ 1702191 w 1702191"/>
              <a:gd name="connsiteY2" fmla="*/ 147022 h 1989890"/>
              <a:gd name="connsiteX3" fmla="*/ 1702191 w 1702191"/>
              <a:gd name="connsiteY3" fmla="*/ 147022 h 198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91" h="1989890">
                <a:moveTo>
                  <a:pt x="0" y="1989890"/>
                </a:moveTo>
                <a:cubicBezTo>
                  <a:pt x="554502" y="1214994"/>
                  <a:pt x="1109004" y="440099"/>
                  <a:pt x="1392702" y="132954"/>
                </a:cubicBezTo>
                <a:cubicBezTo>
                  <a:pt x="1676400" y="-174191"/>
                  <a:pt x="1702191" y="147022"/>
                  <a:pt x="1702191" y="147022"/>
                </a:cubicBezTo>
                <a:lnTo>
                  <a:pt x="1702191" y="147022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3" name="Freeform 2052"/>
          <p:cNvSpPr/>
          <p:nvPr/>
        </p:nvSpPr>
        <p:spPr>
          <a:xfrm>
            <a:off x="2377441" y="1206260"/>
            <a:ext cx="1648254" cy="2922856"/>
          </a:xfrm>
          <a:custGeom>
            <a:avLst/>
            <a:gdLst>
              <a:gd name="connsiteX0" fmla="*/ 0 w 1871003"/>
              <a:gd name="connsiteY0" fmla="*/ 2873371 h 2922856"/>
              <a:gd name="connsiteX1" fmla="*/ 633046 w 1871003"/>
              <a:gd name="connsiteY1" fmla="*/ 2563882 h 2922856"/>
              <a:gd name="connsiteX2" fmla="*/ 1491175 w 1871003"/>
              <a:gd name="connsiteY2" fmla="*/ 200509 h 2922856"/>
              <a:gd name="connsiteX3" fmla="*/ 1871003 w 1871003"/>
              <a:gd name="connsiteY3" fmla="*/ 130171 h 2922856"/>
              <a:gd name="connsiteX4" fmla="*/ 1871003 w 1871003"/>
              <a:gd name="connsiteY4" fmla="*/ 130171 h 292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1003" h="2922856">
                <a:moveTo>
                  <a:pt x="0" y="2873371"/>
                </a:moveTo>
                <a:cubicBezTo>
                  <a:pt x="192258" y="2941365"/>
                  <a:pt x="384517" y="3009359"/>
                  <a:pt x="633046" y="2563882"/>
                </a:cubicBezTo>
                <a:cubicBezTo>
                  <a:pt x="881575" y="2118405"/>
                  <a:pt x="1284849" y="606127"/>
                  <a:pt x="1491175" y="200509"/>
                </a:cubicBezTo>
                <a:cubicBezTo>
                  <a:pt x="1697501" y="-205109"/>
                  <a:pt x="1871003" y="130171"/>
                  <a:pt x="1871003" y="130171"/>
                </a:cubicBezTo>
                <a:lnTo>
                  <a:pt x="1871003" y="130171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217" y="4721485"/>
            <a:ext cx="582054" cy="3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dirty="0"/>
              <a:t>Docker </a:t>
            </a:r>
            <a:r>
              <a:rPr lang="en-IN" dirty="0" smtClean="0"/>
              <a:t>Installation</a:t>
            </a:r>
          </a:p>
          <a:p>
            <a:endParaRPr lang="en-IN" dirty="0"/>
          </a:p>
          <a:p>
            <a:pPr algn="l"/>
            <a:r>
              <a:rPr lang="en-US" sz="1800" dirty="0" smtClean="0"/>
              <a:t>Docker install on any operating system:- Mac, Windows, Linux or ant cloud.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	</a:t>
            </a:r>
            <a:r>
              <a:rPr lang="en-IN" sz="1800" b="1" dirty="0"/>
              <a:t>Prerequisites</a:t>
            </a:r>
            <a:r>
              <a:rPr lang="en-IN" sz="1800" b="1" dirty="0" smtClean="0"/>
              <a:t>:</a:t>
            </a:r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		1) Docker only work on 64-bit Linux</a:t>
            </a:r>
          </a:p>
          <a:p>
            <a:pPr algn="l"/>
            <a:r>
              <a:rPr lang="en-IN" sz="1800" dirty="0" smtClean="0"/>
              <a:t>		</a:t>
            </a:r>
            <a:r>
              <a:rPr lang="en-IN" sz="1800" dirty="0"/>
              <a:t>	</a:t>
            </a:r>
            <a:r>
              <a:rPr lang="en-IN" sz="1800" b="1" dirty="0" smtClean="0"/>
              <a:t>Command</a:t>
            </a:r>
            <a:r>
              <a:rPr lang="en-IN" sz="1800" b="1" dirty="0"/>
              <a:t>: </a:t>
            </a:r>
            <a:r>
              <a:rPr lang="en-IN" sz="1800" dirty="0"/>
              <a:t>cat /etc/*release | grep -w NAME</a:t>
            </a:r>
            <a:endParaRPr lang="en-IN" sz="1800" dirty="0" smtClean="0"/>
          </a:p>
          <a:p>
            <a:pPr algn="l"/>
            <a:endParaRPr lang="en-IN" sz="1800" dirty="0" smtClean="0"/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		</a:t>
            </a:r>
          </a:p>
          <a:p>
            <a:pPr algn="l"/>
            <a:endParaRPr lang="en-IN" sz="1800" dirty="0"/>
          </a:p>
          <a:p>
            <a:pPr algn="l"/>
            <a:endParaRPr lang="en-IN" sz="1800" dirty="0" smtClean="0"/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		2) It requires Linux kernel 3.10 or higher</a:t>
            </a:r>
          </a:p>
          <a:p>
            <a:pPr algn="l"/>
            <a:r>
              <a:rPr lang="en-IN" sz="1800" dirty="0" smtClean="0"/>
              <a:t>			</a:t>
            </a:r>
            <a:r>
              <a:rPr lang="en-IN" sz="1800" b="1" dirty="0" smtClean="0"/>
              <a:t>Command: </a:t>
            </a:r>
            <a:r>
              <a:rPr lang="en-IN" sz="1800" dirty="0" smtClean="0"/>
              <a:t>uname -r</a:t>
            </a:r>
            <a:endParaRPr lang="en-IN" sz="1800" b="1" dirty="0"/>
          </a:p>
          <a:p>
            <a:pPr algn="l"/>
            <a:endParaRPr lang="en-IN" sz="1800" dirty="0" smtClean="0"/>
          </a:p>
          <a:p>
            <a:pPr algn="l"/>
            <a:endParaRPr lang="en-IN" sz="1800" dirty="0" smtClean="0"/>
          </a:p>
          <a:p>
            <a:pPr algn="l"/>
            <a:endParaRPr lang="en-IN" dirty="0"/>
          </a:p>
          <a:p>
            <a:pPr algn="l"/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05" y="2726635"/>
            <a:ext cx="5857875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505" y="4782792"/>
            <a:ext cx="3962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4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Installation of Jenkins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Install java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Jenkins is a Java web application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How to check Java is installed or not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How to install Java</a:t>
            </a:r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dirty="0" smtClean="0"/>
              <a:t>If Java is not install, you can download </a:t>
            </a:r>
            <a:r>
              <a:rPr lang="en-US" dirty="0"/>
              <a:t>from Oracle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pPr marL="457200" indent="-457200" algn="l">
              <a:lnSpc>
                <a:spcPct val="150000"/>
              </a:lnSpc>
              <a:buAutoNum type="arabicParenR"/>
            </a:pPr>
            <a:r>
              <a:rPr lang="en-US" dirty="0"/>
              <a:t>rpm -ivh </a:t>
            </a:r>
            <a:r>
              <a:rPr lang="en-US" dirty="0" smtClean="0"/>
              <a:t>jdk-8u25-linux-x64.rpm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1" y="2971800"/>
            <a:ext cx="6905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 of Jenkins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Install Git</a:t>
            </a:r>
            <a:endParaRPr lang="en-US" sz="2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yum install git-core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 the git version after installation.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With SSH keys, you can connect to GitHub without supplying your username or password at each </a:t>
            </a:r>
            <a:r>
              <a:rPr lang="en-IN" dirty="0" smtClean="0"/>
              <a:t>visit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Set </a:t>
            </a:r>
            <a:r>
              <a:rPr lang="en-IN" dirty="0"/>
              <a:t>up </a:t>
            </a:r>
            <a:r>
              <a:rPr lang="en-IN" dirty="0" smtClean="0"/>
              <a:t>SSH 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Generating </a:t>
            </a:r>
            <a:r>
              <a:rPr lang="en-IN" dirty="0"/>
              <a:t>a new SSH </a:t>
            </a:r>
            <a:r>
              <a:rPr lang="en-IN" dirty="0" smtClean="0"/>
              <a:t>key 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 Add it </a:t>
            </a:r>
            <a:r>
              <a:rPr lang="en-IN" dirty="0"/>
              <a:t>to the </a:t>
            </a:r>
            <a:r>
              <a:rPr lang="en-IN" dirty="0" smtClean="0"/>
              <a:t>ssh-agent</a:t>
            </a:r>
          </a:p>
          <a:p>
            <a:pPr marL="457200" indent="-457200" algn="l">
              <a:buAutoNum type="arabicParenR"/>
            </a:pPr>
            <a:r>
              <a:rPr lang="en-IN" dirty="0" smtClean="0"/>
              <a:t>Add </a:t>
            </a:r>
            <a:r>
              <a:rPr lang="en-IN" dirty="0"/>
              <a:t>the key to your GitHub account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3" y="2618508"/>
            <a:ext cx="3400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457200" indent="-457200" algn="l">
              <a:buAutoNum type="arabicParenR"/>
            </a:pPr>
            <a:endParaRPr lang="en-IN" dirty="0" smtClean="0"/>
          </a:p>
          <a:p>
            <a:pPr marL="457200" indent="-457200" algn="l">
              <a:buAutoNum type="arabicParenR"/>
            </a:pPr>
            <a:r>
              <a:rPr lang="en-IN" dirty="0" smtClean="0"/>
              <a:t>Generating </a:t>
            </a:r>
            <a:r>
              <a:rPr lang="en-IN" dirty="0"/>
              <a:t>a new SSH key and Add it to the </a:t>
            </a:r>
            <a:r>
              <a:rPr lang="en-IN" dirty="0" smtClean="0"/>
              <a:t>ssh-agent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8" y="1055110"/>
            <a:ext cx="83629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 fontAlgn="base"/>
            <a:endParaRPr lang="en-IN" dirty="0" smtClean="0"/>
          </a:p>
          <a:p>
            <a:pPr algn="l" fontAlgn="base"/>
            <a:r>
              <a:rPr lang="en-IN" dirty="0" smtClean="0"/>
              <a:t>2) </a:t>
            </a:r>
            <a:r>
              <a:rPr lang="en-IN" dirty="0"/>
              <a:t>Adding your SSH key to the ssh-agent</a:t>
            </a:r>
          </a:p>
          <a:p>
            <a:pPr algn="l"/>
            <a:endParaRPr lang="en-IN" dirty="0" smtClean="0"/>
          </a:p>
          <a:p>
            <a:pPr marL="457200" indent="-457200" algn="l">
              <a:buAutoNum type="alphaLcParenR"/>
            </a:pPr>
            <a:r>
              <a:rPr lang="en-IN" dirty="0" smtClean="0"/>
              <a:t>Start </a:t>
            </a:r>
            <a:r>
              <a:rPr lang="en-IN" dirty="0"/>
              <a:t>the ssh-agent in the background</a:t>
            </a:r>
            <a:r>
              <a:rPr lang="en-IN" dirty="0" smtClean="0"/>
              <a:t>.</a:t>
            </a:r>
          </a:p>
          <a:p>
            <a:pPr marL="457200" indent="-457200" algn="l">
              <a:buAutoNum type="alphaLcParenR"/>
            </a:pPr>
            <a:endParaRPr lang="en-IN" dirty="0"/>
          </a:p>
          <a:p>
            <a:pPr algn="l"/>
            <a:r>
              <a:rPr lang="en-IN" dirty="0"/>
              <a:t>              [root@dev ~]# eval "$(ssh-agent -s)"</a:t>
            </a:r>
          </a:p>
          <a:p>
            <a:pPr algn="l"/>
            <a:r>
              <a:rPr lang="en-IN" dirty="0" smtClean="0"/>
              <a:t>               </a:t>
            </a:r>
            <a:r>
              <a:rPr lang="en-IN" dirty="0" smtClean="0">
                <a:solidFill>
                  <a:srgbClr val="00B050"/>
                </a:solidFill>
              </a:rPr>
              <a:t>Agent </a:t>
            </a:r>
            <a:r>
              <a:rPr lang="en-IN" dirty="0">
                <a:solidFill>
                  <a:srgbClr val="00B050"/>
                </a:solidFill>
              </a:rPr>
              <a:t>pid 11397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b) </a:t>
            </a:r>
            <a:r>
              <a:rPr lang="en-IN" dirty="0"/>
              <a:t>Add your SSH private key to the </a:t>
            </a:r>
            <a:r>
              <a:rPr lang="en-IN" dirty="0" smtClean="0"/>
              <a:t>ssh-agent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	[root@dev ~]# ssh-add ~/.ssh/id_rsa</a:t>
            </a:r>
          </a:p>
          <a:p>
            <a:pPr algn="l"/>
            <a:r>
              <a:rPr lang="en-IN" dirty="0" smtClean="0"/>
              <a:t>             </a:t>
            </a:r>
            <a:r>
              <a:rPr lang="en-IN" dirty="0" smtClean="0">
                <a:solidFill>
                  <a:srgbClr val="00B050"/>
                </a:solidFill>
              </a:rPr>
              <a:t>Enter </a:t>
            </a:r>
            <a:r>
              <a:rPr lang="en-IN" dirty="0">
                <a:solidFill>
                  <a:srgbClr val="00B050"/>
                </a:solidFill>
              </a:rPr>
              <a:t>passphrase for /root/.ssh/id_rsa:</a:t>
            </a:r>
          </a:p>
          <a:p>
            <a:pPr algn="l"/>
            <a:r>
              <a:rPr lang="en-IN" dirty="0" smtClean="0">
                <a:solidFill>
                  <a:srgbClr val="00B050"/>
                </a:solidFill>
              </a:rPr>
              <a:t>             Identity </a:t>
            </a:r>
            <a:r>
              <a:rPr lang="en-IN" dirty="0">
                <a:solidFill>
                  <a:srgbClr val="00B050"/>
                </a:solidFill>
              </a:rPr>
              <a:t>added: /root/.ssh/id_rsa (/root/.ssh/id_rsa)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IN" dirty="0" smtClean="0"/>
              <a:t>3) Adding </a:t>
            </a:r>
            <a:r>
              <a:rPr lang="en-IN" dirty="0"/>
              <a:t>a new SSH key to your GitHub </a:t>
            </a:r>
            <a:r>
              <a:rPr lang="en-IN" dirty="0" smtClean="0"/>
              <a:t>account</a:t>
            </a:r>
          </a:p>
          <a:p>
            <a:pPr algn="l"/>
            <a:endParaRPr lang="en-US" dirty="0" smtClean="0"/>
          </a:p>
          <a:p>
            <a:pPr marL="457200" indent="-457200" algn="l">
              <a:buAutoNum type="alphaLcParenR"/>
            </a:pPr>
            <a:r>
              <a:rPr lang="en-IN" dirty="0" smtClean="0"/>
              <a:t>Copy </a:t>
            </a:r>
            <a:r>
              <a:rPr lang="en-IN" dirty="0"/>
              <a:t>the SSH key to your </a:t>
            </a:r>
            <a:r>
              <a:rPr lang="en-IN" dirty="0" smtClean="0"/>
              <a:t>clipboard</a:t>
            </a:r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marL="457200" indent="-457200" algn="l">
              <a:buAutoNum type="alphaLcParenR"/>
            </a:pPr>
            <a:endParaRPr lang="en-IN" dirty="0"/>
          </a:p>
          <a:p>
            <a:pPr marL="457200" indent="-457200" algn="l">
              <a:buAutoNum type="alphaLcParenR"/>
            </a:pPr>
            <a:endParaRPr lang="en-IN" dirty="0" smtClean="0"/>
          </a:p>
          <a:p>
            <a:pPr algn="l"/>
            <a:endParaRPr lang="en-IN" dirty="0"/>
          </a:p>
          <a:p>
            <a:pPr algn="l"/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6248"/>
            <a:ext cx="10820400" cy="2847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6036" y="2745570"/>
            <a:ext cx="4571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98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b) In </a:t>
            </a:r>
            <a:r>
              <a:rPr lang="en-IN" dirty="0"/>
              <a:t>the upper-right corner of any page, click your profile photo, then click </a:t>
            </a:r>
            <a:r>
              <a:rPr lang="en-IN" b="1" dirty="0"/>
              <a:t>Settings</a:t>
            </a:r>
            <a:r>
              <a:rPr lang="en-IN" dirty="0"/>
              <a:t>.</a:t>
            </a:r>
            <a:endParaRPr lang="en-IN" dirty="0" smtClean="0"/>
          </a:p>
          <a:p>
            <a:pPr algn="l"/>
            <a:endParaRPr lang="en-IN" dirty="0"/>
          </a:p>
          <a:p>
            <a:pPr algn="l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6036" y="2745570"/>
            <a:ext cx="4571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860177"/>
            <a:ext cx="7610475" cy="2811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9" y="3815525"/>
            <a:ext cx="10439400" cy="30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3" y="235527"/>
            <a:ext cx="7648575" cy="4128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3" y="4599710"/>
            <a:ext cx="7648575" cy="21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2441</TotalTime>
  <Words>801</Words>
  <Application>Microsoft Office PowerPoint</Application>
  <PresentationFormat>Widescreen</PresentationFormat>
  <Paragraphs>194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Cloud skipper design template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Ajay Prajapati</dc:creator>
  <cp:lastModifiedBy>Ajay Prajapati</cp:lastModifiedBy>
  <cp:revision>94</cp:revision>
  <dcterms:created xsi:type="dcterms:W3CDTF">2017-07-24T06:03:32Z</dcterms:created>
  <dcterms:modified xsi:type="dcterms:W3CDTF">2017-08-09T11:55:17Z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