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9"/>
  </p:notesMasterIdLst>
  <p:handoutMasterIdLst>
    <p:handoutMasterId r:id="rId60"/>
  </p:handoutMasterIdLst>
  <p:sldIdLst>
    <p:sldId id="265" r:id="rId5"/>
    <p:sldId id="270" r:id="rId6"/>
    <p:sldId id="271" r:id="rId7"/>
    <p:sldId id="290" r:id="rId8"/>
    <p:sldId id="272" r:id="rId9"/>
    <p:sldId id="291" r:id="rId10"/>
    <p:sldId id="273" r:id="rId11"/>
    <p:sldId id="292" r:id="rId12"/>
    <p:sldId id="275" r:id="rId13"/>
    <p:sldId id="276" r:id="rId14"/>
    <p:sldId id="277" r:id="rId15"/>
    <p:sldId id="278" r:id="rId16"/>
    <p:sldId id="279" r:id="rId17"/>
    <p:sldId id="280" r:id="rId18"/>
    <p:sldId id="281" r:id="rId19"/>
    <p:sldId id="282" r:id="rId20"/>
    <p:sldId id="283" r:id="rId21"/>
    <p:sldId id="284" r:id="rId22"/>
    <p:sldId id="285" r:id="rId23"/>
    <p:sldId id="315" r:id="rId24"/>
    <p:sldId id="316" r:id="rId25"/>
    <p:sldId id="286" r:id="rId26"/>
    <p:sldId id="287" r:id="rId27"/>
    <p:sldId id="289" r:id="rId28"/>
    <p:sldId id="266" r:id="rId29"/>
    <p:sldId id="304" r:id="rId30"/>
    <p:sldId id="293" r:id="rId31"/>
    <p:sldId id="299" r:id="rId32"/>
    <p:sldId id="295" r:id="rId33"/>
    <p:sldId id="296" r:id="rId34"/>
    <p:sldId id="297" r:id="rId35"/>
    <p:sldId id="298" r:id="rId36"/>
    <p:sldId id="300" r:id="rId37"/>
    <p:sldId id="294" r:id="rId38"/>
    <p:sldId id="301" r:id="rId39"/>
    <p:sldId id="302" r:id="rId40"/>
    <p:sldId id="305" r:id="rId41"/>
    <p:sldId id="306" r:id="rId42"/>
    <p:sldId id="307" r:id="rId43"/>
    <p:sldId id="308" r:id="rId44"/>
    <p:sldId id="309" r:id="rId45"/>
    <p:sldId id="310" r:id="rId46"/>
    <p:sldId id="311" r:id="rId47"/>
    <p:sldId id="312" r:id="rId48"/>
    <p:sldId id="317" r:id="rId49"/>
    <p:sldId id="318" r:id="rId50"/>
    <p:sldId id="319" r:id="rId51"/>
    <p:sldId id="320" r:id="rId52"/>
    <p:sldId id="313" r:id="rId53"/>
    <p:sldId id="321" r:id="rId54"/>
    <p:sldId id="322" r:id="rId55"/>
    <p:sldId id="323" r:id="rId56"/>
    <p:sldId id="314" r:id="rId57"/>
    <p:sldId id="30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66"/>
    <a:srgbClr val="18A5B8"/>
    <a:srgbClr val="00FF00"/>
    <a:srgbClr val="6699FF"/>
    <a:srgbClr val="FF9900"/>
    <a:srgbClr val="660033"/>
    <a:srgbClr val="33CCFF"/>
    <a:srgbClr val="FFCC00"/>
    <a:srgbClr val="ED6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84544" autoAdjust="0"/>
  </p:normalViewPr>
  <p:slideViewPr>
    <p:cSldViewPr snapToGrid="0" showGuides="1">
      <p:cViewPr varScale="1">
        <p:scale>
          <a:sx n="69" d="100"/>
          <a:sy n="69" d="100"/>
        </p:scale>
        <p:origin x="96" y="1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8/28/2017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8/28/2017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olang.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the problems about this approach?</a:t>
            </a:r>
          </a:p>
          <a:p>
            <a:r>
              <a:rPr lang="en-IN" dirty="0" smtClean="0"/>
              <a:t>The release process is done rarely. Consequently, we are barely practiced in releasing. Mistakes can happen more easily.</a:t>
            </a:r>
          </a:p>
          <a:p>
            <a:r>
              <a:rPr lang="en-IN" dirty="0" smtClean="0"/>
              <a:t>Manual steps. The release process consists of a lot of steps which have to be performed manually (shutdown, set up/update infrastructure, deployment, restart and manual tests). The consequences: </a:t>
            </a:r>
          </a:p>
          <a:p>
            <a:pPr lvl="1"/>
            <a:r>
              <a:rPr lang="en-IN" dirty="0" smtClean="0"/>
              <a:t>Mistakes are more likely to happen when executing these steps manually.</a:t>
            </a:r>
          </a:p>
          <a:p>
            <a:pPr lvl="1"/>
            <a:r>
              <a:rPr lang="en-IN" dirty="0" smtClean="0"/>
              <a:t>The whole release process is more laborious, cumbersome and takes more time.</a:t>
            </a:r>
          </a:p>
          <a:p>
            <a:r>
              <a:rPr lang="en-IN" dirty="0" smtClean="0"/>
              <a:t>There have been a lot of changes performed since the last release 6 months ago. It’s likely that </a:t>
            </a:r>
          </a:p>
          <a:p>
            <a:pPr lvl="1"/>
            <a:r>
              <a:rPr lang="en-IN" dirty="0" smtClean="0"/>
              <a:t>something will go wrong when trying to put the different components together (e.g. version conflicts, side-effects, incompatible components) or</a:t>
            </a:r>
          </a:p>
          <a:p>
            <a:pPr lvl="1"/>
            <a:r>
              <a:rPr lang="en-IN" dirty="0" smtClean="0"/>
              <a:t>that there are bugs in the application itself.</a:t>
            </a:r>
          </a:p>
          <a:p>
            <a:pPr lvl="1"/>
            <a:r>
              <a:rPr lang="en-IN" dirty="0" smtClean="0"/>
              <a:t>But it is hard to see what change is causing the problem, because there have been a lot of changes. The point is that those problems are discovered too late. We are getting feedback too late, because we are trying to release the application too late in the development process and not regularly. We are only trying to release, when we really want to create a release.</a:t>
            </a:r>
          </a:p>
          <a:p>
            <a:r>
              <a:rPr lang="en-IN" dirty="0" smtClean="0"/>
              <a:t>All in all, we have a high risk that something will go wrong during our release process or that the application will contain bugs. Releases are dangerous and scary, aren’t they? That’s probably why releases are done so rarely. But doing them rarely makes them even more dangerous and scary. What can we do instead?</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20</a:t>
            </a:fld>
            <a:endParaRPr lang="en-US" dirty="0"/>
          </a:p>
        </p:txBody>
      </p:sp>
    </p:spTree>
    <p:extLst>
      <p:ext uri="{BB962C8B-B14F-4D97-AF65-F5344CB8AC3E}">
        <p14:creationId xmlns:p14="http://schemas.microsoft.com/office/powerpoint/2010/main" val="86110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29</a:t>
            </a:fld>
            <a:endParaRPr lang="en-US" dirty="0"/>
          </a:p>
        </p:txBody>
      </p:sp>
    </p:spTree>
    <p:extLst>
      <p:ext uri="{BB962C8B-B14F-4D97-AF65-F5344CB8AC3E}">
        <p14:creationId xmlns:p14="http://schemas.microsoft.com/office/powerpoint/2010/main" val="248504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30</a:t>
            </a:fld>
            <a:endParaRPr lang="en-US" dirty="0"/>
          </a:p>
        </p:txBody>
      </p:sp>
    </p:spTree>
    <p:extLst>
      <p:ext uri="{BB962C8B-B14F-4D97-AF65-F5344CB8AC3E}">
        <p14:creationId xmlns:p14="http://schemas.microsoft.com/office/powerpoint/2010/main" val="1677162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top  - g</a:t>
            </a:r>
            <a:r>
              <a:rPr lang="en-IN" baseline="0" dirty="0" smtClean="0"/>
              <a:t> + 4 </a:t>
            </a:r>
          </a:p>
          <a:p>
            <a:r>
              <a:rPr lang="en-IN" baseline="0" dirty="0" smtClean="0"/>
              <a:t>Shift + L =&gt; docker</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31</a:t>
            </a:fld>
            <a:endParaRPr lang="en-US" dirty="0"/>
          </a:p>
        </p:txBody>
      </p:sp>
    </p:spTree>
    <p:extLst>
      <p:ext uri="{BB962C8B-B14F-4D97-AF65-F5344CB8AC3E}">
        <p14:creationId xmlns:p14="http://schemas.microsoft.com/office/powerpoint/2010/main" val="303171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32</a:t>
            </a:fld>
            <a:endParaRPr lang="en-US" dirty="0"/>
          </a:p>
        </p:txBody>
      </p:sp>
    </p:spTree>
    <p:extLst>
      <p:ext uri="{BB962C8B-B14F-4D97-AF65-F5344CB8AC3E}">
        <p14:creationId xmlns:p14="http://schemas.microsoft.com/office/powerpoint/2010/main" val="323447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https://docs.docker.com/engine/installation/linux/linux-postinstall/#ip-forwarding-problems</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33</a:t>
            </a:fld>
            <a:endParaRPr lang="en-US" dirty="0"/>
          </a:p>
        </p:txBody>
      </p:sp>
    </p:spTree>
    <p:extLst>
      <p:ext uri="{BB962C8B-B14F-4D97-AF65-F5344CB8AC3E}">
        <p14:creationId xmlns:p14="http://schemas.microsoft.com/office/powerpoint/2010/main" val="891568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34</a:t>
            </a:fld>
            <a:endParaRPr lang="en-US" dirty="0"/>
          </a:p>
        </p:txBody>
      </p:sp>
    </p:spTree>
    <p:extLst>
      <p:ext uri="{BB962C8B-B14F-4D97-AF65-F5344CB8AC3E}">
        <p14:creationId xmlns:p14="http://schemas.microsoft.com/office/powerpoint/2010/main" val="206910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Lab - https://docs.docker.com/get-started/part2/#apppy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35</a:t>
            </a:fld>
            <a:endParaRPr lang="en-US" dirty="0"/>
          </a:p>
        </p:txBody>
      </p:sp>
    </p:spTree>
    <p:extLst>
      <p:ext uri="{BB962C8B-B14F-4D97-AF65-F5344CB8AC3E}">
        <p14:creationId xmlns:p14="http://schemas.microsoft.com/office/powerpoint/2010/main" val="236970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port remapping of 4000:80 is to demonstrate the difference between what you EXPOSE within the Dockerfile, and what you publish using docker run -p</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36</a:t>
            </a:fld>
            <a:endParaRPr lang="en-US" dirty="0"/>
          </a:p>
        </p:txBody>
      </p:sp>
    </p:spTree>
    <p:extLst>
      <p:ext uri="{BB962C8B-B14F-4D97-AF65-F5344CB8AC3E}">
        <p14:creationId xmlns:p14="http://schemas.microsoft.com/office/powerpoint/2010/main" val="4255792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37</a:t>
            </a:fld>
            <a:endParaRPr lang="en-US" dirty="0"/>
          </a:p>
        </p:txBody>
      </p:sp>
    </p:spTree>
    <p:extLst>
      <p:ext uri="{BB962C8B-B14F-4D97-AF65-F5344CB8AC3E}">
        <p14:creationId xmlns:p14="http://schemas.microsoft.com/office/powerpoint/2010/main" val="384939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smtClean="0"/>
              <a:t>If you do not have the ubuntu image locally, Docker pulls it from your configured registry, as though you had run docker pull ubuntu manually</a:t>
            </a:r>
          </a:p>
          <a:p>
            <a:pPr marL="228600" indent="-228600">
              <a:buAutoNum type="arabicParenR"/>
            </a:pPr>
            <a:r>
              <a:rPr lang="en-IN" dirty="0" smtClean="0"/>
              <a:t>Docker creates a new container, as though you had run a docker create command manually.</a:t>
            </a:r>
          </a:p>
          <a:p>
            <a:pPr marL="228600" indent="-228600">
              <a:buAutoNum type="arabicParenR"/>
            </a:pPr>
            <a:r>
              <a:rPr lang="en-IN" dirty="0" smtClean="0"/>
              <a:t>Docker allocates a read-write filesystem to the container, as its final layer. This allows a running container to create or modify files and directories in its local filesystem.</a:t>
            </a:r>
          </a:p>
          <a:p>
            <a:pPr marL="228600" indent="-228600">
              <a:buAutoNum type="arabicParenR"/>
            </a:pPr>
            <a:r>
              <a:rPr lang="en-IN" dirty="0" smtClean="0"/>
              <a:t>Docker creates a network interface to connect the container to the default network, since you did not specify any networking options. This includes assigning an IP address to the container. By default, containers can connect to external networks using the host machine’s network connection.</a:t>
            </a:r>
          </a:p>
          <a:p>
            <a:pPr marL="228600" indent="-228600">
              <a:buAutoNum type="arabicParenR"/>
            </a:pPr>
            <a:r>
              <a:rPr lang="en-IN" dirty="0" smtClean="0"/>
              <a:t>Docker starts the container and executes /bin/bash. Because the container is run interactively and attached to your terminal (due to the -</a:t>
            </a:r>
            <a:r>
              <a:rPr lang="en-IN" dirty="0" err="1" smtClean="0"/>
              <a:t>i</a:t>
            </a:r>
            <a:r>
              <a:rPr lang="en-IN" dirty="0" smtClean="0"/>
              <a:t> and -t) flags, you can provide input using your keyboard and output is logged to your terminal.</a:t>
            </a:r>
          </a:p>
          <a:p>
            <a:pPr marL="228600" indent="-228600">
              <a:buAutoNum type="arabicParenR"/>
            </a:pPr>
            <a:r>
              <a:rPr lang="en-IN" dirty="0" smtClean="0"/>
              <a:t>When you type exit to terminate the /bin/bash command, the container stops but is not removed. You can start it again or remove it.</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38</a:t>
            </a:fld>
            <a:endParaRPr lang="en-US" dirty="0"/>
          </a:p>
        </p:txBody>
      </p:sp>
    </p:spTree>
    <p:extLst>
      <p:ext uri="{BB962C8B-B14F-4D97-AF65-F5344CB8AC3E}">
        <p14:creationId xmlns:p14="http://schemas.microsoft.com/office/powerpoint/2010/main" val="198044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the benefits of this approach?</a:t>
            </a:r>
          </a:p>
          <a:p>
            <a:r>
              <a:rPr lang="en-IN" dirty="0" smtClean="0"/>
              <a:t>Fewer mistakes can happen during an automated process in comparison to a manual one.</a:t>
            </a:r>
          </a:p>
          <a:p>
            <a:r>
              <a:rPr lang="en-IN" dirty="0" smtClean="0"/>
              <a:t>There are fewer changes done between two releases. The danger of mistakes is quite small and we can easily track them back to the causing change.</a:t>
            </a:r>
          </a:p>
          <a:p>
            <a:r>
              <a:rPr lang="en-IN" dirty="0" smtClean="0"/>
              <a:t>We don’t package and ship our application at the end of a development phase. We are doing it early and frequently. This way we’ll discover problems in the release process very soon.</a:t>
            </a:r>
          </a:p>
          <a:p>
            <a:r>
              <a:rPr lang="en-IN" dirty="0" smtClean="0"/>
              <a:t>Due to the automated release process we can bring business value faster into production and therefore reduce the time-to-market.</a:t>
            </a:r>
          </a:p>
          <a:p>
            <a:r>
              <a:rPr lang="en-IN" dirty="0" smtClean="0"/>
              <a:t>Deploying our application into production is low-risk, because we just execute the same automated process for the production as we did for the tests or the pre-production system.</a:t>
            </a:r>
          </a:p>
          <a:p>
            <a:r>
              <a:rPr lang="en-IN" dirty="0" smtClean="0"/>
              <a:t>All in all, Continuous Delivery is about</a:t>
            </a:r>
          </a:p>
          <a:p>
            <a:r>
              <a:rPr lang="en-IN" b="1" dirty="0" smtClean="0"/>
              <a:t>reduced risks,</a:t>
            </a:r>
            <a:endParaRPr lang="en-IN" dirty="0" smtClean="0"/>
          </a:p>
          <a:p>
            <a:r>
              <a:rPr lang="en-IN" b="1" dirty="0" smtClean="0"/>
              <a:t>increased reliability,</a:t>
            </a:r>
            <a:endParaRPr lang="en-IN" dirty="0" smtClean="0"/>
          </a:p>
          <a:p>
            <a:r>
              <a:rPr lang="en-IN" dirty="0" smtClean="0"/>
              <a:t>faster feedback,</a:t>
            </a:r>
          </a:p>
          <a:p>
            <a:r>
              <a:rPr lang="en-IN" smtClean="0"/>
              <a:t>accelerated release speed and time-to-market.</a:t>
            </a:r>
          </a:p>
          <a:p>
            <a:endParaRPr lang="en-IN"/>
          </a:p>
        </p:txBody>
      </p:sp>
      <p:sp>
        <p:nvSpPr>
          <p:cNvPr id="4" name="Slide Number Placeholder 3"/>
          <p:cNvSpPr>
            <a:spLocks noGrp="1"/>
          </p:cNvSpPr>
          <p:nvPr>
            <p:ph type="sldNum" sz="quarter" idx="10"/>
          </p:nvPr>
        </p:nvSpPr>
        <p:spPr/>
        <p:txBody>
          <a:bodyPr/>
          <a:lstStyle/>
          <a:p>
            <a:fld id="{810E1E9A-E921-4174-A0FC-51868D7AC568}" type="slidenum">
              <a:rPr lang="en-US" smtClean="0"/>
              <a:t>21</a:t>
            </a:fld>
            <a:endParaRPr lang="en-US" dirty="0"/>
          </a:p>
        </p:txBody>
      </p:sp>
    </p:spTree>
    <p:extLst>
      <p:ext uri="{BB962C8B-B14F-4D97-AF65-F5344CB8AC3E}">
        <p14:creationId xmlns:p14="http://schemas.microsoft.com/office/powerpoint/2010/main" val="262043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39</a:t>
            </a:fld>
            <a:endParaRPr lang="en-US" dirty="0"/>
          </a:p>
        </p:txBody>
      </p:sp>
    </p:spTree>
    <p:extLst>
      <p:ext uri="{BB962C8B-B14F-4D97-AF65-F5344CB8AC3E}">
        <p14:creationId xmlns:p14="http://schemas.microsoft.com/office/powerpoint/2010/main" val="3819974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Docker is written in </a:t>
            </a:r>
            <a:r>
              <a:rPr lang="en-IN" dirty="0" smtClean="0">
                <a:hlinkClick r:id="rId3"/>
              </a:rPr>
              <a:t>Go</a:t>
            </a:r>
            <a:r>
              <a:rPr lang="en-IN" dirty="0" smtClean="0"/>
              <a:t> and takes advantage of several features of the Linux kernel to deliver its functionality.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40</a:t>
            </a:fld>
            <a:endParaRPr lang="en-US" dirty="0"/>
          </a:p>
        </p:txBody>
      </p:sp>
    </p:spTree>
    <p:extLst>
      <p:ext uri="{BB962C8B-B14F-4D97-AF65-F5344CB8AC3E}">
        <p14:creationId xmlns:p14="http://schemas.microsoft.com/office/powerpoint/2010/main" val="271446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41</a:t>
            </a:fld>
            <a:endParaRPr lang="en-US" dirty="0"/>
          </a:p>
        </p:txBody>
      </p:sp>
    </p:spTree>
    <p:extLst>
      <p:ext uri="{BB962C8B-B14F-4D97-AF65-F5344CB8AC3E}">
        <p14:creationId xmlns:p14="http://schemas.microsoft.com/office/powerpoint/2010/main" val="577886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42</a:t>
            </a:fld>
            <a:endParaRPr lang="en-US" dirty="0"/>
          </a:p>
        </p:txBody>
      </p:sp>
    </p:spTree>
    <p:extLst>
      <p:ext uri="{BB962C8B-B14F-4D97-AF65-F5344CB8AC3E}">
        <p14:creationId xmlns:p14="http://schemas.microsoft.com/office/powerpoint/2010/main" val="2595173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Docker Engine 1.12 introduces swarm mode that enables you to create a cluster of one or more Docker Engines called a swarm. </a:t>
            </a:r>
            <a:r>
              <a:rPr lang="en-IN" smtClean="0"/>
              <a:t>A swarm consists of one or more nodes: physical or virtual machines running Docker Engine 1.12 or later in swarm mode</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43</a:t>
            </a:fld>
            <a:endParaRPr lang="en-US" dirty="0"/>
          </a:p>
        </p:txBody>
      </p:sp>
    </p:spTree>
    <p:extLst>
      <p:ext uri="{BB962C8B-B14F-4D97-AF65-F5344CB8AC3E}">
        <p14:creationId xmlns:p14="http://schemas.microsoft.com/office/powerpoint/2010/main" val="2926668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44</a:t>
            </a:fld>
            <a:endParaRPr lang="en-US" dirty="0"/>
          </a:p>
        </p:txBody>
      </p:sp>
    </p:spTree>
    <p:extLst>
      <p:ext uri="{BB962C8B-B14F-4D97-AF65-F5344CB8AC3E}">
        <p14:creationId xmlns:p14="http://schemas.microsoft.com/office/powerpoint/2010/main" val="1472235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45</a:t>
            </a:fld>
            <a:endParaRPr lang="en-US" dirty="0"/>
          </a:p>
        </p:txBody>
      </p:sp>
    </p:spTree>
    <p:extLst>
      <p:ext uri="{BB962C8B-B14F-4D97-AF65-F5344CB8AC3E}">
        <p14:creationId xmlns:p14="http://schemas.microsoft.com/office/powerpoint/2010/main" val="3247507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46</a:t>
            </a:fld>
            <a:endParaRPr lang="en-US" dirty="0"/>
          </a:p>
        </p:txBody>
      </p:sp>
    </p:spTree>
    <p:extLst>
      <p:ext uri="{BB962C8B-B14F-4D97-AF65-F5344CB8AC3E}">
        <p14:creationId xmlns:p14="http://schemas.microsoft.com/office/powerpoint/2010/main" val="2537022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47</a:t>
            </a:fld>
            <a:endParaRPr lang="en-US" dirty="0"/>
          </a:p>
        </p:txBody>
      </p:sp>
    </p:spTree>
    <p:extLst>
      <p:ext uri="{BB962C8B-B14F-4D97-AF65-F5344CB8AC3E}">
        <p14:creationId xmlns:p14="http://schemas.microsoft.com/office/powerpoint/2010/main" val="3843848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apt-get update</a:t>
            </a:r>
          </a:p>
          <a:p>
            <a:pPr marL="0" indent="0">
              <a:buNone/>
            </a:pPr>
            <a:r>
              <a:rPr lang="en-IN" dirty="0" smtClean="0"/>
              <a:t>apt-get install net-tools</a:t>
            </a:r>
          </a:p>
          <a:p>
            <a:pPr marL="0" indent="0">
              <a:buNone/>
            </a:pPr>
            <a:r>
              <a:rPr lang="en-IN" dirty="0" smtClean="0"/>
              <a:t>apt-get install iproute2</a:t>
            </a:r>
          </a:p>
          <a:p>
            <a:pPr marL="0" indent="0">
              <a:buNone/>
            </a:pPr>
            <a:r>
              <a:rPr lang="en-IN" dirty="0" smtClean="0"/>
              <a:t>apt-get install </a:t>
            </a:r>
            <a:r>
              <a:rPr lang="en-IN" dirty="0" err="1" smtClean="0"/>
              <a:t>iputils</a:t>
            </a:r>
            <a:r>
              <a:rPr lang="en-IN" dirty="0" smtClean="0"/>
              <a:t>-ping</a:t>
            </a:r>
          </a:p>
          <a:p>
            <a:pPr marL="0" indent="0">
              <a:buNone/>
            </a:pPr>
            <a:r>
              <a:rPr lang="en-IN" dirty="0" smtClean="0"/>
              <a:t>apt-get install </a:t>
            </a:r>
            <a:r>
              <a:rPr lang="en-IN" dirty="0" err="1" smtClean="0"/>
              <a:t>openssh</a:t>
            </a:r>
            <a:r>
              <a:rPr lang="en-IN" dirty="0" smtClean="0"/>
              <a:t>-server</a:t>
            </a:r>
          </a:p>
          <a:p>
            <a:pPr marL="0" indent="0">
              <a:buNone/>
            </a:pPr>
            <a:r>
              <a:rPr lang="en-IN" dirty="0" smtClean="0"/>
              <a:t>apt-get install vim</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48</a:t>
            </a:fld>
            <a:endParaRPr lang="en-US" dirty="0"/>
          </a:p>
        </p:txBody>
      </p:sp>
    </p:spTree>
    <p:extLst>
      <p:ext uri="{BB962C8B-B14F-4D97-AF65-F5344CB8AC3E}">
        <p14:creationId xmlns:p14="http://schemas.microsoft.com/office/powerpoint/2010/main" val="273243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Docker software removes some of the limitations of virtualization to help reduce CPU and memory overhead and increase application density per host.</a:t>
            </a:r>
          </a:p>
          <a:p>
            <a:r>
              <a:rPr lang="en-IN" dirty="0" smtClean="0"/>
              <a:t>Docker software is not a virtualization technology; rather, it is an application-delivery technology that abstracts an application and its dependencies from the operating system.</a:t>
            </a:r>
          </a:p>
          <a:p>
            <a:endParaRPr lang="en-IN" dirty="0" smtClean="0"/>
          </a:p>
          <a:p>
            <a:r>
              <a:rPr lang="en-IN" dirty="0" smtClean="0"/>
              <a:t>Instead of running an application within a full virtual machine, Docker software lets developers package an application with a file system, libraries, and any other dependencies that the application needs within a Docker container, which can run on a bare-metal server or in a virtual machine</a:t>
            </a:r>
          </a:p>
          <a:p>
            <a:endParaRPr lang="en-IN" dirty="0" smtClean="0"/>
          </a:p>
          <a:p>
            <a:r>
              <a:rPr lang="en-IN" dirty="0" smtClean="0"/>
              <a:t>The difference is that Docker containers use a shared operating-system kernel model on the host instead of relying on isolation through hardware virtualization. </a:t>
            </a:r>
          </a:p>
          <a:p>
            <a:endParaRPr lang="en-IN" dirty="0" smtClean="0"/>
          </a:p>
          <a:p>
            <a:r>
              <a:rPr lang="en-IN" dirty="0" smtClean="0"/>
              <a:t>Only the application and its dependencies are deployed within the container.</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22</a:t>
            </a:fld>
            <a:endParaRPr lang="en-US" dirty="0"/>
          </a:p>
        </p:txBody>
      </p:sp>
    </p:spTree>
    <p:extLst>
      <p:ext uri="{BB962C8B-B14F-4D97-AF65-F5344CB8AC3E}">
        <p14:creationId xmlns:p14="http://schemas.microsoft.com/office/powerpoint/2010/main" val="163377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49</a:t>
            </a:fld>
            <a:endParaRPr lang="en-US" dirty="0"/>
          </a:p>
        </p:txBody>
      </p:sp>
    </p:spTree>
    <p:extLst>
      <p:ext uri="{BB962C8B-B14F-4D97-AF65-F5344CB8AC3E}">
        <p14:creationId xmlns:p14="http://schemas.microsoft.com/office/powerpoint/2010/main" val="3578108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50</a:t>
            </a:fld>
            <a:endParaRPr lang="en-US" dirty="0"/>
          </a:p>
        </p:txBody>
      </p:sp>
    </p:spTree>
    <p:extLst>
      <p:ext uri="{BB962C8B-B14F-4D97-AF65-F5344CB8AC3E}">
        <p14:creationId xmlns:p14="http://schemas.microsoft.com/office/powerpoint/2010/main" val="3964976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51</a:t>
            </a:fld>
            <a:endParaRPr lang="en-US" dirty="0"/>
          </a:p>
        </p:txBody>
      </p:sp>
    </p:spTree>
    <p:extLst>
      <p:ext uri="{BB962C8B-B14F-4D97-AF65-F5344CB8AC3E}">
        <p14:creationId xmlns:p14="http://schemas.microsoft.com/office/powerpoint/2010/main" val="3206595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52</a:t>
            </a:fld>
            <a:endParaRPr lang="en-US" dirty="0"/>
          </a:p>
        </p:txBody>
      </p:sp>
    </p:spTree>
    <p:extLst>
      <p:ext uri="{BB962C8B-B14F-4D97-AF65-F5344CB8AC3E}">
        <p14:creationId xmlns:p14="http://schemas.microsoft.com/office/powerpoint/2010/main" val="1032625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53</a:t>
            </a:fld>
            <a:endParaRPr lang="en-US" dirty="0"/>
          </a:p>
        </p:txBody>
      </p:sp>
    </p:spTree>
    <p:extLst>
      <p:ext uri="{BB962C8B-B14F-4D97-AF65-F5344CB8AC3E}">
        <p14:creationId xmlns:p14="http://schemas.microsoft.com/office/powerpoint/2010/main" val="323977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Simplicity - </a:t>
            </a:r>
            <a:r>
              <a:rPr lang="en-IN" dirty="0" smtClean="0"/>
              <a:t>IT operations benefit from the simplicity of containers because Docker containers run independently in Docker environments, regardless of the underlying operating-system configurations.</a:t>
            </a:r>
          </a:p>
          <a:p>
            <a:endParaRPr lang="en-IN" dirty="0" smtClean="0"/>
          </a:p>
          <a:p>
            <a:r>
              <a:rPr lang="en-IN" b="1" dirty="0" smtClean="0"/>
              <a:t>Speed - </a:t>
            </a:r>
            <a:r>
              <a:rPr lang="en-IN" dirty="0" smtClean="0"/>
              <a:t>Each container application views itself as running within its own environment—similar to how an application runs in a virtual machine—but the container doesn’t require a separate operating system. This lightweight environment relieves the application of operatingsystem and hypervisor overhead. Development and IT-operations teams can create and deploy new containers quickly, which can help reduce development and deployment time and increase team productivity</a:t>
            </a:r>
          </a:p>
          <a:p>
            <a:endParaRPr lang="en-IN" dirty="0" smtClean="0"/>
          </a:p>
          <a:p>
            <a:r>
              <a:rPr lang="en-IN" b="1" dirty="0" smtClean="0"/>
              <a:t>Interoperability - </a:t>
            </a:r>
            <a:r>
              <a:rPr lang="en-IN" dirty="0" smtClean="0"/>
              <a:t>If an individual container within the stack needs to be upgraded, a developer can swap out the container without affecting the rest of the containers within the stack.</a:t>
            </a:r>
          </a:p>
          <a:p>
            <a:endParaRPr lang="en-IN" dirty="0" smtClean="0"/>
          </a:p>
          <a:p>
            <a:r>
              <a:rPr lang="en-IN" b="1" dirty="0" smtClean="0"/>
              <a:t>Portability: </a:t>
            </a:r>
            <a:r>
              <a:rPr lang="en-IN" dirty="0" smtClean="0"/>
              <a:t>This portability simplifies development and deployment by removing host-configuration dependencies from the process.</a:t>
            </a:r>
          </a:p>
          <a:p>
            <a:endParaRPr lang="en-IN" b="1" dirty="0" smtClean="0"/>
          </a:p>
          <a:p>
            <a:r>
              <a:rPr lang="en-IN" b="1" dirty="0" smtClean="0"/>
              <a:t>Density:</a:t>
            </a:r>
            <a:r>
              <a:rPr lang="en-IN" dirty="0" smtClean="0"/>
              <a:t>In addition, Docker containers let developers create “microservice architectures” easily, where a single service runs within a single container without interfering with other services running in other containers.</a:t>
            </a:r>
            <a:endParaRPr lang="en-IN" b="1"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23</a:t>
            </a:fld>
            <a:endParaRPr lang="en-US" dirty="0"/>
          </a:p>
        </p:txBody>
      </p:sp>
    </p:spTree>
    <p:extLst>
      <p:ext uri="{BB962C8B-B14F-4D97-AF65-F5344CB8AC3E}">
        <p14:creationId xmlns:p14="http://schemas.microsoft.com/office/powerpoint/2010/main" val="177773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Docker Engine</a:t>
            </a:r>
          </a:p>
          <a:p>
            <a:r>
              <a:rPr lang="en-IN" sz="1200" b="0" i="0" kern="1200" dirty="0" smtClean="0">
                <a:solidFill>
                  <a:schemeClr val="tx1"/>
                </a:solidFill>
                <a:effectLst/>
                <a:latin typeface="+mn-lt"/>
                <a:ea typeface="+mn-ea"/>
                <a:cs typeface="+mn-cs"/>
              </a:rPr>
              <a:t>It is a client server application that contains the following major components.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server which is a type of long-running program called a daemon process.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The REST API is used to specify interfaces that programs can use to talk to the daemon and instruct it what to do.</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command line interface client.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24</a:t>
            </a:fld>
            <a:endParaRPr lang="en-US" dirty="0"/>
          </a:p>
        </p:txBody>
      </p:sp>
    </p:spTree>
    <p:extLst>
      <p:ext uri="{BB962C8B-B14F-4D97-AF65-F5344CB8AC3E}">
        <p14:creationId xmlns:p14="http://schemas.microsoft.com/office/powerpoint/2010/main" val="130452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Docker Architecture</a:t>
            </a:r>
          </a:p>
          <a:p>
            <a:r>
              <a:rPr lang="en-IN" sz="1200" b="0" i="0" kern="1200" dirty="0" smtClean="0">
                <a:solidFill>
                  <a:schemeClr val="tx1"/>
                </a:solidFill>
                <a:effectLst/>
                <a:latin typeface="+mn-lt"/>
                <a:ea typeface="+mn-ea"/>
                <a:cs typeface="+mn-cs"/>
              </a:rPr>
              <a:t>Docker follows client-server architecture. Its architecture consists mainly three parts.</a:t>
            </a:r>
          </a:p>
          <a:p>
            <a:r>
              <a:rPr lang="en-IN" sz="1200" b="0" i="0" kern="1200" dirty="0" smtClean="0">
                <a:solidFill>
                  <a:schemeClr val="tx1"/>
                </a:solidFill>
                <a:effectLst/>
                <a:latin typeface="+mn-lt"/>
                <a:ea typeface="+mn-ea"/>
                <a:cs typeface="+mn-cs"/>
              </a:rPr>
              <a:t>1) </a:t>
            </a:r>
            <a:r>
              <a:rPr lang="en-IN" sz="1200" b="1" i="0" kern="1200" dirty="0" smtClean="0">
                <a:solidFill>
                  <a:schemeClr val="tx1"/>
                </a:solidFill>
                <a:effectLst/>
                <a:latin typeface="+mn-lt"/>
                <a:ea typeface="+mn-ea"/>
                <a:cs typeface="+mn-cs"/>
              </a:rPr>
              <a:t>Client:</a:t>
            </a:r>
            <a:r>
              <a:rPr lang="en-IN" sz="1200" b="0" i="0" kern="1200" dirty="0" smtClean="0">
                <a:solidFill>
                  <a:schemeClr val="tx1"/>
                </a:solidFill>
                <a:effectLst/>
                <a:latin typeface="+mn-lt"/>
                <a:ea typeface="+mn-ea"/>
                <a:cs typeface="+mn-cs"/>
              </a:rPr>
              <a:t> Docker provides Command Line Interface (CLI) tools to client to interact with Docker daemon. Client can build, run and stop application. Client can also interact to Docker_Host remotely.</a:t>
            </a:r>
          </a:p>
          <a:p>
            <a:r>
              <a:rPr lang="en-IN" sz="1200" b="0" i="0" kern="1200" dirty="0" smtClean="0">
                <a:solidFill>
                  <a:schemeClr val="tx1"/>
                </a:solidFill>
                <a:effectLst/>
                <a:latin typeface="+mn-lt"/>
                <a:ea typeface="+mn-ea"/>
                <a:cs typeface="+mn-cs"/>
              </a:rPr>
              <a:t>2) </a:t>
            </a:r>
            <a:r>
              <a:rPr lang="en-IN" sz="1200" b="1" i="0" kern="1200" dirty="0" smtClean="0">
                <a:solidFill>
                  <a:schemeClr val="tx1"/>
                </a:solidFill>
                <a:effectLst/>
                <a:latin typeface="+mn-lt"/>
                <a:ea typeface="+mn-ea"/>
                <a:cs typeface="+mn-cs"/>
              </a:rPr>
              <a:t>Docker_Host:</a:t>
            </a:r>
            <a:r>
              <a:rPr lang="en-IN" sz="1200" b="0" i="0" kern="1200" dirty="0" smtClean="0">
                <a:solidFill>
                  <a:schemeClr val="tx1"/>
                </a:solidFill>
                <a:effectLst/>
                <a:latin typeface="+mn-lt"/>
                <a:ea typeface="+mn-ea"/>
                <a:cs typeface="+mn-cs"/>
              </a:rPr>
              <a:t> It contains Containers, Images, and Docker daemon. It provides complete environment to execute and run your application.</a:t>
            </a:r>
          </a:p>
          <a:p>
            <a:r>
              <a:rPr lang="en-IN" sz="1200" b="0" i="0" kern="1200" dirty="0" smtClean="0">
                <a:solidFill>
                  <a:schemeClr val="tx1"/>
                </a:solidFill>
                <a:effectLst/>
                <a:latin typeface="+mn-lt"/>
                <a:ea typeface="+mn-ea"/>
                <a:cs typeface="+mn-cs"/>
              </a:rPr>
              <a:t>3) </a:t>
            </a:r>
            <a:r>
              <a:rPr lang="en-IN" sz="1200" b="1" i="0" kern="1200" dirty="0" smtClean="0">
                <a:solidFill>
                  <a:schemeClr val="tx1"/>
                </a:solidFill>
                <a:effectLst/>
                <a:latin typeface="+mn-lt"/>
                <a:ea typeface="+mn-ea"/>
                <a:cs typeface="+mn-cs"/>
              </a:rPr>
              <a:t>Registry:</a:t>
            </a:r>
            <a:r>
              <a:rPr lang="en-IN" sz="1200" b="0" i="0" kern="1200" dirty="0" smtClean="0">
                <a:solidFill>
                  <a:schemeClr val="tx1"/>
                </a:solidFill>
                <a:effectLst/>
                <a:latin typeface="+mn-lt"/>
                <a:ea typeface="+mn-ea"/>
                <a:cs typeface="+mn-cs"/>
              </a:rPr>
              <a:t> It is global repository of images. You can access and use these images to run your application in Docker environment.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25</a:t>
            </a:fld>
            <a:endParaRPr lang="en-US" dirty="0"/>
          </a:p>
        </p:txBody>
      </p:sp>
    </p:spTree>
    <p:extLst>
      <p:ext uri="{BB962C8B-B14F-4D97-AF65-F5344CB8AC3E}">
        <p14:creationId xmlns:p14="http://schemas.microsoft.com/office/powerpoint/2010/main" val="31925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Images</a:t>
            </a:r>
            <a:r>
              <a:rPr lang="en-IN" baseline="0" dirty="0" smtClean="0"/>
              <a:t> - </a:t>
            </a:r>
            <a:r>
              <a:rPr lang="en-IN" dirty="0" smtClean="0"/>
              <a:t>For example, you may build an image which is based on the ubuntu image, but installs the Apache web server and your application, as well as the configuration details needed to make your application run.</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26</a:t>
            </a:fld>
            <a:endParaRPr lang="en-US" dirty="0"/>
          </a:p>
        </p:txBody>
      </p:sp>
    </p:spTree>
    <p:extLst>
      <p:ext uri="{BB962C8B-B14F-4D97-AF65-F5344CB8AC3E}">
        <p14:creationId xmlns:p14="http://schemas.microsoft.com/office/powerpoint/2010/main" val="86536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27</a:t>
            </a:fld>
            <a:endParaRPr lang="en-US" dirty="0"/>
          </a:p>
        </p:txBody>
      </p:sp>
    </p:spTree>
    <p:extLst>
      <p:ext uri="{BB962C8B-B14F-4D97-AF65-F5344CB8AC3E}">
        <p14:creationId xmlns:p14="http://schemas.microsoft.com/office/powerpoint/2010/main" val="354798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Install required packages. yum-</a:t>
            </a:r>
            <a:r>
              <a:rPr lang="en-IN" dirty="0" err="1" smtClean="0"/>
              <a:t>utils</a:t>
            </a:r>
            <a:r>
              <a:rPr lang="en-IN" dirty="0" smtClean="0"/>
              <a:t> provides the yum-</a:t>
            </a:r>
            <a:r>
              <a:rPr lang="en-IN" dirty="0" err="1" smtClean="0"/>
              <a:t>config</a:t>
            </a:r>
            <a:r>
              <a:rPr lang="en-IN" dirty="0" smtClean="0"/>
              <a:t>-manager utility, and device-mapper-persistent-data and lvm2 are required by the </a:t>
            </a:r>
            <a:r>
              <a:rPr lang="en-IN" dirty="0" err="1" smtClean="0"/>
              <a:t>devicemapper</a:t>
            </a:r>
            <a:r>
              <a:rPr lang="en-IN" dirty="0" smtClean="0"/>
              <a:t> storage driver.</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28</a:t>
            </a:fld>
            <a:endParaRPr lang="en-US" dirty="0"/>
          </a:p>
        </p:txBody>
      </p:sp>
    </p:spTree>
    <p:extLst>
      <p:ext uri="{BB962C8B-B14F-4D97-AF65-F5344CB8AC3E}">
        <p14:creationId xmlns:p14="http://schemas.microsoft.com/office/powerpoint/2010/main" val="358206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8/28/2017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8/28/2017</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kg.jenkins.io/redhat/jenkins.repo" TargetMode="External"/><Relationship Id="rId2" Type="http://schemas.openxmlformats.org/officeDocument/2006/relationships/hyperlink" Target="https://pkg.jenkins.io/redhat/" TargetMode="External"/><Relationship Id="rId1" Type="http://schemas.openxmlformats.org/officeDocument/2006/relationships/slideLayout" Target="../slideLayouts/slideLayout1.xml"/><Relationship Id="rId4" Type="http://schemas.openxmlformats.org/officeDocument/2006/relationships/hyperlink" Target="https://pkg.jenkins.io/redhat/jenkins.io.ke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387600"/>
          </a:xfrm>
        </p:spPr>
        <p:txBody>
          <a:bodyPr/>
          <a:lstStyle/>
          <a:p>
            <a:r>
              <a:rPr lang="en-IN" dirty="0" smtClean="0"/>
              <a:t>Jenkins</a:t>
            </a:r>
            <a:endParaRPr lang="en-US" dirty="0"/>
          </a:p>
        </p:txBody>
      </p:sp>
      <p:sp>
        <p:nvSpPr>
          <p:cNvPr id="3" name="Subtitle 2"/>
          <p:cNvSpPr>
            <a:spLocks noGrp="1"/>
          </p:cNvSpPr>
          <p:nvPr>
            <p:ph type="subTitle" idx="1"/>
          </p:nvPr>
        </p:nvSpPr>
        <p:spPr/>
        <p:txBody>
          <a:bodyPr/>
          <a:lstStyle/>
          <a:p>
            <a:r>
              <a:rPr lang="en-IN" dirty="0" smtClean="0"/>
              <a:t>Continuous Integration</a:t>
            </a:r>
          </a:p>
          <a:p>
            <a:r>
              <a:rPr lang="en-IN" dirty="0"/>
              <a:t>		</a:t>
            </a:r>
            <a:r>
              <a:rPr lang="en-IN" dirty="0" smtClean="0"/>
              <a:t>		-</a:t>
            </a:r>
            <a:r>
              <a:rPr lang="en-IN" dirty="0"/>
              <a:t>written in Java</a:t>
            </a:r>
            <a:endParaRPr lang="en-US" dirty="0"/>
          </a:p>
        </p:txBody>
      </p:sp>
      <p:pic>
        <p:nvPicPr>
          <p:cNvPr id="5" name="Picture 4" descr="File:&lt;strong&gt;Jenkins&lt;/strong&gt; logo.svg - Media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773" y="193820"/>
            <a:ext cx="2482453" cy="3186689"/>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a:t>Forking the Sample Repository </a:t>
            </a:r>
          </a:p>
        </p:txBody>
      </p:sp>
      <p:pic>
        <p:nvPicPr>
          <p:cNvPr id="2" name="Picture 1"/>
          <p:cNvPicPr>
            <a:picLocks noChangeAspect="1"/>
          </p:cNvPicPr>
          <p:nvPr/>
        </p:nvPicPr>
        <p:blipFill>
          <a:blip r:embed="rId2"/>
          <a:stretch>
            <a:fillRect/>
          </a:stretch>
        </p:blipFill>
        <p:spPr>
          <a:xfrm>
            <a:off x="800967" y="1047750"/>
            <a:ext cx="10839450" cy="2381250"/>
          </a:xfrm>
          <a:prstGeom prst="rect">
            <a:avLst/>
          </a:prstGeom>
        </p:spPr>
      </p:pic>
    </p:spTree>
    <p:extLst>
      <p:ext uri="{BB962C8B-B14F-4D97-AF65-F5344CB8AC3E}">
        <p14:creationId xmlns:p14="http://schemas.microsoft.com/office/powerpoint/2010/main" val="189957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Installation of Jenkins</a:t>
            </a:r>
          </a:p>
          <a:p>
            <a:endParaRPr lang="en-US" dirty="0"/>
          </a:p>
          <a:p>
            <a:pPr marL="457200" indent="-457200" algn="l">
              <a:buAutoNum type="arabicParenR"/>
            </a:pPr>
            <a:r>
              <a:rPr lang="en-US" dirty="0" smtClean="0">
                <a:hlinkClick r:id="rId2"/>
              </a:rPr>
              <a:t>https</a:t>
            </a:r>
            <a:r>
              <a:rPr lang="en-US" dirty="0">
                <a:hlinkClick r:id="rId2"/>
              </a:rPr>
              <a:t>://pkg.jenkins.io/redhat</a:t>
            </a:r>
            <a:r>
              <a:rPr lang="en-US" dirty="0" smtClean="0">
                <a:hlinkClick r:id="rId2"/>
              </a:rPr>
              <a:t>/</a:t>
            </a:r>
            <a:endParaRPr lang="en-US" dirty="0" smtClean="0"/>
          </a:p>
          <a:p>
            <a:pPr marL="457200" indent="-457200" algn="l">
              <a:buAutoNum type="arabicParenR"/>
            </a:pPr>
            <a:r>
              <a:rPr lang="en-US" dirty="0"/>
              <a:t>wget -O /etc/yum.repos.d/jenkins.repo </a:t>
            </a:r>
            <a:r>
              <a:rPr lang="en-US" dirty="0">
                <a:hlinkClick r:id="rId3"/>
              </a:rPr>
              <a:t>https://</a:t>
            </a:r>
            <a:r>
              <a:rPr lang="en-US" dirty="0" smtClean="0">
                <a:hlinkClick r:id="rId3"/>
              </a:rPr>
              <a:t>pkg.jenkins.io/redhat/jenkins.repo</a:t>
            </a:r>
            <a:endParaRPr lang="en-US" dirty="0" smtClean="0"/>
          </a:p>
          <a:p>
            <a:pPr marL="457200" indent="-457200" algn="l">
              <a:buAutoNum type="arabicParenR"/>
            </a:pPr>
            <a:r>
              <a:rPr lang="en-US" dirty="0"/>
              <a:t>rpm --import </a:t>
            </a:r>
            <a:r>
              <a:rPr lang="en-US" dirty="0">
                <a:hlinkClick r:id="rId4"/>
              </a:rPr>
              <a:t>https://</a:t>
            </a:r>
            <a:r>
              <a:rPr lang="en-US" dirty="0" smtClean="0">
                <a:hlinkClick r:id="rId4"/>
              </a:rPr>
              <a:t>pkg.jenkins.io/redhat/jenkins.io.key</a:t>
            </a:r>
            <a:endParaRPr lang="en-US" dirty="0" smtClean="0"/>
          </a:p>
          <a:p>
            <a:pPr marL="457200" indent="-457200" algn="l">
              <a:buAutoNum type="arabicParenR"/>
            </a:pPr>
            <a:r>
              <a:rPr lang="en-US" dirty="0"/>
              <a:t>yum install </a:t>
            </a:r>
            <a:r>
              <a:rPr lang="en-US" dirty="0" smtClean="0"/>
              <a:t>jenkins</a:t>
            </a:r>
          </a:p>
          <a:p>
            <a:pPr marL="457200" indent="-457200" algn="l">
              <a:buAutoNum type="arabicParenR"/>
            </a:pPr>
            <a:r>
              <a:rPr lang="en-US" dirty="0"/>
              <a:t>systemctl start </a:t>
            </a:r>
            <a:r>
              <a:rPr lang="en-US" dirty="0" smtClean="0"/>
              <a:t>jenkins</a:t>
            </a:r>
          </a:p>
          <a:p>
            <a:pPr marL="457200" indent="-457200" algn="l">
              <a:buAutoNum type="arabicParenR"/>
            </a:pPr>
            <a:r>
              <a:rPr lang="en-US" dirty="0"/>
              <a:t>systemctl enable </a:t>
            </a:r>
            <a:r>
              <a:rPr lang="en-US" dirty="0" smtClean="0"/>
              <a:t>jenkins.service</a:t>
            </a:r>
          </a:p>
          <a:p>
            <a:pPr marL="457200" indent="-457200" algn="l">
              <a:buAutoNum type="arabicParenR"/>
            </a:pPr>
            <a:r>
              <a:rPr lang="en-US" dirty="0" smtClean="0"/>
              <a:t>systemctl </a:t>
            </a:r>
            <a:r>
              <a:rPr lang="en-US" dirty="0"/>
              <a:t>status </a:t>
            </a:r>
            <a:r>
              <a:rPr lang="en-US" dirty="0" smtClean="0"/>
              <a:t>jenkins</a:t>
            </a:r>
          </a:p>
          <a:p>
            <a:pPr marL="457200" indent="-457200" algn="l">
              <a:buAutoNum type="arabicParenR"/>
            </a:pPr>
            <a:r>
              <a:rPr lang="en-US" dirty="0"/>
              <a:t>/sbin/chkconfig jenkins </a:t>
            </a:r>
            <a:r>
              <a:rPr lang="en-US" dirty="0" smtClean="0"/>
              <a:t>–list</a:t>
            </a:r>
          </a:p>
          <a:p>
            <a:pPr marL="457200" indent="-457200" algn="l">
              <a:buAutoNum type="arabicParenR"/>
            </a:pPr>
            <a:r>
              <a:rPr lang="en-US" dirty="0" smtClean="0"/>
              <a:t>Make sure 8080 is listening </a:t>
            </a:r>
            <a:r>
              <a:rPr lang="en-US" dirty="0"/>
              <a:t>on server - netstat -tunpl | grep </a:t>
            </a:r>
            <a:r>
              <a:rPr lang="en-US" dirty="0" smtClean="0"/>
              <a:t>java</a:t>
            </a:r>
          </a:p>
          <a:p>
            <a:pPr algn="l"/>
            <a:endParaRPr lang="en-US" dirty="0" smtClean="0"/>
          </a:p>
          <a:p>
            <a:pPr algn="l"/>
            <a:endParaRPr lang="en-US" dirty="0" smtClean="0"/>
          </a:p>
          <a:p>
            <a:pPr marL="457200" indent="-457200" algn="l">
              <a:buAutoNum type="arabicParenR"/>
            </a:pPr>
            <a:endParaRPr lang="en-US" dirty="0"/>
          </a:p>
        </p:txBody>
      </p:sp>
    </p:spTree>
    <p:extLst>
      <p:ext uri="{BB962C8B-B14F-4D97-AF65-F5344CB8AC3E}">
        <p14:creationId xmlns:p14="http://schemas.microsoft.com/office/powerpoint/2010/main" val="4251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a:p>
            <a:r>
              <a:rPr lang="en-US" dirty="0" smtClean="0"/>
              <a:t>Access </a:t>
            </a:r>
            <a:r>
              <a:rPr lang="en-US" dirty="0"/>
              <a:t>from web</a:t>
            </a:r>
          </a:p>
          <a:p>
            <a:endParaRPr lang="en-US" dirty="0"/>
          </a:p>
        </p:txBody>
      </p:sp>
      <p:pic>
        <p:nvPicPr>
          <p:cNvPr id="4" name="Picture 3"/>
          <p:cNvPicPr>
            <a:picLocks noChangeAspect="1"/>
          </p:cNvPicPr>
          <p:nvPr/>
        </p:nvPicPr>
        <p:blipFill>
          <a:blip r:embed="rId2"/>
          <a:stretch>
            <a:fillRect/>
          </a:stretch>
        </p:blipFill>
        <p:spPr>
          <a:xfrm>
            <a:off x="1428750" y="1042987"/>
            <a:ext cx="9334500" cy="4772025"/>
          </a:xfrm>
          <a:prstGeom prst="rect">
            <a:avLst/>
          </a:prstGeom>
        </p:spPr>
      </p:pic>
    </p:spTree>
    <p:extLst>
      <p:ext uri="{BB962C8B-B14F-4D97-AF65-F5344CB8AC3E}">
        <p14:creationId xmlns:p14="http://schemas.microsoft.com/office/powerpoint/2010/main" val="3701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419225" y="529070"/>
            <a:ext cx="9353550" cy="6076950"/>
          </a:xfrm>
          <a:prstGeom prst="rect">
            <a:avLst/>
          </a:prstGeom>
        </p:spPr>
      </p:pic>
    </p:spTree>
    <p:extLst>
      <p:ext uri="{BB962C8B-B14F-4D97-AF65-F5344CB8AC3E}">
        <p14:creationId xmlns:p14="http://schemas.microsoft.com/office/powerpoint/2010/main" val="197374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590675" y="452437"/>
            <a:ext cx="9010650" cy="5953125"/>
          </a:xfrm>
          <a:prstGeom prst="rect">
            <a:avLst/>
          </a:prstGeom>
        </p:spPr>
      </p:pic>
    </p:spTree>
    <p:extLst>
      <p:ext uri="{BB962C8B-B14F-4D97-AF65-F5344CB8AC3E}">
        <p14:creationId xmlns:p14="http://schemas.microsoft.com/office/powerpoint/2010/main" val="25656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099271" y="829973"/>
            <a:ext cx="9134475" cy="3895725"/>
          </a:xfrm>
          <a:prstGeom prst="rect">
            <a:avLst/>
          </a:prstGeom>
        </p:spPr>
      </p:pic>
    </p:spTree>
    <p:extLst>
      <p:ext uri="{BB962C8B-B14F-4D97-AF65-F5344CB8AC3E}">
        <p14:creationId xmlns:p14="http://schemas.microsoft.com/office/powerpoint/2010/main" val="369764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276350" y="797069"/>
            <a:ext cx="9639300" cy="4848225"/>
          </a:xfrm>
          <a:prstGeom prst="rect">
            <a:avLst/>
          </a:prstGeom>
        </p:spPr>
      </p:pic>
    </p:spTree>
    <p:extLst>
      <p:ext uri="{BB962C8B-B14F-4D97-AF65-F5344CB8AC3E}">
        <p14:creationId xmlns:p14="http://schemas.microsoft.com/office/powerpoint/2010/main" val="97824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Configuring </a:t>
            </a:r>
            <a:r>
              <a:rPr lang="en-US" dirty="0"/>
              <a:t>the Tools</a:t>
            </a:r>
          </a:p>
          <a:p>
            <a:r>
              <a:rPr lang="en-US" dirty="0" smtClean="0"/>
              <a:t>				--one-stop-shop </a:t>
            </a:r>
            <a:r>
              <a:rPr lang="en-US" dirty="0"/>
              <a:t>for all </a:t>
            </a:r>
            <a:endParaRPr lang="en-US" dirty="0" smtClean="0"/>
          </a:p>
          <a:p>
            <a:endParaRPr lang="en-US" dirty="0"/>
          </a:p>
          <a:p>
            <a:endParaRPr lang="en-US" dirty="0" smtClean="0"/>
          </a:p>
          <a:p>
            <a:pPr algn="l"/>
            <a:r>
              <a:rPr lang="en-US" dirty="0"/>
              <a:t>Secure </a:t>
            </a:r>
            <a:r>
              <a:rPr lang="en-US" dirty="0" smtClean="0"/>
              <a:t>Jenkins</a:t>
            </a:r>
            <a:endParaRPr lang="en-US" dirty="0"/>
          </a:p>
          <a:p>
            <a:pPr algn="l"/>
            <a:r>
              <a:rPr lang="en-US" dirty="0" smtClean="0"/>
              <a:t>	</a:t>
            </a:r>
            <a:r>
              <a:rPr lang="en-IN" dirty="0"/>
              <a:t>It is recommended to secure </a:t>
            </a:r>
            <a:r>
              <a:rPr lang="en-IN" dirty="0" smtClean="0"/>
              <a:t>Jenkins</a:t>
            </a:r>
          </a:p>
          <a:p>
            <a:pPr algn="l"/>
            <a:endParaRPr lang="en-IN" dirty="0"/>
          </a:p>
          <a:p>
            <a:pPr algn="l"/>
            <a:endParaRPr lang="en-US" dirty="0"/>
          </a:p>
        </p:txBody>
      </p:sp>
      <p:pic>
        <p:nvPicPr>
          <p:cNvPr id="4" name="Picture 3"/>
          <p:cNvPicPr>
            <a:picLocks noChangeAspect="1"/>
          </p:cNvPicPr>
          <p:nvPr/>
        </p:nvPicPr>
        <p:blipFill>
          <a:blip r:embed="rId2"/>
          <a:stretch>
            <a:fillRect/>
          </a:stretch>
        </p:blipFill>
        <p:spPr>
          <a:xfrm>
            <a:off x="723034" y="2844078"/>
            <a:ext cx="7448550" cy="3248025"/>
          </a:xfrm>
          <a:prstGeom prst="rect">
            <a:avLst/>
          </a:prstGeom>
        </p:spPr>
      </p:pic>
    </p:spTree>
    <p:extLst>
      <p:ext uri="{BB962C8B-B14F-4D97-AF65-F5344CB8AC3E}">
        <p14:creationId xmlns:p14="http://schemas.microsoft.com/office/powerpoint/2010/main" val="37749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604962" y="100012"/>
            <a:ext cx="8982075" cy="6657975"/>
          </a:xfrm>
          <a:prstGeom prst="rect">
            <a:avLst/>
          </a:prstGeom>
        </p:spPr>
      </p:pic>
    </p:spTree>
    <p:extLst>
      <p:ext uri="{BB962C8B-B14F-4D97-AF65-F5344CB8AC3E}">
        <p14:creationId xmlns:p14="http://schemas.microsoft.com/office/powerpoint/2010/main" val="435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Create a new User in Jenkins</a:t>
            </a:r>
          </a:p>
          <a:p>
            <a:endParaRPr lang="en-US" dirty="0"/>
          </a:p>
          <a:p>
            <a:endParaRPr lang="en-US" dirty="0"/>
          </a:p>
        </p:txBody>
      </p:sp>
      <p:pic>
        <p:nvPicPr>
          <p:cNvPr id="2" name="Picture 1"/>
          <p:cNvPicPr>
            <a:picLocks noChangeAspect="1"/>
          </p:cNvPicPr>
          <p:nvPr/>
        </p:nvPicPr>
        <p:blipFill>
          <a:blip r:embed="rId2"/>
          <a:stretch>
            <a:fillRect/>
          </a:stretch>
        </p:blipFill>
        <p:spPr>
          <a:xfrm>
            <a:off x="673244" y="404378"/>
            <a:ext cx="2809875" cy="3248025"/>
          </a:xfrm>
          <a:prstGeom prst="rect">
            <a:avLst/>
          </a:prstGeom>
        </p:spPr>
      </p:pic>
      <p:pic>
        <p:nvPicPr>
          <p:cNvPr id="4" name="Picture 3"/>
          <p:cNvPicPr>
            <a:picLocks noChangeAspect="1"/>
          </p:cNvPicPr>
          <p:nvPr/>
        </p:nvPicPr>
        <p:blipFill>
          <a:blip r:embed="rId3"/>
          <a:stretch>
            <a:fillRect/>
          </a:stretch>
        </p:blipFill>
        <p:spPr>
          <a:xfrm>
            <a:off x="3483119" y="1469014"/>
            <a:ext cx="2295525" cy="2524125"/>
          </a:xfrm>
          <a:prstGeom prst="rect">
            <a:avLst/>
          </a:prstGeom>
        </p:spPr>
      </p:pic>
      <p:pic>
        <p:nvPicPr>
          <p:cNvPr id="5" name="Picture 4"/>
          <p:cNvPicPr>
            <a:picLocks noChangeAspect="1"/>
          </p:cNvPicPr>
          <p:nvPr/>
        </p:nvPicPr>
        <p:blipFill>
          <a:blip r:embed="rId4"/>
          <a:stretch>
            <a:fillRect/>
          </a:stretch>
        </p:blipFill>
        <p:spPr>
          <a:xfrm>
            <a:off x="6096000" y="2305050"/>
            <a:ext cx="1657350" cy="1943100"/>
          </a:xfrm>
          <a:prstGeom prst="rect">
            <a:avLst/>
          </a:prstGeom>
        </p:spPr>
      </p:pic>
      <p:pic>
        <p:nvPicPr>
          <p:cNvPr id="6" name="Picture 5"/>
          <p:cNvPicPr>
            <a:picLocks noChangeAspect="1"/>
          </p:cNvPicPr>
          <p:nvPr/>
        </p:nvPicPr>
        <p:blipFill>
          <a:blip r:embed="rId5"/>
          <a:stretch>
            <a:fillRect/>
          </a:stretch>
        </p:blipFill>
        <p:spPr>
          <a:xfrm>
            <a:off x="7888323" y="3125932"/>
            <a:ext cx="3933825" cy="2933700"/>
          </a:xfrm>
          <a:prstGeom prst="rect">
            <a:avLst/>
          </a:prstGeom>
        </p:spPr>
      </p:pic>
    </p:spTree>
    <p:extLst>
      <p:ext uri="{BB962C8B-B14F-4D97-AF65-F5344CB8AC3E}">
        <p14:creationId xmlns:p14="http://schemas.microsoft.com/office/powerpoint/2010/main" val="347420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342900" indent="-342900" algn="l">
              <a:lnSpc>
                <a:spcPct val="200000"/>
              </a:lnSpc>
              <a:buBlip>
                <a:blip r:embed="rId2"/>
              </a:buBlip>
            </a:pPr>
            <a:r>
              <a:rPr lang="en-IN" dirty="0" smtClean="0">
                <a:solidFill>
                  <a:srgbClr val="002060"/>
                </a:solidFill>
              </a:rPr>
              <a:t>enable and trigger a series of incremental process improvements</a:t>
            </a:r>
          </a:p>
          <a:p>
            <a:pPr marL="342900" indent="-342900" algn="l">
              <a:lnSpc>
                <a:spcPct val="200000"/>
              </a:lnSpc>
              <a:buBlip>
                <a:blip r:embed="rId2"/>
              </a:buBlip>
            </a:pPr>
            <a:r>
              <a:rPr lang="en-IN" dirty="0" smtClean="0">
                <a:solidFill>
                  <a:srgbClr val="002060"/>
                </a:solidFill>
              </a:rPr>
              <a:t>Schedule the automated build through to continuous delivery into production.</a:t>
            </a:r>
          </a:p>
          <a:p>
            <a:pPr marL="342900" indent="-342900" algn="l">
              <a:lnSpc>
                <a:spcPct val="200000"/>
              </a:lnSpc>
              <a:buBlip>
                <a:blip r:embed="rId2"/>
              </a:buBlip>
            </a:pPr>
            <a:r>
              <a:rPr lang="en-IN" dirty="0" smtClean="0">
                <a:solidFill>
                  <a:srgbClr val="002060"/>
                </a:solidFill>
              </a:rPr>
              <a:t>help to detect and fix bugs faster</a:t>
            </a:r>
          </a:p>
          <a:p>
            <a:pPr marL="342900" indent="-342900" algn="l">
              <a:lnSpc>
                <a:spcPct val="200000"/>
              </a:lnSpc>
              <a:buBlip>
                <a:blip r:embed="rId2"/>
              </a:buBlip>
            </a:pPr>
            <a:r>
              <a:rPr lang="en-IN" dirty="0" smtClean="0">
                <a:solidFill>
                  <a:srgbClr val="002060"/>
                </a:solidFill>
              </a:rPr>
              <a:t>provide a useful project dashboard for both developers and non-developers.</a:t>
            </a:r>
          </a:p>
          <a:p>
            <a:pPr marL="342900" indent="-342900" algn="l">
              <a:lnSpc>
                <a:spcPct val="200000"/>
              </a:lnSpc>
              <a:buBlip>
                <a:blip r:embed="rId2"/>
              </a:buBlip>
            </a:pPr>
            <a:r>
              <a:rPr lang="en-IN" dirty="0" smtClean="0">
                <a:solidFill>
                  <a:srgbClr val="002060"/>
                </a:solidFill>
              </a:rPr>
              <a:t>help teams deliver more real business value to the end user.</a:t>
            </a:r>
          </a:p>
          <a:p>
            <a:pPr marL="342900" indent="-342900" algn="l">
              <a:lnSpc>
                <a:spcPct val="200000"/>
              </a:lnSpc>
              <a:buBlip>
                <a:blip r:embed="rId2"/>
              </a:buBlip>
            </a:pPr>
            <a:r>
              <a:rPr lang="en-IN" dirty="0" smtClean="0">
                <a:solidFill>
                  <a:srgbClr val="002060"/>
                </a:solidFill>
              </a:rPr>
              <a:t>It for all</a:t>
            </a:r>
          </a:p>
          <a:p>
            <a:pPr marL="342900" indent="-342900" algn="l">
              <a:lnSpc>
                <a:spcPct val="200000"/>
              </a:lnSpc>
              <a:buBlip>
                <a:blip r:embed="rId2"/>
              </a:buBlip>
            </a:pPr>
            <a:r>
              <a:rPr lang="en-IN" dirty="0" smtClean="0">
                <a:solidFill>
                  <a:srgbClr val="002060"/>
                </a:solidFill>
              </a:rPr>
              <a:t>It  stand far ahead with waterfall projects and Gantt charts</a:t>
            </a:r>
          </a:p>
          <a:p>
            <a:pPr algn="l"/>
            <a:endParaRPr lang="en-IN" dirty="0" smtClean="0"/>
          </a:p>
          <a:p>
            <a:pPr algn="l"/>
            <a:endParaRPr lang="en-IN" dirty="0" smtClean="0"/>
          </a:p>
          <a:p>
            <a:pPr algn="l"/>
            <a:endParaRPr lang="en-IN" dirty="0" smtClean="0"/>
          </a:p>
          <a:p>
            <a:pPr algn="l"/>
            <a:endParaRPr lang="en-IN" dirty="0" smtClean="0"/>
          </a:p>
          <a:p>
            <a:pPr algn="l"/>
            <a:endParaRPr lang="en-IN" dirty="0"/>
          </a:p>
          <a:p>
            <a:pPr algn="l"/>
            <a:endParaRPr lang="en-US" dirty="0"/>
          </a:p>
        </p:txBody>
      </p:sp>
    </p:spTree>
    <p:extLst>
      <p:ext uri="{BB962C8B-B14F-4D97-AF65-F5344CB8AC3E}">
        <p14:creationId xmlns:p14="http://schemas.microsoft.com/office/powerpoint/2010/main" val="166667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a:off x="4375655" y="133003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a:stCxn id="8" idx="3"/>
            <a:endCxn id="9" idx="1"/>
          </p:cNvCxnSpPr>
          <p:nvPr/>
        </p:nvCxnSpPr>
        <p:spPr>
          <a:xfrm>
            <a:off x="4364182" y="583276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sp>
        <p:nvSpPr>
          <p:cNvPr id="3" name="Subtitle 2"/>
          <p:cNvSpPr>
            <a:spLocks noGrp="1"/>
          </p:cNvSpPr>
          <p:nvPr>
            <p:ph type="subTitle" idx="1"/>
          </p:nvPr>
        </p:nvSpPr>
        <p:spPr>
          <a:xfrm>
            <a:off x="0" y="0"/>
            <a:ext cx="12192000" cy="6858000"/>
          </a:xfrm>
        </p:spPr>
        <p:txBody>
          <a:bodyPr/>
          <a:lstStyle/>
          <a:p>
            <a:r>
              <a:rPr lang="en-IN" dirty="0" smtClean="0"/>
              <a:t>Manual release </a:t>
            </a:r>
            <a:r>
              <a:rPr lang="en-IN" dirty="0"/>
              <a:t>process </a:t>
            </a:r>
            <a:endParaRPr lang="en-IN" dirty="0" smtClean="0"/>
          </a:p>
          <a:p>
            <a:r>
              <a:rPr lang="en-IN" sz="1800" dirty="0" smtClean="0"/>
              <a:t>Traditional </a:t>
            </a:r>
            <a:r>
              <a:rPr lang="en-IN" sz="1800" dirty="0"/>
              <a:t>release cycle: rare releases and manual release process </a:t>
            </a:r>
          </a:p>
          <a:p>
            <a:endParaRPr lang="en-US" dirty="0"/>
          </a:p>
          <a:p>
            <a:endParaRPr lang="en-US" dirty="0"/>
          </a:p>
        </p:txBody>
      </p:sp>
      <p:sp>
        <p:nvSpPr>
          <p:cNvPr id="7" name="Rounded Rectangle 6"/>
          <p:cNvSpPr/>
          <p:nvPr/>
        </p:nvSpPr>
        <p:spPr>
          <a:xfrm>
            <a:off x="2452255" y="803562"/>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8" name="Rounded Rectangle 7"/>
          <p:cNvSpPr/>
          <p:nvPr/>
        </p:nvSpPr>
        <p:spPr>
          <a:xfrm>
            <a:off x="2452255" y="5278581"/>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9" name="Rounded Rectangle 8"/>
          <p:cNvSpPr/>
          <p:nvPr/>
        </p:nvSpPr>
        <p:spPr>
          <a:xfrm>
            <a:off x="8492837" y="5278581"/>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0" name="Rounded Rectangle 9"/>
          <p:cNvSpPr/>
          <p:nvPr/>
        </p:nvSpPr>
        <p:spPr>
          <a:xfrm>
            <a:off x="8492837" y="803563"/>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pic>
        <p:nvPicPr>
          <p:cNvPr id="14" name="Picture 13"/>
          <p:cNvPicPr>
            <a:picLocks noChangeAspect="1"/>
          </p:cNvPicPr>
          <p:nvPr/>
        </p:nvPicPr>
        <p:blipFill>
          <a:blip r:embed="rId3"/>
          <a:stretch>
            <a:fillRect/>
          </a:stretch>
        </p:blipFill>
        <p:spPr>
          <a:xfrm>
            <a:off x="5851163" y="721294"/>
            <a:ext cx="1256001" cy="1272898"/>
          </a:xfrm>
          <a:prstGeom prst="rect">
            <a:avLst/>
          </a:prstGeom>
        </p:spPr>
      </p:pic>
      <p:pic>
        <p:nvPicPr>
          <p:cNvPr id="15" name="Picture 14"/>
          <p:cNvPicPr>
            <a:picLocks noChangeAspect="1"/>
          </p:cNvPicPr>
          <p:nvPr/>
        </p:nvPicPr>
        <p:blipFill>
          <a:blip r:embed="rId3"/>
          <a:stretch>
            <a:fillRect/>
          </a:stretch>
        </p:blipFill>
        <p:spPr>
          <a:xfrm>
            <a:off x="5902036" y="5114046"/>
            <a:ext cx="1256001" cy="1272898"/>
          </a:xfrm>
          <a:prstGeom prst="rect">
            <a:avLst/>
          </a:prstGeom>
        </p:spPr>
      </p:pic>
      <p:cxnSp>
        <p:nvCxnSpPr>
          <p:cNvPr id="17" name="Straight Arrow Connector 16"/>
          <p:cNvCxnSpPr>
            <a:stCxn id="7" idx="2"/>
            <a:endCxn id="8" idx="0"/>
          </p:cNvCxnSpPr>
          <p:nvPr/>
        </p:nvCxnSpPr>
        <p:spPr>
          <a:xfrm>
            <a:off x="3408219" y="1911925"/>
            <a:ext cx="0" cy="3366656"/>
          </a:xfrm>
          <a:prstGeom prst="straightConnector1">
            <a:avLst/>
          </a:prstGeom>
          <a:ln w="28575">
            <a:solidFill>
              <a:srgbClr val="0000FF"/>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9" name="Multiply 18"/>
          <p:cNvSpPr/>
          <p:nvPr/>
        </p:nvSpPr>
        <p:spPr>
          <a:xfrm>
            <a:off x="3595147" y="200847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0" name="Multiply 19"/>
          <p:cNvSpPr/>
          <p:nvPr/>
        </p:nvSpPr>
        <p:spPr>
          <a:xfrm>
            <a:off x="3872346" y="214659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1" name="Multiply 20"/>
          <p:cNvSpPr/>
          <p:nvPr/>
        </p:nvSpPr>
        <p:spPr>
          <a:xfrm>
            <a:off x="3649593" y="3116843"/>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2" name="Multiply 21"/>
          <p:cNvSpPr/>
          <p:nvPr/>
        </p:nvSpPr>
        <p:spPr>
          <a:xfrm>
            <a:off x="4082658" y="191106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3" name="Multiply 22"/>
          <p:cNvSpPr/>
          <p:nvPr/>
        </p:nvSpPr>
        <p:spPr>
          <a:xfrm>
            <a:off x="3942811" y="301985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4" name="Multiply 23"/>
          <p:cNvSpPr/>
          <p:nvPr/>
        </p:nvSpPr>
        <p:spPr>
          <a:xfrm>
            <a:off x="4362020" y="326816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5" name="Multiply 24"/>
          <p:cNvSpPr/>
          <p:nvPr/>
        </p:nvSpPr>
        <p:spPr>
          <a:xfrm>
            <a:off x="4091637" y="356018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6" name="Multiply 25"/>
          <p:cNvSpPr/>
          <p:nvPr/>
        </p:nvSpPr>
        <p:spPr>
          <a:xfrm>
            <a:off x="3485721" y="3740727"/>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7" name="Multiply 26"/>
          <p:cNvSpPr/>
          <p:nvPr/>
        </p:nvSpPr>
        <p:spPr>
          <a:xfrm>
            <a:off x="3955474" y="4557713"/>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8" name="Multiply 27"/>
          <p:cNvSpPr/>
          <p:nvPr/>
        </p:nvSpPr>
        <p:spPr>
          <a:xfrm>
            <a:off x="3927765" y="403816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9" name="Multiply 28"/>
          <p:cNvSpPr/>
          <p:nvPr/>
        </p:nvSpPr>
        <p:spPr>
          <a:xfrm>
            <a:off x="3649593" y="436417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0" name="Multiply 29"/>
          <p:cNvSpPr/>
          <p:nvPr/>
        </p:nvSpPr>
        <p:spPr>
          <a:xfrm>
            <a:off x="3912612" y="2451391"/>
            <a:ext cx="320064"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1" name="Multiply 30"/>
          <p:cNvSpPr/>
          <p:nvPr/>
        </p:nvSpPr>
        <p:spPr>
          <a:xfrm>
            <a:off x="4177146" y="245139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2" name="Multiply 31"/>
          <p:cNvSpPr/>
          <p:nvPr/>
        </p:nvSpPr>
        <p:spPr>
          <a:xfrm>
            <a:off x="3775961" y="180065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3" name="Multiply 32"/>
          <p:cNvSpPr/>
          <p:nvPr/>
        </p:nvSpPr>
        <p:spPr>
          <a:xfrm>
            <a:off x="3471161" y="278304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4" name="Multiply 33"/>
          <p:cNvSpPr/>
          <p:nvPr/>
        </p:nvSpPr>
        <p:spPr>
          <a:xfrm>
            <a:off x="4219041" y="292158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5" name="Multiply 34"/>
          <p:cNvSpPr/>
          <p:nvPr/>
        </p:nvSpPr>
        <p:spPr>
          <a:xfrm>
            <a:off x="3426299" y="4307477"/>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6" name="Multiply 35"/>
          <p:cNvSpPr/>
          <p:nvPr/>
        </p:nvSpPr>
        <p:spPr>
          <a:xfrm>
            <a:off x="3456227" y="1800435"/>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7" name="Multiply 36"/>
          <p:cNvSpPr/>
          <p:nvPr/>
        </p:nvSpPr>
        <p:spPr>
          <a:xfrm>
            <a:off x="3844538" y="3559758"/>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8" name="Multiply 37"/>
          <p:cNvSpPr/>
          <p:nvPr/>
        </p:nvSpPr>
        <p:spPr>
          <a:xfrm>
            <a:off x="3637040" y="2548158"/>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9" name="TextBox 38"/>
          <p:cNvSpPr txBox="1"/>
          <p:nvPr/>
        </p:nvSpPr>
        <p:spPr>
          <a:xfrm>
            <a:off x="4205077" y="2219695"/>
            <a:ext cx="2045707" cy="461665"/>
          </a:xfrm>
          <a:prstGeom prst="rect">
            <a:avLst/>
          </a:prstGeom>
          <a:noFill/>
          <a:ln>
            <a:noFill/>
          </a:ln>
        </p:spPr>
        <p:txBody>
          <a:bodyPr wrap="square" rtlCol="0" anchor="ctr" anchorCtr="1">
            <a:spAutoFit/>
          </a:bodyPr>
          <a:lstStyle/>
          <a:p>
            <a:r>
              <a:rPr lang="en-IN" sz="2400" dirty="0" smtClean="0"/>
              <a:t>changes</a:t>
            </a:r>
            <a:endParaRPr lang="en-IN" sz="2400" dirty="0"/>
          </a:p>
        </p:txBody>
      </p:sp>
      <p:sp>
        <p:nvSpPr>
          <p:cNvPr id="40" name="TextBox 39"/>
          <p:cNvSpPr txBox="1"/>
          <p:nvPr/>
        </p:nvSpPr>
        <p:spPr>
          <a:xfrm>
            <a:off x="1995055" y="3179379"/>
            <a:ext cx="1233054" cy="400110"/>
          </a:xfrm>
          <a:prstGeom prst="rect">
            <a:avLst/>
          </a:prstGeom>
          <a:noFill/>
          <a:ln>
            <a:noFill/>
          </a:ln>
        </p:spPr>
        <p:txBody>
          <a:bodyPr wrap="square" rtlCol="0" anchor="ctr" anchorCtr="1">
            <a:spAutoFit/>
          </a:bodyPr>
          <a:lstStyle/>
          <a:p>
            <a:r>
              <a:rPr lang="en-IN" sz="2000" dirty="0" smtClean="0"/>
              <a:t>6 months</a:t>
            </a:r>
            <a:endParaRPr lang="en-IN" sz="2000" dirty="0"/>
          </a:p>
        </p:txBody>
      </p:sp>
      <p:sp>
        <p:nvSpPr>
          <p:cNvPr id="51" name="TextBox 50"/>
          <p:cNvSpPr txBox="1"/>
          <p:nvPr/>
        </p:nvSpPr>
        <p:spPr>
          <a:xfrm>
            <a:off x="5500145" y="6416754"/>
            <a:ext cx="2059782" cy="369332"/>
          </a:xfrm>
          <a:prstGeom prst="rect">
            <a:avLst/>
          </a:prstGeom>
          <a:noFill/>
          <a:ln>
            <a:noFill/>
          </a:ln>
        </p:spPr>
        <p:txBody>
          <a:bodyPr wrap="square" rtlCol="0" anchor="ctr" anchorCtr="1">
            <a:spAutoFit/>
          </a:bodyPr>
          <a:lstStyle/>
          <a:p>
            <a:r>
              <a:rPr lang="en-IN" b="1" dirty="0" smtClean="0">
                <a:solidFill>
                  <a:schemeClr val="tx1">
                    <a:lumMod val="95000"/>
                    <a:lumOff val="5000"/>
                  </a:schemeClr>
                </a:solidFill>
              </a:rPr>
              <a:t>Manual steps</a:t>
            </a:r>
            <a:endParaRPr lang="en-IN" b="1" dirty="0">
              <a:solidFill>
                <a:schemeClr val="tx1">
                  <a:lumMod val="95000"/>
                  <a:lumOff val="5000"/>
                </a:schemeClr>
              </a:solidFill>
            </a:endParaRPr>
          </a:p>
        </p:txBody>
      </p:sp>
    </p:spTree>
    <p:extLst>
      <p:ext uri="{BB962C8B-B14F-4D97-AF65-F5344CB8AC3E}">
        <p14:creationId xmlns:p14="http://schemas.microsoft.com/office/powerpoint/2010/main" val="25576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a:off x="3713018" y="5825836"/>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3713018" y="4364172"/>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a:off x="3706090" y="284710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854" y="2285991"/>
            <a:ext cx="1620982" cy="1108362"/>
          </a:xfrm>
          <a:prstGeom prst="ellipse">
            <a:avLst/>
          </a:prstGeom>
          <a:ln>
            <a:noFill/>
          </a:ln>
          <a:effectLst>
            <a:softEdge rad="112500"/>
          </a:effectLst>
        </p:spPr>
      </p:pic>
      <p:cxnSp>
        <p:nvCxnSpPr>
          <p:cNvPr id="21" name="Straight Arrow Connector 20"/>
          <p:cNvCxnSpPr>
            <a:stCxn id="8" idx="3"/>
            <a:endCxn id="9" idx="1"/>
          </p:cNvCxnSpPr>
          <p:nvPr/>
        </p:nvCxnSpPr>
        <p:spPr>
          <a:xfrm>
            <a:off x="3713018" y="1357745"/>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sp>
        <p:nvSpPr>
          <p:cNvPr id="3" name="Subtitle 2"/>
          <p:cNvSpPr>
            <a:spLocks noGrp="1"/>
          </p:cNvSpPr>
          <p:nvPr>
            <p:ph type="subTitle" idx="1"/>
          </p:nvPr>
        </p:nvSpPr>
        <p:spPr>
          <a:xfrm>
            <a:off x="0" y="0"/>
            <a:ext cx="12192000" cy="6858000"/>
          </a:xfrm>
        </p:spPr>
        <p:txBody>
          <a:bodyPr/>
          <a:lstStyle/>
          <a:p>
            <a:r>
              <a:rPr lang="en-US" dirty="0"/>
              <a:t>Continuous Delivery</a:t>
            </a:r>
          </a:p>
          <a:p>
            <a:r>
              <a:rPr lang="en-IN" sz="1800" dirty="0"/>
              <a:t>Continuous Delivery: Increased release frequency and automation of the release process. </a:t>
            </a:r>
            <a:endParaRPr lang="en-US" sz="1800" dirty="0"/>
          </a:p>
        </p:txBody>
      </p:sp>
      <p:sp>
        <p:nvSpPr>
          <p:cNvPr id="8" name="Rounded Rectangle 7"/>
          <p:cNvSpPr/>
          <p:nvPr/>
        </p:nvSpPr>
        <p:spPr>
          <a:xfrm>
            <a:off x="1801091" y="803563"/>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9" name="Rounded Rectangle 8"/>
          <p:cNvSpPr/>
          <p:nvPr/>
        </p:nvSpPr>
        <p:spPr>
          <a:xfrm>
            <a:off x="7841673" y="803563"/>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0" name="Rounded Rectangle 9"/>
          <p:cNvSpPr/>
          <p:nvPr/>
        </p:nvSpPr>
        <p:spPr>
          <a:xfrm>
            <a:off x="1801091" y="2320632"/>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1" name="Rounded Rectangle 10"/>
          <p:cNvSpPr/>
          <p:nvPr/>
        </p:nvSpPr>
        <p:spPr>
          <a:xfrm>
            <a:off x="7841673" y="2320632"/>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2" name="Rounded Rectangle 11"/>
          <p:cNvSpPr/>
          <p:nvPr/>
        </p:nvSpPr>
        <p:spPr>
          <a:xfrm>
            <a:off x="1801091" y="3837701"/>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3" name="Rounded Rectangle 12"/>
          <p:cNvSpPr/>
          <p:nvPr/>
        </p:nvSpPr>
        <p:spPr>
          <a:xfrm>
            <a:off x="7841673" y="3837701"/>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4" name="Rounded Rectangle 13"/>
          <p:cNvSpPr/>
          <p:nvPr/>
        </p:nvSpPr>
        <p:spPr>
          <a:xfrm>
            <a:off x="1801090" y="5271655"/>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5" name="Rounded Rectangle 14"/>
          <p:cNvSpPr/>
          <p:nvPr/>
        </p:nvSpPr>
        <p:spPr>
          <a:xfrm>
            <a:off x="7841673" y="5271655"/>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927" y="803564"/>
            <a:ext cx="1620982" cy="1108362"/>
          </a:xfrm>
          <a:prstGeom prst="ellipse">
            <a:avLst/>
          </a:prstGeom>
          <a:ln>
            <a:noFill/>
          </a:ln>
          <a:effectLst>
            <a:softEdge rad="112500"/>
          </a:effectLst>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271" y="3809991"/>
            <a:ext cx="1620982" cy="1108362"/>
          </a:xfrm>
          <a:prstGeom prst="ellipse">
            <a:avLst/>
          </a:prstGeom>
          <a:ln>
            <a:noFill/>
          </a:ln>
          <a:effectLst>
            <a:softEdge rad="112500"/>
          </a:effectLst>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97" y="5243937"/>
            <a:ext cx="1620982" cy="1108362"/>
          </a:xfrm>
          <a:prstGeom prst="ellipse">
            <a:avLst/>
          </a:prstGeom>
          <a:ln>
            <a:noFill/>
          </a:ln>
          <a:effectLst>
            <a:softEdge rad="112500"/>
          </a:effectLst>
        </p:spPr>
      </p:pic>
      <p:sp>
        <p:nvSpPr>
          <p:cNvPr id="26" name="TextBox 25"/>
          <p:cNvSpPr txBox="1"/>
          <p:nvPr/>
        </p:nvSpPr>
        <p:spPr>
          <a:xfrm>
            <a:off x="4495799" y="6374317"/>
            <a:ext cx="2563091" cy="461665"/>
          </a:xfrm>
          <a:prstGeom prst="rect">
            <a:avLst/>
          </a:prstGeom>
          <a:noFill/>
          <a:ln>
            <a:solidFill>
              <a:schemeClr val="bg2"/>
            </a:solidFill>
          </a:ln>
        </p:spPr>
        <p:txBody>
          <a:bodyPr wrap="square" rtlCol="0" anchor="ctr" anchorCtr="1">
            <a:spAutoFit/>
          </a:bodyPr>
          <a:lstStyle/>
          <a:p>
            <a:r>
              <a:rPr lang="en-IN" sz="2400" b="1" dirty="0" smtClean="0"/>
              <a:t>Automation</a:t>
            </a:r>
            <a:endParaRPr lang="en-IN" sz="2400" b="1" dirty="0"/>
          </a:p>
        </p:txBody>
      </p:sp>
    </p:spTree>
    <p:extLst>
      <p:ext uri="{BB962C8B-B14F-4D97-AF65-F5344CB8AC3E}">
        <p14:creationId xmlns:p14="http://schemas.microsoft.com/office/powerpoint/2010/main" val="262296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238" y="138546"/>
            <a:ext cx="2156980" cy="623454"/>
          </a:xfrm>
          <a:prstGeom prst="rect">
            <a:avLst/>
          </a:prstGeom>
        </p:spPr>
      </p:pic>
      <p:sp>
        <p:nvSpPr>
          <p:cNvPr id="4" name="Rectangle 3"/>
          <p:cNvSpPr/>
          <p:nvPr/>
        </p:nvSpPr>
        <p:spPr>
          <a:xfrm>
            <a:off x="1787237"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11770061" y="11616681"/>
            <a:ext cx="1323019" cy="575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6" name="Picture 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164" y="5333999"/>
            <a:ext cx="1205344" cy="1343891"/>
          </a:xfrm>
          <a:prstGeom prst="rect">
            <a:avLst/>
          </a:prstGeom>
        </p:spPr>
      </p:pic>
      <p:pic>
        <p:nvPicPr>
          <p:cNvPr id="11" name="Picture 10"/>
          <p:cNvPicPr>
            <a:picLocks noChangeAspect="1"/>
          </p:cNvPicPr>
          <p:nvPr/>
        </p:nvPicPr>
        <p:blipFill>
          <a:blip r:embed="rId5"/>
          <a:stretch>
            <a:fillRect/>
          </a:stretch>
        </p:blipFill>
        <p:spPr>
          <a:xfrm>
            <a:off x="4880263" y="5648865"/>
            <a:ext cx="1073725" cy="781374"/>
          </a:xfrm>
          <a:prstGeom prst="ellipse">
            <a:avLst/>
          </a:prstGeom>
          <a:ln>
            <a:noFill/>
          </a:ln>
          <a:effectLst>
            <a:softEdge rad="112500"/>
          </a:effectLst>
        </p:spPr>
      </p:pic>
      <p:pic>
        <p:nvPicPr>
          <p:cNvPr id="1026"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046"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7107382"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6" name="Picture 1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309" y="5333999"/>
            <a:ext cx="1205344" cy="1343891"/>
          </a:xfrm>
          <a:prstGeom prst="rect">
            <a:avLst/>
          </a:prstGeom>
        </p:spPr>
      </p:pic>
      <p:pic>
        <p:nvPicPr>
          <p:cNvPr id="17" name="Picture 16"/>
          <p:cNvPicPr>
            <a:picLocks noChangeAspect="1"/>
          </p:cNvPicPr>
          <p:nvPr/>
        </p:nvPicPr>
        <p:blipFill>
          <a:blip r:embed="rId5"/>
          <a:stretch>
            <a:fillRect/>
          </a:stretch>
        </p:blipFill>
        <p:spPr>
          <a:xfrm>
            <a:off x="10200408" y="5648865"/>
            <a:ext cx="1073725" cy="781374"/>
          </a:xfrm>
          <a:prstGeom prst="ellipse">
            <a:avLst/>
          </a:prstGeom>
          <a:ln>
            <a:noFill/>
          </a:ln>
          <a:effectLst>
            <a:softEdge rad="112500"/>
          </a:effectLst>
        </p:spPr>
      </p:pic>
      <p:pic>
        <p:nvPicPr>
          <p:cNvPr id="18"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8191"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1787237"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19" name="Rectangle 18"/>
          <p:cNvSpPr/>
          <p:nvPr/>
        </p:nvSpPr>
        <p:spPr>
          <a:xfrm>
            <a:off x="1787235" y="4163614"/>
            <a:ext cx="4502727" cy="41563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Hypervisor</a:t>
            </a:r>
            <a:endParaRPr lang="en-IN" dirty="0"/>
          </a:p>
        </p:txBody>
      </p:sp>
      <p:sp>
        <p:nvSpPr>
          <p:cNvPr id="20" name="Rectangle 19"/>
          <p:cNvSpPr/>
          <p:nvPr/>
        </p:nvSpPr>
        <p:spPr>
          <a:xfrm>
            <a:off x="1808016" y="2778161"/>
            <a:ext cx="1122220" cy="12607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3" name="Rectangle 22"/>
          <p:cNvSpPr/>
          <p:nvPr/>
        </p:nvSpPr>
        <p:spPr>
          <a:xfrm>
            <a:off x="3480950" y="2789419"/>
            <a:ext cx="1122220" cy="1260763"/>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4" name="Rectangle 23"/>
          <p:cNvSpPr/>
          <p:nvPr/>
        </p:nvSpPr>
        <p:spPr>
          <a:xfrm>
            <a:off x="5153885" y="2778483"/>
            <a:ext cx="1122220" cy="1260763"/>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5" name="Rectangle 24"/>
          <p:cNvSpPr/>
          <p:nvPr/>
        </p:nvSpPr>
        <p:spPr>
          <a:xfrm>
            <a:off x="7107384"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26" name="Rectangle 25"/>
          <p:cNvSpPr/>
          <p:nvPr/>
        </p:nvSpPr>
        <p:spPr>
          <a:xfrm>
            <a:off x="7107382" y="4163614"/>
            <a:ext cx="4502727" cy="415637"/>
          </a:xfrm>
          <a:prstGeom prst="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Engine</a:t>
            </a:r>
            <a:endParaRPr lang="en-IN" dirty="0"/>
          </a:p>
        </p:txBody>
      </p:sp>
      <p:sp>
        <p:nvSpPr>
          <p:cNvPr id="27" name="Rectangle 26"/>
          <p:cNvSpPr/>
          <p:nvPr/>
        </p:nvSpPr>
        <p:spPr>
          <a:xfrm>
            <a:off x="7102184" y="362708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8" name="Rectangle 27"/>
          <p:cNvSpPr/>
          <p:nvPr/>
        </p:nvSpPr>
        <p:spPr>
          <a:xfrm>
            <a:off x="8814954" y="365500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9" name="Rectangle 28"/>
          <p:cNvSpPr/>
          <p:nvPr/>
        </p:nvSpPr>
        <p:spPr>
          <a:xfrm>
            <a:off x="10487889" y="364406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30" name="Rectangle 29"/>
          <p:cNvSpPr/>
          <p:nvPr/>
        </p:nvSpPr>
        <p:spPr>
          <a:xfrm>
            <a:off x="7110843" y="3107856"/>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1" name="Rectangle 30"/>
          <p:cNvSpPr/>
          <p:nvPr/>
        </p:nvSpPr>
        <p:spPr>
          <a:xfrm>
            <a:off x="8814954" y="311879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2" name="Rectangle 31"/>
          <p:cNvSpPr/>
          <p:nvPr/>
        </p:nvSpPr>
        <p:spPr>
          <a:xfrm>
            <a:off x="10487889" y="310785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4" name="Rectangle 33"/>
          <p:cNvSpPr/>
          <p:nvPr/>
        </p:nvSpPr>
        <p:spPr>
          <a:xfrm>
            <a:off x="1787235" y="225423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5" name="Rectangle 34"/>
          <p:cNvSpPr/>
          <p:nvPr/>
        </p:nvSpPr>
        <p:spPr>
          <a:xfrm>
            <a:off x="3491346" y="2265169"/>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6" name="Rectangle 35"/>
          <p:cNvSpPr/>
          <p:nvPr/>
        </p:nvSpPr>
        <p:spPr>
          <a:xfrm>
            <a:off x="5164281" y="2254233"/>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3" name="TextBox 32"/>
          <p:cNvSpPr txBox="1"/>
          <p:nvPr/>
        </p:nvSpPr>
        <p:spPr>
          <a:xfrm>
            <a:off x="2248931" y="532094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8" name="TextBox 37"/>
          <p:cNvSpPr txBox="1"/>
          <p:nvPr/>
        </p:nvSpPr>
        <p:spPr>
          <a:xfrm>
            <a:off x="7586397" y="534313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9" name="TextBox 38"/>
          <p:cNvSpPr txBox="1"/>
          <p:nvPr/>
        </p:nvSpPr>
        <p:spPr>
          <a:xfrm>
            <a:off x="2369126" y="960659"/>
            <a:ext cx="3459139" cy="461665"/>
          </a:xfrm>
          <a:prstGeom prst="rect">
            <a:avLst/>
          </a:prstGeom>
          <a:noFill/>
          <a:ln>
            <a:noFill/>
          </a:ln>
        </p:spPr>
        <p:txBody>
          <a:bodyPr wrap="square" rtlCol="0" anchor="ctr" anchorCtr="1">
            <a:spAutoFit/>
          </a:bodyPr>
          <a:lstStyle/>
          <a:p>
            <a:r>
              <a:rPr lang="en-IN" sz="2400" dirty="0"/>
              <a:t>Virtualization Approach</a:t>
            </a:r>
          </a:p>
        </p:txBody>
      </p:sp>
      <p:sp>
        <p:nvSpPr>
          <p:cNvPr id="41" name="TextBox 40"/>
          <p:cNvSpPr txBox="1"/>
          <p:nvPr/>
        </p:nvSpPr>
        <p:spPr>
          <a:xfrm>
            <a:off x="7832678" y="960659"/>
            <a:ext cx="4084019" cy="461665"/>
          </a:xfrm>
          <a:prstGeom prst="rect">
            <a:avLst/>
          </a:prstGeom>
          <a:noFill/>
          <a:ln>
            <a:noFill/>
          </a:ln>
        </p:spPr>
        <p:txBody>
          <a:bodyPr wrap="square" rtlCol="0" anchor="ctr" anchorCtr="1">
            <a:spAutoFit/>
          </a:bodyPr>
          <a:lstStyle/>
          <a:p>
            <a:r>
              <a:rPr lang="en-IN" sz="2400" dirty="0"/>
              <a:t>Docker Container Approach</a:t>
            </a:r>
          </a:p>
        </p:txBody>
      </p:sp>
    </p:spTree>
    <p:extLst>
      <p:ext uri="{BB962C8B-B14F-4D97-AF65-F5344CB8AC3E}">
        <p14:creationId xmlns:p14="http://schemas.microsoft.com/office/powerpoint/2010/main" val="158468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2777"/>
            <a:ext cx="12192000" cy="6858000"/>
          </a:xfrm>
        </p:spPr>
        <p:txBody>
          <a:bodyPr>
            <a:normAutofit fontScale="92500" lnSpcReduction="10000"/>
          </a:bodyPr>
          <a:lstStyle/>
          <a:p>
            <a:r>
              <a:rPr lang="en-IN" dirty="0" smtClean="0"/>
              <a:t>Benefits </a:t>
            </a:r>
            <a:r>
              <a:rPr lang="en-IN" dirty="0"/>
              <a:t>of Docker </a:t>
            </a:r>
            <a:r>
              <a:rPr lang="en-IN" dirty="0" smtClean="0"/>
              <a:t>container</a:t>
            </a:r>
          </a:p>
          <a:p>
            <a:pPr algn="l"/>
            <a:endParaRPr lang="en-IN" dirty="0" smtClean="0"/>
          </a:p>
          <a:p>
            <a:pPr algn="l"/>
            <a:r>
              <a:rPr lang="en-IN" dirty="0" smtClean="0"/>
              <a:t>              </a:t>
            </a:r>
            <a:r>
              <a:rPr lang="en-IN" b="1" dirty="0" smtClean="0"/>
              <a:t>Simplicity: </a:t>
            </a:r>
            <a:r>
              <a:rPr lang="en-IN" dirty="0" smtClean="0"/>
              <a:t>Docker </a:t>
            </a:r>
            <a:r>
              <a:rPr lang="en-IN" dirty="0"/>
              <a:t>containers remove a level of complexity from the development and </a:t>
            </a:r>
            <a:r>
              <a:rPr lang="en-IN" dirty="0" smtClean="0"/>
              <a:t>                       	deployment </a:t>
            </a:r>
            <a:r>
              <a:rPr lang="en-IN" dirty="0"/>
              <a:t>process because developers only need to package an application and </a:t>
            </a:r>
            <a:r>
              <a:rPr lang="en-IN" dirty="0" smtClean="0"/>
              <a:t>		its </a:t>
            </a:r>
            <a:r>
              <a:rPr lang="en-IN" dirty="0"/>
              <a:t>dependencies</a:t>
            </a:r>
            <a:r>
              <a:rPr lang="en-IN" dirty="0" smtClean="0"/>
              <a:t>.</a:t>
            </a:r>
            <a:endParaRPr lang="en-IN" dirty="0"/>
          </a:p>
          <a:p>
            <a:pPr algn="l"/>
            <a:r>
              <a:rPr lang="en-IN" dirty="0"/>
              <a:t>	</a:t>
            </a:r>
            <a:endParaRPr lang="en-IN" dirty="0" smtClean="0"/>
          </a:p>
          <a:p>
            <a:pPr algn="l"/>
            <a:r>
              <a:rPr lang="en-IN" b="1" dirty="0"/>
              <a:t>	</a:t>
            </a:r>
            <a:r>
              <a:rPr lang="en-IN" b="1" dirty="0" smtClean="0"/>
              <a:t>Speed: </a:t>
            </a:r>
            <a:r>
              <a:rPr lang="en-IN" dirty="0" smtClean="0"/>
              <a:t>Docker </a:t>
            </a:r>
            <a:r>
              <a:rPr lang="en-IN" dirty="0"/>
              <a:t>containers share the kernel of the underlying host operating system, but </a:t>
            </a:r>
            <a:r>
              <a:rPr lang="en-IN" dirty="0" smtClean="0"/>
              <a:t>              	the </a:t>
            </a:r>
            <a:r>
              <a:rPr lang="en-IN" dirty="0"/>
              <a:t>Docker architecture protects containers from each other by isolating container </a:t>
            </a:r>
            <a:r>
              <a:rPr lang="en-IN" dirty="0" smtClean="0"/>
              <a:t>	processes</a:t>
            </a:r>
            <a:r>
              <a:rPr lang="en-IN" dirty="0"/>
              <a:t>. </a:t>
            </a:r>
            <a:endParaRPr lang="en-IN" dirty="0" smtClean="0"/>
          </a:p>
          <a:p>
            <a:pPr algn="l"/>
            <a:r>
              <a:rPr lang="en-IN" dirty="0"/>
              <a:t>	</a:t>
            </a:r>
            <a:endParaRPr lang="en-IN" dirty="0" smtClean="0"/>
          </a:p>
          <a:p>
            <a:pPr algn="l"/>
            <a:r>
              <a:rPr lang="en-IN" b="1" dirty="0"/>
              <a:t>	</a:t>
            </a:r>
            <a:r>
              <a:rPr lang="en-IN" b="1" dirty="0" smtClean="0"/>
              <a:t>Interoperability: </a:t>
            </a:r>
            <a:r>
              <a:rPr lang="en-IN" dirty="0"/>
              <a:t>Development teams can link multiple Docker containers or services to </a:t>
            </a:r>
            <a:r>
              <a:rPr lang="en-IN" dirty="0" smtClean="0"/>
              <a:t>		create </a:t>
            </a:r>
            <a:r>
              <a:rPr lang="en-IN" dirty="0"/>
              <a:t>multi-tiered application stacks. </a:t>
            </a:r>
            <a:endParaRPr lang="en-IN" b="1" dirty="0" smtClean="0"/>
          </a:p>
          <a:p>
            <a:pPr algn="l"/>
            <a:r>
              <a:rPr lang="en-IN" b="1" dirty="0"/>
              <a:t> </a:t>
            </a:r>
            <a:r>
              <a:rPr lang="en-IN" b="1" dirty="0" smtClean="0"/>
              <a:t>	</a:t>
            </a:r>
          </a:p>
          <a:p>
            <a:pPr algn="l"/>
            <a:r>
              <a:rPr lang="en-IN" b="1" dirty="0" smtClean="0"/>
              <a:t>	Portability:</a:t>
            </a:r>
            <a:r>
              <a:rPr lang="en-IN" dirty="0"/>
              <a:t> Docker provides a standardized method to deploy containers to any number </a:t>
            </a:r>
            <a:r>
              <a:rPr lang="en-IN" dirty="0" smtClean="0"/>
              <a:t>	of 	Docker </a:t>
            </a:r>
            <a:r>
              <a:rPr lang="en-IN" dirty="0"/>
              <a:t>environments, whether an environment is located on a development </a:t>
            </a:r>
            <a:r>
              <a:rPr lang="en-IN" dirty="0" smtClean="0"/>
              <a:t>workstation</a:t>
            </a:r>
            <a:r>
              <a:rPr lang="en-IN" dirty="0"/>
              <a:t>, a </a:t>
            </a:r>
            <a:r>
              <a:rPr lang="en-IN" dirty="0" smtClean="0"/>
              <a:t>	private </a:t>
            </a:r>
            <a:r>
              <a:rPr lang="en-IN" dirty="0"/>
              <a:t>cloud infrastructure, or a public cloud service</a:t>
            </a:r>
            <a:r>
              <a:rPr lang="en-IN" dirty="0" smtClean="0"/>
              <a:t>.</a:t>
            </a:r>
            <a:endParaRPr lang="en-IN" b="1" dirty="0" smtClean="0"/>
          </a:p>
          <a:p>
            <a:pPr algn="l"/>
            <a:endParaRPr lang="en-IN" dirty="0" smtClean="0"/>
          </a:p>
          <a:p>
            <a:pPr algn="l"/>
            <a:endParaRPr lang="en-IN" dirty="0" smtClean="0"/>
          </a:p>
          <a:p>
            <a:pPr algn="l"/>
            <a:r>
              <a:rPr lang="en-IN" b="1" dirty="0" smtClean="0"/>
              <a:t>	Density: </a:t>
            </a:r>
            <a:r>
              <a:rPr lang="en-IN" dirty="0" smtClean="0"/>
              <a:t>Docker </a:t>
            </a:r>
            <a:r>
              <a:rPr lang="en-IN" dirty="0"/>
              <a:t>containers provide a lightweight runtime environment </a:t>
            </a:r>
            <a:r>
              <a:rPr lang="en-IN" dirty="0" smtClean="0"/>
              <a:t>for applications, which </a:t>
            </a:r>
            <a:r>
              <a:rPr lang="en-IN" dirty="0"/>
              <a:t>can </a:t>
            </a:r>
            <a:r>
              <a:rPr lang="en-IN" dirty="0" smtClean="0"/>
              <a:t>	lead </a:t>
            </a:r>
            <a:r>
              <a:rPr lang="en-IN" dirty="0"/>
              <a:t>to increased application density per host. </a:t>
            </a:r>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p:txBody>
      </p:sp>
    </p:spTree>
    <p:extLst>
      <p:ext uri="{BB962C8B-B14F-4D97-AF65-F5344CB8AC3E}">
        <p14:creationId xmlns:p14="http://schemas.microsoft.com/office/powerpoint/2010/main" val="96352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094889" y="1533377"/>
            <a:ext cx="5584875" cy="4262511"/>
          </a:xfrm>
          <a:prstGeom prst="ellipse">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Oval 4"/>
          <p:cNvSpPr/>
          <p:nvPr/>
        </p:nvSpPr>
        <p:spPr>
          <a:xfrm>
            <a:off x="3488788" y="2278966"/>
            <a:ext cx="4712677" cy="3516923"/>
          </a:xfrm>
          <a:prstGeom prst="ellipse">
            <a:avLst/>
          </a:prstGeom>
          <a:solidFill>
            <a:schemeClr val="accent1">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Engine</a:t>
            </a:r>
          </a:p>
          <a:p>
            <a:endParaRPr lang="en-US" dirty="0"/>
          </a:p>
        </p:txBody>
      </p:sp>
      <p:sp>
        <p:nvSpPr>
          <p:cNvPr id="4" name="Oval 3"/>
          <p:cNvSpPr/>
          <p:nvPr/>
        </p:nvSpPr>
        <p:spPr>
          <a:xfrm>
            <a:off x="4459457" y="3334042"/>
            <a:ext cx="2855741" cy="2461846"/>
          </a:xfrm>
          <a:prstGeom prst="ellipse">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Server docker daemon</a:t>
            </a:r>
            <a:endParaRPr lang="en-IN" dirty="0"/>
          </a:p>
        </p:txBody>
      </p:sp>
      <p:sp>
        <p:nvSpPr>
          <p:cNvPr id="7" name="Rectangle 6"/>
          <p:cNvSpPr/>
          <p:nvPr/>
        </p:nvSpPr>
        <p:spPr>
          <a:xfrm>
            <a:off x="4909625" y="2440748"/>
            <a:ext cx="1871002" cy="5978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REST API</a:t>
            </a:r>
            <a:endParaRPr lang="en-IN" dirty="0"/>
          </a:p>
        </p:txBody>
      </p:sp>
      <p:sp>
        <p:nvSpPr>
          <p:cNvPr id="8" name="Rectangle 7"/>
          <p:cNvSpPr/>
          <p:nvPr/>
        </p:nvSpPr>
        <p:spPr>
          <a:xfrm>
            <a:off x="4535070" y="1686368"/>
            <a:ext cx="2620111" cy="45368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Client docker CLI</a:t>
            </a:r>
            <a:endParaRPr lang="en-IN" dirty="0"/>
          </a:p>
        </p:txBody>
      </p:sp>
      <p:pic>
        <p:nvPicPr>
          <p:cNvPr id="9" name="Picture 8"/>
          <p:cNvPicPr>
            <a:picLocks noChangeAspect="1"/>
          </p:cNvPicPr>
          <p:nvPr/>
        </p:nvPicPr>
        <p:blipFill>
          <a:blip r:embed="rId3"/>
          <a:stretch>
            <a:fillRect/>
          </a:stretch>
        </p:blipFill>
        <p:spPr>
          <a:xfrm>
            <a:off x="5486400" y="5048921"/>
            <a:ext cx="743719" cy="554929"/>
          </a:xfrm>
          <a:prstGeom prst="rect">
            <a:avLst/>
          </a:prstGeom>
        </p:spPr>
      </p:pic>
    </p:spTree>
    <p:extLst>
      <p:ext uri="{BB962C8B-B14F-4D97-AF65-F5344CB8AC3E}">
        <p14:creationId xmlns:p14="http://schemas.microsoft.com/office/powerpoint/2010/main" val="413492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610" y="1603717"/>
            <a:ext cx="2532184" cy="331997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3657601" y="513470"/>
            <a:ext cx="4712677" cy="524724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Rectangle 5"/>
          <p:cNvSpPr/>
          <p:nvPr/>
        </p:nvSpPr>
        <p:spPr>
          <a:xfrm>
            <a:off x="9608235" y="1976511"/>
            <a:ext cx="2166424" cy="2574385"/>
          </a:xfrm>
          <a:prstGeom prst="rect">
            <a:avLst/>
          </a:prstGeom>
          <a:solidFill>
            <a:srgbClr val="66003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2050" name="Picture 2" descr="Image result fo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26" y="1603717"/>
            <a:ext cx="900333" cy="7606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8235" y="1791844"/>
            <a:ext cx="1026940"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Registry</a:t>
            </a:r>
            <a:endParaRPr lang="en-IN" dirty="0"/>
          </a:p>
        </p:txBody>
      </p:sp>
      <p:sp>
        <p:nvSpPr>
          <p:cNvPr id="11" name="TextBox 10"/>
          <p:cNvSpPr txBox="1"/>
          <p:nvPr/>
        </p:nvSpPr>
        <p:spPr>
          <a:xfrm>
            <a:off x="3629465" y="328804"/>
            <a:ext cx="2222694"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DOCKER HOST</a:t>
            </a:r>
            <a:endParaRPr lang="en-IN" dirty="0"/>
          </a:p>
        </p:txBody>
      </p:sp>
      <p:sp>
        <p:nvSpPr>
          <p:cNvPr id="12" name="TextBox 11"/>
          <p:cNvSpPr txBox="1"/>
          <p:nvPr/>
        </p:nvSpPr>
        <p:spPr>
          <a:xfrm>
            <a:off x="126610" y="1422512"/>
            <a:ext cx="1026943"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Client</a:t>
            </a:r>
            <a:endParaRPr lang="en-IN" dirty="0"/>
          </a:p>
        </p:txBody>
      </p:sp>
      <p:sp>
        <p:nvSpPr>
          <p:cNvPr id="8" name="Rectangle 7"/>
          <p:cNvSpPr/>
          <p:nvPr/>
        </p:nvSpPr>
        <p:spPr>
          <a:xfrm>
            <a:off x="414998" y="211558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a:t>
            </a:r>
            <a:r>
              <a:rPr lang="en-IN" dirty="0" smtClean="0"/>
              <a:t>ocker build</a:t>
            </a:r>
            <a:endParaRPr lang="en-IN" dirty="0"/>
          </a:p>
        </p:txBody>
      </p:sp>
      <p:sp>
        <p:nvSpPr>
          <p:cNvPr id="15" name="Rectangle 14"/>
          <p:cNvSpPr/>
          <p:nvPr/>
        </p:nvSpPr>
        <p:spPr>
          <a:xfrm>
            <a:off x="414998" y="301150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pull</a:t>
            </a:r>
            <a:endParaRPr lang="en-IN" dirty="0"/>
          </a:p>
        </p:txBody>
      </p:sp>
      <p:sp>
        <p:nvSpPr>
          <p:cNvPr id="16" name="Rectangle 15"/>
          <p:cNvSpPr/>
          <p:nvPr/>
        </p:nvSpPr>
        <p:spPr>
          <a:xfrm>
            <a:off x="414998" y="3862598"/>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run</a:t>
            </a:r>
            <a:endParaRPr lang="en-IN" dirty="0"/>
          </a:p>
        </p:txBody>
      </p:sp>
      <p:sp>
        <p:nvSpPr>
          <p:cNvPr id="9" name="Rectangle 8"/>
          <p:cNvSpPr/>
          <p:nvPr/>
        </p:nvSpPr>
        <p:spPr>
          <a:xfrm>
            <a:off x="3896752" y="1791844"/>
            <a:ext cx="1955408" cy="3666422"/>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p:cNvSpPr/>
          <p:nvPr/>
        </p:nvSpPr>
        <p:spPr>
          <a:xfrm>
            <a:off x="6302324" y="2161175"/>
            <a:ext cx="1744393" cy="2389721"/>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0" name="Rectangle 9"/>
          <p:cNvSpPr/>
          <p:nvPr/>
        </p:nvSpPr>
        <p:spPr>
          <a:xfrm>
            <a:off x="4269539" y="2010826"/>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p:cNvSpPr/>
          <p:nvPr/>
        </p:nvSpPr>
        <p:spPr>
          <a:xfrm>
            <a:off x="4274815" y="2028638"/>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Rectangle 22"/>
          <p:cNvSpPr/>
          <p:nvPr/>
        </p:nvSpPr>
        <p:spPr>
          <a:xfrm>
            <a:off x="4243162" y="2898138"/>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Rectangle 23"/>
          <p:cNvSpPr/>
          <p:nvPr/>
        </p:nvSpPr>
        <p:spPr>
          <a:xfrm>
            <a:off x="4248438" y="2915950"/>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5" name="Rectangle 24"/>
          <p:cNvSpPr/>
          <p:nvPr/>
        </p:nvSpPr>
        <p:spPr>
          <a:xfrm>
            <a:off x="4269539" y="4603843"/>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p:cNvSpPr/>
          <p:nvPr/>
        </p:nvSpPr>
        <p:spPr>
          <a:xfrm>
            <a:off x="4274815" y="4621655"/>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7" name="Rectangle 26"/>
          <p:cNvSpPr/>
          <p:nvPr/>
        </p:nvSpPr>
        <p:spPr>
          <a:xfrm>
            <a:off x="4292400" y="3779441"/>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Rectangle 27"/>
          <p:cNvSpPr/>
          <p:nvPr/>
        </p:nvSpPr>
        <p:spPr>
          <a:xfrm>
            <a:off x="4297676" y="3797253"/>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9" name="Picture 18"/>
          <p:cNvPicPr>
            <a:picLocks noChangeAspect="1"/>
          </p:cNvPicPr>
          <p:nvPr/>
        </p:nvPicPr>
        <p:blipFill>
          <a:blip r:embed="rId4"/>
          <a:stretch>
            <a:fillRect/>
          </a:stretch>
        </p:blipFill>
        <p:spPr>
          <a:xfrm>
            <a:off x="4350425" y="2164477"/>
            <a:ext cx="582054" cy="392300"/>
          </a:xfrm>
          <a:prstGeom prst="rect">
            <a:avLst/>
          </a:prstGeom>
        </p:spPr>
      </p:pic>
      <p:pic>
        <p:nvPicPr>
          <p:cNvPr id="36" name="Picture 35"/>
          <p:cNvPicPr>
            <a:picLocks noChangeAspect="1"/>
          </p:cNvPicPr>
          <p:nvPr/>
        </p:nvPicPr>
        <p:blipFill>
          <a:blip r:embed="rId4"/>
          <a:stretch>
            <a:fillRect/>
          </a:stretch>
        </p:blipFill>
        <p:spPr>
          <a:xfrm>
            <a:off x="6344525" y="2249782"/>
            <a:ext cx="1702191" cy="1027990"/>
          </a:xfrm>
          <a:prstGeom prst="rect">
            <a:avLst/>
          </a:prstGeom>
        </p:spPr>
      </p:pic>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8912" y="2403737"/>
            <a:ext cx="942535" cy="6668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6"/>
          <a:stretch>
            <a:fillRect/>
          </a:stretch>
        </p:blipFill>
        <p:spPr>
          <a:xfrm>
            <a:off x="10832124" y="2441634"/>
            <a:ext cx="731519" cy="695460"/>
          </a:xfrm>
          <a:prstGeom prst="ellipse">
            <a:avLst/>
          </a:prstGeom>
          <a:ln>
            <a:noFill/>
          </a:ln>
          <a:effectLst>
            <a:softEdge rad="112500"/>
          </a:effectLst>
        </p:spPr>
      </p:pic>
      <p:pic>
        <p:nvPicPr>
          <p:cNvPr id="39" name="Picture 38"/>
          <p:cNvPicPr>
            <a:picLocks noChangeAspect="1"/>
          </p:cNvPicPr>
          <p:nvPr/>
        </p:nvPicPr>
        <p:blipFill>
          <a:blip r:embed="rId7"/>
          <a:stretch>
            <a:fillRect/>
          </a:stretch>
        </p:blipFill>
        <p:spPr>
          <a:xfrm>
            <a:off x="6943207" y="3779441"/>
            <a:ext cx="504825" cy="466725"/>
          </a:xfrm>
          <a:prstGeom prst="rect">
            <a:avLst/>
          </a:prstGeom>
        </p:spPr>
      </p:pic>
      <p:pic>
        <p:nvPicPr>
          <p:cNvPr id="40" name="Picture 39"/>
          <p:cNvPicPr>
            <a:picLocks noChangeAspect="1"/>
          </p:cNvPicPr>
          <p:nvPr/>
        </p:nvPicPr>
        <p:blipFill>
          <a:blip r:embed="rId7"/>
          <a:stretch>
            <a:fillRect/>
          </a:stretch>
        </p:blipFill>
        <p:spPr>
          <a:xfrm>
            <a:off x="4439891" y="2999457"/>
            <a:ext cx="504825" cy="466725"/>
          </a:xfrm>
          <a:prstGeom prst="rect">
            <a:avLst/>
          </a:prstGeom>
        </p:spPr>
      </p:pic>
      <p:pic>
        <p:nvPicPr>
          <p:cNvPr id="41" name="Picture 40"/>
          <p:cNvPicPr>
            <a:picLocks noChangeAspect="1"/>
          </p:cNvPicPr>
          <p:nvPr/>
        </p:nvPicPr>
        <p:blipFill>
          <a:blip r:embed="rId7"/>
          <a:stretch>
            <a:fillRect/>
          </a:stretch>
        </p:blipFill>
        <p:spPr>
          <a:xfrm>
            <a:off x="4451467" y="3885428"/>
            <a:ext cx="504825" cy="466725"/>
          </a:xfrm>
          <a:prstGeom prst="rect">
            <a:avLst/>
          </a:prstGeom>
        </p:spPr>
      </p:pic>
      <p:pic>
        <p:nvPicPr>
          <p:cNvPr id="45" name="Picture 44"/>
          <p:cNvPicPr>
            <a:picLocks noChangeAspect="1"/>
          </p:cNvPicPr>
          <p:nvPr/>
        </p:nvPicPr>
        <p:blipFill>
          <a:blip r:embed="rId7"/>
          <a:stretch>
            <a:fillRect/>
          </a:stretch>
        </p:blipFill>
        <p:spPr>
          <a:xfrm>
            <a:off x="10121705" y="3310163"/>
            <a:ext cx="886266" cy="790953"/>
          </a:xfrm>
          <a:prstGeom prst="rect">
            <a:avLst/>
          </a:prstGeom>
          <a:ln>
            <a:noFill/>
          </a:ln>
          <a:effectLst>
            <a:softEdge rad="112500"/>
          </a:effectLst>
        </p:spPr>
      </p:pic>
      <p:sp>
        <p:nvSpPr>
          <p:cNvPr id="52" name="Rectangle 51"/>
          <p:cNvSpPr/>
          <p:nvPr/>
        </p:nvSpPr>
        <p:spPr>
          <a:xfrm>
            <a:off x="4051497" y="886265"/>
            <a:ext cx="4149964" cy="53624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daemon</a:t>
            </a:r>
            <a:endParaRPr lang="en-IN" dirty="0"/>
          </a:p>
        </p:txBody>
      </p:sp>
      <p:sp>
        <p:nvSpPr>
          <p:cNvPr id="56" name="Freeform 55"/>
          <p:cNvSpPr/>
          <p:nvPr/>
        </p:nvSpPr>
        <p:spPr>
          <a:xfrm>
            <a:off x="7146388" y="1434905"/>
            <a:ext cx="2941364" cy="2588455"/>
          </a:xfrm>
          <a:custGeom>
            <a:avLst/>
            <a:gdLst>
              <a:gd name="connsiteX0" fmla="*/ 0 w 2941364"/>
              <a:gd name="connsiteY0" fmla="*/ 0 h 2588455"/>
              <a:gd name="connsiteX1" fmla="*/ 2940147 w 2941364"/>
              <a:gd name="connsiteY1" fmla="*/ 2152357 h 2588455"/>
              <a:gd name="connsiteX2" fmla="*/ 393895 w 2941364"/>
              <a:gd name="connsiteY2" fmla="*/ 2574387 h 2588455"/>
              <a:gd name="connsiteX3" fmla="*/ 309489 w 2941364"/>
              <a:gd name="connsiteY3" fmla="*/ 2588455 h 2588455"/>
            </a:gdLst>
            <a:ahLst/>
            <a:cxnLst>
              <a:cxn ang="0">
                <a:pos x="connsiteX0" y="connsiteY0"/>
              </a:cxn>
              <a:cxn ang="0">
                <a:pos x="connsiteX1" y="connsiteY1"/>
              </a:cxn>
              <a:cxn ang="0">
                <a:pos x="connsiteX2" y="connsiteY2"/>
              </a:cxn>
              <a:cxn ang="0">
                <a:pos x="connsiteX3" y="connsiteY3"/>
              </a:cxn>
            </a:cxnLst>
            <a:rect l="l" t="t" r="r" b="b"/>
            <a:pathLst>
              <a:path w="2941364" h="2588455">
                <a:moveTo>
                  <a:pt x="0" y="0"/>
                </a:moveTo>
                <a:cubicBezTo>
                  <a:pt x="1437249" y="861646"/>
                  <a:pt x="2874498" y="1723293"/>
                  <a:pt x="2940147" y="2152357"/>
                </a:cubicBezTo>
                <a:cubicBezTo>
                  <a:pt x="3005796" y="2581421"/>
                  <a:pt x="393895" y="2574387"/>
                  <a:pt x="393895" y="2574387"/>
                </a:cubicBezTo>
                <a:lnTo>
                  <a:pt x="309489" y="2588455"/>
                </a:ln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7" name="Freeform 56"/>
          <p:cNvSpPr/>
          <p:nvPr/>
        </p:nvSpPr>
        <p:spPr>
          <a:xfrm>
            <a:off x="6118866" y="1463040"/>
            <a:ext cx="4080213" cy="3494500"/>
          </a:xfrm>
          <a:custGeom>
            <a:avLst/>
            <a:gdLst>
              <a:gd name="connsiteX0" fmla="*/ 1252605 w 4080213"/>
              <a:gd name="connsiteY0" fmla="*/ 0 h 3494500"/>
              <a:gd name="connsiteX1" fmla="*/ 4080211 w 4080213"/>
              <a:gd name="connsiteY1" fmla="*/ 2264898 h 3494500"/>
              <a:gd name="connsiteX2" fmla="*/ 1238537 w 4080213"/>
              <a:gd name="connsiteY2" fmla="*/ 2461846 h 3494500"/>
              <a:gd name="connsiteX3" fmla="*/ 1182266 w 4080213"/>
              <a:gd name="connsiteY3" fmla="*/ 2827606 h 3494500"/>
              <a:gd name="connsiteX4" fmla="*/ 580 w 4080213"/>
              <a:gd name="connsiteY4" fmla="*/ 3488788 h 3494500"/>
              <a:gd name="connsiteX5" fmla="*/ 1351079 w 4080213"/>
              <a:gd name="connsiteY5" fmla="*/ 2419643 h 3494500"/>
              <a:gd name="connsiteX6" fmla="*/ 675829 w 4080213"/>
              <a:gd name="connsiteY6" fmla="*/ 2855742 h 34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0213" h="3494500">
                <a:moveTo>
                  <a:pt x="1252605" y="0"/>
                </a:moveTo>
                <a:cubicBezTo>
                  <a:pt x="2667580" y="927295"/>
                  <a:pt x="4082556" y="1854590"/>
                  <a:pt x="4080211" y="2264898"/>
                </a:cubicBezTo>
                <a:cubicBezTo>
                  <a:pt x="4077866" y="2675206"/>
                  <a:pt x="1721528" y="2368061"/>
                  <a:pt x="1238537" y="2461846"/>
                </a:cubicBezTo>
                <a:cubicBezTo>
                  <a:pt x="755546" y="2555631"/>
                  <a:pt x="1388592" y="2656449"/>
                  <a:pt x="1182266" y="2827606"/>
                </a:cubicBezTo>
                <a:cubicBezTo>
                  <a:pt x="975940" y="2998763"/>
                  <a:pt x="-27555" y="3556782"/>
                  <a:pt x="580" y="3488788"/>
                </a:cubicBezTo>
                <a:cubicBezTo>
                  <a:pt x="28715" y="3420794"/>
                  <a:pt x="1238537" y="2525151"/>
                  <a:pt x="1351079" y="2419643"/>
                </a:cubicBezTo>
                <a:cubicBezTo>
                  <a:pt x="1463621" y="2314135"/>
                  <a:pt x="497638" y="2750234"/>
                  <a:pt x="675829" y="2855742"/>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8" name="Freeform 57"/>
          <p:cNvSpPr/>
          <p:nvPr/>
        </p:nvSpPr>
        <p:spPr>
          <a:xfrm>
            <a:off x="7020063" y="1448972"/>
            <a:ext cx="3249876" cy="2522222"/>
          </a:xfrm>
          <a:custGeom>
            <a:avLst/>
            <a:gdLst>
              <a:gd name="connsiteX0" fmla="*/ 27851 w 3249876"/>
              <a:gd name="connsiteY0" fmla="*/ 0 h 2522222"/>
              <a:gd name="connsiteX1" fmla="*/ 3249352 w 3249876"/>
              <a:gd name="connsiteY1" fmla="*/ 2110154 h 2522222"/>
              <a:gd name="connsiteX2" fmla="*/ 281069 w 3249876"/>
              <a:gd name="connsiteY2" fmla="*/ 2489982 h 2522222"/>
              <a:gd name="connsiteX3" fmla="*/ 295137 w 3249876"/>
              <a:gd name="connsiteY3" fmla="*/ 2475914 h 2522222"/>
            </a:gdLst>
            <a:ahLst/>
            <a:cxnLst>
              <a:cxn ang="0">
                <a:pos x="connsiteX0" y="connsiteY0"/>
              </a:cxn>
              <a:cxn ang="0">
                <a:pos x="connsiteX1" y="connsiteY1"/>
              </a:cxn>
              <a:cxn ang="0">
                <a:pos x="connsiteX2" y="connsiteY2"/>
              </a:cxn>
              <a:cxn ang="0">
                <a:pos x="connsiteX3" y="connsiteY3"/>
              </a:cxn>
            </a:cxnLst>
            <a:rect l="l" t="t" r="r" b="b"/>
            <a:pathLst>
              <a:path w="3249876" h="2522222">
                <a:moveTo>
                  <a:pt x="27851" y="0"/>
                </a:moveTo>
                <a:cubicBezTo>
                  <a:pt x="1617500" y="847578"/>
                  <a:pt x="3207149" y="1695157"/>
                  <a:pt x="3249352" y="2110154"/>
                </a:cubicBezTo>
                <a:cubicBezTo>
                  <a:pt x="3291555" y="2525151"/>
                  <a:pt x="773438" y="2429022"/>
                  <a:pt x="281069" y="2489982"/>
                </a:cubicBezTo>
                <a:cubicBezTo>
                  <a:pt x="-211300" y="2550942"/>
                  <a:pt x="41918" y="2513428"/>
                  <a:pt x="295137" y="2475914"/>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0" name="Freeform 59"/>
          <p:cNvSpPr/>
          <p:nvPr/>
        </p:nvSpPr>
        <p:spPr>
          <a:xfrm>
            <a:off x="7393744" y="1392703"/>
            <a:ext cx="2791381" cy="2578491"/>
          </a:xfrm>
          <a:custGeom>
            <a:avLst/>
            <a:gdLst>
              <a:gd name="connsiteX0" fmla="*/ 0 w 2940264"/>
              <a:gd name="connsiteY0" fmla="*/ 0 h 2588455"/>
              <a:gd name="connsiteX1" fmla="*/ 2940147 w 2940264"/>
              <a:gd name="connsiteY1" fmla="*/ 2278966 h 2588455"/>
              <a:gd name="connsiteX2" fmla="*/ 126609 w 2940264"/>
              <a:gd name="connsiteY2" fmla="*/ 2560320 h 2588455"/>
              <a:gd name="connsiteX3" fmla="*/ 126609 w 2940264"/>
              <a:gd name="connsiteY3" fmla="*/ 2560320 h 2588455"/>
              <a:gd name="connsiteX4" fmla="*/ 42203 w 2940264"/>
              <a:gd name="connsiteY4" fmla="*/ 2588455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264" h="2588455">
                <a:moveTo>
                  <a:pt x="0" y="0"/>
                </a:moveTo>
                <a:cubicBezTo>
                  <a:pt x="1459523" y="926123"/>
                  <a:pt x="2919046" y="1852246"/>
                  <a:pt x="2940147" y="2278966"/>
                </a:cubicBezTo>
                <a:cubicBezTo>
                  <a:pt x="2961249" y="2705686"/>
                  <a:pt x="126609" y="2560320"/>
                  <a:pt x="126609" y="2560320"/>
                </a:cubicBezTo>
                <a:lnTo>
                  <a:pt x="126609" y="2560320"/>
                </a:lnTo>
                <a:lnTo>
                  <a:pt x="42203" y="2588455"/>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3" name="Freeform 62"/>
          <p:cNvSpPr/>
          <p:nvPr/>
        </p:nvSpPr>
        <p:spPr>
          <a:xfrm>
            <a:off x="6696326" y="1431778"/>
            <a:ext cx="1210728" cy="1366211"/>
          </a:xfrm>
          <a:custGeom>
            <a:avLst/>
            <a:gdLst>
              <a:gd name="connsiteX0" fmla="*/ 0 w 1210728"/>
              <a:gd name="connsiteY0" fmla="*/ 0 h 1366211"/>
              <a:gd name="connsiteX1" fmla="*/ 1195754 w 1210728"/>
              <a:gd name="connsiteY1" fmla="*/ 1026942 h 1366211"/>
              <a:gd name="connsiteX2" fmla="*/ 703384 w 1210728"/>
              <a:gd name="connsiteY2" fmla="*/ 1336431 h 1366211"/>
              <a:gd name="connsiteX3" fmla="*/ 731520 w 1210728"/>
              <a:gd name="connsiteY3" fmla="*/ 1336431 h 1366211"/>
            </a:gdLst>
            <a:ahLst/>
            <a:cxnLst>
              <a:cxn ang="0">
                <a:pos x="connsiteX0" y="connsiteY0"/>
              </a:cxn>
              <a:cxn ang="0">
                <a:pos x="connsiteX1" y="connsiteY1"/>
              </a:cxn>
              <a:cxn ang="0">
                <a:pos x="connsiteX2" y="connsiteY2"/>
              </a:cxn>
              <a:cxn ang="0">
                <a:pos x="connsiteX3" y="connsiteY3"/>
              </a:cxn>
            </a:cxnLst>
            <a:rect l="l" t="t" r="r" b="b"/>
            <a:pathLst>
              <a:path w="1210728" h="1366211">
                <a:moveTo>
                  <a:pt x="0" y="0"/>
                </a:moveTo>
                <a:cubicBezTo>
                  <a:pt x="539261" y="402102"/>
                  <a:pt x="1078523" y="804204"/>
                  <a:pt x="1195754" y="1026942"/>
                </a:cubicBezTo>
                <a:cubicBezTo>
                  <a:pt x="1312985" y="1249680"/>
                  <a:pt x="703384" y="1336431"/>
                  <a:pt x="703384" y="1336431"/>
                </a:cubicBezTo>
                <a:cubicBezTo>
                  <a:pt x="626012" y="1388012"/>
                  <a:pt x="678766" y="1362221"/>
                  <a:pt x="731520" y="1336431"/>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2048" name="Freeform 2047"/>
          <p:cNvSpPr/>
          <p:nvPr/>
        </p:nvSpPr>
        <p:spPr>
          <a:xfrm>
            <a:off x="4786137" y="1406769"/>
            <a:ext cx="2219611" cy="1389749"/>
          </a:xfrm>
          <a:custGeom>
            <a:avLst/>
            <a:gdLst>
              <a:gd name="connsiteX0" fmla="*/ 95352 w 2219611"/>
              <a:gd name="connsiteY0" fmla="*/ 0 h 1389749"/>
              <a:gd name="connsiteX1" fmla="*/ 2219574 w 2219611"/>
              <a:gd name="connsiteY1" fmla="*/ 1350499 h 1389749"/>
              <a:gd name="connsiteX2" fmla="*/ 151623 w 2219611"/>
              <a:gd name="connsiteY2" fmla="*/ 1026942 h 1389749"/>
              <a:gd name="connsiteX3" fmla="*/ 165691 w 2219611"/>
              <a:gd name="connsiteY3" fmla="*/ 1026942 h 1389749"/>
            </a:gdLst>
            <a:ahLst/>
            <a:cxnLst>
              <a:cxn ang="0">
                <a:pos x="connsiteX0" y="connsiteY0"/>
              </a:cxn>
              <a:cxn ang="0">
                <a:pos x="connsiteX1" y="connsiteY1"/>
              </a:cxn>
              <a:cxn ang="0">
                <a:pos x="connsiteX2" y="connsiteY2"/>
              </a:cxn>
              <a:cxn ang="0">
                <a:pos x="connsiteX3" y="connsiteY3"/>
              </a:cxn>
            </a:cxnLst>
            <a:rect l="l" t="t" r="r" b="b"/>
            <a:pathLst>
              <a:path w="2219611" h="1389749">
                <a:moveTo>
                  <a:pt x="95352" y="0"/>
                </a:moveTo>
                <a:cubicBezTo>
                  <a:pt x="1152774" y="589671"/>
                  <a:pt x="2210196" y="1179342"/>
                  <a:pt x="2219574" y="1350499"/>
                </a:cubicBezTo>
                <a:cubicBezTo>
                  <a:pt x="2228952" y="1521656"/>
                  <a:pt x="493937" y="1080868"/>
                  <a:pt x="151623" y="1026942"/>
                </a:cubicBezTo>
                <a:cubicBezTo>
                  <a:pt x="-190691" y="973016"/>
                  <a:pt x="151623" y="1029287"/>
                  <a:pt x="165691" y="1026942"/>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49" name="Freeform 2048"/>
          <p:cNvSpPr/>
          <p:nvPr/>
        </p:nvSpPr>
        <p:spPr>
          <a:xfrm>
            <a:off x="2349056" y="903808"/>
            <a:ext cx="1686607" cy="1257368"/>
          </a:xfrm>
          <a:custGeom>
            <a:avLst/>
            <a:gdLst>
              <a:gd name="connsiteX0" fmla="*/ 0 w 1805932"/>
              <a:gd name="connsiteY0" fmla="*/ 1208902 h 1208902"/>
              <a:gd name="connsiteX1" fmla="*/ 1181686 w 1805932"/>
              <a:gd name="connsiteY1" fmla="*/ 111622 h 1208902"/>
              <a:gd name="connsiteX2" fmla="*/ 1772529 w 1805932"/>
              <a:gd name="connsiteY2" fmla="*/ 27216 h 1208902"/>
              <a:gd name="connsiteX3" fmla="*/ 1730326 w 1805932"/>
              <a:gd name="connsiteY3" fmla="*/ 27216 h 1208902"/>
              <a:gd name="connsiteX4" fmla="*/ 1716258 w 1805932"/>
              <a:gd name="connsiteY4" fmla="*/ 13148 h 120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932" h="1208902">
                <a:moveTo>
                  <a:pt x="0" y="1208902"/>
                </a:moveTo>
                <a:cubicBezTo>
                  <a:pt x="443132" y="758736"/>
                  <a:pt x="886265" y="308570"/>
                  <a:pt x="1181686" y="111622"/>
                </a:cubicBezTo>
                <a:cubicBezTo>
                  <a:pt x="1477107" y="-85326"/>
                  <a:pt x="1681089" y="41284"/>
                  <a:pt x="1772529" y="27216"/>
                </a:cubicBezTo>
                <a:cubicBezTo>
                  <a:pt x="1863969" y="13148"/>
                  <a:pt x="1739704" y="29561"/>
                  <a:pt x="1730326" y="27216"/>
                </a:cubicBezTo>
                <a:cubicBezTo>
                  <a:pt x="1720948" y="24871"/>
                  <a:pt x="1718603" y="19009"/>
                  <a:pt x="1716258" y="13148"/>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51" name="Freeform 2050"/>
          <p:cNvSpPr/>
          <p:nvPr/>
        </p:nvSpPr>
        <p:spPr>
          <a:xfrm>
            <a:off x="2363372" y="1067469"/>
            <a:ext cx="1700427" cy="2154034"/>
          </a:xfrm>
          <a:custGeom>
            <a:avLst/>
            <a:gdLst>
              <a:gd name="connsiteX0" fmla="*/ 0 w 1702191"/>
              <a:gd name="connsiteY0" fmla="*/ 1989890 h 1989890"/>
              <a:gd name="connsiteX1" fmla="*/ 1392702 w 1702191"/>
              <a:gd name="connsiteY1" fmla="*/ 132954 h 1989890"/>
              <a:gd name="connsiteX2" fmla="*/ 1702191 w 1702191"/>
              <a:gd name="connsiteY2" fmla="*/ 147022 h 1989890"/>
              <a:gd name="connsiteX3" fmla="*/ 1702191 w 1702191"/>
              <a:gd name="connsiteY3" fmla="*/ 147022 h 1989890"/>
            </a:gdLst>
            <a:ahLst/>
            <a:cxnLst>
              <a:cxn ang="0">
                <a:pos x="connsiteX0" y="connsiteY0"/>
              </a:cxn>
              <a:cxn ang="0">
                <a:pos x="connsiteX1" y="connsiteY1"/>
              </a:cxn>
              <a:cxn ang="0">
                <a:pos x="connsiteX2" y="connsiteY2"/>
              </a:cxn>
              <a:cxn ang="0">
                <a:pos x="connsiteX3" y="connsiteY3"/>
              </a:cxn>
            </a:cxnLst>
            <a:rect l="l" t="t" r="r" b="b"/>
            <a:pathLst>
              <a:path w="1702191" h="1989890">
                <a:moveTo>
                  <a:pt x="0" y="1989890"/>
                </a:moveTo>
                <a:cubicBezTo>
                  <a:pt x="554502" y="1214994"/>
                  <a:pt x="1109004" y="440099"/>
                  <a:pt x="1392702" y="132954"/>
                </a:cubicBezTo>
                <a:cubicBezTo>
                  <a:pt x="1676400" y="-174191"/>
                  <a:pt x="1702191" y="147022"/>
                  <a:pt x="1702191" y="147022"/>
                </a:cubicBezTo>
                <a:lnTo>
                  <a:pt x="1702191" y="147022"/>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53" name="Freeform 2052"/>
          <p:cNvSpPr/>
          <p:nvPr/>
        </p:nvSpPr>
        <p:spPr>
          <a:xfrm>
            <a:off x="2377441" y="1206260"/>
            <a:ext cx="1648254" cy="2922856"/>
          </a:xfrm>
          <a:custGeom>
            <a:avLst/>
            <a:gdLst>
              <a:gd name="connsiteX0" fmla="*/ 0 w 1871003"/>
              <a:gd name="connsiteY0" fmla="*/ 2873371 h 2922856"/>
              <a:gd name="connsiteX1" fmla="*/ 633046 w 1871003"/>
              <a:gd name="connsiteY1" fmla="*/ 2563882 h 2922856"/>
              <a:gd name="connsiteX2" fmla="*/ 1491175 w 1871003"/>
              <a:gd name="connsiteY2" fmla="*/ 200509 h 2922856"/>
              <a:gd name="connsiteX3" fmla="*/ 1871003 w 1871003"/>
              <a:gd name="connsiteY3" fmla="*/ 130171 h 2922856"/>
              <a:gd name="connsiteX4" fmla="*/ 1871003 w 1871003"/>
              <a:gd name="connsiteY4" fmla="*/ 130171 h 292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003" h="2922856">
                <a:moveTo>
                  <a:pt x="0" y="2873371"/>
                </a:moveTo>
                <a:cubicBezTo>
                  <a:pt x="192258" y="2941365"/>
                  <a:pt x="384517" y="3009359"/>
                  <a:pt x="633046" y="2563882"/>
                </a:cubicBezTo>
                <a:cubicBezTo>
                  <a:pt x="881575" y="2118405"/>
                  <a:pt x="1284849" y="606127"/>
                  <a:pt x="1491175" y="200509"/>
                </a:cubicBezTo>
                <a:cubicBezTo>
                  <a:pt x="1697501" y="-205109"/>
                  <a:pt x="1871003" y="130171"/>
                  <a:pt x="1871003" y="130171"/>
                </a:cubicBezTo>
                <a:lnTo>
                  <a:pt x="1871003" y="130171"/>
                </a:ln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pic>
        <p:nvPicPr>
          <p:cNvPr id="70" name="Picture 69"/>
          <p:cNvPicPr>
            <a:picLocks noChangeAspect="1"/>
          </p:cNvPicPr>
          <p:nvPr/>
        </p:nvPicPr>
        <p:blipFill>
          <a:blip r:embed="rId4"/>
          <a:stretch>
            <a:fillRect/>
          </a:stretch>
        </p:blipFill>
        <p:spPr>
          <a:xfrm>
            <a:off x="4393217" y="4721485"/>
            <a:ext cx="582054" cy="392300"/>
          </a:xfrm>
          <a:prstGeom prst="rect">
            <a:avLst/>
          </a:prstGeom>
        </p:spPr>
      </p:pic>
      <p:sp>
        <p:nvSpPr>
          <p:cNvPr id="2" name="Rectangle 1"/>
          <p:cNvSpPr/>
          <p:nvPr/>
        </p:nvSpPr>
        <p:spPr>
          <a:xfrm>
            <a:off x="3757924" y="1543784"/>
            <a:ext cx="1181003"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Containers</a:t>
            </a:r>
            <a:endParaRPr lang="en-IN" dirty="0"/>
          </a:p>
        </p:txBody>
      </p:sp>
      <p:sp>
        <p:nvSpPr>
          <p:cNvPr id="42" name="Rectangle 41"/>
          <p:cNvSpPr/>
          <p:nvPr/>
        </p:nvSpPr>
        <p:spPr>
          <a:xfrm>
            <a:off x="6494005" y="1911138"/>
            <a:ext cx="896959"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Images</a:t>
            </a:r>
            <a:endParaRPr lang="en-IN"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Components</a:t>
            </a:r>
          </a:p>
          <a:p>
            <a:pPr algn="l"/>
            <a:endParaRPr lang="en-IN" dirty="0"/>
          </a:p>
        </p:txBody>
      </p:sp>
      <p:sp>
        <p:nvSpPr>
          <p:cNvPr id="7" name="Rounded Rectangle 6"/>
          <p:cNvSpPr/>
          <p:nvPr/>
        </p:nvSpPr>
        <p:spPr>
          <a:xfrm>
            <a:off x="1260763" y="5264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lvl="1" algn="ctr"/>
            <a:r>
              <a:rPr lang="en-IN" dirty="0" smtClean="0"/>
              <a:t>Docker daemon</a:t>
            </a:r>
          </a:p>
          <a:p>
            <a:pPr lvl="1"/>
            <a:r>
              <a:rPr lang="en-IN" dirty="0" smtClean="0"/>
              <a:t>The Docker daemon (dockerd) listens for Docker API requests and manages Docker objects such as images, containers, networks, and volumes.</a:t>
            </a:r>
          </a:p>
          <a:p>
            <a:endParaRPr lang="en-IN" dirty="0"/>
          </a:p>
        </p:txBody>
      </p:sp>
      <p:sp>
        <p:nvSpPr>
          <p:cNvPr id="10" name="Rounded Rectangle 9"/>
          <p:cNvSpPr/>
          <p:nvPr/>
        </p:nvSpPr>
        <p:spPr>
          <a:xfrm>
            <a:off x="1260763" y="1981200"/>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a:t>Docker client</a:t>
            </a:r>
          </a:p>
          <a:p>
            <a:r>
              <a:rPr lang="en-IN" dirty="0"/>
              <a:t>The Docker client (docker) is the primary way that many Docker users interact with Docker. When you use commands such as docker run, the client sends these commands to dockerd, which carries them out. </a:t>
            </a:r>
          </a:p>
        </p:txBody>
      </p:sp>
      <p:sp>
        <p:nvSpPr>
          <p:cNvPr id="13" name="Rounded Rectangle 12"/>
          <p:cNvSpPr/>
          <p:nvPr/>
        </p:nvSpPr>
        <p:spPr>
          <a:xfrm>
            <a:off x="1260763" y="34220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registries</a:t>
            </a:r>
          </a:p>
          <a:p>
            <a:pPr lvl="1"/>
            <a:r>
              <a:rPr lang="en-IN" dirty="0"/>
              <a:t>When you use the docker pull or docker run commands, the required images are pulled from your configured registry. When you use the docker push command, your image is pushed to your configured </a:t>
            </a:r>
            <a:r>
              <a:rPr lang="en-IN" dirty="0" smtClean="0"/>
              <a:t>registry.</a:t>
            </a:r>
            <a:endParaRPr lang="en-IN" dirty="0"/>
          </a:p>
        </p:txBody>
      </p:sp>
      <p:sp>
        <p:nvSpPr>
          <p:cNvPr id="14" name="Rounded Rectangle 13"/>
          <p:cNvSpPr/>
          <p:nvPr/>
        </p:nvSpPr>
        <p:spPr>
          <a:xfrm>
            <a:off x="1260763" y="4862944"/>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Images</a:t>
            </a:r>
          </a:p>
          <a:p>
            <a:pPr lvl="1"/>
            <a:r>
              <a:rPr lang="en-IN" dirty="0" smtClean="0"/>
              <a:t>An </a:t>
            </a:r>
            <a:r>
              <a:rPr lang="en-IN" dirty="0"/>
              <a:t>image is a read-only template with instructions for creating a Docker container. Often, an image is based on another image, with some additional customization. </a:t>
            </a:r>
          </a:p>
        </p:txBody>
      </p:sp>
    </p:spTree>
    <p:extLst>
      <p:ext uri="{BB962C8B-B14F-4D97-AF65-F5344CB8AC3E}">
        <p14:creationId xmlns:p14="http://schemas.microsoft.com/office/powerpoint/2010/main" val="28929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Installation</a:t>
            </a:r>
          </a:p>
          <a:p>
            <a:endParaRPr lang="en-IN" dirty="0"/>
          </a:p>
          <a:p>
            <a:pPr algn="l"/>
            <a:r>
              <a:rPr lang="en-US" sz="1800" dirty="0" smtClean="0"/>
              <a:t>Docker install on any operating system:- Mac, Windows, Linux or ant cloud.</a:t>
            </a:r>
          </a:p>
          <a:p>
            <a:pPr algn="l"/>
            <a:endParaRPr lang="en-US" sz="1800" dirty="0"/>
          </a:p>
          <a:p>
            <a:pPr algn="l"/>
            <a:r>
              <a:rPr lang="en-US" sz="1800" dirty="0" smtClean="0"/>
              <a:t>	</a:t>
            </a:r>
            <a:r>
              <a:rPr lang="en-IN" sz="1800" b="1" dirty="0"/>
              <a:t>Prerequisites</a:t>
            </a:r>
            <a:r>
              <a:rPr lang="en-IN" sz="1800" b="1" dirty="0" smtClean="0"/>
              <a:t>:</a:t>
            </a:r>
          </a:p>
          <a:p>
            <a:pPr algn="l"/>
            <a:r>
              <a:rPr lang="en-IN" sz="1800" dirty="0"/>
              <a:t>	</a:t>
            </a:r>
            <a:r>
              <a:rPr lang="en-IN" sz="1800" dirty="0" smtClean="0"/>
              <a:t>		1) Docker only work on 64-bit Linux</a:t>
            </a:r>
          </a:p>
          <a:p>
            <a:pPr algn="l"/>
            <a:r>
              <a:rPr lang="en-IN" sz="1800" dirty="0" smtClean="0"/>
              <a:t>		</a:t>
            </a:r>
            <a:r>
              <a:rPr lang="en-IN" sz="1800" dirty="0"/>
              <a:t>	</a:t>
            </a:r>
            <a:r>
              <a:rPr lang="en-IN" sz="1800" b="1" dirty="0" smtClean="0"/>
              <a:t>Command</a:t>
            </a:r>
            <a:r>
              <a:rPr lang="en-IN" sz="1800" b="1" dirty="0"/>
              <a:t>: </a:t>
            </a:r>
            <a:r>
              <a:rPr lang="en-IN" sz="1800" b="1" dirty="0" smtClean="0"/>
              <a:t>#</a:t>
            </a:r>
            <a:r>
              <a:rPr lang="en-IN" sz="1800" dirty="0" smtClean="0"/>
              <a:t>cat </a:t>
            </a:r>
            <a:r>
              <a:rPr lang="en-IN" sz="1800" dirty="0"/>
              <a:t>/etc/*release | grep -w NAME</a:t>
            </a:r>
            <a:endParaRPr lang="en-IN" sz="1800" dirty="0" smtClean="0"/>
          </a:p>
          <a:p>
            <a:pPr algn="l"/>
            <a:endParaRPr lang="en-IN" sz="1800" dirty="0" smtClean="0"/>
          </a:p>
          <a:p>
            <a:pPr algn="l"/>
            <a:r>
              <a:rPr lang="en-IN" sz="1800" dirty="0"/>
              <a:t>	</a:t>
            </a:r>
            <a:r>
              <a:rPr lang="en-IN" sz="1800" dirty="0" smtClean="0"/>
              <a:t>		</a:t>
            </a:r>
          </a:p>
          <a:p>
            <a:pPr algn="l"/>
            <a:endParaRPr lang="en-IN" sz="1800" dirty="0"/>
          </a:p>
          <a:p>
            <a:pPr algn="l"/>
            <a:endParaRPr lang="en-IN" sz="1800" dirty="0" smtClean="0"/>
          </a:p>
          <a:p>
            <a:pPr algn="l"/>
            <a:r>
              <a:rPr lang="en-IN" sz="1800" dirty="0"/>
              <a:t>	</a:t>
            </a:r>
            <a:r>
              <a:rPr lang="en-IN" sz="1800" dirty="0" smtClean="0"/>
              <a:t>		2) It requires Linux kernel 3.10 or higher</a:t>
            </a:r>
          </a:p>
          <a:p>
            <a:pPr algn="l"/>
            <a:r>
              <a:rPr lang="en-IN" sz="1800" dirty="0" smtClean="0"/>
              <a:t>			</a:t>
            </a:r>
            <a:r>
              <a:rPr lang="en-IN" sz="1800" b="1" dirty="0" smtClean="0"/>
              <a:t>Command: #</a:t>
            </a:r>
            <a:r>
              <a:rPr lang="en-IN" sz="1800" dirty="0" err="1" smtClean="0"/>
              <a:t>uname</a:t>
            </a:r>
            <a:r>
              <a:rPr lang="en-IN" sz="1800" dirty="0" smtClean="0"/>
              <a:t> -r</a:t>
            </a:r>
            <a:endParaRPr lang="en-IN" sz="1800" b="1" dirty="0"/>
          </a:p>
          <a:p>
            <a:pPr algn="l"/>
            <a:endParaRPr lang="en-IN" sz="1800" dirty="0" smtClean="0"/>
          </a:p>
          <a:p>
            <a:pPr algn="l"/>
            <a:endParaRPr lang="en-IN" sz="1800" dirty="0" smtClean="0"/>
          </a:p>
          <a:p>
            <a:pPr algn="l"/>
            <a:endParaRPr lang="en-IN" dirty="0"/>
          </a:p>
          <a:p>
            <a:pPr algn="l"/>
            <a:endParaRPr lang="en-US" sz="1800" dirty="0" smtClean="0"/>
          </a:p>
        </p:txBody>
      </p:sp>
      <p:pic>
        <p:nvPicPr>
          <p:cNvPr id="11" name="Picture 10"/>
          <p:cNvPicPr>
            <a:picLocks noChangeAspect="1"/>
          </p:cNvPicPr>
          <p:nvPr/>
        </p:nvPicPr>
        <p:blipFill>
          <a:blip r:embed="rId3"/>
          <a:stretch>
            <a:fillRect/>
          </a:stretch>
        </p:blipFill>
        <p:spPr>
          <a:xfrm>
            <a:off x="2843505" y="2726635"/>
            <a:ext cx="5857875" cy="447675"/>
          </a:xfrm>
          <a:prstGeom prst="rect">
            <a:avLst/>
          </a:prstGeom>
        </p:spPr>
      </p:pic>
      <p:pic>
        <p:nvPicPr>
          <p:cNvPr id="12" name="Picture 11"/>
          <p:cNvPicPr>
            <a:picLocks noChangeAspect="1"/>
          </p:cNvPicPr>
          <p:nvPr/>
        </p:nvPicPr>
        <p:blipFill>
          <a:blip r:embed="rId4"/>
          <a:stretch>
            <a:fillRect/>
          </a:stretch>
        </p:blipFill>
        <p:spPr>
          <a:xfrm>
            <a:off x="2843505" y="4782792"/>
            <a:ext cx="3962400" cy="466725"/>
          </a:xfrm>
          <a:prstGeom prst="rect">
            <a:avLst/>
          </a:prstGeom>
        </p:spPr>
      </p:pic>
    </p:spTree>
    <p:extLst>
      <p:ext uri="{BB962C8B-B14F-4D97-AF65-F5344CB8AC3E}">
        <p14:creationId xmlns:p14="http://schemas.microsoft.com/office/powerpoint/2010/main" val="128113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IN" dirty="0"/>
              <a:t>Docker </a:t>
            </a:r>
            <a:r>
              <a:rPr lang="en-IN" dirty="0" smtClean="0"/>
              <a:t>Installation</a:t>
            </a:r>
          </a:p>
          <a:p>
            <a:endParaRPr lang="en-IN" dirty="0"/>
          </a:p>
          <a:p>
            <a:pPr algn="l"/>
            <a:endParaRPr lang="en-US" sz="1800" dirty="0"/>
          </a:p>
          <a:p>
            <a:pPr algn="l"/>
            <a:r>
              <a:rPr lang="en-IN" sz="1800" b="1" dirty="0" smtClean="0"/>
              <a:t>Uninstall </a:t>
            </a:r>
            <a:r>
              <a:rPr lang="en-IN" sz="1800" b="1" dirty="0"/>
              <a:t>old </a:t>
            </a:r>
            <a:r>
              <a:rPr lang="en-IN" sz="1800" b="1" dirty="0" smtClean="0"/>
              <a:t>versions:</a:t>
            </a:r>
            <a:endParaRPr lang="en-IN" sz="1800" b="1" dirty="0"/>
          </a:p>
          <a:p>
            <a:pPr algn="l"/>
            <a:r>
              <a:rPr lang="en-US" sz="1800" dirty="0"/>
              <a:t> </a:t>
            </a:r>
            <a:r>
              <a:rPr lang="en-US" sz="1800" dirty="0" smtClean="0"/>
              <a:t>#yum remove docker docker-common docker-selinux  docker-engine</a:t>
            </a:r>
          </a:p>
          <a:p>
            <a:pPr algn="l"/>
            <a:r>
              <a:rPr lang="en-US" sz="1800" dirty="0"/>
              <a:t>	</a:t>
            </a:r>
            <a:endParaRPr lang="en-US" sz="1800" dirty="0" smtClean="0"/>
          </a:p>
          <a:p>
            <a:pPr algn="l"/>
            <a:endParaRPr lang="en-IN" sz="1800" b="1" dirty="0" smtClean="0"/>
          </a:p>
          <a:p>
            <a:pPr algn="l"/>
            <a:endParaRPr lang="en-IN" sz="1800" b="1" dirty="0" smtClean="0"/>
          </a:p>
          <a:p>
            <a:pPr algn="l"/>
            <a:r>
              <a:rPr lang="en-IN" sz="1800" b="1" dirty="0" smtClean="0"/>
              <a:t>Install required packages</a:t>
            </a:r>
          </a:p>
          <a:p>
            <a:pPr algn="l"/>
            <a:r>
              <a:rPr lang="en-IN" sz="1800" dirty="0" smtClean="0"/>
              <a:t>#yum </a:t>
            </a:r>
            <a:r>
              <a:rPr lang="en-IN" sz="1800" dirty="0"/>
              <a:t>install -y </a:t>
            </a:r>
            <a:r>
              <a:rPr lang="en-IN" sz="1800" dirty="0" smtClean="0"/>
              <a:t>yum-</a:t>
            </a:r>
            <a:r>
              <a:rPr lang="en-IN" sz="1800" dirty="0" err="1" smtClean="0"/>
              <a:t>utils</a:t>
            </a:r>
            <a:r>
              <a:rPr lang="en-IN" sz="1800" dirty="0" smtClean="0"/>
              <a:t> device-mapper-persistent-data  Lvm2</a:t>
            </a:r>
          </a:p>
          <a:p>
            <a:pPr algn="l"/>
            <a:r>
              <a:rPr lang="en-US" sz="1800" dirty="0" smtClean="0"/>
              <a:t>			</a:t>
            </a:r>
          </a:p>
        </p:txBody>
      </p:sp>
      <p:pic>
        <p:nvPicPr>
          <p:cNvPr id="7" name="Picture 6"/>
          <p:cNvPicPr>
            <a:picLocks noChangeAspect="1"/>
          </p:cNvPicPr>
          <p:nvPr/>
        </p:nvPicPr>
        <p:blipFill>
          <a:blip r:embed="rId3"/>
          <a:stretch>
            <a:fillRect/>
          </a:stretch>
        </p:blipFill>
        <p:spPr>
          <a:xfrm>
            <a:off x="6942156" y="1287121"/>
            <a:ext cx="4781550" cy="1943100"/>
          </a:xfrm>
          <a:prstGeom prst="rect">
            <a:avLst/>
          </a:prstGeom>
        </p:spPr>
      </p:pic>
      <p:pic>
        <p:nvPicPr>
          <p:cNvPr id="8" name="Picture 7"/>
          <p:cNvPicPr>
            <a:picLocks noChangeAspect="1"/>
          </p:cNvPicPr>
          <p:nvPr/>
        </p:nvPicPr>
        <p:blipFill>
          <a:blip r:embed="rId4"/>
          <a:stretch>
            <a:fillRect/>
          </a:stretch>
        </p:blipFill>
        <p:spPr>
          <a:xfrm>
            <a:off x="587924" y="3678152"/>
            <a:ext cx="9296400" cy="190500"/>
          </a:xfrm>
          <a:prstGeom prst="rect">
            <a:avLst/>
          </a:prstGeom>
        </p:spPr>
      </p:pic>
      <p:pic>
        <p:nvPicPr>
          <p:cNvPr id="9" name="Picture 8"/>
          <p:cNvPicPr>
            <a:picLocks noChangeAspect="1"/>
          </p:cNvPicPr>
          <p:nvPr/>
        </p:nvPicPr>
        <p:blipFill>
          <a:blip r:embed="rId5"/>
          <a:stretch>
            <a:fillRect/>
          </a:stretch>
        </p:blipFill>
        <p:spPr>
          <a:xfrm>
            <a:off x="587924" y="4093642"/>
            <a:ext cx="7191375" cy="1762125"/>
          </a:xfrm>
          <a:prstGeom prst="rect">
            <a:avLst/>
          </a:prstGeom>
        </p:spPr>
      </p:pic>
    </p:spTree>
    <p:extLst>
      <p:ext uri="{BB962C8B-B14F-4D97-AF65-F5344CB8AC3E}">
        <p14:creationId xmlns:p14="http://schemas.microsoft.com/office/powerpoint/2010/main" val="312481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b="1" dirty="0"/>
              <a:t>	</a:t>
            </a:r>
            <a:r>
              <a:rPr lang="en-US" b="1" dirty="0" smtClean="0"/>
              <a:t>				</a:t>
            </a:r>
            <a:r>
              <a:rPr lang="en-US" b="1" dirty="0"/>
              <a:t>Set the </a:t>
            </a:r>
            <a:r>
              <a:rPr lang="en-US" b="1" dirty="0" smtClean="0"/>
              <a:t>repository</a:t>
            </a:r>
          </a:p>
          <a:p>
            <a:pPr algn="l"/>
            <a:r>
              <a:rPr lang="en-US" sz="1800" dirty="0" smtClean="0"/>
              <a:t>#yum-</a:t>
            </a:r>
            <a:r>
              <a:rPr lang="en-US" sz="1800" dirty="0" err="1" smtClean="0"/>
              <a:t>config</a:t>
            </a:r>
            <a:r>
              <a:rPr lang="en-US" sz="1800" dirty="0" smtClean="0"/>
              <a:t>-manager --add-repo  https://download.docker.com/linux/centos/docker-ce.repo</a:t>
            </a:r>
          </a:p>
          <a:p>
            <a:pPr algn="l"/>
            <a:endParaRPr lang="en-US" dirty="0"/>
          </a:p>
          <a:p>
            <a:endParaRPr lang="en-US" dirty="0" smtClean="0"/>
          </a:p>
          <a:p>
            <a:endParaRPr lang="en-US" dirty="0"/>
          </a:p>
          <a:p>
            <a:endParaRPr lang="en-US" sz="1800" b="1" dirty="0" smtClean="0"/>
          </a:p>
          <a:p>
            <a:pPr algn="l"/>
            <a:r>
              <a:rPr lang="en-IN" sz="1800" b="1" dirty="0"/>
              <a:t>	</a:t>
            </a:r>
            <a:r>
              <a:rPr lang="en-IN" sz="1800" b="1" dirty="0" smtClean="0"/>
              <a:t>			</a:t>
            </a:r>
          </a:p>
          <a:p>
            <a:pPr algn="l"/>
            <a:r>
              <a:rPr lang="en-IN" sz="1800" dirty="0" smtClean="0"/>
              <a:t>#yum </a:t>
            </a:r>
            <a:r>
              <a:rPr lang="en-IN" sz="1800" dirty="0" err="1"/>
              <a:t>makecache</a:t>
            </a:r>
            <a:r>
              <a:rPr lang="en-IN" sz="1800" dirty="0"/>
              <a:t> fast</a:t>
            </a:r>
          </a:p>
          <a:p>
            <a:endParaRPr lang="en-US" dirty="0"/>
          </a:p>
        </p:txBody>
      </p:sp>
      <p:pic>
        <p:nvPicPr>
          <p:cNvPr id="4" name="Picture 3"/>
          <p:cNvPicPr>
            <a:picLocks noChangeAspect="1"/>
          </p:cNvPicPr>
          <p:nvPr/>
        </p:nvPicPr>
        <p:blipFill>
          <a:blip r:embed="rId3"/>
          <a:stretch>
            <a:fillRect/>
          </a:stretch>
        </p:blipFill>
        <p:spPr>
          <a:xfrm>
            <a:off x="666750" y="862781"/>
            <a:ext cx="10858500" cy="1494034"/>
          </a:xfrm>
          <a:prstGeom prst="rect">
            <a:avLst/>
          </a:prstGeom>
        </p:spPr>
      </p:pic>
      <p:pic>
        <p:nvPicPr>
          <p:cNvPr id="9" name="Picture 8"/>
          <p:cNvPicPr>
            <a:picLocks noChangeAspect="1"/>
          </p:cNvPicPr>
          <p:nvPr/>
        </p:nvPicPr>
        <p:blipFill>
          <a:blip r:embed="rId4"/>
          <a:stretch>
            <a:fillRect/>
          </a:stretch>
        </p:blipFill>
        <p:spPr>
          <a:xfrm>
            <a:off x="666750" y="3219596"/>
            <a:ext cx="7681238" cy="1737360"/>
          </a:xfrm>
          <a:prstGeom prst="rect">
            <a:avLst/>
          </a:prstGeom>
        </p:spPr>
      </p:pic>
    </p:spTree>
    <p:extLst>
      <p:ext uri="{BB962C8B-B14F-4D97-AF65-F5344CB8AC3E}">
        <p14:creationId xmlns:p14="http://schemas.microsoft.com/office/powerpoint/2010/main" val="26280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dirty="0" smtClean="0"/>
              <a:t>Installation of Jenkins</a:t>
            </a:r>
          </a:p>
          <a:p>
            <a:pPr>
              <a:lnSpc>
                <a:spcPct val="150000"/>
              </a:lnSpc>
            </a:pPr>
            <a:r>
              <a:rPr lang="en-US" sz="2800" dirty="0" smtClean="0"/>
              <a:t>Install java</a:t>
            </a:r>
          </a:p>
          <a:p>
            <a:pPr marL="342900" indent="-342900" algn="l">
              <a:lnSpc>
                <a:spcPct val="150000"/>
              </a:lnSpc>
              <a:buFont typeface="Arial" panose="020B0604020202020204" pitchFamily="34" charset="0"/>
              <a:buChar char="•"/>
            </a:pPr>
            <a:r>
              <a:rPr lang="en-US" dirty="0" smtClean="0"/>
              <a:t>Jenkins is a Java web application</a:t>
            </a:r>
          </a:p>
          <a:p>
            <a:pPr marL="342900" indent="-342900" algn="l">
              <a:lnSpc>
                <a:spcPct val="150000"/>
              </a:lnSpc>
              <a:buFont typeface="Arial" panose="020B0604020202020204" pitchFamily="34" charset="0"/>
              <a:buChar char="•"/>
            </a:pPr>
            <a:r>
              <a:rPr lang="en-US" dirty="0" smtClean="0"/>
              <a:t>How to check Java is installed or not</a:t>
            </a:r>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endParaRPr lang="en-US" dirty="0" smtClean="0"/>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r>
              <a:rPr lang="en-US" dirty="0" smtClean="0"/>
              <a:t>How to install Java</a:t>
            </a:r>
          </a:p>
          <a:p>
            <a:pPr marL="457200" indent="-457200" algn="l">
              <a:lnSpc>
                <a:spcPct val="150000"/>
              </a:lnSpc>
              <a:buAutoNum type="arabicParenR"/>
            </a:pPr>
            <a:r>
              <a:rPr lang="en-US" dirty="0" smtClean="0"/>
              <a:t>If Java is not install, you can download </a:t>
            </a:r>
            <a:r>
              <a:rPr lang="en-US" dirty="0"/>
              <a:t>from Oracle - </a:t>
            </a:r>
            <a:r>
              <a:rPr lang="en-US" dirty="0" smtClean="0">
                <a:hlinkClick r:id="rId2"/>
              </a:rPr>
              <a:t>http</a:t>
            </a:r>
            <a:r>
              <a:rPr lang="en-US" dirty="0">
                <a:hlinkClick r:id="rId2"/>
              </a:rPr>
              <a:t>://</a:t>
            </a:r>
            <a:r>
              <a:rPr lang="en-US" dirty="0" smtClean="0">
                <a:hlinkClick r:id="rId2"/>
              </a:rPr>
              <a:t>www.oracle.com/technetwork/java/javase/downloads/index.html</a:t>
            </a:r>
            <a:endParaRPr lang="en-US" dirty="0" smtClean="0"/>
          </a:p>
          <a:p>
            <a:pPr marL="457200" indent="-457200" algn="l">
              <a:lnSpc>
                <a:spcPct val="150000"/>
              </a:lnSpc>
              <a:buAutoNum type="arabicParenR"/>
            </a:pPr>
            <a:r>
              <a:rPr lang="en-US" dirty="0"/>
              <a:t>rpm -ivh </a:t>
            </a:r>
            <a:r>
              <a:rPr lang="en-US" dirty="0" smtClean="0"/>
              <a:t>jdk-8u25-linux-x64.rpm</a:t>
            </a:r>
          </a:p>
          <a:p>
            <a:pPr algn="l"/>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endParaRPr lang="en-US" dirty="0"/>
          </a:p>
        </p:txBody>
      </p:sp>
      <p:pic>
        <p:nvPicPr>
          <p:cNvPr id="2" name="Picture 1"/>
          <p:cNvPicPr>
            <a:picLocks noChangeAspect="1"/>
          </p:cNvPicPr>
          <p:nvPr/>
        </p:nvPicPr>
        <p:blipFill>
          <a:blip r:embed="rId3"/>
          <a:stretch>
            <a:fillRect/>
          </a:stretch>
        </p:blipFill>
        <p:spPr>
          <a:xfrm>
            <a:off x="551151" y="2971800"/>
            <a:ext cx="6905625" cy="914400"/>
          </a:xfrm>
          <a:prstGeom prst="rect">
            <a:avLst/>
          </a:prstGeom>
        </p:spPr>
      </p:pic>
    </p:spTree>
    <p:extLst>
      <p:ext uri="{BB962C8B-B14F-4D97-AF65-F5344CB8AC3E}">
        <p14:creationId xmlns:p14="http://schemas.microsoft.com/office/powerpoint/2010/main" val="6808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dirty="0" smtClean="0"/>
              <a:t>					</a:t>
            </a:r>
            <a:r>
              <a:rPr lang="en-IN" b="1" dirty="0" smtClean="0"/>
              <a:t>Install </a:t>
            </a:r>
            <a:r>
              <a:rPr lang="en-IN" b="1" dirty="0"/>
              <a:t>Docker CE</a:t>
            </a:r>
          </a:p>
          <a:p>
            <a:pPr algn="l"/>
            <a:endParaRPr lang="en-US" dirty="0"/>
          </a:p>
          <a:p>
            <a:pPr algn="l"/>
            <a:r>
              <a:rPr lang="en-IN" sz="1800" dirty="0" smtClean="0"/>
              <a:t>#yum </a:t>
            </a:r>
            <a:r>
              <a:rPr lang="en-IN" sz="1800" dirty="0"/>
              <a:t>list docker-ce.x86_64  --showduplicates | sort </a:t>
            </a:r>
            <a:r>
              <a:rPr lang="en-IN" sz="1800" dirty="0" smtClean="0"/>
              <a:t>–r</a:t>
            </a:r>
          </a:p>
          <a:p>
            <a:pPr algn="l"/>
            <a:endParaRPr lang="en-IN" sz="1800" dirty="0" smtClean="0"/>
          </a:p>
          <a:p>
            <a:pPr algn="l"/>
            <a:r>
              <a:rPr lang="en-IN" sz="1800" dirty="0" smtClean="0"/>
              <a:t>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#yum </a:t>
            </a:r>
            <a:r>
              <a:rPr lang="en-IN" sz="1800" dirty="0"/>
              <a:t>install docker-ce</a:t>
            </a:r>
            <a:endParaRPr lang="en-IN" sz="1800" dirty="0" smtClean="0"/>
          </a:p>
          <a:p>
            <a:pPr algn="l"/>
            <a:endParaRPr lang="en-US" dirty="0"/>
          </a:p>
        </p:txBody>
      </p:sp>
      <p:pic>
        <p:nvPicPr>
          <p:cNvPr id="5" name="Picture 4"/>
          <p:cNvPicPr>
            <a:picLocks noChangeAspect="1"/>
          </p:cNvPicPr>
          <p:nvPr/>
        </p:nvPicPr>
        <p:blipFill>
          <a:blip r:embed="rId3"/>
          <a:stretch>
            <a:fillRect/>
          </a:stretch>
        </p:blipFill>
        <p:spPr>
          <a:xfrm>
            <a:off x="770911" y="1291067"/>
            <a:ext cx="10001250" cy="2695575"/>
          </a:xfrm>
          <a:prstGeom prst="rect">
            <a:avLst/>
          </a:prstGeom>
        </p:spPr>
      </p:pic>
      <p:pic>
        <p:nvPicPr>
          <p:cNvPr id="6" name="Picture 5"/>
          <p:cNvPicPr>
            <a:picLocks noChangeAspect="1"/>
          </p:cNvPicPr>
          <p:nvPr/>
        </p:nvPicPr>
        <p:blipFill>
          <a:blip r:embed="rId4"/>
          <a:stretch>
            <a:fillRect/>
          </a:stretch>
        </p:blipFill>
        <p:spPr>
          <a:xfrm>
            <a:off x="947891" y="5012238"/>
            <a:ext cx="5495925" cy="1485900"/>
          </a:xfrm>
          <a:prstGeom prst="rect">
            <a:avLst/>
          </a:prstGeom>
        </p:spPr>
      </p:pic>
    </p:spTree>
    <p:extLst>
      <p:ext uri="{BB962C8B-B14F-4D97-AF65-F5344CB8AC3E}">
        <p14:creationId xmlns:p14="http://schemas.microsoft.com/office/powerpoint/2010/main" val="331618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smtClean="0"/>
              <a:t>Start Docker</a:t>
            </a:r>
          </a:p>
          <a:p>
            <a:pPr algn="l"/>
            <a:endParaRPr lang="en-IN" b="1" dirty="0"/>
          </a:p>
          <a:p>
            <a:pPr algn="l"/>
            <a:r>
              <a:rPr lang="en-IN" sz="1800" dirty="0" smtClean="0"/>
              <a:t>#systemctl </a:t>
            </a:r>
            <a:r>
              <a:rPr lang="en-IN" sz="1800" dirty="0"/>
              <a:t>start </a:t>
            </a:r>
            <a:r>
              <a:rPr lang="en-IN" sz="1800" dirty="0" smtClean="0"/>
              <a:t>docker</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a:t>
            </a:r>
          </a:p>
          <a:p>
            <a:pPr algn="l"/>
            <a:endParaRPr lang="en-IN" sz="1800" dirty="0"/>
          </a:p>
          <a:p>
            <a:pPr algn="l"/>
            <a:endParaRPr lang="en-IN" sz="1800" dirty="0" smtClean="0"/>
          </a:p>
        </p:txBody>
      </p:sp>
      <p:pic>
        <p:nvPicPr>
          <p:cNvPr id="4" name="Picture 3"/>
          <p:cNvPicPr>
            <a:picLocks noChangeAspect="1"/>
          </p:cNvPicPr>
          <p:nvPr/>
        </p:nvPicPr>
        <p:blipFill>
          <a:blip r:embed="rId3"/>
          <a:stretch>
            <a:fillRect/>
          </a:stretch>
        </p:blipFill>
        <p:spPr>
          <a:xfrm>
            <a:off x="567659" y="1339645"/>
            <a:ext cx="10201275" cy="2438400"/>
          </a:xfrm>
          <a:prstGeom prst="rect">
            <a:avLst/>
          </a:prstGeom>
        </p:spPr>
      </p:pic>
      <p:pic>
        <p:nvPicPr>
          <p:cNvPr id="6" name="Picture 5"/>
          <p:cNvPicPr>
            <a:picLocks noChangeAspect="1"/>
          </p:cNvPicPr>
          <p:nvPr/>
        </p:nvPicPr>
        <p:blipFill>
          <a:blip r:embed="rId4"/>
          <a:stretch>
            <a:fillRect/>
          </a:stretch>
        </p:blipFill>
        <p:spPr>
          <a:xfrm>
            <a:off x="945320" y="4202209"/>
            <a:ext cx="10610850" cy="676275"/>
          </a:xfrm>
          <a:prstGeom prst="rect">
            <a:avLst/>
          </a:prstGeom>
        </p:spPr>
      </p:pic>
    </p:spTree>
    <p:extLst>
      <p:ext uri="{BB962C8B-B14F-4D97-AF65-F5344CB8AC3E}">
        <p14:creationId xmlns:p14="http://schemas.microsoft.com/office/powerpoint/2010/main" val="153402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smtClean="0"/>
          </a:p>
          <a:p>
            <a:pPr algn="l"/>
            <a:r>
              <a:rPr lang="en-IN" sz="1800" dirty="0"/>
              <a:t>Verify that docker is installed correctly by running the hello-world image</a:t>
            </a:r>
            <a:endParaRPr lang="en-US" sz="1800" dirty="0"/>
          </a:p>
        </p:txBody>
      </p:sp>
      <p:pic>
        <p:nvPicPr>
          <p:cNvPr id="4" name="Picture 3"/>
          <p:cNvPicPr>
            <a:picLocks noChangeAspect="1"/>
          </p:cNvPicPr>
          <p:nvPr/>
        </p:nvPicPr>
        <p:blipFill>
          <a:blip r:embed="rId3"/>
          <a:stretch>
            <a:fillRect/>
          </a:stretch>
        </p:blipFill>
        <p:spPr>
          <a:xfrm>
            <a:off x="894886" y="969196"/>
            <a:ext cx="8498496" cy="4824582"/>
          </a:xfrm>
          <a:prstGeom prst="rect">
            <a:avLst/>
          </a:prstGeom>
        </p:spPr>
      </p:pic>
    </p:spTree>
    <p:extLst>
      <p:ext uri="{BB962C8B-B14F-4D97-AF65-F5344CB8AC3E}">
        <p14:creationId xmlns:p14="http://schemas.microsoft.com/office/powerpoint/2010/main" val="38575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Configure Docker to start on </a:t>
            </a:r>
            <a:r>
              <a:rPr lang="en-IN" dirty="0" smtClean="0"/>
              <a:t>boot</a:t>
            </a:r>
          </a:p>
          <a:p>
            <a:pPr algn="l"/>
            <a:endParaRPr lang="en-IN" dirty="0" smtClean="0"/>
          </a:p>
          <a:p>
            <a:pPr algn="l"/>
            <a:r>
              <a:rPr lang="en-IN" sz="1800" dirty="0" smtClean="0"/>
              <a:t>#systemctl </a:t>
            </a:r>
            <a:r>
              <a:rPr lang="en-IN" sz="1800" dirty="0">
                <a:solidFill>
                  <a:srgbClr val="00B050"/>
                </a:solidFill>
              </a:rPr>
              <a:t>enable</a:t>
            </a:r>
            <a:r>
              <a:rPr lang="en-IN" sz="1800" dirty="0"/>
              <a:t> docker</a:t>
            </a:r>
          </a:p>
        </p:txBody>
      </p:sp>
      <p:pic>
        <p:nvPicPr>
          <p:cNvPr id="4" name="Picture 3"/>
          <p:cNvPicPr>
            <a:picLocks noChangeAspect="1"/>
          </p:cNvPicPr>
          <p:nvPr/>
        </p:nvPicPr>
        <p:blipFill>
          <a:blip r:embed="rId3"/>
          <a:stretch>
            <a:fillRect/>
          </a:stretch>
        </p:blipFill>
        <p:spPr>
          <a:xfrm>
            <a:off x="388106" y="1238909"/>
            <a:ext cx="9896475" cy="638175"/>
          </a:xfrm>
          <a:prstGeom prst="rect">
            <a:avLst/>
          </a:prstGeom>
        </p:spPr>
      </p:pic>
    </p:spTree>
    <p:extLst>
      <p:ext uri="{BB962C8B-B14F-4D97-AF65-F5344CB8AC3E}">
        <p14:creationId xmlns:p14="http://schemas.microsoft.com/office/powerpoint/2010/main" val="7786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Start the daemon </a:t>
            </a:r>
            <a:r>
              <a:rPr lang="en-IN" b="1" dirty="0" smtClean="0"/>
              <a:t>manually</a:t>
            </a:r>
          </a:p>
          <a:p>
            <a:pPr algn="l"/>
            <a:endParaRPr lang="en-US" dirty="0" smtClean="0"/>
          </a:p>
          <a:p>
            <a:pPr algn="l"/>
            <a:endParaRPr lang="en-US" sz="1800" dirty="0"/>
          </a:p>
        </p:txBody>
      </p:sp>
      <p:pic>
        <p:nvPicPr>
          <p:cNvPr id="2" name="Picture 1"/>
          <p:cNvPicPr>
            <a:picLocks noChangeAspect="1"/>
          </p:cNvPicPr>
          <p:nvPr/>
        </p:nvPicPr>
        <p:blipFill>
          <a:blip r:embed="rId3"/>
          <a:stretch>
            <a:fillRect/>
          </a:stretch>
        </p:blipFill>
        <p:spPr>
          <a:xfrm>
            <a:off x="657225" y="1360389"/>
            <a:ext cx="10877550" cy="3743325"/>
          </a:xfrm>
          <a:prstGeom prst="rect">
            <a:avLst/>
          </a:prstGeom>
        </p:spPr>
      </p:pic>
    </p:spTree>
    <p:extLst>
      <p:ext uri="{BB962C8B-B14F-4D97-AF65-F5344CB8AC3E}">
        <p14:creationId xmlns:p14="http://schemas.microsoft.com/office/powerpoint/2010/main" val="26885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dirty="0" smtClean="0"/>
          </a:p>
          <a:p>
            <a:pPr algn="l"/>
            <a:endParaRPr lang="en-US" sz="1800" dirty="0"/>
          </a:p>
        </p:txBody>
      </p:sp>
      <p:sp>
        <p:nvSpPr>
          <p:cNvPr id="4" name="Rectangle 3"/>
          <p:cNvSpPr/>
          <p:nvPr/>
        </p:nvSpPr>
        <p:spPr>
          <a:xfrm>
            <a:off x="942535" y="928468"/>
            <a:ext cx="3066757" cy="745587"/>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host</a:t>
            </a:r>
            <a:endParaRPr lang="en-IN" dirty="0"/>
          </a:p>
        </p:txBody>
      </p:sp>
      <p:cxnSp>
        <p:nvCxnSpPr>
          <p:cNvPr id="6" name="Straight Arrow Connector 5"/>
          <p:cNvCxnSpPr/>
          <p:nvPr/>
        </p:nvCxnSpPr>
        <p:spPr>
          <a:xfrm flipV="1">
            <a:off x="4009292" y="1209822"/>
            <a:ext cx="2489982" cy="140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6581334" y="1032190"/>
            <a:ext cx="1519311" cy="369332"/>
          </a:xfrm>
          <a:prstGeom prst="rect">
            <a:avLst/>
          </a:prstGeom>
          <a:solidFill>
            <a:schemeClr val="accent4">
              <a:lumMod val="60000"/>
              <a:lumOff val="40000"/>
            </a:schemeClr>
          </a:solidFill>
          <a:ln>
            <a:solidFill>
              <a:schemeClr val="bg2"/>
            </a:solidFill>
          </a:ln>
        </p:spPr>
        <p:txBody>
          <a:bodyPr wrap="square" rtlCol="0" anchor="ctr" anchorCtr="1">
            <a:spAutoFit/>
          </a:bodyPr>
          <a:lstStyle/>
          <a:p>
            <a:r>
              <a:rPr lang="en-IN" dirty="0" smtClean="0"/>
              <a:t>Dockerfile</a:t>
            </a:r>
            <a:endParaRPr lang="en-IN" dirty="0"/>
          </a:p>
        </p:txBody>
      </p:sp>
      <p:sp>
        <p:nvSpPr>
          <p:cNvPr id="11" name="TextBox 10"/>
          <p:cNvSpPr txBox="1"/>
          <p:nvPr/>
        </p:nvSpPr>
        <p:spPr>
          <a:xfrm>
            <a:off x="4332849" y="704223"/>
            <a:ext cx="1561514" cy="369332"/>
          </a:xfrm>
          <a:prstGeom prst="rect">
            <a:avLst/>
          </a:prstGeom>
          <a:noFill/>
          <a:ln>
            <a:noFill/>
          </a:ln>
        </p:spPr>
        <p:txBody>
          <a:bodyPr wrap="square" rtlCol="0" anchor="ctr" anchorCtr="1">
            <a:spAutoFit/>
          </a:bodyPr>
          <a:lstStyle/>
          <a:p>
            <a:r>
              <a:rPr lang="en-IN" dirty="0" smtClean="0"/>
              <a:t>Create</a:t>
            </a:r>
            <a:endParaRPr lang="en-IN" dirty="0"/>
          </a:p>
        </p:txBody>
      </p:sp>
      <p:sp>
        <p:nvSpPr>
          <p:cNvPr id="14" name="Rectangle 13"/>
          <p:cNvSpPr/>
          <p:nvPr/>
        </p:nvSpPr>
        <p:spPr>
          <a:xfrm>
            <a:off x="3235569" y="2283377"/>
            <a:ext cx="2278966" cy="50202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15" name="TextBox 14"/>
          <p:cNvSpPr txBox="1"/>
          <p:nvPr/>
        </p:nvSpPr>
        <p:spPr>
          <a:xfrm>
            <a:off x="6877929" y="2035517"/>
            <a:ext cx="1561514" cy="369332"/>
          </a:xfrm>
          <a:prstGeom prst="rect">
            <a:avLst/>
          </a:prstGeom>
          <a:noFill/>
          <a:ln>
            <a:noFill/>
          </a:ln>
        </p:spPr>
        <p:txBody>
          <a:bodyPr wrap="square" rtlCol="0" anchor="ctr" anchorCtr="1">
            <a:spAutoFit/>
          </a:bodyPr>
          <a:lstStyle/>
          <a:p>
            <a:r>
              <a:rPr lang="en-IN" dirty="0" smtClean="0"/>
              <a:t>Auto Create</a:t>
            </a:r>
            <a:endParaRPr lang="en-IN" dirty="0"/>
          </a:p>
        </p:txBody>
      </p:sp>
      <p:sp>
        <p:nvSpPr>
          <p:cNvPr id="17" name="Freeform 16"/>
          <p:cNvSpPr/>
          <p:nvPr/>
        </p:nvSpPr>
        <p:spPr>
          <a:xfrm>
            <a:off x="5514536" y="1401522"/>
            <a:ext cx="4051496" cy="1209822"/>
          </a:xfrm>
          <a:custGeom>
            <a:avLst/>
            <a:gdLst>
              <a:gd name="connsiteX0" fmla="*/ 2729132 w 6094163"/>
              <a:gd name="connsiteY0" fmla="*/ 0 h 1336430"/>
              <a:gd name="connsiteX1" fmla="*/ 6091311 w 6094163"/>
              <a:gd name="connsiteY1" fmla="*/ 956603 h 1336430"/>
              <a:gd name="connsiteX2" fmla="*/ 3249637 w 6094163"/>
              <a:gd name="connsiteY2" fmla="*/ 1237956 h 1336430"/>
              <a:gd name="connsiteX3" fmla="*/ 0 w 6094163"/>
              <a:gd name="connsiteY3" fmla="*/ 1336430 h 1336430"/>
            </a:gdLst>
            <a:ahLst/>
            <a:cxnLst>
              <a:cxn ang="0">
                <a:pos x="connsiteX0" y="connsiteY0"/>
              </a:cxn>
              <a:cxn ang="0">
                <a:pos x="connsiteX1" y="connsiteY1"/>
              </a:cxn>
              <a:cxn ang="0">
                <a:pos x="connsiteX2" y="connsiteY2"/>
              </a:cxn>
              <a:cxn ang="0">
                <a:pos x="connsiteX3" y="connsiteY3"/>
              </a:cxn>
            </a:cxnLst>
            <a:rect l="l" t="t" r="r" b="b"/>
            <a:pathLst>
              <a:path w="6094163" h="1336430">
                <a:moveTo>
                  <a:pt x="2729132" y="0"/>
                </a:moveTo>
                <a:cubicBezTo>
                  <a:pt x="4366846" y="375138"/>
                  <a:pt x="6004560" y="750277"/>
                  <a:pt x="6091311" y="956603"/>
                </a:cubicBezTo>
                <a:cubicBezTo>
                  <a:pt x="6178062" y="1162929"/>
                  <a:pt x="4264855" y="1174652"/>
                  <a:pt x="3249637" y="1237956"/>
                </a:cubicBezTo>
                <a:cubicBezTo>
                  <a:pt x="2234419" y="1301260"/>
                  <a:pt x="1117209" y="1318845"/>
                  <a:pt x="0" y="133643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rot="20623252">
            <a:off x="7021697" y="3322886"/>
            <a:ext cx="2335237" cy="646331"/>
          </a:xfrm>
          <a:prstGeom prst="rect">
            <a:avLst/>
          </a:prstGeom>
          <a:noFill/>
          <a:ln>
            <a:noFill/>
          </a:ln>
        </p:spPr>
        <p:txBody>
          <a:bodyPr wrap="square" rtlCol="0" anchor="ctr" anchorCtr="1">
            <a:spAutoFit/>
          </a:bodyPr>
          <a:lstStyle/>
          <a:p>
            <a:r>
              <a:rPr lang="en-IN" dirty="0" smtClean="0"/>
              <a:t>Inside Container install python module</a:t>
            </a:r>
            <a:endParaRPr lang="en-IN" dirty="0"/>
          </a:p>
        </p:txBody>
      </p:sp>
      <p:sp>
        <p:nvSpPr>
          <p:cNvPr id="19" name="Freeform 18"/>
          <p:cNvSpPr/>
          <p:nvPr/>
        </p:nvSpPr>
        <p:spPr>
          <a:xfrm rot="194508">
            <a:off x="4985154" y="1210715"/>
            <a:ext cx="6408325" cy="3336409"/>
          </a:xfrm>
          <a:custGeom>
            <a:avLst/>
            <a:gdLst>
              <a:gd name="connsiteX0" fmla="*/ 3390314 w 7108140"/>
              <a:gd name="connsiteY0" fmla="*/ 0 h 3174886"/>
              <a:gd name="connsiteX1" fmla="*/ 7090117 w 7108140"/>
              <a:gd name="connsiteY1" fmla="*/ 1083212 h 3174886"/>
              <a:gd name="connsiteX2" fmla="*/ 2025747 w 7108140"/>
              <a:gd name="connsiteY2" fmla="*/ 3165231 h 3174886"/>
              <a:gd name="connsiteX3" fmla="*/ 0 w 7108140"/>
              <a:gd name="connsiteY3" fmla="*/ 1716259 h 3174886"/>
            </a:gdLst>
            <a:ahLst/>
            <a:cxnLst>
              <a:cxn ang="0">
                <a:pos x="connsiteX0" y="connsiteY0"/>
              </a:cxn>
              <a:cxn ang="0">
                <a:pos x="connsiteX1" y="connsiteY1"/>
              </a:cxn>
              <a:cxn ang="0">
                <a:pos x="connsiteX2" y="connsiteY2"/>
              </a:cxn>
              <a:cxn ang="0">
                <a:pos x="connsiteX3" y="connsiteY3"/>
              </a:cxn>
            </a:cxnLst>
            <a:rect l="l" t="t" r="r" b="b"/>
            <a:pathLst>
              <a:path w="7108140" h="3174886">
                <a:moveTo>
                  <a:pt x="3390314" y="0"/>
                </a:moveTo>
                <a:cubicBezTo>
                  <a:pt x="5353929" y="277837"/>
                  <a:pt x="7317545" y="555674"/>
                  <a:pt x="7090117" y="1083212"/>
                </a:cubicBezTo>
                <a:cubicBezTo>
                  <a:pt x="6862689" y="1610751"/>
                  <a:pt x="3207433" y="3059723"/>
                  <a:pt x="2025747" y="3165231"/>
                </a:cubicBezTo>
                <a:cubicBezTo>
                  <a:pt x="844061" y="3270739"/>
                  <a:pt x="422030" y="2493499"/>
                  <a:pt x="0" y="1716259"/>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3422073" y="1073555"/>
            <a:ext cx="8466305" cy="4231017"/>
          </a:xfrm>
          <a:custGeom>
            <a:avLst/>
            <a:gdLst>
              <a:gd name="connsiteX0" fmla="*/ 4613563 w 8369323"/>
              <a:gd name="connsiteY0" fmla="*/ 0 h 4223917"/>
              <a:gd name="connsiteX1" fmla="*/ 7883236 w 8369323"/>
              <a:gd name="connsiteY1" fmla="*/ 415636 h 4223917"/>
              <a:gd name="connsiteX2" fmla="*/ 8271163 w 8369323"/>
              <a:gd name="connsiteY2" fmla="*/ 1468581 h 4223917"/>
              <a:gd name="connsiteX3" fmla="*/ 7703127 w 8369323"/>
              <a:gd name="connsiteY3" fmla="*/ 2881745 h 4223917"/>
              <a:gd name="connsiteX4" fmla="*/ 1981200 w 8369323"/>
              <a:gd name="connsiteY4" fmla="*/ 4197927 h 4223917"/>
              <a:gd name="connsiteX5" fmla="*/ 41563 w 8369323"/>
              <a:gd name="connsiteY5" fmla="*/ 1648690 h 4223917"/>
              <a:gd name="connsiteX6" fmla="*/ 41563 w 8369323"/>
              <a:gd name="connsiteY6" fmla="*/ 1648690 h 4223917"/>
              <a:gd name="connsiteX7" fmla="*/ 0 w 8369323"/>
              <a:gd name="connsiteY7" fmla="*/ 1620981 h 422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9323" h="4223917">
                <a:moveTo>
                  <a:pt x="4613563" y="0"/>
                </a:moveTo>
                <a:cubicBezTo>
                  <a:pt x="5943599" y="85436"/>
                  <a:pt x="7273636" y="170873"/>
                  <a:pt x="7883236" y="415636"/>
                </a:cubicBezTo>
                <a:cubicBezTo>
                  <a:pt x="8492836" y="660400"/>
                  <a:pt x="8301181" y="1057563"/>
                  <a:pt x="8271163" y="1468581"/>
                </a:cubicBezTo>
                <a:cubicBezTo>
                  <a:pt x="8241145" y="1879599"/>
                  <a:pt x="8751454" y="2426854"/>
                  <a:pt x="7703127" y="2881745"/>
                </a:cubicBezTo>
                <a:cubicBezTo>
                  <a:pt x="6654800" y="3336636"/>
                  <a:pt x="3258127" y="4403436"/>
                  <a:pt x="1981200" y="4197927"/>
                </a:cubicBezTo>
                <a:cubicBezTo>
                  <a:pt x="704273" y="3992418"/>
                  <a:pt x="41563" y="1648690"/>
                  <a:pt x="41563" y="1648690"/>
                </a:cubicBezTo>
                <a:lnTo>
                  <a:pt x="41563" y="1648690"/>
                </a:lnTo>
                <a:lnTo>
                  <a:pt x="0" y="1620981"/>
                </a:ln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2" name="Rectangle 21"/>
          <p:cNvSpPr/>
          <p:nvPr/>
        </p:nvSpPr>
        <p:spPr>
          <a:xfrm>
            <a:off x="3002133" y="2427613"/>
            <a:ext cx="595746" cy="349819"/>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a:t>
            </a:r>
            <a:endParaRPr lang="en-IN" dirty="0"/>
          </a:p>
        </p:txBody>
      </p:sp>
      <p:sp>
        <p:nvSpPr>
          <p:cNvPr id="23" name="TextBox 22"/>
          <p:cNvSpPr txBox="1"/>
          <p:nvPr/>
        </p:nvSpPr>
        <p:spPr>
          <a:xfrm rot="20306103">
            <a:off x="8702378" y="3824724"/>
            <a:ext cx="1981985" cy="646331"/>
          </a:xfrm>
          <a:prstGeom prst="rect">
            <a:avLst/>
          </a:prstGeom>
          <a:noFill/>
          <a:ln>
            <a:noFill/>
          </a:ln>
        </p:spPr>
        <p:txBody>
          <a:bodyPr wrap="square" rtlCol="0" anchor="ctr" anchorCtr="1">
            <a:spAutoFit/>
          </a:bodyPr>
          <a:lstStyle/>
          <a:p>
            <a:r>
              <a:rPr lang="en-IN" dirty="0" smtClean="0"/>
              <a:t>Deploy python based app</a:t>
            </a:r>
            <a:endParaRPr lang="en-IN" dirty="0"/>
          </a:p>
        </p:txBody>
      </p:sp>
      <p:sp>
        <p:nvSpPr>
          <p:cNvPr id="24" name="TextBox 23"/>
          <p:cNvSpPr txBox="1"/>
          <p:nvPr/>
        </p:nvSpPr>
        <p:spPr>
          <a:xfrm>
            <a:off x="5894363" y="936340"/>
            <a:ext cx="326328" cy="369332"/>
          </a:xfrm>
          <a:prstGeom prst="rect">
            <a:avLst/>
          </a:prstGeom>
          <a:noFill/>
          <a:ln>
            <a:noFill/>
          </a:ln>
        </p:spPr>
        <p:txBody>
          <a:bodyPr wrap="square" rtlCol="0" anchor="ctr" anchorCtr="1">
            <a:spAutoFit/>
          </a:bodyPr>
          <a:lstStyle/>
          <a:p>
            <a:r>
              <a:rPr lang="en-IN" dirty="0" smtClean="0"/>
              <a:t>1</a:t>
            </a:r>
            <a:endParaRPr lang="en-IN" dirty="0"/>
          </a:p>
        </p:txBody>
      </p:sp>
      <p:sp>
        <p:nvSpPr>
          <p:cNvPr id="26" name="TextBox 25"/>
          <p:cNvSpPr txBox="1"/>
          <p:nvPr/>
        </p:nvSpPr>
        <p:spPr>
          <a:xfrm>
            <a:off x="5950313" y="2259535"/>
            <a:ext cx="278583" cy="369332"/>
          </a:xfrm>
          <a:prstGeom prst="rect">
            <a:avLst/>
          </a:prstGeom>
          <a:noFill/>
          <a:ln>
            <a:noFill/>
          </a:ln>
        </p:spPr>
        <p:txBody>
          <a:bodyPr wrap="square" rtlCol="0" anchor="ctr" anchorCtr="1">
            <a:spAutoFit/>
          </a:bodyPr>
          <a:lstStyle/>
          <a:p>
            <a:r>
              <a:rPr lang="en-IN" dirty="0" smtClean="0"/>
              <a:t>2</a:t>
            </a:r>
            <a:endParaRPr lang="en-IN" dirty="0"/>
          </a:p>
        </p:txBody>
      </p:sp>
      <p:sp>
        <p:nvSpPr>
          <p:cNvPr id="27" name="TextBox 26"/>
          <p:cNvSpPr txBox="1"/>
          <p:nvPr/>
        </p:nvSpPr>
        <p:spPr>
          <a:xfrm>
            <a:off x="5932836" y="3963223"/>
            <a:ext cx="326328" cy="369332"/>
          </a:xfrm>
          <a:prstGeom prst="rect">
            <a:avLst/>
          </a:prstGeom>
          <a:noFill/>
          <a:ln>
            <a:noFill/>
          </a:ln>
        </p:spPr>
        <p:txBody>
          <a:bodyPr wrap="square" rtlCol="0" anchor="ctr" anchorCtr="1">
            <a:spAutoFit/>
          </a:bodyPr>
          <a:lstStyle/>
          <a:p>
            <a:r>
              <a:rPr lang="en-IN" dirty="0" smtClean="0"/>
              <a:t>3</a:t>
            </a:r>
            <a:endParaRPr lang="en-IN" dirty="0"/>
          </a:p>
        </p:txBody>
      </p:sp>
      <p:sp>
        <p:nvSpPr>
          <p:cNvPr id="28" name="TextBox 27"/>
          <p:cNvSpPr txBox="1"/>
          <p:nvPr/>
        </p:nvSpPr>
        <p:spPr>
          <a:xfrm>
            <a:off x="5894363" y="4868950"/>
            <a:ext cx="326328" cy="369332"/>
          </a:xfrm>
          <a:prstGeom prst="rect">
            <a:avLst/>
          </a:prstGeom>
          <a:noFill/>
          <a:ln>
            <a:solidFill>
              <a:schemeClr val="bg2"/>
            </a:solidFill>
          </a:ln>
        </p:spPr>
        <p:txBody>
          <a:bodyPr wrap="square" rtlCol="0" anchor="ctr" anchorCtr="1">
            <a:spAutoFit/>
          </a:bodyPr>
          <a:lstStyle/>
          <a:p>
            <a:r>
              <a:rPr lang="en-IN" dirty="0" smtClean="0"/>
              <a:t>4</a:t>
            </a:r>
            <a:endParaRPr lang="en-IN" dirty="0"/>
          </a:p>
        </p:txBody>
      </p:sp>
      <p:sp>
        <p:nvSpPr>
          <p:cNvPr id="30" name="Rectangle 29"/>
          <p:cNvSpPr/>
          <p:nvPr/>
        </p:nvSpPr>
        <p:spPr>
          <a:xfrm>
            <a:off x="5129637" y="17133"/>
            <a:ext cx="2005454" cy="461665"/>
          </a:xfrm>
          <a:prstGeom prst="rect">
            <a:avLst/>
          </a:prstGeom>
        </p:spPr>
        <p:txBody>
          <a:bodyPr wrap="square">
            <a:spAutoFit/>
          </a:bodyPr>
          <a:lstStyle/>
          <a:p>
            <a:r>
              <a:rPr lang="en-IN" sz="2400" b="1" dirty="0"/>
              <a:t>Build the </a:t>
            </a:r>
            <a:r>
              <a:rPr lang="en-IN" sz="2400" b="1" dirty="0" smtClean="0"/>
              <a:t>app</a:t>
            </a:r>
            <a:endParaRPr lang="en-IN" sz="2400" b="1" dirty="0"/>
          </a:p>
        </p:txBody>
      </p:sp>
    </p:spTree>
    <p:extLst>
      <p:ext uri="{BB962C8B-B14F-4D97-AF65-F5344CB8AC3E}">
        <p14:creationId xmlns:p14="http://schemas.microsoft.com/office/powerpoint/2010/main" val="289613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Build the app</a:t>
            </a:r>
          </a:p>
          <a:p>
            <a:pPr algn="l"/>
            <a:endParaRPr lang="en-US" dirty="0" smtClean="0"/>
          </a:p>
          <a:p>
            <a:pPr algn="l"/>
            <a:endParaRPr lang="en-US" sz="1800" dirty="0"/>
          </a:p>
        </p:txBody>
      </p:sp>
      <p:pic>
        <p:nvPicPr>
          <p:cNvPr id="4" name="Picture 3"/>
          <p:cNvPicPr>
            <a:picLocks noChangeAspect="1"/>
          </p:cNvPicPr>
          <p:nvPr/>
        </p:nvPicPr>
        <p:blipFill>
          <a:blip r:embed="rId3"/>
          <a:stretch>
            <a:fillRect/>
          </a:stretch>
        </p:blipFill>
        <p:spPr>
          <a:xfrm>
            <a:off x="684069" y="1264228"/>
            <a:ext cx="6667500" cy="228600"/>
          </a:xfrm>
          <a:prstGeom prst="rect">
            <a:avLst/>
          </a:prstGeom>
        </p:spPr>
      </p:pic>
      <p:pic>
        <p:nvPicPr>
          <p:cNvPr id="5" name="Picture 4"/>
          <p:cNvPicPr>
            <a:picLocks noChangeAspect="1"/>
          </p:cNvPicPr>
          <p:nvPr/>
        </p:nvPicPr>
        <p:blipFill>
          <a:blip r:embed="rId4"/>
          <a:stretch>
            <a:fillRect/>
          </a:stretch>
        </p:blipFill>
        <p:spPr>
          <a:xfrm>
            <a:off x="667616" y="517814"/>
            <a:ext cx="4857750" cy="457200"/>
          </a:xfrm>
          <a:prstGeom prst="rect">
            <a:avLst/>
          </a:prstGeom>
        </p:spPr>
      </p:pic>
      <p:pic>
        <p:nvPicPr>
          <p:cNvPr id="6" name="Picture 5"/>
          <p:cNvPicPr>
            <a:picLocks noChangeAspect="1"/>
          </p:cNvPicPr>
          <p:nvPr/>
        </p:nvPicPr>
        <p:blipFill>
          <a:blip r:embed="rId5"/>
          <a:stretch>
            <a:fillRect/>
          </a:stretch>
        </p:blipFill>
        <p:spPr>
          <a:xfrm>
            <a:off x="695325" y="2407228"/>
            <a:ext cx="10801350" cy="1104900"/>
          </a:xfrm>
          <a:prstGeom prst="rect">
            <a:avLst/>
          </a:prstGeom>
        </p:spPr>
      </p:pic>
      <p:pic>
        <p:nvPicPr>
          <p:cNvPr id="7" name="Picture 6"/>
          <p:cNvPicPr>
            <a:picLocks noChangeAspect="1"/>
          </p:cNvPicPr>
          <p:nvPr/>
        </p:nvPicPr>
        <p:blipFill>
          <a:blip r:embed="rId6"/>
          <a:stretch>
            <a:fillRect/>
          </a:stretch>
        </p:blipFill>
        <p:spPr>
          <a:xfrm>
            <a:off x="695325" y="4152035"/>
            <a:ext cx="7267575" cy="438150"/>
          </a:xfrm>
          <a:prstGeom prst="rect">
            <a:avLst/>
          </a:prstGeom>
        </p:spPr>
      </p:pic>
      <p:pic>
        <p:nvPicPr>
          <p:cNvPr id="8" name="Picture 7"/>
          <p:cNvPicPr>
            <a:picLocks noChangeAspect="1"/>
          </p:cNvPicPr>
          <p:nvPr/>
        </p:nvPicPr>
        <p:blipFill>
          <a:blip r:embed="rId7"/>
          <a:stretch>
            <a:fillRect/>
          </a:stretch>
        </p:blipFill>
        <p:spPr>
          <a:xfrm>
            <a:off x="667616" y="4914900"/>
            <a:ext cx="6562725" cy="1943100"/>
          </a:xfrm>
          <a:prstGeom prst="rect">
            <a:avLst/>
          </a:prstGeom>
        </p:spPr>
      </p:pic>
      <p:sp>
        <p:nvSpPr>
          <p:cNvPr id="10" name="Rectangle 9"/>
          <p:cNvSpPr/>
          <p:nvPr/>
        </p:nvSpPr>
        <p:spPr>
          <a:xfrm>
            <a:off x="5430982" y="5420591"/>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Access the application </a:t>
            </a:r>
            <a:endParaRPr lang="en-IN" dirty="0"/>
          </a:p>
        </p:txBody>
      </p:sp>
      <p:sp>
        <p:nvSpPr>
          <p:cNvPr id="11" name="Rectangle 10"/>
          <p:cNvSpPr/>
          <p:nvPr/>
        </p:nvSpPr>
        <p:spPr>
          <a:xfrm>
            <a:off x="7689273" y="40983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Run the application</a:t>
            </a:r>
            <a:endParaRPr lang="en-IN" dirty="0"/>
          </a:p>
        </p:txBody>
      </p:sp>
      <p:sp>
        <p:nvSpPr>
          <p:cNvPr id="12" name="Rectangle 11"/>
          <p:cNvSpPr/>
          <p:nvPr/>
        </p:nvSpPr>
        <p:spPr>
          <a:xfrm>
            <a:off x="5624945" y="4814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all file</a:t>
            </a:r>
            <a:endParaRPr lang="en-IN" dirty="0"/>
          </a:p>
        </p:txBody>
      </p:sp>
      <p:sp>
        <p:nvSpPr>
          <p:cNvPr id="13" name="Rectangle 12"/>
          <p:cNvSpPr/>
          <p:nvPr/>
        </p:nvSpPr>
        <p:spPr>
          <a:xfrm>
            <a:off x="7517823" y="1128714"/>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Create the image</a:t>
            </a:r>
            <a:endParaRPr lang="en-IN" dirty="0"/>
          </a:p>
        </p:txBody>
      </p:sp>
      <p:sp>
        <p:nvSpPr>
          <p:cNvPr id="15" name="Rectangle 14"/>
          <p:cNvSpPr/>
          <p:nvPr/>
        </p:nvSpPr>
        <p:spPr>
          <a:xfrm>
            <a:off x="9019309" y="225742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image</a:t>
            </a:r>
            <a:endParaRPr lang="en-IN" dirty="0"/>
          </a:p>
        </p:txBody>
      </p:sp>
      <p:sp>
        <p:nvSpPr>
          <p:cNvPr id="18" name="Rectangle 17"/>
          <p:cNvSpPr/>
          <p:nvPr/>
        </p:nvSpPr>
        <p:spPr>
          <a:xfrm>
            <a:off x="8506691" y="5721926"/>
            <a:ext cx="3366654" cy="1039091"/>
          </a:xfrm>
          <a:prstGeom prst="rect">
            <a:avLst/>
          </a:prstGeom>
          <a:solidFill>
            <a:srgbClr val="FF99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run -d -p 4000:80 friendlyhello</a:t>
            </a:r>
          </a:p>
        </p:txBody>
      </p:sp>
    </p:spTree>
    <p:extLst>
      <p:ext uri="{BB962C8B-B14F-4D97-AF65-F5344CB8AC3E}">
        <p14:creationId xmlns:p14="http://schemas.microsoft.com/office/powerpoint/2010/main" val="410287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 Arrow Callout 11"/>
          <p:cNvSpPr/>
          <p:nvPr/>
        </p:nvSpPr>
        <p:spPr>
          <a:xfrm rot="5400000">
            <a:off x="9573029" y="2126671"/>
            <a:ext cx="1981202" cy="2466109"/>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IN" dirty="0" smtClean="0"/>
              <a:t>Attach storage</a:t>
            </a:r>
            <a:endParaRPr lang="en-IN" dirty="0"/>
          </a:p>
        </p:txBody>
      </p:sp>
      <p:sp>
        <p:nvSpPr>
          <p:cNvPr id="5" name="Rounded Rectangle 4"/>
          <p:cNvSpPr/>
          <p:nvPr/>
        </p:nvSpPr>
        <p:spPr>
          <a:xfrm>
            <a:off x="8075468" y="1263256"/>
            <a:ext cx="2798618" cy="9559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3" name="Subtitle 2"/>
          <p:cNvSpPr>
            <a:spLocks noGrp="1"/>
          </p:cNvSpPr>
          <p:nvPr>
            <p:ph type="subTitle" idx="1"/>
          </p:nvPr>
        </p:nvSpPr>
        <p:spPr>
          <a:xfrm>
            <a:off x="0" y="0"/>
            <a:ext cx="12192000" cy="6858000"/>
          </a:xfrm>
        </p:spPr>
        <p:txBody>
          <a:bodyPr/>
          <a:lstStyle/>
          <a:p>
            <a:r>
              <a:rPr lang="en-IN" b="1" dirty="0"/>
              <a:t>Containers</a:t>
            </a:r>
          </a:p>
          <a:p>
            <a:pPr algn="l"/>
            <a:endParaRPr lang="en-US" dirty="0" smtClean="0"/>
          </a:p>
          <a:p>
            <a:pPr algn="l"/>
            <a:endParaRPr lang="en-US" sz="1800" dirty="0"/>
          </a:p>
        </p:txBody>
      </p:sp>
      <p:sp>
        <p:nvSpPr>
          <p:cNvPr id="4" name="Rectangle 3"/>
          <p:cNvSpPr/>
          <p:nvPr/>
        </p:nvSpPr>
        <p:spPr>
          <a:xfrm>
            <a:off x="2646219" y="429491"/>
            <a:ext cx="6622473" cy="54032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a:t>A container is a runnable instance of an image.</a:t>
            </a:r>
            <a:endParaRPr lang="en-IN" dirty="0"/>
          </a:p>
        </p:txBody>
      </p:sp>
      <p:sp>
        <p:nvSpPr>
          <p:cNvPr id="8" name="Frame 7"/>
          <p:cNvSpPr/>
          <p:nvPr/>
        </p:nvSpPr>
        <p:spPr>
          <a:xfrm>
            <a:off x="8075468" y="1094507"/>
            <a:ext cx="2798618" cy="12746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9" name="Down Arrow 8"/>
          <p:cNvSpPr/>
          <p:nvPr/>
        </p:nvSpPr>
        <p:spPr>
          <a:xfrm rot="15179558">
            <a:off x="5509303" y="737392"/>
            <a:ext cx="1641261" cy="3604702"/>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Create, run, stop, move or delete</a:t>
            </a:r>
            <a:endParaRPr lang="en-IN" dirty="0"/>
          </a:p>
        </p:txBody>
      </p:sp>
      <p:sp>
        <p:nvSpPr>
          <p:cNvPr id="10" name="Oval 9"/>
          <p:cNvSpPr/>
          <p:nvPr/>
        </p:nvSpPr>
        <p:spPr>
          <a:xfrm>
            <a:off x="1215506" y="2054207"/>
            <a:ext cx="3449782" cy="302029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API or CLI</a:t>
            </a:r>
            <a:endParaRPr lang="en-IN" dirty="0"/>
          </a:p>
        </p:txBody>
      </p:sp>
      <p:sp>
        <p:nvSpPr>
          <p:cNvPr id="11" name="Left Arrow Callout 10"/>
          <p:cNvSpPr/>
          <p:nvPr/>
        </p:nvSpPr>
        <p:spPr>
          <a:xfrm rot="5400000">
            <a:off x="8214422" y="1872231"/>
            <a:ext cx="1195227" cy="2189016"/>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r>
              <a:rPr lang="en-IN" dirty="0" smtClean="0"/>
              <a:t>More than one network can be attach  </a:t>
            </a:r>
            <a:endParaRPr lang="en-IN" dirty="0"/>
          </a:p>
        </p:txBody>
      </p:sp>
      <p:sp>
        <p:nvSpPr>
          <p:cNvPr id="14" name="Frame 13"/>
          <p:cNvSpPr/>
          <p:nvPr/>
        </p:nvSpPr>
        <p:spPr>
          <a:xfrm>
            <a:off x="5403272" y="4017818"/>
            <a:ext cx="1052945" cy="17318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15" name="Bevel 14"/>
          <p:cNvSpPr/>
          <p:nvPr/>
        </p:nvSpPr>
        <p:spPr>
          <a:xfrm>
            <a:off x="5549541" y="4109668"/>
            <a:ext cx="760406" cy="1487568"/>
          </a:xfrm>
          <a:prstGeom prst="bevel">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Image</a:t>
            </a:r>
            <a:endParaRPr lang="en-IN" dirty="0"/>
          </a:p>
        </p:txBody>
      </p:sp>
      <p:sp>
        <p:nvSpPr>
          <p:cNvPr id="16" name="Freeform 15"/>
          <p:cNvSpPr/>
          <p:nvPr/>
        </p:nvSpPr>
        <p:spPr>
          <a:xfrm>
            <a:off x="6400800" y="1842655"/>
            <a:ext cx="5704636" cy="3907436"/>
          </a:xfrm>
          <a:custGeom>
            <a:avLst/>
            <a:gdLst>
              <a:gd name="connsiteX0" fmla="*/ 4488873 w 5704636"/>
              <a:gd name="connsiteY0" fmla="*/ 0 h 3907436"/>
              <a:gd name="connsiteX1" fmla="*/ 5624945 w 5704636"/>
              <a:gd name="connsiteY1" fmla="*/ 1122218 h 3907436"/>
              <a:gd name="connsiteX2" fmla="*/ 5375564 w 5704636"/>
              <a:gd name="connsiteY2" fmla="*/ 3089563 h 3907436"/>
              <a:gd name="connsiteX3" fmla="*/ 3505200 w 5704636"/>
              <a:gd name="connsiteY3" fmla="*/ 3893127 h 3907436"/>
              <a:gd name="connsiteX4" fmla="*/ 2064327 w 5704636"/>
              <a:gd name="connsiteY4" fmla="*/ 3588327 h 3907436"/>
              <a:gd name="connsiteX5" fmla="*/ 0 w 5704636"/>
              <a:gd name="connsiteY5" fmla="*/ 3380509 h 390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4636" h="3907436">
                <a:moveTo>
                  <a:pt x="4488873" y="0"/>
                </a:moveTo>
                <a:cubicBezTo>
                  <a:pt x="4983018" y="303645"/>
                  <a:pt x="5477163" y="607291"/>
                  <a:pt x="5624945" y="1122218"/>
                </a:cubicBezTo>
                <a:cubicBezTo>
                  <a:pt x="5772727" y="1637145"/>
                  <a:pt x="5728855" y="2627745"/>
                  <a:pt x="5375564" y="3089563"/>
                </a:cubicBezTo>
                <a:cubicBezTo>
                  <a:pt x="5022273" y="3551381"/>
                  <a:pt x="4057073" y="3810000"/>
                  <a:pt x="3505200" y="3893127"/>
                </a:cubicBezTo>
                <a:cubicBezTo>
                  <a:pt x="2953327" y="3976254"/>
                  <a:pt x="2648527" y="3673763"/>
                  <a:pt x="2064327" y="3588327"/>
                </a:cubicBezTo>
                <a:cubicBezTo>
                  <a:pt x="1480127" y="3502891"/>
                  <a:pt x="740063" y="3441700"/>
                  <a:pt x="0" y="3380509"/>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7" name="TextBox 16"/>
          <p:cNvSpPr txBox="1"/>
          <p:nvPr/>
        </p:nvSpPr>
        <p:spPr>
          <a:xfrm rot="444899">
            <a:off x="7211834" y="4751332"/>
            <a:ext cx="3200400" cy="646331"/>
          </a:xfrm>
          <a:prstGeom prst="rect">
            <a:avLst/>
          </a:prstGeom>
          <a:noFill/>
          <a:ln>
            <a:solidFill>
              <a:schemeClr val="bg2"/>
            </a:solidFill>
          </a:ln>
        </p:spPr>
        <p:txBody>
          <a:bodyPr wrap="square" rtlCol="0" anchor="ctr" anchorCtr="1">
            <a:spAutoFit/>
          </a:bodyPr>
          <a:lstStyle/>
          <a:p>
            <a:r>
              <a:rPr lang="en-IN" dirty="0" smtClean="0"/>
              <a:t>Create </a:t>
            </a:r>
            <a:r>
              <a:rPr lang="en-IN" dirty="0"/>
              <a:t>a new image based on </a:t>
            </a:r>
            <a:r>
              <a:rPr lang="en-IN" dirty="0" smtClean="0"/>
              <a:t>container current </a:t>
            </a:r>
            <a:r>
              <a:rPr lang="en-IN" dirty="0"/>
              <a:t>state</a:t>
            </a:r>
          </a:p>
        </p:txBody>
      </p:sp>
    </p:spTree>
    <p:extLst>
      <p:ext uri="{BB962C8B-B14F-4D97-AF65-F5344CB8AC3E}">
        <p14:creationId xmlns:p14="http://schemas.microsoft.com/office/powerpoint/2010/main" val="39303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Container run  command</a:t>
            </a:r>
          </a:p>
          <a:p>
            <a:pPr algn="l"/>
            <a:endParaRPr lang="en-US" dirty="0" smtClean="0"/>
          </a:p>
          <a:p>
            <a:pPr algn="l"/>
            <a:r>
              <a:rPr lang="en-IN" sz="2000" dirty="0"/>
              <a:t>The following command runs an ubuntu container, attaches interactively to your local command-line session, and runs /bin/bash</a:t>
            </a:r>
            <a:endParaRPr lang="en-US" sz="2000" dirty="0"/>
          </a:p>
          <a:p>
            <a:pPr algn="l"/>
            <a:endParaRPr lang="en-US" dirty="0" smtClean="0"/>
          </a:p>
          <a:p>
            <a:pPr algn="l"/>
            <a:endParaRPr lang="en-US" sz="1800" dirty="0"/>
          </a:p>
        </p:txBody>
      </p:sp>
      <p:pic>
        <p:nvPicPr>
          <p:cNvPr id="5" name="Picture 4"/>
          <p:cNvPicPr>
            <a:picLocks noChangeAspect="1"/>
          </p:cNvPicPr>
          <p:nvPr/>
        </p:nvPicPr>
        <p:blipFill>
          <a:blip r:embed="rId3"/>
          <a:stretch>
            <a:fillRect/>
          </a:stretch>
        </p:blipFill>
        <p:spPr>
          <a:xfrm>
            <a:off x="2113251" y="1498890"/>
            <a:ext cx="8353425" cy="2419350"/>
          </a:xfrm>
          <a:prstGeom prst="rect">
            <a:avLst/>
          </a:prstGeom>
        </p:spPr>
      </p:pic>
    </p:spTree>
    <p:extLst>
      <p:ext uri="{BB962C8B-B14F-4D97-AF65-F5344CB8AC3E}">
        <p14:creationId xmlns:p14="http://schemas.microsoft.com/office/powerpoint/2010/main" val="329616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4155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smtClean="0"/>
              <a:t>Installation of Jenkins</a:t>
            </a:r>
          </a:p>
          <a:p>
            <a:pPr>
              <a:lnSpc>
                <a:spcPct val="150000"/>
              </a:lnSpc>
            </a:pPr>
            <a:r>
              <a:rPr lang="en-US" sz="2800" dirty="0" smtClean="0"/>
              <a:t>Install Git</a:t>
            </a:r>
            <a:endParaRPr lang="en-US" sz="2800" dirty="0"/>
          </a:p>
          <a:p>
            <a:pPr marL="342900" indent="-342900" algn="l">
              <a:lnSpc>
                <a:spcPct val="150000"/>
              </a:lnSpc>
              <a:buFont typeface="Arial" panose="020B0604020202020204" pitchFamily="34" charset="0"/>
              <a:buChar char="•"/>
            </a:pPr>
            <a:r>
              <a:rPr lang="en-US" dirty="0"/>
              <a:t>yum install git-core</a:t>
            </a:r>
          </a:p>
          <a:p>
            <a:pPr marL="342900" indent="-342900" algn="l">
              <a:lnSpc>
                <a:spcPct val="150000"/>
              </a:lnSpc>
              <a:buFont typeface="Arial" panose="020B0604020202020204" pitchFamily="34" charset="0"/>
              <a:buChar char="•"/>
            </a:pPr>
            <a:r>
              <a:rPr lang="en-US" dirty="0" smtClean="0"/>
              <a:t>Check the git version after installation.</a:t>
            </a:r>
          </a:p>
          <a:p>
            <a:pPr algn="l"/>
            <a:endParaRPr lang="en-US" dirty="0" smtClean="0"/>
          </a:p>
          <a:p>
            <a:pPr algn="l"/>
            <a:endParaRPr lang="en-US" dirty="0" smtClean="0"/>
          </a:p>
          <a:p>
            <a:pPr marL="342900" indent="-342900" algn="l">
              <a:buFont typeface="Arial" panose="020B0604020202020204" pitchFamily="34" charset="0"/>
              <a:buChar char="•"/>
            </a:pPr>
            <a:r>
              <a:rPr lang="en-IN" dirty="0"/>
              <a:t>With SSH keys, you can connect to GitHub without supplying your username or password at each </a:t>
            </a:r>
            <a:r>
              <a:rPr lang="en-IN" dirty="0" smtClean="0"/>
              <a:t>visit</a:t>
            </a:r>
          </a:p>
          <a:p>
            <a:pPr algn="l"/>
            <a:endParaRPr lang="en-US" dirty="0" smtClean="0"/>
          </a:p>
          <a:p>
            <a:pPr marL="342900" indent="-342900" algn="l">
              <a:buFont typeface="Arial" panose="020B0604020202020204" pitchFamily="34" charset="0"/>
              <a:buChar char="•"/>
            </a:pPr>
            <a:r>
              <a:rPr lang="en-IN" dirty="0" smtClean="0"/>
              <a:t>Set </a:t>
            </a:r>
            <a:r>
              <a:rPr lang="en-IN" dirty="0"/>
              <a:t>up </a:t>
            </a:r>
            <a:r>
              <a:rPr lang="en-IN" dirty="0" smtClean="0"/>
              <a:t>SSH </a:t>
            </a:r>
          </a:p>
          <a:p>
            <a:pPr marL="457200" indent="-457200" algn="l">
              <a:buAutoNum type="arabicParenR"/>
            </a:pPr>
            <a:r>
              <a:rPr lang="en-IN" dirty="0" smtClean="0"/>
              <a:t>Generating </a:t>
            </a:r>
            <a:r>
              <a:rPr lang="en-IN" dirty="0"/>
              <a:t>a new SSH </a:t>
            </a:r>
            <a:r>
              <a:rPr lang="en-IN" dirty="0" smtClean="0"/>
              <a:t>key </a:t>
            </a:r>
          </a:p>
          <a:p>
            <a:pPr marL="457200" indent="-457200" algn="l">
              <a:buAutoNum type="arabicParenR"/>
            </a:pPr>
            <a:r>
              <a:rPr lang="en-IN" dirty="0" smtClean="0"/>
              <a:t> Add it </a:t>
            </a:r>
            <a:r>
              <a:rPr lang="en-IN" dirty="0"/>
              <a:t>to the </a:t>
            </a:r>
            <a:r>
              <a:rPr lang="en-IN" dirty="0" smtClean="0"/>
              <a:t>ssh-agent</a:t>
            </a:r>
          </a:p>
          <a:p>
            <a:pPr marL="457200" indent="-457200" algn="l">
              <a:buAutoNum type="arabicParenR"/>
            </a:pPr>
            <a:r>
              <a:rPr lang="en-IN" dirty="0" smtClean="0"/>
              <a:t>Add </a:t>
            </a:r>
            <a:r>
              <a:rPr lang="en-IN" dirty="0"/>
              <a:t>the key to your GitHub account</a:t>
            </a:r>
          </a:p>
          <a:p>
            <a:pPr algn="l"/>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696623" y="2618508"/>
            <a:ext cx="3400425" cy="457200"/>
          </a:xfrm>
          <a:prstGeom prst="rect">
            <a:avLst/>
          </a:prstGeom>
        </p:spPr>
      </p:pic>
    </p:spTree>
    <p:extLst>
      <p:ext uri="{BB962C8B-B14F-4D97-AF65-F5344CB8AC3E}">
        <p14:creationId xmlns:p14="http://schemas.microsoft.com/office/powerpoint/2010/main" val="342920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a:t>The underlying </a:t>
            </a:r>
            <a:r>
              <a:rPr lang="en-US" dirty="0" smtClean="0"/>
              <a:t>technology</a:t>
            </a:r>
          </a:p>
          <a:p>
            <a:endParaRPr lang="en-US" dirty="0"/>
          </a:p>
          <a:p>
            <a:endParaRPr lang="en-US" dirty="0"/>
          </a:p>
        </p:txBody>
      </p:sp>
    </p:spTree>
    <p:extLst>
      <p:ext uri="{BB962C8B-B14F-4D97-AF65-F5344CB8AC3E}">
        <p14:creationId xmlns:p14="http://schemas.microsoft.com/office/powerpoint/2010/main" val="190522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sz="1800" b="1" dirty="0"/>
              <a:t>Swarm </a:t>
            </a:r>
            <a:r>
              <a:rPr lang="en-IN" sz="1800" b="1" dirty="0" smtClean="0"/>
              <a:t>clusters</a:t>
            </a:r>
          </a:p>
          <a:p>
            <a:endParaRPr lang="en-IN" sz="1800" b="1" dirty="0"/>
          </a:p>
          <a:p>
            <a:pPr algn="l"/>
            <a:r>
              <a:rPr lang="en-IN" sz="1800" dirty="0"/>
              <a:t>A swarm is a group of machines that are running Docker and joined into a cluster.</a:t>
            </a:r>
          </a:p>
          <a:p>
            <a:pPr algn="l"/>
            <a:endParaRPr lang="en-US" sz="1800" dirty="0" smtClean="0"/>
          </a:p>
          <a:p>
            <a:pPr algn="l"/>
            <a:r>
              <a:rPr lang="en-IN" sz="1800" b="1" dirty="0"/>
              <a:t>swarm </a:t>
            </a:r>
            <a:r>
              <a:rPr lang="en-IN" sz="1800" b="1" dirty="0" smtClean="0"/>
              <a:t>manager - </a:t>
            </a:r>
            <a:r>
              <a:rPr lang="en-IN" sz="1800" dirty="0"/>
              <a:t>Swarm managers are the only machines in a swarm that can execute your commands</a:t>
            </a:r>
            <a:endParaRPr lang="en-IN" sz="1800" b="1" dirty="0" smtClean="0"/>
          </a:p>
          <a:p>
            <a:pPr algn="l"/>
            <a:r>
              <a:rPr lang="en-IN" sz="1800" b="1" dirty="0" smtClean="0"/>
              <a:t>Nodes - </a:t>
            </a:r>
            <a:r>
              <a:rPr lang="en-IN" sz="1800" dirty="0"/>
              <a:t>swarm </a:t>
            </a:r>
            <a:r>
              <a:rPr lang="en-IN" sz="1800" dirty="0" smtClean="0"/>
              <a:t>as </a:t>
            </a:r>
            <a:r>
              <a:rPr lang="en-IN" sz="1800" b="1" dirty="0"/>
              <a:t>workers</a:t>
            </a:r>
            <a:r>
              <a:rPr lang="en-IN" sz="1800" dirty="0" smtClean="0"/>
              <a:t>. </a:t>
            </a:r>
            <a:r>
              <a:rPr lang="en-IN" sz="1800" dirty="0"/>
              <a:t>Workers are just there to provide capacity and do not have the authority to tell any other machine what it can and cannot </a:t>
            </a:r>
            <a:r>
              <a:rPr lang="en-IN" sz="1800" dirty="0" smtClean="0"/>
              <a:t>do</a:t>
            </a:r>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endParaRPr lang="en-US" sz="1800" dirty="0"/>
          </a:p>
        </p:txBody>
      </p:sp>
    </p:spTree>
    <p:extLst>
      <p:ext uri="{BB962C8B-B14F-4D97-AF65-F5344CB8AC3E}">
        <p14:creationId xmlns:p14="http://schemas.microsoft.com/office/powerpoint/2010/main" val="158015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1800" b="1" dirty="0"/>
              <a:t>Docker Swarm Architecture </a:t>
            </a:r>
          </a:p>
          <a:p>
            <a:endParaRPr lang="en-US" sz="1800" b="1" dirty="0"/>
          </a:p>
        </p:txBody>
      </p:sp>
      <p:sp>
        <p:nvSpPr>
          <p:cNvPr id="2" name="Rectangle 1"/>
          <p:cNvSpPr/>
          <p:nvPr/>
        </p:nvSpPr>
        <p:spPr>
          <a:xfrm>
            <a:off x="3994441" y="955958"/>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smtClean="0"/>
              <a:t>Swarm Manager</a:t>
            </a:r>
            <a:endParaRPr lang="en-IN" dirty="0"/>
          </a:p>
        </p:txBody>
      </p:sp>
      <p:sp>
        <p:nvSpPr>
          <p:cNvPr id="4" name="Rounded Rectangle 3"/>
          <p:cNvSpPr/>
          <p:nvPr/>
        </p:nvSpPr>
        <p:spPr>
          <a:xfrm>
            <a:off x="4292313" y="1482430"/>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Discovery Server</a:t>
            </a:r>
            <a:endParaRPr lang="en-IN" dirty="0"/>
          </a:p>
        </p:txBody>
      </p:sp>
      <p:sp>
        <p:nvSpPr>
          <p:cNvPr id="5" name="Rectangle 4"/>
          <p:cNvSpPr/>
          <p:nvPr/>
        </p:nvSpPr>
        <p:spPr>
          <a:xfrm>
            <a:off x="1560370" y="4585834"/>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b"/>
          <a:lstStyle/>
          <a:p>
            <a:pPr algn="ctr"/>
            <a:r>
              <a:rPr lang="en-IN" dirty="0" smtClean="0"/>
              <a:t>Swarm Node</a:t>
            </a:r>
            <a:endParaRPr lang="en-IN" dirty="0"/>
          </a:p>
        </p:txBody>
      </p:sp>
      <p:sp>
        <p:nvSpPr>
          <p:cNvPr id="6" name="Rounded Rectangle 5"/>
          <p:cNvSpPr/>
          <p:nvPr/>
        </p:nvSpPr>
        <p:spPr>
          <a:xfrm>
            <a:off x="1858243"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Daemon</a:t>
            </a:r>
            <a:endParaRPr lang="en-IN" dirty="0"/>
          </a:p>
        </p:txBody>
      </p:sp>
      <p:sp>
        <p:nvSpPr>
          <p:cNvPr id="7" name="Rectangle 6"/>
          <p:cNvSpPr/>
          <p:nvPr/>
        </p:nvSpPr>
        <p:spPr>
          <a:xfrm>
            <a:off x="4874203" y="4530421"/>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8" name="Rounded Rectangle 7"/>
          <p:cNvSpPr/>
          <p:nvPr/>
        </p:nvSpPr>
        <p:spPr>
          <a:xfrm>
            <a:off x="5216236"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9" name="Rectangle 8"/>
          <p:cNvSpPr/>
          <p:nvPr/>
        </p:nvSpPr>
        <p:spPr>
          <a:xfrm>
            <a:off x="8188036" y="4599703"/>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10" name="Rounded Rectangle 9"/>
          <p:cNvSpPr/>
          <p:nvPr/>
        </p:nvSpPr>
        <p:spPr>
          <a:xfrm>
            <a:off x="8491973" y="5112306"/>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11" name="Rounded Rectangle 10"/>
          <p:cNvSpPr/>
          <p:nvPr/>
        </p:nvSpPr>
        <p:spPr>
          <a:xfrm>
            <a:off x="8995061" y="1482431"/>
            <a:ext cx="1548248" cy="692728"/>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Client</a:t>
            </a:r>
            <a:endParaRPr lang="en-IN" dirty="0"/>
          </a:p>
        </p:txBody>
      </p:sp>
      <p:cxnSp>
        <p:nvCxnSpPr>
          <p:cNvPr id="13" name="Straight Arrow Connector 12"/>
          <p:cNvCxnSpPr>
            <a:stCxn id="11" idx="1"/>
            <a:endCxn id="2" idx="3"/>
          </p:cNvCxnSpPr>
          <p:nvPr/>
        </p:nvCxnSpPr>
        <p:spPr>
          <a:xfrm flipH="1">
            <a:off x="6349714" y="1828795"/>
            <a:ext cx="2645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H="1">
            <a:off x="4814452" y="3422063"/>
            <a:ext cx="1704114" cy="38792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Elbow Connector 47"/>
          <p:cNvCxnSpPr/>
          <p:nvPr/>
        </p:nvCxnSpPr>
        <p:spPr>
          <a:xfrm rot="5400000">
            <a:off x="2895599" y="2957937"/>
            <a:ext cx="1704115" cy="1316179"/>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5" name="Elbow Connector 104"/>
          <p:cNvCxnSpPr/>
          <p:nvPr/>
        </p:nvCxnSpPr>
        <p:spPr>
          <a:xfrm rot="16200000" flipH="1">
            <a:off x="6563365" y="2360287"/>
            <a:ext cx="1828800" cy="2592000"/>
          </a:xfrm>
          <a:prstGeom prst="bentConnector3">
            <a:avLst>
              <a:gd name="adj1" fmla="val 41058"/>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40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sz="1800" dirty="0" smtClean="0"/>
          </a:p>
          <a:p>
            <a:pPr algn="l"/>
            <a:endParaRPr lang="en-IN" sz="1800" dirty="0"/>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r>
              <a:rPr lang="en-US" sz="1800" dirty="0"/>
              <a:t>docker swarm </a:t>
            </a:r>
            <a:r>
              <a:rPr lang="en-US" sz="1800" dirty="0" smtClean="0"/>
              <a:t>init command  - </a:t>
            </a:r>
            <a:r>
              <a:rPr lang="en-IN" sz="1800" dirty="0"/>
              <a:t>enable swarm mode and make your current machine a swarm </a:t>
            </a:r>
            <a:r>
              <a:rPr lang="en-IN" sz="1800" dirty="0" smtClean="0"/>
              <a:t>manager</a:t>
            </a:r>
          </a:p>
          <a:p>
            <a:pPr algn="l"/>
            <a:endParaRPr lang="en-IN" sz="1800" dirty="0"/>
          </a:p>
          <a:p>
            <a:pPr algn="l"/>
            <a:r>
              <a:rPr lang="en-US" sz="1800" dirty="0"/>
              <a:t>docker swarm join </a:t>
            </a:r>
            <a:r>
              <a:rPr lang="en-US" sz="1800" dirty="0" smtClean="0"/>
              <a:t>command – Other machines to have them join the swam as worker</a:t>
            </a:r>
          </a:p>
          <a:p>
            <a:pPr algn="l"/>
            <a:endParaRPr lang="en-US" sz="1800" dirty="0"/>
          </a:p>
          <a:p>
            <a:pPr algn="l"/>
            <a:endParaRPr lang="en-US" sz="1800" dirty="0" smtClean="0"/>
          </a:p>
          <a:p>
            <a:pPr algn="l"/>
            <a:endParaRPr lang="en-US" sz="1800" dirty="0"/>
          </a:p>
          <a:p>
            <a:pPr algn="l"/>
            <a:endParaRPr lang="en-US" sz="1800" dirty="0"/>
          </a:p>
        </p:txBody>
      </p:sp>
    </p:spTree>
    <p:extLst>
      <p:ext uri="{BB962C8B-B14F-4D97-AF65-F5344CB8AC3E}">
        <p14:creationId xmlns:p14="http://schemas.microsoft.com/office/powerpoint/2010/main" val="350562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dirty="0"/>
              <a:t>Docker and </a:t>
            </a:r>
            <a:r>
              <a:rPr lang="en-IN" sz="1800" dirty="0" smtClean="0"/>
              <a:t>iptables – </a:t>
            </a:r>
          </a:p>
          <a:p>
            <a:pPr algn="l"/>
            <a:r>
              <a:rPr lang="en-IN" sz="1800" dirty="0"/>
              <a:t>	</a:t>
            </a:r>
            <a:r>
              <a:rPr lang="en-IN" sz="1800" dirty="0" smtClean="0"/>
              <a:t>Linux hosts use a kernel module iptables to manage access to network devices , like routing, network address 	translation (NAT), and other concerns. </a:t>
            </a:r>
          </a:p>
          <a:p>
            <a:pPr algn="l"/>
            <a:r>
              <a:rPr lang="en-IN" sz="1800" dirty="0" smtClean="0"/>
              <a:t>	</a:t>
            </a:r>
          </a:p>
          <a:p>
            <a:pPr algn="l"/>
            <a:r>
              <a:rPr lang="en-IN" sz="1800" dirty="0"/>
              <a:t>	</a:t>
            </a:r>
            <a:r>
              <a:rPr lang="en-IN" sz="1800" dirty="0" smtClean="0"/>
              <a:t>Docker modifies iptables rule when you start or stop container.</a:t>
            </a:r>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spTree>
    <p:extLst>
      <p:ext uri="{BB962C8B-B14F-4D97-AF65-F5344CB8AC3E}">
        <p14:creationId xmlns:p14="http://schemas.microsoft.com/office/powerpoint/2010/main" val="352591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endParaRPr lang="en-IN" sz="1800" dirty="0"/>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pic>
        <p:nvPicPr>
          <p:cNvPr id="2" name="Picture 1"/>
          <p:cNvPicPr>
            <a:picLocks noChangeAspect="1"/>
          </p:cNvPicPr>
          <p:nvPr/>
        </p:nvPicPr>
        <p:blipFill>
          <a:blip r:embed="rId3"/>
          <a:stretch>
            <a:fillRect/>
          </a:stretch>
        </p:blipFill>
        <p:spPr>
          <a:xfrm>
            <a:off x="2175164" y="600075"/>
            <a:ext cx="9448800" cy="6257925"/>
          </a:xfrm>
          <a:prstGeom prst="rect">
            <a:avLst/>
          </a:prstGeom>
        </p:spPr>
      </p:pic>
    </p:spTree>
    <p:extLst>
      <p:ext uri="{BB962C8B-B14F-4D97-AF65-F5344CB8AC3E}">
        <p14:creationId xmlns:p14="http://schemas.microsoft.com/office/powerpoint/2010/main" val="9425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r>
              <a:rPr lang="en-IN" sz="1800" dirty="0" smtClean="0"/>
              <a:t>											</a:t>
            </a:r>
            <a:endParaRPr lang="en-IN" sz="1800" dirty="0"/>
          </a:p>
          <a:p>
            <a:pPr algn="l"/>
            <a:r>
              <a:rPr lang="en-IN" sz="1800" dirty="0" smtClean="0"/>
              <a:t>				</a:t>
            </a:r>
            <a:r>
              <a:rPr lang="en-IN" dirty="0"/>
              <a:t> </a:t>
            </a:r>
            <a:r>
              <a:rPr lang="en-IN" dirty="0" smtClean="0"/>
              <a:t>                    </a:t>
            </a:r>
            <a:r>
              <a:rPr lang="en-IN" sz="1800" dirty="0"/>
              <a:t>	</a:t>
            </a:r>
            <a:r>
              <a:rPr lang="en-IN" sz="1800" dirty="0" smtClean="0"/>
              <a:t>	</a:t>
            </a:r>
            <a:endParaRPr lang="en-IN" sz="1800" dirty="0"/>
          </a:p>
          <a:p>
            <a:pPr algn="l"/>
            <a:r>
              <a:rPr lang="en-US" sz="1800" b="1" dirty="0" smtClean="0"/>
              <a:t>           </a:t>
            </a:r>
          </a:p>
          <a:p>
            <a:pPr algn="l"/>
            <a:r>
              <a:rPr lang="en-US" sz="1800" b="1" dirty="0" smtClean="0"/>
              <a:t>     </a:t>
            </a:r>
          </a:p>
          <a:p>
            <a:endParaRPr lang="en-US" b="1" dirty="0"/>
          </a:p>
          <a:p>
            <a:pPr algn="l"/>
            <a:endParaRPr lang="en-US" dirty="0"/>
          </a:p>
        </p:txBody>
      </p:sp>
      <p:pic>
        <p:nvPicPr>
          <p:cNvPr id="4" name="Picture 3"/>
          <p:cNvPicPr>
            <a:picLocks noChangeAspect="1"/>
          </p:cNvPicPr>
          <p:nvPr/>
        </p:nvPicPr>
        <p:blipFill>
          <a:blip r:embed="rId3"/>
          <a:stretch>
            <a:fillRect/>
          </a:stretch>
        </p:blipFill>
        <p:spPr>
          <a:xfrm>
            <a:off x="565872" y="1793731"/>
            <a:ext cx="3800475" cy="333375"/>
          </a:xfrm>
          <a:prstGeom prst="rect">
            <a:avLst/>
          </a:prstGeom>
        </p:spPr>
      </p:pic>
      <p:pic>
        <p:nvPicPr>
          <p:cNvPr id="5" name="Picture 4"/>
          <p:cNvPicPr>
            <a:picLocks noChangeAspect="1"/>
          </p:cNvPicPr>
          <p:nvPr/>
        </p:nvPicPr>
        <p:blipFill>
          <a:blip r:embed="rId4"/>
          <a:stretch>
            <a:fillRect/>
          </a:stretch>
        </p:blipFill>
        <p:spPr>
          <a:xfrm>
            <a:off x="565872" y="2702934"/>
            <a:ext cx="8220075" cy="219075"/>
          </a:xfrm>
          <a:prstGeom prst="rect">
            <a:avLst/>
          </a:prstGeom>
        </p:spPr>
      </p:pic>
      <p:sp>
        <p:nvSpPr>
          <p:cNvPr id="6" name="Rectangle 5"/>
          <p:cNvSpPr/>
          <p:nvPr/>
        </p:nvSpPr>
        <p:spPr>
          <a:xfrm>
            <a:off x="5723010" y="169068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Save the iptables rule in file before for </a:t>
            </a:r>
            <a:r>
              <a:rPr lang="en-IN" dirty="0" smtClean="0"/>
              <a:t>later compare </a:t>
            </a:r>
            <a:endParaRPr lang="en-IN" dirty="0"/>
          </a:p>
        </p:txBody>
      </p:sp>
      <p:sp>
        <p:nvSpPr>
          <p:cNvPr id="7" name="Rectangle 6"/>
          <p:cNvSpPr/>
          <p:nvPr/>
        </p:nvSpPr>
        <p:spPr>
          <a:xfrm>
            <a:off x="5723010" y="327962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Port forwarding for container node </a:t>
            </a:r>
            <a:endParaRPr lang="en-IN" dirty="0"/>
          </a:p>
        </p:txBody>
      </p:sp>
      <p:cxnSp>
        <p:nvCxnSpPr>
          <p:cNvPr id="9" name="Straight Arrow Connector 8"/>
          <p:cNvCxnSpPr/>
          <p:nvPr/>
        </p:nvCxnSpPr>
        <p:spPr>
          <a:xfrm flipV="1">
            <a:off x="4675909" y="2992145"/>
            <a:ext cx="0" cy="5056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endCxn id="7" idx="1"/>
          </p:cNvCxnSpPr>
          <p:nvPr/>
        </p:nvCxnSpPr>
        <p:spPr>
          <a:xfrm>
            <a:off x="4675909" y="3497836"/>
            <a:ext cx="1047101"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6" idx="1"/>
          </p:cNvCxnSpPr>
          <p:nvPr/>
        </p:nvCxnSpPr>
        <p:spPr>
          <a:xfrm flipH="1">
            <a:off x="4530436" y="1908897"/>
            <a:ext cx="11925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2" name="Picture 21"/>
          <p:cNvPicPr>
            <a:picLocks noChangeAspect="1"/>
          </p:cNvPicPr>
          <p:nvPr/>
        </p:nvPicPr>
        <p:blipFill>
          <a:blip r:embed="rId5"/>
          <a:stretch>
            <a:fillRect/>
          </a:stretch>
        </p:blipFill>
        <p:spPr>
          <a:xfrm>
            <a:off x="565872" y="4073663"/>
            <a:ext cx="8048625" cy="1590675"/>
          </a:xfrm>
          <a:prstGeom prst="rect">
            <a:avLst/>
          </a:prstGeom>
        </p:spPr>
      </p:pic>
      <p:sp>
        <p:nvSpPr>
          <p:cNvPr id="24" name="Rectangle 23"/>
          <p:cNvSpPr/>
          <p:nvPr/>
        </p:nvSpPr>
        <p:spPr>
          <a:xfrm>
            <a:off x="5723010" y="6021955"/>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Check the iptables rule again and see the difference </a:t>
            </a:r>
            <a:endParaRPr lang="en-IN" dirty="0"/>
          </a:p>
        </p:txBody>
      </p:sp>
      <p:cxnSp>
        <p:nvCxnSpPr>
          <p:cNvPr id="26" name="Straight Arrow Connector 25"/>
          <p:cNvCxnSpPr/>
          <p:nvPr/>
        </p:nvCxnSpPr>
        <p:spPr>
          <a:xfrm flipV="1">
            <a:off x="4530436" y="5664338"/>
            <a:ext cx="0" cy="575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a:endCxn id="24" idx="1"/>
          </p:cNvCxnSpPr>
          <p:nvPr/>
        </p:nvCxnSpPr>
        <p:spPr>
          <a:xfrm>
            <a:off x="4530436" y="6240164"/>
            <a:ext cx="119257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4164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endParaRPr lang="en-IN" sz="1800" dirty="0"/>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pic>
        <p:nvPicPr>
          <p:cNvPr id="4" name="Picture 3"/>
          <p:cNvPicPr>
            <a:picLocks noChangeAspect="1"/>
          </p:cNvPicPr>
          <p:nvPr/>
        </p:nvPicPr>
        <p:blipFill>
          <a:blip r:embed="rId3"/>
          <a:stretch>
            <a:fillRect/>
          </a:stretch>
        </p:blipFill>
        <p:spPr>
          <a:xfrm>
            <a:off x="532966" y="1778577"/>
            <a:ext cx="10239375" cy="419100"/>
          </a:xfrm>
          <a:prstGeom prst="rect">
            <a:avLst/>
          </a:prstGeom>
        </p:spPr>
      </p:pic>
      <p:sp>
        <p:nvSpPr>
          <p:cNvPr id="5" name="Rectangle 4"/>
          <p:cNvSpPr/>
          <p:nvPr/>
        </p:nvSpPr>
        <p:spPr>
          <a:xfrm>
            <a:off x="5958537" y="276613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Port 2222 is open on docker host</a:t>
            </a:r>
            <a:endParaRPr lang="en-IN" dirty="0"/>
          </a:p>
        </p:txBody>
      </p:sp>
      <p:cxnSp>
        <p:nvCxnSpPr>
          <p:cNvPr id="7" name="Straight Arrow Connector 6"/>
          <p:cNvCxnSpPr/>
          <p:nvPr/>
        </p:nvCxnSpPr>
        <p:spPr>
          <a:xfrm flipV="1">
            <a:off x="4336473" y="2250055"/>
            <a:ext cx="0" cy="7342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endCxn id="5" idx="1"/>
          </p:cNvCxnSpPr>
          <p:nvPr/>
        </p:nvCxnSpPr>
        <p:spPr>
          <a:xfrm>
            <a:off x="4336473" y="2984346"/>
            <a:ext cx="162206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459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dirty="0" smtClean="0"/>
              <a:t>On node1 make sure sshd service is running </a:t>
            </a:r>
            <a:endParaRPr lang="en-IN" sz="1800" dirty="0"/>
          </a:p>
          <a:p>
            <a:pPr algn="l"/>
            <a:r>
              <a:rPr lang="en-IN" sz="1800" dirty="0" smtClean="0"/>
              <a:t> </a:t>
            </a:r>
          </a:p>
          <a:p>
            <a:pPr algn="l"/>
            <a:r>
              <a:rPr lang="en-IN" sz="1800" dirty="0" smtClean="0"/>
              <a:t>Check the connection to container by using below command.	</a:t>
            </a:r>
            <a:endParaRPr lang="en-IN" sz="1800" dirty="0"/>
          </a:p>
          <a:p>
            <a:pPr algn="l"/>
            <a:endParaRPr lang="en-US" sz="1800" b="1" dirty="0" smtClean="0"/>
          </a:p>
          <a:p>
            <a:endParaRPr lang="en-US" b="1" dirty="0"/>
          </a:p>
          <a:p>
            <a:pPr algn="l"/>
            <a:endParaRPr lang="en-US" dirty="0"/>
          </a:p>
        </p:txBody>
      </p:sp>
      <p:sp>
        <p:nvSpPr>
          <p:cNvPr id="2" name="Rectangle 1"/>
          <p:cNvSpPr/>
          <p:nvPr/>
        </p:nvSpPr>
        <p:spPr>
          <a:xfrm>
            <a:off x="1662545" y="2163678"/>
            <a:ext cx="7342909" cy="523220"/>
          </a:xfrm>
          <a:prstGeom prst="rect">
            <a:avLst/>
          </a:prstGeom>
        </p:spPr>
        <p:txBody>
          <a:bodyPr wrap="square">
            <a:spAutoFit/>
          </a:bodyPr>
          <a:lstStyle/>
          <a:p>
            <a:r>
              <a:rPr lang="en-IN" sz="2800" dirty="0"/>
              <a:t>ssh -p </a:t>
            </a:r>
            <a:r>
              <a:rPr lang="en-IN" sz="2800" dirty="0" smtClean="0"/>
              <a:t>2222 </a:t>
            </a:r>
            <a:r>
              <a:rPr lang="en-IN" sz="2800" dirty="0"/>
              <a:t>192.168.56.104</a:t>
            </a:r>
          </a:p>
        </p:txBody>
      </p:sp>
    </p:spTree>
    <p:extLst>
      <p:ext uri="{BB962C8B-B14F-4D97-AF65-F5344CB8AC3E}">
        <p14:creationId xmlns:p14="http://schemas.microsoft.com/office/powerpoint/2010/main" val="37204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smtClean="0"/>
          </a:p>
          <a:p>
            <a:pPr algn="l"/>
            <a:endParaRPr lang="en-US" sz="1800" dirty="0"/>
          </a:p>
          <a:p>
            <a:pPr algn="l"/>
            <a:endParaRPr lang="en-US" sz="1800" dirty="0" smtClean="0"/>
          </a:p>
          <a:p>
            <a:pPr algn="l"/>
            <a:r>
              <a:rPr lang="en-US" sz="1800" b="1" dirty="0" smtClean="0"/>
              <a:t>Default networks </a:t>
            </a:r>
            <a:r>
              <a:rPr lang="en-US" sz="1800" dirty="0" smtClean="0"/>
              <a:t>– When you install Docker, it creates three network automatically.</a:t>
            </a:r>
          </a:p>
          <a:p>
            <a:pPr algn="l"/>
            <a:r>
              <a:rPr lang="en-US" sz="1800" dirty="0"/>
              <a:t>	</a:t>
            </a:r>
            <a:r>
              <a:rPr lang="en-US" sz="1800" dirty="0" smtClean="0"/>
              <a:t>	</a:t>
            </a:r>
          </a:p>
          <a:p>
            <a:pPr algn="l"/>
            <a:r>
              <a:rPr lang="en-US" sz="1800" dirty="0"/>
              <a:t>	</a:t>
            </a:r>
            <a:r>
              <a:rPr lang="en-US" sz="1800" dirty="0" smtClean="0"/>
              <a:t>	</a:t>
            </a:r>
          </a:p>
          <a:p>
            <a:pPr algn="l"/>
            <a:endParaRPr lang="en-US" sz="1800" dirty="0"/>
          </a:p>
          <a:p>
            <a:pPr algn="l"/>
            <a:endParaRPr lang="en-US" sz="1800" dirty="0" smtClean="0"/>
          </a:p>
          <a:p>
            <a:pPr algn="l"/>
            <a:endParaRPr lang="en-US" sz="1800" dirty="0"/>
          </a:p>
          <a:p>
            <a:pPr algn="l"/>
            <a:r>
              <a:rPr lang="en-US" sz="1800" dirty="0"/>
              <a:t>	</a:t>
            </a:r>
            <a:r>
              <a:rPr lang="en-US" sz="1800" dirty="0" smtClean="0"/>
              <a:t>	  To list the network use below command:</a:t>
            </a:r>
          </a:p>
          <a:p>
            <a:pPr algn="l"/>
            <a:r>
              <a:rPr lang="en-US" sz="1800" dirty="0"/>
              <a:t>	</a:t>
            </a:r>
            <a:r>
              <a:rPr lang="en-US" sz="1800" dirty="0" smtClean="0"/>
              <a:t>	 </a:t>
            </a:r>
            <a:endParaRPr lang="en-US" sz="1800" dirty="0"/>
          </a:p>
          <a:p>
            <a:pPr algn="l"/>
            <a:endParaRPr lang="en-US" sz="1800" dirty="0"/>
          </a:p>
        </p:txBody>
      </p:sp>
      <p:pic>
        <p:nvPicPr>
          <p:cNvPr id="2" name="Picture 1"/>
          <p:cNvPicPr>
            <a:picLocks noChangeAspect="1"/>
          </p:cNvPicPr>
          <p:nvPr/>
        </p:nvPicPr>
        <p:blipFill>
          <a:blip r:embed="rId3"/>
          <a:stretch>
            <a:fillRect/>
          </a:stretch>
        </p:blipFill>
        <p:spPr>
          <a:xfrm>
            <a:off x="2087706" y="3764973"/>
            <a:ext cx="6991350" cy="990600"/>
          </a:xfrm>
          <a:prstGeom prst="rect">
            <a:avLst/>
          </a:prstGeom>
        </p:spPr>
      </p:pic>
    </p:spTree>
    <p:extLst>
      <p:ext uri="{BB962C8B-B14F-4D97-AF65-F5344CB8AC3E}">
        <p14:creationId xmlns:p14="http://schemas.microsoft.com/office/powerpoint/2010/main" val="40855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457200" indent="-457200" algn="l">
              <a:buAutoNum type="arabicParenR"/>
            </a:pPr>
            <a:endParaRPr lang="en-IN" dirty="0" smtClean="0"/>
          </a:p>
          <a:p>
            <a:pPr marL="457200" indent="-457200" algn="l">
              <a:buAutoNum type="arabicParenR"/>
            </a:pPr>
            <a:r>
              <a:rPr lang="en-IN" dirty="0" smtClean="0"/>
              <a:t>Generating </a:t>
            </a:r>
            <a:r>
              <a:rPr lang="en-IN" dirty="0"/>
              <a:t>a new SSH key and Add it to the </a:t>
            </a:r>
            <a:r>
              <a:rPr lang="en-IN" dirty="0" smtClean="0"/>
              <a:t>ssh-agent</a:t>
            </a:r>
          </a:p>
          <a:p>
            <a:pPr algn="l"/>
            <a:endParaRPr lang="en-IN" dirty="0"/>
          </a:p>
          <a:p>
            <a:pPr algn="l"/>
            <a:endParaRPr lang="en-US" dirty="0"/>
          </a:p>
        </p:txBody>
      </p:sp>
      <p:pic>
        <p:nvPicPr>
          <p:cNvPr id="2" name="Picture 1"/>
          <p:cNvPicPr>
            <a:picLocks noChangeAspect="1"/>
          </p:cNvPicPr>
          <p:nvPr/>
        </p:nvPicPr>
        <p:blipFill>
          <a:blip r:embed="rId2"/>
          <a:stretch>
            <a:fillRect/>
          </a:stretch>
        </p:blipFill>
        <p:spPr>
          <a:xfrm>
            <a:off x="764598" y="1055110"/>
            <a:ext cx="8362950" cy="5191125"/>
          </a:xfrm>
          <a:prstGeom prst="rect">
            <a:avLst/>
          </a:prstGeom>
        </p:spPr>
      </p:pic>
    </p:spTree>
    <p:extLst>
      <p:ext uri="{BB962C8B-B14F-4D97-AF65-F5344CB8AC3E}">
        <p14:creationId xmlns:p14="http://schemas.microsoft.com/office/powerpoint/2010/main" val="72619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smtClean="0"/>
          </a:p>
          <a:p>
            <a:pPr algn="l"/>
            <a:r>
              <a:rPr lang="en-US" sz="1800" dirty="0"/>
              <a:t>	</a:t>
            </a:r>
            <a:r>
              <a:rPr lang="en-US" sz="1800" dirty="0" smtClean="0"/>
              <a:t>	 </a:t>
            </a:r>
            <a:endParaRPr lang="en-US" sz="1800" dirty="0"/>
          </a:p>
          <a:p>
            <a:pPr algn="l"/>
            <a:r>
              <a:rPr lang="en-US" sz="1800" b="1" dirty="0"/>
              <a:t>Default </a:t>
            </a:r>
            <a:r>
              <a:rPr lang="en-US" sz="1800" b="1" dirty="0" smtClean="0"/>
              <a:t>networks </a:t>
            </a:r>
            <a:r>
              <a:rPr lang="en-US" sz="1800" dirty="0" smtClean="0"/>
              <a:t>- </a:t>
            </a:r>
            <a:r>
              <a:rPr lang="en-IN" sz="1800" dirty="0"/>
              <a:t>The bridge network represents the docker0 network present in all Docker installations. </a:t>
            </a:r>
            <a:r>
              <a:rPr lang="en-IN" sz="1800" dirty="0" smtClean="0"/>
              <a:t> To change the network  run below command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r>
              <a:rPr lang="en-IN" sz="1800" dirty="0" smtClean="0"/>
              <a:t>We can see </a:t>
            </a:r>
            <a:r>
              <a:rPr lang="en-IN" sz="1800" dirty="0"/>
              <a:t>the </a:t>
            </a:r>
            <a:r>
              <a:rPr lang="en-IN" sz="1800" dirty="0" smtClean="0"/>
              <a:t>docker0 </a:t>
            </a:r>
            <a:r>
              <a:rPr lang="en-IN" sz="1800" dirty="0"/>
              <a:t>bridge </a:t>
            </a:r>
            <a:r>
              <a:rPr lang="en-IN" sz="1800" dirty="0"/>
              <a:t>as </a:t>
            </a:r>
            <a:r>
              <a:rPr lang="en-IN" sz="1800" dirty="0" smtClean="0"/>
              <a:t>part of host network.</a:t>
            </a:r>
          </a:p>
          <a:p>
            <a:pPr algn="l"/>
            <a:endParaRPr lang="en-IN" sz="1800" dirty="0"/>
          </a:p>
          <a:p>
            <a:pPr algn="l"/>
            <a:r>
              <a:rPr lang="en-IN" sz="1800" dirty="0" smtClean="0"/>
              <a:t> </a:t>
            </a:r>
            <a:endParaRPr lang="en-US" sz="1800" dirty="0"/>
          </a:p>
        </p:txBody>
      </p:sp>
      <p:sp>
        <p:nvSpPr>
          <p:cNvPr id="5" name="Rectangle 4"/>
          <p:cNvSpPr/>
          <p:nvPr/>
        </p:nvSpPr>
        <p:spPr>
          <a:xfrm>
            <a:off x="1648690" y="1872733"/>
            <a:ext cx="7342909" cy="461665"/>
          </a:xfrm>
          <a:prstGeom prst="rect">
            <a:avLst/>
          </a:prstGeom>
        </p:spPr>
        <p:txBody>
          <a:bodyPr wrap="square">
            <a:spAutoFit/>
          </a:bodyPr>
          <a:lstStyle/>
          <a:p>
            <a:r>
              <a:rPr lang="en-IN" sz="2400" dirty="0"/>
              <a:t>docker run --network=&lt;NETWORK&gt;</a:t>
            </a:r>
            <a:endParaRPr lang="en-IN" sz="3600" dirty="0"/>
          </a:p>
        </p:txBody>
      </p:sp>
      <p:pic>
        <p:nvPicPr>
          <p:cNvPr id="7" name="Picture 6"/>
          <p:cNvPicPr>
            <a:picLocks noChangeAspect="1"/>
          </p:cNvPicPr>
          <p:nvPr/>
        </p:nvPicPr>
        <p:blipFill>
          <a:blip r:embed="rId3"/>
          <a:stretch>
            <a:fillRect/>
          </a:stretch>
        </p:blipFill>
        <p:spPr>
          <a:xfrm>
            <a:off x="1648690" y="4336473"/>
            <a:ext cx="8086725" cy="1676400"/>
          </a:xfrm>
          <a:prstGeom prst="rect">
            <a:avLst/>
          </a:prstGeom>
        </p:spPr>
      </p:pic>
    </p:spTree>
    <p:extLst>
      <p:ext uri="{BB962C8B-B14F-4D97-AF65-F5344CB8AC3E}">
        <p14:creationId xmlns:p14="http://schemas.microsoft.com/office/powerpoint/2010/main" val="426022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a:p>
          <a:p>
            <a:pPr algn="l"/>
            <a:r>
              <a:rPr lang="en-US" sz="1800" dirty="0" smtClean="0"/>
              <a:t>	 </a:t>
            </a:r>
            <a:endParaRPr lang="en-US" sz="1800" dirty="0"/>
          </a:p>
          <a:p>
            <a:pPr algn="l"/>
            <a:r>
              <a:rPr lang="en-IN" sz="1800" dirty="0" smtClean="0"/>
              <a:t>Once way to not assign network to docker we can use non network.</a:t>
            </a:r>
          </a:p>
          <a:p>
            <a:pPr algn="l"/>
            <a:endParaRPr lang="en-IN" sz="1800" dirty="0"/>
          </a:p>
          <a:p>
            <a:pPr algn="l"/>
            <a:endParaRPr lang="en-IN" sz="1800" dirty="0" smtClean="0"/>
          </a:p>
          <a:p>
            <a:pPr marL="285750" indent="-285750" algn="l">
              <a:buFontTx/>
              <a:buChar char="-"/>
            </a:pPr>
            <a:endParaRPr lang="en-IN" sz="1800" dirty="0"/>
          </a:p>
          <a:p>
            <a:pPr marL="285750" indent="-285750" algn="l">
              <a:buFontTx/>
              <a:buChar char="-"/>
            </a:pPr>
            <a:endParaRPr lang="en-IN" sz="1800" dirty="0"/>
          </a:p>
          <a:p>
            <a:pPr algn="l"/>
            <a:r>
              <a:rPr lang="en-IN" sz="1800" dirty="0" smtClean="0"/>
              <a:t> </a:t>
            </a:r>
            <a:endParaRPr lang="en-US" sz="1800" dirty="0"/>
          </a:p>
        </p:txBody>
      </p:sp>
      <p:pic>
        <p:nvPicPr>
          <p:cNvPr id="2" name="Picture 1"/>
          <p:cNvPicPr>
            <a:picLocks noChangeAspect="1"/>
          </p:cNvPicPr>
          <p:nvPr/>
        </p:nvPicPr>
        <p:blipFill>
          <a:blip r:embed="rId3"/>
          <a:stretch>
            <a:fillRect/>
          </a:stretch>
        </p:blipFill>
        <p:spPr>
          <a:xfrm>
            <a:off x="1107930" y="1524866"/>
            <a:ext cx="9172575" cy="400050"/>
          </a:xfrm>
          <a:prstGeom prst="rect">
            <a:avLst/>
          </a:prstGeom>
        </p:spPr>
      </p:pic>
      <p:pic>
        <p:nvPicPr>
          <p:cNvPr id="4" name="Picture 3"/>
          <p:cNvPicPr>
            <a:picLocks noChangeAspect="1"/>
          </p:cNvPicPr>
          <p:nvPr/>
        </p:nvPicPr>
        <p:blipFill>
          <a:blip r:embed="rId4"/>
          <a:stretch>
            <a:fillRect/>
          </a:stretch>
        </p:blipFill>
        <p:spPr>
          <a:xfrm>
            <a:off x="1107930" y="2276908"/>
            <a:ext cx="10915650" cy="4229100"/>
          </a:xfrm>
          <a:prstGeom prst="rect">
            <a:avLst/>
          </a:prstGeom>
        </p:spPr>
      </p:pic>
    </p:spTree>
    <p:extLst>
      <p:ext uri="{BB962C8B-B14F-4D97-AF65-F5344CB8AC3E}">
        <p14:creationId xmlns:p14="http://schemas.microsoft.com/office/powerpoint/2010/main" val="10362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a:p>
          <a:p>
            <a:pPr algn="l"/>
            <a:r>
              <a:rPr lang="en-US" sz="1800" dirty="0" smtClean="0"/>
              <a:t>	 </a:t>
            </a:r>
            <a:endParaRPr lang="en-US" sz="1800" dirty="0"/>
          </a:p>
          <a:p>
            <a:pPr algn="l"/>
            <a:r>
              <a:rPr lang="en-IN" dirty="0"/>
              <a:t>The default bridge </a:t>
            </a:r>
            <a:r>
              <a:rPr lang="en-IN" dirty="0" smtClean="0"/>
              <a:t>network</a:t>
            </a:r>
          </a:p>
          <a:p>
            <a:pPr algn="l"/>
            <a:endParaRPr lang="en-IN" dirty="0"/>
          </a:p>
          <a:p>
            <a:pPr algn="l"/>
            <a:r>
              <a:rPr lang="en-IN" dirty="0" smtClean="0"/>
              <a:t>	</a:t>
            </a:r>
            <a:endParaRPr lang="en-IN" dirty="0"/>
          </a:p>
          <a:p>
            <a:pPr algn="l"/>
            <a:endParaRPr lang="en-IN" sz="1800" dirty="0"/>
          </a:p>
          <a:p>
            <a:pPr algn="l"/>
            <a:endParaRPr lang="en-IN" sz="1800" dirty="0" smtClean="0"/>
          </a:p>
          <a:p>
            <a:pPr marL="285750" indent="-285750" algn="l">
              <a:buFontTx/>
              <a:buChar char="-"/>
            </a:pPr>
            <a:endParaRPr lang="en-IN" sz="1800" dirty="0"/>
          </a:p>
          <a:p>
            <a:pPr marL="285750" indent="-285750" algn="l">
              <a:buFontTx/>
              <a:buChar char="-"/>
            </a:pPr>
            <a:endParaRPr lang="en-IN" sz="1800" dirty="0"/>
          </a:p>
          <a:p>
            <a:pPr algn="l"/>
            <a:r>
              <a:rPr lang="en-IN" sz="1800" dirty="0" smtClean="0"/>
              <a:t> </a:t>
            </a:r>
            <a:endParaRPr lang="en-US" sz="1800" dirty="0"/>
          </a:p>
        </p:txBody>
      </p:sp>
      <p:sp>
        <p:nvSpPr>
          <p:cNvPr id="5" name="Rectangle 4"/>
          <p:cNvSpPr/>
          <p:nvPr/>
        </p:nvSpPr>
        <p:spPr>
          <a:xfrm>
            <a:off x="2189018" y="2770908"/>
            <a:ext cx="5846617" cy="87283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network </a:t>
            </a:r>
            <a:r>
              <a:rPr lang="en-IN" dirty="0" smtClean="0"/>
              <a:t>inspect [network name]</a:t>
            </a:r>
          </a:p>
        </p:txBody>
      </p:sp>
    </p:spTree>
    <p:extLst>
      <p:ext uri="{BB962C8B-B14F-4D97-AF65-F5344CB8AC3E}">
        <p14:creationId xmlns:p14="http://schemas.microsoft.com/office/powerpoint/2010/main" val="285258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167058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78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fontAlgn="base"/>
            <a:endParaRPr lang="en-IN" dirty="0" smtClean="0"/>
          </a:p>
          <a:p>
            <a:pPr algn="l" fontAlgn="base"/>
            <a:r>
              <a:rPr lang="en-IN" dirty="0" smtClean="0"/>
              <a:t>2) </a:t>
            </a:r>
            <a:r>
              <a:rPr lang="en-IN" dirty="0"/>
              <a:t>Adding your SSH key to the ssh-agent</a:t>
            </a:r>
          </a:p>
          <a:p>
            <a:pPr algn="l"/>
            <a:endParaRPr lang="en-IN" dirty="0" smtClean="0"/>
          </a:p>
          <a:p>
            <a:pPr marL="457200" indent="-457200" algn="l">
              <a:buAutoNum type="alphaLcParenR"/>
            </a:pPr>
            <a:r>
              <a:rPr lang="en-IN" dirty="0" smtClean="0"/>
              <a:t>Start </a:t>
            </a:r>
            <a:r>
              <a:rPr lang="en-IN" dirty="0"/>
              <a:t>the ssh-agent in the background</a:t>
            </a:r>
            <a:r>
              <a:rPr lang="en-IN" dirty="0" smtClean="0"/>
              <a:t>.</a:t>
            </a:r>
          </a:p>
          <a:p>
            <a:pPr marL="457200" indent="-457200" algn="l">
              <a:buAutoNum type="alphaLcParenR"/>
            </a:pPr>
            <a:endParaRPr lang="en-IN" dirty="0"/>
          </a:p>
          <a:p>
            <a:pPr algn="l"/>
            <a:r>
              <a:rPr lang="en-IN" dirty="0"/>
              <a:t>              [root@dev ~]# eval "$(ssh-agent -s)"</a:t>
            </a:r>
          </a:p>
          <a:p>
            <a:pPr algn="l"/>
            <a:r>
              <a:rPr lang="en-IN" dirty="0" smtClean="0"/>
              <a:t>               </a:t>
            </a:r>
            <a:r>
              <a:rPr lang="en-IN" dirty="0" smtClean="0">
                <a:solidFill>
                  <a:srgbClr val="00B050"/>
                </a:solidFill>
              </a:rPr>
              <a:t>Agent </a:t>
            </a:r>
            <a:r>
              <a:rPr lang="en-IN" dirty="0">
                <a:solidFill>
                  <a:srgbClr val="00B050"/>
                </a:solidFill>
              </a:rPr>
              <a:t>pid 11397</a:t>
            </a:r>
          </a:p>
          <a:p>
            <a:pPr algn="l"/>
            <a:endParaRPr lang="en-US" dirty="0" smtClean="0"/>
          </a:p>
          <a:p>
            <a:pPr algn="l"/>
            <a:r>
              <a:rPr lang="en-US" dirty="0" smtClean="0"/>
              <a:t>b) </a:t>
            </a:r>
            <a:r>
              <a:rPr lang="en-IN" dirty="0"/>
              <a:t>Add your SSH private key to the </a:t>
            </a:r>
            <a:r>
              <a:rPr lang="en-IN" dirty="0" smtClean="0"/>
              <a:t>ssh-agent</a:t>
            </a:r>
          </a:p>
          <a:p>
            <a:pPr algn="l"/>
            <a:endParaRPr lang="en-IN" dirty="0"/>
          </a:p>
          <a:p>
            <a:pPr algn="l"/>
            <a:r>
              <a:rPr lang="en-IN" dirty="0"/>
              <a:t>	[root@dev ~]# ssh-add ~/.ssh/id_rsa</a:t>
            </a:r>
          </a:p>
          <a:p>
            <a:pPr algn="l"/>
            <a:r>
              <a:rPr lang="en-IN" dirty="0" smtClean="0"/>
              <a:t>             </a:t>
            </a:r>
            <a:r>
              <a:rPr lang="en-IN" dirty="0" smtClean="0">
                <a:solidFill>
                  <a:srgbClr val="00B050"/>
                </a:solidFill>
              </a:rPr>
              <a:t>Enter </a:t>
            </a:r>
            <a:r>
              <a:rPr lang="en-IN" dirty="0">
                <a:solidFill>
                  <a:srgbClr val="00B050"/>
                </a:solidFill>
              </a:rPr>
              <a:t>passphrase for /root/.ssh/id_rsa:</a:t>
            </a:r>
          </a:p>
          <a:p>
            <a:pPr algn="l"/>
            <a:r>
              <a:rPr lang="en-IN" dirty="0" smtClean="0">
                <a:solidFill>
                  <a:srgbClr val="00B050"/>
                </a:solidFill>
              </a:rPr>
              <a:t>             Identity </a:t>
            </a:r>
            <a:r>
              <a:rPr lang="en-IN" dirty="0">
                <a:solidFill>
                  <a:srgbClr val="00B050"/>
                </a:solidFill>
              </a:rPr>
              <a:t>added: /root/.ssh/id_rsa (/root/.ssh/id_rsa)</a:t>
            </a:r>
            <a:endParaRPr lang="en-US" dirty="0">
              <a:solidFill>
                <a:srgbClr val="00B050"/>
              </a:solidFill>
            </a:endParaRPr>
          </a:p>
        </p:txBody>
      </p:sp>
    </p:spTree>
    <p:extLst>
      <p:ext uri="{BB962C8B-B14F-4D97-AF65-F5344CB8AC3E}">
        <p14:creationId xmlns:p14="http://schemas.microsoft.com/office/powerpoint/2010/main" val="35935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IN" dirty="0" smtClean="0"/>
              <a:t>3) Adding </a:t>
            </a:r>
            <a:r>
              <a:rPr lang="en-IN" dirty="0"/>
              <a:t>a new SSH key to your GitHub </a:t>
            </a:r>
            <a:r>
              <a:rPr lang="en-IN" dirty="0" smtClean="0"/>
              <a:t>account</a:t>
            </a:r>
          </a:p>
          <a:p>
            <a:pPr algn="l"/>
            <a:endParaRPr lang="en-US" dirty="0" smtClean="0"/>
          </a:p>
          <a:p>
            <a:pPr marL="457200" indent="-457200" algn="l">
              <a:buAutoNum type="alphaLcParenR"/>
            </a:pPr>
            <a:r>
              <a:rPr lang="en-IN" dirty="0" smtClean="0"/>
              <a:t>Copy </a:t>
            </a:r>
            <a:r>
              <a:rPr lang="en-IN" dirty="0"/>
              <a:t>the SSH key to your </a:t>
            </a:r>
            <a:r>
              <a:rPr lang="en-IN" dirty="0" smtClean="0"/>
              <a:t>clipboard</a:t>
            </a:r>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algn="l"/>
            <a:endParaRPr lang="en-IN" dirty="0"/>
          </a:p>
          <a:p>
            <a:pPr algn="l"/>
            <a:r>
              <a:rPr lang="en-US" dirty="0" smtClean="0"/>
              <a:t>   </a:t>
            </a:r>
            <a:endParaRPr lang="en-US" dirty="0"/>
          </a:p>
        </p:txBody>
      </p:sp>
      <p:pic>
        <p:nvPicPr>
          <p:cNvPr id="2" name="Picture 1"/>
          <p:cNvPicPr>
            <a:picLocks noChangeAspect="1"/>
          </p:cNvPicPr>
          <p:nvPr/>
        </p:nvPicPr>
        <p:blipFill>
          <a:blip r:embed="rId2"/>
          <a:stretch>
            <a:fillRect/>
          </a:stretch>
        </p:blipFill>
        <p:spPr>
          <a:xfrm>
            <a:off x="533400" y="1506248"/>
            <a:ext cx="10820400" cy="2847975"/>
          </a:xfrm>
          <a:prstGeom prst="rect">
            <a:avLst/>
          </a:prstGeom>
        </p:spPr>
      </p:pic>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spTree>
    <p:extLst>
      <p:ext uri="{BB962C8B-B14F-4D97-AF65-F5344CB8AC3E}">
        <p14:creationId xmlns:p14="http://schemas.microsoft.com/office/powerpoint/2010/main" val="79498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dirty="0" smtClean="0"/>
          </a:p>
          <a:p>
            <a:pPr algn="l"/>
            <a:r>
              <a:rPr lang="en-IN" dirty="0" smtClean="0"/>
              <a:t>b) In </a:t>
            </a:r>
            <a:r>
              <a:rPr lang="en-IN" dirty="0"/>
              <a:t>the upper-right corner of any page, click your profile photo, then click </a:t>
            </a:r>
            <a:r>
              <a:rPr lang="en-IN" b="1" dirty="0"/>
              <a:t>Settings</a:t>
            </a:r>
            <a:r>
              <a:rPr lang="en-IN" dirty="0"/>
              <a:t>.</a:t>
            </a:r>
            <a:endParaRPr lang="en-IN" dirty="0" smtClean="0"/>
          </a:p>
          <a:p>
            <a:pPr algn="l"/>
            <a:endParaRPr lang="en-IN" dirty="0"/>
          </a:p>
          <a:p>
            <a:pPr algn="l"/>
            <a:r>
              <a:rPr lang="en-US" dirty="0" smtClean="0"/>
              <a:t>   </a:t>
            </a:r>
            <a:endParaRPr lang="en-US" dirty="0"/>
          </a:p>
        </p:txBody>
      </p:sp>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pic>
        <p:nvPicPr>
          <p:cNvPr id="5" name="Picture 4"/>
          <p:cNvPicPr>
            <a:picLocks noChangeAspect="1"/>
          </p:cNvPicPr>
          <p:nvPr/>
        </p:nvPicPr>
        <p:blipFill>
          <a:blip r:embed="rId2"/>
          <a:stretch>
            <a:fillRect/>
          </a:stretch>
        </p:blipFill>
        <p:spPr>
          <a:xfrm>
            <a:off x="512619" y="860177"/>
            <a:ext cx="7610475" cy="2811277"/>
          </a:xfrm>
          <a:prstGeom prst="rect">
            <a:avLst/>
          </a:prstGeom>
        </p:spPr>
      </p:pic>
      <p:pic>
        <p:nvPicPr>
          <p:cNvPr id="6" name="Picture 5"/>
          <p:cNvPicPr>
            <a:picLocks noChangeAspect="1"/>
          </p:cNvPicPr>
          <p:nvPr/>
        </p:nvPicPr>
        <p:blipFill>
          <a:blip r:embed="rId3"/>
          <a:stretch>
            <a:fillRect/>
          </a:stretch>
        </p:blipFill>
        <p:spPr>
          <a:xfrm>
            <a:off x="512619" y="3815525"/>
            <a:ext cx="10439400" cy="3042475"/>
          </a:xfrm>
          <a:prstGeom prst="rect">
            <a:avLst/>
          </a:prstGeom>
        </p:spPr>
      </p:pic>
    </p:spTree>
    <p:extLst>
      <p:ext uri="{BB962C8B-B14F-4D97-AF65-F5344CB8AC3E}">
        <p14:creationId xmlns:p14="http://schemas.microsoft.com/office/powerpoint/2010/main" val="366575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692293" y="235527"/>
            <a:ext cx="7648575" cy="4128655"/>
          </a:xfrm>
          <a:prstGeom prst="rect">
            <a:avLst/>
          </a:prstGeom>
        </p:spPr>
      </p:pic>
      <p:pic>
        <p:nvPicPr>
          <p:cNvPr id="6" name="Picture 5"/>
          <p:cNvPicPr>
            <a:picLocks noChangeAspect="1"/>
          </p:cNvPicPr>
          <p:nvPr/>
        </p:nvPicPr>
        <p:blipFill>
          <a:blip r:embed="rId3"/>
          <a:stretch>
            <a:fillRect/>
          </a:stretch>
        </p:blipFill>
        <p:spPr>
          <a:xfrm>
            <a:off x="692293" y="4599710"/>
            <a:ext cx="7648575" cy="2116282"/>
          </a:xfrm>
          <a:prstGeom prst="rect">
            <a:avLst/>
          </a:prstGeom>
        </p:spPr>
      </p:pic>
    </p:spTree>
    <p:extLst>
      <p:ext uri="{BB962C8B-B14F-4D97-AF65-F5344CB8AC3E}">
        <p14:creationId xmlns:p14="http://schemas.microsoft.com/office/powerpoint/2010/main" val="88797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terms/"/>
    <ds:schemaRef ds:uri="http://purl.org/dc/dcmitype/"/>
    <ds:schemaRef ds:uri="a4f35948-e619-41b3-aa29-22878b09cfd2"/>
    <ds:schemaRef ds:uri="40262f94-9f35-4ac3-9a90-690165a166b7"/>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4162</TotalTime>
  <Words>1922</Words>
  <Application>Microsoft Office PowerPoint</Application>
  <PresentationFormat>Widescreen</PresentationFormat>
  <Paragraphs>492</Paragraphs>
  <Slides>54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Cambria</vt:lpstr>
      <vt:lpstr>Cloud skipper design template</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Ajay Prajapati</dc:creator>
  <cp:lastModifiedBy>Ajay Prajapati</cp:lastModifiedBy>
  <cp:revision>219</cp:revision>
  <dcterms:created xsi:type="dcterms:W3CDTF">2017-07-24T06:03:32Z</dcterms:created>
  <dcterms:modified xsi:type="dcterms:W3CDTF">2017-08-28T11:46:33Z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