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2" r:id="rId3"/>
    <p:sldId id="303" r:id="rId5"/>
    <p:sldId id="320" r:id="rId6"/>
    <p:sldId id="321" r:id="rId7"/>
    <p:sldId id="335" r:id="rId8"/>
    <p:sldId id="329" r:id="rId9"/>
    <p:sldId id="336" r:id="rId10"/>
    <p:sldId id="325" r:id="rId11"/>
    <p:sldId id="326" r:id="rId12"/>
    <p:sldId id="331" r:id="rId13"/>
    <p:sldId id="31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ha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DA"/>
    <a:srgbClr val="EF8230"/>
    <a:srgbClr val="0D03C7"/>
    <a:srgbClr val="6F00D4"/>
    <a:srgbClr val="8100FF"/>
    <a:srgbClr val="C600FF"/>
    <a:srgbClr val="3403C6"/>
    <a:srgbClr val="7E00FF"/>
    <a:srgbClr val="8200F5"/>
    <a:srgbClr val="1C0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88815" autoAdjust="0"/>
  </p:normalViewPr>
  <p:slideViewPr>
    <p:cSldViewPr snapToGrid="0" snapToObjects="1">
      <p:cViewPr varScale="1">
        <p:scale>
          <a:sx n="116" d="100"/>
          <a:sy n="116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157C3-A551-C349-9D4C-C414E0B9F5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欢迎辞；</a:t>
            </a:r>
            <a:endParaRPr lang="en-US" altLang="zh-CN" dirty="0"/>
          </a:p>
          <a:p>
            <a:r>
              <a:rPr lang="zh-CN" altLang="en-US" dirty="0"/>
              <a:t>课题；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zh-CN"/>
              <a:t>单击此处编辑母版标题样式</a:t>
            </a:r>
            <a:endParaRPr lang="zh-TW" altLang="zh-CN"/>
          </a:p>
        </p:txBody>
      </p:sp>
      <p:sp>
        <p:nvSpPr>
          <p:cNvPr id="410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zh-CN"/>
              <a:t>单击此处编辑母版文本样式</a:t>
            </a:r>
            <a:endParaRPr lang="zh-TW" altLang="zh-CN"/>
          </a:p>
          <a:p>
            <a:pPr lvl="1"/>
            <a:r>
              <a:rPr lang="zh-TW" altLang="zh-CN"/>
              <a:t>第二级</a:t>
            </a:r>
            <a:endParaRPr lang="zh-TW" altLang="zh-CN"/>
          </a:p>
          <a:p>
            <a:pPr lvl="2"/>
            <a:r>
              <a:rPr lang="zh-TW" altLang="zh-CN"/>
              <a:t>第三级</a:t>
            </a:r>
            <a:endParaRPr lang="zh-TW" altLang="zh-CN"/>
          </a:p>
          <a:p>
            <a:pPr lvl="3"/>
            <a:r>
              <a:rPr lang="zh-TW" altLang="zh-CN"/>
              <a:t>第四级</a:t>
            </a:r>
            <a:endParaRPr lang="zh-TW" altLang="zh-CN"/>
          </a:p>
          <a:p>
            <a:pPr lvl="4"/>
            <a:r>
              <a:rPr lang="zh-TW" altLang="zh-CN"/>
              <a:t>第五级</a:t>
            </a:r>
            <a:endParaRPr lang="zh-TW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8578" b="13533"/>
          <a:stretch>
            <a:fillRect/>
          </a:stretch>
        </p:blipFill>
        <p:spPr>
          <a:xfrm>
            <a:off x="-3" y="-1"/>
            <a:ext cx="12192000" cy="5333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2411"/>
          <a:stretch>
            <a:fillRect/>
          </a:stretch>
        </p:blipFill>
        <p:spPr>
          <a:xfrm>
            <a:off x="3853131" y="972063"/>
            <a:ext cx="4485731" cy="2788940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575875" y="1640961"/>
            <a:ext cx="11040241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7000" b="1" spc="300">
                <a:gradFill>
                  <a:gsLst>
                    <a:gs pos="5000">
                      <a:schemeClr val="accent1">
                        <a:lumMod val="0"/>
                        <a:lumOff val="100000"/>
                      </a:schemeClr>
                    </a:gs>
                    <a:gs pos="72000">
                      <a:schemeClr val="accent1">
                        <a:lumMod val="39000"/>
                        <a:lumOff val="61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BTCU</a:t>
            </a:r>
            <a:r>
              <a:rPr lang="zh-CN" altLang="en-US" sz="4000" dirty="0">
                <a:solidFill>
                  <a:schemeClr val="bg1"/>
                </a:solidFill>
              </a:rPr>
              <a:t> 联盟链训练营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13.</a:t>
            </a:r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区块链社区的毕业设计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endParaRPr lang="en-GB" altLang="zh-CN" sz="3600" dirty="0"/>
          </a:p>
        </p:txBody>
      </p:sp>
      <p:sp>
        <p:nvSpPr>
          <p:cNvPr id="91" name="文本框 90"/>
          <p:cNvSpPr txBox="1"/>
          <p:nvPr/>
        </p:nvSpPr>
        <p:spPr>
          <a:xfrm>
            <a:off x="3096208" y="3815321"/>
            <a:ext cx="59995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主讲：彭海洋 中科大</a:t>
            </a:r>
            <a:r>
              <a:rPr kumimoji="1" lang="en-US" altLang="zh-CN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kumimoji="1"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西通所</a:t>
            </a:r>
            <a:endParaRPr kumimoji="1" lang="zh-CN" altLang="en-US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5299890"/>
            <a:ext cx="12192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r="49454"/>
          <a:stretch>
            <a:fillRect/>
          </a:stretch>
        </p:blipFill>
        <p:spPr>
          <a:xfrm>
            <a:off x="3888301" y="5608502"/>
            <a:ext cx="1133079" cy="111926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021380" y="5891136"/>
            <a:ext cx="3190635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BTCU</a:t>
            </a:r>
            <a:r>
              <a:rPr kumimoji="1" lang="zh-CN" altLang="en-US" sz="2000" dirty="0"/>
              <a:t> </a:t>
            </a:r>
            <a:r>
              <a:rPr kumimoji="1" lang="zh-CN" altLang="en-US" dirty="0"/>
              <a:t>高校区块链技术社区</a:t>
            </a:r>
            <a:endParaRPr kumimoji="1" lang="en-US" altLang="zh-CN" dirty="0"/>
          </a:p>
          <a:p>
            <a:r>
              <a:rPr kumimoji="1" lang="en-US" altLang="zh-CN" sz="1040" dirty="0"/>
              <a:t>Blockchain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Technology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Community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of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Universities</a:t>
            </a:r>
            <a:endParaRPr kumimoji="1" lang="zh-CN" altLang="en-US" sz="10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项目成长</a:t>
            </a:r>
            <a:endParaRPr kumimoji="1" lang="zh-CN" altLang="en-US" sz="3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2757592" y="4040384"/>
            <a:ext cx="1898092" cy="1220824"/>
            <a:chOff x="1619672" y="2787774"/>
            <a:chExt cx="1898092" cy="1220824"/>
          </a:xfrm>
          <a:solidFill>
            <a:schemeClr val="bg2"/>
          </a:solidFill>
        </p:grpSpPr>
        <p:cxnSp>
          <p:nvCxnSpPr>
            <p:cNvPr id="48" name="直接连接符 47"/>
            <p:cNvCxnSpPr/>
            <p:nvPr/>
          </p:nvCxnSpPr>
          <p:spPr>
            <a:xfrm>
              <a:off x="2650361" y="3398186"/>
              <a:ext cx="867403" cy="0"/>
            </a:xfrm>
            <a:prstGeom prst="line">
              <a:avLst/>
            </a:prstGeom>
            <a:grpFill/>
            <a:ln w="1905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804"/>
            <p:cNvSpPr>
              <a:spLocks noChangeArrowheads="1"/>
            </p:cNvSpPr>
            <p:nvPr/>
          </p:nvSpPr>
          <p:spPr bwMode="auto">
            <a:xfrm>
              <a:off x="1619672" y="2787774"/>
              <a:ext cx="1220829" cy="122082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任意多边形 49"/>
            <p:cNvSpPr/>
            <p:nvPr/>
          </p:nvSpPr>
          <p:spPr bwMode="auto">
            <a:xfrm rot="16200000">
              <a:off x="2751028" y="3232198"/>
              <a:ext cx="328333" cy="282623"/>
            </a:xfrm>
            <a:custGeom>
              <a:avLst/>
              <a:gdLst>
                <a:gd name="connsiteX0" fmla="*/ 507491 w 507491"/>
                <a:gd name="connsiteY0" fmla="*/ 0 h 436839"/>
                <a:gd name="connsiteX1" fmla="*/ 498117 w 507491"/>
                <a:gd name="connsiteY1" fmla="*/ 8706 h 436839"/>
                <a:gd name="connsiteX2" fmla="*/ 342540 w 507491"/>
                <a:gd name="connsiteY2" fmla="*/ 86077 h 436839"/>
                <a:gd name="connsiteX3" fmla="*/ 248724 w 507491"/>
                <a:gd name="connsiteY3" fmla="*/ 198616 h 436839"/>
                <a:gd name="connsiteX4" fmla="*/ 248724 w 507491"/>
                <a:gd name="connsiteY4" fmla="*/ 360831 h 436839"/>
                <a:gd name="connsiteX5" fmla="*/ 248724 w 507491"/>
                <a:gd name="connsiteY5" fmla="*/ 436839 h 436839"/>
                <a:gd name="connsiteX6" fmla="*/ 192435 w 507491"/>
                <a:gd name="connsiteY6" fmla="*/ 431164 h 436839"/>
                <a:gd name="connsiteX7" fmla="*/ 192435 w 507491"/>
                <a:gd name="connsiteY7" fmla="*/ 198616 h 436839"/>
                <a:gd name="connsiteX8" fmla="*/ 104874 w 507491"/>
                <a:gd name="connsiteY8" fmla="*/ 86077 h 436839"/>
                <a:gd name="connsiteX9" fmla="*/ 20538 w 507491"/>
                <a:gd name="connsiteY9" fmla="*/ 54718 h 436839"/>
                <a:gd name="connsiteX10" fmla="*/ 0 w 507491"/>
                <a:gd name="connsiteY10" fmla="*/ 42012 h 436839"/>
                <a:gd name="connsiteX11" fmla="*/ 85883 w 507491"/>
                <a:gd name="connsiteY11" fmla="*/ 68671 h 436839"/>
                <a:gd name="connsiteX12" fmla="*/ 208903 w 507491"/>
                <a:gd name="connsiteY12" fmla="*/ 81073 h 436839"/>
                <a:gd name="connsiteX13" fmla="*/ 446502 w 507491"/>
                <a:gd name="connsiteY13" fmla="*/ 33103 h 43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491" h="436839">
                  <a:moveTo>
                    <a:pt x="507491" y="0"/>
                  </a:moveTo>
                  <a:lnTo>
                    <a:pt x="498117" y="8706"/>
                  </a:lnTo>
                  <a:cubicBezTo>
                    <a:pt x="451991" y="43875"/>
                    <a:pt x="398829" y="70446"/>
                    <a:pt x="342540" y="86077"/>
                  </a:cubicBezTo>
                  <a:cubicBezTo>
                    <a:pt x="342540" y="86077"/>
                    <a:pt x="248724" y="111085"/>
                    <a:pt x="248724" y="198616"/>
                  </a:cubicBezTo>
                  <a:cubicBezTo>
                    <a:pt x="248724" y="198616"/>
                    <a:pt x="248724" y="198616"/>
                    <a:pt x="248724" y="360831"/>
                  </a:cubicBezTo>
                  <a:lnTo>
                    <a:pt x="248724" y="436839"/>
                  </a:lnTo>
                  <a:lnTo>
                    <a:pt x="192435" y="431164"/>
                  </a:lnTo>
                  <a:lnTo>
                    <a:pt x="192435" y="198616"/>
                  </a:lnTo>
                  <a:cubicBezTo>
                    <a:pt x="192435" y="111085"/>
                    <a:pt x="104874" y="86077"/>
                    <a:pt x="104874" y="86077"/>
                  </a:cubicBezTo>
                  <a:cubicBezTo>
                    <a:pt x="75166" y="78262"/>
                    <a:pt x="47021" y="67711"/>
                    <a:pt x="20538" y="54718"/>
                  </a:cubicBezTo>
                  <a:lnTo>
                    <a:pt x="0" y="42012"/>
                  </a:lnTo>
                  <a:lnTo>
                    <a:pt x="85883" y="68671"/>
                  </a:lnTo>
                  <a:cubicBezTo>
                    <a:pt x="125620" y="76803"/>
                    <a:pt x="166762" y="81073"/>
                    <a:pt x="208903" y="81073"/>
                  </a:cubicBezTo>
                  <a:cubicBezTo>
                    <a:pt x="293183" y="81073"/>
                    <a:pt x="373474" y="63992"/>
                    <a:pt x="446502" y="33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 flipH="1">
            <a:off x="2481980" y="2066893"/>
            <a:ext cx="1778871" cy="1778361"/>
          </a:xfrm>
          <a:prstGeom prst="ellipse">
            <a:avLst/>
          </a:prstGeom>
          <a:gradFill flip="none" rotWithShape="1">
            <a:gsLst>
              <a:gs pos="0">
                <a:srgbClr val="FFF9CB"/>
              </a:gs>
              <a:gs pos="79000">
                <a:srgbClr val="FFF9CB">
                  <a:alpha val="0"/>
                </a:srgbClr>
              </a:gs>
              <a:gs pos="100000">
                <a:srgbClr val="FFF9C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57592" y="2350253"/>
            <a:ext cx="1890597" cy="1220824"/>
            <a:chOff x="1619672" y="1172963"/>
            <a:chExt cx="1890597" cy="1220824"/>
          </a:xfrm>
        </p:grpSpPr>
        <p:sp>
          <p:nvSpPr>
            <p:cNvPr id="45" name="任意多边形 44"/>
            <p:cNvSpPr/>
            <p:nvPr/>
          </p:nvSpPr>
          <p:spPr bwMode="auto">
            <a:xfrm rot="16200000">
              <a:off x="2758523" y="1609892"/>
              <a:ext cx="328333" cy="282623"/>
            </a:xfrm>
            <a:custGeom>
              <a:avLst/>
              <a:gdLst>
                <a:gd name="connsiteX0" fmla="*/ 507491 w 507491"/>
                <a:gd name="connsiteY0" fmla="*/ 0 h 436839"/>
                <a:gd name="connsiteX1" fmla="*/ 498117 w 507491"/>
                <a:gd name="connsiteY1" fmla="*/ 8706 h 436839"/>
                <a:gd name="connsiteX2" fmla="*/ 342540 w 507491"/>
                <a:gd name="connsiteY2" fmla="*/ 86077 h 436839"/>
                <a:gd name="connsiteX3" fmla="*/ 248724 w 507491"/>
                <a:gd name="connsiteY3" fmla="*/ 198616 h 436839"/>
                <a:gd name="connsiteX4" fmla="*/ 248724 w 507491"/>
                <a:gd name="connsiteY4" fmla="*/ 360831 h 436839"/>
                <a:gd name="connsiteX5" fmla="*/ 248724 w 507491"/>
                <a:gd name="connsiteY5" fmla="*/ 436839 h 436839"/>
                <a:gd name="connsiteX6" fmla="*/ 192435 w 507491"/>
                <a:gd name="connsiteY6" fmla="*/ 431164 h 436839"/>
                <a:gd name="connsiteX7" fmla="*/ 192435 w 507491"/>
                <a:gd name="connsiteY7" fmla="*/ 198616 h 436839"/>
                <a:gd name="connsiteX8" fmla="*/ 104874 w 507491"/>
                <a:gd name="connsiteY8" fmla="*/ 86077 h 436839"/>
                <a:gd name="connsiteX9" fmla="*/ 20538 w 507491"/>
                <a:gd name="connsiteY9" fmla="*/ 54718 h 436839"/>
                <a:gd name="connsiteX10" fmla="*/ 0 w 507491"/>
                <a:gd name="connsiteY10" fmla="*/ 42012 h 436839"/>
                <a:gd name="connsiteX11" fmla="*/ 85883 w 507491"/>
                <a:gd name="connsiteY11" fmla="*/ 68671 h 436839"/>
                <a:gd name="connsiteX12" fmla="*/ 208903 w 507491"/>
                <a:gd name="connsiteY12" fmla="*/ 81073 h 436839"/>
                <a:gd name="connsiteX13" fmla="*/ 446502 w 507491"/>
                <a:gd name="connsiteY13" fmla="*/ 33103 h 43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491" h="436839">
                  <a:moveTo>
                    <a:pt x="507491" y="0"/>
                  </a:moveTo>
                  <a:lnTo>
                    <a:pt x="498117" y="8706"/>
                  </a:lnTo>
                  <a:cubicBezTo>
                    <a:pt x="451991" y="43875"/>
                    <a:pt x="398829" y="70446"/>
                    <a:pt x="342540" y="86077"/>
                  </a:cubicBezTo>
                  <a:cubicBezTo>
                    <a:pt x="342540" y="86077"/>
                    <a:pt x="248724" y="111085"/>
                    <a:pt x="248724" y="198616"/>
                  </a:cubicBezTo>
                  <a:cubicBezTo>
                    <a:pt x="248724" y="198616"/>
                    <a:pt x="248724" y="198616"/>
                    <a:pt x="248724" y="360831"/>
                  </a:cubicBezTo>
                  <a:lnTo>
                    <a:pt x="248724" y="436839"/>
                  </a:lnTo>
                  <a:lnTo>
                    <a:pt x="192435" y="431164"/>
                  </a:lnTo>
                  <a:lnTo>
                    <a:pt x="192435" y="198616"/>
                  </a:lnTo>
                  <a:cubicBezTo>
                    <a:pt x="192435" y="111085"/>
                    <a:pt x="104874" y="86077"/>
                    <a:pt x="104874" y="86077"/>
                  </a:cubicBezTo>
                  <a:cubicBezTo>
                    <a:pt x="75166" y="78262"/>
                    <a:pt x="47021" y="67711"/>
                    <a:pt x="20538" y="54718"/>
                  </a:cubicBezTo>
                  <a:lnTo>
                    <a:pt x="0" y="42012"/>
                  </a:lnTo>
                  <a:lnTo>
                    <a:pt x="85883" y="68671"/>
                  </a:lnTo>
                  <a:cubicBezTo>
                    <a:pt x="125620" y="76803"/>
                    <a:pt x="166762" y="81073"/>
                    <a:pt x="208903" y="81073"/>
                  </a:cubicBezTo>
                  <a:cubicBezTo>
                    <a:pt x="293183" y="81073"/>
                    <a:pt x="373474" y="63992"/>
                    <a:pt x="446502" y="3310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642866" y="1775880"/>
              <a:ext cx="867403" cy="0"/>
            </a:xfrm>
            <a:prstGeom prst="line">
              <a:avLst/>
            </a:prstGeom>
            <a:ln w="1905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804"/>
            <p:cNvSpPr>
              <a:spLocks noChangeArrowheads="1"/>
            </p:cNvSpPr>
            <p:nvPr/>
          </p:nvSpPr>
          <p:spPr bwMode="auto">
            <a:xfrm>
              <a:off x="1619672" y="1172963"/>
              <a:ext cx="1220829" cy="1220824"/>
            </a:xfrm>
            <a:prstGeom prst="ellipse">
              <a:avLst/>
            </a:prstGeom>
            <a:gradFill>
              <a:gsLst>
                <a:gs pos="0">
                  <a:srgbClr val="FFF9C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49"/>
          <p:cNvSpPr/>
          <p:nvPr/>
        </p:nvSpPr>
        <p:spPr bwMode="auto">
          <a:xfrm flipH="1">
            <a:off x="3178460" y="4438885"/>
            <a:ext cx="423821" cy="423821"/>
          </a:xfrm>
          <a:custGeom>
            <a:avLst/>
            <a:gdLst>
              <a:gd name="T0" fmla="*/ 41 w 41"/>
              <a:gd name="T1" fmla="*/ 16 h 41"/>
              <a:gd name="T2" fmla="*/ 39 w 41"/>
              <a:gd name="T3" fmla="*/ 17 h 41"/>
              <a:gd name="T4" fmla="*/ 27 w 41"/>
              <a:gd name="T5" fmla="*/ 17 h 41"/>
              <a:gd name="T6" fmla="*/ 25 w 41"/>
              <a:gd name="T7" fmla="*/ 16 h 41"/>
              <a:gd name="T8" fmla="*/ 26 w 41"/>
              <a:gd name="T9" fmla="*/ 14 h 41"/>
              <a:gd name="T10" fmla="*/ 30 w 41"/>
              <a:gd name="T11" fmla="*/ 11 h 41"/>
              <a:gd name="T12" fmla="*/ 20 w 41"/>
              <a:gd name="T13" fmla="*/ 7 h 41"/>
              <a:gd name="T14" fmla="*/ 6 w 41"/>
              <a:gd name="T15" fmla="*/ 21 h 41"/>
              <a:gd name="T16" fmla="*/ 20 w 41"/>
              <a:gd name="T17" fmla="*/ 34 h 41"/>
              <a:gd name="T18" fmla="*/ 31 w 41"/>
              <a:gd name="T19" fmla="*/ 29 h 41"/>
              <a:gd name="T20" fmla="*/ 32 w 41"/>
              <a:gd name="T21" fmla="*/ 29 h 41"/>
              <a:gd name="T22" fmla="*/ 32 w 41"/>
              <a:gd name="T23" fmla="*/ 29 h 41"/>
              <a:gd name="T24" fmla="*/ 36 w 41"/>
              <a:gd name="T25" fmla="*/ 33 h 41"/>
              <a:gd name="T26" fmla="*/ 36 w 41"/>
              <a:gd name="T27" fmla="*/ 34 h 41"/>
              <a:gd name="T28" fmla="*/ 20 w 41"/>
              <a:gd name="T29" fmla="*/ 41 h 41"/>
              <a:gd name="T30" fmla="*/ 0 w 41"/>
              <a:gd name="T31" fmla="*/ 21 h 41"/>
              <a:gd name="T32" fmla="*/ 20 w 41"/>
              <a:gd name="T33" fmla="*/ 0 h 41"/>
              <a:gd name="T34" fmla="*/ 34 w 41"/>
              <a:gd name="T35" fmla="*/ 6 h 41"/>
              <a:gd name="T36" fmla="*/ 38 w 41"/>
              <a:gd name="T37" fmla="*/ 2 h 41"/>
              <a:gd name="T38" fmla="*/ 40 w 41"/>
              <a:gd name="T39" fmla="*/ 2 h 41"/>
              <a:gd name="T40" fmla="*/ 41 w 41"/>
              <a:gd name="T41" fmla="*/ 4 h 41"/>
              <a:gd name="T42" fmla="*/ 41 w 41"/>
              <a:gd name="T43" fmla="*/ 1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41" y="16"/>
                </a:moveTo>
                <a:cubicBezTo>
                  <a:pt x="41" y="16"/>
                  <a:pt x="40" y="17"/>
                  <a:pt x="3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6" y="17"/>
                  <a:pt x="25" y="16"/>
                </a:cubicBezTo>
                <a:cubicBezTo>
                  <a:pt x="25" y="16"/>
                  <a:pt x="25" y="15"/>
                  <a:pt x="26" y="14"/>
                </a:cubicBezTo>
                <a:cubicBezTo>
                  <a:pt x="30" y="11"/>
                  <a:pt x="30" y="11"/>
                  <a:pt x="30" y="11"/>
                </a:cubicBezTo>
                <a:cubicBezTo>
                  <a:pt x="27" y="8"/>
                  <a:pt x="24" y="7"/>
                  <a:pt x="20" y="7"/>
                </a:cubicBezTo>
                <a:cubicBezTo>
                  <a:pt x="13" y="7"/>
                  <a:pt x="6" y="13"/>
                  <a:pt x="6" y="21"/>
                </a:cubicBezTo>
                <a:cubicBezTo>
                  <a:pt x="6" y="28"/>
                  <a:pt x="13" y="34"/>
                  <a:pt x="20" y="34"/>
                </a:cubicBezTo>
                <a:cubicBezTo>
                  <a:pt x="24" y="34"/>
                  <a:pt x="28" y="32"/>
                  <a:pt x="31" y="29"/>
                </a:cubicBezTo>
                <a:cubicBezTo>
                  <a:pt x="31" y="29"/>
                  <a:pt x="31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3"/>
                  <a:pt x="36" y="33"/>
                  <a:pt x="36" y="34"/>
                </a:cubicBezTo>
                <a:cubicBezTo>
                  <a:pt x="32" y="39"/>
                  <a:pt x="26" y="41"/>
                  <a:pt x="20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25" y="0"/>
                  <a:pt x="31" y="2"/>
                  <a:pt x="34" y="6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9" y="2"/>
                  <a:pt x="40" y="2"/>
                </a:cubicBezTo>
                <a:cubicBezTo>
                  <a:pt x="40" y="2"/>
                  <a:pt x="41" y="3"/>
                  <a:pt x="41" y="4"/>
                </a:cubicBezTo>
                <a:lnTo>
                  <a:pt x="41" y="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2844463" y="2790669"/>
            <a:ext cx="1515635" cy="372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开题项目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648200" y="2375535"/>
            <a:ext cx="4836160" cy="11055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  <a:latin typeface="+mn-lt"/>
              </a:rPr>
              <a:t>开题项目主要是为了帮助大家更高的总结前面所学的知识，能够将理论运用于实践的一个中最佳的方案，同时也能帮助大家体验团队的力量，在互相帮助中成长</a:t>
            </a:r>
            <a:endParaRPr lang="zh-CN" alt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Text Placeholder 4"/>
          <p:cNvSpPr txBox="1"/>
          <p:nvPr/>
        </p:nvSpPr>
        <p:spPr>
          <a:xfrm>
            <a:off x="4845685" y="4412615"/>
            <a:ext cx="4400550" cy="9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/>
                </a:solidFill>
                <a:latin typeface="+mn-lt"/>
              </a:rPr>
              <a:t>一切都与平时的努力有关，养成好的习惯，必定受用终身，同时感谢所有同学的支持和为大家讲解技术支持的老师们，大家共同的努力成就了每个人的成长 </a:t>
            </a:r>
            <a:endParaRPr lang="zh-CN" alt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 rot="16200000">
            <a:off x="10172943" y="2149027"/>
            <a:ext cx="384519" cy="1223036"/>
          </a:xfrm>
          <a:custGeom>
            <a:avLst/>
            <a:gdLst>
              <a:gd name="connsiteX0" fmla="*/ 384519 w 384519"/>
              <a:gd name="connsiteY0" fmla="*/ 1181394 h 1223036"/>
              <a:gd name="connsiteX1" fmla="*/ 192260 w 384519"/>
              <a:gd name="connsiteY1" fmla="*/ 1223036 h 1223036"/>
              <a:gd name="connsiteX2" fmla="*/ 0 w 384519"/>
              <a:gd name="connsiteY2" fmla="*/ 1181394 h 1223036"/>
              <a:gd name="connsiteX3" fmla="*/ 57678 w 384519"/>
              <a:gd name="connsiteY3" fmla="*/ 1149362 h 1223036"/>
              <a:gd name="connsiteX4" fmla="*/ 153808 w 384519"/>
              <a:gd name="connsiteY4" fmla="*/ 684898 h 1223036"/>
              <a:gd name="connsiteX5" fmla="*/ 176238 w 384519"/>
              <a:gd name="connsiteY5" fmla="*/ 672085 h 1223036"/>
              <a:gd name="connsiteX6" fmla="*/ 176238 w 384519"/>
              <a:gd name="connsiteY6" fmla="*/ 7222 h 1223036"/>
              <a:gd name="connsiteX7" fmla="*/ 176238 w 384519"/>
              <a:gd name="connsiteY7" fmla="*/ 0 h 1223036"/>
              <a:gd name="connsiteX8" fmla="*/ 205077 w 384519"/>
              <a:gd name="connsiteY8" fmla="*/ 2907 h 1223036"/>
              <a:gd name="connsiteX9" fmla="*/ 205077 w 384519"/>
              <a:gd name="connsiteY9" fmla="*/ 151891 h 1223036"/>
              <a:gd name="connsiteX10" fmla="*/ 205077 w 384519"/>
              <a:gd name="connsiteY10" fmla="*/ 672085 h 1223036"/>
              <a:gd name="connsiteX11" fmla="*/ 230712 w 384519"/>
              <a:gd name="connsiteY11" fmla="*/ 684898 h 1223036"/>
              <a:gd name="connsiteX12" fmla="*/ 323637 w 384519"/>
              <a:gd name="connsiteY12" fmla="*/ 1149362 h 1223036"/>
              <a:gd name="connsiteX13" fmla="*/ 384519 w 384519"/>
              <a:gd name="connsiteY13" fmla="*/ 1181394 h 122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4519" h="1223036">
                <a:moveTo>
                  <a:pt x="384519" y="1181394"/>
                </a:moveTo>
                <a:cubicBezTo>
                  <a:pt x="384519" y="1203816"/>
                  <a:pt x="298002" y="1223036"/>
                  <a:pt x="192260" y="1223036"/>
                </a:cubicBezTo>
                <a:cubicBezTo>
                  <a:pt x="86517" y="1223036"/>
                  <a:pt x="0" y="1203816"/>
                  <a:pt x="0" y="1181394"/>
                </a:cubicBezTo>
                <a:cubicBezTo>
                  <a:pt x="0" y="1168581"/>
                  <a:pt x="22431" y="1155768"/>
                  <a:pt x="57678" y="1149362"/>
                </a:cubicBezTo>
                <a:cubicBezTo>
                  <a:pt x="163421" y="1027640"/>
                  <a:pt x="153808" y="684898"/>
                  <a:pt x="153808" y="684898"/>
                </a:cubicBezTo>
                <a:cubicBezTo>
                  <a:pt x="153808" y="678492"/>
                  <a:pt x="163421" y="672085"/>
                  <a:pt x="176238" y="672085"/>
                </a:cubicBezTo>
                <a:cubicBezTo>
                  <a:pt x="176238" y="672085"/>
                  <a:pt x="176238" y="672085"/>
                  <a:pt x="176238" y="7222"/>
                </a:cubicBezTo>
                <a:lnTo>
                  <a:pt x="176238" y="0"/>
                </a:lnTo>
                <a:lnTo>
                  <a:pt x="205077" y="2907"/>
                </a:lnTo>
                <a:lnTo>
                  <a:pt x="205077" y="151891"/>
                </a:lnTo>
                <a:cubicBezTo>
                  <a:pt x="205077" y="302717"/>
                  <a:pt x="205077" y="475089"/>
                  <a:pt x="205077" y="672085"/>
                </a:cubicBezTo>
                <a:cubicBezTo>
                  <a:pt x="221099" y="672085"/>
                  <a:pt x="230712" y="678492"/>
                  <a:pt x="230712" y="684898"/>
                </a:cubicBezTo>
                <a:cubicBezTo>
                  <a:pt x="230712" y="684898"/>
                  <a:pt x="221099" y="1027640"/>
                  <a:pt x="323637" y="1149362"/>
                </a:cubicBezTo>
                <a:cubicBezTo>
                  <a:pt x="362089" y="1155768"/>
                  <a:pt x="384519" y="1168581"/>
                  <a:pt x="384519" y="11813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任意多边形 50"/>
          <p:cNvSpPr/>
          <p:nvPr/>
        </p:nvSpPr>
        <p:spPr bwMode="auto">
          <a:xfrm rot="16200000">
            <a:off x="10103728" y="4058328"/>
            <a:ext cx="384519" cy="1223036"/>
          </a:xfrm>
          <a:custGeom>
            <a:avLst/>
            <a:gdLst>
              <a:gd name="connsiteX0" fmla="*/ 384519 w 384519"/>
              <a:gd name="connsiteY0" fmla="*/ 1181394 h 1223036"/>
              <a:gd name="connsiteX1" fmla="*/ 192260 w 384519"/>
              <a:gd name="connsiteY1" fmla="*/ 1223036 h 1223036"/>
              <a:gd name="connsiteX2" fmla="*/ 0 w 384519"/>
              <a:gd name="connsiteY2" fmla="*/ 1181394 h 1223036"/>
              <a:gd name="connsiteX3" fmla="*/ 57678 w 384519"/>
              <a:gd name="connsiteY3" fmla="*/ 1149362 h 1223036"/>
              <a:gd name="connsiteX4" fmla="*/ 153808 w 384519"/>
              <a:gd name="connsiteY4" fmla="*/ 684898 h 1223036"/>
              <a:gd name="connsiteX5" fmla="*/ 176238 w 384519"/>
              <a:gd name="connsiteY5" fmla="*/ 672085 h 1223036"/>
              <a:gd name="connsiteX6" fmla="*/ 176238 w 384519"/>
              <a:gd name="connsiteY6" fmla="*/ 7222 h 1223036"/>
              <a:gd name="connsiteX7" fmla="*/ 176238 w 384519"/>
              <a:gd name="connsiteY7" fmla="*/ 0 h 1223036"/>
              <a:gd name="connsiteX8" fmla="*/ 205077 w 384519"/>
              <a:gd name="connsiteY8" fmla="*/ 2907 h 1223036"/>
              <a:gd name="connsiteX9" fmla="*/ 205077 w 384519"/>
              <a:gd name="connsiteY9" fmla="*/ 151891 h 1223036"/>
              <a:gd name="connsiteX10" fmla="*/ 205077 w 384519"/>
              <a:gd name="connsiteY10" fmla="*/ 672085 h 1223036"/>
              <a:gd name="connsiteX11" fmla="*/ 230712 w 384519"/>
              <a:gd name="connsiteY11" fmla="*/ 684898 h 1223036"/>
              <a:gd name="connsiteX12" fmla="*/ 323637 w 384519"/>
              <a:gd name="connsiteY12" fmla="*/ 1149362 h 1223036"/>
              <a:gd name="connsiteX13" fmla="*/ 384519 w 384519"/>
              <a:gd name="connsiteY13" fmla="*/ 1181394 h 122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4519" h="1223036">
                <a:moveTo>
                  <a:pt x="384519" y="1181394"/>
                </a:moveTo>
                <a:cubicBezTo>
                  <a:pt x="384519" y="1203816"/>
                  <a:pt x="298002" y="1223036"/>
                  <a:pt x="192260" y="1223036"/>
                </a:cubicBezTo>
                <a:cubicBezTo>
                  <a:pt x="86517" y="1223036"/>
                  <a:pt x="0" y="1203816"/>
                  <a:pt x="0" y="1181394"/>
                </a:cubicBezTo>
                <a:cubicBezTo>
                  <a:pt x="0" y="1168581"/>
                  <a:pt x="22431" y="1155768"/>
                  <a:pt x="57678" y="1149362"/>
                </a:cubicBezTo>
                <a:cubicBezTo>
                  <a:pt x="163421" y="1027640"/>
                  <a:pt x="153808" y="684898"/>
                  <a:pt x="153808" y="684898"/>
                </a:cubicBezTo>
                <a:cubicBezTo>
                  <a:pt x="153808" y="678492"/>
                  <a:pt x="163421" y="672085"/>
                  <a:pt x="176238" y="672085"/>
                </a:cubicBezTo>
                <a:cubicBezTo>
                  <a:pt x="176238" y="672085"/>
                  <a:pt x="176238" y="672085"/>
                  <a:pt x="176238" y="7222"/>
                </a:cubicBezTo>
                <a:lnTo>
                  <a:pt x="176238" y="0"/>
                </a:lnTo>
                <a:lnTo>
                  <a:pt x="205077" y="2907"/>
                </a:lnTo>
                <a:lnTo>
                  <a:pt x="205077" y="151891"/>
                </a:lnTo>
                <a:cubicBezTo>
                  <a:pt x="205077" y="302717"/>
                  <a:pt x="205077" y="475089"/>
                  <a:pt x="205077" y="672085"/>
                </a:cubicBezTo>
                <a:cubicBezTo>
                  <a:pt x="221099" y="672085"/>
                  <a:pt x="230712" y="678492"/>
                  <a:pt x="230712" y="684898"/>
                </a:cubicBezTo>
                <a:cubicBezTo>
                  <a:pt x="230712" y="684898"/>
                  <a:pt x="221099" y="1027640"/>
                  <a:pt x="323637" y="1149362"/>
                </a:cubicBezTo>
                <a:cubicBezTo>
                  <a:pt x="362089" y="1155768"/>
                  <a:pt x="384519" y="1168581"/>
                  <a:pt x="384519" y="11813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88275" y="359649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作业</a:t>
            </a:r>
            <a:endParaRPr kumimoji="1" lang="zh-CN" altLang="en-US" sz="2400" b="1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99091" y="1409701"/>
            <a:ext cx="10515600" cy="41429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通过分组完成项目要求，同时，我们每个组都会有技术指导老师帮助大家，也会项目上的视频来解答任何过程中的疑惑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sym typeface="+mn-ea"/>
              </a:rPr>
              <a:t>感谢大家对本次课程的支持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99091" y="2517359"/>
            <a:ext cx="6757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88275" y="359649"/>
            <a:ext cx="92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目录</a:t>
            </a:r>
            <a:endParaRPr kumimoji="1" lang="zh-CN" altLang="en-US" sz="2400" b="1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11" name="文本占位符 2"/>
          <p:cNvSpPr txBox="1"/>
          <p:nvPr/>
        </p:nvSpPr>
        <p:spPr>
          <a:xfrm>
            <a:off x="2532778" y="1282927"/>
            <a:ext cx="8022147" cy="638246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defRPr/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毕业要求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/>
          <p:cNvSpPr>
            <a:spLocks noChangeAspect="1" noChangeArrowheads="1"/>
          </p:cNvSpPr>
          <p:nvPr/>
        </p:nvSpPr>
        <p:spPr bwMode="auto">
          <a:xfrm>
            <a:off x="1587086" y="2701189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4" name="圆角矩形 13"/>
          <p:cNvSpPr>
            <a:spLocks noChangeAspect="1" noChangeArrowheads="1"/>
          </p:cNvSpPr>
          <p:nvPr/>
        </p:nvSpPr>
        <p:spPr bwMode="auto">
          <a:xfrm>
            <a:off x="1587086" y="1333362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1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5" name="文本占位符 2"/>
          <p:cNvSpPr txBox="1"/>
          <p:nvPr/>
        </p:nvSpPr>
        <p:spPr>
          <a:xfrm>
            <a:off x="2611641" y="4021877"/>
            <a:ext cx="5941064" cy="439115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lnSpc>
                <a:spcPct val="114000"/>
              </a:lnSpc>
              <a:spcBef>
                <a:spcPts val="1200"/>
              </a:spcBef>
              <a:defRPr/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分组要求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3"/>
          <p:cNvSpPr>
            <a:spLocks noChangeAspect="1" noChangeArrowheads="1"/>
          </p:cNvSpPr>
          <p:nvPr/>
        </p:nvSpPr>
        <p:spPr bwMode="auto">
          <a:xfrm>
            <a:off x="1587086" y="4074034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3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32778" y="2701189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课程设计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</p:txBody>
      </p:sp>
      <p:sp>
        <p:nvSpPr>
          <p:cNvPr id="5" name="圆角矩形 13"/>
          <p:cNvSpPr>
            <a:spLocks noChangeAspect="1" noChangeArrowheads="1"/>
          </p:cNvSpPr>
          <p:nvPr/>
        </p:nvSpPr>
        <p:spPr bwMode="auto">
          <a:xfrm>
            <a:off x="1587086" y="5348479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endParaRPr lang="en-US" altLang="zh-CN" sz="2800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11755" y="5292090"/>
            <a:ext cx="2004060" cy="652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695325">
              <a:lnSpc>
                <a:spcPct val="114000"/>
              </a:lnSpc>
              <a:spcBef>
                <a:spcPts val="1200"/>
              </a:spcBef>
              <a:buClrTx/>
              <a:buSzTx/>
              <a:buFontTx/>
              <a:defRPr/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venir Next"/>
              </a:rPr>
              <a:t>项目要求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venir N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毕业要求</a:t>
            </a:r>
            <a:endParaRPr kumimoji="1" lang="zh-CN" altLang="en-US" sz="3200" b="1" dirty="0"/>
          </a:p>
        </p:txBody>
      </p:sp>
      <p:sp>
        <p:nvSpPr>
          <p:cNvPr id="98" name="矩形 97"/>
          <p:cNvSpPr/>
          <p:nvPr/>
        </p:nvSpPr>
        <p:spPr>
          <a:xfrm>
            <a:off x="3641407" y="2563187"/>
            <a:ext cx="3589375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</a:rPr>
              <a:t>毕业要求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牢记使命不忘初心，还记得最初加社区学习的初心吗？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Freeform 21"/>
          <p:cNvSpPr/>
          <p:nvPr/>
        </p:nvSpPr>
        <p:spPr bwMode="auto">
          <a:xfrm flipH="1">
            <a:off x="4427984" y="1942662"/>
            <a:ext cx="3544308" cy="2940310"/>
          </a:xfrm>
          <a:custGeom>
            <a:avLst/>
            <a:gdLst>
              <a:gd name="T0" fmla="*/ 575 w 576"/>
              <a:gd name="T1" fmla="*/ 16 h 477"/>
              <a:gd name="T2" fmla="*/ 575 w 576"/>
              <a:gd name="T3" fmla="*/ 19 h 477"/>
              <a:gd name="T4" fmla="*/ 448 w 576"/>
              <a:gd name="T5" fmla="*/ 20 h 477"/>
              <a:gd name="T6" fmla="*/ 150 w 576"/>
              <a:gd name="T7" fmla="*/ 23 h 477"/>
              <a:gd name="T8" fmla="*/ 23 w 576"/>
              <a:gd name="T9" fmla="*/ 177 h 477"/>
              <a:gd name="T10" fmla="*/ 17 w 576"/>
              <a:gd name="T11" fmla="*/ 182 h 477"/>
              <a:gd name="T12" fmla="*/ 31 w 576"/>
              <a:gd name="T13" fmla="*/ 182 h 477"/>
              <a:gd name="T14" fmla="*/ 32 w 576"/>
              <a:gd name="T15" fmla="*/ 186 h 477"/>
              <a:gd name="T16" fmla="*/ 23 w 576"/>
              <a:gd name="T17" fmla="*/ 187 h 477"/>
              <a:gd name="T18" fmla="*/ 32 w 576"/>
              <a:gd name="T19" fmla="*/ 189 h 477"/>
              <a:gd name="T20" fmla="*/ 25 w 576"/>
              <a:gd name="T21" fmla="*/ 191 h 477"/>
              <a:gd name="T22" fmla="*/ 25 w 576"/>
              <a:gd name="T23" fmla="*/ 193 h 477"/>
              <a:gd name="T24" fmla="*/ 151 w 576"/>
              <a:gd name="T25" fmla="*/ 356 h 477"/>
              <a:gd name="T26" fmla="*/ 172 w 576"/>
              <a:gd name="T27" fmla="*/ 358 h 477"/>
              <a:gd name="T28" fmla="*/ 174 w 576"/>
              <a:gd name="T29" fmla="*/ 366 h 477"/>
              <a:gd name="T30" fmla="*/ 174 w 576"/>
              <a:gd name="T31" fmla="*/ 368 h 477"/>
              <a:gd name="T32" fmla="*/ 154 w 576"/>
              <a:gd name="T33" fmla="*/ 372 h 477"/>
              <a:gd name="T34" fmla="*/ 155 w 576"/>
              <a:gd name="T35" fmla="*/ 389 h 477"/>
              <a:gd name="T36" fmla="*/ 279 w 576"/>
              <a:gd name="T37" fmla="*/ 416 h 477"/>
              <a:gd name="T38" fmla="*/ 279 w 576"/>
              <a:gd name="T39" fmla="*/ 427 h 477"/>
              <a:gd name="T40" fmla="*/ 40 w 576"/>
              <a:gd name="T41" fmla="*/ 433 h 477"/>
              <a:gd name="T42" fmla="*/ 40 w 576"/>
              <a:gd name="T43" fmla="*/ 421 h 477"/>
              <a:gd name="T44" fmla="*/ 139 w 576"/>
              <a:gd name="T45" fmla="*/ 392 h 477"/>
              <a:gd name="T46" fmla="*/ 140 w 576"/>
              <a:gd name="T47" fmla="*/ 389 h 477"/>
              <a:gd name="T48" fmla="*/ 113 w 576"/>
              <a:gd name="T49" fmla="*/ 341 h 477"/>
              <a:gd name="T50" fmla="*/ 0 w 576"/>
              <a:gd name="T51" fmla="*/ 175 h 477"/>
              <a:gd name="T52" fmla="*/ 97 w 576"/>
              <a:gd name="T53" fmla="*/ 59 h 477"/>
              <a:gd name="T54" fmla="*/ 136 w 576"/>
              <a:gd name="T55" fmla="*/ 18 h 477"/>
              <a:gd name="T56" fmla="*/ 142 w 576"/>
              <a:gd name="T57" fmla="*/ 0 h 477"/>
              <a:gd name="T58" fmla="*/ 576 w 576"/>
              <a:gd name="T59" fmla="*/ 0 h 477"/>
              <a:gd name="T60" fmla="*/ 575 w 576"/>
              <a:gd name="T61" fmla="*/ 1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6" h="477">
                <a:moveTo>
                  <a:pt x="575" y="16"/>
                </a:moveTo>
                <a:cubicBezTo>
                  <a:pt x="575" y="17"/>
                  <a:pt x="575" y="18"/>
                  <a:pt x="575" y="19"/>
                </a:cubicBezTo>
                <a:cubicBezTo>
                  <a:pt x="532" y="19"/>
                  <a:pt x="490" y="20"/>
                  <a:pt x="448" y="20"/>
                </a:cubicBezTo>
                <a:cubicBezTo>
                  <a:pt x="344" y="20"/>
                  <a:pt x="241" y="18"/>
                  <a:pt x="150" y="23"/>
                </a:cubicBezTo>
                <a:cubicBezTo>
                  <a:pt x="147" y="53"/>
                  <a:pt x="40" y="139"/>
                  <a:pt x="23" y="177"/>
                </a:cubicBezTo>
                <a:cubicBezTo>
                  <a:pt x="21" y="178"/>
                  <a:pt x="19" y="180"/>
                  <a:pt x="17" y="182"/>
                </a:cubicBezTo>
                <a:cubicBezTo>
                  <a:pt x="22" y="182"/>
                  <a:pt x="26" y="182"/>
                  <a:pt x="31" y="182"/>
                </a:cubicBezTo>
                <a:cubicBezTo>
                  <a:pt x="31" y="183"/>
                  <a:pt x="31" y="185"/>
                  <a:pt x="32" y="186"/>
                </a:cubicBezTo>
                <a:cubicBezTo>
                  <a:pt x="29" y="186"/>
                  <a:pt x="26" y="187"/>
                  <a:pt x="23" y="187"/>
                </a:cubicBezTo>
                <a:cubicBezTo>
                  <a:pt x="26" y="188"/>
                  <a:pt x="29" y="188"/>
                  <a:pt x="32" y="189"/>
                </a:cubicBezTo>
                <a:cubicBezTo>
                  <a:pt x="29" y="191"/>
                  <a:pt x="31" y="191"/>
                  <a:pt x="25" y="191"/>
                </a:cubicBezTo>
                <a:cubicBezTo>
                  <a:pt x="25" y="192"/>
                  <a:pt x="25" y="192"/>
                  <a:pt x="25" y="193"/>
                </a:cubicBezTo>
                <a:cubicBezTo>
                  <a:pt x="67" y="247"/>
                  <a:pt x="109" y="301"/>
                  <a:pt x="151" y="356"/>
                </a:cubicBezTo>
                <a:cubicBezTo>
                  <a:pt x="157" y="359"/>
                  <a:pt x="161" y="359"/>
                  <a:pt x="172" y="358"/>
                </a:cubicBezTo>
                <a:cubicBezTo>
                  <a:pt x="173" y="361"/>
                  <a:pt x="173" y="364"/>
                  <a:pt x="174" y="366"/>
                </a:cubicBezTo>
                <a:cubicBezTo>
                  <a:pt x="174" y="367"/>
                  <a:pt x="174" y="367"/>
                  <a:pt x="174" y="368"/>
                </a:cubicBezTo>
                <a:cubicBezTo>
                  <a:pt x="167" y="369"/>
                  <a:pt x="160" y="370"/>
                  <a:pt x="154" y="372"/>
                </a:cubicBezTo>
                <a:cubicBezTo>
                  <a:pt x="154" y="378"/>
                  <a:pt x="154" y="383"/>
                  <a:pt x="155" y="389"/>
                </a:cubicBezTo>
                <a:cubicBezTo>
                  <a:pt x="199" y="400"/>
                  <a:pt x="260" y="381"/>
                  <a:pt x="279" y="416"/>
                </a:cubicBezTo>
                <a:cubicBezTo>
                  <a:pt x="279" y="419"/>
                  <a:pt x="279" y="423"/>
                  <a:pt x="279" y="427"/>
                </a:cubicBezTo>
                <a:cubicBezTo>
                  <a:pt x="253" y="454"/>
                  <a:pt x="62" y="477"/>
                  <a:pt x="40" y="433"/>
                </a:cubicBezTo>
                <a:cubicBezTo>
                  <a:pt x="40" y="429"/>
                  <a:pt x="40" y="425"/>
                  <a:pt x="40" y="421"/>
                </a:cubicBezTo>
                <a:cubicBezTo>
                  <a:pt x="49" y="397"/>
                  <a:pt x="106" y="391"/>
                  <a:pt x="139" y="392"/>
                </a:cubicBezTo>
                <a:cubicBezTo>
                  <a:pt x="139" y="391"/>
                  <a:pt x="140" y="390"/>
                  <a:pt x="140" y="389"/>
                </a:cubicBezTo>
                <a:cubicBezTo>
                  <a:pt x="140" y="366"/>
                  <a:pt x="124" y="355"/>
                  <a:pt x="113" y="341"/>
                </a:cubicBezTo>
                <a:cubicBezTo>
                  <a:pt x="90" y="309"/>
                  <a:pt x="4" y="212"/>
                  <a:pt x="0" y="175"/>
                </a:cubicBezTo>
                <a:cubicBezTo>
                  <a:pt x="32" y="137"/>
                  <a:pt x="65" y="98"/>
                  <a:pt x="97" y="59"/>
                </a:cubicBezTo>
                <a:cubicBezTo>
                  <a:pt x="107" y="47"/>
                  <a:pt x="122" y="20"/>
                  <a:pt x="136" y="18"/>
                </a:cubicBezTo>
                <a:cubicBezTo>
                  <a:pt x="138" y="12"/>
                  <a:pt x="140" y="6"/>
                  <a:pt x="142" y="0"/>
                </a:cubicBezTo>
                <a:cubicBezTo>
                  <a:pt x="286" y="0"/>
                  <a:pt x="431" y="0"/>
                  <a:pt x="576" y="0"/>
                </a:cubicBezTo>
                <a:cubicBezTo>
                  <a:pt x="575" y="6"/>
                  <a:pt x="575" y="11"/>
                  <a:pt x="575" y="16"/>
                </a:cubicBezTo>
                <a:close/>
              </a:path>
            </a:pathLst>
          </a:custGeom>
          <a:noFill/>
          <a:ln w="9525">
            <a:solidFill>
              <a:schemeClr val="accent6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 flipH="1">
            <a:off x="3641090" y="1064260"/>
            <a:ext cx="4629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600" b="1" dirty="0">
                <a:solidFill>
                  <a:srgbClr val="00B0F0"/>
                </a:solidFill>
                <a:cs typeface="+mn-ea"/>
                <a:sym typeface="+mn-lt"/>
              </a:rPr>
              <a:t>1</a:t>
            </a:r>
            <a:endParaRPr lang="en-US" altLang="en-US" sz="9600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项目引言</a:t>
            </a:r>
            <a:endParaRPr kumimoji="1" lang="en-US" altLang="zh-CN" sz="3200" b="1" dirty="0"/>
          </a:p>
        </p:txBody>
      </p:sp>
      <p:sp>
        <p:nvSpPr>
          <p:cNvPr id="52" name="Title 1"/>
          <p:cNvSpPr txBox="1"/>
          <p:nvPr/>
        </p:nvSpPr>
        <p:spPr>
          <a:xfrm rot="1928252">
            <a:off x="1333372" y="1667758"/>
            <a:ext cx="2673553" cy="1134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毕业要求</a:t>
            </a:r>
            <a:endParaRPr lang="zh-CN" altLang="en-US" sz="3600" b="1" dirty="0">
              <a:solidFill>
                <a:schemeClr val="tx1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13" name="Content Placeholder 2"/>
          <p:cNvSpPr txBox="1"/>
          <p:nvPr/>
        </p:nvSpPr>
        <p:spPr>
          <a:xfrm>
            <a:off x="6102985" y="1614805"/>
            <a:ext cx="1802130" cy="730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项目成绩</a:t>
            </a:r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sz="24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项目成绩按照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分计算</a:t>
            </a:r>
            <a:r>
              <a:rPr lang="en-US" sz="1600" dirty="0">
                <a:solidFill>
                  <a:schemeClr val="tx1"/>
                </a:solidFill>
                <a:cs typeface="+mn-ea"/>
                <a:sym typeface="+mn-lt"/>
              </a:rPr>
              <a:t>.</a:t>
            </a:r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8425815" y="1614805"/>
            <a:ext cx="2099310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平时成绩加分</a:t>
            </a:r>
            <a:endParaRPr lang="zh-CN" altLang="en-US" sz="24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cs typeface="+mn-ea"/>
                <a:sym typeface="+mn-lt"/>
              </a:rPr>
              <a:t>根据平时完成的作业情况进行加分</a:t>
            </a:r>
            <a:r>
              <a:rPr lang="en-US" sz="900" dirty="0">
                <a:solidFill>
                  <a:schemeClr val="tx1"/>
                </a:solidFill>
                <a:cs typeface="+mn-ea"/>
                <a:sym typeface="+mn-lt"/>
              </a:rPr>
              <a:t>.</a:t>
            </a:r>
            <a:endParaRPr lang="en-US" sz="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6308725" y="2886710"/>
            <a:ext cx="1524635" cy="648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额外贡献 </a:t>
            </a:r>
            <a:endParaRPr lang="en-US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班委有一定的额外贡献加分</a:t>
            </a:r>
            <a:r>
              <a:rPr lang="en-US" sz="900" dirty="0">
                <a:solidFill>
                  <a:schemeClr val="tx1"/>
                </a:solidFill>
                <a:cs typeface="+mn-ea"/>
                <a:sym typeface="+mn-lt"/>
              </a:rPr>
              <a:t>.</a:t>
            </a:r>
            <a:endParaRPr lang="en-US" sz="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8425815" y="2934970"/>
            <a:ext cx="196913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毕业算法</a:t>
            </a:r>
            <a:endParaRPr lang="zh-CN" altLang="en-US" sz="24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algn="ctr"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获得总分达到总分的70%毕业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梯形 9"/>
          <p:cNvSpPr/>
          <p:nvPr/>
        </p:nvSpPr>
        <p:spPr>
          <a:xfrm rot="19064622" flipH="1">
            <a:off x="453554" y="430353"/>
            <a:ext cx="3048823" cy="5317420"/>
          </a:xfrm>
          <a:prstGeom prst="trapezoid">
            <a:avLst>
              <a:gd name="adj" fmla="val 50000"/>
            </a:avLst>
          </a:prstGeom>
          <a:gradFill flip="none" rotWithShape="1">
            <a:gsLst>
              <a:gs pos="0">
                <a:srgbClr val="FFF9CB">
                  <a:alpha val="0"/>
                </a:srgbClr>
              </a:gs>
              <a:gs pos="100000">
                <a:srgbClr val="FFF9CB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Freeform 303"/>
          <p:cNvSpPr>
            <a:spLocks noEditPoints="1"/>
          </p:cNvSpPr>
          <p:nvPr/>
        </p:nvSpPr>
        <p:spPr bwMode="auto">
          <a:xfrm>
            <a:off x="7472849" y="4930783"/>
            <a:ext cx="525775" cy="376241"/>
          </a:xfrm>
          <a:custGeom>
            <a:avLst/>
            <a:gdLst>
              <a:gd name="T0" fmla="*/ 46 w 46"/>
              <a:gd name="T1" fmla="*/ 5 h 33"/>
              <a:gd name="T2" fmla="*/ 46 w 46"/>
              <a:gd name="T3" fmla="*/ 2 h 33"/>
              <a:gd name="T4" fmla="*/ 44 w 46"/>
              <a:gd name="T5" fmla="*/ 0 h 33"/>
              <a:gd name="T6" fmla="*/ 2 w 46"/>
              <a:gd name="T7" fmla="*/ 0 h 33"/>
              <a:gd name="T8" fmla="*/ 0 w 46"/>
              <a:gd name="T9" fmla="*/ 2 h 33"/>
              <a:gd name="T10" fmla="*/ 0 w 46"/>
              <a:gd name="T11" fmla="*/ 5 h 33"/>
              <a:gd name="T12" fmla="*/ 5 w 46"/>
              <a:gd name="T13" fmla="*/ 5 h 33"/>
              <a:gd name="T14" fmla="*/ 5 w 46"/>
              <a:gd name="T15" fmla="*/ 9 h 33"/>
              <a:gd name="T16" fmla="*/ 0 w 46"/>
              <a:gd name="T17" fmla="*/ 9 h 33"/>
              <a:gd name="T18" fmla="*/ 0 w 46"/>
              <a:gd name="T19" fmla="*/ 14 h 33"/>
              <a:gd name="T20" fmla="*/ 5 w 46"/>
              <a:gd name="T21" fmla="*/ 14 h 33"/>
              <a:gd name="T22" fmla="*/ 5 w 46"/>
              <a:gd name="T23" fmla="*/ 19 h 33"/>
              <a:gd name="T24" fmla="*/ 0 w 46"/>
              <a:gd name="T25" fmla="*/ 19 h 33"/>
              <a:gd name="T26" fmla="*/ 0 w 46"/>
              <a:gd name="T27" fmla="*/ 24 h 33"/>
              <a:gd name="T28" fmla="*/ 5 w 46"/>
              <a:gd name="T29" fmla="*/ 24 h 33"/>
              <a:gd name="T30" fmla="*/ 5 w 46"/>
              <a:gd name="T31" fmla="*/ 28 h 33"/>
              <a:gd name="T32" fmla="*/ 0 w 46"/>
              <a:gd name="T33" fmla="*/ 28 h 33"/>
              <a:gd name="T34" fmla="*/ 0 w 46"/>
              <a:gd name="T35" fmla="*/ 31 h 33"/>
              <a:gd name="T36" fmla="*/ 2 w 46"/>
              <a:gd name="T37" fmla="*/ 33 h 33"/>
              <a:gd name="T38" fmla="*/ 44 w 46"/>
              <a:gd name="T39" fmla="*/ 33 h 33"/>
              <a:gd name="T40" fmla="*/ 46 w 46"/>
              <a:gd name="T41" fmla="*/ 31 h 33"/>
              <a:gd name="T42" fmla="*/ 46 w 46"/>
              <a:gd name="T43" fmla="*/ 28 h 33"/>
              <a:gd name="T44" fmla="*/ 41 w 46"/>
              <a:gd name="T45" fmla="*/ 28 h 33"/>
              <a:gd name="T46" fmla="*/ 41 w 46"/>
              <a:gd name="T47" fmla="*/ 24 h 33"/>
              <a:gd name="T48" fmla="*/ 46 w 46"/>
              <a:gd name="T49" fmla="*/ 24 h 33"/>
              <a:gd name="T50" fmla="*/ 46 w 46"/>
              <a:gd name="T51" fmla="*/ 19 h 33"/>
              <a:gd name="T52" fmla="*/ 41 w 46"/>
              <a:gd name="T53" fmla="*/ 19 h 33"/>
              <a:gd name="T54" fmla="*/ 41 w 46"/>
              <a:gd name="T55" fmla="*/ 14 h 33"/>
              <a:gd name="T56" fmla="*/ 46 w 46"/>
              <a:gd name="T57" fmla="*/ 14 h 33"/>
              <a:gd name="T58" fmla="*/ 46 w 46"/>
              <a:gd name="T59" fmla="*/ 9 h 33"/>
              <a:gd name="T60" fmla="*/ 41 w 46"/>
              <a:gd name="T61" fmla="*/ 9 h 33"/>
              <a:gd name="T62" fmla="*/ 41 w 46"/>
              <a:gd name="T63" fmla="*/ 5 h 33"/>
              <a:gd name="T64" fmla="*/ 46 w 46"/>
              <a:gd name="T65" fmla="*/ 5 h 33"/>
              <a:gd name="T66" fmla="*/ 18 w 46"/>
              <a:gd name="T67" fmla="*/ 24 h 33"/>
              <a:gd name="T68" fmla="*/ 18 w 46"/>
              <a:gd name="T69" fmla="*/ 9 h 33"/>
              <a:gd name="T70" fmla="*/ 29 w 46"/>
              <a:gd name="T71" fmla="*/ 17 h 33"/>
              <a:gd name="T72" fmla="*/ 18 w 46"/>
              <a:gd name="T7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" h="33">
                <a:moveTo>
                  <a:pt x="46" y="5"/>
                </a:moveTo>
                <a:cubicBezTo>
                  <a:pt x="46" y="2"/>
                  <a:pt x="46" y="2"/>
                  <a:pt x="46" y="2"/>
                </a:cubicBezTo>
                <a:cubicBezTo>
                  <a:pt x="46" y="1"/>
                  <a:pt x="45" y="0"/>
                  <a:pt x="44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5"/>
                  <a:pt x="0" y="5"/>
                  <a:pt x="0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9"/>
                  <a:pt x="5" y="9"/>
                  <a:pt x="5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9"/>
                  <a:pt x="5" y="19"/>
                  <a:pt x="5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4"/>
                  <a:pt x="0" y="24"/>
                  <a:pt x="0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2" y="33"/>
                </a:cubicBezTo>
                <a:cubicBezTo>
                  <a:pt x="44" y="33"/>
                  <a:pt x="44" y="33"/>
                  <a:pt x="44" y="33"/>
                </a:cubicBezTo>
                <a:cubicBezTo>
                  <a:pt x="45" y="33"/>
                  <a:pt x="46" y="32"/>
                  <a:pt x="46" y="31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4"/>
                  <a:pt x="41" y="24"/>
                  <a:pt x="41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4"/>
                  <a:pt x="41" y="14"/>
                  <a:pt x="41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9"/>
                  <a:pt x="46" y="9"/>
                  <a:pt x="46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5"/>
                  <a:pt x="41" y="5"/>
                  <a:pt x="41" y="5"/>
                </a:cubicBezTo>
                <a:lnTo>
                  <a:pt x="46" y="5"/>
                </a:lnTo>
                <a:close/>
                <a:moveTo>
                  <a:pt x="18" y="24"/>
                </a:moveTo>
                <a:cubicBezTo>
                  <a:pt x="18" y="9"/>
                  <a:pt x="18" y="9"/>
                  <a:pt x="18" y="9"/>
                </a:cubicBezTo>
                <a:cubicBezTo>
                  <a:pt x="29" y="17"/>
                  <a:pt x="29" y="17"/>
                  <a:pt x="29" y="17"/>
                </a:cubicBezTo>
                <a:lnTo>
                  <a:pt x="18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reflection stA="38000" endPos="70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  <p:sp>
        <p:nvSpPr>
          <p:cNvPr id="49" name="Freeform 196"/>
          <p:cNvSpPr/>
          <p:nvPr/>
        </p:nvSpPr>
        <p:spPr bwMode="auto">
          <a:xfrm flipV="1">
            <a:off x="8934450" y="4839335"/>
            <a:ext cx="400050" cy="317500"/>
          </a:xfrm>
          <a:custGeom>
            <a:avLst/>
            <a:gdLst>
              <a:gd name="T0" fmla="*/ 10 w 35"/>
              <a:gd name="T1" fmla="*/ 6 h 46"/>
              <a:gd name="T2" fmla="*/ 10 w 35"/>
              <a:gd name="T3" fmla="*/ 34 h 46"/>
              <a:gd name="T4" fmla="*/ 5 w 35"/>
              <a:gd name="T5" fmla="*/ 34 h 46"/>
              <a:gd name="T6" fmla="*/ 1 w 35"/>
              <a:gd name="T7" fmla="*/ 42 h 46"/>
              <a:gd name="T8" fmla="*/ 9 w 35"/>
              <a:gd name="T9" fmla="*/ 45 h 46"/>
              <a:gd name="T10" fmla="*/ 14 w 35"/>
              <a:gd name="T11" fmla="*/ 38 h 46"/>
              <a:gd name="T12" fmla="*/ 14 w 35"/>
              <a:gd name="T13" fmla="*/ 15 h 46"/>
              <a:gd name="T14" fmla="*/ 31 w 35"/>
              <a:gd name="T15" fmla="*/ 11 h 46"/>
              <a:gd name="T16" fmla="*/ 31 w 35"/>
              <a:gd name="T17" fmla="*/ 29 h 46"/>
              <a:gd name="T18" fmla="*/ 26 w 35"/>
              <a:gd name="T19" fmla="*/ 29 h 46"/>
              <a:gd name="T20" fmla="*/ 22 w 35"/>
              <a:gd name="T21" fmla="*/ 37 h 46"/>
              <a:gd name="T22" fmla="*/ 30 w 35"/>
              <a:gd name="T23" fmla="*/ 40 h 46"/>
              <a:gd name="T24" fmla="*/ 35 w 35"/>
              <a:gd name="T25" fmla="*/ 33 h 46"/>
              <a:gd name="T26" fmla="*/ 35 w 35"/>
              <a:gd name="T27" fmla="*/ 0 h 46"/>
              <a:gd name="T28" fmla="*/ 10 w 35"/>
              <a:gd name="T29" fmla="*/ 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46">
                <a:moveTo>
                  <a:pt x="10" y="6"/>
                </a:moveTo>
                <a:cubicBezTo>
                  <a:pt x="10" y="34"/>
                  <a:pt x="10" y="34"/>
                  <a:pt x="10" y="34"/>
                </a:cubicBezTo>
                <a:cubicBezTo>
                  <a:pt x="9" y="33"/>
                  <a:pt x="7" y="33"/>
                  <a:pt x="5" y="34"/>
                </a:cubicBezTo>
                <a:cubicBezTo>
                  <a:pt x="1" y="35"/>
                  <a:pt x="0" y="39"/>
                  <a:pt x="1" y="42"/>
                </a:cubicBezTo>
                <a:cubicBezTo>
                  <a:pt x="2" y="45"/>
                  <a:pt x="5" y="46"/>
                  <a:pt x="9" y="45"/>
                </a:cubicBezTo>
                <a:cubicBezTo>
                  <a:pt x="12" y="43"/>
                  <a:pt x="14" y="41"/>
                  <a:pt x="14" y="38"/>
                </a:cubicBezTo>
                <a:cubicBezTo>
                  <a:pt x="14" y="38"/>
                  <a:pt x="14" y="23"/>
                  <a:pt x="14" y="15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9"/>
                  <a:pt x="31" y="29"/>
                  <a:pt x="31" y="29"/>
                </a:cubicBezTo>
                <a:cubicBezTo>
                  <a:pt x="29" y="29"/>
                  <a:pt x="28" y="29"/>
                  <a:pt x="26" y="29"/>
                </a:cubicBezTo>
                <a:cubicBezTo>
                  <a:pt x="22" y="31"/>
                  <a:pt x="21" y="34"/>
                  <a:pt x="22" y="37"/>
                </a:cubicBezTo>
                <a:cubicBezTo>
                  <a:pt x="23" y="40"/>
                  <a:pt x="26" y="41"/>
                  <a:pt x="30" y="40"/>
                </a:cubicBezTo>
                <a:cubicBezTo>
                  <a:pt x="33" y="39"/>
                  <a:pt x="35" y="36"/>
                  <a:pt x="35" y="33"/>
                </a:cubicBezTo>
                <a:cubicBezTo>
                  <a:pt x="35" y="0"/>
                  <a:pt x="35" y="0"/>
                  <a:pt x="35" y="0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reflection stA="38000" endPos="70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  <p:sp>
        <p:nvSpPr>
          <p:cNvPr id="50" name="Freeform 197"/>
          <p:cNvSpPr>
            <a:spLocks noEditPoints="1"/>
          </p:cNvSpPr>
          <p:nvPr/>
        </p:nvSpPr>
        <p:spPr bwMode="auto">
          <a:xfrm>
            <a:off x="6162400" y="4790448"/>
            <a:ext cx="535421" cy="366594"/>
          </a:xfrm>
          <a:custGeom>
            <a:avLst/>
            <a:gdLst>
              <a:gd name="T0" fmla="*/ 19 w 47"/>
              <a:gd name="T1" fmla="*/ 25 h 32"/>
              <a:gd name="T2" fmla="*/ 21 w 47"/>
              <a:gd name="T3" fmla="*/ 31 h 32"/>
              <a:gd name="T4" fmla="*/ 27 w 47"/>
              <a:gd name="T5" fmla="*/ 29 h 32"/>
              <a:gd name="T6" fmla="*/ 38 w 47"/>
              <a:gd name="T7" fmla="*/ 1 h 32"/>
              <a:gd name="T8" fmla="*/ 19 w 47"/>
              <a:gd name="T9" fmla="*/ 25 h 32"/>
              <a:gd name="T10" fmla="*/ 23 w 47"/>
              <a:gd name="T11" fmla="*/ 7 h 32"/>
              <a:gd name="T12" fmla="*/ 26 w 47"/>
              <a:gd name="T13" fmla="*/ 7 h 32"/>
              <a:gd name="T14" fmla="*/ 30 w 47"/>
              <a:gd name="T15" fmla="*/ 3 h 32"/>
              <a:gd name="T16" fmla="*/ 23 w 47"/>
              <a:gd name="T17" fmla="*/ 2 h 32"/>
              <a:gd name="T18" fmla="*/ 0 w 47"/>
              <a:gd name="T19" fmla="*/ 27 h 32"/>
              <a:gd name="T20" fmla="*/ 0 w 47"/>
              <a:gd name="T21" fmla="*/ 30 h 32"/>
              <a:gd name="T22" fmla="*/ 3 w 47"/>
              <a:gd name="T23" fmla="*/ 32 h 32"/>
              <a:gd name="T24" fmla="*/ 5 w 47"/>
              <a:gd name="T25" fmla="*/ 29 h 32"/>
              <a:gd name="T26" fmla="*/ 5 w 47"/>
              <a:gd name="T27" fmla="*/ 27 h 32"/>
              <a:gd name="T28" fmla="*/ 23 w 47"/>
              <a:gd name="T29" fmla="*/ 7 h 32"/>
              <a:gd name="T30" fmla="*/ 40 w 47"/>
              <a:gd name="T31" fmla="*/ 10 h 32"/>
              <a:gd name="T32" fmla="*/ 38 w 47"/>
              <a:gd name="T33" fmla="*/ 15 h 32"/>
              <a:gd name="T34" fmla="*/ 42 w 47"/>
              <a:gd name="T35" fmla="*/ 27 h 32"/>
              <a:gd name="T36" fmla="*/ 42 w 47"/>
              <a:gd name="T37" fmla="*/ 29 h 32"/>
              <a:gd name="T38" fmla="*/ 44 w 47"/>
              <a:gd name="T39" fmla="*/ 32 h 32"/>
              <a:gd name="T40" fmla="*/ 44 w 47"/>
              <a:gd name="T41" fmla="*/ 32 h 32"/>
              <a:gd name="T42" fmla="*/ 47 w 47"/>
              <a:gd name="T43" fmla="*/ 30 h 32"/>
              <a:gd name="T44" fmla="*/ 47 w 47"/>
              <a:gd name="T45" fmla="*/ 27 h 32"/>
              <a:gd name="T46" fmla="*/ 40 w 47"/>
              <a:gd name="T47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" h="32">
                <a:moveTo>
                  <a:pt x="19" y="25"/>
                </a:moveTo>
                <a:cubicBezTo>
                  <a:pt x="17" y="27"/>
                  <a:pt x="18" y="30"/>
                  <a:pt x="21" y="31"/>
                </a:cubicBezTo>
                <a:cubicBezTo>
                  <a:pt x="23" y="32"/>
                  <a:pt x="26" y="32"/>
                  <a:pt x="27" y="29"/>
                </a:cubicBezTo>
                <a:cubicBezTo>
                  <a:pt x="29" y="26"/>
                  <a:pt x="39" y="1"/>
                  <a:pt x="38" y="1"/>
                </a:cubicBezTo>
                <a:cubicBezTo>
                  <a:pt x="37" y="0"/>
                  <a:pt x="21" y="22"/>
                  <a:pt x="19" y="25"/>
                </a:cubicBezTo>
                <a:close/>
                <a:moveTo>
                  <a:pt x="23" y="7"/>
                </a:moveTo>
                <a:cubicBezTo>
                  <a:pt x="24" y="7"/>
                  <a:pt x="25" y="7"/>
                  <a:pt x="26" y="7"/>
                </a:cubicBezTo>
                <a:cubicBezTo>
                  <a:pt x="27" y="6"/>
                  <a:pt x="29" y="4"/>
                  <a:pt x="30" y="3"/>
                </a:cubicBezTo>
                <a:cubicBezTo>
                  <a:pt x="28" y="2"/>
                  <a:pt x="26" y="2"/>
                  <a:pt x="23" y="2"/>
                </a:cubicBezTo>
                <a:cubicBezTo>
                  <a:pt x="10" y="2"/>
                  <a:pt x="0" y="13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0" y="31"/>
                  <a:pt x="1" y="32"/>
                  <a:pt x="3" y="32"/>
                </a:cubicBezTo>
                <a:cubicBezTo>
                  <a:pt x="4" y="32"/>
                  <a:pt x="5" y="31"/>
                  <a:pt x="5" y="29"/>
                </a:cubicBezTo>
                <a:cubicBezTo>
                  <a:pt x="5" y="29"/>
                  <a:pt x="5" y="28"/>
                  <a:pt x="5" y="27"/>
                </a:cubicBezTo>
                <a:cubicBezTo>
                  <a:pt x="5" y="16"/>
                  <a:pt x="13" y="7"/>
                  <a:pt x="23" y="7"/>
                </a:cubicBezTo>
                <a:close/>
                <a:moveTo>
                  <a:pt x="40" y="10"/>
                </a:moveTo>
                <a:cubicBezTo>
                  <a:pt x="40" y="11"/>
                  <a:pt x="39" y="13"/>
                  <a:pt x="38" y="15"/>
                </a:cubicBezTo>
                <a:cubicBezTo>
                  <a:pt x="41" y="18"/>
                  <a:pt x="42" y="22"/>
                  <a:pt x="42" y="27"/>
                </a:cubicBezTo>
                <a:cubicBezTo>
                  <a:pt x="42" y="28"/>
                  <a:pt x="42" y="29"/>
                  <a:pt x="42" y="29"/>
                </a:cubicBezTo>
                <a:cubicBezTo>
                  <a:pt x="42" y="31"/>
                  <a:pt x="43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6" y="32"/>
                  <a:pt x="47" y="31"/>
                  <a:pt x="47" y="30"/>
                </a:cubicBezTo>
                <a:cubicBezTo>
                  <a:pt x="47" y="29"/>
                  <a:pt x="47" y="28"/>
                  <a:pt x="47" y="27"/>
                </a:cubicBezTo>
                <a:cubicBezTo>
                  <a:pt x="47" y="20"/>
                  <a:pt x="44" y="14"/>
                  <a:pt x="4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reflection stA="38000" endPos="70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  <p:sp>
        <p:nvSpPr>
          <p:cNvPr id="51" name="Freeform 227"/>
          <p:cNvSpPr>
            <a:spLocks noEditPoints="1"/>
          </p:cNvSpPr>
          <p:nvPr/>
        </p:nvSpPr>
        <p:spPr bwMode="auto">
          <a:xfrm>
            <a:off x="4531941" y="4879771"/>
            <a:ext cx="477538" cy="477538"/>
          </a:xfrm>
          <a:custGeom>
            <a:avLst/>
            <a:gdLst>
              <a:gd name="T0" fmla="*/ 7 w 42"/>
              <a:gd name="T1" fmla="*/ 38 h 42"/>
              <a:gd name="T2" fmla="*/ 12 w 42"/>
              <a:gd name="T3" fmla="*/ 42 h 42"/>
              <a:gd name="T4" fmla="*/ 16 w 42"/>
              <a:gd name="T5" fmla="*/ 38 h 42"/>
              <a:gd name="T6" fmla="*/ 12 w 42"/>
              <a:gd name="T7" fmla="*/ 33 h 42"/>
              <a:gd name="T8" fmla="*/ 7 w 42"/>
              <a:gd name="T9" fmla="*/ 38 h 42"/>
              <a:gd name="T10" fmla="*/ 31 w 42"/>
              <a:gd name="T11" fmla="*/ 38 h 42"/>
              <a:gd name="T12" fmla="*/ 35 w 42"/>
              <a:gd name="T13" fmla="*/ 42 h 42"/>
              <a:gd name="T14" fmla="*/ 40 w 42"/>
              <a:gd name="T15" fmla="*/ 38 h 42"/>
              <a:gd name="T16" fmla="*/ 35 w 42"/>
              <a:gd name="T17" fmla="*/ 33 h 42"/>
              <a:gd name="T18" fmla="*/ 31 w 42"/>
              <a:gd name="T19" fmla="*/ 38 h 42"/>
              <a:gd name="T20" fmla="*/ 15 w 42"/>
              <a:gd name="T21" fmla="*/ 26 h 42"/>
              <a:gd name="T22" fmla="*/ 41 w 42"/>
              <a:gd name="T23" fmla="*/ 19 h 42"/>
              <a:gd name="T24" fmla="*/ 42 w 42"/>
              <a:gd name="T25" fmla="*/ 18 h 42"/>
              <a:gd name="T26" fmla="*/ 42 w 42"/>
              <a:gd name="T27" fmla="*/ 5 h 42"/>
              <a:gd name="T28" fmla="*/ 9 w 42"/>
              <a:gd name="T29" fmla="*/ 5 h 42"/>
              <a:gd name="T30" fmla="*/ 9 w 42"/>
              <a:gd name="T31" fmla="*/ 1 h 42"/>
              <a:gd name="T32" fmla="*/ 8 w 42"/>
              <a:gd name="T33" fmla="*/ 0 h 42"/>
              <a:gd name="T34" fmla="*/ 1 w 42"/>
              <a:gd name="T35" fmla="*/ 0 h 42"/>
              <a:gd name="T36" fmla="*/ 0 w 42"/>
              <a:gd name="T37" fmla="*/ 1 h 42"/>
              <a:gd name="T38" fmla="*/ 0 w 42"/>
              <a:gd name="T39" fmla="*/ 5 h 42"/>
              <a:gd name="T40" fmla="*/ 5 w 42"/>
              <a:gd name="T41" fmla="*/ 5 h 42"/>
              <a:gd name="T42" fmla="*/ 9 w 42"/>
              <a:gd name="T43" fmla="*/ 26 h 42"/>
              <a:gd name="T44" fmla="*/ 10 w 42"/>
              <a:gd name="T45" fmla="*/ 28 h 42"/>
              <a:gd name="T46" fmla="*/ 10 w 42"/>
              <a:gd name="T47" fmla="*/ 32 h 42"/>
              <a:gd name="T48" fmla="*/ 11 w 42"/>
              <a:gd name="T49" fmla="*/ 33 h 42"/>
              <a:gd name="T50" fmla="*/ 12 w 42"/>
              <a:gd name="T51" fmla="*/ 33 h 42"/>
              <a:gd name="T52" fmla="*/ 35 w 42"/>
              <a:gd name="T53" fmla="*/ 33 h 42"/>
              <a:gd name="T54" fmla="*/ 41 w 42"/>
              <a:gd name="T55" fmla="*/ 33 h 42"/>
              <a:gd name="T56" fmla="*/ 42 w 42"/>
              <a:gd name="T57" fmla="*/ 32 h 42"/>
              <a:gd name="T58" fmla="*/ 42 w 42"/>
              <a:gd name="T59" fmla="*/ 28 h 42"/>
              <a:gd name="T60" fmla="*/ 16 w 42"/>
              <a:gd name="T61" fmla="*/ 28 h 42"/>
              <a:gd name="T62" fmla="*/ 15 w 42"/>
              <a:gd name="T63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2" h="42">
                <a:moveTo>
                  <a:pt x="7" y="38"/>
                </a:moveTo>
                <a:cubicBezTo>
                  <a:pt x="7" y="40"/>
                  <a:pt x="9" y="42"/>
                  <a:pt x="12" y="42"/>
                </a:cubicBezTo>
                <a:cubicBezTo>
                  <a:pt x="14" y="42"/>
                  <a:pt x="16" y="40"/>
                  <a:pt x="16" y="38"/>
                </a:cubicBezTo>
                <a:cubicBezTo>
                  <a:pt x="16" y="35"/>
                  <a:pt x="14" y="33"/>
                  <a:pt x="12" y="33"/>
                </a:cubicBezTo>
                <a:cubicBezTo>
                  <a:pt x="9" y="33"/>
                  <a:pt x="7" y="35"/>
                  <a:pt x="7" y="38"/>
                </a:cubicBezTo>
                <a:close/>
                <a:moveTo>
                  <a:pt x="31" y="38"/>
                </a:moveTo>
                <a:cubicBezTo>
                  <a:pt x="31" y="40"/>
                  <a:pt x="33" y="42"/>
                  <a:pt x="35" y="42"/>
                </a:cubicBezTo>
                <a:cubicBezTo>
                  <a:pt x="38" y="42"/>
                  <a:pt x="40" y="40"/>
                  <a:pt x="40" y="38"/>
                </a:cubicBezTo>
                <a:cubicBezTo>
                  <a:pt x="40" y="35"/>
                  <a:pt x="38" y="33"/>
                  <a:pt x="35" y="33"/>
                </a:cubicBezTo>
                <a:cubicBezTo>
                  <a:pt x="33" y="33"/>
                  <a:pt x="31" y="35"/>
                  <a:pt x="31" y="38"/>
                </a:cubicBezTo>
                <a:close/>
                <a:moveTo>
                  <a:pt x="15" y="26"/>
                </a:moveTo>
                <a:cubicBezTo>
                  <a:pt x="41" y="19"/>
                  <a:pt x="41" y="19"/>
                  <a:pt x="41" y="19"/>
                </a:cubicBezTo>
                <a:cubicBezTo>
                  <a:pt x="42" y="19"/>
                  <a:pt x="42" y="18"/>
                  <a:pt x="42" y="18"/>
                </a:cubicBezTo>
                <a:cubicBezTo>
                  <a:pt x="42" y="5"/>
                  <a:pt x="42" y="5"/>
                  <a:pt x="42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1"/>
                  <a:pt x="9" y="1"/>
                  <a:pt x="9" y="1"/>
                </a:cubicBezTo>
                <a:cubicBezTo>
                  <a:pt x="9" y="0"/>
                  <a:pt x="9" y="0"/>
                  <a:pt x="8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5"/>
                  <a:pt x="0" y="5"/>
                  <a:pt x="0" y="5"/>
                </a:cubicBezTo>
                <a:cubicBezTo>
                  <a:pt x="5" y="5"/>
                  <a:pt x="5" y="5"/>
                  <a:pt x="5" y="5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0" y="33"/>
                  <a:pt x="11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2" y="33"/>
                  <a:pt x="42" y="32"/>
                  <a:pt x="42" y="32"/>
                </a:cubicBezTo>
                <a:cubicBezTo>
                  <a:pt x="42" y="28"/>
                  <a:pt x="42" y="28"/>
                  <a:pt x="42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3" y="28"/>
                  <a:pt x="13" y="27"/>
                  <a:pt x="15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reflection stA="38000" endPos="70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毕业要求</a:t>
            </a:r>
            <a:endParaRPr kumimoji="1" lang="zh-CN" altLang="en-US" sz="3200" b="1" dirty="0"/>
          </a:p>
        </p:txBody>
      </p:sp>
      <p:sp>
        <p:nvSpPr>
          <p:cNvPr id="98" name="矩形 97"/>
          <p:cNvSpPr/>
          <p:nvPr/>
        </p:nvSpPr>
        <p:spPr>
          <a:xfrm>
            <a:off x="3641407" y="2563187"/>
            <a:ext cx="3589375" cy="737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课程设计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简单介绍课程设计需要和拥有的基本功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Freeform 21"/>
          <p:cNvSpPr/>
          <p:nvPr/>
        </p:nvSpPr>
        <p:spPr bwMode="auto">
          <a:xfrm flipH="1">
            <a:off x="4427984" y="1942662"/>
            <a:ext cx="3544308" cy="2940310"/>
          </a:xfrm>
          <a:custGeom>
            <a:avLst/>
            <a:gdLst>
              <a:gd name="T0" fmla="*/ 575 w 576"/>
              <a:gd name="T1" fmla="*/ 16 h 477"/>
              <a:gd name="T2" fmla="*/ 575 w 576"/>
              <a:gd name="T3" fmla="*/ 19 h 477"/>
              <a:gd name="T4" fmla="*/ 448 w 576"/>
              <a:gd name="T5" fmla="*/ 20 h 477"/>
              <a:gd name="T6" fmla="*/ 150 w 576"/>
              <a:gd name="T7" fmla="*/ 23 h 477"/>
              <a:gd name="T8" fmla="*/ 23 w 576"/>
              <a:gd name="T9" fmla="*/ 177 h 477"/>
              <a:gd name="T10" fmla="*/ 17 w 576"/>
              <a:gd name="T11" fmla="*/ 182 h 477"/>
              <a:gd name="T12" fmla="*/ 31 w 576"/>
              <a:gd name="T13" fmla="*/ 182 h 477"/>
              <a:gd name="T14" fmla="*/ 32 w 576"/>
              <a:gd name="T15" fmla="*/ 186 h 477"/>
              <a:gd name="T16" fmla="*/ 23 w 576"/>
              <a:gd name="T17" fmla="*/ 187 h 477"/>
              <a:gd name="T18" fmla="*/ 32 w 576"/>
              <a:gd name="T19" fmla="*/ 189 h 477"/>
              <a:gd name="T20" fmla="*/ 25 w 576"/>
              <a:gd name="T21" fmla="*/ 191 h 477"/>
              <a:gd name="T22" fmla="*/ 25 w 576"/>
              <a:gd name="T23" fmla="*/ 193 h 477"/>
              <a:gd name="T24" fmla="*/ 151 w 576"/>
              <a:gd name="T25" fmla="*/ 356 h 477"/>
              <a:gd name="T26" fmla="*/ 172 w 576"/>
              <a:gd name="T27" fmla="*/ 358 h 477"/>
              <a:gd name="T28" fmla="*/ 174 w 576"/>
              <a:gd name="T29" fmla="*/ 366 h 477"/>
              <a:gd name="T30" fmla="*/ 174 w 576"/>
              <a:gd name="T31" fmla="*/ 368 h 477"/>
              <a:gd name="T32" fmla="*/ 154 w 576"/>
              <a:gd name="T33" fmla="*/ 372 h 477"/>
              <a:gd name="T34" fmla="*/ 155 w 576"/>
              <a:gd name="T35" fmla="*/ 389 h 477"/>
              <a:gd name="T36" fmla="*/ 279 w 576"/>
              <a:gd name="T37" fmla="*/ 416 h 477"/>
              <a:gd name="T38" fmla="*/ 279 w 576"/>
              <a:gd name="T39" fmla="*/ 427 h 477"/>
              <a:gd name="T40" fmla="*/ 40 w 576"/>
              <a:gd name="T41" fmla="*/ 433 h 477"/>
              <a:gd name="T42" fmla="*/ 40 w 576"/>
              <a:gd name="T43" fmla="*/ 421 h 477"/>
              <a:gd name="T44" fmla="*/ 139 w 576"/>
              <a:gd name="T45" fmla="*/ 392 h 477"/>
              <a:gd name="T46" fmla="*/ 140 w 576"/>
              <a:gd name="T47" fmla="*/ 389 h 477"/>
              <a:gd name="T48" fmla="*/ 113 w 576"/>
              <a:gd name="T49" fmla="*/ 341 h 477"/>
              <a:gd name="T50" fmla="*/ 0 w 576"/>
              <a:gd name="T51" fmla="*/ 175 h 477"/>
              <a:gd name="T52" fmla="*/ 97 w 576"/>
              <a:gd name="T53" fmla="*/ 59 h 477"/>
              <a:gd name="T54" fmla="*/ 136 w 576"/>
              <a:gd name="T55" fmla="*/ 18 h 477"/>
              <a:gd name="T56" fmla="*/ 142 w 576"/>
              <a:gd name="T57" fmla="*/ 0 h 477"/>
              <a:gd name="T58" fmla="*/ 576 w 576"/>
              <a:gd name="T59" fmla="*/ 0 h 477"/>
              <a:gd name="T60" fmla="*/ 575 w 576"/>
              <a:gd name="T61" fmla="*/ 1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6" h="477">
                <a:moveTo>
                  <a:pt x="575" y="16"/>
                </a:moveTo>
                <a:cubicBezTo>
                  <a:pt x="575" y="17"/>
                  <a:pt x="575" y="18"/>
                  <a:pt x="575" y="19"/>
                </a:cubicBezTo>
                <a:cubicBezTo>
                  <a:pt x="532" y="19"/>
                  <a:pt x="490" y="20"/>
                  <a:pt x="448" y="20"/>
                </a:cubicBezTo>
                <a:cubicBezTo>
                  <a:pt x="344" y="20"/>
                  <a:pt x="241" y="18"/>
                  <a:pt x="150" y="23"/>
                </a:cubicBezTo>
                <a:cubicBezTo>
                  <a:pt x="147" y="53"/>
                  <a:pt x="40" y="139"/>
                  <a:pt x="23" y="177"/>
                </a:cubicBezTo>
                <a:cubicBezTo>
                  <a:pt x="21" y="178"/>
                  <a:pt x="19" y="180"/>
                  <a:pt x="17" y="182"/>
                </a:cubicBezTo>
                <a:cubicBezTo>
                  <a:pt x="22" y="182"/>
                  <a:pt x="26" y="182"/>
                  <a:pt x="31" y="182"/>
                </a:cubicBezTo>
                <a:cubicBezTo>
                  <a:pt x="31" y="183"/>
                  <a:pt x="31" y="185"/>
                  <a:pt x="32" y="186"/>
                </a:cubicBezTo>
                <a:cubicBezTo>
                  <a:pt x="29" y="186"/>
                  <a:pt x="26" y="187"/>
                  <a:pt x="23" y="187"/>
                </a:cubicBezTo>
                <a:cubicBezTo>
                  <a:pt x="26" y="188"/>
                  <a:pt x="29" y="188"/>
                  <a:pt x="32" y="189"/>
                </a:cubicBezTo>
                <a:cubicBezTo>
                  <a:pt x="29" y="191"/>
                  <a:pt x="31" y="191"/>
                  <a:pt x="25" y="191"/>
                </a:cubicBezTo>
                <a:cubicBezTo>
                  <a:pt x="25" y="192"/>
                  <a:pt x="25" y="192"/>
                  <a:pt x="25" y="193"/>
                </a:cubicBezTo>
                <a:cubicBezTo>
                  <a:pt x="67" y="247"/>
                  <a:pt x="109" y="301"/>
                  <a:pt x="151" y="356"/>
                </a:cubicBezTo>
                <a:cubicBezTo>
                  <a:pt x="157" y="359"/>
                  <a:pt x="161" y="359"/>
                  <a:pt x="172" y="358"/>
                </a:cubicBezTo>
                <a:cubicBezTo>
                  <a:pt x="173" y="361"/>
                  <a:pt x="173" y="364"/>
                  <a:pt x="174" y="366"/>
                </a:cubicBezTo>
                <a:cubicBezTo>
                  <a:pt x="174" y="367"/>
                  <a:pt x="174" y="367"/>
                  <a:pt x="174" y="368"/>
                </a:cubicBezTo>
                <a:cubicBezTo>
                  <a:pt x="167" y="369"/>
                  <a:pt x="160" y="370"/>
                  <a:pt x="154" y="372"/>
                </a:cubicBezTo>
                <a:cubicBezTo>
                  <a:pt x="154" y="378"/>
                  <a:pt x="154" y="383"/>
                  <a:pt x="155" y="389"/>
                </a:cubicBezTo>
                <a:cubicBezTo>
                  <a:pt x="199" y="400"/>
                  <a:pt x="260" y="381"/>
                  <a:pt x="279" y="416"/>
                </a:cubicBezTo>
                <a:cubicBezTo>
                  <a:pt x="279" y="419"/>
                  <a:pt x="279" y="423"/>
                  <a:pt x="279" y="427"/>
                </a:cubicBezTo>
                <a:cubicBezTo>
                  <a:pt x="253" y="454"/>
                  <a:pt x="62" y="477"/>
                  <a:pt x="40" y="433"/>
                </a:cubicBezTo>
                <a:cubicBezTo>
                  <a:pt x="40" y="429"/>
                  <a:pt x="40" y="425"/>
                  <a:pt x="40" y="421"/>
                </a:cubicBezTo>
                <a:cubicBezTo>
                  <a:pt x="49" y="397"/>
                  <a:pt x="106" y="391"/>
                  <a:pt x="139" y="392"/>
                </a:cubicBezTo>
                <a:cubicBezTo>
                  <a:pt x="139" y="391"/>
                  <a:pt x="140" y="390"/>
                  <a:pt x="140" y="389"/>
                </a:cubicBezTo>
                <a:cubicBezTo>
                  <a:pt x="140" y="366"/>
                  <a:pt x="124" y="355"/>
                  <a:pt x="113" y="341"/>
                </a:cubicBezTo>
                <a:cubicBezTo>
                  <a:pt x="90" y="309"/>
                  <a:pt x="4" y="212"/>
                  <a:pt x="0" y="175"/>
                </a:cubicBezTo>
                <a:cubicBezTo>
                  <a:pt x="32" y="137"/>
                  <a:pt x="65" y="98"/>
                  <a:pt x="97" y="59"/>
                </a:cubicBezTo>
                <a:cubicBezTo>
                  <a:pt x="107" y="47"/>
                  <a:pt x="122" y="20"/>
                  <a:pt x="136" y="18"/>
                </a:cubicBezTo>
                <a:cubicBezTo>
                  <a:pt x="138" y="12"/>
                  <a:pt x="140" y="6"/>
                  <a:pt x="142" y="0"/>
                </a:cubicBezTo>
                <a:cubicBezTo>
                  <a:pt x="286" y="0"/>
                  <a:pt x="431" y="0"/>
                  <a:pt x="576" y="0"/>
                </a:cubicBezTo>
                <a:cubicBezTo>
                  <a:pt x="575" y="6"/>
                  <a:pt x="575" y="11"/>
                  <a:pt x="575" y="16"/>
                </a:cubicBezTo>
                <a:close/>
              </a:path>
            </a:pathLst>
          </a:custGeom>
          <a:noFill/>
          <a:ln w="9525">
            <a:solidFill>
              <a:schemeClr val="accent6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 flipH="1">
            <a:off x="3641090" y="1064260"/>
            <a:ext cx="4629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9600" b="1" dirty="0">
                <a:solidFill>
                  <a:srgbClr val="00B0F0"/>
                </a:solidFill>
                <a:cs typeface="+mn-ea"/>
                <a:sym typeface="+mn-lt"/>
              </a:rPr>
              <a:t>2</a:t>
            </a:r>
            <a:endParaRPr lang="en-US" altLang="en-US" sz="9600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课程设计</a:t>
            </a:r>
            <a:endParaRPr kumimoji="1" lang="zh-CN" altLang="en-US" sz="3200" b="1" dirty="0"/>
          </a:p>
        </p:txBody>
      </p:sp>
      <p:sp>
        <p:nvSpPr>
          <p:cNvPr id="98" name="矩形 97"/>
          <p:cNvSpPr/>
          <p:nvPr/>
        </p:nvSpPr>
        <p:spPr>
          <a:xfrm>
            <a:off x="1783397" y="1803727"/>
            <a:ext cx="3589375" cy="737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</a:rPr>
              <a:t>课程设计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简单介绍课程设计需要和拥有的基本功能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3045" y="3326765"/>
            <a:ext cx="1783080" cy="1260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>
                <a:solidFill>
                  <a:schemeClr val="tx1"/>
                </a:solidFill>
              </a:rPr>
              <a:t>用户注册模块</a:t>
            </a:r>
            <a:endParaRPr lang="zh-CN" altLang="en-US" sz="1600" b="1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提供用户注册的功能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同时能够生成秘钥对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私钥由自己保存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03045" y="4735195"/>
            <a:ext cx="1783080" cy="983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>
                <a:solidFill>
                  <a:schemeClr val="tx1"/>
                </a:solidFill>
              </a:rPr>
              <a:t>文件上传模块</a:t>
            </a:r>
            <a:endParaRPr lang="zh-CN" altLang="en-US" sz="1600" b="1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文件上传，计算摘要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对摘要进行签名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7740" y="3326765"/>
            <a:ext cx="1427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>
                <a:solidFill>
                  <a:schemeClr val="tx1"/>
                </a:solidFill>
              </a:rPr>
              <a:t>版权登记</a:t>
            </a:r>
            <a:endParaRPr lang="zh-CN" altLang="en-US" sz="1600" b="1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在区块链上进行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版权登记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07740" y="4735195"/>
            <a:ext cx="1783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>
                <a:solidFill>
                  <a:schemeClr val="tx1"/>
                </a:solidFill>
              </a:rPr>
              <a:t>版权查询</a:t>
            </a:r>
            <a:endParaRPr lang="zh-CN" altLang="en-US" sz="1600" b="1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拥有版权查询功能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并返回相关版权信息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20970" y="3434715"/>
            <a:ext cx="9956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>
                <a:solidFill>
                  <a:schemeClr val="tx1"/>
                </a:solidFill>
              </a:rPr>
              <a:t>文件校验</a:t>
            </a:r>
            <a:endParaRPr lang="zh-CN" altLang="en-US" sz="1600" b="1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0820" y="4843145"/>
            <a:ext cx="9956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>
                <a:solidFill>
                  <a:schemeClr val="tx1"/>
                </a:solidFill>
              </a:rPr>
              <a:t>交易查询</a:t>
            </a:r>
            <a:endParaRPr lang="zh-CN" altLang="en-US" sz="1600" b="1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39405" y="2920365"/>
            <a:ext cx="248793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env	version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ubuntu	18.04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docker	18.03.0-ce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mysql	8.0.13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nodejs	v8.11.1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golang	1.10.2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java	JDK8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</a:rPr>
              <a:t>spring-boot	2.0.6-REALEASE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毕业要求</a:t>
            </a:r>
            <a:endParaRPr kumimoji="1" lang="zh-CN" altLang="en-US" sz="3200" b="1" dirty="0"/>
          </a:p>
        </p:txBody>
      </p:sp>
      <p:sp>
        <p:nvSpPr>
          <p:cNvPr id="98" name="矩形 97"/>
          <p:cNvSpPr/>
          <p:nvPr/>
        </p:nvSpPr>
        <p:spPr>
          <a:xfrm>
            <a:off x="3641407" y="2563187"/>
            <a:ext cx="3589375" cy="737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分组要求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zh-CN" altLang="en-US" sz="1400" dirty="0" err="1">
                <a:solidFill>
                  <a:schemeClr val="tx1"/>
                </a:solidFill>
                <a:sym typeface="+mn-lt"/>
              </a:rPr>
              <a:t>好的团队能助力项目快速见效</a:t>
            </a:r>
            <a:endParaRPr lang="zh-CN" altLang="en-US" sz="1400" dirty="0" err="1">
              <a:solidFill>
                <a:schemeClr val="tx1"/>
              </a:solidFill>
              <a:sym typeface="+mn-lt"/>
            </a:endParaRPr>
          </a:p>
        </p:txBody>
      </p:sp>
      <p:sp>
        <p:nvSpPr>
          <p:cNvPr id="13" name="Freeform 21"/>
          <p:cNvSpPr/>
          <p:nvPr/>
        </p:nvSpPr>
        <p:spPr bwMode="auto">
          <a:xfrm flipH="1">
            <a:off x="4427984" y="1942662"/>
            <a:ext cx="3544308" cy="2940310"/>
          </a:xfrm>
          <a:custGeom>
            <a:avLst/>
            <a:gdLst>
              <a:gd name="T0" fmla="*/ 575 w 576"/>
              <a:gd name="T1" fmla="*/ 16 h 477"/>
              <a:gd name="T2" fmla="*/ 575 w 576"/>
              <a:gd name="T3" fmla="*/ 19 h 477"/>
              <a:gd name="T4" fmla="*/ 448 w 576"/>
              <a:gd name="T5" fmla="*/ 20 h 477"/>
              <a:gd name="T6" fmla="*/ 150 w 576"/>
              <a:gd name="T7" fmla="*/ 23 h 477"/>
              <a:gd name="T8" fmla="*/ 23 w 576"/>
              <a:gd name="T9" fmla="*/ 177 h 477"/>
              <a:gd name="T10" fmla="*/ 17 w 576"/>
              <a:gd name="T11" fmla="*/ 182 h 477"/>
              <a:gd name="T12" fmla="*/ 31 w 576"/>
              <a:gd name="T13" fmla="*/ 182 h 477"/>
              <a:gd name="T14" fmla="*/ 32 w 576"/>
              <a:gd name="T15" fmla="*/ 186 h 477"/>
              <a:gd name="T16" fmla="*/ 23 w 576"/>
              <a:gd name="T17" fmla="*/ 187 h 477"/>
              <a:gd name="T18" fmla="*/ 32 w 576"/>
              <a:gd name="T19" fmla="*/ 189 h 477"/>
              <a:gd name="T20" fmla="*/ 25 w 576"/>
              <a:gd name="T21" fmla="*/ 191 h 477"/>
              <a:gd name="T22" fmla="*/ 25 w 576"/>
              <a:gd name="T23" fmla="*/ 193 h 477"/>
              <a:gd name="T24" fmla="*/ 151 w 576"/>
              <a:gd name="T25" fmla="*/ 356 h 477"/>
              <a:gd name="T26" fmla="*/ 172 w 576"/>
              <a:gd name="T27" fmla="*/ 358 h 477"/>
              <a:gd name="T28" fmla="*/ 174 w 576"/>
              <a:gd name="T29" fmla="*/ 366 h 477"/>
              <a:gd name="T30" fmla="*/ 174 w 576"/>
              <a:gd name="T31" fmla="*/ 368 h 477"/>
              <a:gd name="T32" fmla="*/ 154 w 576"/>
              <a:gd name="T33" fmla="*/ 372 h 477"/>
              <a:gd name="T34" fmla="*/ 155 w 576"/>
              <a:gd name="T35" fmla="*/ 389 h 477"/>
              <a:gd name="T36" fmla="*/ 279 w 576"/>
              <a:gd name="T37" fmla="*/ 416 h 477"/>
              <a:gd name="T38" fmla="*/ 279 w 576"/>
              <a:gd name="T39" fmla="*/ 427 h 477"/>
              <a:gd name="T40" fmla="*/ 40 w 576"/>
              <a:gd name="T41" fmla="*/ 433 h 477"/>
              <a:gd name="T42" fmla="*/ 40 w 576"/>
              <a:gd name="T43" fmla="*/ 421 h 477"/>
              <a:gd name="T44" fmla="*/ 139 w 576"/>
              <a:gd name="T45" fmla="*/ 392 h 477"/>
              <a:gd name="T46" fmla="*/ 140 w 576"/>
              <a:gd name="T47" fmla="*/ 389 h 477"/>
              <a:gd name="T48" fmla="*/ 113 w 576"/>
              <a:gd name="T49" fmla="*/ 341 h 477"/>
              <a:gd name="T50" fmla="*/ 0 w 576"/>
              <a:gd name="T51" fmla="*/ 175 h 477"/>
              <a:gd name="T52" fmla="*/ 97 w 576"/>
              <a:gd name="T53" fmla="*/ 59 h 477"/>
              <a:gd name="T54" fmla="*/ 136 w 576"/>
              <a:gd name="T55" fmla="*/ 18 h 477"/>
              <a:gd name="T56" fmla="*/ 142 w 576"/>
              <a:gd name="T57" fmla="*/ 0 h 477"/>
              <a:gd name="T58" fmla="*/ 576 w 576"/>
              <a:gd name="T59" fmla="*/ 0 h 477"/>
              <a:gd name="T60" fmla="*/ 575 w 576"/>
              <a:gd name="T61" fmla="*/ 1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6" h="477">
                <a:moveTo>
                  <a:pt x="575" y="16"/>
                </a:moveTo>
                <a:cubicBezTo>
                  <a:pt x="575" y="17"/>
                  <a:pt x="575" y="18"/>
                  <a:pt x="575" y="19"/>
                </a:cubicBezTo>
                <a:cubicBezTo>
                  <a:pt x="532" y="19"/>
                  <a:pt x="490" y="20"/>
                  <a:pt x="448" y="20"/>
                </a:cubicBezTo>
                <a:cubicBezTo>
                  <a:pt x="344" y="20"/>
                  <a:pt x="241" y="18"/>
                  <a:pt x="150" y="23"/>
                </a:cubicBezTo>
                <a:cubicBezTo>
                  <a:pt x="147" y="53"/>
                  <a:pt x="40" y="139"/>
                  <a:pt x="23" y="177"/>
                </a:cubicBezTo>
                <a:cubicBezTo>
                  <a:pt x="21" y="178"/>
                  <a:pt x="19" y="180"/>
                  <a:pt x="17" y="182"/>
                </a:cubicBezTo>
                <a:cubicBezTo>
                  <a:pt x="22" y="182"/>
                  <a:pt x="26" y="182"/>
                  <a:pt x="31" y="182"/>
                </a:cubicBezTo>
                <a:cubicBezTo>
                  <a:pt x="31" y="183"/>
                  <a:pt x="31" y="185"/>
                  <a:pt x="32" y="186"/>
                </a:cubicBezTo>
                <a:cubicBezTo>
                  <a:pt x="29" y="186"/>
                  <a:pt x="26" y="187"/>
                  <a:pt x="23" y="187"/>
                </a:cubicBezTo>
                <a:cubicBezTo>
                  <a:pt x="26" y="188"/>
                  <a:pt x="29" y="188"/>
                  <a:pt x="32" y="189"/>
                </a:cubicBezTo>
                <a:cubicBezTo>
                  <a:pt x="29" y="191"/>
                  <a:pt x="31" y="191"/>
                  <a:pt x="25" y="191"/>
                </a:cubicBezTo>
                <a:cubicBezTo>
                  <a:pt x="25" y="192"/>
                  <a:pt x="25" y="192"/>
                  <a:pt x="25" y="193"/>
                </a:cubicBezTo>
                <a:cubicBezTo>
                  <a:pt x="67" y="247"/>
                  <a:pt x="109" y="301"/>
                  <a:pt x="151" y="356"/>
                </a:cubicBezTo>
                <a:cubicBezTo>
                  <a:pt x="157" y="359"/>
                  <a:pt x="161" y="359"/>
                  <a:pt x="172" y="358"/>
                </a:cubicBezTo>
                <a:cubicBezTo>
                  <a:pt x="173" y="361"/>
                  <a:pt x="173" y="364"/>
                  <a:pt x="174" y="366"/>
                </a:cubicBezTo>
                <a:cubicBezTo>
                  <a:pt x="174" y="367"/>
                  <a:pt x="174" y="367"/>
                  <a:pt x="174" y="368"/>
                </a:cubicBezTo>
                <a:cubicBezTo>
                  <a:pt x="167" y="369"/>
                  <a:pt x="160" y="370"/>
                  <a:pt x="154" y="372"/>
                </a:cubicBezTo>
                <a:cubicBezTo>
                  <a:pt x="154" y="378"/>
                  <a:pt x="154" y="383"/>
                  <a:pt x="155" y="389"/>
                </a:cubicBezTo>
                <a:cubicBezTo>
                  <a:pt x="199" y="400"/>
                  <a:pt x="260" y="381"/>
                  <a:pt x="279" y="416"/>
                </a:cubicBezTo>
                <a:cubicBezTo>
                  <a:pt x="279" y="419"/>
                  <a:pt x="279" y="423"/>
                  <a:pt x="279" y="427"/>
                </a:cubicBezTo>
                <a:cubicBezTo>
                  <a:pt x="253" y="454"/>
                  <a:pt x="62" y="477"/>
                  <a:pt x="40" y="433"/>
                </a:cubicBezTo>
                <a:cubicBezTo>
                  <a:pt x="40" y="429"/>
                  <a:pt x="40" y="425"/>
                  <a:pt x="40" y="421"/>
                </a:cubicBezTo>
                <a:cubicBezTo>
                  <a:pt x="49" y="397"/>
                  <a:pt x="106" y="391"/>
                  <a:pt x="139" y="392"/>
                </a:cubicBezTo>
                <a:cubicBezTo>
                  <a:pt x="139" y="391"/>
                  <a:pt x="140" y="390"/>
                  <a:pt x="140" y="389"/>
                </a:cubicBezTo>
                <a:cubicBezTo>
                  <a:pt x="140" y="366"/>
                  <a:pt x="124" y="355"/>
                  <a:pt x="113" y="341"/>
                </a:cubicBezTo>
                <a:cubicBezTo>
                  <a:pt x="90" y="309"/>
                  <a:pt x="4" y="212"/>
                  <a:pt x="0" y="175"/>
                </a:cubicBezTo>
                <a:cubicBezTo>
                  <a:pt x="32" y="137"/>
                  <a:pt x="65" y="98"/>
                  <a:pt x="97" y="59"/>
                </a:cubicBezTo>
                <a:cubicBezTo>
                  <a:pt x="107" y="47"/>
                  <a:pt x="122" y="20"/>
                  <a:pt x="136" y="18"/>
                </a:cubicBezTo>
                <a:cubicBezTo>
                  <a:pt x="138" y="12"/>
                  <a:pt x="140" y="6"/>
                  <a:pt x="142" y="0"/>
                </a:cubicBezTo>
                <a:cubicBezTo>
                  <a:pt x="286" y="0"/>
                  <a:pt x="431" y="0"/>
                  <a:pt x="576" y="0"/>
                </a:cubicBezTo>
                <a:cubicBezTo>
                  <a:pt x="575" y="6"/>
                  <a:pt x="575" y="11"/>
                  <a:pt x="575" y="16"/>
                </a:cubicBezTo>
                <a:close/>
              </a:path>
            </a:pathLst>
          </a:custGeom>
          <a:noFill/>
          <a:ln w="9525">
            <a:solidFill>
              <a:schemeClr val="accent6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 flipH="1">
            <a:off x="3641090" y="1064260"/>
            <a:ext cx="4629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9600" b="1" dirty="0">
                <a:solidFill>
                  <a:srgbClr val="00B0F0"/>
                </a:solidFill>
                <a:cs typeface="+mn-ea"/>
                <a:sym typeface="+mn-lt"/>
              </a:rPr>
              <a:t>3</a:t>
            </a:r>
            <a:endParaRPr lang="en-US" altLang="en-US" sz="9600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172927" y="1859302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831455" y="36286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分组要求</a:t>
            </a:r>
            <a:endParaRPr kumimoji="1" lang="zh-CN" altLang="en-US" sz="3200" b="1" dirty="0"/>
          </a:p>
        </p:txBody>
      </p:sp>
      <p:sp>
        <p:nvSpPr>
          <p:cNvPr id="10" name="Oval 804"/>
          <p:cNvSpPr>
            <a:spLocks noChangeArrowheads="1"/>
          </p:cNvSpPr>
          <p:nvPr/>
        </p:nvSpPr>
        <p:spPr bwMode="auto">
          <a:xfrm>
            <a:off x="5501260" y="3420373"/>
            <a:ext cx="1220829" cy="122082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2560732" y="4485264"/>
            <a:ext cx="1649545" cy="333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i="1" dirty="0">
                <a:solidFill>
                  <a:schemeClr val="tx1"/>
                </a:solidFill>
                <a:cs typeface="+mn-ea"/>
                <a:sym typeface="+mn-lt"/>
              </a:rPr>
              <a:t>一个技术，两个学习</a:t>
            </a:r>
            <a:endParaRPr lang="zh-CN" altLang="en-US" sz="1200" i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1200" i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2014586" y="3653029"/>
            <a:ext cx="2789714" cy="63663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三人</a:t>
            </a:r>
            <a:endParaRPr lang="zh-CN" altLang="en-US" sz="6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8341769" y="4485264"/>
            <a:ext cx="1649545" cy="333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i="1" dirty="0">
                <a:solidFill>
                  <a:schemeClr val="tx1"/>
                </a:solidFill>
                <a:cs typeface="+mn-ea"/>
                <a:sym typeface="+mn-lt"/>
              </a:rPr>
              <a:t>两个技术</a:t>
            </a:r>
            <a:endParaRPr lang="zh-CN" altLang="en-US" sz="1200" i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7767239" y="3653029"/>
            <a:ext cx="2789714" cy="63663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两人</a:t>
            </a:r>
            <a:endParaRPr lang="zh-CN" altLang="en-US" sz="6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Freeform 279"/>
          <p:cNvSpPr/>
          <p:nvPr/>
        </p:nvSpPr>
        <p:spPr bwMode="auto">
          <a:xfrm>
            <a:off x="4759993" y="3907250"/>
            <a:ext cx="489358" cy="209726"/>
          </a:xfrm>
          <a:custGeom>
            <a:avLst/>
            <a:gdLst>
              <a:gd name="T0" fmla="*/ 47 w 47"/>
              <a:gd name="T1" fmla="*/ 12 h 20"/>
              <a:gd name="T2" fmla="*/ 46 w 47"/>
              <a:gd name="T3" fmla="*/ 13 h 20"/>
              <a:gd name="T4" fmla="*/ 12 w 47"/>
              <a:gd name="T5" fmla="*/ 13 h 20"/>
              <a:gd name="T6" fmla="*/ 12 w 47"/>
              <a:gd name="T7" fmla="*/ 19 h 20"/>
              <a:gd name="T8" fmla="*/ 12 w 47"/>
              <a:gd name="T9" fmla="*/ 20 h 20"/>
              <a:gd name="T10" fmla="*/ 11 w 47"/>
              <a:gd name="T11" fmla="*/ 20 h 20"/>
              <a:gd name="T12" fmla="*/ 0 w 47"/>
              <a:gd name="T13" fmla="*/ 11 h 20"/>
              <a:gd name="T14" fmla="*/ 0 w 47"/>
              <a:gd name="T15" fmla="*/ 10 h 20"/>
              <a:gd name="T16" fmla="*/ 0 w 47"/>
              <a:gd name="T17" fmla="*/ 9 h 20"/>
              <a:gd name="T18" fmla="*/ 11 w 47"/>
              <a:gd name="T19" fmla="*/ 0 h 20"/>
              <a:gd name="T20" fmla="*/ 12 w 47"/>
              <a:gd name="T21" fmla="*/ 0 h 20"/>
              <a:gd name="T22" fmla="*/ 12 w 47"/>
              <a:gd name="T23" fmla="*/ 0 h 20"/>
              <a:gd name="T24" fmla="*/ 12 w 47"/>
              <a:gd name="T25" fmla="*/ 6 h 20"/>
              <a:gd name="T26" fmla="*/ 46 w 47"/>
              <a:gd name="T27" fmla="*/ 6 h 20"/>
              <a:gd name="T28" fmla="*/ 47 w 47"/>
              <a:gd name="T29" fmla="*/ 7 h 20"/>
              <a:gd name="T30" fmla="*/ 47 w 47"/>
              <a:gd name="T31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" h="20">
                <a:moveTo>
                  <a:pt x="47" y="12"/>
                </a:moveTo>
                <a:cubicBezTo>
                  <a:pt x="47" y="13"/>
                  <a:pt x="46" y="13"/>
                  <a:pt x="46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9"/>
                  <a:pt x="0" y="9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6"/>
                  <a:pt x="12" y="6"/>
                  <a:pt x="12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7" y="7"/>
                  <a:pt x="47" y="7"/>
                </a:cubicBezTo>
                <a:lnTo>
                  <a:pt x="47" y="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Freeform 280"/>
          <p:cNvSpPr/>
          <p:nvPr/>
        </p:nvSpPr>
        <p:spPr bwMode="auto">
          <a:xfrm>
            <a:off x="6975200" y="3899330"/>
            <a:ext cx="476252" cy="218464"/>
          </a:xfrm>
          <a:custGeom>
            <a:avLst/>
            <a:gdLst>
              <a:gd name="T0" fmla="*/ 46 w 46"/>
              <a:gd name="T1" fmla="*/ 11 h 21"/>
              <a:gd name="T2" fmla="*/ 35 w 46"/>
              <a:gd name="T3" fmla="*/ 21 h 21"/>
              <a:gd name="T4" fmla="*/ 34 w 46"/>
              <a:gd name="T5" fmla="*/ 21 h 21"/>
              <a:gd name="T6" fmla="*/ 34 w 46"/>
              <a:gd name="T7" fmla="*/ 20 h 21"/>
              <a:gd name="T8" fmla="*/ 34 w 46"/>
              <a:gd name="T9" fmla="*/ 14 h 21"/>
              <a:gd name="T10" fmla="*/ 0 w 46"/>
              <a:gd name="T11" fmla="*/ 14 h 21"/>
              <a:gd name="T12" fmla="*/ 0 w 46"/>
              <a:gd name="T13" fmla="*/ 13 h 21"/>
              <a:gd name="T14" fmla="*/ 0 w 46"/>
              <a:gd name="T15" fmla="*/ 8 h 21"/>
              <a:gd name="T16" fmla="*/ 0 w 46"/>
              <a:gd name="T17" fmla="*/ 7 h 21"/>
              <a:gd name="T18" fmla="*/ 34 w 46"/>
              <a:gd name="T19" fmla="*/ 7 h 21"/>
              <a:gd name="T20" fmla="*/ 34 w 46"/>
              <a:gd name="T21" fmla="*/ 1 h 21"/>
              <a:gd name="T22" fmla="*/ 34 w 46"/>
              <a:gd name="T23" fmla="*/ 0 h 21"/>
              <a:gd name="T24" fmla="*/ 35 w 46"/>
              <a:gd name="T25" fmla="*/ 0 h 21"/>
              <a:gd name="T26" fmla="*/ 46 w 46"/>
              <a:gd name="T27" fmla="*/ 10 h 21"/>
              <a:gd name="T28" fmla="*/ 46 w 46"/>
              <a:gd name="T29" fmla="*/ 10 h 21"/>
              <a:gd name="T30" fmla="*/ 46 w 46"/>
              <a:gd name="T31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21">
                <a:moveTo>
                  <a:pt x="46" y="11"/>
                </a:move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5" y="21"/>
                  <a:pt x="34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14"/>
                  <a:pt x="34" y="14"/>
                  <a:pt x="3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4" y="0"/>
                  <a:pt x="3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1"/>
                  <a:pt x="46" y="11"/>
                  <a:pt x="46" y="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17" name="Freeform 349"/>
          <p:cNvSpPr/>
          <p:nvPr/>
        </p:nvSpPr>
        <p:spPr bwMode="auto">
          <a:xfrm flipH="1">
            <a:off x="5899764" y="3818875"/>
            <a:ext cx="423821" cy="423821"/>
          </a:xfrm>
          <a:custGeom>
            <a:avLst/>
            <a:gdLst>
              <a:gd name="T0" fmla="*/ 41 w 41"/>
              <a:gd name="T1" fmla="*/ 16 h 41"/>
              <a:gd name="T2" fmla="*/ 39 w 41"/>
              <a:gd name="T3" fmla="*/ 17 h 41"/>
              <a:gd name="T4" fmla="*/ 27 w 41"/>
              <a:gd name="T5" fmla="*/ 17 h 41"/>
              <a:gd name="T6" fmla="*/ 25 w 41"/>
              <a:gd name="T7" fmla="*/ 16 h 41"/>
              <a:gd name="T8" fmla="*/ 26 w 41"/>
              <a:gd name="T9" fmla="*/ 14 h 41"/>
              <a:gd name="T10" fmla="*/ 30 w 41"/>
              <a:gd name="T11" fmla="*/ 11 h 41"/>
              <a:gd name="T12" fmla="*/ 20 w 41"/>
              <a:gd name="T13" fmla="*/ 7 h 41"/>
              <a:gd name="T14" fmla="*/ 6 w 41"/>
              <a:gd name="T15" fmla="*/ 21 h 41"/>
              <a:gd name="T16" fmla="*/ 20 w 41"/>
              <a:gd name="T17" fmla="*/ 34 h 41"/>
              <a:gd name="T18" fmla="*/ 31 w 41"/>
              <a:gd name="T19" fmla="*/ 29 h 41"/>
              <a:gd name="T20" fmla="*/ 32 w 41"/>
              <a:gd name="T21" fmla="*/ 29 h 41"/>
              <a:gd name="T22" fmla="*/ 32 w 41"/>
              <a:gd name="T23" fmla="*/ 29 h 41"/>
              <a:gd name="T24" fmla="*/ 36 w 41"/>
              <a:gd name="T25" fmla="*/ 33 h 41"/>
              <a:gd name="T26" fmla="*/ 36 w 41"/>
              <a:gd name="T27" fmla="*/ 34 h 41"/>
              <a:gd name="T28" fmla="*/ 20 w 41"/>
              <a:gd name="T29" fmla="*/ 41 h 41"/>
              <a:gd name="T30" fmla="*/ 0 w 41"/>
              <a:gd name="T31" fmla="*/ 21 h 41"/>
              <a:gd name="T32" fmla="*/ 20 w 41"/>
              <a:gd name="T33" fmla="*/ 0 h 41"/>
              <a:gd name="T34" fmla="*/ 34 w 41"/>
              <a:gd name="T35" fmla="*/ 6 h 41"/>
              <a:gd name="T36" fmla="*/ 38 w 41"/>
              <a:gd name="T37" fmla="*/ 2 h 41"/>
              <a:gd name="T38" fmla="*/ 40 w 41"/>
              <a:gd name="T39" fmla="*/ 2 h 41"/>
              <a:gd name="T40" fmla="*/ 41 w 41"/>
              <a:gd name="T41" fmla="*/ 4 h 41"/>
              <a:gd name="T42" fmla="*/ 41 w 41"/>
              <a:gd name="T43" fmla="*/ 1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41" y="16"/>
                </a:moveTo>
                <a:cubicBezTo>
                  <a:pt x="41" y="16"/>
                  <a:pt x="40" y="17"/>
                  <a:pt x="3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6" y="17"/>
                  <a:pt x="25" y="16"/>
                </a:cubicBezTo>
                <a:cubicBezTo>
                  <a:pt x="25" y="16"/>
                  <a:pt x="25" y="15"/>
                  <a:pt x="26" y="14"/>
                </a:cubicBezTo>
                <a:cubicBezTo>
                  <a:pt x="30" y="11"/>
                  <a:pt x="30" y="11"/>
                  <a:pt x="30" y="11"/>
                </a:cubicBezTo>
                <a:cubicBezTo>
                  <a:pt x="27" y="8"/>
                  <a:pt x="24" y="7"/>
                  <a:pt x="20" y="7"/>
                </a:cubicBezTo>
                <a:cubicBezTo>
                  <a:pt x="13" y="7"/>
                  <a:pt x="6" y="13"/>
                  <a:pt x="6" y="21"/>
                </a:cubicBezTo>
                <a:cubicBezTo>
                  <a:pt x="6" y="28"/>
                  <a:pt x="13" y="34"/>
                  <a:pt x="20" y="34"/>
                </a:cubicBezTo>
                <a:cubicBezTo>
                  <a:pt x="24" y="34"/>
                  <a:pt x="28" y="32"/>
                  <a:pt x="31" y="29"/>
                </a:cubicBezTo>
                <a:cubicBezTo>
                  <a:pt x="31" y="29"/>
                  <a:pt x="31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3"/>
                  <a:pt x="36" y="33"/>
                  <a:pt x="36" y="34"/>
                </a:cubicBezTo>
                <a:cubicBezTo>
                  <a:pt x="32" y="39"/>
                  <a:pt x="26" y="41"/>
                  <a:pt x="20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25" y="0"/>
                  <a:pt x="31" y="2"/>
                  <a:pt x="34" y="6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9" y="2"/>
                  <a:pt x="40" y="2"/>
                </a:cubicBezTo>
                <a:cubicBezTo>
                  <a:pt x="40" y="2"/>
                  <a:pt x="41" y="3"/>
                  <a:pt x="41" y="4"/>
                </a:cubicBezTo>
                <a:lnTo>
                  <a:pt x="41" y="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ontent Placeholder 2"/>
          <p:cNvSpPr txBox="1"/>
          <p:nvPr/>
        </p:nvSpPr>
        <p:spPr>
          <a:xfrm>
            <a:off x="2657249" y="4737452"/>
            <a:ext cx="1494447" cy="745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一个同学主要写主链，一个主要完成服务端，两个配合完成报告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8414873" y="4737452"/>
            <a:ext cx="1494447" cy="745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进行相互协作，快速协调，报告代码都需要自己完成，最终做出满意的产品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梯形 19"/>
          <p:cNvSpPr/>
          <p:nvPr/>
        </p:nvSpPr>
        <p:spPr>
          <a:xfrm>
            <a:off x="7721936" y="2136439"/>
            <a:ext cx="2880320" cy="1682040"/>
          </a:xfrm>
          <a:prstGeom prst="trapezoid">
            <a:avLst>
              <a:gd name="adj" fmla="val 72686"/>
            </a:avLst>
          </a:prstGeom>
          <a:gradFill flip="none" rotWithShape="1">
            <a:gsLst>
              <a:gs pos="0">
                <a:srgbClr val="FFF9CB">
                  <a:alpha val="0"/>
                </a:srgbClr>
              </a:gs>
              <a:gs pos="100000">
                <a:srgbClr val="FFF9CB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930235" y="1792458"/>
            <a:ext cx="473858" cy="347454"/>
            <a:chOff x="4638730" y="2374283"/>
            <a:chExt cx="473858" cy="347454"/>
          </a:xfrm>
          <a:solidFill>
            <a:schemeClr val="accent5"/>
          </a:solidFill>
        </p:grpSpPr>
        <p:sp>
          <p:nvSpPr>
            <p:cNvPr id="22" name="任意多边形 21"/>
            <p:cNvSpPr/>
            <p:nvPr/>
          </p:nvSpPr>
          <p:spPr>
            <a:xfrm rot="16200000" flipH="1">
              <a:off x="4768572" y="2377722"/>
              <a:ext cx="214173" cy="473858"/>
            </a:xfrm>
            <a:custGeom>
              <a:avLst/>
              <a:gdLst>
                <a:gd name="connsiteX0" fmla="*/ 1008982 w 1008982"/>
                <a:gd name="connsiteY0" fmla="*/ 0 h 2017964"/>
                <a:gd name="connsiteX1" fmla="*/ 1008982 w 1008982"/>
                <a:gd name="connsiteY1" fmla="*/ 2017964 h 2017964"/>
                <a:gd name="connsiteX2" fmla="*/ 0 w 1008982"/>
                <a:gd name="connsiteY2" fmla="*/ 1008982 h 2017964"/>
                <a:gd name="connsiteX3" fmla="*/ 1008982 w 1008982"/>
                <a:gd name="connsiteY3" fmla="*/ 0 h 20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982" h="2017964">
                  <a:moveTo>
                    <a:pt x="1008982" y="0"/>
                  </a:moveTo>
                  <a:lnTo>
                    <a:pt x="1008982" y="2017964"/>
                  </a:lnTo>
                  <a:cubicBezTo>
                    <a:pt x="451737" y="2017964"/>
                    <a:pt x="0" y="1566227"/>
                    <a:pt x="0" y="1008982"/>
                  </a:cubicBezTo>
                  <a:cubicBezTo>
                    <a:pt x="0" y="451737"/>
                    <a:pt x="451737" y="0"/>
                    <a:pt x="100898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 rot="16200000">
              <a:off x="4736893" y="2438058"/>
              <a:ext cx="267397" cy="139848"/>
            </a:xfrm>
            <a:prstGeom prst="roundRect">
              <a:avLst>
                <a:gd name="adj" fmla="val 43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9162096" y="1491840"/>
            <a:ext cx="0" cy="324000"/>
          </a:xfrm>
          <a:prstGeom prst="line">
            <a:avLst/>
          </a:prstGeom>
          <a:ln w="190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梯形 29"/>
          <p:cNvSpPr/>
          <p:nvPr/>
        </p:nvSpPr>
        <p:spPr>
          <a:xfrm>
            <a:off x="2125603" y="2224730"/>
            <a:ext cx="2880320" cy="1682040"/>
          </a:xfrm>
          <a:prstGeom prst="trapezoid">
            <a:avLst>
              <a:gd name="adj" fmla="val 72686"/>
            </a:avLst>
          </a:prstGeom>
          <a:gradFill flip="none" rotWithShape="1">
            <a:gsLst>
              <a:gs pos="0">
                <a:srgbClr val="FFF9CB">
                  <a:alpha val="0"/>
                </a:srgbClr>
              </a:gs>
              <a:gs pos="100000">
                <a:srgbClr val="FFF9CB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72612" y="1798834"/>
            <a:ext cx="473858" cy="347454"/>
            <a:chOff x="4638730" y="2374283"/>
            <a:chExt cx="473858" cy="347454"/>
          </a:xfrm>
          <a:solidFill>
            <a:schemeClr val="accent5"/>
          </a:solidFill>
        </p:grpSpPr>
        <p:sp>
          <p:nvSpPr>
            <p:cNvPr id="42" name="任意多边形 41"/>
            <p:cNvSpPr/>
            <p:nvPr/>
          </p:nvSpPr>
          <p:spPr>
            <a:xfrm rot="16200000" flipH="1">
              <a:off x="4768572" y="2377722"/>
              <a:ext cx="214173" cy="473858"/>
            </a:xfrm>
            <a:custGeom>
              <a:avLst/>
              <a:gdLst>
                <a:gd name="connsiteX0" fmla="*/ 1008982 w 1008982"/>
                <a:gd name="connsiteY0" fmla="*/ 0 h 2017964"/>
                <a:gd name="connsiteX1" fmla="*/ 1008982 w 1008982"/>
                <a:gd name="connsiteY1" fmla="*/ 2017964 h 2017964"/>
                <a:gd name="connsiteX2" fmla="*/ 0 w 1008982"/>
                <a:gd name="connsiteY2" fmla="*/ 1008982 h 2017964"/>
                <a:gd name="connsiteX3" fmla="*/ 1008982 w 1008982"/>
                <a:gd name="connsiteY3" fmla="*/ 0 h 20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982" h="2017964">
                  <a:moveTo>
                    <a:pt x="1008982" y="0"/>
                  </a:moveTo>
                  <a:lnTo>
                    <a:pt x="1008982" y="2017964"/>
                  </a:lnTo>
                  <a:cubicBezTo>
                    <a:pt x="451737" y="2017964"/>
                    <a:pt x="0" y="1566227"/>
                    <a:pt x="0" y="1008982"/>
                  </a:cubicBezTo>
                  <a:cubicBezTo>
                    <a:pt x="0" y="451737"/>
                    <a:pt x="451737" y="0"/>
                    <a:pt x="100898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 rot="16200000">
              <a:off x="4736893" y="2438058"/>
              <a:ext cx="267397" cy="139848"/>
            </a:xfrm>
            <a:prstGeom prst="roundRect">
              <a:avLst>
                <a:gd name="adj" fmla="val 43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3404473" y="1498216"/>
            <a:ext cx="0" cy="324000"/>
          </a:xfrm>
          <a:prstGeom prst="line">
            <a:avLst/>
          </a:prstGeom>
          <a:ln w="190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项目要求</a:t>
            </a:r>
            <a:endParaRPr kumimoji="1" lang="zh-CN" altLang="en-US" sz="3200" b="1" dirty="0"/>
          </a:p>
        </p:txBody>
      </p:sp>
      <p:sp>
        <p:nvSpPr>
          <p:cNvPr id="20" name="梯形 19"/>
          <p:cNvSpPr/>
          <p:nvPr/>
        </p:nvSpPr>
        <p:spPr>
          <a:xfrm rot="18230008">
            <a:off x="3220264" y="1908475"/>
            <a:ext cx="1800200" cy="1682040"/>
          </a:xfrm>
          <a:prstGeom prst="trapezoid">
            <a:avLst>
              <a:gd name="adj" fmla="val 39440"/>
            </a:avLst>
          </a:prstGeom>
          <a:gradFill flip="none" rotWithShape="1">
            <a:gsLst>
              <a:gs pos="0">
                <a:srgbClr val="FFF9CB">
                  <a:alpha val="0"/>
                </a:srgbClr>
              </a:gs>
              <a:gs pos="100000">
                <a:srgbClr val="FFF9CB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4655232" y="2383130"/>
            <a:ext cx="5694179" cy="1033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tx1"/>
                </a:solidFill>
                <a:effectLst>
                  <a:reflection blurRad="6350" stA="55000" endA="300" endPos="45500" dist="50800" dir="5400000" sy="-10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项目交付要求</a:t>
            </a:r>
            <a:endParaRPr lang="zh-CN" altLang="en-US" sz="6000" b="1" dirty="0">
              <a:solidFill>
                <a:schemeClr val="tx1"/>
              </a:solidFill>
              <a:effectLst>
                <a:reflection blurRad="6350" stA="55000" endA="300" endPos="45500" dist="50800" dir="5400000" sy="-10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2657552" y="1975060"/>
            <a:ext cx="394135" cy="429378"/>
          </a:xfrm>
          <a:prstGeom prst="line">
            <a:avLst/>
          </a:prstGeom>
          <a:ln w="1905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 44"/>
          <p:cNvSpPr/>
          <p:nvPr/>
        </p:nvSpPr>
        <p:spPr>
          <a:xfrm rot="18363366">
            <a:off x="2987183" y="1887252"/>
            <a:ext cx="502255" cy="497062"/>
          </a:xfrm>
          <a:custGeom>
            <a:avLst/>
            <a:gdLst>
              <a:gd name="connsiteX0" fmla="*/ 242622 w 502255"/>
              <a:gd name="connsiteY0" fmla="*/ 0 h 497062"/>
              <a:gd name="connsiteX1" fmla="*/ 260158 w 502255"/>
              <a:gd name="connsiteY1" fmla="*/ 0 h 497062"/>
              <a:gd name="connsiteX2" fmla="*/ 321314 w 502255"/>
              <a:gd name="connsiteY2" fmla="*/ 61156 h 497062"/>
              <a:gd name="connsiteX3" fmla="*/ 321314 w 502255"/>
              <a:gd name="connsiteY3" fmla="*/ 158993 h 497062"/>
              <a:gd name="connsiteX4" fmla="*/ 502255 w 502255"/>
              <a:gd name="connsiteY4" fmla="*/ 497062 h 497062"/>
              <a:gd name="connsiteX5" fmla="*/ 0 w 502255"/>
              <a:gd name="connsiteY5" fmla="*/ 497062 h 497062"/>
              <a:gd name="connsiteX6" fmla="*/ 181466 w 502255"/>
              <a:gd name="connsiteY6" fmla="*/ 158014 h 497062"/>
              <a:gd name="connsiteX7" fmla="*/ 181466 w 502255"/>
              <a:gd name="connsiteY7" fmla="*/ 61156 h 497062"/>
              <a:gd name="connsiteX8" fmla="*/ 242622 w 502255"/>
              <a:gd name="connsiteY8" fmla="*/ 0 h 49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255" h="497062">
                <a:moveTo>
                  <a:pt x="242622" y="0"/>
                </a:moveTo>
                <a:lnTo>
                  <a:pt x="260158" y="0"/>
                </a:lnTo>
                <a:cubicBezTo>
                  <a:pt x="293934" y="0"/>
                  <a:pt x="321314" y="27380"/>
                  <a:pt x="321314" y="61156"/>
                </a:cubicBezTo>
                <a:lnTo>
                  <a:pt x="321314" y="158993"/>
                </a:lnTo>
                <a:lnTo>
                  <a:pt x="502255" y="497062"/>
                </a:lnTo>
                <a:lnTo>
                  <a:pt x="0" y="497062"/>
                </a:lnTo>
                <a:lnTo>
                  <a:pt x="181466" y="158014"/>
                </a:lnTo>
                <a:lnTo>
                  <a:pt x="181466" y="61156"/>
                </a:lnTo>
                <a:cubicBezTo>
                  <a:pt x="181466" y="27380"/>
                  <a:pt x="208846" y="0"/>
                  <a:pt x="242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75767" y="3749885"/>
            <a:ext cx="423232" cy="230791"/>
            <a:chOff x="6851258" y="2773048"/>
            <a:chExt cx="474451" cy="258721"/>
          </a:xfrm>
          <a:solidFill>
            <a:schemeClr val="accent4"/>
          </a:solidFill>
          <a:effectLst>
            <a:reflection blurRad="6350" stA="50000" endA="300" endPos="55000" dir="5400000" sy="-100000" algn="bl" rotWithShape="0"/>
          </a:effectLst>
        </p:grpSpPr>
        <p:sp>
          <p:nvSpPr>
            <p:cNvPr id="46" name="圆角矩形 45"/>
            <p:cNvSpPr/>
            <p:nvPr/>
          </p:nvSpPr>
          <p:spPr>
            <a:xfrm rot="16200000">
              <a:off x="7014728" y="2798642"/>
              <a:ext cx="132145" cy="80958"/>
            </a:xfrm>
            <a:prstGeom prst="roundRect">
              <a:avLst>
                <a:gd name="adj" fmla="val 43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6851258" y="2859782"/>
              <a:ext cx="474451" cy="171987"/>
              <a:chOff x="5805912" y="3199387"/>
              <a:chExt cx="554319" cy="200939"/>
            </a:xfrm>
            <a:grpFill/>
          </p:grpSpPr>
          <p:sp>
            <p:nvSpPr>
              <p:cNvPr id="48" name="任意多边形 47"/>
              <p:cNvSpPr/>
              <p:nvPr/>
            </p:nvSpPr>
            <p:spPr>
              <a:xfrm>
                <a:off x="5809846" y="3199387"/>
                <a:ext cx="550385" cy="170504"/>
              </a:xfrm>
              <a:custGeom>
                <a:avLst/>
                <a:gdLst>
                  <a:gd name="connsiteX0" fmla="*/ 372858 w 745716"/>
                  <a:gd name="connsiteY0" fmla="*/ 0 h 617090"/>
                  <a:gd name="connsiteX1" fmla="*/ 745716 w 745716"/>
                  <a:gd name="connsiteY1" fmla="*/ 355592 h 617090"/>
                  <a:gd name="connsiteX2" fmla="*/ 636509 w 745716"/>
                  <a:gd name="connsiteY2" fmla="*/ 607034 h 617090"/>
                  <a:gd name="connsiteX3" fmla="*/ 623728 w 745716"/>
                  <a:gd name="connsiteY3" fmla="*/ 617090 h 617090"/>
                  <a:gd name="connsiteX4" fmla="*/ 121988 w 745716"/>
                  <a:gd name="connsiteY4" fmla="*/ 617090 h 617090"/>
                  <a:gd name="connsiteX5" fmla="*/ 109208 w 745716"/>
                  <a:gd name="connsiteY5" fmla="*/ 607034 h 617090"/>
                  <a:gd name="connsiteX6" fmla="*/ 0 w 745716"/>
                  <a:gd name="connsiteY6" fmla="*/ 355592 h 617090"/>
                  <a:gd name="connsiteX7" fmla="*/ 372858 w 745716"/>
                  <a:gd name="connsiteY7" fmla="*/ 0 h 61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5716" h="617090">
                    <a:moveTo>
                      <a:pt x="372858" y="0"/>
                    </a:moveTo>
                    <a:cubicBezTo>
                      <a:pt x="578782" y="0"/>
                      <a:pt x="745716" y="159204"/>
                      <a:pt x="745716" y="355592"/>
                    </a:cubicBezTo>
                    <a:cubicBezTo>
                      <a:pt x="745716" y="453786"/>
                      <a:pt x="703983" y="542684"/>
                      <a:pt x="636509" y="607034"/>
                    </a:cubicBezTo>
                    <a:lnTo>
                      <a:pt x="623728" y="617090"/>
                    </a:lnTo>
                    <a:lnTo>
                      <a:pt x="121988" y="617090"/>
                    </a:lnTo>
                    <a:lnTo>
                      <a:pt x="109208" y="607034"/>
                    </a:lnTo>
                    <a:cubicBezTo>
                      <a:pt x="41734" y="542684"/>
                      <a:pt x="0" y="453786"/>
                      <a:pt x="0" y="355592"/>
                    </a:cubicBezTo>
                    <a:cubicBezTo>
                      <a:pt x="0" y="159204"/>
                      <a:pt x="166934" y="0"/>
                      <a:pt x="3728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805912" y="3254333"/>
                <a:ext cx="554319" cy="145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2" name="矩形 51"/>
          <p:cNvSpPr/>
          <p:nvPr/>
        </p:nvSpPr>
        <p:spPr>
          <a:xfrm>
            <a:off x="2889834" y="4103767"/>
            <a:ext cx="3175963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</a:rPr>
              <a:t>实现功能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实现基本的功能，能够正常的使用版权系统进行注册，校验，签名，查询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1360" y="410400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项目报告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</a:rPr>
              <a:t>项目分析，分工，遇到的困难，解决方法，学到的新的，总结等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4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演示</Application>
  <PresentationFormat>宽屏</PresentationFormat>
  <Paragraphs>173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Segoe UI</vt:lpstr>
      <vt:lpstr>微软雅黑</vt:lpstr>
      <vt:lpstr>Segoe UI Light</vt:lpstr>
      <vt:lpstr>微软雅黑 Light</vt:lpstr>
      <vt:lpstr>Avenir Next</vt:lpstr>
      <vt:lpstr>Verdana</vt:lpstr>
      <vt:lpstr>Segoe Print</vt:lpstr>
      <vt:lpstr>Source Sans Pro Light</vt:lpstr>
      <vt:lpstr>Franklin Gothic Demi</vt:lpstr>
      <vt:lpstr>Arial Unicode MS</vt:lpstr>
      <vt:lpstr>等线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彭海洋</cp:lastModifiedBy>
  <cp:revision>338</cp:revision>
  <dcterms:created xsi:type="dcterms:W3CDTF">2019-07-24T02:41:00Z</dcterms:created>
  <dcterms:modified xsi:type="dcterms:W3CDTF">2019-12-14T10:45:12Z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