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sldIdLst>
    <p:sldId id="282" r:id="rId2"/>
    <p:sldId id="303" r:id="rId3"/>
    <p:sldId id="319" r:id="rId4"/>
    <p:sldId id="320" r:id="rId5"/>
    <p:sldId id="321" r:id="rId6"/>
    <p:sldId id="318" r:id="rId7"/>
    <p:sldId id="322" r:id="rId8"/>
    <p:sldId id="323" r:id="rId9"/>
    <p:sldId id="31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hao" initials="l" lastIdx="1" clrIdx="0">
    <p:extLst>
      <p:ext uri="{19B8F6BF-5375-455C-9EA6-DF929625EA0E}">
        <p15:presenceInfo xmlns:p15="http://schemas.microsoft.com/office/powerpoint/2012/main" userId="li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DA"/>
    <a:srgbClr val="EF8230"/>
    <a:srgbClr val="0D03C7"/>
    <a:srgbClr val="6F00D4"/>
    <a:srgbClr val="8100FF"/>
    <a:srgbClr val="C600FF"/>
    <a:srgbClr val="3403C6"/>
    <a:srgbClr val="7E00FF"/>
    <a:srgbClr val="8200F5"/>
    <a:srgbClr val="1C0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88832" autoAdjust="0"/>
  </p:normalViewPr>
  <p:slideViewPr>
    <p:cSldViewPr snapToGrid="0" snapToObjects="1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157C3-A551-C349-9D4C-C414E0B9F5DB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64B5C-3EA8-E94A-9539-8C94C0598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25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欢迎辞；</a:t>
            </a:r>
            <a:endParaRPr lang="en-US" altLang="zh-CN" dirty="0"/>
          </a:p>
          <a:p>
            <a:r>
              <a:rPr lang="zh-CN" altLang="en-US" dirty="0"/>
              <a:t>课题；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15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30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72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1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10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44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70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19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20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24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753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457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385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414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037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20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54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37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41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单击此处编辑母版标题样式</a:t>
            </a:r>
          </a:p>
        </p:txBody>
      </p:sp>
      <p:sp>
        <p:nvSpPr>
          <p:cNvPr id="410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单击此处编辑母版文本样式</a:t>
            </a:r>
          </a:p>
          <a:p>
            <a:pPr lvl="1"/>
            <a:r>
              <a:rPr lang="zh-TW" altLang="zh-CN"/>
              <a:t>第二级</a:t>
            </a:r>
          </a:p>
          <a:p>
            <a:pPr lvl="2"/>
            <a:r>
              <a:rPr lang="zh-TW" altLang="zh-CN"/>
              <a:t>第三级</a:t>
            </a:r>
          </a:p>
          <a:p>
            <a:pPr lvl="3"/>
            <a:r>
              <a:rPr lang="zh-TW" altLang="zh-CN"/>
              <a:t>第四级</a:t>
            </a:r>
          </a:p>
          <a:p>
            <a:pPr lvl="4"/>
            <a:r>
              <a:rPr lang="zh-TW" altLang="zh-CN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172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chaincode.go" TargetMode="External"/><Relationship Id="rId4" Type="http://schemas.openxmlformats.org/officeDocument/2006/relationships/hyperlink" Target="chaincode_example02.g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FB7B642-7E72-A744-B8DE-4E897E16A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78" b="13533"/>
          <a:stretch/>
        </p:blipFill>
        <p:spPr>
          <a:xfrm>
            <a:off x="-3" y="-1"/>
            <a:ext cx="12192000" cy="53335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5648A39-A08F-A643-817F-A5B8118AA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b="32411"/>
          <a:stretch/>
        </p:blipFill>
        <p:spPr>
          <a:xfrm>
            <a:off x="3853131" y="972063"/>
            <a:ext cx="4485731" cy="2788940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9CBA4FA1-1299-014E-B258-762E29B505EC}"/>
              </a:ext>
            </a:extLst>
          </p:cNvPr>
          <p:cNvSpPr txBox="1"/>
          <p:nvPr/>
        </p:nvSpPr>
        <p:spPr>
          <a:xfrm>
            <a:off x="575875" y="1640961"/>
            <a:ext cx="1104024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7000" b="1" spc="300">
                <a:gradFill>
                  <a:gsLst>
                    <a:gs pos="5000">
                      <a:schemeClr val="accent1">
                        <a:lumMod val="0"/>
                        <a:lumOff val="100000"/>
                      </a:schemeClr>
                    </a:gs>
                    <a:gs pos="72000">
                      <a:schemeClr val="accent1">
                        <a:lumMod val="39000"/>
                        <a:lumOff val="61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BTCU</a:t>
            </a:r>
            <a:r>
              <a:rPr lang="zh-CN" altLang="en-US" sz="4000" dirty="0">
                <a:solidFill>
                  <a:schemeClr val="bg1"/>
                </a:solidFill>
              </a:rPr>
              <a:t> 联盟链训练营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6000" dirty="0">
                <a:solidFill>
                  <a:schemeClr val="bg1"/>
                </a:solidFill>
              </a:rPr>
              <a:t>4</a:t>
            </a:r>
            <a:r>
              <a:rPr lang="en-US" altLang="zh-CN" sz="6000" dirty="0" smtClean="0">
                <a:solidFill>
                  <a:schemeClr val="bg1"/>
                </a:solidFill>
              </a:rPr>
              <a:t>.</a:t>
            </a:r>
            <a:r>
              <a:rPr lang="zh-CN" altLang="en-US" sz="6000" dirty="0"/>
              <a:t>全方位认识</a:t>
            </a:r>
            <a:r>
              <a:rPr lang="zh-CN" altLang="en-US" sz="6000" dirty="0" smtClean="0"/>
              <a:t>链码</a:t>
            </a:r>
            <a:endParaRPr lang="en-US" altLang="zh-CN" sz="6000" dirty="0" smtClean="0"/>
          </a:p>
          <a:p>
            <a:r>
              <a:rPr lang="zh-CN" altLang="en-US" sz="3200" dirty="0" smtClean="0"/>
              <a:t>链码</a:t>
            </a:r>
            <a:r>
              <a:rPr lang="zh-CN" altLang="en-US" sz="3200" dirty="0"/>
              <a:t>作用及对链码进行管理与测试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73479EDF-B789-9F4D-8A8A-A442D62527E6}"/>
              </a:ext>
            </a:extLst>
          </p:cNvPr>
          <p:cNvSpPr txBox="1"/>
          <p:nvPr/>
        </p:nvSpPr>
        <p:spPr>
          <a:xfrm>
            <a:off x="3096208" y="4339147"/>
            <a:ext cx="59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主讲</a:t>
            </a:r>
            <a:r>
              <a:rPr kumimoji="1" lang="zh-CN" altLang="en-US" sz="2000" b="1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2000" b="1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王业伟</a:t>
            </a:r>
            <a:r>
              <a:rPr kumimoji="1" lang="zh-CN" altLang="en-US" sz="2000" b="1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上海交通大学</a:t>
            </a:r>
            <a:endParaRPr kumimoji="1" lang="zh-CN" altLang="en-US" sz="2000" b="1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2C1109F-DBEA-4D41-BA7F-1CDCC262E8FD}"/>
              </a:ext>
            </a:extLst>
          </p:cNvPr>
          <p:cNvSpPr/>
          <p:nvPr/>
        </p:nvSpPr>
        <p:spPr bwMode="auto">
          <a:xfrm>
            <a:off x="0" y="5299890"/>
            <a:ext cx="12192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48797CCE-31DC-8042-B043-B0FB40D50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454"/>
          <a:stretch/>
        </p:blipFill>
        <p:spPr>
          <a:xfrm>
            <a:off x="3888301" y="5608502"/>
            <a:ext cx="1133079" cy="11192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53049662-0B73-684E-8A4C-8CBB3078F44D}"/>
              </a:ext>
            </a:extLst>
          </p:cNvPr>
          <p:cNvSpPr txBox="1"/>
          <p:nvPr/>
        </p:nvSpPr>
        <p:spPr>
          <a:xfrm>
            <a:off x="5021380" y="5891136"/>
            <a:ext cx="3190635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BTCU</a:t>
            </a:r>
            <a:r>
              <a:rPr kumimoji="1" lang="zh-CN" altLang="en-US" sz="2000" dirty="0"/>
              <a:t> </a:t>
            </a:r>
            <a:r>
              <a:rPr kumimoji="1" lang="zh-CN" altLang="en-US" dirty="0"/>
              <a:t>高校区块链技术社区</a:t>
            </a:r>
            <a:endParaRPr kumimoji="1" lang="en-US" altLang="zh-CN" dirty="0"/>
          </a:p>
          <a:p>
            <a:r>
              <a:rPr kumimoji="1" lang="en-US" altLang="zh-CN" sz="1040" dirty="0"/>
              <a:t>Blockchain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Technology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Community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of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Universities</a:t>
            </a:r>
            <a:endParaRPr kumimoji="1" lang="zh-CN" altLang="en-US" sz="1040" dirty="0"/>
          </a:p>
        </p:txBody>
      </p:sp>
    </p:spTree>
    <p:extLst>
      <p:ext uri="{BB962C8B-B14F-4D97-AF65-F5344CB8AC3E}">
        <p14:creationId xmlns:p14="http://schemas.microsoft.com/office/powerpoint/2010/main" val="18457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xmlns="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36C8E293-33AE-054F-A412-356DB794DE03}"/>
              </a:ext>
            </a:extLst>
          </p:cNvPr>
          <p:cNvSpPr txBox="1"/>
          <p:nvPr/>
        </p:nvSpPr>
        <p:spPr>
          <a:xfrm>
            <a:off x="788275" y="359649"/>
            <a:ext cx="92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目录</a:t>
            </a:r>
            <a:endParaRPr kumimoji="1" lang="zh-CN" altLang="en-US" sz="2400" b="1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ED8D0E01-CE76-A64B-9145-0470D0CB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xmlns="" id="{6659F4F1-AD8D-4234-8AD8-838D745724AC}"/>
              </a:ext>
            </a:extLst>
          </p:cNvPr>
          <p:cNvSpPr txBox="1">
            <a:spLocks/>
          </p:cNvSpPr>
          <p:nvPr/>
        </p:nvSpPr>
        <p:spPr>
          <a:xfrm>
            <a:off x="2572315" y="3817022"/>
            <a:ext cx="9045612" cy="515626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altLang="zh-CN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Fabric</a:t>
            </a: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中的核心模块与配置文件</a:t>
            </a:r>
            <a:endParaRPr lang="en-US" altLang="zh-CN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xmlns="" id="{E6CEE756-1D5A-48AF-AE4C-EE11414B0723}"/>
              </a:ext>
            </a:extLst>
          </p:cNvPr>
          <p:cNvSpPr txBox="1">
            <a:spLocks/>
          </p:cNvSpPr>
          <p:nvPr/>
        </p:nvSpPr>
        <p:spPr>
          <a:xfrm>
            <a:off x="2532778" y="1282927"/>
            <a:ext cx="8022147" cy="638246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defRPr/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961CBE81-75C0-49A3-94C8-2C55859B4C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3804960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3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5E177606-CAB1-4AC7-9243-C0D99248A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2569161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xmlns="" id="{95CCC6CD-4049-42D9-839F-6D045D4C9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1333362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1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xmlns="" id="{627F759D-E22A-4550-AE3B-59972978D02A}"/>
              </a:ext>
            </a:extLst>
          </p:cNvPr>
          <p:cNvSpPr txBox="1">
            <a:spLocks/>
          </p:cNvSpPr>
          <p:nvPr/>
        </p:nvSpPr>
        <p:spPr>
          <a:xfrm>
            <a:off x="2611641" y="5095436"/>
            <a:ext cx="5941064" cy="439115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lnSpc>
                <a:spcPct val="114000"/>
              </a:lnSpc>
              <a:spcBef>
                <a:spcPts val="1200"/>
              </a:spcBef>
              <a:defRPr/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3">
            <a:extLst>
              <a:ext uri="{FF2B5EF4-FFF2-40B4-BE49-F238E27FC236}">
                <a16:creationId xmlns:a16="http://schemas.microsoft.com/office/drawing/2014/main" xmlns="" id="{ABF8D24A-8DDD-41D4-912F-B4A9D15243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5147593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BD1A0E4-DDE4-4E64-9A4B-76DFEC342497}"/>
              </a:ext>
            </a:extLst>
          </p:cNvPr>
          <p:cNvSpPr/>
          <p:nvPr/>
        </p:nvSpPr>
        <p:spPr>
          <a:xfrm>
            <a:off x="2532778" y="256916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链码的管理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192332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xmlns="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Chaincode</a:t>
            </a:r>
            <a:r>
              <a:rPr kumimoji="1" lang="zh-CN" altLang="en-US" sz="3200" b="1" dirty="0" smtClean="0"/>
              <a:t>的概念</a:t>
            </a:r>
            <a:endParaRPr kumimoji="1"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539676"/>
            <a:ext cx="10857987" cy="39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xmlns="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Chaincode</a:t>
            </a:r>
            <a:r>
              <a:rPr kumimoji="1" lang="zh-CN" altLang="en-US" sz="3200" b="1" dirty="0" smtClean="0"/>
              <a:t>的概念</a:t>
            </a:r>
            <a:endParaRPr kumimoji="1" lang="en-US" altLang="zh-CN" sz="32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63850"/>
              </p:ext>
            </p:extLst>
          </p:nvPr>
        </p:nvGraphicFramePr>
        <p:xfrm>
          <a:off x="299545" y="1956864"/>
          <a:ext cx="5659465" cy="398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66"/>
                <a:gridCol w="3812099"/>
              </a:tblGrid>
              <a:tr h="797395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配置系统链码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(CSCC)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 </a:t>
                      </a: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端的 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 </a:t>
                      </a: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</a:t>
                      </a:r>
                      <a:endParaRPr lang="zh-CN" altLang="en-US" dirty="0"/>
                    </a:p>
                  </a:txBody>
                  <a:tcPr/>
                </a:tc>
              </a:tr>
              <a:tr h="797395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生命周期系统链码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(LSCC)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对用户链码的生命周期进行管理</a:t>
                      </a:r>
                      <a:endParaRPr lang="zh-CN" altLang="en-US" dirty="0"/>
                    </a:p>
                  </a:txBody>
                  <a:tcPr/>
                </a:tc>
              </a:tr>
              <a:tr h="797395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查询系统链码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(QSCC)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提供账本查询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。如获取区块和交易等信息</a:t>
                      </a:r>
                      <a:endParaRPr lang="zh-CN" altLang="en-US" dirty="0"/>
                    </a:p>
                  </a:txBody>
                  <a:tcPr/>
                </a:tc>
              </a:tr>
              <a:tr h="797395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背书管理系统链码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(ESCC)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负责背书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签名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过程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并可以支持对背书策略进行管理</a:t>
                      </a:r>
                      <a:endParaRPr lang="zh-CN" altLang="en-US" dirty="0"/>
                    </a:p>
                  </a:txBody>
                  <a:tcPr/>
                </a:tc>
              </a:tr>
              <a:tr h="797395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验证系统链码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(VSCC)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处理交易的验证，包括检查背书策略以及多版本并发控制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9546" y="126193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系统链码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31505" y="12619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用户链码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6431505" y="1956864"/>
            <a:ext cx="5342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由应用程序开发人员根据不同场景需求及成员制定的相关规则，使用 </a:t>
            </a:r>
            <a:r>
              <a:rPr lang="en-US" altLang="zh-CN" dirty="0" err="1"/>
              <a:t>Golang</a:t>
            </a:r>
            <a:r>
              <a:rPr lang="zh-CN" altLang="en-US" dirty="0"/>
              <a:t>（或</a:t>
            </a:r>
            <a:r>
              <a:rPr lang="en-US" altLang="zh-CN" dirty="0"/>
              <a:t>Java</a:t>
            </a:r>
            <a:r>
              <a:rPr lang="zh-CN" altLang="en-US" dirty="0"/>
              <a:t>等）语言编写的基于操作区块链分布式账本的状态的业务处理逻辑代码，运行在链码容器中，通过 </a:t>
            </a:r>
            <a:r>
              <a:rPr lang="en-US" altLang="zh-CN" dirty="0"/>
              <a:t>Fabric </a:t>
            </a:r>
            <a:r>
              <a:rPr lang="zh-CN" altLang="en-US" dirty="0"/>
              <a:t>提供的接口与账本状态进行交互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下</a:t>
            </a:r>
            <a:r>
              <a:rPr lang="zh-CN" altLang="en-US" dirty="0">
                <a:solidFill>
                  <a:srgbClr val="00B0F0"/>
                </a:solidFill>
              </a:rPr>
              <a:t>可对账本数据进行操作，上可以给企业级应用程序提供调用接口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13735" y="6140078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linkClick r:id="rId4" action="ppaction://hlinkfile"/>
              </a:rPr>
              <a:t>github.com/chaincode/chaincode_example02/go/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308387" y="6140077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hlinkClick r:id="rId5" action="ppaction://hlinkfile"/>
              </a:rPr>
              <a:t>chaincode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5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链码的管理</a:t>
            </a:r>
            <a:endParaRPr kumimoji="1" lang="en-US" altLang="zh-CN" sz="32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88275" y="1335640"/>
            <a:ext cx="76673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管理链码的五</a:t>
            </a:r>
            <a:r>
              <a:rPr lang="zh-CN" altLang="en-US" sz="3600" dirty="0"/>
              <a:t>个命令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endParaRPr lang="zh-CN" altLang="en-US" sz="2800" dirty="0"/>
          </a:p>
          <a:p>
            <a:r>
              <a:rPr lang="en-US" altLang="zh-CN" sz="2400" b="1" dirty="0"/>
              <a:t>install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将已编写完成的链码安装在网络节点中。</a:t>
            </a:r>
          </a:p>
          <a:p>
            <a:r>
              <a:rPr lang="en-US" altLang="zh-CN" sz="2400" b="1" dirty="0"/>
              <a:t>instantiate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对已安装的链码进行实例化。</a:t>
            </a:r>
          </a:p>
          <a:p>
            <a:r>
              <a:rPr lang="en-US" altLang="zh-CN" sz="2400" b="1" dirty="0"/>
              <a:t>upgrade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对已有链码进行升级。链代码可以在安装后根据具体需求的变化进行升级。</a:t>
            </a:r>
          </a:p>
          <a:p>
            <a:r>
              <a:rPr lang="en-US" altLang="zh-CN" sz="2400" b="1" dirty="0"/>
              <a:t>package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对指定的链码进行打包的操作。</a:t>
            </a:r>
          </a:p>
          <a:p>
            <a:r>
              <a:rPr lang="en-US" altLang="zh-CN" sz="2400" b="1" dirty="0" err="1"/>
              <a:t>singnpackage</a:t>
            </a:r>
            <a:r>
              <a:rPr lang="zh-CN" altLang="en-US" sz="2400" b="1" dirty="0"/>
              <a:t>：</a:t>
            </a:r>
            <a:r>
              <a:rPr lang="zh-CN" altLang="en-US" sz="2400" dirty="0"/>
              <a:t>签名。</a:t>
            </a:r>
          </a:p>
        </p:txBody>
      </p:sp>
    </p:spTree>
    <p:extLst>
      <p:ext uri="{BB962C8B-B14F-4D97-AF65-F5344CB8AC3E}">
        <p14:creationId xmlns:p14="http://schemas.microsoft.com/office/powerpoint/2010/main" val="20175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xmlns="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6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A92BD2A-051B-4769-A237-6AA06F2A8274}"/>
              </a:ext>
            </a:extLst>
          </p:cNvPr>
          <p:cNvSpPr txBox="1"/>
          <p:nvPr/>
        </p:nvSpPr>
        <p:spPr>
          <a:xfrm>
            <a:off x="882867" y="29809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链码的安装、实例化和调用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0288" y="1089059"/>
            <a:ext cx="17235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链码的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安装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90711" y="1602050"/>
                <a:ext cx="971451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#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peer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chaincode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install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−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mycc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−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1.0 −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github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.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com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chaincode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chaincode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example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02/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go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/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11" y="1602050"/>
                <a:ext cx="971451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63267" y="2263245"/>
            <a:ext cx="203132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实例化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0288" y="2740823"/>
            <a:ext cx="9727921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 peer chaincode instantiate -o orderer.example.com:7050 --</a:t>
            </a:r>
            <a:r>
              <a:rPr lang="en-US" altLang="zh-CN" dirty="0" err="1">
                <a:solidFill>
                  <a:srgbClr val="FF0000"/>
                </a:solidFill>
              </a:rPr>
              <a:t>tls</a:t>
            </a:r>
            <a:r>
              <a:rPr lang="en-US" altLang="zh-CN" dirty="0">
                <a:solidFill>
                  <a:srgbClr val="FF0000"/>
                </a:solidFill>
              </a:rPr>
              <a:t> --</a:t>
            </a:r>
            <a:r>
              <a:rPr lang="en-US" altLang="zh-CN" dirty="0" err="1">
                <a:solidFill>
                  <a:srgbClr val="FF0000"/>
                </a:solidFill>
              </a:rPr>
              <a:t>cafile</a:t>
            </a:r>
            <a:r>
              <a:rPr lang="en-US" altLang="zh-CN" dirty="0">
                <a:solidFill>
                  <a:srgbClr val="FF0000"/>
                </a:solidFill>
              </a:rPr>
              <a:t> /opt/</a:t>
            </a:r>
            <a:r>
              <a:rPr lang="en-US" altLang="zh-CN" dirty="0" err="1">
                <a:solidFill>
                  <a:srgbClr val="FF0000"/>
                </a:solidFill>
              </a:rPr>
              <a:t>gopath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/github.com/</a:t>
            </a:r>
            <a:r>
              <a:rPr lang="en-US" altLang="zh-CN" dirty="0" err="1">
                <a:solidFill>
                  <a:srgbClr val="FF0000"/>
                </a:solidFill>
              </a:rPr>
              <a:t>hyperledger</a:t>
            </a:r>
            <a:r>
              <a:rPr lang="en-US" altLang="zh-CN" dirty="0">
                <a:solidFill>
                  <a:srgbClr val="FF0000"/>
                </a:solidFill>
              </a:rPr>
              <a:t>/fabric/peer/crypto/</a:t>
            </a:r>
            <a:r>
              <a:rPr lang="en-US" altLang="zh-CN" dirty="0" err="1">
                <a:solidFill>
                  <a:srgbClr val="FF0000"/>
                </a:solidFill>
              </a:rPr>
              <a:t>ordererOrganizations</a:t>
            </a:r>
            <a:r>
              <a:rPr lang="en-US" altLang="zh-CN" dirty="0">
                <a:solidFill>
                  <a:srgbClr val="FF0000"/>
                </a:solidFill>
              </a:rPr>
              <a:t>/example.com/</a:t>
            </a:r>
            <a:r>
              <a:rPr lang="en-US" altLang="zh-CN" dirty="0" err="1">
                <a:solidFill>
                  <a:srgbClr val="FF0000"/>
                </a:solidFill>
              </a:rPr>
              <a:t>orderers</a:t>
            </a:r>
            <a:r>
              <a:rPr lang="en-US" altLang="zh-CN" dirty="0">
                <a:solidFill>
                  <a:srgbClr val="FF0000"/>
                </a:solidFill>
              </a:rPr>
              <a:t>/orderer.example.com/</a:t>
            </a:r>
            <a:r>
              <a:rPr lang="en-US" altLang="zh-CN" dirty="0" err="1">
                <a:solidFill>
                  <a:srgbClr val="FF0000"/>
                </a:solidFill>
              </a:rPr>
              <a:t>msp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tlscacerts</a:t>
            </a:r>
            <a:r>
              <a:rPr lang="en-US" altLang="zh-CN" dirty="0">
                <a:solidFill>
                  <a:srgbClr val="FF0000"/>
                </a:solidFill>
              </a:rPr>
              <a:t>/tlsca.example.com-</a:t>
            </a:r>
            <a:r>
              <a:rPr lang="en-US" altLang="zh-CN" dirty="0" err="1">
                <a:solidFill>
                  <a:srgbClr val="FF0000"/>
                </a:solidFill>
              </a:rPr>
              <a:t>cert.pem</a:t>
            </a:r>
            <a:r>
              <a:rPr lang="en-US" altLang="zh-CN" dirty="0">
                <a:solidFill>
                  <a:srgbClr val="FF0000"/>
                </a:solidFill>
              </a:rPr>
              <a:t> -C $CHANNEL_NAME -n </a:t>
            </a:r>
            <a:r>
              <a:rPr lang="en-US" altLang="zh-CN" dirty="0" err="1">
                <a:solidFill>
                  <a:srgbClr val="FF0000"/>
                </a:solidFill>
              </a:rPr>
              <a:t>mycc</a:t>
            </a:r>
            <a:r>
              <a:rPr lang="en-US" altLang="zh-CN" dirty="0">
                <a:solidFill>
                  <a:srgbClr val="FF0000"/>
                </a:solidFill>
              </a:rPr>
              <a:t> -v 1.0 -c '{"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":["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","a", "100", "b","200"]}' -P "OR ('Org1MSP.peer','Org2MSP.peer</a:t>
            </a:r>
            <a:r>
              <a:rPr lang="en-US" altLang="zh-CN" dirty="0" smtClean="0">
                <a:solidFill>
                  <a:srgbClr val="FF0000"/>
                </a:solidFill>
              </a:rPr>
              <a:t>')"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0288" y="4907527"/>
            <a:ext cx="9727921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 peer chaincode invoke -o orderer.example.com:7050  --</a:t>
            </a:r>
            <a:r>
              <a:rPr lang="en-US" altLang="zh-CN" dirty="0" err="1">
                <a:solidFill>
                  <a:srgbClr val="FF0000"/>
                </a:solidFill>
              </a:rPr>
              <a:t>tls</a:t>
            </a:r>
            <a:r>
              <a:rPr lang="en-US" altLang="zh-CN" dirty="0">
                <a:solidFill>
                  <a:srgbClr val="FF0000"/>
                </a:solidFill>
              </a:rPr>
              <a:t> --</a:t>
            </a:r>
            <a:r>
              <a:rPr lang="en-US" altLang="zh-CN" dirty="0" err="1">
                <a:solidFill>
                  <a:srgbClr val="FF0000"/>
                </a:solidFill>
              </a:rPr>
              <a:t>cafile</a:t>
            </a:r>
            <a:r>
              <a:rPr lang="en-US" altLang="zh-CN" dirty="0">
                <a:solidFill>
                  <a:srgbClr val="FF0000"/>
                </a:solidFill>
              </a:rPr>
              <a:t> /opt/</a:t>
            </a:r>
            <a:r>
              <a:rPr lang="en-US" altLang="zh-CN" dirty="0" err="1">
                <a:solidFill>
                  <a:srgbClr val="FF0000"/>
                </a:solidFill>
              </a:rPr>
              <a:t>gopath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/github.com/</a:t>
            </a:r>
            <a:r>
              <a:rPr lang="en-US" altLang="zh-CN" dirty="0" err="1">
                <a:solidFill>
                  <a:srgbClr val="FF0000"/>
                </a:solidFill>
              </a:rPr>
              <a:t>hyperledger</a:t>
            </a:r>
            <a:r>
              <a:rPr lang="en-US" altLang="zh-CN" dirty="0">
                <a:solidFill>
                  <a:srgbClr val="FF0000"/>
                </a:solidFill>
              </a:rPr>
              <a:t>/fabric/peer/crypto/</a:t>
            </a:r>
            <a:r>
              <a:rPr lang="en-US" altLang="zh-CN" dirty="0" err="1">
                <a:solidFill>
                  <a:srgbClr val="FF0000"/>
                </a:solidFill>
              </a:rPr>
              <a:t>ordererOrganizations</a:t>
            </a:r>
            <a:r>
              <a:rPr lang="en-US" altLang="zh-CN" dirty="0">
                <a:solidFill>
                  <a:srgbClr val="FF0000"/>
                </a:solidFill>
              </a:rPr>
              <a:t>/example.com/</a:t>
            </a:r>
            <a:r>
              <a:rPr lang="en-US" altLang="zh-CN" dirty="0" err="1">
                <a:solidFill>
                  <a:srgbClr val="FF0000"/>
                </a:solidFill>
              </a:rPr>
              <a:t>orderers</a:t>
            </a:r>
            <a:r>
              <a:rPr lang="en-US" altLang="zh-CN" dirty="0">
                <a:solidFill>
                  <a:srgbClr val="FF0000"/>
                </a:solidFill>
              </a:rPr>
              <a:t>/orderer.example.com/</a:t>
            </a:r>
            <a:r>
              <a:rPr lang="en-US" altLang="zh-CN" dirty="0" err="1">
                <a:solidFill>
                  <a:srgbClr val="FF0000"/>
                </a:solidFill>
              </a:rPr>
              <a:t>msp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tlscacerts</a:t>
            </a:r>
            <a:r>
              <a:rPr lang="en-US" altLang="zh-CN" dirty="0">
                <a:solidFill>
                  <a:srgbClr val="FF0000"/>
                </a:solidFill>
              </a:rPr>
              <a:t>/tlsca.example.com-</a:t>
            </a:r>
            <a:r>
              <a:rPr lang="en-US" altLang="zh-CN" dirty="0" err="1">
                <a:solidFill>
                  <a:srgbClr val="FF0000"/>
                </a:solidFill>
              </a:rPr>
              <a:t>cert.pem</a:t>
            </a:r>
            <a:r>
              <a:rPr lang="en-US" altLang="zh-CN" dirty="0">
                <a:solidFill>
                  <a:srgbClr val="FF0000"/>
                </a:solidFill>
              </a:rPr>
              <a:t>  -C $CHANNEL_NAME -n </a:t>
            </a:r>
            <a:r>
              <a:rPr lang="en-US" altLang="zh-CN" dirty="0" err="1">
                <a:solidFill>
                  <a:srgbClr val="FF0000"/>
                </a:solidFill>
              </a:rPr>
              <a:t>mycc</a:t>
            </a:r>
            <a:r>
              <a:rPr lang="en-US" altLang="zh-CN" dirty="0">
                <a:solidFill>
                  <a:srgbClr val="FF0000"/>
                </a:solidFill>
              </a:rPr>
              <a:t> -c '{"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":["invoke","a","b","10"]}'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63266" y="4419867"/>
            <a:ext cx="203132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实例化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990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xmlns="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A92BD2A-051B-4769-A237-6AA06F2A8274}"/>
              </a:ext>
            </a:extLst>
          </p:cNvPr>
          <p:cNvSpPr txBox="1"/>
          <p:nvPr/>
        </p:nvSpPr>
        <p:spPr>
          <a:xfrm>
            <a:off x="882867" y="29809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的打包、签名与升级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0288" y="1089059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的打包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90712" y="1602050"/>
                <a:ext cx="9657498" cy="6428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#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peer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FF0000"/>
                          </a:solidFill>
                        </a:rPr>
                        <m:t>chaincode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package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-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exacc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-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1.0 -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github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com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FF0000"/>
                          </a:solidFill>
                        </a:rPr>
                        <m:t>chaincode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FF0000"/>
                          </a:solidFill>
                        </a:rPr>
                        <m:t>chaincode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example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02/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go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/  -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-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-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"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('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Org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MSP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admin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')"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ccpack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out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12" y="1602050"/>
                <a:ext cx="9657498" cy="642868"/>
              </a:xfrm>
              <a:prstGeom prst="rect">
                <a:avLst/>
              </a:prstGeom>
              <a:blipFill rotWithShape="0"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40979" y="2526466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的签名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98001" y="3092603"/>
            <a:ext cx="972792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 peer chaincode </a:t>
            </a:r>
            <a:r>
              <a:rPr lang="en-US" altLang="zh-CN" dirty="0" err="1">
                <a:solidFill>
                  <a:srgbClr val="FF0000"/>
                </a:solidFill>
              </a:rPr>
              <a:t>signpackage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ccpack.out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signedccpack.out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```</a:t>
            </a:r>
            <a:r>
              <a:rPr lang="zh-CN" altLang="en-US" dirty="0" smtClean="0"/>
              <a:t>安装</a:t>
            </a:r>
            <a:endParaRPr lang="en-US" altLang="zh-CN" dirty="0"/>
          </a:p>
          <a:p>
            <a:r>
              <a:rPr lang="en-US" altLang="zh-CN" b="1" dirty="0"/>
              <a:t>#</a:t>
            </a:r>
            <a:r>
              <a:rPr lang="en-US" altLang="zh-CN" dirty="0"/>
              <a:t> peer </a:t>
            </a:r>
            <a:r>
              <a:rPr lang="en-US" altLang="zh-CN" dirty="0" err="1"/>
              <a:t>chaincode</a:t>
            </a:r>
            <a:r>
              <a:rPr lang="en-US" altLang="zh-CN" dirty="0"/>
              <a:t> install </a:t>
            </a:r>
            <a:r>
              <a:rPr lang="en-US" altLang="zh-CN" dirty="0" err="1"/>
              <a:t>signedccpack.out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8001" y="4568826"/>
            <a:ext cx="9727921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 peer chaincode upgrade -o orderer.example.com:7050 --</a:t>
            </a:r>
            <a:r>
              <a:rPr lang="en-US" altLang="zh-CN" dirty="0" err="1">
                <a:solidFill>
                  <a:srgbClr val="FF0000"/>
                </a:solidFill>
              </a:rPr>
              <a:t>tls</a:t>
            </a:r>
            <a:r>
              <a:rPr lang="en-US" altLang="zh-CN" dirty="0">
                <a:solidFill>
                  <a:srgbClr val="FF0000"/>
                </a:solidFill>
              </a:rPr>
              <a:t> --</a:t>
            </a:r>
            <a:r>
              <a:rPr lang="en-US" altLang="zh-CN" dirty="0" err="1">
                <a:solidFill>
                  <a:srgbClr val="FF0000"/>
                </a:solidFill>
              </a:rPr>
              <a:t>cafile</a:t>
            </a:r>
            <a:r>
              <a:rPr lang="en-US" altLang="zh-CN" dirty="0">
                <a:solidFill>
                  <a:srgbClr val="FF0000"/>
                </a:solidFill>
              </a:rPr>
              <a:t> /opt/</a:t>
            </a:r>
            <a:r>
              <a:rPr lang="en-US" altLang="zh-CN" dirty="0" err="1">
                <a:solidFill>
                  <a:srgbClr val="FF0000"/>
                </a:solidFill>
              </a:rPr>
              <a:t>gopath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/github.com/</a:t>
            </a:r>
            <a:r>
              <a:rPr lang="en-US" altLang="zh-CN" dirty="0" err="1">
                <a:solidFill>
                  <a:srgbClr val="FF0000"/>
                </a:solidFill>
              </a:rPr>
              <a:t>hyperledger</a:t>
            </a:r>
            <a:r>
              <a:rPr lang="en-US" altLang="zh-CN" dirty="0">
                <a:solidFill>
                  <a:srgbClr val="FF0000"/>
                </a:solidFill>
              </a:rPr>
              <a:t>/fabric/peer/crypto/</a:t>
            </a:r>
            <a:r>
              <a:rPr lang="en-US" altLang="zh-CN" dirty="0" err="1">
                <a:solidFill>
                  <a:srgbClr val="FF0000"/>
                </a:solidFill>
              </a:rPr>
              <a:t>ordererOrganizations</a:t>
            </a:r>
            <a:r>
              <a:rPr lang="en-US" altLang="zh-CN" dirty="0">
                <a:solidFill>
                  <a:srgbClr val="FF0000"/>
                </a:solidFill>
              </a:rPr>
              <a:t>/example.com/</a:t>
            </a:r>
            <a:r>
              <a:rPr lang="en-US" altLang="zh-CN" dirty="0" err="1">
                <a:solidFill>
                  <a:srgbClr val="FF0000"/>
                </a:solidFill>
              </a:rPr>
              <a:t>orderers</a:t>
            </a:r>
            <a:r>
              <a:rPr lang="en-US" altLang="zh-CN" dirty="0">
                <a:solidFill>
                  <a:srgbClr val="FF0000"/>
                </a:solidFill>
              </a:rPr>
              <a:t>/orderer.example.com/</a:t>
            </a:r>
            <a:r>
              <a:rPr lang="en-US" altLang="zh-CN" dirty="0" err="1">
                <a:solidFill>
                  <a:srgbClr val="FF0000"/>
                </a:solidFill>
              </a:rPr>
              <a:t>msp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tlscacerts</a:t>
            </a:r>
            <a:r>
              <a:rPr lang="en-US" altLang="zh-CN" dirty="0">
                <a:solidFill>
                  <a:srgbClr val="FF0000"/>
                </a:solidFill>
              </a:rPr>
              <a:t>/tlsca.example.com-</a:t>
            </a:r>
            <a:r>
              <a:rPr lang="en-US" altLang="zh-CN" dirty="0" err="1">
                <a:solidFill>
                  <a:srgbClr val="FF0000"/>
                </a:solidFill>
              </a:rPr>
              <a:t>cert.pem</a:t>
            </a:r>
            <a:r>
              <a:rPr lang="en-US" altLang="zh-CN" dirty="0">
                <a:solidFill>
                  <a:srgbClr val="FF0000"/>
                </a:solidFill>
              </a:rPr>
              <a:t> -C $CHANNEL_NAME -n </a:t>
            </a:r>
            <a:r>
              <a:rPr lang="en-US" altLang="zh-CN" dirty="0" err="1">
                <a:solidFill>
                  <a:srgbClr val="FF0000"/>
                </a:solidFill>
              </a:rPr>
              <a:t>mycc</a:t>
            </a:r>
            <a:r>
              <a:rPr lang="en-US" altLang="zh-CN" dirty="0">
                <a:solidFill>
                  <a:srgbClr val="FF0000"/>
                </a:solidFill>
              </a:rPr>
              <a:t> -v 2.0 -c '{"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":["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","a", "100", "b","200"]}' -P "OR ('Org1MSP.peer','Org2MSP.peer')"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0979" y="4081166"/>
            <a:ext cx="17235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升级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216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xmlns="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8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A92BD2A-051B-4769-A237-6AA06F2A8274}"/>
              </a:ext>
            </a:extLst>
          </p:cNvPr>
          <p:cNvSpPr txBox="1"/>
          <p:nvPr/>
        </p:nvSpPr>
        <p:spPr>
          <a:xfrm>
            <a:off x="882867" y="29809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开发者模式下的链码开发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2867" y="1202077"/>
            <a:ext cx="996593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终端一</a:t>
            </a:r>
            <a:endParaRPr lang="en-US" altLang="zh-CN" sz="3200" dirty="0" smtClean="0"/>
          </a:p>
          <a:p>
            <a:r>
              <a:rPr lang="zh-CN" altLang="en-US" sz="2000" dirty="0" smtClean="0"/>
              <a:t>    以 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-compose-</a:t>
            </a:r>
            <a:r>
              <a:rPr lang="en-US" altLang="zh-CN" sz="2000" dirty="0" err="1"/>
              <a:t>simple.yaml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启动网络</a:t>
            </a:r>
            <a:r>
              <a:rPr lang="zh-CN" altLang="en-US" sz="2000" dirty="0"/>
              <a:t>，并以开发模式启动 </a:t>
            </a:r>
            <a:r>
              <a:rPr lang="en-US" altLang="zh-CN" sz="2000" dirty="0" smtClean="0"/>
              <a:t>peer</a:t>
            </a:r>
            <a:r>
              <a:rPr lang="zh-CN" altLang="en-US" sz="2000" dirty="0" smtClean="0"/>
              <a:t>节点。</a:t>
            </a:r>
            <a:r>
              <a:rPr lang="zh-CN" altLang="en-US" sz="2000" dirty="0"/>
              <a:t>另外还启动了两个容器</a:t>
            </a:r>
            <a:r>
              <a:rPr lang="zh-CN" altLang="en-US" sz="2000" dirty="0" smtClean="0"/>
              <a:t>：一</a:t>
            </a:r>
            <a:r>
              <a:rPr lang="zh-CN" altLang="en-US" sz="2000" dirty="0"/>
              <a:t>个 </a:t>
            </a:r>
            <a:r>
              <a:rPr lang="en-US" altLang="zh-CN" sz="2000" dirty="0"/>
              <a:t>chaincode </a:t>
            </a:r>
            <a:r>
              <a:rPr lang="zh-CN" altLang="en-US" sz="2000" dirty="0"/>
              <a:t>容器，用于链码</a:t>
            </a:r>
            <a:r>
              <a:rPr lang="zh-CN" altLang="en-US" sz="2000" dirty="0" smtClean="0"/>
              <a:t>环境；一</a:t>
            </a:r>
            <a:r>
              <a:rPr lang="zh-CN" altLang="en-US" sz="2000" dirty="0"/>
              <a:t>个 </a:t>
            </a:r>
            <a:r>
              <a:rPr lang="en-US" altLang="zh-CN" sz="2000" dirty="0"/>
              <a:t>CLI </a:t>
            </a:r>
            <a:r>
              <a:rPr lang="zh-CN" altLang="en-US" sz="2000" dirty="0"/>
              <a:t>容器，用于与链码进行交互。</a:t>
            </a:r>
          </a:p>
          <a:p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终端二</a:t>
            </a:r>
            <a:endParaRPr lang="en-US" altLang="zh-CN" sz="3200" dirty="0" smtClean="0"/>
          </a:p>
          <a:p>
            <a:r>
              <a:rPr lang="en-US" altLang="zh-CN" sz="3200" dirty="0" smtClean="0"/>
              <a:t>   </a:t>
            </a:r>
            <a:r>
              <a:rPr lang="en-US" altLang="zh-CN" sz="2400" dirty="0"/>
              <a:t>chaincode</a:t>
            </a:r>
            <a:r>
              <a:rPr lang="zh-CN" altLang="en-US" sz="2400" dirty="0"/>
              <a:t>容器</a:t>
            </a:r>
          </a:p>
          <a:p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终端三</a:t>
            </a:r>
            <a:endParaRPr lang="en-US" altLang="zh-CN" sz="3200" dirty="0" smtClean="0"/>
          </a:p>
          <a:p>
            <a:r>
              <a:rPr lang="en-US" altLang="zh-CN" sz="3200" dirty="0" smtClean="0"/>
              <a:t>   </a:t>
            </a:r>
            <a:r>
              <a:rPr lang="en-US" altLang="zh-CN" sz="2400" dirty="0"/>
              <a:t>cli </a:t>
            </a:r>
            <a:r>
              <a:rPr lang="zh-CN" altLang="en-US" sz="2400" dirty="0"/>
              <a:t>容器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4895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xmlns="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9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36C8E293-33AE-054F-A412-356DB794DE03}"/>
              </a:ext>
            </a:extLst>
          </p:cNvPr>
          <p:cNvSpPr txBox="1"/>
          <p:nvPr/>
        </p:nvSpPr>
        <p:spPr>
          <a:xfrm>
            <a:off x="788275" y="3596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作业环节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ED8D0E01-CE76-A64B-9145-0470D0CB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8CAC6B49-DE74-4842-A1D5-6F576A66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1" y="1409701"/>
            <a:ext cx="10515600" cy="12001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管理 </a:t>
            </a:r>
            <a:r>
              <a:rPr lang="en-US" altLang="zh-CN" dirty="0"/>
              <a:t>Chaincode </a:t>
            </a:r>
            <a:r>
              <a:rPr lang="zh-CN" altLang="en-US" dirty="0" smtClean="0"/>
              <a:t>的五</a:t>
            </a:r>
            <a:r>
              <a:rPr lang="zh-CN" altLang="en-US" dirty="0"/>
              <a:t>个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、链码的基本结构的三个主要方法函数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5C10539-2949-488F-8E34-CFE5520918CB}"/>
              </a:ext>
            </a:extLst>
          </p:cNvPr>
          <p:cNvSpPr/>
          <p:nvPr/>
        </p:nvSpPr>
        <p:spPr>
          <a:xfrm>
            <a:off x="599091" y="2517359"/>
            <a:ext cx="6757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 smtClean="0"/>
              <a:t>、完成开发者模式下的测试，查询账户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调用链码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查询交易完成后的账户，需要三个终端的截图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83433863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4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</TotalTime>
  <Words>642</Words>
  <Application>Microsoft Office PowerPoint</Application>
  <PresentationFormat>宽屏</PresentationFormat>
  <Paragraphs>90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Avenir Next</vt:lpstr>
      <vt:lpstr>等线</vt:lpstr>
      <vt:lpstr>微软雅黑</vt:lpstr>
      <vt:lpstr>微软雅黑</vt:lpstr>
      <vt:lpstr>微软雅黑 Light</vt:lpstr>
      <vt:lpstr>Arial</vt:lpstr>
      <vt:lpstr>Segoe UI</vt:lpstr>
      <vt:lpstr>Segoe UI Light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王 业伟</cp:lastModifiedBy>
  <cp:revision>267</cp:revision>
  <dcterms:created xsi:type="dcterms:W3CDTF">2019-07-24T02:41:14Z</dcterms:created>
  <dcterms:modified xsi:type="dcterms:W3CDTF">2019-10-27T17:19:34Z</dcterms:modified>
</cp:coreProperties>
</file>