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303" r:id="rId5"/>
    <p:sldId id="319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21" r:id="rId15"/>
    <p:sldId id="31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a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DA"/>
    <a:srgbClr val="EF8230"/>
    <a:srgbClr val="0D03C7"/>
    <a:srgbClr val="6F00D4"/>
    <a:srgbClr val="8100FF"/>
    <a:srgbClr val="C600FF"/>
    <a:srgbClr val="3403C6"/>
    <a:srgbClr val="7E00FF"/>
    <a:srgbClr val="8200F5"/>
    <a:srgbClr val="1C0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88832" autoAdjust="0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157C3-A551-C349-9D4C-C414E0B9F5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欢迎辞；</a:t>
            </a:r>
            <a:endParaRPr lang="en-US" altLang="zh-CN" dirty="0"/>
          </a:p>
          <a:p>
            <a:r>
              <a:rPr lang="zh-CN" altLang="en-US" dirty="0"/>
              <a:t>课题；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62A30"/>
              </a:solidFill>
              <a:latin typeface="Hiragino Sans GB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62A30"/>
              </a:solidFill>
              <a:latin typeface="Hiragino Sans GB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262A30"/>
              </a:solidFill>
              <a:latin typeface="Hiragino Sans GB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262A30"/>
              </a:solidFill>
              <a:latin typeface="Hiragino Sans GB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62A30"/>
              </a:solidFill>
              <a:latin typeface="Hiragino Sans GB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4B5C-3EA8-E94A-9539-8C94C05984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zh-CN"/>
              <a:t>单击此处编辑母版标题样式</a:t>
            </a:r>
            <a:endParaRPr lang="zh-TW" altLang="zh-CN"/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zh-CN"/>
              <a:t>单击此处编辑母版文本样式</a:t>
            </a:r>
            <a:endParaRPr lang="zh-TW" altLang="zh-CN"/>
          </a:p>
          <a:p>
            <a:pPr lvl="1"/>
            <a:r>
              <a:rPr lang="zh-TW" altLang="zh-CN"/>
              <a:t>第二级</a:t>
            </a:r>
            <a:endParaRPr lang="zh-TW" altLang="zh-CN"/>
          </a:p>
          <a:p>
            <a:pPr lvl="2"/>
            <a:r>
              <a:rPr lang="zh-TW" altLang="zh-CN"/>
              <a:t>第三级</a:t>
            </a:r>
            <a:endParaRPr lang="zh-TW" altLang="zh-CN"/>
          </a:p>
          <a:p>
            <a:pPr lvl="3"/>
            <a:r>
              <a:rPr lang="zh-TW" altLang="zh-CN"/>
              <a:t>第四级</a:t>
            </a:r>
            <a:endParaRPr lang="zh-TW" altLang="zh-CN"/>
          </a:p>
          <a:p>
            <a:pPr lvl="4"/>
            <a:r>
              <a:rPr lang="zh-TW" altLang="zh-CN"/>
              <a:t>第五级</a:t>
            </a:r>
            <a:endParaRPr lang="zh-TW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8578" b="13533"/>
          <a:stretch>
            <a:fillRect/>
          </a:stretch>
        </p:blipFill>
        <p:spPr>
          <a:xfrm>
            <a:off x="-3" y="-1"/>
            <a:ext cx="12192000" cy="533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2411"/>
          <a:stretch>
            <a:fillRect/>
          </a:stretch>
        </p:blipFill>
        <p:spPr>
          <a:xfrm>
            <a:off x="3853131" y="972063"/>
            <a:ext cx="4485731" cy="278894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575875" y="1640961"/>
            <a:ext cx="1104024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0" b="1" spc="300">
                <a:gradFill>
                  <a:gsLst>
                    <a:gs pos="5000">
                      <a:schemeClr val="accent1">
                        <a:lumMod val="0"/>
                        <a:lumOff val="100000"/>
                      </a:schemeClr>
                    </a:gs>
                    <a:gs pos="72000">
                      <a:schemeClr val="accent1">
                        <a:lumMod val="39000"/>
                        <a:lumOff val="61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BTCU</a:t>
            </a:r>
            <a:r>
              <a:rPr lang="zh-CN" altLang="en-US" sz="4000" dirty="0">
                <a:solidFill>
                  <a:schemeClr val="bg1"/>
                </a:solidFill>
              </a:rPr>
              <a:t> 联盟链训练营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</a:rPr>
              <a:t>10.</a:t>
            </a:r>
            <a:r>
              <a:rPr lang="zh-CN" altLang="en-US" sz="6000" dirty="0"/>
              <a:t> </a:t>
            </a:r>
            <a:r>
              <a:rPr sz="5400" dirty="0"/>
              <a:t>Fabric分布式账本数据存储</a:t>
            </a:r>
            <a:endParaRPr sz="5400" dirty="0"/>
          </a:p>
        </p:txBody>
      </p:sp>
      <p:sp>
        <p:nvSpPr>
          <p:cNvPr id="91" name="文本框 90"/>
          <p:cNvSpPr txBox="1"/>
          <p:nvPr/>
        </p:nvSpPr>
        <p:spPr>
          <a:xfrm>
            <a:off x="3096208" y="4339147"/>
            <a:ext cx="59995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spc="3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主讲</a:t>
            </a:r>
            <a:r>
              <a:rPr kumimoji="1" lang="zh-CN" altLang="en-US" sz="2000" b="1" spc="3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：陈钊 中国科学技术大学</a:t>
            </a:r>
            <a:endParaRPr kumimoji="1" lang="zh-CN" altLang="en-US" sz="2000" b="1" spc="3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5299890"/>
            <a:ext cx="12192000" cy="7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r="49454"/>
          <a:stretch>
            <a:fillRect/>
          </a:stretch>
        </p:blipFill>
        <p:spPr>
          <a:xfrm>
            <a:off x="3888301" y="5608502"/>
            <a:ext cx="1133079" cy="111926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21380" y="5891136"/>
            <a:ext cx="3190635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BTCU</a:t>
            </a:r>
            <a:r>
              <a:rPr kumimoji="1" lang="zh-CN" altLang="en-US" sz="2000" dirty="0"/>
              <a:t> </a:t>
            </a:r>
            <a:r>
              <a:rPr kumimoji="1" lang="zh-CN" altLang="en-US" dirty="0"/>
              <a:t>高校区块链技术社区</a:t>
            </a:r>
            <a:endParaRPr kumimoji="1" lang="en-US" altLang="zh-CN" dirty="0"/>
          </a:p>
          <a:p>
            <a:r>
              <a:rPr kumimoji="1" lang="en-US" altLang="zh-CN" sz="1040" dirty="0"/>
              <a:t>Blockchain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Technology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Community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of</a:t>
            </a:r>
            <a:r>
              <a:rPr kumimoji="1" lang="zh-CN" altLang="en-US" sz="1040" dirty="0"/>
              <a:t> </a:t>
            </a:r>
            <a:r>
              <a:rPr kumimoji="1" lang="en-US" altLang="zh-CN" sz="1040" dirty="0"/>
              <a:t>Universities</a:t>
            </a:r>
            <a:endParaRPr kumimoji="1" lang="zh-CN" altLang="en-US" sz="1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403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读写集</a:t>
            </a:r>
            <a:endParaRPr kumimoji="1" lang="zh-CN" sz="32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092825" y="2205990"/>
            <a:ext cx="66675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&lt;TxReadWriteSet&gt;</a:t>
            </a:r>
            <a:endParaRPr lang="zh-CN" altLang="en-US"/>
          </a:p>
          <a:p>
            <a:r>
              <a:rPr lang="zh-CN" altLang="en-US"/>
              <a:t>  &lt;NsReadWriteSet name="chaincode1"&gt;</a:t>
            </a:r>
            <a:endParaRPr lang="zh-CN" altLang="en-US"/>
          </a:p>
          <a:p>
            <a:r>
              <a:rPr lang="zh-CN" altLang="en-US"/>
              <a:t>    &lt;read-set&gt;</a:t>
            </a:r>
            <a:endParaRPr lang="zh-CN" altLang="en-US"/>
          </a:p>
          <a:p>
            <a:r>
              <a:rPr lang="zh-CN" altLang="en-US"/>
              <a:t>      &lt;read key="K1", version="1" /&gt;</a:t>
            </a:r>
            <a:endParaRPr lang="zh-CN" altLang="en-US"/>
          </a:p>
          <a:p>
            <a:r>
              <a:rPr lang="zh-CN" altLang="en-US"/>
              <a:t>      &lt;read key="K2", version="1" /&gt;</a:t>
            </a:r>
            <a:endParaRPr lang="zh-CN" altLang="en-US"/>
          </a:p>
          <a:p>
            <a:r>
              <a:rPr lang="zh-CN" altLang="en-US"/>
              <a:t>    &lt;/read-set&gt;</a:t>
            </a:r>
            <a:endParaRPr lang="zh-CN" altLang="en-US"/>
          </a:p>
          <a:p>
            <a:r>
              <a:rPr lang="zh-CN" altLang="en-US"/>
              <a:t>    &lt;write-set&gt;</a:t>
            </a:r>
            <a:endParaRPr lang="zh-CN" altLang="en-US"/>
          </a:p>
          <a:p>
            <a:r>
              <a:rPr lang="zh-CN" altLang="en-US"/>
              <a:t>      &lt;write key="K1", value="V1" /&gt;</a:t>
            </a:r>
            <a:endParaRPr lang="zh-CN" altLang="en-US"/>
          </a:p>
          <a:p>
            <a:r>
              <a:rPr lang="zh-CN" altLang="en-US"/>
              <a:t>      &lt;write key="K3", value="V2" /&gt;</a:t>
            </a:r>
            <a:endParaRPr lang="zh-CN" altLang="en-US"/>
          </a:p>
          <a:p>
            <a:r>
              <a:rPr lang="zh-CN" altLang="en-US"/>
              <a:t>      &lt;write key="K4", isDelete="true" /&gt;</a:t>
            </a:r>
            <a:endParaRPr lang="zh-CN" altLang="en-US"/>
          </a:p>
          <a:p>
            <a:r>
              <a:rPr lang="zh-CN" altLang="en-US"/>
              <a:t>    &lt;/write-set&gt;</a:t>
            </a:r>
            <a:endParaRPr lang="zh-CN" altLang="en-US"/>
          </a:p>
          <a:p>
            <a:r>
              <a:rPr lang="zh-CN" altLang="en-US"/>
              <a:t>  &lt;/NsReadWriteSet&gt;</a:t>
            </a:r>
            <a:endParaRPr lang="zh-CN" altLang="en-US"/>
          </a:p>
          <a:p>
            <a:r>
              <a:rPr lang="zh-CN" altLang="en-US"/>
              <a:t>&lt;TxReadWriteSet&gt;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" y="2271395"/>
            <a:ext cx="5029835" cy="3635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8035" y="909955"/>
            <a:ext cx="112903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在模拟执行交易后，背书节点（Endorser）会生成读写集（Read-Write Set）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读集（Read Set）中包含了交易在模拟执行期间读取的唯一 key 与对应已提交的值及其提交 version 的列表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写集（Write Set）中包含一个唯一键列表以及交易写入的新值。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读写集验证</a:t>
            </a:r>
            <a:endParaRPr kumimoji="1" lang="zh-CN" sz="3200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88035" y="909955"/>
            <a:ext cx="10073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假设在 worldState 中由元组(k,ver,val)表示，其中 key 为 k，var是 k 的新最 version， val是 k 的 value。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741045" y="2170430"/>
            <a:ext cx="86544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World state: (k1,1,v1), (k2,1,v2), (k3,1,v3), (k4,1,v4), (k5,1,v5)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T1 -&gt; Write(k1, </a:t>
            </a:r>
            <a:r>
              <a:rPr lang="en-US" altLang="zh-CN" sz="2400"/>
              <a:t>'</a:t>
            </a:r>
            <a:r>
              <a:rPr lang="zh-CN" altLang="en-US" sz="2400"/>
              <a:t>v1'), Write(k2, </a:t>
            </a:r>
            <a:r>
              <a:rPr lang="en-US" altLang="zh-CN" sz="2400"/>
              <a:t>'</a:t>
            </a:r>
            <a:r>
              <a:rPr lang="zh-CN" altLang="en-US" sz="2400"/>
              <a:t>v2')</a:t>
            </a:r>
            <a:endParaRPr lang="zh-CN" altLang="en-US" sz="2400"/>
          </a:p>
          <a:p>
            <a:r>
              <a:rPr lang="zh-CN" altLang="en-US" sz="2400"/>
              <a:t>T2 -&gt; Read(k1</a:t>
            </a:r>
            <a:r>
              <a:rPr lang="en-US" altLang="zh-CN" sz="2400"/>
              <a:t>, 1</a:t>
            </a:r>
            <a:r>
              <a:rPr lang="zh-CN" altLang="en-US" sz="2400"/>
              <a:t>), Write(k3, </a:t>
            </a:r>
            <a:r>
              <a:rPr lang="en-US" altLang="zh-CN" sz="2400"/>
              <a:t>'</a:t>
            </a:r>
            <a:r>
              <a:rPr lang="zh-CN" altLang="en-US" sz="2400"/>
              <a:t>v3')</a:t>
            </a:r>
            <a:endParaRPr lang="zh-CN" altLang="en-US" sz="2400"/>
          </a:p>
          <a:p>
            <a:r>
              <a:rPr lang="zh-CN" altLang="en-US" sz="2400"/>
              <a:t>T3 -&gt; Write(k2, </a:t>
            </a:r>
            <a:r>
              <a:rPr lang="en-US" altLang="zh-CN" sz="2400"/>
              <a:t>'</a:t>
            </a:r>
            <a:r>
              <a:rPr lang="zh-CN" altLang="en-US" sz="2400"/>
              <a:t>v2')</a:t>
            </a:r>
            <a:endParaRPr lang="zh-CN" altLang="en-US" sz="2400"/>
          </a:p>
          <a:p>
            <a:r>
              <a:rPr lang="zh-CN" altLang="en-US" sz="2400"/>
              <a:t>T4 -&gt; Write(k2, </a:t>
            </a:r>
            <a:r>
              <a:rPr lang="en-US" altLang="zh-CN" sz="2400"/>
              <a:t>'</a:t>
            </a:r>
            <a:r>
              <a:rPr lang="zh-CN" altLang="en-US" sz="2400"/>
              <a:t>v2'), read(k2</a:t>
            </a:r>
            <a:r>
              <a:rPr lang="en-US" altLang="zh-CN" sz="2400"/>
              <a:t>, 1</a:t>
            </a:r>
            <a:r>
              <a:rPr lang="zh-CN" altLang="en-US" sz="2400"/>
              <a:t>)</a:t>
            </a:r>
            <a:endParaRPr lang="zh-CN" altLang="en-US" sz="2400"/>
          </a:p>
          <a:p>
            <a:r>
              <a:rPr lang="zh-CN" altLang="en-US" sz="2400"/>
              <a:t>T5 -&gt; Write(k6, </a:t>
            </a:r>
            <a:r>
              <a:rPr lang="en-US" altLang="zh-CN" sz="2400"/>
              <a:t>'</a:t>
            </a:r>
            <a:r>
              <a:rPr lang="zh-CN" altLang="en-US" sz="2400"/>
              <a:t>v6'), read(k5</a:t>
            </a:r>
            <a:r>
              <a:rPr lang="en-US" altLang="zh-CN" sz="2400"/>
              <a:t>, 1</a:t>
            </a:r>
            <a:r>
              <a:rPr lang="zh-CN" altLang="en-US" sz="2400"/>
              <a:t>)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40620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3200" b="1" dirty="0" smtClean="0"/>
              <a:t>CouchDB</a:t>
            </a:r>
            <a:r>
              <a:rPr kumimoji="1" lang="zh-CN" altLang="en-US" sz="3200" b="1" dirty="0" smtClean="0"/>
              <a:t>介绍与使用</a:t>
            </a:r>
            <a:endParaRPr kumimoji="1" lang="zh-CN" altLang="en-US" sz="32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8805" y="1150620"/>
            <a:ext cx="109258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/>
              <a:t>LevelDB：LevelDB 是嵌入在 Peer 中的默认键值对（key-value）状态数据库。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/>
              <a:t>CouchDB：CouchDB 是一种可选的替代 levelDB 的状态数据库。与 LevelDB 键值存储一样，CouchDB 不仅可以根据 key 进行相应的查询，还可以实现富文本查询。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88035" y="2884170"/>
            <a:ext cx="2690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你还记得</a:t>
            </a:r>
            <a:r>
              <a:rPr lang="en-US" altLang="zh-CN" sz="2400"/>
              <a:t>BYFN</a:t>
            </a:r>
            <a:r>
              <a:rPr lang="zh-CN" altLang="en-US" sz="2400"/>
              <a:t>吗</a:t>
            </a:r>
            <a:r>
              <a:rPr lang="en-US" altLang="zh-CN" sz="2400"/>
              <a:t>?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212850" y="3678555"/>
            <a:ext cx="9766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个组织</a:t>
            </a:r>
            <a:r>
              <a:rPr lang="en-US" altLang="zh-CN"/>
              <a:t>, </a:t>
            </a:r>
            <a:r>
              <a:rPr lang="zh-CN" altLang="en-US"/>
              <a:t>每个组织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Peer</a:t>
            </a:r>
            <a:r>
              <a:rPr lang="zh-CN" altLang="en-US"/>
              <a:t>节点</a:t>
            </a:r>
            <a:r>
              <a:rPr lang="en-US" altLang="zh-CN"/>
              <a:t>.</a:t>
            </a:r>
            <a:r>
              <a:rPr lang="zh-CN" altLang="en-US"/>
              <a:t>一个</a:t>
            </a:r>
            <a:r>
              <a:rPr lang="en-US" altLang="zh-CN"/>
              <a:t>Orderer.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./byfn.sh up -s couchdb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https://hyperledger-fabric.readthedocs.io/en/release-1.4/build_network.html#using-couchdb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8275" y="3596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作业环节</a:t>
            </a:r>
            <a:endParaRPr kumimoji="1" lang="zh-CN" altLang="en-US" sz="24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46716" y="995045"/>
            <a:ext cx="10515600" cy="26074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索引的作用是什么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dirty="0" smtClean="0"/>
              <a:t>思考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谈谈你的理解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为什么</a:t>
            </a:r>
            <a:r>
              <a:rPr lang="en-US" altLang="zh-CN" dirty="0" smtClean="0"/>
              <a:t>fabric</a:t>
            </a:r>
            <a:r>
              <a:rPr lang="zh-CN" altLang="en-US" dirty="0" smtClean="0"/>
              <a:t>要设计世界状态</a:t>
            </a:r>
            <a:r>
              <a:rPr lang="en-US" altLang="zh-CN" dirty="0" smtClean="0"/>
              <a:t>\</a:t>
            </a:r>
            <a:r>
              <a:rPr lang="zh-CN" altLang="en-US" dirty="0" smtClean="0"/>
              <a:t>历史数据库</a:t>
            </a:r>
            <a:r>
              <a:rPr lang="en-US" altLang="zh-CN" dirty="0" smtClean="0"/>
              <a:t>?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、实验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每个人拥有多辆汽车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汽车品牌不同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请定义一个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存储人的汽车资产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并使用</a:t>
            </a:r>
            <a:r>
              <a:rPr lang="en-US" altLang="zh-CN" dirty="0" smtClean="0"/>
              <a:t>couchDB</a:t>
            </a:r>
            <a:r>
              <a:rPr lang="zh-CN" altLang="en-US" dirty="0" smtClean="0"/>
              <a:t>存储该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实现根据前缀查询</a:t>
            </a:r>
            <a:r>
              <a:rPr lang="en-US" altLang="zh-CN" dirty="0" smtClean="0"/>
              <a:t>p1</a:t>
            </a:r>
            <a:r>
              <a:rPr lang="zh-CN" altLang="en-US" dirty="0" smtClean="0"/>
              <a:t>名下的品牌以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开头的全部汽车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初始化数据如下</a:t>
            </a:r>
            <a:r>
              <a:rPr lang="en-US" altLang="zh-CN" dirty="0" smtClean="0"/>
              <a:t>: 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330325" y="3796030"/>
          <a:ext cx="8534400" cy="228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owner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price($)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brand-1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car-wife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brand-2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car-me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audi-3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car-son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brand-1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car-me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brand-2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car-me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1685" y="6285865"/>
            <a:ext cx="748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参考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: select * from table where owner='p1' and brand like 'brand%'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88275" y="359649"/>
            <a:ext cx="92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目录</a:t>
            </a:r>
            <a:endParaRPr kumimoji="1" lang="zh-CN" altLang="en-US" sz="24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9" name="文本占位符 2"/>
          <p:cNvSpPr txBox="1"/>
          <p:nvPr/>
        </p:nvSpPr>
        <p:spPr>
          <a:xfrm>
            <a:off x="2572315" y="3817022"/>
            <a:ext cx="9045612" cy="51562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zh-CN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读写集及交易验证</a:t>
            </a:r>
            <a:endParaRPr 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 txBox="1"/>
          <p:nvPr/>
        </p:nvSpPr>
        <p:spPr>
          <a:xfrm>
            <a:off x="2532778" y="1282927"/>
            <a:ext cx="8022147" cy="638246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defRPr/>
            </a:pPr>
            <a:r>
              <a:rPr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区块链账本数据</a:t>
            </a:r>
            <a:endParaRPr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3"/>
          <p:cNvSpPr>
            <a:spLocks noChangeAspect="1" noChangeArrowheads="1"/>
          </p:cNvSpPr>
          <p:nvPr/>
        </p:nvSpPr>
        <p:spPr bwMode="auto">
          <a:xfrm>
            <a:off x="1587086" y="3804960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3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3" name="圆角矩形 13"/>
          <p:cNvSpPr>
            <a:spLocks noChangeAspect="1" noChangeArrowheads="1"/>
          </p:cNvSpPr>
          <p:nvPr/>
        </p:nvSpPr>
        <p:spPr bwMode="auto">
          <a:xfrm>
            <a:off x="1587086" y="2569161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>
            <a:spLocks noChangeAspect="1" noChangeArrowheads="1"/>
          </p:cNvSpPr>
          <p:nvPr/>
        </p:nvSpPr>
        <p:spPr bwMode="auto">
          <a:xfrm>
            <a:off x="1587086" y="1333362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5" name="文本占位符 2"/>
          <p:cNvSpPr txBox="1"/>
          <p:nvPr/>
        </p:nvSpPr>
        <p:spPr>
          <a:xfrm>
            <a:off x="2611641" y="5095436"/>
            <a:ext cx="5941064" cy="439115"/>
          </a:xfrm>
          <a:prstGeom prst="rect">
            <a:avLst/>
          </a:prstGeom>
          <a:ln w="12700">
            <a:miter lim="400000"/>
          </a:ln>
        </p:spPr>
        <p:txBody>
          <a:bodyPr lIns="42519" tIns="42519" rIns="42519" bIns="42519">
            <a:noAutofit/>
          </a:bodyPr>
          <a:lstStyle>
            <a:lvl1pPr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  <a:lvl2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2pPr>
            <a:lvl3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3pPr>
            <a:lvl4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4pPr>
            <a:lvl5pPr indent="0" algn="ctr" defTabSz="695325">
              <a:spcBef>
                <a:spcPts val="0"/>
              </a:spcBef>
              <a:defRPr sz="1400">
                <a:solidFill>
                  <a:srgbClr val="665082"/>
                </a:solidFill>
                <a:latin typeface="Avenir Next"/>
                <a:ea typeface="Avenir Next"/>
                <a:cs typeface="Avenir Next"/>
                <a:sym typeface="Avenir Next"/>
              </a:defRPr>
            </a:lvl5pPr>
            <a:lvl6pPr indent="272097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indent="326580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indent="3810000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indent="4354195" algn="ctr" defTabSz="544195">
              <a:spcBef>
                <a:spcPts val="475"/>
              </a:spcBef>
              <a:defRPr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algn="l">
              <a:lnSpc>
                <a:spcPct val="114000"/>
              </a:lnSpc>
              <a:spcBef>
                <a:spcPts val="1200"/>
              </a:spcBef>
              <a:defRPr/>
            </a:pPr>
            <a:r>
              <a:rPr 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CouchDB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介绍及使用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3"/>
          <p:cNvSpPr>
            <a:spLocks noChangeAspect="1" noChangeArrowheads="1"/>
          </p:cNvSpPr>
          <p:nvPr/>
        </p:nvSpPr>
        <p:spPr bwMode="auto">
          <a:xfrm>
            <a:off x="1587086" y="5147593"/>
            <a:ext cx="5397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</a:rPr>
              <a:t>4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32778" y="2569161"/>
            <a:ext cx="26250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3200" b="1" kern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venir Next"/>
              </a:rPr>
              <a:t>数据存储形式</a:t>
            </a:r>
            <a:endParaRPr lang="zh-CN" sz="3200" b="1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3200" b="1" dirty="0" smtClean="0"/>
              <a:t>账本组成</a:t>
            </a:r>
            <a:endParaRPr kumimoji="1" lang="zh-CN" sz="3200" b="1" dirty="0"/>
          </a:p>
        </p:txBody>
      </p:sp>
      <p:sp>
        <p:nvSpPr>
          <p:cNvPr id="9" name="矩形 8"/>
          <p:cNvSpPr/>
          <p:nvPr/>
        </p:nvSpPr>
        <p:spPr>
          <a:xfrm>
            <a:off x="788275" y="1039715"/>
            <a:ext cx="1011260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sz="2400" dirty="0">
                <a:solidFill>
                  <a:srgbClr val="262A30"/>
                </a:solidFill>
                <a:latin typeface="Hiragino Sans GB"/>
                <a:sym typeface="+mn-ea"/>
              </a:rPr>
              <a:t>区块链（Blockchain）</a:t>
            </a:r>
            <a:endParaRPr sz="2400" dirty="0">
              <a:solidFill>
                <a:srgbClr val="262A30"/>
              </a:solidFill>
              <a:latin typeface="Hiragino Sans GB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sz="2400" dirty="0">
                <a:solidFill>
                  <a:srgbClr val="262A30"/>
                </a:solidFill>
                <a:latin typeface="Hiragino Sans GB"/>
              </a:rPr>
              <a:t>世界状态（World State）</a:t>
            </a:r>
            <a:endParaRPr sz="2400" dirty="0">
              <a:solidFill>
                <a:srgbClr val="262A30"/>
              </a:solidFill>
              <a:latin typeface="Hiragino Sans GB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1814195"/>
            <a:ext cx="10277475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世界状态</a:t>
            </a:r>
            <a:endParaRPr kumimoji="1" lang="zh-CN" sz="32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788275" y="1039715"/>
            <a:ext cx="1011260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lang="en-US" sz="2400" dirty="0">
                <a:solidFill>
                  <a:srgbClr val="262A30"/>
                </a:solidFill>
                <a:latin typeface="Hiragino Sans GB"/>
              </a:rPr>
              <a:t>NoSQL</a:t>
            </a:r>
            <a:r>
              <a:rPr lang="zh-CN" altLang="en-US" sz="2400" dirty="0">
                <a:solidFill>
                  <a:srgbClr val="262A30"/>
                </a:solidFill>
                <a:latin typeface="Hiragino Sans GB"/>
              </a:rPr>
              <a:t>数据库</a:t>
            </a:r>
            <a:r>
              <a:rPr lang="en-US" altLang="zh-CN" sz="2400" dirty="0">
                <a:solidFill>
                  <a:srgbClr val="262A30"/>
                </a:solidFill>
                <a:latin typeface="Hiragino Sans GB"/>
              </a:rPr>
              <a:t>(LevelDB,CouchDB), </a:t>
            </a:r>
            <a:r>
              <a:rPr lang="zh-CN" altLang="en-US" sz="2400" dirty="0">
                <a:solidFill>
                  <a:srgbClr val="262A30"/>
                </a:solidFill>
                <a:latin typeface="Hiragino Sans GB"/>
              </a:rPr>
              <a:t>华为云支持</a:t>
            </a:r>
            <a:r>
              <a:rPr lang="en-US" altLang="zh-CN" sz="2400" dirty="0">
                <a:solidFill>
                  <a:srgbClr val="262A30"/>
                </a:solidFill>
                <a:latin typeface="Hiragino Sans GB"/>
              </a:rPr>
              <a:t>MySQL</a:t>
            </a:r>
            <a:endParaRPr lang="en-US" sz="2400" dirty="0">
              <a:solidFill>
                <a:srgbClr val="262A30"/>
              </a:solidFill>
              <a:latin typeface="Hiragino Sans GB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400" dirty="0">
                <a:sym typeface="+mn-ea"/>
              </a:rPr>
              <a:t>以键值对的方式保存</a:t>
            </a:r>
            <a:r>
              <a:rPr lang="zh-CN" altLang="en-US" sz="2400" dirty="0">
                <a:sym typeface="+mn-ea"/>
              </a:rPr>
              <a:t>交易</a:t>
            </a:r>
            <a:r>
              <a:rPr lang="en-US" altLang="zh-CN" sz="2400" dirty="0">
                <a:sym typeface="+mn-ea"/>
              </a:rPr>
              <a:t>状态的最新值。</a:t>
            </a:r>
            <a:endParaRPr sz="2400" dirty="0">
              <a:solidFill>
                <a:srgbClr val="262A30"/>
              </a:solidFill>
              <a:latin typeface="Hiragino Sans GB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2018030"/>
            <a:ext cx="11430000" cy="430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403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区块链</a:t>
            </a:r>
            <a:endParaRPr kumimoji="1" lang="zh-CN" sz="32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788670" y="909955"/>
            <a:ext cx="109880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"/>
            </a:pPr>
            <a:r>
              <a:rPr sz="2400" dirty="0">
                <a:solidFill>
                  <a:srgbClr val="262A30"/>
                </a:solidFill>
                <a:latin typeface="Hiragino Sans GB"/>
              </a:rPr>
              <a:t>是一个记录交易日志的文件系统，它是由哈希值链接的 N 个区块构造而成；</a:t>
            </a:r>
            <a:endParaRPr sz="2400" dirty="0">
              <a:solidFill>
                <a:srgbClr val="262A30"/>
              </a:solidFill>
              <a:latin typeface="Hiragino Sans GB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sz="2400" dirty="0">
                <a:sym typeface="+mn-ea"/>
              </a:rPr>
              <a:t>每个区块包含一系列的多个有序的交易。</a:t>
            </a:r>
            <a:endParaRPr sz="24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"/>
            </a:pPr>
            <a:r>
              <a:rPr sz="2400" dirty="0">
                <a:sym typeface="+mn-ea"/>
              </a:rPr>
              <a:t>区块头中包含了本区块所记录交易的哈希值，以及前一个区块头的哈希值。</a:t>
            </a:r>
            <a:endParaRPr sz="2400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2073910"/>
            <a:ext cx="11430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区块</a:t>
            </a:r>
            <a:endParaRPr kumimoji="1" lang="zh-CN" sz="32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5" y="3954780"/>
            <a:ext cx="6217285" cy="2903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795" y="1102360"/>
            <a:ext cx="116630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b="1"/>
              <a:t>区块头（Block Header）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区块编号（Block number）：从0开始的整数，对于追加到区块链的每个新的区块都会在前一个值的基础之上递增1。</a:t>
            </a:r>
            <a:endParaRPr lang="zh-CN" altLang="en-US"/>
          </a:p>
          <a:p>
            <a:r>
              <a:rPr lang="zh-CN" altLang="en-US"/>
              <a:t>当前区块哈希值（Current Block Hash）：当前块中包含的所有事务的哈希值。</a:t>
            </a:r>
            <a:endParaRPr lang="zh-CN" altLang="en-US"/>
          </a:p>
          <a:p>
            <a:r>
              <a:rPr lang="zh-CN" altLang="en-US"/>
              <a:t>上一个区块哈希（Previous Block Hash）：区块链中上一个区块的哈希副本。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b="1"/>
              <a:t>区块数据（Block Data）</a:t>
            </a:r>
            <a:endParaRPr lang="zh-CN" altLang="en-US"/>
          </a:p>
          <a:p>
            <a:r>
              <a:rPr lang="zh-CN" altLang="en-US"/>
              <a:t>在创建块时写入，包含按顺序排列的一系列交易。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 b="1"/>
              <a:t>区块元数据（Block Metadata）</a:t>
            </a:r>
            <a:endParaRPr lang="zh-CN" altLang="en-US"/>
          </a:p>
          <a:p>
            <a:r>
              <a:rPr lang="zh-CN" altLang="en-US"/>
              <a:t>此部分包含写入区块的时间，以及相应的证书，公钥和签名。随后，</a:t>
            </a:r>
            <a:r>
              <a:rPr lang="en-US" altLang="zh-CN"/>
              <a:t>commiter</a:t>
            </a:r>
            <a:r>
              <a:rPr lang="zh-CN" altLang="en-US"/>
              <a:t>节点还为每个交易添加了一个有效/无效的指示符（也称之为位掩码）。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交易</a:t>
            </a:r>
            <a:endParaRPr kumimoji="1" lang="zh-CN" sz="32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6430" y="1119505"/>
            <a:ext cx="11663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区块中的区块数据（Block Data）包含了一系列的交易的详细结构，该交易记录了世界状态的变化。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2056765"/>
            <a:ext cx="5417820" cy="3835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21730" y="1487805"/>
            <a:ext cx="573595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事务头（Header）</a:t>
            </a:r>
            <a:endParaRPr lang="zh-CN" altLang="en-US"/>
          </a:p>
          <a:p>
            <a:r>
              <a:rPr lang="zh-CN" altLang="en-US"/>
              <a:t>获取有关事务的一些基本元数据如：链码相关的名称及其版本。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事务签名（Signature）</a:t>
            </a:r>
            <a:endParaRPr lang="zh-CN" altLang="en-US"/>
          </a:p>
          <a:p>
            <a:r>
              <a:rPr lang="zh-CN" altLang="en-US"/>
              <a:t>该部分包含使用客户端应用程序私钥而创建的加密签名。用于检查事务内容是否被篡改。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事务提案（Proposal）</a:t>
            </a:r>
            <a:endParaRPr lang="zh-CN" altLang="en-US"/>
          </a:p>
          <a:p>
            <a:r>
              <a:rPr lang="zh-CN" altLang="en-US"/>
              <a:t>包含要调用的链码的函数名称、调用函数所需的输入参数，链码根据提交的事务提案对分类帐进行更新。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事务响应（Response）</a:t>
            </a:r>
            <a:endParaRPr lang="zh-CN" altLang="en-US"/>
          </a:p>
          <a:p>
            <a:r>
              <a:rPr lang="zh-CN" altLang="en-US"/>
              <a:t>调用链码模拟执行后获取到世界状态的前后值，作为读写集（RW-set）返回给客户端。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背书列表（Endorsements）</a:t>
            </a:r>
            <a:endParaRPr lang="zh-CN" altLang="en-US"/>
          </a:p>
          <a:p>
            <a:r>
              <a:rPr lang="zh-CN" altLang="en-US"/>
              <a:t>交易中只包含一个交易响应，但有多个来自所需组织的背书签名，以满足所需的背书策略。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数据存储</a:t>
            </a:r>
            <a:endParaRPr kumimoji="1" lang="zh-CN" sz="32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6430" y="1119505"/>
            <a:ext cx="11663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区块链是以文件的形式进行存储的，各区块文件默认以 blockfile_ 为文件前缀，后面以六位数字命名，起始数字默认为 000000，如有新文件则每次递增1。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区块链文件默认存储目录： /var/hyperledger/production/ledgersData/chains 中，该目录中包括两个子目录： 保存区块链文件的chains 目录与使用 levelDB 实现保存索引信息的 index 目录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2686050"/>
            <a:ext cx="8813165" cy="290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 bwMode="auto">
          <a:xfrm rot="16200000">
            <a:off x="11723490" y="6239716"/>
            <a:ext cx="425669" cy="53938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" y="362607"/>
            <a:ext cx="599090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6387" y="362607"/>
            <a:ext cx="94592" cy="520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76986" y="632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07B5E9-8343-3D49-AF6B-82534C3675E3}" type="slidenum">
              <a:rPr kumimoji="1" lang="zh-CN" alt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fld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28" y="6081713"/>
            <a:ext cx="1554767" cy="77628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8275" y="32667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3200" b="1" dirty="0" smtClean="0"/>
              <a:t>账本总结</a:t>
            </a:r>
            <a:endParaRPr kumimoji="1" lang="zh-CN" sz="32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60" y="916940"/>
            <a:ext cx="7792085" cy="516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3030" y="1131570"/>
            <a:ext cx="397383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区块链</a:t>
            </a:r>
            <a:endParaRPr lang="zh-CN" altLang="en-US" b="1"/>
          </a:p>
          <a:p>
            <a:r>
              <a:rPr lang="zh-CN" altLang="en-US"/>
              <a:t>存储链式账本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状态数据库（State Database）</a:t>
            </a:r>
            <a:endParaRPr lang="zh-CN" altLang="en-US"/>
          </a:p>
          <a:p>
            <a:r>
              <a:rPr lang="zh-CN" altLang="en-US"/>
              <a:t>存储了交易日志中所有 key 的最新值（World State），默认数据库使用 LevelDB。链码调用基于当前的状态数据执行交易。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历史数据库（History Database）</a:t>
            </a:r>
            <a:endParaRPr lang="zh-CN" altLang="en-US"/>
          </a:p>
          <a:p>
            <a:r>
              <a:rPr lang="zh-CN" altLang="en-US"/>
              <a:t>以 LevelDB 数据库作为数据存储载体，存储区块中有效交易相关的 key，而不存储 value。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演示</Application>
  <PresentationFormat>宽屏</PresentationFormat>
  <Paragraphs>227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Segoe UI</vt:lpstr>
      <vt:lpstr>FreeSans</vt:lpstr>
      <vt:lpstr>微软雅黑</vt:lpstr>
      <vt:lpstr>Noto Sans CJK SC</vt:lpstr>
      <vt:lpstr>Segoe UI Light</vt:lpstr>
      <vt:lpstr>微软雅黑 Light</vt:lpstr>
      <vt:lpstr>Microsoft YaHei</vt:lpstr>
      <vt:lpstr>Avenir Next</vt:lpstr>
      <vt:lpstr>Abyssinica SIL</vt:lpstr>
      <vt:lpstr>Verdana</vt:lpstr>
      <vt:lpstr>Ubuntu</vt:lpstr>
      <vt:lpstr>Wingdings</vt:lpstr>
      <vt:lpstr>Hiragino Sans GB</vt:lpstr>
      <vt:lpstr>宋体</vt:lpstr>
      <vt:lpstr>Arial Unicode MS</vt:lpstr>
      <vt:lpstr>等线</vt:lpstr>
      <vt:lpstr>AR PL UKai CN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cz</cp:lastModifiedBy>
  <cp:revision>352</cp:revision>
  <dcterms:created xsi:type="dcterms:W3CDTF">2019-11-25T10:14:50Z</dcterms:created>
  <dcterms:modified xsi:type="dcterms:W3CDTF">2019-11-25T10:14:50Z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