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12"/>
  </p:notesMasterIdLst>
  <p:sldIdLst>
    <p:sldId id="282" r:id="rId2"/>
    <p:sldId id="303" r:id="rId3"/>
    <p:sldId id="308" r:id="rId4"/>
    <p:sldId id="305" r:id="rId5"/>
    <p:sldId id="304" r:id="rId6"/>
    <p:sldId id="310" r:id="rId7"/>
    <p:sldId id="307" r:id="rId8"/>
    <p:sldId id="309" r:id="rId9"/>
    <p:sldId id="311" r:id="rId10"/>
    <p:sldId id="306"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hao" initials="l" lastIdx="1" clrIdx="0">
    <p:extLst>
      <p:ext uri="{19B8F6BF-5375-455C-9EA6-DF929625EA0E}">
        <p15:presenceInfo xmlns:p15="http://schemas.microsoft.com/office/powerpoint/2012/main" userId="liha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00DA"/>
    <a:srgbClr val="EF8230"/>
    <a:srgbClr val="0D03C7"/>
    <a:srgbClr val="6F00D4"/>
    <a:srgbClr val="8100FF"/>
    <a:srgbClr val="C600FF"/>
    <a:srgbClr val="3403C6"/>
    <a:srgbClr val="7E00FF"/>
    <a:srgbClr val="8200F5"/>
    <a:srgbClr val="1C0E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6"/>
    <p:restoredTop sz="88832" autoAdjust="0"/>
  </p:normalViewPr>
  <p:slideViewPr>
    <p:cSldViewPr snapToGrid="0" snapToObjects="1">
      <p:cViewPr varScale="1">
        <p:scale>
          <a:sx n="115" d="100"/>
          <a:sy n="115" d="100"/>
        </p:scale>
        <p:origin x="706" y="8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4157C3-A551-C349-9D4C-C414E0B9F5DB}" type="datetimeFigureOut">
              <a:rPr kumimoji="1" lang="zh-CN" altLang="en-US" smtClean="0"/>
              <a:t>2019/11/2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A64B5C-3EA8-E94A-9539-8C94C0598407}" type="slidenum">
              <a:rPr kumimoji="1" lang="zh-CN" altLang="en-US" smtClean="0"/>
              <a:t>‹#›</a:t>
            </a:fld>
            <a:endParaRPr kumimoji="1" lang="zh-CN" altLang="en-US"/>
          </a:p>
        </p:txBody>
      </p:sp>
    </p:spTree>
    <p:extLst>
      <p:ext uri="{BB962C8B-B14F-4D97-AF65-F5344CB8AC3E}">
        <p14:creationId xmlns:p14="http://schemas.microsoft.com/office/powerpoint/2010/main" val="3105254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fon.hum.uva.nl/rob/Courses/InformationInSpeech/CDROM/Literature/LOTwinterschool2006/szabo.best.vwh.net/smart_contracts_2.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hub.com/ethereum/wiki/wiki/%5BChinese-Simplified%5D-Ethereum-%E7%99%BD%E7%9A%AE%E4%B9%A6%E4%B8%AD%E6%96%87%E7%89%88#%E5%8E%86%E5%8F%B2"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our.golang.org/welcome/1"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golang.org/"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odoc.org/github.com/hyperledger/fabric/core/chaincode/shim#Chaincod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tour.golang.org/welcome/1"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golang.or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欢迎辞；</a:t>
            </a:r>
            <a:endParaRPr lang="en-US" altLang="zh-CN" dirty="0"/>
          </a:p>
          <a:p>
            <a:r>
              <a:rPr lang="zh-CN" altLang="en-US" dirty="0"/>
              <a:t>课题；</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4BA64B5C-3EA8-E94A-9539-8C94C0598407}" type="slidenum">
              <a:rPr kumimoji="1" lang="zh-CN" altLang="en-US" smtClean="0"/>
              <a:t>1</a:t>
            </a:fld>
            <a:endParaRPr kumimoji="1" lang="zh-CN" altLang="en-US"/>
          </a:p>
        </p:txBody>
      </p:sp>
    </p:spTree>
    <p:extLst>
      <p:ext uri="{BB962C8B-B14F-4D97-AF65-F5344CB8AC3E}">
        <p14:creationId xmlns:p14="http://schemas.microsoft.com/office/powerpoint/2010/main" val="1968151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来源 以太坊白皮书</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hlinkClick r:id="rId3"/>
              </a:rPr>
              <a:t>http://www.fon.hum.uva.nl/rob/Courses/InformationInSpeech/CDROM/Literature/LOTwinterschool2006/szabo.best.vwh.net/smart_contracts_2.html</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4BA64B5C-3EA8-E94A-9539-8C94C0598407}" type="slidenum">
              <a:rPr kumimoji="1" lang="zh-CN" altLang="en-US" smtClean="0"/>
              <a:t>4</a:t>
            </a:fld>
            <a:endParaRPr kumimoji="1" lang="zh-CN" altLang="en-US"/>
          </a:p>
        </p:txBody>
      </p:sp>
    </p:spTree>
    <p:extLst>
      <p:ext uri="{BB962C8B-B14F-4D97-AF65-F5344CB8AC3E}">
        <p14:creationId xmlns:p14="http://schemas.microsoft.com/office/powerpoint/2010/main" val="1817118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https://github.com/ethereum/wiki/wiki/%5BChinese-Simplified%5D-Ethereum-%E7%99%BD%E7%9A%AE%E4%B9%A6%E4%B8%AD%E6%96%87%E7%89%88#%E5%8E%86%E5%8F%B2</a:t>
            </a:r>
            <a:endParaRPr lang="zh-CN" altLang="en-US" dirty="0"/>
          </a:p>
        </p:txBody>
      </p:sp>
      <p:sp>
        <p:nvSpPr>
          <p:cNvPr id="4" name="灯片编号占位符 3"/>
          <p:cNvSpPr>
            <a:spLocks noGrp="1"/>
          </p:cNvSpPr>
          <p:nvPr>
            <p:ph type="sldNum" sz="quarter" idx="5"/>
          </p:nvPr>
        </p:nvSpPr>
        <p:spPr/>
        <p:txBody>
          <a:bodyPr/>
          <a:lstStyle/>
          <a:p>
            <a:fld id="{4BA64B5C-3EA8-E94A-9539-8C94C0598407}" type="slidenum">
              <a:rPr kumimoji="1" lang="zh-CN" altLang="en-US" smtClean="0"/>
              <a:t>5</a:t>
            </a:fld>
            <a:endParaRPr kumimoji="1" lang="zh-CN" altLang="en-US"/>
          </a:p>
        </p:txBody>
      </p:sp>
    </p:spTree>
    <p:extLst>
      <p:ext uri="{BB962C8B-B14F-4D97-AF65-F5344CB8AC3E}">
        <p14:creationId xmlns:p14="http://schemas.microsoft.com/office/powerpoint/2010/main" val="1064441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https://tour.golang.org/welcome/1</a:t>
            </a:r>
            <a:endParaRPr lang="en-US" altLang="zh-CN" dirty="0"/>
          </a:p>
          <a:p>
            <a:endParaRPr lang="en-US" altLang="zh-CN" dirty="0"/>
          </a:p>
          <a:p>
            <a:r>
              <a:rPr lang="en-US" altLang="zh-CN" dirty="0">
                <a:hlinkClick r:id="rId4"/>
              </a:rPr>
              <a:t>https://golang.org/</a:t>
            </a:r>
            <a:endParaRPr lang="zh-CN" altLang="en-US" dirty="0"/>
          </a:p>
        </p:txBody>
      </p:sp>
      <p:sp>
        <p:nvSpPr>
          <p:cNvPr id="4" name="灯片编号占位符 3"/>
          <p:cNvSpPr>
            <a:spLocks noGrp="1"/>
          </p:cNvSpPr>
          <p:nvPr>
            <p:ph type="sldNum" sz="quarter" idx="5"/>
          </p:nvPr>
        </p:nvSpPr>
        <p:spPr/>
        <p:txBody>
          <a:bodyPr/>
          <a:lstStyle/>
          <a:p>
            <a:fld id="{4BA64B5C-3EA8-E94A-9539-8C94C0598407}" type="slidenum">
              <a:rPr kumimoji="1" lang="zh-CN" altLang="en-US" smtClean="0"/>
              <a:t>6</a:t>
            </a:fld>
            <a:endParaRPr kumimoji="1" lang="zh-CN" altLang="en-US"/>
          </a:p>
        </p:txBody>
      </p:sp>
    </p:spTree>
    <p:extLst>
      <p:ext uri="{BB962C8B-B14F-4D97-AF65-F5344CB8AC3E}">
        <p14:creationId xmlns:p14="http://schemas.microsoft.com/office/powerpoint/2010/main" val="3709304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https://godoc.org/github.com/hyperledger/fabric/core/chaincode/shim#Chaincode</a:t>
            </a:r>
            <a:endParaRPr lang="zh-CN" altLang="en-US" dirty="0"/>
          </a:p>
        </p:txBody>
      </p:sp>
      <p:sp>
        <p:nvSpPr>
          <p:cNvPr id="4" name="灯片编号占位符 3"/>
          <p:cNvSpPr>
            <a:spLocks noGrp="1"/>
          </p:cNvSpPr>
          <p:nvPr>
            <p:ph type="sldNum" sz="quarter" idx="5"/>
          </p:nvPr>
        </p:nvSpPr>
        <p:spPr/>
        <p:txBody>
          <a:bodyPr/>
          <a:lstStyle/>
          <a:p>
            <a:fld id="{4BA64B5C-3EA8-E94A-9539-8C94C0598407}" type="slidenum">
              <a:rPr kumimoji="1" lang="zh-CN" altLang="en-US" smtClean="0"/>
              <a:t>7</a:t>
            </a:fld>
            <a:endParaRPr kumimoji="1" lang="zh-CN" altLang="en-US"/>
          </a:p>
        </p:txBody>
      </p:sp>
    </p:spTree>
    <p:extLst>
      <p:ext uri="{BB962C8B-B14F-4D97-AF65-F5344CB8AC3E}">
        <p14:creationId xmlns:p14="http://schemas.microsoft.com/office/powerpoint/2010/main" val="3149037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BA64B5C-3EA8-E94A-9539-8C94C0598407}" type="slidenum">
              <a:rPr kumimoji="1" lang="zh-CN" altLang="en-US" smtClean="0"/>
              <a:t>8</a:t>
            </a:fld>
            <a:endParaRPr kumimoji="1" lang="zh-CN" altLang="en-US"/>
          </a:p>
        </p:txBody>
      </p:sp>
    </p:spTree>
    <p:extLst>
      <p:ext uri="{BB962C8B-B14F-4D97-AF65-F5344CB8AC3E}">
        <p14:creationId xmlns:p14="http://schemas.microsoft.com/office/powerpoint/2010/main" val="678828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最后作业有一个如右图的截图就行，需要查询到里面的资产数 </a:t>
            </a:r>
            <a:r>
              <a:rPr lang="en-US" altLang="zh-CN" dirty="0"/>
              <a:t>20</a:t>
            </a:r>
            <a:endParaRPr lang="zh-CN" altLang="en-US" dirty="0"/>
          </a:p>
        </p:txBody>
      </p:sp>
      <p:sp>
        <p:nvSpPr>
          <p:cNvPr id="4" name="灯片编号占位符 3"/>
          <p:cNvSpPr>
            <a:spLocks noGrp="1"/>
          </p:cNvSpPr>
          <p:nvPr>
            <p:ph type="sldNum" sz="quarter" idx="5"/>
          </p:nvPr>
        </p:nvSpPr>
        <p:spPr/>
        <p:txBody>
          <a:bodyPr/>
          <a:lstStyle/>
          <a:p>
            <a:fld id="{4BA64B5C-3EA8-E94A-9539-8C94C0598407}" type="slidenum">
              <a:rPr kumimoji="1" lang="zh-CN" altLang="en-US" smtClean="0"/>
              <a:t>9</a:t>
            </a:fld>
            <a:endParaRPr kumimoji="1" lang="zh-CN" altLang="en-US"/>
          </a:p>
        </p:txBody>
      </p:sp>
    </p:spTree>
    <p:extLst>
      <p:ext uri="{BB962C8B-B14F-4D97-AF65-F5344CB8AC3E}">
        <p14:creationId xmlns:p14="http://schemas.microsoft.com/office/powerpoint/2010/main" val="2669323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https://tour.golang.org/welcome/1</a:t>
            </a:r>
            <a:endParaRPr lang="en-US" altLang="zh-CN" dirty="0"/>
          </a:p>
          <a:p>
            <a:endParaRPr lang="en-US" altLang="zh-CN" dirty="0"/>
          </a:p>
          <a:p>
            <a:r>
              <a:rPr lang="en-US" altLang="zh-CN" dirty="0">
                <a:hlinkClick r:id="rId4"/>
              </a:rPr>
              <a:t>https://golang.org/</a:t>
            </a:r>
            <a:endParaRPr lang="zh-CN" altLang="en-US" dirty="0"/>
          </a:p>
        </p:txBody>
      </p:sp>
      <p:sp>
        <p:nvSpPr>
          <p:cNvPr id="4" name="灯片编号占位符 3"/>
          <p:cNvSpPr>
            <a:spLocks noGrp="1"/>
          </p:cNvSpPr>
          <p:nvPr>
            <p:ph type="sldNum" sz="quarter" idx="5"/>
          </p:nvPr>
        </p:nvSpPr>
        <p:spPr/>
        <p:txBody>
          <a:bodyPr/>
          <a:lstStyle/>
          <a:p>
            <a:fld id="{4BA64B5C-3EA8-E94A-9539-8C94C0598407}" type="slidenum">
              <a:rPr kumimoji="1" lang="zh-CN" altLang="en-US" smtClean="0"/>
              <a:t>10</a:t>
            </a:fld>
            <a:endParaRPr kumimoji="1" lang="zh-CN" altLang="en-US"/>
          </a:p>
        </p:txBody>
      </p:sp>
    </p:spTree>
    <p:extLst>
      <p:ext uri="{BB962C8B-B14F-4D97-AF65-F5344CB8AC3E}">
        <p14:creationId xmlns:p14="http://schemas.microsoft.com/office/powerpoint/2010/main" val="3008744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Tree>
    <p:extLst>
      <p:ext uri="{BB962C8B-B14F-4D97-AF65-F5344CB8AC3E}">
        <p14:creationId xmlns:p14="http://schemas.microsoft.com/office/powerpoint/2010/main" val="1652088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62421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27533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878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64572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Tree>
    <p:extLst>
      <p:ext uri="{BB962C8B-B14F-4D97-AF65-F5344CB8AC3E}">
        <p14:creationId xmlns:p14="http://schemas.microsoft.com/office/powerpoint/2010/main" val="3213858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619250"/>
            <a:ext cx="5181600" cy="455771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19250"/>
            <a:ext cx="5181600" cy="455771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84140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70379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63209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9543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1753768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2044198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a:alphaModFix amt="60000"/>
            <a:lum/>
          </a:blip>
          <a:srcRect/>
          <a:stretch>
            <a:fillRect/>
          </a:stretch>
        </a:blipFill>
        <a:effectLst/>
      </p:bgPr>
    </p:bg>
    <p:spTree>
      <p:nvGrpSpPr>
        <p:cNvPr id="1" name=""/>
        <p:cNvGrpSpPr/>
        <p:nvPr/>
      </p:nvGrpSpPr>
      <p:grpSpPr>
        <a:xfrm>
          <a:off x="0" y="0"/>
          <a:ext cx="0" cy="0"/>
          <a:chOff x="0" y="0"/>
          <a:chExt cx="0" cy="0"/>
        </a:xfrm>
      </p:grpSpPr>
      <p:sp>
        <p:nvSpPr>
          <p:cNvPr id="4099" name="标题占位符 1"/>
          <p:cNvSpPr>
            <a:spLocks noGrp="1" noChangeArrowheads="1"/>
          </p:cNvSpPr>
          <p:nvPr>
            <p:ph type="title"/>
          </p:nvPr>
        </p:nvSpPr>
        <p:spPr bwMode="auto">
          <a:xfrm>
            <a:off x="838200" y="365125"/>
            <a:ext cx="105156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zh-CN"/>
              <a:t>单击此处编辑母版标题样式</a:t>
            </a:r>
          </a:p>
        </p:txBody>
      </p:sp>
      <p:sp>
        <p:nvSpPr>
          <p:cNvPr id="4100" name="文本占位符 2"/>
          <p:cNvSpPr>
            <a:spLocks noGrp="1" noChangeArrowheads="1"/>
          </p:cNvSpPr>
          <p:nvPr>
            <p:ph type="body" idx="1"/>
          </p:nvPr>
        </p:nvSpPr>
        <p:spPr bwMode="auto">
          <a:xfrm>
            <a:off x="838200" y="1619250"/>
            <a:ext cx="10515600" cy="455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zh-CN"/>
              <a:t>单击此处编辑母版文本样式</a:t>
            </a:r>
          </a:p>
          <a:p>
            <a:pPr lvl="1"/>
            <a:r>
              <a:rPr lang="zh-TW" altLang="zh-CN"/>
              <a:t>第二级</a:t>
            </a:r>
          </a:p>
          <a:p>
            <a:pPr lvl="2"/>
            <a:r>
              <a:rPr lang="zh-TW" altLang="zh-CN"/>
              <a:t>第三级</a:t>
            </a:r>
          </a:p>
          <a:p>
            <a:pPr lvl="3"/>
            <a:r>
              <a:rPr lang="zh-TW" altLang="zh-CN"/>
              <a:t>第四级</a:t>
            </a:r>
          </a:p>
          <a:p>
            <a:pPr lvl="4"/>
            <a:r>
              <a:rPr lang="zh-TW" altLang="zh-CN"/>
              <a:t>第五级</a:t>
            </a:r>
          </a:p>
        </p:txBody>
      </p:sp>
    </p:spTree>
    <p:extLst>
      <p:ext uri="{BB962C8B-B14F-4D97-AF65-F5344CB8AC3E}">
        <p14:creationId xmlns:p14="http://schemas.microsoft.com/office/powerpoint/2010/main" val="303172606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rtl="0" eaLnBrk="0" fontAlgn="base" hangingPunct="0">
        <a:lnSpc>
          <a:spcPct val="90000"/>
        </a:lnSpc>
        <a:spcBef>
          <a:spcPct val="0"/>
        </a:spcBef>
        <a:spcAft>
          <a:spcPct val="0"/>
        </a:spcAft>
        <a:defRPr sz="4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10600030101010101" pitchFamily="2" charset="-122"/>
        </a:defRPr>
      </a:lvl2pPr>
      <a:lvl3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10600030101010101" pitchFamily="2" charset="-122"/>
        </a:defRPr>
      </a:lvl3pPr>
      <a:lvl4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10600030101010101" pitchFamily="2" charset="-122"/>
        </a:defRPr>
      </a:lvl4pPr>
      <a:lvl5pPr algn="l" rtl="0" eaLnBrk="0" fontAlgn="base" hangingPunct="0">
        <a:lnSpc>
          <a:spcPct val="90000"/>
        </a:lnSpc>
        <a:spcBef>
          <a:spcPct val="0"/>
        </a:spcBef>
        <a:spcAft>
          <a:spcPct val="0"/>
        </a:spcAft>
        <a:defRPr sz="4000">
          <a:solidFill>
            <a:schemeClr val="tx1"/>
          </a:solidFill>
          <a:latin typeface="Segoe UI Light" panose="020B0502040204020203" pitchFamily="34" charset="0"/>
          <a:ea typeface="微软雅黑 Light" panose="02010600030101010101" pitchFamily="2" charset="-122"/>
        </a:defRPr>
      </a:lvl5pPr>
      <a:lvl6pPr marL="4572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10600030101010101" pitchFamily="2" charset="-122"/>
        </a:defRPr>
      </a:lvl6pPr>
      <a:lvl7pPr marL="9144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10600030101010101" pitchFamily="2" charset="-122"/>
        </a:defRPr>
      </a:lvl7pPr>
      <a:lvl8pPr marL="13716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10600030101010101" pitchFamily="2" charset="-122"/>
        </a:defRPr>
      </a:lvl8pPr>
      <a:lvl9pPr marL="1828800" algn="l" rtl="0" fontAlgn="base">
        <a:lnSpc>
          <a:spcPct val="90000"/>
        </a:lnSpc>
        <a:spcBef>
          <a:spcPct val="0"/>
        </a:spcBef>
        <a:spcAft>
          <a:spcPct val="0"/>
        </a:spcAft>
        <a:defRPr sz="4000">
          <a:solidFill>
            <a:schemeClr val="tx1"/>
          </a:solidFill>
          <a:latin typeface="Segoe UI Light" panose="020B0502040204020203" pitchFamily="34" charset="0"/>
          <a:ea typeface="微软雅黑 Light" panose="02010600030101010101" pitchFamily="2" charset="-122"/>
        </a:defRPr>
      </a:lvl9pPr>
    </p:titleStyle>
    <p:bodyStyle>
      <a:lvl1pPr marL="228600" indent="-228600" algn="l" rtl="0" eaLnBrk="0" fontAlgn="base" hangingPunct="0">
        <a:lnSpc>
          <a:spcPct val="12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685800" indent="-228600" algn="l" rtl="0" eaLnBrk="0" fontAlgn="base" hangingPunct="0">
        <a:lnSpc>
          <a:spcPct val="125000"/>
        </a:lnSpc>
        <a:spcBef>
          <a:spcPts val="500"/>
        </a:spcBef>
        <a:spcAft>
          <a:spcPct val="0"/>
        </a:spcAft>
        <a:buFont typeface="Arial" panose="020B0604020202020204" pitchFamily="34" charset="0"/>
        <a:buChar char="•"/>
        <a:defRPr kern="1200">
          <a:solidFill>
            <a:schemeClr val="tx1"/>
          </a:solidFill>
          <a:latin typeface="+mn-lt"/>
          <a:ea typeface="+mn-ea"/>
          <a:cs typeface="+mn-cs"/>
        </a:defRPr>
      </a:lvl2pPr>
      <a:lvl3pPr marL="1143000" indent="-228600" algn="l" rtl="0" eaLnBrk="0" fontAlgn="base" hangingPunct="0">
        <a:lnSpc>
          <a:spcPct val="125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1600200" indent="-228600" algn="l" rtl="0" eaLnBrk="0" fontAlgn="base" hangingPunct="0">
        <a:lnSpc>
          <a:spcPct val="125000"/>
        </a:lnSpc>
        <a:spcBef>
          <a:spcPts val="500"/>
        </a:spcBef>
        <a:spcAft>
          <a:spcPct val="0"/>
        </a:spcAft>
        <a:buFont typeface="Arial" panose="020B0604020202020204" pitchFamily="34" charset="0"/>
        <a:buChar char="•"/>
        <a:defRPr sz="1400" kern="1200">
          <a:solidFill>
            <a:schemeClr val="tx1"/>
          </a:solidFill>
          <a:latin typeface="+mn-lt"/>
          <a:ea typeface="+mn-ea"/>
          <a:cs typeface="+mn-cs"/>
        </a:defRPr>
      </a:lvl4pPr>
      <a:lvl5pPr marL="2057400" indent="-228600" algn="l" rtl="0" eaLnBrk="0" fontAlgn="base" hangingPunct="0">
        <a:lnSpc>
          <a:spcPct val="125000"/>
        </a:lnSpc>
        <a:spcBef>
          <a:spcPts val="500"/>
        </a:spcBef>
        <a:spcAft>
          <a:spcPct val="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FB7B642-7E72-A744-B8DE-4E897E16ABC4}"/>
              </a:ext>
            </a:extLst>
          </p:cNvPr>
          <p:cNvPicPr>
            <a:picLocks noChangeAspect="1"/>
          </p:cNvPicPr>
          <p:nvPr/>
        </p:nvPicPr>
        <p:blipFill rotWithShape="1">
          <a:blip r:embed="rId3"/>
          <a:srcRect t="8578" b="13533"/>
          <a:stretch/>
        </p:blipFill>
        <p:spPr>
          <a:xfrm>
            <a:off x="-3" y="-1"/>
            <a:ext cx="12192000" cy="5333563"/>
          </a:xfrm>
          <a:prstGeom prst="rect">
            <a:avLst/>
          </a:prstGeom>
        </p:spPr>
      </p:pic>
      <p:pic>
        <p:nvPicPr>
          <p:cNvPr id="9" name="图片 8">
            <a:extLst>
              <a:ext uri="{FF2B5EF4-FFF2-40B4-BE49-F238E27FC236}">
                <a16:creationId xmlns:a16="http://schemas.microsoft.com/office/drawing/2014/main" id="{35648A39-A08F-A643-817F-A5B8118AA23F}"/>
              </a:ext>
            </a:extLst>
          </p:cNvPr>
          <p:cNvPicPr>
            <a:picLocks noChangeAspect="1"/>
          </p:cNvPicPr>
          <p:nvPr/>
        </p:nvPicPr>
        <p:blipFill rotWithShape="1">
          <a:blip r:embed="rId4">
            <a:alphaModFix amt="50000"/>
          </a:blip>
          <a:srcRect b="32411"/>
          <a:stretch/>
        </p:blipFill>
        <p:spPr>
          <a:xfrm>
            <a:off x="3853131" y="972063"/>
            <a:ext cx="4485731" cy="2788940"/>
          </a:xfrm>
          <a:prstGeom prst="rect">
            <a:avLst/>
          </a:prstGeom>
        </p:spPr>
      </p:pic>
      <p:sp>
        <p:nvSpPr>
          <p:cNvPr id="90" name="文本框 89">
            <a:extLst>
              <a:ext uri="{FF2B5EF4-FFF2-40B4-BE49-F238E27FC236}">
                <a16:creationId xmlns:a16="http://schemas.microsoft.com/office/drawing/2014/main" id="{9CBA4FA1-1299-014E-B258-762E29B505EC}"/>
              </a:ext>
            </a:extLst>
          </p:cNvPr>
          <p:cNvSpPr txBox="1"/>
          <p:nvPr/>
        </p:nvSpPr>
        <p:spPr>
          <a:xfrm>
            <a:off x="575875" y="1640961"/>
            <a:ext cx="11040241" cy="2431435"/>
          </a:xfrm>
          <a:prstGeom prst="rect">
            <a:avLst/>
          </a:prstGeom>
          <a:noFill/>
        </p:spPr>
        <p:txBody>
          <a:bodyPr wrap="square" rtlCol="0">
            <a:spAutoFit/>
          </a:bodyPr>
          <a:lstStyle>
            <a:defPPr>
              <a:defRPr lang="zh-CN"/>
            </a:defPPr>
            <a:lvl1pPr algn="ctr">
              <a:defRPr kumimoji="1" sz="7000" b="1" spc="300">
                <a:gradFill>
                  <a:gsLst>
                    <a:gs pos="5000">
                      <a:schemeClr val="accent1">
                        <a:lumMod val="0"/>
                        <a:lumOff val="100000"/>
                      </a:schemeClr>
                    </a:gs>
                    <a:gs pos="72000">
                      <a:schemeClr val="accent1">
                        <a:lumMod val="39000"/>
                        <a:lumOff val="61000"/>
                      </a:schemeClr>
                    </a:gs>
                    <a:gs pos="100000">
                      <a:schemeClr val="accent1">
                        <a:lumMod val="30000"/>
                        <a:lumOff val="70000"/>
                      </a:schemeClr>
                    </a:gs>
                  </a:gsLst>
                  <a:lin ang="5400000" scaled="1"/>
                </a:gradFill>
                <a:latin typeface="Microsoft YaHei" charset="-122"/>
                <a:ea typeface="Microsoft YaHei" charset="-122"/>
                <a:cs typeface="Microsoft YaHei" charset="-122"/>
              </a:defRPr>
            </a:lvl1pPr>
          </a:lstStyle>
          <a:p>
            <a:pPr>
              <a:lnSpc>
                <a:spcPct val="150000"/>
              </a:lnSpc>
            </a:pPr>
            <a:r>
              <a:rPr lang="en-US" altLang="zh-CN" sz="4000" dirty="0">
                <a:solidFill>
                  <a:schemeClr val="bg1"/>
                </a:solidFill>
              </a:rPr>
              <a:t>BTCU</a:t>
            </a:r>
            <a:r>
              <a:rPr lang="zh-CN" altLang="en-US" sz="4000" dirty="0">
                <a:solidFill>
                  <a:schemeClr val="bg1"/>
                </a:solidFill>
              </a:rPr>
              <a:t> 联盟链训练营</a:t>
            </a:r>
            <a:endParaRPr lang="en-US" altLang="zh-CN" sz="4000" dirty="0">
              <a:solidFill>
                <a:schemeClr val="bg1"/>
              </a:solidFill>
            </a:endParaRPr>
          </a:p>
          <a:p>
            <a:r>
              <a:rPr lang="en-US" altLang="zh-CN" sz="6000" dirty="0">
                <a:solidFill>
                  <a:schemeClr val="bg1"/>
                </a:solidFill>
              </a:rPr>
              <a:t>6. </a:t>
            </a:r>
            <a:r>
              <a:rPr lang="zh-CN" altLang="en-US" sz="6000" dirty="0">
                <a:solidFill>
                  <a:schemeClr val="bg1"/>
                </a:solidFill>
              </a:rPr>
              <a:t>链码开发与实践</a:t>
            </a:r>
            <a:endParaRPr lang="en-US" altLang="zh-CN" sz="6000" dirty="0"/>
          </a:p>
          <a:p>
            <a:r>
              <a:rPr lang="zh-CN" altLang="en-US" sz="3200" dirty="0"/>
              <a:t>链码作用及对链码进行管理与测试</a:t>
            </a:r>
          </a:p>
        </p:txBody>
      </p:sp>
      <p:sp>
        <p:nvSpPr>
          <p:cNvPr id="91" name="文本框 90">
            <a:extLst>
              <a:ext uri="{FF2B5EF4-FFF2-40B4-BE49-F238E27FC236}">
                <a16:creationId xmlns:a16="http://schemas.microsoft.com/office/drawing/2014/main" id="{73479EDF-B789-9F4D-8A8A-A442D62527E6}"/>
              </a:ext>
            </a:extLst>
          </p:cNvPr>
          <p:cNvSpPr txBox="1"/>
          <p:nvPr/>
        </p:nvSpPr>
        <p:spPr>
          <a:xfrm>
            <a:off x="3096208" y="4339147"/>
            <a:ext cx="5999584" cy="400110"/>
          </a:xfrm>
          <a:prstGeom prst="rect">
            <a:avLst/>
          </a:prstGeom>
          <a:noFill/>
        </p:spPr>
        <p:txBody>
          <a:bodyPr wrap="square" rtlCol="0">
            <a:spAutoFit/>
          </a:bodyPr>
          <a:lstStyle/>
          <a:p>
            <a:pPr algn="ctr"/>
            <a:r>
              <a:rPr kumimoji="1" lang="zh-CN" altLang="en-US" sz="2000" b="1" spc="300" dirty="0">
                <a:solidFill>
                  <a:schemeClr val="bg1"/>
                </a:solidFill>
                <a:latin typeface="Microsoft YaHei" charset="-122"/>
                <a:ea typeface="Microsoft YaHei" charset="-122"/>
                <a:cs typeface="Microsoft YaHei" charset="-122"/>
              </a:rPr>
              <a:t>主讲：冯力全 北京邮电大学</a:t>
            </a:r>
          </a:p>
        </p:txBody>
      </p:sp>
      <p:sp>
        <p:nvSpPr>
          <p:cNvPr id="4" name="矩形 3">
            <a:extLst>
              <a:ext uri="{FF2B5EF4-FFF2-40B4-BE49-F238E27FC236}">
                <a16:creationId xmlns:a16="http://schemas.microsoft.com/office/drawing/2014/main" id="{C2C1109F-DBEA-4D41-BA7F-1CDCC262E8FD}"/>
              </a:ext>
            </a:extLst>
          </p:cNvPr>
          <p:cNvSpPr/>
          <p:nvPr/>
        </p:nvSpPr>
        <p:spPr bwMode="auto">
          <a:xfrm>
            <a:off x="0" y="5299890"/>
            <a:ext cx="12192000" cy="72000"/>
          </a:xfrm>
          <a:prstGeom prst="rect">
            <a:avLst/>
          </a:prstGeom>
          <a:solidFill>
            <a:schemeClr val="tx2">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Segoe UI" panose="020B0502040204020203" pitchFamily="34" charset="0"/>
              <a:ea typeface="微软雅黑" panose="020B0503020204020204" pitchFamily="34" charset="-122"/>
            </a:endParaRPr>
          </a:p>
        </p:txBody>
      </p:sp>
      <p:pic>
        <p:nvPicPr>
          <p:cNvPr id="17" name="图片 16">
            <a:extLst>
              <a:ext uri="{FF2B5EF4-FFF2-40B4-BE49-F238E27FC236}">
                <a16:creationId xmlns:a16="http://schemas.microsoft.com/office/drawing/2014/main" id="{48797CCE-31DC-8042-B043-B0FB40D50785}"/>
              </a:ext>
            </a:extLst>
          </p:cNvPr>
          <p:cNvPicPr>
            <a:picLocks noChangeAspect="1"/>
          </p:cNvPicPr>
          <p:nvPr/>
        </p:nvPicPr>
        <p:blipFill rotWithShape="1">
          <a:blip r:embed="rId5"/>
          <a:srcRect r="49454"/>
          <a:stretch/>
        </p:blipFill>
        <p:spPr>
          <a:xfrm>
            <a:off x="3888301" y="5608502"/>
            <a:ext cx="1133079" cy="1119266"/>
          </a:xfrm>
          <a:prstGeom prst="rect">
            <a:avLst/>
          </a:prstGeom>
        </p:spPr>
      </p:pic>
      <p:sp>
        <p:nvSpPr>
          <p:cNvPr id="18" name="文本框 17">
            <a:extLst>
              <a:ext uri="{FF2B5EF4-FFF2-40B4-BE49-F238E27FC236}">
                <a16:creationId xmlns:a16="http://schemas.microsoft.com/office/drawing/2014/main" id="{53049662-0B73-684E-8A4C-8CBB3078F44D}"/>
              </a:ext>
            </a:extLst>
          </p:cNvPr>
          <p:cNvSpPr txBox="1"/>
          <p:nvPr/>
        </p:nvSpPr>
        <p:spPr>
          <a:xfrm>
            <a:off x="5021380" y="5891136"/>
            <a:ext cx="3190635" cy="561692"/>
          </a:xfrm>
          <a:prstGeom prst="rect">
            <a:avLst/>
          </a:prstGeom>
          <a:noFill/>
        </p:spPr>
        <p:txBody>
          <a:bodyPr wrap="square" rtlCol="0">
            <a:spAutoFit/>
          </a:bodyPr>
          <a:lstStyle/>
          <a:p>
            <a:r>
              <a:rPr kumimoji="1" lang="en-US" altLang="zh-CN" sz="2000" dirty="0"/>
              <a:t>BTCU</a:t>
            </a:r>
            <a:r>
              <a:rPr kumimoji="1" lang="zh-CN" altLang="en-US" sz="2000" dirty="0"/>
              <a:t> </a:t>
            </a:r>
            <a:r>
              <a:rPr kumimoji="1" lang="zh-CN" altLang="en-US" dirty="0"/>
              <a:t>高校区块链技术社区</a:t>
            </a:r>
            <a:endParaRPr kumimoji="1" lang="en-US" altLang="zh-CN" dirty="0"/>
          </a:p>
          <a:p>
            <a:r>
              <a:rPr kumimoji="1" lang="en-US" altLang="zh-CN" sz="1040" dirty="0"/>
              <a:t>Blockchain</a:t>
            </a:r>
            <a:r>
              <a:rPr kumimoji="1" lang="zh-CN" altLang="en-US" sz="1040" dirty="0"/>
              <a:t> </a:t>
            </a:r>
            <a:r>
              <a:rPr kumimoji="1" lang="en-US" altLang="zh-CN" sz="1040" dirty="0"/>
              <a:t>Technology</a:t>
            </a:r>
            <a:r>
              <a:rPr kumimoji="1" lang="zh-CN" altLang="en-US" sz="1040" dirty="0"/>
              <a:t> </a:t>
            </a:r>
            <a:r>
              <a:rPr kumimoji="1" lang="en-US" altLang="zh-CN" sz="1040" dirty="0"/>
              <a:t>Community</a:t>
            </a:r>
            <a:r>
              <a:rPr kumimoji="1" lang="zh-CN" altLang="en-US" sz="1040" dirty="0"/>
              <a:t> </a:t>
            </a:r>
            <a:r>
              <a:rPr kumimoji="1" lang="en-US" altLang="zh-CN" sz="1040" dirty="0"/>
              <a:t>of</a:t>
            </a:r>
            <a:r>
              <a:rPr kumimoji="1" lang="zh-CN" altLang="en-US" sz="1040" dirty="0"/>
              <a:t> </a:t>
            </a:r>
            <a:r>
              <a:rPr kumimoji="1" lang="en-US" altLang="zh-CN" sz="1040" dirty="0"/>
              <a:t>Universities</a:t>
            </a:r>
            <a:endParaRPr kumimoji="1" lang="zh-CN" altLang="en-US" sz="1040" dirty="0"/>
          </a:p>
        </p:txBody>
      </p:sp>
    </p:spTree>
    <p:extLst>
      <p:ext uri="{BB962C8B-B14F-4D97-AF65-F5344CB8AC3E}">
        <p14:creationId xmlns:p14="http://schemas.microsoft.com/office/powerpoint/2010/main" val="1845742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同侧圆角矩形 6">
            <a:extLst>
              <a:ext uri="{FF2B5EF4-FFF2-40B4-BE49-F238E27FC236}">
                <a16:creationId xmlns:a16="http://schemas.microsoft.com/office/drawing/2014/main" id="{D108AE08-E1FC-4842-A9A9-C4A513A0E575}"/>
              </a:ext>
            </a:extLst>
          </p:cNvPr>
          <p:cNvSpPr/>
          <p:nvPr/>
        </p:nvSpPr>
        <p:spPr bwMode="auto">
          <a:xfrm rot="16200000">
            <a:off x="11723490" y="6239716"/>
            <a:ext cx="425669" cy="539388"/>
          </a:xfrm>
          <a:prstGeom prst="round2Same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Segoe UI" panose="020B0502040204020203" pitchFamily="34" charset="0"/>
              <a:ea typeface="微软雅黑" panose="020B0503020204020204" pitchFamily="34" charset="-122"/>
            </a:endParaRPr>
          </a:p>
        </p:txBody>
      </p:sp>
      <p:sp>
        <p:nvSpPr>
          <p:cNvPr id="3" name="矩形 2">
            <a:extLst>
              <a:ext uri="{FF2B5EF4-FFF2-40B4-BE49-F238E27FC236}">
                <a16:creationId xmlns:a16="http://schemas.microsoft.com/office/drawing/2014/main" id="{B0FC2B8C-A390-BA40-84FB-00AC9B7E0418}"/>
              </a:ext>
            </a:extLst>
          </p:cNvPr>
          <p:cNvSpPr/>
          <p:nvPr/>
        </p:nvSpPr>
        <p:spPr bwMode="auto">
          <a:xfrm>
            <a:off x="1" y="362607"/>
            <a:ext cx="599090" cy="52026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Segoe UI" panose="020B0502040204020203" pitchFamily="34" charset="0"/>
              <a:ea typeface="微软雅黑" panose="020B0503020204020204" pitchFamily="34" charset="-122"/>
            </a:endParaRPr>
          </a:p>
        </p:txBody>
      </p:sp>
      <p:sp>
        <p:nvSpPr>
          <p:cNvPr id="4" name="矩形 3">
            <a:extLst>
              <a:ext uri="{FF2B5EF4-FFF2-40B4-BE49-F238E27FC236}">
                <a16:creationId xmlns:a16="http://schemas.microsoft.com/office/drawing/2014/main" id="{30412C69-1F1B-C342-96B6-2C2912DD9E9C}"/>
              </a:ext>
            </a:extLst>
          </p:cNvPr>
          <p:cNvSpPr/>
          <p:nvPr/>
        </p:nvSpPr>
        <p:spPr bwMode="auto">
          <a:xfrm>
            <a:off x="646387" y="362607"/>
            <a:ext cx="94592" cy="52026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Segoe UI" panose="020B0502040204020203" pitchFamily="34" charset="0"/>
              <a:ea typeface="微软雅黑" panose="020B0503020204020204" pitchFamily="34" charset="-122"/>
            </a:endParaRPr>
          </a:p>
        </p:txBody>
      </p:sp>
      <p:sp>
        <p:nvSpPr>
          <p:cNvPr id="6" name="文本框 5">
            <a:extLst>
              <a:ext uri="{FF2B5EF4-FFF2-40B4-BE49-F238E27FC236}">
                <a16:creationId xmlns:a16="http://schemas.microsoft.com/office/drawing/2014/main" id="{DCFB7CB5-7554-BD4F-AB61-7570A32D98CD}"/>
              </a:ext>
            </a:extLst>
          </p:cNvPr>
          <p:cNvSpPr txBox="1"/>
          <p:nvPr/>
        </p:nvSpPr>
        <p:spPr>
          <a:xfrm>
            <a:off x="11776986" y="6324744"/>
            <a:ext cx="301686" cy="369332"/>
          </a:xfrm>
          <a:prstGeom prst="rect">
            <a:avLst/>
          </a:prstGeom>
          <a:noFill/>
        </p:spPr>
        <p:txBody>
          <a:bodyPr wrap="none" rtlCol="0">
            <a:spAutoFit/>
          </a:bodyPr>
          <a:lstStyle/>
          <a:p>
            <a:fld id="{DA07B5E9-8343-3D49-AF6B-82534C3675E3}" type="slidenum">
              <a:rPr kumimoji="1" lang="zh-CN" altLang="en-US" smtClean="0">
                <a:solidFill>
                  <a:schemeClr val="accent1">
                    <a:lumMod val="20000"/>
                    <a:lumOff val="80000"/>
                  </a:schemeClr>
                </a:solidFill>
              </a:rPr>
              <a:t>10</a:t>
            </a:fld>
            <a:endParaRPr kumimoji="1" lang="zh-CN" altLang="en-US" dirty="0">
              <a:solidFill>
                <a:schemeClr val="accent1">
                  <a:lumMod val="20000"/>
                  <a:lumOff val="80000"/>
                </a:schemeClr>
              </a:solidFill>
            </a:endParaRPr>
          </a:p>
        </p:txBody>
      </p:sp>
      <p:sp>
        <p:nvSpPr>
          <p:cNvPr id="71" name="文本框 70">
            <a:extLst>
              <a:ext uri="{FF2B5EF4-FFF2-40B4-BE49-F238E27FC236}">
                <a16:creationId xmlns:a16="http://schemas.microsoft.com/office/drawing/2014/main" id="{36C8E293-33AE-054F-A412-356DB794DE03}"/>
              </a:ext>
            </a:extLst>
          </p:cNvPr>
          <p:cNvSpPr txBox="1"/>
          <p:nvPr/>
        </p:nvSpPr>
        <p:spPr>
          <a:xfrm>
            <a:off x="788275" y="359649"/>
            <a:ext cx="800219" cy="461665"/>
          </a:xfrm>
          <a:prstGeom prst="rect">
            <a:avLst/>
          </a:prstGeom>
          <a:noFill/>
        </p:spPr>
        <p:txBody>
          <a:bodyPr wrap="none" rtlCol="0">
            <a:spAutoFit/>
          </a:bodyPr>
          <a:lstStyle/>
          <a:p>
            <a:r>
              <a:rPr kumimoji="1" lang="zh-CN" altLang="en-US" sz="2400" b="1" dirty="0"/>
              <a:t>通道</a:t>
            </a:r>
          </a:p>
        </p:txBody>
      </p:sp>
      <p:pic>
        <p:nvPicPr>
          <p:cNvPr id="40" name="图片 39">
            <a:extLst>
              <a:ext uri="{FF2B5EF4-FFF2-40B4-BE49-F238E27FC236}">
                <a16:creationId xmlns:a16="http://schemas.microsoft.com/office/drawing/2014/main" id="{ED8D0E01-CE76-A64B-9145-0470D0CBAF80}"/>
              </a:ext>
            </a:extLst>
          </p:cNvPr>
          <p:cNvPicPr>
            <a:picLocks noChangeAspect="1"/>
          </p:cNvPicPr>
          <p:nvPr/>
        </p:nvPicPr>
        <p:blipFill>
          <a:blip r:embed="rId3"/>
          <a:stretch>
            <a:fillRect/>
          </a:stretch>
        </p:blipFill>
        <p:spPr>
          <a:xfrm>
            <a:off x="113328" y="6081713"/>
            <a:ext cx="1554767" cy="776287"/>
          </a:xfrm>
          <a:prstGeom prst="rect">
            <a:avLst/>
          </a:prstGeom>
        </p:spPr>
      </p:pic>
      <p:sp>
        <p:nvSpPr>
          <p:cNvPr id="19" name="矩形: 圆角 18">
            <a:extLst>
              <a:ext uri="{FF2B5EF4-FFF2-40B4-BE49-F238E27FC236}">
                <a16:creationId xmlns:a16="http://schemas.microsoft.com/office/drawing/2014/main" id="{139A8AAF-0C85-4F18-A042-15AAD397509A}"/>
              </a:ext>
            </a:extLst>
          </p:cNvPr>
          <p:cNvSpPr/>
          <p:nvPr/>
        </p:nvSpPr>
        <p:spPr>
          <a:xfrm>
            <a:off x="1361900" y="1525664"/>
            <a:ext cx="8713304" cy="45560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endParaRPr lang="en-US" altLang="zh-CN" sz="1600" dirty="0"/>
          </a:p>
        </p:txBody>
      </p:sp>
      <p:sp>
        <p:nvSpPr>
          <p:cNvPr id="20" name="矩形: 圆角 19">
            <a:extLst>
              <a:ext uri="{FF2B5EF4-FFF2-40B4-BE49-F238E27FC236}">
                <a16:creationId xmlns:a16="http://schemas.microsoft.com/office/drawing/2014/main" id="{326240A7-71B0-44FD-9771-A9282BED2F53}"/>
              </a:ext>
            </a:extLst>
          </p:cNvPr>
          <p:cNvSpPr/>
          <p:nvPr/>
        </p:nvSpPr>
        <p:spPr>
          <a:xfrm>
            <a:off x="1759236" y="2002848"/>
            <a:ext cx="1524001" cy="5992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系统通道</a:t>
            </a:r>
            <a:endParaRPr lang="en-US" altLang="zh-CN" sz="1600" dirty="0"/>
          </a:p>
          <a:p>
            <a:pPr algn="ctr"/>
            <a:r>
              <a:rPr lang="zh-CN" altLang="en-US" sz="1600" dirty="0"/>
              <a:t>初始区块</a:t>
            </a:r>
          </a:p>
        </p:txBody>
      </p:sp>
      <p:sp>
        <p:nvSpPr>
          <p:cNvPr id="22" name="矩形: 圆角 21">
            <a:extLst>
              <a:ext uri="{FF2B5EF4-FFF2-40B4-BE49-F238E27FC236}">
                <a16:creationId xmlns:a16="http://schemas.microsoft.com/office/drawing/2014/main" id="{E8CC529E-FFDA-44D7-AECD-E562830CE0D2}"/>
              </a:ext>
            </a:extLst>
          </p:cNvPr>
          <p:cNvSpPr/>
          <p:nvPr/>
        </p:nvSpPr>
        <p:spPr>
          <a:xfrm>
            <a:off x="1759236" y="5016423"/>
            <a:ext cx="1524001" cy="5992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应用通道 </a:t>
            </a:r>
            <a:r>
              <a:rPr lang="en-US" altLang="zh-CN" sz="1600" dirty="0"/>
              <a:t>3</a:t>
            </a:r>
          </a:p>
        </p:txBody>
      </p:sp>
      <p:sp>
        <p:nvSpPr>
          <p:cNvPr id="23" name="矩形: 圆角 22">
            <a:extLst>
              <a:ext uri="{FF2B5EF4-FFF2-40B4-BE49-F238E27FC236}">
                <a16:creationId xmlns:a16="http://schemas.microsoft.com/office/drawing/2014/main" id="{193F1654-B5DD-4369-BA47-D584C763A954}"/>
              </a:ext>
            </a:extLst>
          </p:cNvPr>
          <p:cNvSpPr/>
          <p:nvPr/>
        </p:nvSpPr>
        <p:spPr>
          <a:xfrm>
            <a:off x="1759235" y="3007373"/>
            <a:ext cx="1524001" cy="5992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应用通道 </a:t>
            </a:r>
            <a:r>
              <a:rPr lang="en-US" altLang="zh-CN" sz="1600" dirty="0"/>
              <a:t>1</a:t>
            </a:r>
            <a:endParaRPr lang="zh-CN" altLang="en-US" sz="1600" dirty="0"/>
          </a:p>
        </p:txBody>
      </p:sp>
      <p:sp>
        <p:nvSpPr>
          <p:cNvPr id="24" name="矩形: 圆角 23">
            <a:extLst>
              <a:ext uri="{FF2B5EF4-FFF2-40B4-BE49-F238E27FC236}">
                <a16:creationId xmlns:a16="http://schemas.microsoft.com/office/drawing/2014/main" id="{76568793-D9A6-4672-A8DB-58215FCB47F9}"/>
              </a:ext>
            </a:extLst>
          </p:cNvPr>
          <p:cNvSpPr/>
          <p:nvPr/>
        </p:nvSpPr>
        <p:spPr>
          <a:xfrm>
            <a:off x="1759236" y="4011898"/>
            <a:ext cx="1524001" cy="5992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应用通道</a:t>
            </a:r>
            <a:r>
              <a:rPr lang="en-US" altLang="zh-CN" sz="1600" dirty="0"/>
              <a:t> 2</a:t>
            </a:r>
            <a:endParaRPr lang="zh-CN" altLang="en-US" sz="1600" dirty="0"/>
          </a:p>
        </p:txBody>
      </p:sp>
      <p:sp>
        <p:nvSpPr>
          <p:cNvPr id="25" name="矩形: 圆角 24">
            <a:extLst>
              <a:ext uri="{FF2B5EF4-FFF2-40B4-BE49-F238E27FC236}">
                <a16:creationId xmlns:a16="http://schemas.microsoft.com/office/drawing/2014/main" id="{EC56BCB4-2296-45BC-83FA-470848276FA5}"/>
              </a:ext>
            </a:extLst>
          </p:cNvPr>
          <p:cNvSpPr/>
          <p:nvPr/>
        </p:nvSpPr>
        <p:spPr>
          <a:xfrm>
            <a:off x="3681557" y="3007373"/>
            <a:ext cx="1524001" cy="59920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应用通道 </a:t>
            </a:r>
            <a:r>
              <a:rPr lang="en-US" altLang="zh-CN" sz="1600" dirty="0">
                <a:solidFill>
                  <a:schemeClr val="tx1"/>
                </a:solidFill>
              </a:rPr>
              <a:t>1</a:t>
            </a:r>
            <a:br>
              <a:rPr lang="en-US" altLang="zh-CN" sz="1600" dirty="0">
                <a:solidFill>
                  <a:schemeClr val="tx1"/>
                </a:solidFill>
              </a:rPr>
            </a:br>
            <a:r>
              <a:rPr lang="zh-CN" altLang="en-US" sz="1600" dirty="0">
                <a:solidFill>
                  <a:schemeClr val="tx1"/>
                </a:solidFill>
              </a:rPr>
              <a:t>初始区块</a:t>
            </a:r>
          </a:p>
        </p:txBody>
      </p:sp>
      <p:sp>
        <p:nvSpPr>
          <p:cNvPr id="27" name="矩形: 圆角 26">
            <a:extLst>
              <a:ext uri="{FF2B5EF4-FFF2-40B4-BE49-F238E27FC236}">
                <a16:creationId xmlns:a16="http://schemas.microsoft.com/office/drawing/2014/main" id="{170EB800-2F82-46F7-8EE0-A4B08A41D22E}"/>
              </a:ext>
            </a:extLst>
          </p:cNvPr>
          <p:cNvSpPr/>
          <p:nvPr/>
        </p:nvSpPr>
        <p:spPr>
          <a:xfrm>
            <a:off x="5601910" y="3018681"/>
            <a:ext cx="1524001" cy="59920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应用通道 </a:t>
            </a:r>
            <a:r>
              <a:rPr lang="en-US" altLang="zh-CN" sz="1600" dirty="0">
                <a:solidFill>
                  <a:schemeClr val="tx1"/>
                </a:solidFill>
              </a:rPr>
              <a:t>1</a:t>
            </a:r>
            <a:br>
              <a:rPr lang="en-US" altLang="zh-CN" sz="1600" dirty="0">
                <a:solidFill>
                  <a:schemeClr val="tx1"/>
                </a:solidFill>
              </a:rPr>
            </a:br>
            <a:r>
              <a:rPr lang="zh-CN" altLang="en-US" sz="1600" dirty="0">
                <a:solidFill>
                  <a:schemeClr val="tx1"/>
                </a:solidFill>
              </a:rPr>
              <a:t>区块 </a:t>
            </a:r>
            <a:r>
              <a:rPr lang="en-US" altLang="zh-CN" sz="1600" dirty="0">
                <a:solidFill>
                  <a:schemeClr val="tx1"/>
                </a:solidFill>
              </a:rPr>
              <a:t>1</a:t>
            </a:r>
            <a:endParaRPr lang="zh-CN" altLang="en-US" sz="1600" dirty="0">
              <a:solidFill>
                <a:schemeClr val="tx1"/>
              </a:solidFill>
            </a:endParaRPr>
          </a:p>
        </p:txBody>
      </p:sp>
      <p:sp>
        <p:nvSpPr>
          <p:cNvPr id="28" name="矩形: 圆角 27">
            <a:extLst>
              <a:ext uri="{FF2B5EF4-FFF2-40B4-BE49-F238E27FC236}">
                <a16:creationId xmlns:a16="http://schemas.microsoft.com/office/drawing/2014/main" id="{DE1E29DB-D331-451D-8214-4AE0CEFBF399}"/>
              </a:ext>
            </a:extLst>
          </p:cNvPr>
          <p:cNvSpPr/>
          <p:nvPr/>
        </p:nvSpPr>
        <p:spPr>
          <a:xfrm>
            <a:off x="7523247" y="3012571"/>
            <a:ext cx="1524001" cy="59920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应用通道 </a:t>
            </a:r>
            <a:r>
              <a:rPr lang="en-US" altLang="zh-CN" sz="1600" dirty="0">
                <a:solidFill>
                  <a:schemeClr val="tx1"/>
                </a:solidFill>
              </a:rPr>
              <a:t>1</a:t>
            </a:r>
            <a:br>
              <a:rPr lang="en-US" altLang="zh-CN" sz="1600" dirty="0">
                <a:solidFill>
                  <a:schemeClr val="tx1"/>
                </a:solidFill>
              </a:rPr>
            </a:br>
            <a:r>
              <a:rPr lang="zh-CN" altLang="en-US" sz="1600" dirty="0">
                <a:solidFill>
                  <a:schemeClr val="tx1"/>
                </a:solidFill>
              </a:rPr>
              <a:t>区块 </a:t>
            </a:r>
            <a:r>
              <a:rPr lang="en-US" altLang="zh-CN" sz="1600" dirty="0">
                <a:solidFill>
                  <a:schemeClr val="tx1"/>
                </a:solidFill>
              </a:rPr>
              <a:t>2</a:t>
            </a:r>
            <a:endParaRPr lang="zh-CN" altLang="en-US" sz="1600" dirty="0">
              <a:solidFill>
                <a:schemeClr val="tx1"/>
              </a:solidFill>
            </a:endParaRPr>
          </a:p>
        </p:txBody>
      </p:sp>
      <p:sp>
        <p:nvSpPr>
          <p:cNvPr id="29" name="矩形: 圆角 28">
            <a:extLst>
              <a:ext uri="{FF2B5EF4-FFF2-40B4-BE49-F238E27FC236}">
                <a16:creationId xmlns:a16="http://schemas.microsoft.com/office/drawing/2014/main" id="{73FE6154-E2FB-4868-9EA2-94A88DA743D5}"/>
              </a:ext>
            </a:extLst>
          </p:cNvPr>
          <p:cNvSpPr/>
          <p:nvPr/>
        </p:nvSpPr>
        <p:spPr>
          <a:xfrm>
            <a:off x="7522263" y="4009847"/>
            <a:ext cx="1524001" cy="59920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应用通道 </a:t>
            </a:r>
            <a:r>
              <a:rPr lang="en-US" altLang="zh-CN" sz="1600" dirty="0">
                <a:solidFill>
                  <a:schemeClr val="tx1"/>
                </a:solidFill>
              </a:rPr>
              <a:t>2</a:t>
            </a:r>
            <a:br>
              <a:rPr lang="en-US" altLang="zh-CN" sz="1600" dirty="0">
                <a:solidFill>
                  <a:schemeClr val="tx1"/>
                </a:solidFill>
              </a:rPr>
            </a:br>
            <a:r>
              <a:rPr lang="zh-CN" altLang="en-US" sz="1600" dirty="0">
                <a:solidFill>
                  <a:schemeClr val="tx1"/>
                </a:solidFill>
              </a:rPr>
              <a:t>区块 </a:t>
            </a:r>
            <a:r>
              <a:rPr lang="en-US" altLang="zh-CN" sz="1600" dirty="0">
                <a:solidFill>
                  <a:schemeClr val="tx1"/>
                </a:solidFill>
              </a:rPr>
              <a:t>2</a:t>
            </a:r>
            <a:endParaRPr lang="zh-CN" altLang="en-US" sz="1600" dirty="0">
              <a:solidFill>
                <a:schemeClr val="tx1"/>
              </a:solidFill>
            </a:endParaRPr>
          </a:p>
        </p:txBody>
      </p:sp>
      <p:sp>
        <p:nvSpPr>
          <p:cNvPr id="30" name="矩形: 圆角 29">
            <a:extLst>
              <a:ext uri="{FF2B5EF4-FFF2-40B4-BE49-F238E27FC236}">
                <a16:creationId xmlns:a16="http://schemas.microsoft.com/office/drawing/2014/main" id="{A8BA7856-CC6A-4117-BF5C-D0C8B01FB55A}"/>
              </a:ext>
            </a:extLst>
          </p:cNvPr>
          <p:cNvSpPr/>
          <p:nvPr/>
        </p:nvSpPr>
        <p:spPr>
          <a:xfrm>
            <a:off x="5601910" y="4009848"/>
            <a:ext cx="1524001" cy="59920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应用通道 </a:t>
            </a:r>
            <a:r>
              <a:rPr lang="en-US" altLang="zh-CN" sz="1600" dirty="0">
                <a:solidFill>
                  <a:schemeClr val="tx1"/>
                </a:solidFill>
              </a:rPr>
              <a:t>2</a:t>
            </a:r>
            <a:br>
              <a:rPr lang="en-US" altLang="zh-CN" sz="1600" dirty="0">
                <a:solidFill>
                  <a:schemeClr val="tx1"/>
                </a:solidFill>
              </a:rPr>
            </a:br>
            <a:r>
              <a:rPr lang="zh-CN" altLang="en-US" sz="1600" dirty="0">
                <a:solidFill>
                  <a:schemeClr val="tx1"/>
                </a:solidFill>
              </a:rPr>
              <a:t>区块 </a:t>
            </a:r>
            <a:r>
              <a:rPr lang="en-US" altLang="zh-CN" sz="1600" dirty="0">
                <a:solidFill>
                  <a:schemeClr val="tx1"/>
                </a:solidFill>
              </a:rPr>
              <a:t>1</a:t>
            </a:r>
            <a:endParaRPr lang="zh-CN" altLang="en-US" sz="1600" dirty="0">
              <a:solidFill>
                <a:schemeClr val="tx1"/>
              </a:solidFill>
            </a:endParaRPr>
          </a:p>
        </p:txBody>
      </p:sp>
      <p:sp>
        <p:nvSpPr>
          <p:cNvPr id="31" name="矩形: 圆角 30">
            <a:extLst>
              <a:ext uri="{FF2B5EF4-FFF2-40B4-BE49-F238E27FC236}">
                <a16:creationId xmlns:a16="http://schemas.microsoft.com/office/drawing/2014/main" id="{A37F083B-B67C-40A2-AE50-4DABC09513BD}"/>
              </a:ext>
            </a:extLst>
          </p:cNvPr>
          <p:cNvSpPr/>
          <p:nvPr/>
        </p:nvSpPr>
        <p:spPr>
          <a:xfrm>
            <a:off x="3681557" y="4011898"/>
            <a:ext cx="1524001" cy="59920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应用通道 </a:t>
            </a:r>
            <a:r>
              <a:rPr lang="en-US" altLang="zh-CN" sz="1600" dirty="0">
                <a:solidFill>
                  <a:schemeClr val="tx1"/>
                </a:solidFill>
              </a:rPr>
              <a:t>2</a:t>
            </a:r>
            <a:br>
              <a:rPr lang="en-US" altLang="zh-CN" sz="1600" dirty="0">
                <a:solidFill>
                  <a:schemeClr val="tx1"/>
                </a:solidFill>
              </a:rPr>
            </a:br>
            <a:r>
              <a:rPr lang="zh-CN" altLang="en-US" sz="1600" dirty="0">
                <a:solidFill>
                  <a:schemeClr val="tx1"/>
                </a:solidFill>
              </a:rPr>
              <a:t>初始区块</a:t>
            </a:r>
          </a:p>
        </p:txBody>
      </p:sp>
      <p:sp>
        <p:nvSpPr>
          <p:cNvPr id="32" name="矩形: 圆角 31">
            <a:extLst>
              <a:ext uri="{FF2B5EF4-FFF2-40B4-BE49-F238E27FC236}">
                <a16:creationId xmlns:a16="http://schemas.microsoft.com/office/drawing/2014/main" id="{E3894AFA-549B-4767-913C-848F99DD3DEC}"/>
              </a:ext>
            </a:extLst>
          </p:cNvPr>
          <p:cNvSpPr/>
          <p:nvPr/>
        </p:nvSpPr>
        <p:spPr>
          <a:xfrm>
            <a:off x="7523247" y="5016423"/>
            <a:ext cx="1524001" cy="59920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应用通道 </a:t>
            </a:r>
            <a:r>
              <a:rPr lang="en-US" altLang="zh-CN" sz="1600" dirty="0">
                <a:solidFill>
                  <a:schemeClr val="tx1"/>
                </a:solidFill>
              </a:rPr>
              <a:t>3</a:t>
            </a:r>
            <a:br>
              <a:rPr lang="en-US" altLang="zh-CN" sz="1600" dirty="0">
                <a:solidFill>
                  <a:schemeClr val="tx1"/>
                </a:solidFill>
              </a:rPr>
            </a:br>
            <a:r>
              <a:rPr lang="zh-CN" altLang="en-US" sz="1600" dirty="0">
                <a:solidFill>
                  <a:schemeClr val="tx1"/>
                </a:solidFill>
              </a:rPr>
              <a:t>区块 </a:t>
            </a:r>
            <a:r>
              <a:rPr lang="en-US" altLang="zh-CN" sz="1600" dirty="0">
                <a:solidFill>
                  <a:schemeClr val="tx1"/>
                </a:solidFill>
              </a:rPr>
              <a:t>2</a:t>
            </a:r>
            <a:endParaRPr lang="zh-CN" altLang="en-US" sz="1600" dirty="0">
              <a:solidFill>
                <a:schemeClr val="tx1"/>
              </a:solidFill>
            </a:endParaRPr>
          </a:p>
        </p:txBody>
      </p:sp>
      <p:sp>
        <p:nvSpPr>
          <p:cNvPr id="33" name="矩形: 圆角 32">
            <a:extLst>
              <a:ext uri="{FF2B5EF4-FFF2-40B4-BE49-F238E27FC236}">
                <a16:creationId xmlns:a16="http://schemas.microsoft.com/office/drawing/2014/main" id="{ED009144-07E3-487A-B4AB-D71EE7C638A5}"/>
              </a:ext>
            </a:extLst>
          </p:cNvPr>
          <p:cNvSpPr/>
          <p:nvPr/>
        </p:nvSpPr>
        <p:spPr>
          <a:xfrm>
            <a:off x="5601910" y="5016423"/>
            <a:ext cx="1524001" cy="59920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应用通道 </a:t>
            </a:r>
            <a:r>
              <a:rPr lang="en-US" altLang="zh-CN" sz="1600" dirty="0">
                <a:solidFill>
                  <a:schemeClr val="tx1"/>
                </a:solidFill>
              </a:rPr>
              <a:t>3</a:t>
            </a:r>
          </a:p>
          <a:p>
            <a:pPr algn="ctr"/>
            <a:r>
              <a:rPr lang="zh-CN" altLang="en-US" sz="1600" dirty="0">
                <a:solidFill>
                  <a:schemeClr val="tx1"/>
                </a:solidFill>
              </a:rPr>
              <a:t>区块 </a:t>
            </a:r>
            <a:r>
              <a:rPr lang="en-US" altLang="zh-CN" sz="1600" dirty="0">
                <a:solidFill>
                  <a:schemeClr val="tx1"/>
                </a:solidFill>
              </a:rPr>
              <a:t>1</a:t>
            </a:r>
            <a:endParaRPr lang="zh-CN" altLang="en-US" sz="1600" dirty="0">
              <a:solidFill>
                <a:schemeClr val="tx1"/>
              </a:solidFill>
            </a:endParaRPr>
          </a:p>
        </p:txBody>
      </p:sp>
      <p:sp>
        <p:nvSpPr>
          <p:cNvPr id="34" name="矩形: 圆角 33">
            <a:extLst>
              <a:ext uri="{FF2B5EF4-FFF2-40B4-BE49-F238E27FC236}">
                <a16:creationId xmlns:a16="http://schemas.microsoft.com/office/drawing/2014/main" id="{217436D5-4CC3-45CF-B30F-F7D9FC3C636A}"/>
              </a:ext>
            </a:extLst>
          </p:cNvPr>
          <p:cNvSpPr/>
          <p:nvPr/>
        </p:nvSpPr>
        <p:spPr>
          <a:xfrm>
            <a:off x="3680573" y="5016423"/>
            <a:ext cx="1524001" cy="59920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应用通道 </a:t>
            </a:r>
            <a:r>
              <a:rPr lang="en-US" altLang="zh-CN" sz="1600" dirty="0">
                <a:solidFill>
                  <a:schemeClr val="tx1"/>
                </a:solidFill>
              </a:rPr>
              <a:t>1</a:t>
            </a:r>
            <a:br>
              <a:rPr lang="en-US" altLang="zh-CN" sz="1600" dirty="0">
                <a:solidFill>
                  <a:schemeClr val="tx1"/>
                </a:solidFill>
              </a:rPr>
            </a:br>
            <a:r>
              <a:rPr lang="zh-CN" altLang="en-US" sz="1600" dirty="0">
                <a:solidFill>
                  <a:schemeClr val="tx1"/>
                </a:solidFill>
              </a:rPr>
              <a:t>初始区块</a:t>
            </a:r>
          </a:p>
        </p:txBody>
      </p:sp>
      <p:sp>
        <p:nvSpPr>
          <p:cNvPr id="35" name="矩形: 圆角 34">
            <a:extLst>
              <a:ext uri="{FF2B5EF4-FFF2-40B4-BE49-F238E27FC236}">
                <a16:creationId xmlns:a16="http://schemas.microsoft.com/office/drawing/2014/main" id="{A5268E38-14EE-44C4-B021-9BDACD08E20C}"/>
              </a:ext>
            </a:extLst>
          </p:cNvPr>
          <p:cNvSpPr/>
          <p:nvPr/>
        </p:nvSpPr>
        <p:spPr>
          <a:xfrm>
            <a:off x="8003357" y="1975473"/>
            <a:ext cx="1043891" cy="364764"/>
          </a:xfrm>
          <a:prstGeom prst="roundRect">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rPr>
              <a:t>系统通道 </a:t>
            </a:r>
          </a:p>
        </p:txBody>
      </p:sp>
      <p:sp>
        <p:nvSpPr>
          <p:cNvPr id="37" name="矩形: 圆角 36">
            <a:extLst>
              <a:ext uri="{FF2B5EF4-FFF2-40B4-BE49-F238E27FC236}">
                <a16:creationId xmlns:a16="http://schemas.microsoft.com/office/drawing/2014/main" id="{7942B79B-F0AF-4560-9A41-3DB10B04F7FF}"/>
              </a:ext>
            </a:extLst>
          </p:cNvPr>
          <p:cNvSpPr/>
          <p:nvPr/>
        </p:nvSpPr>
        <p:spPr>
          <a:xfrm>
            <a:off x="8003357" y="2432116"/>
            <a:ext cx="1043891" cy="36476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rPr>
              <a:t>应用通道 </a:t>
            </a:r>
          </a:p>
        </p:txBody>
      </p:sp>
      <p:cxnSp>
        <p:nvCxnSpPr>
          <p:cNvPr id="39" name="直接箭头连接符 38">
            <a:extLst>
              <a:ext uri="{FF2B5EF4-FFF2-40B4-BE49-F238E27FC236}">
                <a16:creationId xmlns:a16="http://schemas.microsoft.com/office/drawing/2014/main" id="{BCC51711-464D-4F30-B937-F3F114964C84}"/>
              </a:ext>
            </a:extLst>
          </p:cNvPr>
          <p:cNvCxnSpPr>
            <a:stCxn id="20" idx="2"/>
            <a:endCxn id="23" idx="0"/>
          </p:cNvCxnSpPr>
          <p:nvPr/>
        </p:nvCxnSpPr>
        <p:spPr bwMode="auto">
          <a:xfrm flipH="1">
            <a:off x="2521236" y="2602051"/>
            <a:ext cx="1" cy="40532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箭头连接符 42">
            <a:extLst>
              <a:ext uri="{FF2B5EF4-FFF2-40B4-BE49-F238E27FC236}">
                <a16:creationId xmlns:a16="http://schemas.microsoft.com/office/drawing/2014/main" id="{9619B60E-E97C-4540-9F1E-9EFECE578771}"/>
              </a:ext>
            </a:extLst>
          </p:cNvPr>
          <p:cNvCxnSpPr/>
          <p:nvPr/>
        </p:nvCxnSpPr>
        <p:spPr bwMode="auto">
          <a:xfrm flipH="1">
            <a:off x="2521234" y="3611774"/>
            <a:ext cx="1" cy="40532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箭头连接符 43">
            <a:extLst>
              <a:ext uri="{FF2B5EF4-FFF2-40B4-BE49-F238E27FC236}">
                <a16:creationId xmlns:a16="http://schemas.microsoft.com/office/drawing/2014/main" id="{9B7C94F2-E872-441B-A0B4-2A944DF38E61}"/>
              </a:ext>
            </a:extLst>
          </p:cNvPr>
          <p:cNvCxnSpPr/>
          <p:nvPr/>
        </p:nvCxnSpPr>
        <p:spPr bwMode="auto">
          <a:xfrm flipH="1">
            <a:off x="2521233" y="4605903"/>
            <a:ext cx="1" cy="40532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直接箭头连接符 44">
            <a:extLst>
              <a:ext uri="{FF2B5EF4-FFF2-40B4-BE49-F238E27FC236}">
                <a16:creationId xmlns:a16="http://schemas.microsoft.com/office/drawing/2014/main" id="{693C5D70-58A1-487A-A1D0-270901CD725F}"/>
              </a:ext>
            </a:extLst>
          </p:cNvPr>
          <p:cNvCxnSpPr>
            <a:stCxn id="25" idx="3"/>
          </p:cNvCxnSpPr>
          <p:nvPr/>
        </p:nvCxnSpPr>
        <p:spPr bwMode="auto">
          <a:xfrm>
            <a:off x="5205558" y="3306975"/>
            <a:ext cx="395367"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直接箭头连接符 48">
            <a:extLst>
              <a:ext uri="{FF2B5EF4-FFF2-40B4-BE49-F238E27FC236}">
                <a16:creationId xmlns:a16="http://schemas.microsoft.com/office/drawing/2014/main" id="{FEA5681B-B5E1-4EF1-B1E8-44DB8DC3413B}"/>
              </a:ext>
            </a:extLst>
          </p:cNvPr>
          <p:cNvCxnSpPr/>
          <p:nvPr/>
        </p:nvCxnSpPr>
        <p:spPr bwMode="auto">
          <a:xfrm>
            <a:off x="5206543" y="4317130"/>
            <a:ext cx="395367"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接箭头连接符 49">
            <a:extLst>
              <a:ext uri="{FF2B5EF4-FFF2-40B4-BE49-F238E27FC236}">
                <a16:creationId xmlns:a16="http://schemas.microsoft.com/office/drawing/2014/main" id="{DF7F77BE-6CAA-411E-ABEC-740C879B4435}"/>
              </a:ext>
            </a:extLst>
          </p:cNvPr>
          <p:cNvCxnSpPr/>
          <p:nvPr/>
        </p:nvCxnSpPr>
        <p:spPr bwMode="auto">
          <a:xfrm>
            <a:off x="5206543" y="5325277"/>
            <a:ext cx="395367"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接箭头连接符 50">
            <a:extLst>
              <a:ext uri="{FF2B5EF4-FFF2-40B4-BE49-F238E27FC236}">
                <a16:creationId xmlns:a16="http://schemas.microsoft.com/office/drawing/2014/main" id="{AE67C89B-CF7B-4823-A609-7CA57CC897AA}"/>
              </a:ext>
            </a:extLst>
          </p:cNvPr>
          <p:cNvCxnSpPr/>
          <p:nvPr/>
        </p:nvCxnSpPr>
        <p:spPr bwMode="auto">
          <a:xfrm>
            <a:off x="7125911" y="3318282"/>
            <a:ext cx="395367"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直接箭头连接符 51">
            <a:extLst>
              <a:ext uri="{FF2B5EF4-FFF2-40B4-BE49-F238E27FC236}">
                <a16:creationId xmlns:a16="http://schemas.microsoft.com/office/drawing/2014/main" id="{E0D35F39-F980-4366-9829-460E1D2B4574}"/>
              </a:ext>
            </a:extLst>
          </p:cNvPr>
          <p:cNvCxnSpPr/>
          <p:nvPr/>
        </p:nvCxnSpPr>
        <p:spPr bwMode="auto">
          <a:xfrm>
            <a:off x="7127880" y="5316024"/>
            <a:ext cx="395367"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直接箭头连接符 52">
            <a:extLst>
              <a:ext uri="{FF2B5EF4-FFF2-40B4-BE49-F238E27FC236}">
                <a16:creationId xmlns:a16="http://schemas.microsoft.com/office/drawing/2014/main" id="{EA03CCB4-CA18-442B-86AB-F2F03784AD11}"/>
              </a:ext>
            </a:extLst>
          </p:cNvPr>
          <p:cNvCxnSpPr/>
          <p:nvPr/>
        </p:nvCxnSpPr>
        <p:spPr bwMode="auto">
          <a:xfrm>
            <a:off x="7127880" y="4309448"/>
            <a:ext cx="395367"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直接箭头连接符 53">
            <a:extLst>
              <a:ext uri="{FF2B5EF4-FFF2-40B4-BE49-F238E27FC236}">
                <a16:creationId xmlns:a16="http://schemas.microsoft.com/office/drawing/2014/main" id="{3AF530DA-4FDE-4C37-88C4-3D57664D1EA3}"/>
              </a:ext>
            </a:extLst>
          </p:cNvPr>
          <p:cNvCxnSpPr/>
          <p:nvPr/>
        </p:nvCxnSpPr>
        <p:spPr bwMode="auto">
          <a:xfrm>
            <a:off x="9047248" y="5314279"/>
            <a:ext cx="395367"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直接箭头连接符 54">
            <a:extLst>
              <a:ext uri="{FF2B5EF4-FFF2-40B4-BE49-F238E27FC236}">
                <a16:creationId xmlns:a16="http://schemas.microsoft.com/office/drawing/2014/main" id="{4D022052-72EB-4047-8E4F-32CDCAA7F085}"/>
              </a:ext>
            </a:extLst>
          </p:cNvPr>
          <p:cNvCxnSpPr/>
          <p:nvPr/>
        </p:nvCxnSpPr>
        <p:spPr bwMode="auto">
          <a:xfrm>
            <a:off x="9047248" y="4299847"/>
            <a:ext cx="395367"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接箭头连接符 55">
            <a:extLst>
              <a:ext uri="{FF2B5EF4-FFF2-40B4-BE49-F238E27FC236}">
                <a16:creationId xmlns:a16="http://schemas.microsoft.com/office/drawing/2014/main" id="{E3BFBBE1-0823-4145-B2E5-CF0A90BF1E3F}"/>
              </a:ext>
            </a:extLst>
          </p:cNvPr>
          <p:cNvCxnSpPr/>
          <p:nvPr/>
        </p:nvCxnSpPr>
        <p:spPr bwMode="auto">
          <a:xfrm>
            <a:off x="9047248" y="3338533"/>
            <a:ext cx="395367"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837514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同侧圆角矩形 6">
            <a:extLst>
              <a:ext uri="{FF2B5EF4-FFF2-40B4-BE49-F238E27FC236}">
                <a16:creationId xmlns:a16="http://schemas.microsoft.com/office/drawing/2014/main" id="{D108AE08-E1FC-4842-A9A9-C4A513A0E575}"/>
              </a:ext>
            </a:extLst>
          </p:cNvPr>
          <p:cNvSpPr/>
          <p:nvPr/>
        </p:nvSpPr>
        <p:spPr bwMode="auto">
          <a:xfrm rot="16200000">
            <a:off x="11723490" y="6239716"/>
            <a:ext cx="425669" cy="539388"/>
          </a:xfrm>
          <a:prstGeom prst="round2Same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Segoe UI" panose="020B0502040204020203" pitchFamily="34" charset="0"/>
              <a:ea typeface="微软雅黑" panose="020B0503020204020204" pitchFamily="34" charset="-122"/>
            </a:endParaRPr>
          </a:p>
        </p:txBody>
      </p:sp>
      <p:sp>
        <p:nvSpPr>
          <p:cNvPr id="3" name="矩形 2">
            <a:extLst>
              <a:ext uri="{FF2B5EF4-FFF2-40B4-BE49-F238E27FC236}">
                <a16:creationId xmlns:a16="http://schemas.microsoft.com/office/drawing/2014/main" id="{B0FC2B8C-A390-BA40-84FB-00AC9B7E0418}"/>
              </a:ext>
            </a:extLst>
          </p:cNvPr>
          <p:cNvSpPr/>
          <p:nvPr/>
        </p:nvSpPr>
        <p:spPr bwMode="auto">
          <a:xfrm>
            <a:off x="1" y="362607"/>
            <a:ext cx="599090" cy="52026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Segoe UI" panose="020B0502040204020203" pitchFamily="34" charset="0"/>
              <a:ea typeface="微软雅黑" panose="020B0503020204020204" pitchFamily="34" charset="-122"/>
            </a:endParaRPr>
          </a:p>
        </p:txBody>
      </p:sp>
      <p:sp>
        <p:nvSpPr>
          <p:cNvPr id="4" name="矩形 3">
            <a:extLst>
              <a:ext uri="{FF2B5EF4-FFF2-40B4-BE49-F238E27FC236}">
                <a16:creationId xmlns:a16="http://schemas.microsoft.com/office/drawing/2014/main" id="{30412C69-1F1B-C342-96B6-2C2912DD9E9C}"/>
              </a:ext>
            </a:extLst>
          </p:cNvPr>
          <p:cNvSpPr/>
          <p:nvPr/>
        </p:nvSpPr>
        <p:spPr bwMode="auto">
          <a:xfrm>
            <a:off x="646387" y="362607"/>
            <a:ext cx="94592" cy="52026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Segoe UI" panose="020B0502040204020203" pitchFamily="34" charset="0"/>
              <a:ea typeface="微软雅黑" panose="020B0503020204020204" pitchFamily="34" charset="-122"/>
            </a:endParaRPr>
          </a:p>
        </p:txBody>
      </p:sp>
      <p:sp>
        <p:nvSpPr>
          <p:cNvPr id="6" name="文本框 5">
            <a:extLst>
              <a:ext uri="{FF2B5EF4-FFF2-40B4-BE49-F238E27FC236}">
                <a16:creationId xmlns:a16="http://schemas.microsoft.com/office/drawing/2014/main" id="{DCFB7CB5-7554-BD4F-AB61-7570A32D98CD}"/>
              </a:ext>
            </a:extLst>
          </p:cNvPr>
          <p:cNvSpPr txBox="1"/>
          <p:nvPr/>
        </p:nvSpPr>
        <p:spPr>
          <a:xfrm>
            <a:off x="11776986" y="6324744"/>
            <a:ext cx="301686" cy="369332"/>
          </a:xfrm>
          <a:prstGeom prst="rect">
            <a:avLst/>
          </a:prstGeom>
          <a:noFill/>
        </p:spPr>
        <p:txBody>
          <a:bodyPr wrap="none" rtlCol="0">
            <a:spAutoFit/>
          </a:bodyPr>
          <a:lstStyle/>
          <a:p>
            <a:fld id="{DA07B5E9-8343-3D49-AF6B-82534C3675E3}" type="slidenum">
              <a:rPr kumimoji="1" lang="zh-CN" altLang="en-US" smtClean="0">
                <a:solidFill>
                  <a:schemeClr val="accent1">
                    <a:lumMod val="20000"/>
                    <a:lumOff val="80000"/>
                  </a:schemeClr>
                </a:solidFill>
              </a:rPr>
              <a:t>2</a:t>
            </a:fld>
            <a:endParaRPr kumimoji="1" lang="zh-CN" altLang="en-US" dirty="0">
              <a:solidFill>
                <a:schemeClr val="accent1">
                  <a:lumMod val="20000"/>
                  <a:lumOff val="80000"/>
                </a:schemeClr>
              </a:solidFill>
            </a:endParaRPr>
          </a:p>
        </p:txBody>
      </p:sp>
      <p:sp>
        <p:nvSpPr>
          <p:cNvPr id="71" name="文本框 70">
            <a:extLst>
              <a:ext uri="{FF2B5EF4-FFF2-40B4-BE49-F238E27FC236}">
                <a16:creationId xmlns:a16="http://schemas.microsoft.com/office/drawing/2014/main" id="{36C8E293-33AE-054F-A412-356DB794DE03}"/>
              </a:ext>
            </a:extLst>
          </p:cNvPr>
          <p:cNvSpPr txBox="1"/>
          <p:nvPr/>
        </p:nvSpPr>
        <p:spPr>
          <a:xfrm>
            <a:off x="788275" y="359649"/>
            <a:ext cx="925318" cy="523220"/>
          </a:xfrm>
          <a:prstGeom prst="rect">
            <a:avLst/>
          </a:prstGeom>
          <a:noFill/>
        </p:spPr>
        <p:txBody>
          <a:bodyPr wrap="none" rtlCol="0">
            <a:spAutoFit/>
          </a:bodyPr>
          <a:lstStyle/>
          <a:p>
            <a:r>
              <a:rPr kumimoji="1" lang="zh-CN" altLang="en-US" sz="2800" b="1" dirty="0"/>
              <a:t>目录</a:t>
            </a:r>
            <a:endParaRPr kumimoji="1" lang="zh-CN" altLang="en-US" sz="2400" b="1" dirty="0"/>
          </a:p>
        </p:txBody>
      </p:sp>
      <p:pic>
        <p:nvPicPr>
          <p:cNvPr id="40" name="图片 39">
            <a:extLst>
              <a:ext uri="{FF2B5EF4-FFF2-40B4-BE49-F238E27FC236}">
                <a16:creationId xmlns:a16="http://schemas.microsoft.com/office/drawing/2014/main" id="{ED8D0E01-CE76-A64B-9145-0470D0CBAF80}"/>
              </a:ext>
            </a:extLst>
          </p:cNvPr>
          <p:cNvPicPr>
            <a:picLocks noChangeAspect="1"/>
          </p:cNvPicPr>
          <p:nvPr/>
        </p:nvPicPr>
        <p:blipFill>
          <a:blip r:embed="rId2"/>
          <a:stretch>
            <a:fillRect/>
          </a:stretch>
        </p:blipFill>
        <p:spPr>
          <a:xfrm>
            <a:off x="113328" y="6081713"/>
            <a:ext cx="1554767" cy="776287"/>
          </a:xfrm>
          <a:prstGeom prst="rect">
            <a:avLst/>
          </a:prstGeom>
        </p:spPr>
      </p:pic>
      <p:sp>
        <p:nvSpPr>
          <p:cNvPr id="9" name="文本占位符 2">
            <a:extLst>
              <a:ext uri="{FF2B5EF4-FFF2-40B4-BE49-F238E27FC236}">
                <a16:creationId xmlns:a16="http://schemas.microsoft.com/office/drawing/2014/main" id="{6659F4F1-AD8D-4234-8AD8-838D745724AC}"/>
              </a:ext>
            </a:extLst>
          </p:cNvPr>
          <p:cNvSpPr txBox="1">
            <a:spLocks/>
          </p:cNvSpPr>
          <p:nvPr/>
        </p:nvSpPr>
        <p:spPr>
          <a:xfrm>
            <a:off x="2572315" y="3817022"/>
            <a:ext cx="9045612" cy="515626"/>
          </a:xfrm>
          <a:prstGeom prst="rect">
            <a:avLst/>
          </a:prstGeom>
          <a:ln w="12700">
            <a:miter lim="400000"/>
          </a:ln>
        </p:spPr>
        <p:txBody>
          <a:bodyPr lIns="42519" tIns="42519" rIns="42519" bIns="42519">
            <a:noAutofit/>
          </a:bodyPr>
          <a:lstStyle>
            <a:lvl1pPr algn="ctr" defTabSz="695325">
              <a:spcBef>
                <a:spcPts val="0"/>
              </a:spcBef>
              <a:defRPr sz="1400">
                <a:solidFill>
                  <a:srgbClr val="665082"/>
                </a:solidFill>
                <a:latin typeface="Avenir Next"/>
                <a:ea typeface="Avenir Next"/>
                <a:cs typeface="Avenir Next"/>
                <a:sym typeface="Avenir Next"/>
              </a:defRPr>
            </a:lvl1pPr>
            <a:lvl2pPr indent="0" algn="ctr" defTabSz="695325">
              <a:spcBef>
                <a:spcPts val="0"/>
              </a:spcBef>
              <a:defRPr sz="1400">
                <a:solidFill>
                  <a:srgbClr val="665082"/>
                </a:solidFill>
                <a:latin typeface="Avenir Next"/>
                <a:ea typeface="Avenir Next"/>
                <a:cs typeface="Avenir Next"/>
                <a:sym typeface="Avenir Next"/>
              </a:defRPr>
            </a:lvl2pPr>
            <a:lvl3pPr indent="0" algn="ctr" defTabSz="695325">
              <a:spcBef>
                <a:spcPts val="0"/>
              </a:spcBef>
              <a:defRPr sz="1400">
                <a:solidFill>
                  <a:srgbClr val="665082"/>
                </a:solidFill>
                <a:latin typeface="Avenir Next"/>
                <a:ea typeface="Avenir Next"/>
                <a:cs typeface="Avenir Next"/>
                <a:sym typeface="Avenir Next"/>
              </a:defRPr>
            </a:lvl3pPr>
            <a:lvl4pPr indent="0" algn="ctr" defTabSz="695325">
              <a:spcBef>
                <a:spcPts val="0"/>
              </a:spcBef>
              <a:defRPr sz="1400">
                <a:solidFill>
                  <a:srgbClr val="665082"/>
                </a:solidFill>
                <a:latin typeface="Avenir Next"/>
                <a:ea typeface="Avenir Next"/>
                <a:cs typeface="Avenir Next"/>
                <a:sym typeface="Avenir Next"/>
              </a:defRPr>
            </a:lvl4pPr>
            <a:lvl5pPr indent="0" algn="ctr" defTabSz="695325">
              <a:spcBef>
                <a:spcPts val="0"/>
              </a:spcBef>
              <a:defRPr sz="1400">
                <a:solidFill>
                  <a:srgbClr val="665082"/>
                </a:solidFill>
                <a:latin typeface="Avenir Next"/>
                <a:ea typeface="Avenir Next"/>
                <a:cs typeface="Avenir Next"/>
                <a:sym typeface="Avenir Next"/>
              </a:defRPr>
            </a:lvl5pPr>
            <a:lvl6pPr indent="2720975" algn="ctr" defTabSz="544195">
              <a:spcBef>
                <a:spcPts val="475"/>
              </a:spcBef>
              <a:defRPr>
                <a:solidFill>
                  <a:srgbClr val="FFFFFF"/>
                </a:solidFill>
                <a:latin typeface="Verdana" panose="020B0604030504040204"/>
                <a:ea typeface="Verdana" panose="020B0604030504040204"/>
                <a:cs typeface="Verdana" panose="020B0604030504040204"/>
                <a:sym typeface="Verdana" panose="020B0604030504040204"/>
              </a:defRPr>
            </a:lvl6pPr>
            <a:lvl7pPr indent="3265805" algn="ctr" defTabSz="544195">
              <a:spcBef>
                <a:spcPts val="475"/>
              </a:spcBef>
              <a:defRPr>
                <a:solidFill>
                  <a:srgbClr val="FFFFFF"/>
                </a:solidFill>
                <a:latin typeface="Verdana" panose="020B0604030504040204"/>
                <a:ea typeface="Verdana" panose="020B0604030504040204"/>
                <a:cs typeface="Verdana" panose="020B0604030504040204"/>
                <a:sym typeface="Verdana" panose="020B0604030504040204"/>
              </a:defRPr>
            </a:lvl7pPr>
            <a:lvl8pPr indent="3810000" algn="ctr" defTabSz="544195">
              <a:spcBef>
                <a:spcPts val="475"/>
              </a:spcBef>
              <a:defRPr>
                <a:solidFill>
                  <a:srgbClr val="FFFFFF"/>
                </a:solidFill>
                <a:latin typeface="Verdana" panose="020B0604030504040204"/>
                <a:ea typeface="Verdana" panose="020B0604030504040204"/>
                <a:cs typeface="Verdana" panose="020B0604030504040204"/>
                <a:sym typeface="Verdana" panose="020B0604030504040204"/>
              </a:defRPr>
            </a:lvl8pPr>
            <a:lvl9pPr indent="4354195" algn="ctr" defTabSz="544195">
              <a:spcBef>
                <a:spcPts val="475"/>
              </a:spcBef>
              <a:defRPr>
                <a:solidFill>
                  <a:srgbClr val="FFFFFF"/>
                </a:solidFill>
                <a:latin typeface="Verdana" panose="020B0604030504040204"/>
                <a:ea typeface="Verdana" panose="020B0604030504040204"/>
                <a:cs typeface="Verdana" panose="020B0604030504040204"/>
                <a:sym typeface="Verdana" panose="020B0604030504040204"/>
              </a:defRPr>
            </a:lvl9pPr>
          </a:lstStyle>
          <a:p>
            <a:pPr algn="l">
              <a:lnSpc>
                <a:spcPct val="114000"/>
              </a:lnSpc>
              <a:spcBef>
                <a:spcPts val="1200"/>
              </a:spcBef>
              <a:defRPr/>
            </a:pPr>
            <a:r>
              <a:rPr lang="en-US" altLang="zh-CN" sz="3200" b="1" kern="0" dirty="0">
                <a:solidFill>
                  <a:schemeClr val="accent1">
                    <a:lumMod val="50000"/>
                  </a:schemeClr>
                </a:solidFill>
                <a:latin typeface="微软雅黑" panose="020B0503020204020204" pitchFamily="34" charset="-122"/>
                <a:ea typeface="微软雅黑" panose="020B0503020204020204" pitchFamily="34" charset="-122"/>
              </a:rPr>
              <a:t>Fabric </a:t>
            </a:r>
            <a:r>
              <a:rPr lang="zh-CN" altLang="en-US" sz="3200" b="1" kern="0" dirty="0">
                <a:solidFill>
                  <a:schemeClr val="accent1">
                    <a:lumMod val="50000"/>
                  </a:schemeClr>
                </a:solidFill>
                <a:latin typeface="微软雅黑" panose="020B0503020204020204" pitchFamily="34" charset="-122"/>
                <a:ea typeface="微软雅黑" panose="020B0503020204020204" pitchFamily="34" charset="-122"/>
              </a:rPr>
              <a:t>提供的接口与链码必要结构</a:t>
            </a:r>
          </a:p>
        </p:txBody>
      </p:sp>
      <p:sp>
        <p:nvSpPr>
          <p:cNvPr id="11" name="文本占位符 2">
            <a:extLst>
              <a:ext uri="{FF2B5EF4-FFF2-40B4-BE49-F238E27FC236}">
                <a16:creationId xmlns:a16="http://schemas.microsoft.com/office/drawing/2014/main" id="{E6CEE756-1D5A-48AF-AE4C-EE11414B0723}"/>
              </a:ext>
            </a:extLst>
          </p:cNvPr>
          <p:cNvSpPr txBox="1">
            <a:spLocks/>
          </p:cNvSpPr>
          <p:nvPr/>
        </p:nvSpPr>
        <p:spPr>
          <a:xfrm>
            <a:off x="2532778" y="1282927"/>
            <a:ext cx="8022147" cy="638246"/>
          </a:xfrm>
          <a:prstGeom prst="rect">
            <a:avLst/>
          </a:prstGeom>
          <a:ln w="12700">
            <a:miter lim="400000"/>
          </a:ln>
        </p:spPr>
        <p:txBody>
          <a:bodyPr lIns="42519" tIns="42519" rIns="42519" bIns="42519">
            <a:noAutofit/>
          </a:bodyPr>
          <a:lstStyle>
            <a:lvl1pPr algn="ctr" defTabSz="695325">
              <a:spcBef>
                <a:spcPts val="0"/>
              </a:spcBef>
              <a:defRPr sz="1400">
                <a:solidFill>
                  <a:srgbClr val="665082"/>
                </a:solidFill>
                <a:latin typeface="Avenir Next"/>
                <a:ea typeface="Avenir Next"/>
                <a:cs typeface="Avenir Next"/>
                <a:sym typeface="Avenir Next"/>
              </a:defRPr>
            </a:lvl1pPr>
            <a:lvl2pPr indent="0" algn="ctr" defTabSz="695325">
              <a:spcBef>
                <a:spcPts val="0"/>
              </a:spcBef>
              <a:defRPr sz="1400">
                <a:solidFill>
                  <a:srgbClr val="665082"/>
                </a:solidFill>
                <a:latin typeface="Avenir Next"/>
                <a:ea typeface="Avenir Next"/>
                <a:cs typeface="Avenir Next"/>
                <a:sym typeface="Avenir Next"/>
              </a:defRPr>
            </a:lvl2pPr>
            <a:lvl3pPr indent="0" algn="ctr" defTabSz="695325">
              <a:spcBef>
                <a:spcPts val="0"/>
              </a:spcBef>
              <a:defRPr sz="1400">
                <a:solidFill>
                  <a:srgbClr val="665082"/>
                </a:solidFill>
                <a:latin typeface="Avenir Next"/>
                <a:ea typeface="Avenir Next"/>
                <a:cs typeface="Avenir Next"/>
                <a:sym typeface="Avenir Next"/>
              </a:defRPr>
            </a:lvl3pPr>
            <a:lvl4pPr indent="0" algn="ctr" defTabSz="695325">
              <a:spcBef>
                <a:spcPts val="0"/>
              </a:spcBef>
              <a:defRPr sz="1400">
                <a:solidFill>
                  <a:srgbClr val="665082"/>
                </a:solidFill>
                <a:latin typeface="Avenir Next"/>
                <a:ea typeface="Avenir Next"/>
                <a:cs typeface="Avenir Next"/>
                <a:sym typeface="Avenir Next"/>
              </a:defRPr>
            </a:lvl4pPr>
            <a:lvl5pPr indent="0" algn="ctr" defTabSz="695325">
              <a:spcBef>
                <a:spcPts val="0"/>
              </a:spcBef>
              <a:defRPr sz="1400">
                <a:solidFill>
                  <a:srgbClr val="665082"/>
                </a:solidFill>
                <a:latin typeface="Avenir Next"/>
                <a:ea typeface="Avenir Next"/>
                <a:cs typeface="Avenir Next"/>
                <a:sym typeface="Avenir Next"/>
              </a:defRPr>
            </a:lvl5pPr>
            <a:lvl6pPr indent="2720975" algn="ctr" defTabSz="544195">
              <a:spcBef>
                <a:spcPts val="475"/>
              </a:spcBef>
              <a:defRPr>
                <a:solidFill>
                  <a:srgbClr val="FFFFFF"/>
                </a:solidFill>
                <a:latin typeface="Verdana" panose="020B0604030504040204"/>
                <a:ea typeface="Verdana" panose="020B0604030504040204"/>
                <a:cs typeface="Verdana" panose="020B0604030504040204"/>
                <a:sym typeface="Verdana" panose="020B0604030504040204"/>
              </a:defRPr>
            </a:lvl6pPr>
            <a:lvl7pPr indent="3265805" algn="ctr" defTabSz="544195">
              <a:spcBef>
                <a:spcPts val="475"/>
              </a:spcBef>
              <a:defRPr>
                <a:solidFill>
                  <a:srgbClr val="FFFFFF"/>
                </a:solidFill>
                <a:latin typeface="Verdana" panose="020B0604030504040204"/>
                <a:ea typeface="Verdana" panose="020B0604030504040204"/>
                <a:cs typeface="Verdana" panose="020B0604030504040204"/>
                <a:sym typeface="Verdana" panose="020B0604030504040204"/>
              </a:defRPr>
            </a:lvl7pPr>
            <a:lvl8pPr indent="3810000" algn="ctr" defTabSz="544195">
              <a:spcBef>
                <a:spcPts val="475"/>
              </a:spcBef>
              <a:defRPr>
                <a:solidFill>
                  <a:srgbClr val="FFFFFF"/>
                </a:solidFill>
                <a:latin typeface="Verdana" panose="020B0604030504040204"/>
                <a:ea typeface="Verdana" panose="020B0604030504040204"/>
                <a:cs typeface="Verdana" panose="020B0604030504040204"/>
                <a:sym typeface="Verdana" panose="020B0604030504040204"/>
              </a:defRPr>
            </a:lvl8pPr>
            <a:lvl9pPr indent="4354195" algn="ctr" defTabSz="544195">
              <a:spcBef>
                <a:spcPts val="475"/>
              </a:spcBef>
              <a:defRPr>
                <a:solidFill>
                  <a:srgbClr val="FFFFFF"/>
                </a:solidFill>
                <a:latin typeface="Verdana" panose="020B0604030504040204"/>
                <a:ea typeface="Verdana" panose="020B0604030504040204"/>
                <a:cs typeface="Verdana" panose="020B0604030504040204"/>
                <a:sym typeface="Verdana" panose="020B0604030504040204"/>
              </a:defRPr>
            </a:lvl9pPr>
          </a:lstStyle>
          <a:p>
            <a:pPr algn="l">
              <a:defRPr/>
            </a:pPr>
            <a:r>
              <a:rPr lang="zh-CN" altLang="en-US" sz="3200" b="1" kern="0" dirty="0">
                <a:solidFill>
                  <a:schemeClr val="accent1">
                    <a:lumMod val="50000"/>
                  </a:schemeClr>
                </a:solidFill>
                <a:latin typeface="微软雅黑" panose="020B0503020204020204" pitchFamily="34" charset="-122"/>
                <a:ea typeface="微软雅黑" panose="020B0503020204020204" pitchFamily="34" charset="-122"/>
              </a:rPr>
              <a:t>历史</a:t>
            </a:r>
            <a:endParaRPr lang="en-US" altLang="zh-CN" sz="3200" b="1" kern="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12" name="圆角矩形 13">
            <a:extLst>
              <a:ext uri="{FF2B5EF4-FFF2-40B4-BE49-F238E27FC236}">
                <a16:creationId xmlns:a16="http://schemas.microsoft.com/office/drawing/2014/main" id="{961CBE81-75C0-49A3-94C8-2C55859B4C61}"/>
              </a:ext>
            </a:extLst>
          </p:cNvPr>
          <p:cNvSpPr>
            <a:spLocks noChangeAspect="1" noChangeArrowheads="1"/>
          </p:cNvSpPr>
          <p:nvPr/>
        </p:nvSpPr>
        <p:spPr bwMode="auto">
          <a:xfrm>
            <a:off x="1587086" y="3804960"/>
            <a:ext cx="539750" cy="539750"/>
          </a:xfrm>
          <a:prstGeom prst="roundRect">
            <a:avLst>
              <a:gd name="adj" fmla="val 16667"/>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r>
              <a:rPr lang="en-US" altLang="zh-CN" sz="2800" dirty="0">
                <a:solidFill>
                  <a:srgbClr val="FFFFFF"/>
                </a:solidFill>
              </a:rPr>
              <a:t>3</a:t>
            </a:r>
            <a:endParaRPr lang="zh-CN" altLang="en-US" sz="2800" dirty="0">
              <a:solidFill>
                <a:srgbClr val="FFFFFF"/>
              </a:solidFill>
            </a:endParaRPr>
          </a:p>
        </p:txBody>
      </p:sp>
      <p:sp>
        <p:nvSpPr>
          <p:cNvPr id="13" name="圆角矩形 13">
            <a:extLst>
              <a:ext uri="{FF2B5EF4-FFF2-40B4-BE49-F238E27FC236}">
                <a16:creationId xmlns:a16="http://schemas.microsoft.com/office/drawing/2014/main" id="{5E177606-CAB1-4AC7-9243-C0D99248A306}"/>
              </a:ext>
            </a:extLst>
          </p:cNvPr>
          <p:cNvSpPr>
            <a:spLocks noChangeAspect="1" noChangeArrowheads="1"/>
          </p:cNvSpPr>
          <p:nvPr/>
        </p:nvSpPr>
        <p:spPr bwMode="auto">
          <a:xfrm>
            <a:off x="1587086" y="2569161"/>
            <a:ext cx="539750" cy="539750"/>
          </a:xfrm>
          <a:prstGeom prst="roundRect">
            <a:avLst>
              <a:gd name="adj" fmla="val 16667"/>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r>
              <a:rPr lang="en-US" altLang="zh-CN" sz="2800" dirty="0">
                <a:solidFill>
                  <a:srgbClr val="FFFFFF"/>
                </a:solidFill>
              </a:rPr>
              <a:t>2</a:t>
            </a:r>
            <a:endParaRPr lang="zh-CN" altLang="en-US" sz="2800" dirty="0">
              <a:solidFill>
                <a:srgbClr val="FFFFFF"/>
              </a:solidFill>
            </a:endParaRPr>
          </a:p>
        </p:txBody>
      </p:sp>
      <p:sp>
        <p:nvSpPr>
          <p:cNvPr id="14" name="圆角矩形 13">
            <a:extLst>
              <a:ext uri="{FF2B5EF4-FFF2-40B4-BE49-F238E27FC236}">
                <a16:creationId xmlns:a16="http://schemas.microsoft.com/office/drawing/2014/main" id="{95CCC6CD-4049-42D9-839F-6D045D4C9315}"/>
              </a:ext>
            </a:extLst>
          </p:cNvPr>
          <p:cNvSpPr>
            <a:spLocks noChangeAspect="1" noChangeArrowheads="1"/>
          </p:cNvSpPr>
          <p:nvPr/>
        </p:nvSpPr>
        <p:spPr bwMode="auto">
          <a:xfrm>
            <a:off x="1587086" y="1333362"/>
            <a:ext cx="539750" cy="539750"/>
          </a:xfrm>
          <a:prstGeom prst="roundRect">
            <a:avLst>
              <a:gd name="adj" fmla="val 16667"/>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r>
              <a:rPr lang="en-US" altLang="zh-CN" sz="2800" dirty="0">
                <a:solidFill>
                  <a:srgbClr val="FFFFFF"/>
                </a:solidFill>
              </a:rPr>
              <a:t>1</a:t>
            </a:r>
            <a:endParaRPr lang="zh-CN" altLang="en-US" sz="2800" dirty="0">
              <a:solidFill>
                <a:srgbClr val="FFFFFF"/>
              </a:solidFill>
            </a:endParaRPr>
          </a:p>
        </p:txBody>
      </p:sp>
      <p:sp>
        <p:nvSpPr>
          <p:cNvPr id="15" name="文本占位符 2">
            <a:extLst>
              <a:ext uri="{FF2B5EF4-FFF2-40B4-BE49-F238E27FC236}">
                <a16:creationId xmlns:a16="http://schemas.microsoft.com/office/drawing/2014/main" id="{627F759D-E22A-4550-AE3B-59972978D02A}"/>
              </a:ext>
            </a:extLst>
          </p:cNvPr>
          <p:cNvSpPr txBox="1">
            <a:spLocks/>
          </p:cNvSpPr>
          <p:nvPr/>
        </p:nvSpPr>
        <p:spPr>
          <a:xfrm>
            <a:off x="2611641" y="5095436"/>
            <a:ext cx="5941064" cy="439115"/>
          </a:xfrm>
          <a:prstGeom prst="rect">
            <a:avLst/>
          </a:prstGeom>
          <a:ln w="12700">
            <a:miter lim="400000"/>
          </a:ln>
        </p:spPr>
        <p:txBody>
          <a:bodyPr lIns="42519" tIns="42519" rIns="42519" bIns="42519">
            <a:noAutofit/>
          </a:bodyPr>
          <a:lstStyle>
            <a:lvl1pPr algn="ctr" defTabSz="695325">
              <a:spcBef>
                <a:spcPts val="0"/>
              </a:spcBef>
              <a:defRPr sz="1400">
                <a:solidFill>
                  <a:srgbClr val="665082"/>
                </a:solidFill>
                <a:latin typeface="Avenir Next"/>
                <a:ea typeface="Avenir Next"/>
                <a:cs typeface="Avenir Next"/>
                <a:sym typeface="Avenir Next"/>
              </a:defRPr>
            </a:lvl1pPr>
            <a:lvl2pPr indent="0" algn="ctr" defTabSz="695325">
              <a:spcBef>
                <a:spcPts val="0"/>
              </a:spcBef>
              <a:defRPr sz="1400">
                <a:solidFill>
                  <a:srgbClr val="665082"/>
                </a:solidFill>
                <a:latin typeface="Avenir Next"/>
                <a:ea typeface="Avenir Next"/>
                <a:cs typeface="Avenir Next"/>
                <a:sym typeface="Avenir Next"/>
              </a:defRPr>
            </a:lvl2pPr>
            <a:lvl3pPr indent="0" algn="ctr" defTabSz="695325">
              <a:spcBef>
                <a:spcPts val="0"/>
              </a:spcBef>
              <a:defRPr sz="1400">
                <a:solidFill>
                  <a:srgbClr val="665082"/>
                </a:solidFill>
                <a:latin typeface="Avenir Next"/>
                <a:ea typeface="Avenir Next"/>
                <a:cs typeface="Avenir Next"/>
                <a:sym typeface="Avenir Next"/>
              </a:defRPr>
            </a:lvl3pPr>
            <a:lvl4pPr indent="0" algn="ctr" defTabSz="695325">
              <a:spcBef>
                <a:spcPts val="0"/>
              </a:spcBef>
              <a:defRPr sz="1400">
                <a:solidFill>
                  <a:srgbClr val="665082"/>
                </a:solidFill>
                <a:latin typeface="Avenir Next"/>
                <a:ea typeface="Avenir Next"/>
                <a:cs typeface="Avenir Next"/>
                <a:sym typeface="Avenir Next"/>
              </a:defRPr>
            </a:lvl4pPr>
            <a:lvl5pPr indent="0" algn="ctr" defTabSz="695325">
              <a:spcBef>
                <a:spcPts val="0"/>
              </a:spcBef>
              <a:defRPr sz="1400">
                <a:solidFill>
                  <a:srgbClr val="665082"/>
                </a:solidFill>
                <a:latin typeface="Avenir Next"/>
                <a:ea typeface="Avenir Next"/>
                <a:cs typeface="Avenir Next"/>
                <a:sym typeface="Avenir Next"/>
              </a:defRPr>
            </a:lvl5pPr>
            <a:lvl6pPr indent="2720975" algn="ctr" defTabSz="544195">
              <a:spcBef>
                <a:spcPts val="475"/>
              </a:spcBef>
              <a:defRPr>
                <a:solidFill>
                  <a:srgbClr val="FFFFFF"/>
                </a:solidFill>
                <a:latin typeface="Verdana" panose="020B0604030504040204"/>
                <a:ea typeface="Verdana" panose="020B0604030504040204"/>
                <a:cs typeface="Verdana" panose="020B0604030504040204"/>
                <a:sym typeface="Verdana" panose="020B0604030504040204"/>
              </a:defRPr>
            </a:lvl6pPr>
            <a:lvl7pPr indent="3265805" algn="ctr" defTabSz="544195">
              <a:spcBef>
                <a:spcPts val="475"/>
              </a:spcBef>
              <a:defRPr>
                <a:solidFill>
                  <a:srgbClr val="FFFFFF"/>
                </a:solidFill>
                <a:latin typeface="Verdana" panose="020B0604030504040204"/>
                <a:ea typeface="Verdana" panose="020B0604030504040204"/>
                <a:cs typeface="Verdana" panose="020B0604030504040204"/>
                <a:sym typeface="Verdana" panose="020B0604030504040204"/>
              </a:defRPr>
            </a:lvl7pPr>
            <a:lvl8pPr indent="3810000" algn="ctr" defTabSz="544195">
              <a:spcBef>
                <a:spcPts val="475"/>
              </a:spcBef>
              <a:defRPr>
                <a:solidFill>
                  <a:srgbClr val="FFFFFF"/>
                </a:solidFill>
                <a:latin typeface="Verdana" panose="020B0604030504040204"/>
                <a:ea typeface="Verdana" panose="020B0604030504040204"/>
                <a:cs typeface="Verdana" panose="020B0604030504040204"/>
                <a:sym typeface="Verdana" panose="020B0604030504040204"/>
              </a:defRPr>
            </a:lvl8pPr>
            <a:lvl9pPr indent="4354195" algn="ctr" defTabSz="544195">
              <a:spcBef>
                <a:spcPts val="475"/>
              </a:spcBef>
              <a:defRPr>
                <a:solidFill>
                  <a:srgbClr val="FFFFFF"/>
                </a:solidFill>
                <a:latin typeface="Verdana" panose="020B0604030504040204"/>
                <a:ea typeface="Verdana" panose="020B0604030504040204"/>
                <a:cs typeface="Verdana" panose="020B0604030504040204"/>
                <a:sym typeface="Verdana" panose="020B0604030504040204"/>
              </a:defRPr>
            </a:lvl9pPr>
          </a:lstStyle>
          <a:p>
            <a:pPr algn="l">
              <a:lnSpc>
                <a:spcPct val="114000"/>
              </a:lnSpc>
              <a:spcBef>
                <a:spcPts val="1200"/>
              </a:spcBef>
              <a:defRPr/>
            </a:pPr>
            <a:r>
              <a:rPr lang="zh-CN" altLang="en-US" sz="3200" b="1" kern="0" dirty="0">
                <a:solidFill>
                  <a:schemeClr val="accent1">
                    <a:lumMod val="50000"/>
                  </a:schemeClr>
                </a:solidFill>
                <a:latin typeface="微软雅黑" panose="020B0503020204020204" pitchFamily="34" charset="-122"/>
                <a:ea typeface="微软雅黑" panose="020B0503020204020204" pitchFamily="34" charset="-122"/>
              </a:rPr>
              <a:t>链码相关 </a:t>
            </a:r>
            <a:r>
              <a:rPr lang="en-US" altLang="zh-CN" sz="3200" b="1" kern="0" dirty="0">
                <a:solidFill>
                  <a:schemeClr val="accent1">
                    <a:lumMod val="50000"/>
                  </a:schemeClr>
                </a:solidFill>
                <a:latin typeface="微软雅黑" panose="020B0503020204020204" pitchFamily="34" charset="-122"/>
                <a:ea typeface="微软雅黑" panose="020B0503020204020204" pitchFamily="34" charset="-122"/>
              </a:rPr>
              <a:t>API</a:t>
            </a:r>
          </a:p>
        </p:txBody>
      </p:sp>
      <p:sp>
        <p:nvSpPr>
          <p:cNvPr id="16" name="圆角矩形 13">
            <a:extLst>
              <a:ext uri="{FF2B5EF4-FFF2-40B4-BE49-F238E27FC236}">
                <a16:creationId xmlns:a16="http://schemas.microsoft.com/office/drawing/2014/main" id="{ABF8D24A-8DDD-41D4-912F-B4A9D15243E5}"/>
              </a:ext>
            </a:extLst>
          </p:cNvPr>
          <p:cNvSpPr>
            <a:spLocks noChangeAspect="1" noChangeArrowheads="1"/>
          </p:cNvSpPr>
          <p:nvPr/>
        </p:nvSpPr>
        <p:spPr bwMode="auto">
          <a:xfrm>
            <a:off x="1587086" y="5147593"/>
            <a:ext cx="539750" cy="539750"/>
          </a:xfrm>
          <a:prstGeom prst="roundRect">
            <a:avLst>
              <a:gd name="adj" fmla="val 16667"/>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r>
              <a:rPr lang="en-US" altLang="zh-CN" sz="2800" dirty="0">
                <a:solidFill>
                  <a:srgbClr val="FFFFFF"/>
                </a:solidFill>
              </a:rPr>
              <a:t>4</a:t>
            </a:r>
            <a:endParaRPr lang="zh-CN" altLang="en-US" sz="2800" dirty="0">
              <a:solidFill>
                <a:srgbClr val="FFFFFF"/>
              </a:solidFill>
            </a:endParaRPr>
          </a:p>
        </p:txBody>
      </p:sp>
      <p:sp>
        <p:nvSpPr>
          <p:cNvPr id="2" name="矩形 1">
            <a:extLst>
              <a:ext uri="{FF2B5EF4-FFF2-40B4-BE49-F238E27FC236}">
                <a16:creationId xmlns:a16="http://schemas.microsoft.com/office/drawing/2014/main" id="{0BD1A0E4-DDE4-4E64-9A4B-76DFEC342497}"/>
              </a:ext>
            </a:extLst>
          </p:cNvPr>
          <p:cNvSpPr/>
          <p:nvPr/>
        </p:nvSpPr>
        <p:spPr>
          <a:xfrm>
            <a:off x="2532778" y="2569161"/>
            <a:ext cx="2608406" cy="584775"/>
          </a:xfrm>
          <a:prstGeom prst="rect">
            <a:avLst/>
          </a:prstGeom>
        </p:spPr>
        <p:txBody>
          <a:bodyPr wrap="none">
            <a:spAutoFit/>
          </a:bodyPr>
          <a:lstStyle/>
          <a:p>
            <a:r>
              <a:rPr lang="en-US" altLang="zh-CN" sz="3200" b="1" kern="0" dirty="0">
                <a:solidFill>
                  <a:schemeClr val="accent1">
                    <a:lumMod val="50000"/>
                  </a:schemeClr>
                </a:solidFill>
                <a:latin typeface="微软雅黑" panose="020B0503020204020204" pitchFamily="34" charset="-122"/>
                <a:ea typeface="微软雅黑" panose="020B0503020204020204" pitchFamily="34" charset="-122"/>
                <a:sym typeface="Avenir Next"/>
              </a:rPr>
              <a:t>Golang </a:t>
            </a:r>
            <a:r>
              <a:rPr lang="zh-CN" altLang="en-US" sz="3200" b="1" kern="0" dirty="0">
                <a:solidFill>
                  <a:schemeClr val="accent1">
                    <a:lumMod val="50000"/>
                  </a:schemeClr>
                </a:solidFill>
                <a:latin typeface="微软雅黑" panose="020B0503020204020204" pitchFamily="34" charset="-122"/>
                <a:ea typeface="微软雅黑" panose="020B0503020204020204" pitchFamily="34" charset="-122"/>
                <a:sym typeface="Avenir Next"/>
              </a:rPr>
              <a:t>简介</a:t>
            </a:r>
          </a:p>
        </p:txBody>
      </p:sp>
    </p:spTree>
    <p:extLst>
      <p:ext uri="{BB962C8B-B14F-4D97-AF65-F5344CB8AC3E}">
        <p14:creationId xmlns:p14="http://schemas.microsoft.com/office/powerpoint/2010/main" val="1923328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同侧圆角矩形 6">
            <a:extLst>
              <a:ext uri="{FF2B5EF4-FFF2-40B4-BE49-F238E27FC236}">
                <a16:creationId xmlns:a16="http://schemas.microsoft.com/office/drawing/2014/main" id="{D108AE08-E1FC-4842-A9A9-C4A513A0E575}"/>
              </a:ext>
            </a:extLst>
          </p:cNvPr>
          <p:cNvSpPr/>
          <p:nvPr/>
        </p:nvSpPr>
        <p:spPr bwMode="auto">
          <a:xfrm rot="16200000">
            <a:off x="11723490" y="6239716"/>
            <a:ext cx="425669" cy="539388"/>
          </a:xfrm>
          <a:prstGeom prst="round2Same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Segoe UI" panose="020B0502040204020203" pitchFamily="34" charset="0"/>
              <a:ea typeface="微软雅黑" panose="020B0503020204020204" pitchFamily="34" charset="-122"/>
            </a:endParaRPr>
          </a:p>
        </p:txBody>
      </p:sp>
      <p:sp>
        <p:nvSpPr>
          <p:cNvPr id="3" name="矩形 2">
            <a:extLst>
              <a:ext uri="{FF2B5EF4-FFF2-40B4-BE49-F238E27FC236}">
                <a16:creationId xmlns:a16="http://schemas.microsoft.com/office/drawing/2014/main" id="{B0FC2B8C-A390-BA40-84FB-00AC9B7E0418}"/>
              </a:ext>
            </a:extLst>
          </p:cNvPr>
          <p:cNvSpPr/>
          <p:nvPr/>
        </p:nvSpPr>
        <p:spPr bwMode="auto">
          <a:xfrm>
            <a:off x="1" y="362607"/>
            <a:ext cx="599090" cy="52026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Segoe UI" panose="020B0502040204020203" pitchFamily="34" charset="0"/>
              <a:ea typeface="微软雅黑" panose="020B0503020204020204" pitchFamily="34" charset="-122"/>
            </a:endParaRPr>
          </a:p>
        </p:txBody>
      </p:sp>
      <p:sp>
        <p:nvSpPr>
          <p:cNvPr id="4" name="矩形 3">
            <a:extLst>
              <a:ext uri="{FF2B5EF4-FFF2-40B4-BE49-F238E27FC236}">
                <a16:creationId xmlns:a16="http://schemas.microsoft.com/office/drawing/2014/main" id="{30412C69-1F1B-C342-96B6-2C2912DD9E9C}"/>
              </a:ext>
            </a:extLst>
          </p:cNvPr>
          <p:cNvSpPr/>
          <p:nvPr/>
        </p:nvSpPr>
        <p:spPr bwMode="auto">
          <a:xfrm>
            <a:off x="646387" y="362607"/>
            <a:ext cx="94592" cy="52026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Segoe UI" panose="020B0502040204020203" pitchFamily="34" charset="0"/>
              <a:ea typeface="微软雅黑" panose="020B0503020204020204" pitchFamily="34" charset="-122"/>
            </a:endParaRPr>
          </a:p>
        </p:txBody>
      </p:sp>
      <p:sp>
        <p:nvSpPr>
          <p:cNvPr id="6" name="文本框 5">
            <a:extLst>
              <a:ext uri="{FF2B5EF4-FFF2-40B4-BE49-F238E27FC236}">
                <a16:creationId xmlns:a16="http://schemas.microsoft.com/office/drawing/2014/main" id="{DCFB7CB5-7554-BD4F-AB61-7570A32D98CD}"/>
              </a:ext>
            </a:extLst>
          </p:cNvPr>
          <p:cNvSpPr txBox="1"/>
          <p:nvPr/>
        </p:nvSpPr>
        <p:spPr>
          <a:xfrm>
            <a:off x="11776986" y="6324744"/>
            <a:ext cx="301686" cy="369332"/>
          </a:xfrm>
          <a:prstGeom prst="rect">
            <a:avLst/>
          </a:prstGeom>
          <a:noFill/>
        </p:spPr>
        <p:txBody>
          <a:bodyPr wrap="none" rtlCol="0">
            <a:spAutoFit/>
          </a:bodyPr>
          <a:lstStyle/>
          <a:p>
            <a:fld id="{DA07B5E9-8343-3D49-AF6B-82534C3675E3}" type="slidenum">
              <a:rPr kumimoji="1" lang="zh-CN" altLang="en-US" smtClean="0">
                <a:solidFill>
                  <a:schemeClr val="accent1">
                    <a:lumMod val="20000"/>
                    <a:lumOff val="80000"/>
                  </a:schemeClr>
                </a:solidFill>
              </a:rPr>
              <a:t>3</a:t>
            </a:fld>
            <a:endParaRPr kumimoji="1" lang="zh-CN" altLang="en-US" dirty="0">
              <a:solidFill>
                <a:schemeClr val="accent1">
                  <a:lumMod val="20000"/>
                  <a:lumOff val="80000"/>
                </a:schemeClr>
              </a:solidFill>
            </a:endParaRPr>
          </a:p>
        </p:txBody>
      </p:sp>
      <p:sp>
        <p:nvSpPr>
          <p:cNvPr id="71" name="文本框 70">
            <a:extLst>
              <a:ext uri="{FF2B5EF4-FFF2-40B4-BE49-F238E27FC236}">
                <a16:creationId xmlns:a16="http://schemas.microsoft.com/office/drawing/2014/main" id="{36C8E293-33AE-054F-A412-356DB794DE03}"/>
              </a:ext>
            </a:extLst>
          </p:cNvPr>
          <p:cNvSpPr txBox="1"/>
          <p:nvPr/>
        </p:nvSpPr>
        <p:spPr>
          <a:xfrm>
            <a:off x="788275" y="359649"/>
            <a:ext cx="925318" cy="523220"/>
          </a:xfrm>
          <a:prstGeom prst="rect">
            <a:avLst/>
          </a:prstGeom>
          <a:noFill/>
        </p:spPr>
        <p:txBody>
          <a:bodyPr wrap="none" rtlCol="0">
            <a:spAutoFit/>
          </a:bodyPr>
          <a:lstStyle/>
          <a:p>
            <a:r>
              <a:rPr kumimoji="1" lang="zh-CN" altLang="en-US" sz="2800" b="1" dirty="0"/>
              <a:t>目录</a:t>
            </a:r>
            <a:endParaRPr kumimoji="1" lang="zh-CN" altLang="en-US" sz="2400" b="1" dirty="0"/>
          </a:p>
        </p:txBody>
      </p:sp>
      <p:pic>
        <p:nvPicPr>
          <p:cNvPr id="40" name="图片 39">
            <a:extLst>
              <a:ext uri="{FF2B5EF4-FFF2-40B4-BE49-F238E27FC236}">
                <a16:creationId xmlns:a16="http://schemas.microsoft.com/office/drawing/2014/main" id="{ED8D0E01-CE76-A64B-9145-0470D0CBAF80}"/>
              </a:ext>
            </a:extLst>
          </p:cNvPr>
          <p:cNvPicPr>
            <a:picLocks noChangeAspect="1"/>
          </p:cNvPicPr>
          <p:nvPr/>
        </p:nvPicPr>
        <p:blipFill>
          <a:blip r:embed="rId2"/>
          <a:stretch>
            <a:fillRect/>
          </a:stretch>
        </p:blipFill>
        <p:spPr>
          <a:xfrm>
            <a:off x="113328" y="6081713"/>
            <a:ext cx="1554767" cy="776287"/>
          </a:xfrm>
          <a:prstGeom prst="rect">
            <a:avLst/>
          </a:prstGeom>
        </p:spPr>
      </p:pic>
      <p:sp>
        <p:nvSpPr>
          <p:cNvPr id="11" name="文本占位符 2">
            <a:extLst>
              <a:ext uri="{FF2B5EF4-FFF2-40B4-BE49-F238E27FC236}">
                <a16:creationId xmlns:a16="http://schemas.microsoft.com/office/drawing/2014/main" id="{E6CEE756-1D5A-48AF-AE4C-EE11414B0723}"/>
              </a:ext>
            </a:extLst>
          </p:cNvPr>
          <p:cNvSpPr txBox="1">
            <a:spLocks/>
          </p:cNvSpPr>
          <p:nvPr/>
        </p:nvSpPr>
        <p:spPr>
          <a:xfrm>
            <a:off x="2532778" y="1282927"/>
            <a:ext cx="8022147" cy="638246"/>
          </a:xfrm>
          <a:prstGeom prst="rect">
            <a:avLst/>
          </a:prstGeom>
          <a:ln w="12700">
            <a:miter lim="400000"/>
          </a:ln>
        </p:spPr>
        <p:txBody>
          <a:bodyPr lIns="42519" tIns="42519" rIns="42519" bIns="42519">
            <a:noAutofit/>
          </a:bodyPr>
          <a:lstStyle>
            <a:lvl1pPr algn="ctr" defTabSz="695325">
              <a:spcBef>
                <a:spcPts val="0"/>
              </a:spcBef>
              <a:defRPr sz="1400">
                <a:solidFill>
                  <a:srgbClr val="665082"/>
                </a:solidFill>
                <a:latin typeface="Avenir Next"/>
                <a:ea typeface="Avenir Next"/>
                <a:cs typeface="Avenir Next"/>
                <a:sym typeface="Avenir Next"/>
              </a:defRPr>
            </a:lvl1pPr>
            <a:lvl2pPr indent="0" algn="ctr" defTabSz="695325">
              <a:spcBef>
                <a:spcPts val="0"/>
              </a:spcBef>
              <a:defRPr sz="1400">
                <a:solidFill>
                  <a:srgbClr val="665082"/>
                </a:solidFill>
                <a:latin typeface="Avenir Next"/>
                <a:ea typeface="Avenir Next"/>
                <a:cs typeface="Avenir Next"/>
                <a:sym typeface="Avenir Next"/>
              </a:defRPr>
            </a:lvl2pPr>
            <a:lvl3pPr indent="0" algn="ctr" defTabSz="695325">
              <a:spcBef>
                <a:spcPts val="0"/>
              </a:spcBef>
              <a:defRPr sz="1400">
                <a:solidFill>
                  <a:srgbClr val="665082"/>
                </a:solidFill>
                <a:latin typeface="Avenir Next"/>
                <a:ea typeface="Avenir Next"/>
                <a:cs typeface="Avenir Next"/>
                <a:sym typeface="Avenir Next"/>
              </a:defRPr>
            </a:lvl3pPr>
            <a:lvl4pPr indent="0" algn="ctr" defTabSz="695325">
              <a:spcBef>
                <a:spcPts val="0"/>
              </a:spcBef>
              <a:defRPr sz="1400">
                <a:solidFill>
                  <a:srgbClr val="665082"/>
                </a:solidFill>
                <a:latin typeface="Avenir Next"/>
                <a:ea typeface="Avenir Next"/>
                <a:cs typeface="Avenir Next"/>
                <a:sym typeface="Avenir Next"/>
              </a:defRPr>
            </a:lvl4pPr>
            <a:lvl5pPr indent="0" algn="ctr" defTabSz="695325">
              <a:spcBef>
                <a:spcPts val="0"/>
              </a:spcBef>
              <a:defRPr sz="1400">
                <a:solidFill>
                  <a:srgbClr val="665082"/>
                </a:solidFill>
                <a:latin typeface="Avenir Next"/>
                <a:ea typeface="Avenir Next"/>
                <a:cs typeface="Avenir Next"/>
                <a:sym typeface="Avenir Next"/>
              </a:defRPr>
            </a:lvl5pPr>
            <a:lvl6pPr indent="2720975" algn="ctr" defTabSz="544195">
              <a:spcBef>
                <a:spcPts val="475"/>
              </a:spcBef>
              <a:defRPr>
                <a:solidFill>
                  <a:srgbClr val="FFFFFF"/>
                </a:solidFill>
                <a:latin typeface="Verdana" panose="020B0604030504040204"/>
                <a:ea typeface="Verdana" panose="020B0604030504040204"/>
                <a:cs typeface="Verdana" panose="020B0604030504040204"/>
                <a:sym typeface="Verdana" panose="020B0604030504040204"/>
              </a:defRPr>
            </a:lvl6pPr>
            <a:lvl7pPr indent="3265805" algn="ctr" defTabSz="544195">
              <a:spcBef>
                <a:spcPts val="475"/>
              </a:spcBef>
              <a:defRPr>
                <a:solidFill>
                  <a:srgbClr val="FFFFFF"/>
                </a:solidFill>
                <a:latin typeface="Verdana" panose="020B0604030504040204"/>
                <a:ea typeface="Verdana" panose="020B0604030504040204"/>
                <a:cs typeface="Verdana" panose="020B0604030504040204"/>
                <a:sym typeface="Verdana" panose="020B0604030504040204"/>
              </a:defRPr>
            </a:lvl7pPr>
            <a:lvl8pPr indent="3810000" algn="ctr" defTabSz="544195">
              <a:spcBef>
                <a:spcPts val="475"/>
              </a:spcBef>
              <a:defRPr>
                <a:solidFill>
                  <a:srgbClr val="FFFFFF"/>
                </a:solidFill>
                <a:latin typeface="Verdana" panose="020B0604030504040204"/>
                <a:ea typeface="Verdana" panose="020B0604030504040204"/>
                <a:cs typeface="Verdana" panose="020B0604030504040204"/>
                <a:sym typeface="Verdana" panose="020B0604030504040204"/>
              </a:defRPr>
            </a:lvl8pPr>
            <a:lvl9pPr indent="4354195" algn="ctr" defTabSz="544195">
              <a:spcBef>
                <a:spcPts val="475"/>
              </a:spcBef>
              <a:defRPr>
                <a:solidFill>
                  <a:srgbClr val="FFFFFF"/>
                </a:solidFill>
                <a:latin typeface="Verdana" panose="020B0604030504040204"/>
                <a:ea typeface="Verdana" panose="020B0604030504040204"/>
                <a:cs typeface="Verdana" panose="020B0604030504040204"/>
                <a:sym typeface="Verdana" panose="020B0604030504040204"/>
              </a:defRPr>
            </a:lvl9pPr>
          </a:lstStyle>
          <a:p>
            <a:pPr algn="l">
              <a:defRPr/>
            </a:pPr>
            <a:r>
              <a:rPr lang="zh-CN" altLang="en-US" sz="3200" b="1" kern="0" dirty="0">
                <a:solidFill>
                  <a:schemeClr val="accent1">
                    <a:lumMod val="50000"/>
                  </a:schemeClr>
                </a:solidFill>
                <a:latin typeface="微软雅黑" panose="020B0503020204020204" pitchFamily="34" charset="-122"/>
                <a:ea typeface="微软雅黑" panose="020B0503020204020204" pitchFamily="34" charset="-122"/>
              </a:rPr>
              <a:t>链码实现 </a:t>
            </a:r>
            <a:r>
              <a:rPr lang="en-US" altLang="zh-CN" sz="3200" b="1" kern="0" dirty="0">
                <a:solidFill>
                  <a:schemeClr val="accent1">
                    <a:lumMod val="50000"/>
                  </a:schemeClr>
                </a:solidFill>
                <a:latin typeface="微软雅黑" panose="020B0503020204020204" pitchFamily="34" charset="-122"/>
                <a:ea typeface="微软雅黑" panose="020B0503020204020204" pitchFamily="34" charset="-122"/>
              </a:rPr>
              <a:t>Hello World</a:t>
            </a:r>
          </a:p>
        </p:txBody>
      </p:sp>
      <p:sp>
        <p:nvSpPr>
          <p:cNvPr id="13" name="圆角矩形 13">
            <a:extLst>
              <a:ext uri="{FF2B5EF4-FFF2-40B4-BE49-F238E27FC236}">
                <a16:creationId xmlns:a16="http://schemas.microsoft.com/office/drawing/2014/main" id="{5E177606-CAB1-4AC7-9243-C0D99248A306}"/>
              </a:ext>
            </a:extLst>
          </p:cNvPr>
          <p:cNvSpPr>
            <a:spLocks noChangeAspect="1" noChangeArrowheads="1"/>
          </p:cNvSpPr>
          <p:nvPr/>
        </p:nvSpPr>
        <p:spPr bwMode="auto">
          <a:xfrm>
            <a:off x="1587086" y="2569161"/>
            <a:ext cx="539750" cy="539750"/>
          </a:xfrm>
          <a:prstGeom prst="roundRect">
            <a:avLst>
              <a:gd name="adj" fmla="val 16667"/>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r>
              <a:rPr lang="en-US" altLang="zh-CN" sz="2800" dirty="0">
                <a:solidFill>
                  <a:srgbClr val="FFFFFF"/>
                </a:solidFill>
              </a:rPr>
              <a:t>6</a:t>
            </a:r>
            <a:endParaRPr lang="zh-CN" altLang="en-US" sz="2800" dirty="0">
              <a:solidFill>
                <a:srgbClr val="FFFFFF"/>
              </a:solidFill>
            </a:endParaRPr>
          </a:p>
        </p:txBody>
      </p:sp>
      <p:sp>
        <p:nvSpPr>
          <p:cNvPr id="14" name="圆角矩形 13">
            <a:extLst>
              <a:ext uri="{FF2B5EF4-FFF2-40B4-BE49-F238E27FC236}">
                <a16:creationId xmlns:a16="http://schemas.microsoft.com/office/drawing/2014/main" id="{95CCC6CD-4049-42D9-839F-6D045D4C9315}"/>
              </a:ext>
            </a:extLst>
          </p:cNvPr>
          <p:cNvSpPr>
            <a:spLocks noChangeAspect="1" noChangeArrowheads="1"/>
          </p:cNvSpPr>
          <p:nvPr/>
        </p:nvSpPr>
        <p:spPr bwMode="auto">
          <a:xfrm>
            <a:off x="1587086" y="1333362"/>
            <a:ext cx="539750" cy="539750"/>
          </a:xfrm>
          <a:prstGeom prst="roundRect">
            <a:avLst>
              <a:gd name="adj" fmla="val 16667"/>
            </a:avLst>
          </a:prstGeom>
          <a:solidFill>
            <a:srgbClr val="354B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fontAlgn="base">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algn="ctr" eaLnBrk="1" hangingPunct="1"/>
            <a:r>
              <a:rPr lang="en-US" altLang="zh-CN" sz="2800" dirty="0">
                <a:solidFill>
                  <a:srgbClr val="FFFFFF"/>
                </a:solidFill>
              </a:rPr>
              <a:t>5</a:t>
            </a:r>
            <a:endParaRPr lang="zh-CN" altLang="en-US" sz="2800" dirty="0">
              <a:solidFill>
                <a:srgbClr val="FFFFFF"/>
              </a:solidFill>
            </a:endParaRPr>
          </a:p>
        </p:txBody>
      </p:sp>
      <p:sp>
        <p:nvSpPr>
          <p:cNvPr id="2" name="矩形 1">
            <a:extLst>
              <a:ext uri="{FF2B5EF4-FFF2-40B4-BE49-F238E27FC236}">
                <a16:creationId xmlns:a16="http://schemas.microsoft.com/office/drawing/2014/main" id="{0BD1A0E4-DDE4-4E64-9A4B-76DFEC342497}"/>
              </a:ext>
            </a:extLst>
          </p:cNvPr>
          <p:cNvSpPr/>
          <p:nvPr/>
        </p:nvSpPr>
        <p:spPr>
          <a:xfrm>
            <a:off x="2532778" y="2569161"/>
            <a:ext cx="1005403" cy="584775"/>
          </a:xfrm>
          <a:prstGeom prst="rect">
            <a:avLst/>
          </a:prstGeom>
        </p:spPr>
        <p:txBody>
          <a:bodyPr wrap="none">
            <a:spAutoFit/>
          </a:bodyPr>
          <a:lstStyle/>
          <a:p>
            <a:r>
              <a:rPr lang="zh-CN" altLang="en-US" sz="3200" b="1" kern="0" dirty="0">
                <a:solidFill>
                  <a:schemeClr val="accent1">
                    <a:lumMod val="50000"/>
                  </a:schemeClr>
                </a:solidFill>
                <a:latin typeface="微软雅黑" panose="020B0503020204020204" pitchFamily="34" charset="-122"/>
                <a:ea typeface="微软雅黑" panose="020B0503020204020204" pitchFamily="34" charset="-122"/>
                <a:sym typeface="Avenir Next"/>
              </a:rPr>
              <a:t>作业</a:t>
            </a:r>
          </a:p>
        </p:txBody>
      </p:sp>
    </p:spTree>
    <p:extLst>
      <p:ext uri="{BB962C8B-B14F-4D97-AF65-F5344CB8AC3E}">
        <p14:creationId xmlns:p14="http://schemas.microsoft.com/office/powerpoint/2010/main" val="1521588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211666" y="2970613"/>
            <a:ext cx="12778491" cy="912541"/>
            <a:chOff x="0" y="2158337"/>
            <a:chExt cx="12778491" cy="912541"/>
          </a:xfrm>
        </p:grpSpPr>
        <p:sp>
          <p:nvSpPr>
            <p:cNvPr id="5" name="矩形 4"/>
            <p:cNvSpPr/>
            <p:nvPr/>
          </p:nvSpPr>
          <p:spPr>
            <a:xfrm>
              <a:off x="211666" y="2513302"/>
              <a:ext cx="12192000" cy="2110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6" name="等腰三角形 5"/>
            <p:cNvSpPr/>
            <p:nvPr/>
          </p:nvSpPr>
          <p:spPr>
            <a:xfrm>
              <a:off x="0" y="2160196"/>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等腰三角形 7"/>
            <p:cNvSpPr/>
            <p:nvPr/>
          </p:nvSpPr>
          <p:spPr>
            <a:xfrm>
              <a:off x="1056391" y="2160196"/>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等腰三角形 8"/>
            <p:cNvSpPr/>
            <p:nvPr/>
          </p:nvSpPr>
          <p:spPr>
            <a:xfrm>
              <a:off x="21209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等腰三角形 9"/>
            <p:cNvSpPr/>
            <p:nvPr/>
          </p:nvSpPr>
          <p:spPr>
            <a:xfrm>
              <a:off x="31877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等腰三角形 10"/>
            <p:cNvSpPr/>
            <p:nvPr/>
          </p:nvSpPr>
          <p:spPr>
            <a:xfrm>
              <a:off x="42545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等腰三角形 11"/>
            <p:cNvSpPr/>
            <p:nvPr/>
          </p:nvSpPr>
          <p:spPr>
            <a:xfrm>
              <a:off x="53213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等腰三角形 12"/>
            <p:cNvSpPr/>
            <p:nvPr/>
          </p:nvSpPr>
          <p:spPr>
            <a:xfrm>
              <a:off x="63881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等腰三角形 13"/>
            <p:cNvSpPr/>
            <p:nvPr/>
          </p:nvSpPr>
          <p:spPr>
            <a:xfrm>
              <a:off x="74549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等腰三角形 14"/>
            <p:cNvSpPr/>
            <p:nvPr/>
          </p:nvSpPr>
          <p:spPr>
            <a:xfrm>
              <a:off x="85217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等腰三角形 15"/>
            <p:cNvSpPr/>
            <p:nvPr/>
          </p:nvSpPr>
          <p:spPr>
            <a:xfrm>
              <a:off x="95885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等腰三角形 16"/>
            <p:cNvSpPr/>
            <p:nvPr/>
          </p:nvSpPr>
          <p:spPr>
            <a:xfrm>
              <a:off x="106553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等腰三角形 17"/>
            <p:cNvSpPr/>
            <p:nvPr/>
          </p:nvSpPr>
          <p:spPr>
            <a:xfrm>
              <a:off x="11722100" y="2158337"/>
              <a:ext cx="1056391" cy="910682"/>
            </a:xfrm>
            <a:prstGeom prst="triangl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20" name="直接连接符 19"/>
            <p:cNvCxnSpPr/>
            <p:nvPr/>
          </p:nvCxnSpPr>
          <p:spPr>
            <a:xfrm>
              <a:off x="0" y="3060294"/>
              <a:ext cx="12778491"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椭圆 22"/>
          <p:cNvSpPr/>
          <p:nvPr/>
        </p:nvSpPr>
        <p:spPr>
          <a:xfrm flipH="1">
            <a:off x="258956" y="291304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H="1">
            <a:off x="787152" y="3823548"/>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1320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23876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flipH="1">
            <a:off x="34544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a:off x="45212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a:off x="55880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flipH="1">
            <a:off x="6654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flipH="1">
            <a:off x="77216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flipH="1">
            <a:off x="87884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flipH="1">
            <a:off x="98552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flipH="1">
            <a:off x="109220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flipH="1">
            <a:off x="11988800" y="29083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flipH="1">
            <a:off x="18542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flipH="1">
            <a:off x="29210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flipH="1">
            <a:off x="39878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flipH="1">
            <a:off x="11088879" y="-227437"/>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flipH="1">
            <a:off x="11455400" y="3822700"/>
            <a:ext cx="115146" cy="11514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6" name="组合 65"/>
          <p:cNvGrpSpPr/>
          <p:nvPr/>
        </p:nvGrpSpPr>
        <p:grpSpPr>
          <a:xfrm>
            <a:off x="130173" y="1093399"/>
            <a:ext cx="2300757" cy="1589432"/>
            <a:chOff x="1356175" y="1093399"/>
            <a:chExt cx="2300757" cy="1589432"/>
          </a:xfrm>
        </p:grpSpPr>
        <p:sp>
          <p:nvSpPr>
            <p:cNvPr id="58" name="矩形 57"/>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9" name="椭圆 58"/>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0" name="椭圆 59"/>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1" name="椭圆 60"/>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2" name="椭圆 61"/>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68" name="组合 67"/>
          <p:cNvGrpSpPr/>
          <p:nvPr/>
        </p:nvGrpSpPr>
        <p:grpSpPr>
          <a:xfrm>
            <a:off x="6654800" y="682552"/>
            <a:ext cx="3698425" cy="1979535"/>
            <a:chOff x="1356175" y="1093399"/>
            <a:chExt cx="2300757" cy="1589432"/>
          </a:xfrm>
        </p:grpSpPr>
        <p:sp>
          <p:nvSpPr>
            <p:cNvPr id="69" name="矩形 68"/>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0" name="椭圆 69"/>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1" name="椭圆 70"/>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2" name="椭圆 71"/>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3" name="椭圆 72"/>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80" name="组合 79"/>
          <p:cNvGrpSpPr/>
          <p:nvPr/>
        </p:nvGrpSpPr>
        <p:grpSpPr>
          <a:xfrm>
            <a:off x="5092516" y="4173611"/>
            <a:ext cx="2300757" cy="1939326"/>
            <a:chOff x="1356175" y="1093399"/>
            <a:chExt cx="2300757" cy="1589432"/>
          </a:xfrm>
        </p:grpSpPr>
        <p:sp>
          <p:nvSpPr>
            <p:cNvPr id="81" name="矩形 80"/>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2" name="椭圆 81"/>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3" name="椭圆 82"/>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4" name="椭圆 83"/>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5" name="椭圆 84"/>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grpSp>
        <p:nvGrpSpPr>
          <p:cNvPr id="92" name="组合 91"/>
          <p:cNvGrpSpPr/>
          <p:nvPr/>
        </p:nvGrpSpPr>
        <p:grpSpPr>
          <a:xfrm>
            <a:off x="8788400" y="4191314"/>
            <a:ext cx="3179964" cy="1738457"/>
            <a:chOff x="1356175" y="1093399"/>
            <a:chExt cx="2300757" cy="1589432"/>
          </a:xfrm>
        </p:grpSpPr>
        <p:sp>
          <p:nvSpPr>
            <p:cNvPr id="93" name="矩形 92"/>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4" name="椭圆 93"/>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5" name="椭圆 94"/>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6" name="椭圆 95"/>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7" name="椭圆 96"/>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98" name="矩形 97"/>
          <p:cNvSpPr/>
          <p:nvPr/>
        </p:nvSpPr>
        <p:spPr>
          <a:xfrm>
            <a:off x="181999" y="1215813"/>
            <a:ext cx="2143536" cy="523220"/>
          </a:xfrm>
          <a:prstGeom prst="rect">
            <a:avLst/>
          </a:prstGeom>
        </p:spPr>
        <p:txBody>
          <a:bodyPr wrap="none">
            <a:spAutoFit/>
          </a:bodyPr>
          <a:lstStyle/>
          <a:p>
            <a:pPr algn="ctr"/>
            <a:r>
              <a:rPr lang="zh-CN" altLang="en-US" sz="1400" b="1" dirty="0"/>
              <a:t>乔姆盲签技术</a:t>
            </a:r>
            <a:endParaRPr lang="en-US" altLang="zh-CN" sz="1400" b="1" dirty="0"/>
          </a:p>
          <a:p>
            <a:pPr algn="ctr"/>
            <a:r>
              <a:rPr lang="zh-CN" altLang="en-US" sz="1400" b="1" dirty="0"/>
              <a:t>（</a:t>
            </a:r>
            <a:r>
              <a:rPr lang="en-US" altLang="zh-CN" sz="1400" b="1" dirty="0" err="1"/>
              <a:t>Chaumian</a:t>
            </a:r>
            <a:r>
              <a:rPr lang="en-US" altLang="zh-CN" sz="1400" b="1" dirty="0"/>
              <a:t> blinding</a:t>
            </a:r>
            <a:r>
              <a:rPr lang="zh-CN" altLang="en-US" sz="1400" b="1" dirty="0"/>
              <a:t>）</a:t>
            </a:r>
          </a:p>
        </p:txBody>
      </p:sp>
      <p:sp>
        <p:nvSpPr>
          <p:cNvPr id="99" name="矩形 98"/>
          <p:cNvSpPr/>
          <p:nvPr/>
        </p:nvSpPr>
        <p:spPr>
          <a:xfrm>
            <a:off x="142665" y="1689514"/>
            <a:ext cx="2188812" cy="972574"/>
          </a:xfrm>
          <a:prstGeom prst="rect">
            <a:avLst/>
          </a:prstGeom>
        </p:spPr>
        <p:txBody>
          <a:bodyPr wrap="square">
            <a:spAutoFit/>
          </a:bodyPr>
          <a:lstStyle/>
          <a:p>
            <a:pPr lvl="0">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时间：</a:t>
            </a:r>
            <a:r>
              <a:rPr lang="en-US" altLang="zh-CN" sz="1100" dirty="0">
                <a:solidFill>
                  <a:schemeClr val="bg1">
                    <a:lumMod val="50000"/>
                  </a:schemeClr>
                </a:solidFill>
                <a:latin typeface="微软雅黑" panose="020B0503020204020204" charset="-122"/>
                <a:ea typeface="微软雅黑" panose="020B0503020204020204" charset="-122"/>
              </a:rPr>
              <a:t>1980</a:t>
            </a:r>
            <a:r>
              <a:rPr lang="zh-CN" altLang="en-US" sz="1100" dirty="0">
                <a:solidFill>
                  <a:schemeClr val="bg1">
                    <a:lumMod val="50000"/>
                  </a:schemeClr>
                </a:solidFill>
                <a:latin typeface="微软雅黑" panose="020B0503020204020204" charset="-122"/>
                <a:ea typeface="微软雅黑" panose="020B0503020204020204" charset="-122"/>
              </a:rPr>
              <a:t>年代，</a:t>
            </a:r>
            <a:r>
              <a:rPr lang="en-US" altLang="zh-CN" sz="1100" dirty="0">
                <a:solidFill>
                  <a:schemeClr val="bg1">
                    <a:lumMod val="50000"/>
                  </a:schemeClr>
                </a:solidFill>
                <a:latin typeface="微软雅黑" panose="020B0503020204020204" charset="-122"/>
                <a:ea typeface="微软雅黑" panose="020B0503020204020204" charset="-122"/>
              </a:rPr>
              <a:t>1990</a:t>
            </a:r>
            <a:r>
              <a:rPr lang="zh-CN" altLang="en-US" sz="1100" dirty="0">
                <a:solidFill>
                  <a:schemeClr val="bg1">
                    <a:lumMod val="50000"/>
                  </a:schemeClr>
                </a:solidFill>
                <a:latin typeface="微软雅黑" panose="020B0503020204020204" charset="-122"/>
                <a:ea typeface="微软雅黑" panose="020B0503020204020204" charset="-122"/>
              </a:rPr>
              <a:t>年代</a:t>
            </a:r>
            <a:endParaRPr lang="en-US" altLang="zh-CN" sz="1100" dirty="0">
              <a:solidFill>
                <a:schemeClr val="bg1">
                  <a:lumMod val="50000"/>
                </a:schemeClr>
              </a:solidFill>
              <a:latin typeface="微软雅黑" panose="020B0503020204020204" charset="-122"/>
              <a:ea typeface="微软雅黑" panose="020B0503020204020204" charset="-122"/>
            </a:endParaRPr>
          </a:p>
          <a:p>
            <a:pPr lvl="0">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特点：高度隐私</a:t>
            </a:r>
            <a:endParaRPr lang="en-US" altLang="zh-CN" sz="1100" dirty="0">
              <a:solidFill>
                <a:schemeClr val="bg1">
                  <a:lumMod val="50000"/>
                </a:schemeClr>
              </a:solidFill>
              <a:latin typeface="微软雅黑" panose="020B0503020204020204" charset="-122"/>
              <a:ea typeface="微软雅黑" panose="020B0503020204020204" charset="-122"/>
            </a:endParaRPr>
          </a:p>
          <a:p>
            <a:pPr lvl="0">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局限性：依赖于一个中心化的中介机构</a:t>
            </a:r>
          </a:p>
        </p:txBody>
      </p:sp>
      <p:sp>
        <p:nvSpPr>
          <p:cNvPr id="102" name="矩形 101"/>
          <p:cNvSpPr/>
          <p:nvPr/>
        </p:nvSpPr>
        <p:spPr>
          <a:xfrm>
            <a:off x="6781923" y="788868"/>
            <a:ext cx="1794081" cy="307777"/>
          </a:xfrm>
          <a:prstGeom prst="rect">
            <a:avLst/>
          </a:prstGeom>
        </p:spPr>
        <p:txBody>
          <a:bodyPr wrap="none">
            <a:spAutoFit/>
          </a:bodyPr>
          <a:lstStyle/>
          <a:p>
            <a:r>
              <a:rPr lang="zh-CN" altLang="en-US" sz="1400" b="1" dirty="0"/>
              <a:t>芬尼（</a:t>
            </a:r>
            <a:r>
              <a:rPr lang="en-US" altLang="zh-CN" sz="1400" b="1" dirty="0"/>
              <a:t>Hal Finney</a:t>
            </a:r>
            <a:r>
              <a:rPr lang="zh-CN" altLang="en-US" sz="1400" b="1" dirty="0"/>
              <a:t>）</a:t>
            </a:r>
            <a:endParaRPr lang="en-US" altLang="zh-CN" sz="1400" b="1" dirty="0"/>
          </a:p>
        </p:txBody>
      </p:sp>
      <p:sp>
        <p:nvSpPr>
          <p:cNvPr id="103" name="矩形 102"/>
          <p:cNvSpPr/>
          <p:nvPr/>
        </p:nvSpPr>
        <p:spPr>
          <a:xfrm>
            <a:off x="6781922" y="1033392"/>
            <a:ext cx="3538440" cy="1632755"/>
          </a:xfrm>
          <a:prstGeom prst="rect">
            <a:avLst/>
          </a:prstGeom>
        </p:spPr>
        <p:txBody>
          <a:bodyPr wrap="square">
            <a:spAutoFit/>
          </a:bodyPr>
          <a:lstStyle/>
          <a:p>
            <a:pPr lvl="0">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时间：</a:t>
            </a:r>
            <a:r>
              <a:rPr lang="en-US" altLang="zh-CN" sz="1100" dirty="0">
                <a:solidFill>
                  <a:schemeClr val="bg1">
                    <a:lumMod val="50000"/>
                  </a:schemeClr>
                </a:solidFill>
                <a:latin typeface="微软雅黑" panose="020B0503020204020204" charset="-122"/>
                <a:ea typeface="微软雅黑" panose="020B0503020204020204" charset="-122"/>
              </a:rPr>
              <a:t>2005</a:t>
            </a:r>
            <a:r>
              <a:rPr lang="zh-CN" altLang="en-US" sz="1100" dirty="0">
                <a:solidFill>
                  <a:schemeClr val="bg1">
                    <a:lumMod val="50000"/>
                  </a:schemeClr>
                </a:solidFill>
                <a:latin typeface="微软雅黑" panose="020B0503020204020204" charset="-122"/>
                <a:ea typeface="微软雅黑" panose="020B0503020204020204" charset="-122"/>
              </a:rPr>
              <a:t>年</a:t>
            </a:r>
            <a:endParaRPr lang="en-US" altLang="zh-CN" sz="1100" dirty="0">
              <a:solidFill>
                <a:schemeClr val="bg1">
                  <a:lumMod val="50000"/>
                </a:schemeClr>
              </a:solidFill>
              <a:latin typeface="微软雅黑" panose="020B0503020204020204" charset="-122"/>
              <a:ea typeface="微软雅黑" panose="020B0503020204020204" charset="-122"/>
            </a:endParaRPr>
          </a:p>
          <a:p>
            <a:pPr lvl="0">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特点：引入了“可重复使用的工作量证明机制”（</a:t>
            </a:r>
            <a:r>
              <a:rPr lang="en-US" altLang="zh-CN" sz="1100" dirty="0">
                <a:solidFill>
                  <a:schemeClr val="bg1">
                    <a:lumMod val="50000"/>
                  </a:schemeClr>
                </a:solidFill>
                <a:latin typeface="微软雅黑" panose="020B0503020204020204" charset="-122"/>
                <a:ea typeface="微软雅黑" panose="020B0503020204020204" charset="-122"/>
              </a:rPr>
              <a:t>reusable proofs of work</a:t>
            </a:r>
            <a:r>
              <a:rPr lang="zh-CN" altLang="en-US" sz="1100" dirty="0">
                <a:solidFill>
                  <a:schemeClr val="bg1">
                    <a:lumMod val="50000"/>
                  </a:schemeClr>
                </a:solidFill>
                <a:latin typeface="微软雅黑" panose="020B0503020204020204" charset="-122"/>
                <a:ea typeface="微软雅黑" panose="020B0503020204020204" charset="-122"/>
              </a:rPr>
              <a:t>）概念，它同时使用</a:t>
            </a:r>
            <a:r>
              <a:rPr lang="en-US" altLang="zh-CN" sz="1100" dirty="0">
                <a:solidFill>
                  <a:schemeClr val="bg1">
                    <a:lumMod val="50000"/>
                  </a:schemeClr>
                </a:solidFill>
                <a:latin typeface="微软雅黑" panose="020B0503020204020204" charset="-122"/>
                <a:ea typeface="微软雅黑" panose="020B0503020204020204" charset="-122"/>
              </a:rPr>
              <a:t>b-money</a:t>
            </a:r>
            <a:r>
              <a:rPr lang="zh-CN" altLang="en-US" sz="1100" dirty="0">
                <a:solidFill>
                  <a:schemeClr val="bg1">
                    <a:lumMod val="50000"/>
                  </a:schemeClr>
                </a:solidFill>
                <a:latin typeface="微软雅黑" panose="020B0503020204020204" charset="-122"/>
                <a:ea typeface="微软雅黑" panose="020B0503020204020204" charset="-122"/>
              </a:rPr>
              <a:t>的思想和</a:t>
            </a:r>
            <a:r>
              <a:rPr lang="en-US" altLang="zh-CN" sz="1100" dirty="0">
                <a:solidFill>
                  <a:schemeClr val="bg1">
                    <a:lumMod val="50000"/>
                  </a:schemeClr>
                </a:solidFill>
                <a:latin typeface="微软雅黑" panose="020B0503020204020204" charset="-122"/>
                <a:ea typeface="微软雅黑" panose="020B0503020204020204" charset="-122"/>
              </a:rPr>
              <a:t>Adam Back</a:t>
            </a:r>
            <a:r>
              <a:rPr lang="zh-CN" altLang="en-US" sz="1100" dirty="0">
                <a:solidFill>
                  <a:schemeClr val="bg1">
                    <a:lumMod val="50000"/>
                  </a:schemeClr>
                </a:solidFill>
                <a:latin typeface="微软雅黑" panose="020B0503020204020204" charset="-122"/>
                <a:ea typeface="微软雅黑" panose="020B0503020204020204" charset="-122"/>
              </a:rPr>
              <a:t>提出的计算困难的哈希现金（</a:t>
            </a:r>
            <a:r>
              <a:rPr lang="en-US" altLang="zh-CN" sz="1100" dirty="0" err="1">
                <a:solidFill>
                  <a:schemeClr val="bg1">
                    <a:lumMod val="50000"/>
                  </a:schemeClr>
                </a:solidFill>
                <a:latin typeface="微软雅黑" panose="020B0503020204020204" charset="-122"/>
                <a:ea typeface="微软雅黑" panose="020B0503020204020204" charset="-122"/>
              </a:rPr>
              <a:t>Hashcash</a:t>
            </a:r>
            <a:r>
              <a:rPr lang="zh-CN" altLang="en-US" sz="1100" dirty="0">
                <a:solidFill>
                  <a:schemeClr val="bg1">
                    <a:lumMod val="50000"/>
                  </a:schemeClr>
                </a:solidFill>
                <a:latin typeface="微软雅黑" panose="020B0503020204020204" charset="-122"/>
                <a:ea typeface="微软雅黑" panose="020B0503020204020204" charset="-122"/>
              </a:rPr>
              <a:t>）难题来创造密码学货币。</a:t>
            </a:r>
            <a:endParaRPr lang="en-US" altLang="zh-CN" sz="1100" dirty="0">
              <a:solidFill>
                <a:schemeClr val="bg1">
                  <a:lumMod val="50000"/>
                </a:schemeClr>
              </a:solidFill>
              <a:latin typeface="微软雅黑" panose="020B0503020204020204" charset="-122"/>
              <a:ea typeface="微软雅黑" panose="020B0503020204020204" charset="-122"/>
            </a:endParaRPr>
          </a:p>
          <a:p>
            <a:pPr>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局限性：迷失于理想化，因为它依赖于可信任的计算作为后端。</a:t>
            </a:r>
          </a:p>
        </p:txBody>
      </p:sp>
      <p:sp>
        <p:nvSpPr>
          <p:cNvPr id="104" name="矩形 103"/>
          <p:cNvSpPr/>
          <p:nvPr/>
        </p:nvSpPr>
        <p:spPr>
          <a:xfrm>
            <a:off x="10011481" y="4287066"/>
            <a:ext cx="723275" cy="307777"/>
          </a:xfrm>
          <a:prstGeom prst="rect">
            <a:avLst/>
          </a:prstGeom>
        </p:spPr>
        <p:txBody>
          <a:bodyPr wrap="none">
            <a:spAutoFit/>
          </a:bodyPr>
          <a:lstStyle/>
          <a:p>
            <a:r>
              <a:rPr lang="zh-CN" altLang="en-US" sz="1400" b="1" dirty="0"/>
              <a:t>比特币</a:t>
            </a:r>
            <a:endParaRPr lang="en-US" altLang="zh-CN" sz="1400" b="1" dirty="0"/>
          </a:p>
        </p:txBody>
      </p:sp>
      <p:sp>
        <p:nvSpPr>
          <p:cNvPr id="105" name="矩形 104"/>
          <p:cNvSpPr/>
          <p:nvPr/>
        </p:nvSpPr>
        <p:spPr>
          <a:xfrm>
            <a:off x="8861216" y="4558253"/>
            <a:ext cx="3107147" cy="1412694"/>
          </a:xfrm>
          <a:prstGeom prst="rect">
            <a:avLst/>
          </a:prstGeom>
        </p:spPr>
        <p:txBody>
          <a:bodyPr wrap="square">
            <a:spAutoFit/>
          </a:bodyPr>
          <a:lstStyle/>
          <a:p>
            <a:pPr lvl="0">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时间：</a:t>
            </a:r>
            <a:r>
              <a:rPr lang="en-US" altLang="zh-CN" sz="1100" dirty="0">
                <a:solidFill>
                  <a:schemeClr val="bg1">
                    <a:lumMod val="50000"/>
                  </a:schemeClr>
                </a:solidFill>
                <a:latin typeface="微软雅黑" panose="020B0503020204020204" charset="-122"/>
                <a:ea typeface="微软雅黑" panose="020B0503020204020204" charset="-122"/>
              </a:rPr>
              <a:t>2008</a:t>
            </a:r>
            <a:r>
              <a:rPr lang="zh-CN" altLang="en-US" sz="1100" dirty="0">
                <a:solidFill>
                  <a:schemeClr val="bg1">
                    <a:lumMod val="50000"/>
                  </a:schemeClr>
                </a:solidFill>
                <a:latin typeface="微软雅黑" panose="020B0503020204020204" charset="-122"/>
                <a:ea typeface="微软雅黑" panose="020B0503020204020204" charset="-122"/>
              </a:rPr>
              <a:t>年</a:t>
            </a:r>
            <a:endParaRPr lang="en-US" altLang="zh-CN" sz="1100" dirty="0">
              <a:solidFill>
                <a:schemeClr val="bg1">
                  <a:lumMod val="50000"/>
                </a:schemeClr>
              </a:solidFill>
              <a:latin typeface="微软雅黑" panose="020B0503020204020204" charset="-122"/>
              <a:ea typeface="微软雅黑" panose="020B0503020204020204" charset="-122"/>
            </a:endParaRPr>
          </a:p>
          <a:p>
            <a:pPr lvl="0">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特点：将一个非常简单的基于节点的去中心化共识协议与工作量证明机制结合在一起。</a:t>
            </a:r>
            <a:endParaRPr lang="en-US" altLang="zh-CN" sz="1100" dirty="0">
              <a:solidFill>
                <a:schemeClr val="bg1">
                  <a:lumMod val="50000"/>
                </a:schemeClr>
              </a:solidFill>
              <a:latin typeface="微软雅黑" panose="020B0503020204020204" charset="-122"/>
              <a:ea typeface="微软雅黑" panose="020B0503020204020204" charset="-122"/>
            </a:endParaRPr>
          </a:p>
          <a:p>
            <a:pPr lvl="0">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拥有大量算力的节点有更大的影响力，但获得比整个网络更多的算力比创建一百万个节点困难得多。</a:t>
            </a:r>
          </a:p>
        </p:txBody>
      </p:sp>
      <p:sp>
        <p:nvSpPr>
          <p:cNvPr id="106" name="矩形 105"/>
          <p:cNvSpPr/>
          <p:nvPr/>
        </p:nvSpPr>
        <p:spPr>
          <a:xfrm>
            <a:off x="5145440" y="4293928"/>
            <a:ext cx="2188812" cy="523220"/>
          </a:xfrm>
          <a:prstGeom prst="rect">
            <a:avLst/>
          </a:prstGeom>
        </p:spPr>
        <p:txBody>
          <a:bodyPr wrap="square">
            <a:spAutoFit/>
          </a:bodyPr>
          <a:lstStyle/>
          <a:p>
            <a:pPr algn="ctr"/>
            <a:r>
              <a:rPr lang="zh-CN" altLang="en-US" sz="1400" b="1" dirty="0"/>
              <a:t>戴伟（</a:t>
            </a:r>
            <a:r>
              <a:rPr lang="en-US" altLang="zh-CN" sz="1400" b="1" dirty="0"/>
              <a:t>Wei Dai</a:t>
            </a:r>
            <a:r>
              <a:rPr lang="zh-CN" altLang="en-US" sz="1400" b="1" dirty="0"/>
              <a:t>）</a:t>
            </a:r>
            <a:endParaRPr lang="en-US" altLang="zh-CN" sz="1400" b="1" dirty="0"/>
          </a:p>
          <a:p>
            <a:pPr algn="ctr"/>
            <a:r>
              <a:rPr lang="en-US" altLang="zh-CN" sz="1400" b="1" dirty="0"/>
              <a:t>b-money</a:t>
            </a:r>
            <a:endParaRPr lang="zh-CN" altLang="en-US" sz="1400" b="1" dirty="0"/>
          </a:p>
        </p:txBody>
      </p:sp>
      <p:sp>
        <p:nvSpPr>
          <p:cNvPr id="107" name="矩形 106"/>
          <p:cNvSpPr/>
          <p:nvPr/>
        </p:nvSpPr>
        <p:spPr>
          <a:xfrm>
            <a:off x="5171836" y="4700243"/>
            <a:ext cx="2188812" cy="1412694"/>
          </a:xfrm>
          <a:prstGeom prst="rect">
            <a:avLst/>
          </a:prstGeom>
        </p:spPr>
        <p:txBody>
          <a:bodyPr wrap="square">
            <a:spAutoFit/>
          </a:bodyPr>
          <a:lstStyle/>
          <a:p>
            <a:pPr lvl="0">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时间：</a:t>
            </a:r>
            <a:r>
              <a:rPr lang="en-US" altLang="zh-CN" sz="1100" dirty="0">
                <a:solidFill>
                  <a:schemeClr val="bg1">
                    <a:lumMod val="50000"/>
                  </a:schemeClr>
                </a:solidFill>
                <a:latin typeface="微软雅黑" panose="020B0503020204020204" charset="-122"/>
                <a:ea typeface="微软雅黑" panose="020B0503020204020204" charset="-122"/>
              </a:rPr>
              <a:t>1998</a:t>
            </a:r>
            <a:r>
              <a:rPr lang="zh-CN" altLang="en-US" sz="1100" dirty="0">
                <a:solidFill>
                  <a:schemeClr val="bg1">
                    <a:lumMod val="50000"/>
                  </a:schemeClr>
                </a:solidFill>
                <a:latin typeface="微软雅黑" panose="020B0503020204020204" charset="-122"/>
                <a:ea typeface="微软雅黑" panose="020B0503020204020204" charset="-122"/>
              </a:rPr>
              <a:t>年</a:t>
            </a:r>
            <a:endParaRPr lang="en-US" altLang="zh-CN" sz="1100" dirty="0">
              <a:solidFill>
                <a:schemeClr val="bg1">
                  <a:lumMod val="50000"/>
                </a:schemeClr>
              </a:solidFill>
              <a:latin typeface="微软雅黑" panose="020B0503020204020204" charset="-122"/>
              <a:ea typeface="微软雅黑" panose="020B0503020204020204" charset="-122"/>
            </a:endParaRPr>
          </a:p>
          <a:p>
            <a:pPr lvl="0">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特点：首次引入了通过解决计算难题和去中心化共识创造货币的思想</a:t>
            </a:r>
            <a:endParaRPr lang="en-US" altLang="zh-CN" sz="1100" dirty="0">
              <a:solidFill>
                <a:schemeClr val="bg1">
                  <a:lumMod val="50000"/>
                </a:schemeClr>
              </a:solidFill>
              <a:latin typeface="微软雅黑" panose="020B0503020204020204" charset="-122"/>
              <a:ea typeface="微软雅黑" panose="020B0503020204020204" charset="-122"/>
            </a:endParaRPr>
          </a:p>
          <a:p>
            <a:pPr lvl="0">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局限性：未给出如何实现去中心化共识的具体方法</a:t>
            </a:r>
          </a:p>
        </p:txBody>
      </p:sp>
      <p:grpSp>
        <p:nvGrpSpPr>
          <p:cNvPr id="117" name="组合 116">
            <a:extLst>
              <a:ext uri="{FF2B5EF4-FFF2-40B4-BE49-F238E27FC236}">
                <a16:creationId xmlns:a16="http://schemas.microsoft.com/office/drawing/2014/main" id="{B7DCAC2A-2732-4005-8D66-588ABC8FF496}"/>
              </a:ext>
            </a:extLst>
          </p:cNvPr>
          <p:cNvGrpSpPr/>
          <p:nvPr/>
        </p:nvGrpSpPr>
        <p:grpSpPr>
          <a:xfrm>
            <a:off x="3143899" y="1084189"/>
            <a:ext cx="2641599" cy="1584338"/>
            <a:chOff x="1356175" y="1093399"/>
            <a:chExt cx="2300757" cy="1589432"/>
          </a:xfrm>
        </p:grpSpPr>
        <p:sp>
          <p:nvSpPr>
            <p:cNvPr id="118" name="矩形 117">
              <a:extLst>
                <a:ext uri="{FF2B5EF4-FFF2-40B4-BE49-F238E27FC236}">
                  <a16:creationId xmlns:a16="http://schemas.microsoft.com/office/drawing/2014/main" id="{E060A42E-1B55-44CA-B62B-20B6ECACCAAE}"/>
                </a:ext>
              </a:extLst>
            </p:cNvPr>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9" name="椭圆 118">
              <a:extLst>
                <a:ext uri="{FF2B5EF4-FFF2-40B4-BE49-F238E27FC236}">
                  <a16:creationId xmlns:a16="http://schemas.microsoft.com/office/drawing/2014/main" id="{21D0D955-1E67-4F8A-A5CA-D7870D21664D}"/>
                </a:ext>
              </a:extLst>
            </p:cNvPr>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0" name="椭圆 119">
              <a:extLst>
                <a:ext uri="{FF2B5EF4-FFF2-40B4-BE49-F238E27FC236}">
                  <a16:creationId xmlns:a16="http://schemas.microsoft.com/office/drawing/2014/main" id="{AC16C77A-7ED2-490F-8E53-AF95DA13EFAB}"/>
                </a:ext>
              </a:extLst>
            </p:cNvPr>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1" name="椭圆 120">
              <a:extLst>
                <a:ext uri="{FF2B5EF4-FFF2-40B4-BE49-F238E27FC236}">
                  <a16:creationId xmlns:a16="http://schemas.microsoft.com/office/drawing/2014/main" id="{BAF4CA7E-32FE-4D6D-91E6-D451151B69C5}"/>
                </a:ext>
              </a:extLst>
            </p:cNvPr>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2" name="椭圆 121">
              <a:extLst>
                <a:ext uri="{FF2B5EF4-FFF2-40B4-BE49-F238E27FC236}">
                  <a16:creationId xmlns:a16="http://schemas.microsoft.com/office/drawing/2014/main" id="{CF24E156-CE44-47D6-98C4-9AC3BEE8C1A4}"/>
                </a:ext>
              </a:extLst>
            </p:cNvPr>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23" name="矩形 122">
            <a:extLst>
              <a:ext uri="{FF2B5EF4-FFF2-40B4-BE49-F238E27FC236}">
                <a16:creationId xmlns:a16="http://schemas.microsoft.com/office/drawing/2014/main" id="{E84AC9D1-4C69-40B2-877F-B79E8D502CE2}"/>
              </a:ext>
            </a:extLst>
          </p:cNvPr>
          <p:cNvSpPr/>
          <p:nvPr/>
        </p:nvSpPr>
        <p:spPr>
          <a:xfrm>
            <a:off x="3721924" y="1176501"/>
            <a:ext cx="1296591" cy="523220"/>
          </a:xfrm>
          <a:prstGeom prst="rect">
            <a:avLst/>
          </a:prstGeom>
        </p:spPr>
        <p:txBody>
          <a:bodyPr wrap="square">
            <a:spAutoFit/>
          </a:bodyPr>
          <a:lstStyle/>
          <a:p>
            <a:pPr algn="ctr"/>
            <a:r>
              <a:rPr lang="zh-CN" altLang="en-US" sz="1400" b="1" dirty="0"/>
              <a:t>数字黄金</a:t>
            </a:r>
            <a:endParaRPr lang="en-US" altLang="zh-CN" sz="1400" b="1" dirty="0"/>
          </a:p>
          <a:p>
            <a:pPr algn="ctr"/>
            <a:r>
              <a:rPr lang="zh-CN" altLang="en-US" sz="1400" b="1" dirty="0"/>
              <a:t>（</a:t>
            </a:r>
            <a:r>
              <a:rPr lang="en-US" altLang="zh-CN" sz="1400" b="1" dirty="0"/>
              <a:t>Bit gold</a:t>
            </a:r>
            <a:r>
              <a:rPr lang="zh-CN" altLang="en-US" sz="1400" b="1" dirty="0"/>
              <a:t>）</a:t>
            </a:r>
          </a:p>
        </p:txBody>
      </p:sp>
      <p:sp>
        <p:nvSpPr>
          <p:cNvPr id="124" name="矩形 123">
            <a:extLst>
              <a:ext uri="{FF2B5EF4-FFF2-40B4-BE49-F238E27FC236}">
                <a16:creationId xmlns:a16="http://schemas.microsoft.com/office/drawing/2014/main" id="{855FBBDF-6553-456B-97E9-7414EB8099BD}"/>
              </a:ext>
            </a:extLst>
          </p:cNvPr>
          <p:cNvSpPr/>
          <p:nvPr/>
        </p:nvSpPr>
        <p:spPr>
          <a:xfrm>
            <a:off x="3185132" y="1591363"/>
            <a:ext cx="2600367" cy="951158"/>
          </a:xfrm>
          <a:prstGeom prst="rect">
            <a:avLst/>
          </a:prstGeom>
        </p:spPr>
        <p:txBody>
          <a:bodyPr wrap="square">
            <a:spAutoFit/>
          </a:bodyPr>
          <a:lstStyle/>
          <a:p>
            <a:pPr lvl="0">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时间：</a:t>
            </a:r>
            <a:r>
              <a:rPr lang="en-US" altLang="zh-CN" sz="1100" dirty="0">
                <a:solidFill>
                  <a:schemeClr val="bg1">
                    <a:lumMod val="50000"/>
                  </a:schemeClr>
                </a:solidFill>
                <a:latin typeface="微软雅黑" panose="020B0503020204020204" charset="-122"/>
                <a:ea typeface="微软雅黑" panose="020B0503020204020204" charset="-122"/>
              </a:rPr>
              <a:t>1998</a:t>
            </a:r>
            <a:r>
              <a:rPr lang="zh-CN" altLang="en-US" sz="1100" dirty="0">
                <a:solidFill>
                  <a:schemeClr val="bg1">
                    <a:lumMod val="50000"/>
                  </a:schemeClr>
                </a:solidFill>
                <a:latin typeface="微软雅黑" panose="020B0503020204020204" charset="-122"/>
                <a:ea typeface="微软雅黑" panose="020B0503020204020204" charset="-122"/>
              </a:rPr>
              <a:t>年</a:t>
            </a:r>
            <a:endParaRPr lang="en-US" altLang="zh-CN" sz="1100" dirty="0">
              <a:solidFill>
                <a:schemeClr val="bg1">
                  <a:lumMod val="50000"/>
                </a:schemeClr>
              </a:solidFill>
              <a:latin typeface="微软雅黑" panose="020B0503020204020204" charset="-122"/>
              <a:ea typeface="微软雅黑" panose="020B0503020204020204" charset="-122"/>
            </a:endParaRPr>
          </a:p>
          <a:p>
            <a:pPr lvl="0">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特点：尼克萨博。“比特币架构的直接先驱”</a:t>
            </a:r>
            <a:endParaRPr lang="en-US" altLang="zh-CN" sz="1100" dirty="0">
              <a:solidFill>
                <a:schemeClr val="bg1">
                  <a:lumMod val="50000"/>
                </a:schemeClr>
              </a:solidFill>
              <a:latin typeface="微软雅黑" panose="020B0503020204020204" charset="-122"/>
              <a:ea typeface="微软雅黑" panose="020B0503020204020204" charset="-122"/>
            </a:endParaRPr>
          </a:p>
          <a:p>
            <a:pPr lvl="0">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局限性：依赖于一个中心化的中介机构</a:t>
            </a:r>
          </a:p>
        </p:txBody>
      </p:sp>
      <p:sp>
        <p:nvSpPr>
          <p:cNvPr id="79" name="矩形 78">
            <a:extLst>
              <a:ext uri="{FF2B5EF4-FFF2-40B4-BE49-F238E27FC236}">
                <a16:creationId xmlns:a16="http://schemas.microsoft.com/office/drawing/2014/main" id="{68C6648B-4DCE-48F3-AE6D-40729B517C2B}"/>
              </a:ext>
            </a:extLst>
          </p:cNvPr>
          <p:cNvSpPr/>
          <p:nvPr/>
        </p:nvSpPr>
        <p:spPr bwMode="auto">
          <a:xfrm>
            <a:off x="1" y="362607"/>
            <a:ext cx="599090" cy="52026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Segoe UI" panose="020B0502040204020203" pitchFamily="34" charset="0"/>
              <a:ea typeface="微软雅黑" panose="020B0503020204020204" pitchFamily="34" charset="-122"/>
            </a:endParaRPr>
          </a:p>
        </p:txBody>
      </p:sp>
      <p:sp>
        <p:nvSpPr>
          <p:cNvPr id="86" name="矩形 85">
            <a:extLst>
              <a:ext uri="{FF2B5EF4-FFF2-40B4-BE49-F238E27FC236}">
                <a16:creationId xmlns:a16="http://schemas.microsoft.com/office/drawing/2014/main" id="{288007BA-CC8A-46F1-AE24-9A9C3ADBB46A}"/>
              </a:ext>
            </a:extLst>
          </p:cNvPr>
          <p:cNvSpPr/>
          <p:nvPr/>
        </p:nvSpPr>
        <p:spPr bwMode="auto">
          <a:xfrm>
            <a:off x="646387" y="362607"/>
            <a:ext cx="94592" cy="52026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Segoe UI" panose="020B0502040204020203" pitchFamily="34" charset="0"/>
              <a:ea typeface="微软雅黑" panose="020B0503020204020204" pitchFamily="34" charset="-122"/>
            </a:endParaRPr>
          </a:p>
        </p:txBody>
      </p:sp>
      <p:sp>
        <p:nvSpPr>
          <p:cNvPr id="87" name="文本框 86">
            <a:extLst>
              <a:ext uri="{FF2B5EF4-FFF2-40B4-BE49-F238E27FC236}">
                <a16:creationId xmlns:a16="http://schemas.microsoft.com/office/drawing/2014/main" id="{D5C1AE02-8C00-4346-94D2-6430A558A196}"/>
              </a:ext>
            </a:extLst>
          </p:cNvPr>
          <p:cNvSpPr txBox="1"/>
          <p:nvPr/>
        </p:nvSpPr>
        <p:spPr>
          <a:xfrm>
            <a:off x="788275" y="359649"/>
            <a:ext cx="3057247" cy="523220"/>
          </a:xfrm>
          <a:prstGeom prst="rect">
            <a:avLst/>
          </a:prstGeom>
          <a:noFill/>
        </p:spPr>
        <p:txBody>
          <a:bodyPr wrap="none" rtlCol="0">
            <a:spAutoFit/>
          </a:bodyPr>
          <a:lstStyle/>
          <a:p>
            <a:r>
              <a:rPr kumimoji="1" lang="zh-CN" altLang="en-US" sz="2800" b="1" dirty="0"/>
              <a:t>历史</a:t>
            </a:r>
            <a:r>
              <a:rPr kumimoji="1" lang="en-US" altLang="zh-CN" sz="2800" b="1" dirty="0"/>
              <a:t>——</a:t>
            </a:r>
            <a:r>
              <a:rPr kumimoji="1" lang="zh-CN" altLang="en-US" sz="2800" b="1" dirty="0"/>
              <a:t>史前时代</a:t>
            </a:r>
            <a:endParaRPr kumimoji="1" lang="zh-CN" altLang="en-US" sz="2400" b="1" dirty="0"/>
          </a:p>
        </p:txBody>
      </p:sp>
      <p:grpSp>
        <p:nvGrpSpPr>
          <p:cNvPr id="88" name="组合 87">
            <a:extLst>
              <a:ext uri="{FF2B5EF4-FFF2-40B4-BE49-F238E27FC236}">
                <a16:creationId xmlns:a16="http://schemas.microsoft.com/office/drawing/2014/main" id="{B6E7DCA2-D545-4789-A2F3-12D062CF7E79}"/>
              </a:ext>
            </a:extLst>
          </p:cNvPr>
          <p:cNvGrpSpPr/>
          <p:nvPr/>
        </p:nvGrpSpPr>
        <p:grpSpPr>
          <a:xfrm>
            <a:off x="1554645" y="4198035"/>
            <a:ext cx="2280649" cy="1767333"/>
            <a:chOff x="1356175" y="1093399"/>
            <a:chExt cx="2300757" cy="1589432"/>
          </a:xfrm>
        </p:grpSpPr>
        <p:sp>
          <p:nvSpPr>
            <p:cNvPr id="89" name="矩形 88">
              <a:extLst>
                <a:ext uri="{FF2B5EF4-FFF2-40B4-BE49-F238E27FC236}">
                  <a16:creationId xmlns:a16="http://schemas.microsoft.com/office/drawing/2014/main" id="{2888EBFE-1FD3-4AE8-A965-7469563406A7}"/>
                </a:ext>
              </a:extLst>
            </p:cNvPr>
            <p:cNvSpPr/>
            <p:nvPr/>
          </p:nvSpPr>
          <p:spPr>
            <a:xfrm>
              <a:off x="1368667" y="1118935"/>
              <a:ext cx="2268157" cy="154954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0" name="椭圆 89">
              <a:extLst>
                <a:ext uri="{FF2B5EF4-FFF2-40B4-BE49-F238E27FC236}">
                  <a16:creationId xmlns:a16="http://schemas.microsoft.com/office/drawing/2014/main" id="{AB99A3DF-408B-41F8-9A82-8E0EFCB0D172}"/>
                </a:ext>
              </a:extLst>
            </p:cNvPr>
            <p:cNvSpPr/>
            <p:nvPr/>
          </p:nvSpPr>
          <p:spPr>
            <a:xfrm>
              <a:off x="1356175" y="1093399"/>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1" name="椭圆 90">
              <a:extLst>
                <a:ext uri="{FF2B5EF4-FFF2-40B4-BE49-F238E27FC236}">
                  <a16:creationId xmlns:a16="http://schemas.microsoft.com/office/drawing/2014/main" id="{09140D74-E2BE-444F-B02D-4F3EF36FD21F}"/>
                </a:ext>
              </a:extLst>
            </p:cNvPr>
            <p:cNvSpPr/>
            <p:nvPr/>
          </p:nvSpPr>
          <p:spPr>
            <a:xfrm>
              <a:off x="1356175"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8" name="椭圆 107">
              <a:extLst>
                <a:ext uri="{FF2B5EF4-FFF2-40B4-BE49-F238E27FC236}">
                  <a16:creationId xmlns:a16="http://schemas.microsoft.com/office/drawing/2014/main" id="{B982FA8C-C8FF-466C-96C7-18EDB9F14B7E}"/>
                </a:ext>
              </a:extLst>
            </p:cNvPr>
            <p:cNvSpPr/>
            <p:nvPr/>
          </p:nvSpPr>
          <p:spPr>
            <a:xfrm>
              <a:off x="3618044" y="264394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9" name="椭圆 108">
              <a:extLst>
                <a:ext uri="{FF2B5EF4-FFF2-40B4-BE49-F238E27FC236}">
                  <a16:creationId xmlns:a16="http://schemas.microsoft.com/office/drawing/2014/main" id="{CD50FA8E-FA9A-4A8C-AB97-9DC4691D53EB}"/>
                </a:ext>
              </a:extLst>
            </p:cNvPr>
            <p:cNvSpPr/>
            <p:nvPr/>
          </p:nvSpPr>
          <p:spPr>
            <a:xfrm>
              <a:off x="3617381" y="1098493"/>
              <a:ext cx="38888" cy="38888"/>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sp>
        <p:nvSpPr>
          <p:cNvPr id="110" name="矩形 109">
            <a:extLst>
              <a:ext uri="{FF2B5EF4-FFF2-40B4-BE49-F238E27FC236}">
                <a16:creationId xmlns:a16="http://schemas.microsoft.com/office/drawing/2014/main" id="{29A9E3F2-C732-4466-B040-20B4C0D596D7}"/>
              </a:ext>
            </a:extLst>
          </p:cNvPr>
          <p:cNvSpPr/>
          <p:nvPr/>
        </p:nvSpPr>
        <p:spPr>
          <a:xfrm>
            <a:off x="1772582" y="4320449"/>
            <a:ext cx="1829732" cy="523220"/>
          </a:xfrm>
          <a:prstGeom prst="rect">
            <a:avLst/>
          </a:prstGeom>
        </p:spPr>
        <p:txBody>
          <a:bodyPr wrap="none">
            <a:spAutoFit/>
          </a:bodyPr>
          <a:lstStyle/>
          <a:p>
            <a:pPr algn="ctr"/>
            <a:r>
              <a:rPr lang="zh-CN" altLang="en-US" sz="1400" b="1" dirty="0"/>
              <a:t>智能合约</a:t>
            </a:r>
            <a:endParaRPr lang="en-US" altLang="zh-CN" sz="1400" b="1" dirty="0"/>
          </a:p>
          <a:p>
            <a:pPr algn="ctr"/>
            <a:r>
              <a:rPr lang="zh-CN" altLang="en-US" sz="1400" b="1" dirty="0"/>
              <a:t>（</a:t>
            </a:r>
            <a:r>
              <a:rPr lang="en-US" altLang="zh-CN" sz="1400" b="1" dirty="0"/>
              <a:t>Smart Contract</a:t>
            </a:r>
            <a:r>
              <a:rPr lang="zh-CN" altLang="en-US" sz="1400" b="1" dirty="0"/>
              <a:t>）</a:t>
            </a:r>
          </a:p>
        </p:txBody>
      </p:sp>
      <p:sp>
        <p:nvSpPr>
          <p:cNvPr id="111" name="矩形 110">
            <a:extLst>
              <a:ext uri="{FF2B5EF4-FFF2-40B4-BE49-F238E27FC236}">
                <a16:creationId xmlns:a16="http://schemas.microsoft.com/office/drawing/2014/main" id="{B68B790F-FA3B-404F-A2CD-E90C6583CC85}"/>
              </a:ext>
            </a:extLst>
          </p:cNvPr>
          <p:cNvSpPr/>
          <p:nvPr/>
        </p:nvSpPr>
        <p:spPr>
          <a:xfrm>
            <a:off x="1576345" y="4794150"/>
            <a:ext cx="2188812" cy="951158"/>
          </a:xfrm>
          <a:prstGeom prst="rect">
            <a:avLst/>
          </a:prstGeom>
        </p:spPr>
        <p:txBody>
          <a:bodyPr wrap="square">
            <a:spAutoFit/>
          </a:bodyPr>
          <a:lstStyle/>
          <a:p>
            <a:pPr lvl="0">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时间：</a:t>
            </a:r>
            <a:r>
              <a:rPr lang="en-US" altLang="zh-CN" sz="1100" dirty="0">
                <a:solidFill>
                  <a:schemeClr val="bg1">
                    <a:lumMod val="50000"/>
                  </a:schemeClr>
                </a:solidFill>
                <a:latin typeface="微软雅黑" panose="020B0503020204020204" charset="-122"/>
                <a:ea typeface="微软雅黑" panose="020B0503020204020204" charset="-122"/>
              </a:rPr>
              <a:t>1996</a:t>
            </a:r>
            <a:r>
              <a:rPr lang="zh-CN" altLang="en-US" sz="1100" dirty="0">
                <a:solidFill>
                  <a:schemeClr val="bg1">
                    <a:lumMod val="50000"/>
                  </a:schemeClr>
                </a:solidFill>
                <a:latin typeface="微软雅黑" panose="020B0503020204020204" charset="-122"/>
                <a:ea typeface="微软雅黑" panose="020B0503020204020204" charset="-122"/>
              </a:rPr>
              <a:t>年</a:t>
            </a:r>
            <a:endParaRPr lang="en-US" altLang="zh-CN" sz="1100" dirty="0">
              <a:solidFill>
                <a:schemeClr val="bg1">
                  <a:lumMod val="50000"/>
                </a:schemeClr>
              </a:solidFill>
              <a:latin typeface="微软雅黑" panose="020B0503020204020204" charset="-122"/>
              <a:ea typeface="微软雅黑" panose="020B0503020204020204" charset="-122"/>
            </a:endParaRPr>
          </a:p>
          <a:p>
            <a:pPr lvl="0">
              <a:lnSpc>
                <a:spcPct val="130000"/>
              </a:lnSpc>
            </a:pPr>
            <a:r>
              <a:rPr lang="zh-CN" altLang="en-US" sz="1100" dirty="0">
                <a:solidFill>
                  <a:schemeClr val="bg1">
                    <a:lumMod val="50000"/>
                  </a:schemeClr>
                </a:solidFill>
                <a:latin typeface="微软雅黑" panose="020B0503020204020204" charset="-122"/>
                <a:ea typeface="微软雅黑" panose="020B0503020204020204" charset="-122"/>
              </a:rPr>
              <a:t>特点：尼克萨博。执行合约条款的计算机交易协议”</a:t>
            </a:r>
            <a:endParaRPr lang="en-US" altLang="zh-CN" sz="1100" dirty="0">
              <a:solidFill>
                <a:schemeClr val="bg1">
                  <a:lumMod val="50000"/>
                </a:schemeClr>
              </a:solidFill>
              <a:latin typeface="微软雅黑" panose="020B0503020204020204" charset="-122"/>
              <a:ea typeface="微软雅黑" panose="020B0503020204020204" charset="-122"/>
            </a:endParaRPr>
          </a:p>
          <a:p>
            <a:pPr lvl="0">
              <a:lnSpc>
                <a:spcPct val="130000"/>
              </a:lnSpc>
            </a:pPr>
            <a:endParaRPr lang="zh-CN" altLang="en-US" sz="1100" dirty="0">
              <a:solidFill>
                <a:schemeClr val="bg1">
                  <a:lumMod val="50000"/>
                </a:schemeClr>
              </a:solidFill>
              <a:latin typeface="微软雅黑" panose="020B0503020204020204" charset="-122"/>
              <a:ea typeface="微软雅黑" panose="020B0503020204020204" charset="-122"/>
            </a:endParaRPr>
          </a:p>
        </p:txBody>
      </p:sp>
      <p:sp>
        <p:nvSpPr>
          <p:cNvPr id="100" name="同侧圆角矩形 6">
            <a:extLst>
              <a:ext uri="{FF2B5EF4-FFF2-40B4-BE49-F238E27FC236}">
                <a16:creationId xmlns:a16="http://schemas.microsoft.com/office/drawing/2014/main" id="{360C7B6A-0574-426D-B527-81E721BDA53F}"/>
              </a:ext>
            </a:extLst>
          </p:cNvPr>
          <p:cNvSpPr/>
          <p:nvPr/>
        </p:nvSpPr>
        <p:spPr bwMode="auto">
          <a:xfrm rot="16200000">
            <a:off x="11723490" y="6239716"/>
            <a:ext cx="425669" cy="539388"/>
          </a:xfrm>
          <a:prstGeom prst="round2Same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Segoe UI" panose="020B0502040204020203" pitchFamily="34" charset="0"/>
              <a:ea typeface="微软雅黑" panose="020B0503020204020204" pitchFamily="34" charset="-122"/>
            </a:endParaRPr>
          </a:p>
        </p:txBody>
      </p:sp>
      <p:sp>
        <p:nvSpPr>
          <p:cNvPr id="101" name="文本框 100">
            <a:extLst>
              <a:ext uri="{FF2B5EF4-FFF2-40B4-BE49-F238E27FC236}">
                <a16:creationId xmlns:a16="http://schemas.microsoft.com/office/drawing/2014/main" id="{FCDB0EB0-817C-4DD7-BB7D-EB040CC552D4}"/>
              </a:ext>
            </a:extLst>
          </p:cNvPr>
          <p:cNvSpPr txBox="1"/>
          <p:nvPr/>
        </p:nvSpPr>
        <p:spPr>
          <a:xfrm>
            <a:off x="11776986" y="6324744"/>
            <a:ext cx="301686" cy="369332"/>
          </a:xfrm>
          <a:prstGeom prst="rect">
            <a:avLst/>
          </a:prstGeom>
          <a:noFill/>
        </p:spPr>
        <p:txBody>
          <a:bodyPr wrap="none" rtlCol="0">
            <a:spAutoFit/>
          </a:bodyPr>
          <a:lstStyle/>
          <a:p>
            <a:fld id="{DA07B5E9-8343-3D49-AF6B-82534C3675E3}" type="slidenum">
              <a:rPr kumimoji="1" lang="zh-CN" altLang="en-US" smtClean="0">
                <a:solidFill>
                  <a:schemeClr val="accent1">
                    <a:lumMod val="20000"/>
                    <a:lumOff val="80000"/>
                  </a:schemeClr>
                </a:solidFill>
              </a:rPr>
              <a:t>4</a:t>
            </a:fld>
            <a:endParaRPr kumimoji="1" lang="zh-CN" altLang="en-US" dirty="0">
              <a:solidFill>
                <a:schemeClr val="accent1">
                  <a:lumMod val="20000"/>
                  <a:lumOff val="80000"/>
                </a:schemeClr>
              </a:solidFill>
            </a:endParaRPr>
          </a:p>
        </p:txBody>
      </p:sp>
      <p:pic>
        <p:nvPicPr>
          <p:cNvPr id="112" name="图片 111">
            <a:extLst>
              <a:ext uri="{FF2B5EF4-FFF2-40B4-BE49-F238E27FC236}">
                <a16:creationId xmlns:a16="http://schemas.microsoft.com/office/drawing/2014/main" id="{229332C7-6578-45CC-ABDA-17DC1159FDA6}"/>
              </a:ext>
            </a:extLst>
          </p:cNvPr>
          <p:cNvPicPr>
            <a:picLocks noChangeAspect="1"/>
          </p:cNvPicPr>
          <p:nvPr/>
        </p:nvPicPr>
        <p:blipFill>
          <a:blip r:embed="rId3"/>
          <a:stretch>
            <a:fillRect/>
          </a:stretch>
        </p:blipFill>
        <p:spPr>
          <a:xfrm>
            <a:off x="113328" y="6081713"/>
            <a:ext cx="1554767" cy="77628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同侧圆角矩形 6">
            <a:extLst>
              <a:ext uri="{FF2B5EF4-FFF2-40B4-BE49-F238E27FC236}">
                <a16:creationId xmlns:a16="http://schemas.microsoft.com/office/drawing/2014/main" id="{D108AE08-E1FC-4842-A9A9-C4A513A0E575}"/>
              </a:ext>
            </a:extLst>
          </p:cNvPr>
          <p:cNvSpPr/>
          <p:nvPr/>
        </p:nvSpPr>
        <p:spPr bwMode="auto">
          <a:xfrm rot="16200000">
            <a:off x="11723490" y="6239716"/>
            <a:ext cx="425669" cy="539388"/>
          </a:xfrm>
          <a:prstGeom prst="round2Same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Segoe UI" panose="020B0502040204020203" pitchFamily="34" charset="0"/>
              <a:ea typeface="微软雅黑" panose="020B0503020204020204" pitchFamily="34" charset="-122"/>
            </a:endParaRPr>
          </a:p>
        </p:txBody>
      </p:sp>
      <p:sp>
        <p:nvSpPr>
          <p:cNvPr id="3" name="矩形 2">
            <a:extLst>
              <a:ext uri="{FF2B5EF4-FFF2-40B4-BE49-F238E27FC236}">
                <a16:creationId xmlns:a16="http://schemas.microsoft.com/office/drawing/2014/main" id="{B0FC2B8C-A390-BA40-84FB-00AC9B7E0418}"/>
              </a:ext>
            </a:extLst>
          </p:cNvPr>
          <p:cNvSpPr/>
          <p:nvPr/>
        </p:nvSpPr>
        <p:spPr bwMode="auto">
          <a:xfrm>
            <a:off x="1" y="362607"/>
            <a:ext cx="599090" cy="52026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Segoe UI" panose="020B0502040204020203" pitchFamily="34" charset="0"/>
              <a:ea typeface="微软雅黑" panose="020B0503020204020204" pitchFamily="34" charset="-122"/>
            </a:endParaRPr>
          </a:p>
        </p:txBody>
      </p:sp>
      <p:sp>
        <p:nvSpPr>
          <p:cNvPr id="4" name="矩形 3">
            <a:extLst>
              <a:ext uri="{FF2B5EF4-FFF2-40B4-BE49-F238E27FC236}">
                <a16:creationId xmlns:a16="http://schemas.microsoft.com/office/drawing/2014/main" id="{30412C69-1F1B-C342-96B6-2C2912DD9E9C}"/>
              </a:ext>
            </a:extLst>
          </p:cNvPr>
          <p:cNvSpPr/>
          <p:nvPr/>
        </p:nvSpPr>
        <p:spPr bwMode="auto">
          <a:xfrm>
            <a:off x="646387" y="362607"/>
            <a:ext cx="94592" cy="52026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Segoe UI" panose="020B0502040204020203" pitchFamily="34" charset="0"/>
              <a:ea typeface="微软雅黑" panose="020B0503020204020204" pitchFamily="34" charset="-122"/>
            </a:endParaRPr>
          </a:p>
        </p:txBody>
      </p:sp>
      <p:sp>
        <p:nvSpPr>
          <p:cNvPr id="6" name="文本框 5">
            <a:extLst>
              <a:ext uri="{FF2B5EF4-FFF2-40B4-BE49-F238E27FC236}">
                <a16:creationId xmlns:a16="http://schemas.microsoft.com/office/drawing/2014/main" id="{DCFB7CB5-7554-BD4F-AB61-7570A32D98CD}"/>
              </a:ext>
            </a:extLst>
          </p:cNvPr>
          <p:cNvSpPr txBox="1"/>
          <p:nvPr/>
        </p:nvSpPr>
        <p:spPr>
          <a:xfrm>
            <a:off x="11776986" y="6324744"/>
            <a:ext cx="301686" cy="369332"/>
          </a:xfrm>
          <a:prstGeom prst="rect">
            <a:avLst/>
          </a:prstGeom>
          <a:noFill/>
        </p:spPr>
        <p:txBody>
          <a:bodyPr wrap="none" rtlCol="0">
            <a:spAutoFit/>
          </a:bodyPr>
          <a:lstStyle/>
          <a:p>
            <a:fld id="{DA07B5E9-8343-3D49-AF6B-82534C3675E3}" type="slidenum">
              <a:rPr kumimoji="1" lang="zh-CN" altLang="en-US" smtClean="0">
                <a:solidFill>
                  <a:schemeClr val="accent1">
                    <a:lumMod val="20000"/>
                    <a:lumOff val="80000"/>
                  </a:schemeClr>
                </a:solidFill>
              </a:rPr>
              <a:t>5</a:t>
            </a:fld>
            <a:endParaRPr kumimoji="1" lang="zh-CN" altLang="en-US" dirty="0">
              <a:solidFill>
                <a:schemeClr val="accent1">
                  <a:lumMod val="20000"/>
                  <a:lumOff val="80000"/>
                </a:schemeClr>
              </a:solidFill>
            </a:endParaRPr>
          </a:p>
        </p:txBody>
      </p:sp>
      <p:sp>
        <p:nvSpPr>
          <p:cNvPr id="71" name="文本框 70">
            <a:extLst>
              <a:ext uri="{FF2B5EF4-FFF2-40B4-BE49-F238E27FC236}">
                <a16:creationId xmlns:a16="http://schemas.microsoft.com/office/drawing/2014/main" id="{36C8E293-33AE-054F-A412-356DB794DE03}"/>
              </a:ext>
            </a:extLst>
          </p:cNvPr>
          <p:cNvSpPr txBox="1"/>
          <p:nvPr/>
        </p:nvSpPr>
        <p:spPr>
          <a:xfrm>
            <a:off x="788275" y="359649"/>
            <a:ext cx="3504486" cy="523220"/>
          </a:xfrm>
          <a:prstGeom prst="rect">
            <a:avLst/>
          </a:prstGeom>
          <a:noFill/>
        </p:spPr>
        <p:txBody>
          <a:bodyPr wrap="none" rtlCol="0">
            <a:spAutoFit/>
          </a:bodyPr>
          <a:lstStyle/>
          <a:p>
            <a:r>
              <a:rPr kumimoji="1" lang="zh-CN" altLang="en-US" sz="2800" b="1" dirty="0"/>
              <a:t>历史</a:t>
            </a:r>
            <a:r>
              <a:rPr kumimoji="1" lang="en-US" altLang="zh-CN" sz="2800" b="1" dirty="0"/>
              <a:t>——</a:t>
            </a:r>
            <a:r>
              <a:rPr kumimoji="1" lang="zh-CN" altLang="en-US" sz="2800" b="1" dirty="0"/>
              <a:t>以太坊时代</a:t>
            </a:r>
            <a:endParaRPr kumimoji="1" lang="zh-CN" altLang="en-US" sz="2400" b="1" dirty="0"/>
          </a:p>
        </p:txBody>
      </p:sp>
      <p:pic>
        <p:nvPicPr>
          <p:cNvPr id="40" name="图片 39">
            <a:extLst>
              <a:ext uri="{FF2B5EF4-FFF2-40B4-BE49-F238E27FC236}">
                <a16:creationId xmlns:a16="http://schemas.microsoft.com/office/drawing/2014/main" id="{ED8D0E01-CE76-A64B-9145-0470D0CBAF80}"/>
              </a:ext>
            </a:extLst>
          </p:cNvPr>
          <p:cNvPicPr>
            <a:picLocks noChangeAspect="1"/>
          </p:cNvPicPr>
          <p:nvPr/>
        </p:nvPicPr>
        <p:blipFill>
          <a:blip r:embed="rId3"/>
          <a:stretch>
            <a:fillRect/>
          </a:stretch>
        </p:blipFill>
        <p:spPr>
          <a:xfrm>
            <a:off x="113328" y="6081713"/>
            <a:ext cx="1554767" cy="776287"/>
          </a:xfrm>
          <a:prstGeom prst="rect">
            <a:avLst/>
          </a:prstGeom>
        </p:spPr>
      </p:pic>
      <p:sp>
        <p:nvSpPr>
          <p:cNvPr id="39" name="矩形: 圆角 38">
            <a:extLst>
              <a:ext uri="{FF2B5EF4-FFF2-40B4-BE49-F238E27FC236}">
                <a16:creationId xmlns:a16="http://schemas.microsoft.com/office/drawing/2014/main" id="{F85FF772-ED57-49CE-ADB5-DC6D995E97AC}"/>
              </a:ext>
            </a:extLst>
          </p:cNvPr>
          <p:cNvSpPr/>
          <p:nvPr/>
        </p:nvSpPr>
        <p:spPr>
          <a:xfrm>
            <a:off x="1584826" y="1666572"/>
            <a:ext cx="4047899" cy="9810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sz="1600" dirty="0"/>
              <a:t>应用软件</a:t>
            </a:r>
          </a:p>
        </p:txBody>
      </p:sp>
      <p:sp>
        <p:nvSpPr>
          <p:cNvPr id="41" name="矩形: 圆角 40">
            <a:extLst>
              <a:ext uri="{FF2B5EF4-FFF2-40B4-BE49-F238E27FC236}">
                <a16:creationId xmlns:a16="http://schemas.microsoft.com/office/drawing/2014/main" id="{659B1E3A-A2E8-4BCB-BA9E-432FFFAEF7FF}"/>
              </a:ext>
            </a:extLst>
          </p:cNvPr>
          <p:cNvSpPr/>
          <p:nvPr/>
        </p:nvSpPr>
        <p:spPr>
          <a:xfrm>
            <a:off x="1577682" y="3086985"/>
            <a:ext cx="4047899" cy="9810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sz="1600" dirty="0"/>
              <a:t>操作系统</a:t>
            </a:r>
          </a:p>
        </p:txBody>
      </p:sp>
      <p:sp>
        <p:nvSpPr>
          <p:cNvPr id="42" name="矩形: 圆角 41">
            <a:extLst>
              <a:ext uri="{FF2B5EF4-FFF2-40B4-BE49-F238E27FC236}">
                <a16:creationId xmlns:a16="http://schemas.microsoft.com/office/drawing/2014/main" id="{267E3FF9-57E0-436F-8ED6-044AFD929DEE}"/>
              </a:ext>
            </a:extLst>
          </p:cNvPr>
          <p:cNvSpPr/>
          <p:nvPr/>
        </p:nvSpPr>
        <p:spPr>
          <a:xfrm>
            <a:off x="2669366" y="3186998"/>
            <a:ext cx="1114640" cy="833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Windows</a:t>
            </a:r>
            <a:endParaRPr lang="zh-CN" altLang="en-US" sz="1600" dirty="0"/>
          </a:p>
        </p:txBody>
      </p:sp>
      <p:sp>
        <p:nvSpPr>
          <p:cNvPr id="44" name="矩形: 圆角 43">
            <a:extLst>
              <a:ext uri="{FF2B5EF4-FFF2-40B4-BE49-F238E27FC236}">
                <a16:creationId xmlns:a16="http://schemas.microsoft.com/office/drawing/2014/main" id="{FA94D095-D4CD-48A7-8229-237E435EA91A}"/>
              </a:ext>
            </a:extLst>
          </p:cNvPr>
          <p:cNvSpPr/>
          <p:nvPr/>
        </p:nvSpPr>
        <p:spPr>
          <a:xfrm>
            <a:off x="4298142" y="3192220"/>
            <a:ext cx="1028271" cy="8334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GNU/</a:t>
            </a:r>
          </a:p>
          <a:p>
            <a:pPr algn="ctr"/>
            <a:r>
              <a:rPr lang="en-US" altLang="zh-CN" sz="1600" dirty="0"/>
              <a:t>Linux</a:t>
            </a:r>
            <a:endParaRPr lang="zh-CN" altLang="en-US" sz="1600" dirty="0"/>
          </a:p>
        </p:txBody>
      </p:sp>
      <p:sp>
        <p:nvSpPr>
          <p:cNvPr id="45" name="箭头: 上下 44">
            <a:extLst>
              <a:ext uri="{FF2B5EF4-FFF2-40B4-BE49-F238E27FC236}">
                <a16:creationId xmlns:a16="http://schemas.microsoft.com/office/drawing/2014/main" id="{13C97618-369D-476A-BBD2-8771DD7F6E8B}"/>
              </a:ext>
            </a:extLst>
          </p:cNvPr>
          <p:cNvSpPr/>
          <p:nvPr/>
        </p:nvSpPr>
        <p:spPr>
          <a:xfrm>
            <a:off x="4487569" y="4076399"/>
            <a:ext cx="221624" cy="419099"/>
          </a:xfrm>
          <a:prstGeom prst="up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46" name="矩形: 圆角 45">
            <a:extLst>
              <a:ext uri="{FF2B5EF4-FFF2-40B4-BE49-F238E27FC236}">
                <a16:creationId xmlns:a16="http://schemas.microsoft.com/office/drawing/2014/main" id="{083479C7-E3EF-4042-9128-D28591A68C1B}"/>
              </a:ext>
            </a:extLst>
          </p:cNvPr>
          <p:cNvSpPr/>
          <p:nvPr/>
        </p:nvSpPr>
        <p:spPr>
          <a:xfrm>
            <a:off x="1577681" y="4499070"/>
            <a:ext cx="4047899" cy="9810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zh-CN" altLang="en-US" sz="1600" dirty="0"/>
              <a:t>硬件</a:t>
            </a:r>
            <a:endParaRPr lang="en-US" altLang="zh-CN" sz="1600" dirty="0"/>
          </a:p>
        </p:txBody>
      </p:sp>
      <p:sp>
        <p:nvSpPr>
          <p:cNvPr id="47" name="矩形: 圆角 46">
            <a:extLst>
              <a:ext uri="{FF2B5EF4-FFF2-40B4-BE49-F238E27FC236}">
                <a16:creationId xmlns:a16="http://schemas.microsoft.com/office/drawing/2014/main" id="{750F1A5A-1DBD-4FF3-A766-49CC9889B7CA}"/>
              </a:ext>
            </a:extLst>
          </p:cNvPr>
          <p:cNvSpPr/>
          <p:nvPr/>
        </p:nvSpPr>
        <p:spPr>
          <a:xfrm>
            <a:off x="2589714" y="4578843"/>
            <a:ext cx="2806760" cy="8215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CPU + </a:t>
            </a:r>
            <a:r>
              <a:rPr lang="zh-CN" altLang="en-US" sz="1600" dirty="0"/>
              <a:t>内存 </a:t>
            </a:r>
            <a:r>
              <a:rPr lang="en-US" altLang="zh-CN" sz="1600" dirty="0"/>
              <a:t>+ </a:t>
            </a:r>
            <a:r>
              <a:rPr lang="zh-CN" altLang="en-US" sz="1600" dirty="0"/>
              <a:t>磁盘 </a:t>
            </a:r>
            <a:r>
              <a:rPr lang="en-US" altLang="zh-CN" sz="1600" dirty="0"/>
              <a:t>+ </a:t>
            </a:r>
            <a:r>
              <a:rPr lang="zh-CN" altLang="en-US" sz="1600" dirty="0"/>
              <a:t>外设等</a:t>
            </a:r>
          </a:p>
        </p:txBody>
      </p:sp>
      <p:sp>
        <p:nvSpPr>
          <p:cNvPr id="48" name="矩形: 圆角 47">
            <a:extLst>
              <a:ext uri="{FF2B5EF4-FFF2-40B4-BE49-F238E27FC236}">
                <a16:creationId xmlns:a16="http://schemas.microsoft.com/office/drawing/2014/main" id="{4F147AA5-CD0E-4B6E-9A71-A26EB6D1A2E1}"/>
              </a:ext>
            </a:extLst>
          </p:cNvPr>
          <p:cNvSpPr/>
          <p:nvPr/>
        </p:nvSpPr>
        <p:spPr>
          <a:xfrm>
            <a:off x="4216288" y="1754848"/>
            <a:ext cx="1028271" cy="833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浏览器</a:t>
            </a:r>
          </a:p>
        </p:txBody>
      </p:sp>
      <p:sp>
        <p:nvSpPr>
          <p:cNvPr id="49" name="矩形: 圆角 48">
            <a:extLst>
              <a:ext uri="{FF2B5EF4-FFF2-40B4-BE49-F238E27FC236}">
                <a16:creationId xmlns:a16="http://schemas.microsoft.com/office/drawing/2014/main" id="{E3610691-251A-42DC-9938-FC61D99B64E3}"/>
              </a:ext>
            </a:extLst>
          </p:cNvPr>
          <p:cNvSpPr/>
          <p:nvPr/>
        </p:nvSpPr>
        <p:spPr>
          <a:xfrm>
            <a:off x="2630697" y="1746511"/>
            <a:ext cx="1028271" cy="833438"/>
          </a:xfrm>
          <a:prstGeom prst="roundRect">
            <a:avLst/>
          </a:prstGeom>
          <a:solidFill>
            <a:schemeClr val="tx2"/>
          </a:solidFill>
          <a:ln>
            <a:solidFill>
              <a:schemeClr val="tx2"/>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dirty="0">
                <a:solidFill>
                  <a:schemeClr val="bg1"/>
                </a:solidFill>
              </a:rPr>
              <a:t>VMware</a:t>
            </a:r>
            <a:endParaRPr lang="zh-CN" altLang="en-US" sz="1600" dirty="0">
              <a:solidFill>
                <a:schemeClr val="bg1"/>
              </a:solidFill>
            </a:endParaRPr>
          </a:p>
        </p:txBody>
      </p:sp>
      <p:cxnSp>
        <p:nvCxnSpPr>
          <p:cNvPr id="51" name="直接箭头连接符 50">
            <a:extLst>
              <a:ext uri="{FF2B5EF4-FFF2-40B4-BE49-F238E27FC236}">
                <a16:creationId xmlns:a16="http://schemas.microsoft.com/office/drawing/2014/main" id="{3DFD58FE-4BCD-444B-AF9A-51A30AD8827E}"/>
              </a:ext>
            </a:extLst>
          </p:cNvPr>
          <p:cNvCxnSpPr>
            <a:cxnSpLocks/>
            <a:stCxn id="42" idx="0"/>
            <a:endCxn id="49" idx="2"/>
          </p:cNvCxnSpPr>
          <p:nvPr/>
        </p:nvCxnSpPr>
        <p:spPr bwMode="auto">
          <a:xfrm flipH="1" flipV="1">
            <a:off x="3144833" y="2579949"/>
            <a:ext cx="81853" cy="60704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2" name="左大括号 51">
            <a:extLst>
              <a:ext uri="{FF2B5EF4-FFF2-40B4-BE49-F238E27FC236}">
                <a16:creationId xmlns:a16="http://schemas.microsoft.com/office/drawing/2014/main" id="{B3287A87-3728-43D6-A157-76E5C5BD02B6}"/>
              </a:ext>
            </a:extLst>
          </p:cNvPr>
          <p:cNvSpPr/>
          <p:nvPr/>
        </p:nvSpPr>
        <p:spPr bwMode="auto">
          <a:xfrm>
            <a:off x="964620" y="1626976"/>
            <a:ext cx="250906" cy="3901093"/>
          </a:xfrm>
          <a:prstGeom prst="leftBrac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Segoe UI" panose="020B0502040204020203" pitchFamily="34" charset="0"/>
              <a:ea typeface="微软雅黑" panose="020B0503020204020204" pitchFamily="34" charset="-122"/>
            </a:endParaRPr>
          </a:p>
        </p:txBody>
      </p:sp>
      <p:sp>
        <p:nvSpPr>
          <p:cNvPr id="53" name="文本框 52">
            <a:extLst>
              <a:ext uri="{FF2B5EF4-FFF2-40B4-BE49-F238E27FC236}">
                <a16:creationId xmlns:a16="http://schemas.microsoft.com/office/drawing/2014/main" id="{B32F38D0-90C9-4265-A7FA-645E32DFC2E5}"/>
              </a:ext>
            </a:extLst>
          </p:cNvPr>
          <p:cNvSpPr txBox="1"/>
          <p:nvPr/>
        </p:nvSpPr>
        <p:spPr>
          <a:xfrm>
            <a:off x="493423" y="3115857"/>
            <a:ext cx="426331" cy="923330"/>
          </a:xfrm>
          <a:prstGeom prst="rect">
            <a:avLst/>
          </a:prstGeom>
          <a:noFill/>
        </p:spPr>
        <p:txBody>
          <a:bodyPr wrap="square" rtlCol="0">
            <a:spAutoFit/>
          </a:bodyPr>
          <a:lstStyle/>
          <a:p>
            <a:r>
              <a:rPr lang="zh-CN" altLang="en-US" dirty="0"/>
              <a:t>计算机</a:t>
            </a:r>
          </a:p>
        </p:txBody>
      </p:sp>
      <p:cxnSp>
        <p:nvCxnSpPr>
          <p:cNvPr id="54" name="直接箭头连接符 53">
            <a:extLst>
              <a:ext uri="{FF2B5EF4-FFF2-40B4-BE49-F238E27FC236}">
                <a16:creationId xmlns:a16="http://schemas.microsoft.com/office/drawing/2014/main" id="{126ECDA3-56F0-482A-8C57-B28BA27C5FA8}"/>
              </a:ext>
            </a:extLst>
          </p:cNvPr>
          <p:cNvCxnSpPr>
            <a:cxnSpLocks/>
            <a:stCxn id="42" idx="0"/>
            <a:endCxn id="48" idx="2"/>
          </p:cNvCxnSpPr>
          <p:nvPr/>
        </p:nvCxnSpPr>
        <p:spPr bwMode="auto">
          <a:xfrm flipV="1">
            <a:off x="3226686" y="2588286"/>
            <a:ext cx="1503738" cy="59871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3" name="矩形: 圆角 72">
            <a:extLst>
              <a:ext uri="{FF2B5EF4-FFF2-40B4-BE49-F238E27FC236}">
                <a16:creationId xmlns:a16="http://schemas.microsoft.com/office/drawing/2014/main" id="{D4E22F71-5EDA-4363-8E9F-DEDAE2CC349A}"/>
              </a:ext>
            </a:extLst>
          </p:cNvPr>
          <p:cNvSpPr/>
          <p:nvPr/>
        </p:nvSpPr>
        <p:spPr>
          <a:xfrm>
            <a:off x="6207067" y="1043729"/>
            <a:ext cx="5915022" cy="9810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1600" dirty="0"/>
              <a:t>Front</a:t>
            </a:r>
          </a:p>
          <a:p>
            <a:r>
              <a:rPr lang="en-US" altLang="zh-CN" sz="1600" dirty="0"/>
              <a:t>end</a:t>
            </a:r>
            <a:endParaRPr lang="zh-CN" altLang="en-US" sz="1600" dirty="0"/>
          </a:p>
        </p:txBody>
      </p:sp>
      <p:sp>
        <p:nvSpPr>
          <p:cNvPr id="74" name="矩形: 圆角 73">
            <a:extLst>
              <a:ext uri="{FF2B5EF4-FFF2-40B4-BE49-F238E27FC236}">
                <a16:creationId xmlns:a16="http://schemas.microsoft.com/office/drawing/2014/main" id="{4F73B7A5-99D6-4426-A843-984F14CAE4A2}"/>
              </a:ext>
            </a:extLst>
          </p:cNvPr>
          <p:cNvSpPr/>
          <p:nvPr/>
        </p:nvSpPr>
        <p:spPr>
          <a:xfrm>
            <a:off x="6207067" y="2451655"/>
            <a:ext cx="5915022" cy="9810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1600"/>
              <a:t>API</a:t>
            </a:r>
            <a:endParaRPr lang="zh-CN" altLang="en-US" sz="1600" dirty="0"/>
          </a:p>
        </p:txBody>
      </p:sp>
      <p:sp>
        <p:nvSpPr>
          <p:cNvPr id="75" name="矩形: 圆角 74">
            <a:extLst>
              <a:ext uri="{FF2B5EF4-FFF2-40B4-BE49-F238E27FC236}">
                <a16:creationId xmlns:a16="http://schemas.microsoft.com/office/drawing/2014/main" id="{A3FC015D-6D22-447B-BDC7-363DA5899BCA}"/>
              </a:ext>
            </a:extLst>
          </p:cNvPr>
          <p:cNvSpPr/>
          <p:nvPr/>
        </p:nvSpPr>
        <p:spPr>
          <a:xfrm>
            <a:off x="6199923" y="3872068"/>
            <a:ext cx="5915022" cy="9810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1600" dirty="0"/>
              <a:t>Smart</a:t>
            </a:r>
          </a:p>
          <a:p>
            <a:r>
              <a:rPr lang="en-US" altLang="zh-CN" sz="1600" dirty="0"/>
              <a:t>Contract</a:t>
            </a:r>
            <a:endParaRPr lang="zh-CN" altLang="en-US" sz="1600" dirty="0"/>
          </a:p>
        </p:txBody>
      </p:sp>
      <p:sp>
        <p:nvSpPr>
          <p:cNvPr id="76" name="矩形: 圆角 75">
            <a:extLst>
              <a:ext uri="{FF2B5EF4-FFF2-40B4-BE49-F238E27FC236}">
                <a16:creationId xmlns:a16="http://schemas.microsoft.com/office/drawing/2014/main" id="{B873A643-DCD6-4069-8CA9-7C96819D5B35}"/>
              </a:ext>
            </a:extLst>
          </p:cNvPr>
          <p:cNvSpPr/>
          <p:nvPr/>
        </p:nvSpPr>
        <p:spPr>
          <a:xfrm>
            <a:off x="7211954" y="3957793"/>
            <a:ext cx="1502568" cy="833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1.</a:t>
            </a:r>
            <a:r>
              <a:rPr lang="zh-CN" altLang="en-US" sz="1600" dirty="0"/>
              <a:t>众包平台</a:t>
            </a:r>
            <a:r>
              <a:rPr lang="en-US" altLang="zh-CN" sz="1600" dirty="0"/>
              <a:t>Crowdsourcing Platform</a:t>
            </a:r>
            <a:endParaRPr lang="zh-CN" altLang="en-US" sz="1600" dirty="0"/>
          </a:p>
        </p:txBody>
      </p:sp>
      <p:sp>
        <p:nvSpPr>
          <p:cNvPr id="77" name="矩形: 圆角 76">
            <a:extLst>
              <a:ext uri="{FF2B5EF4-FFF2-40B4-BE49-F238E27FC236}">
                <a16:creationId xmlns:a16="http://schemas.microsoft.com/office/drawing/2014/main" id="{13240B86-4E0F-4C70-82C5-2BF7A632B20D}"/>
              </a:ext>
            </a:extLst>
          </p:cNvPr>
          <p:cNvSpPr/>
          <p:nvPr/>
        </p:nvSpPr>
        <p:spPr>
          <a:xfrm>
            <a:off x="8840729" y="3957793"/>
            <a:ext cx="1502568" cy="8334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2.</a:t>
            </a:r>
            <a:r>
              <a:rPr lang="zh-CN" altLang="en-US" sz="1600" dirty="0"/>
              <a:t>仲裁系统</a:t>
            </a:r>
            <a:r>
              <a:rPr lang="en-US" altLang="zh-CN" sz="1600" dirty="0"/>
              <a:t>Arbitration System</a:t>
            </a:r>
            <a:endParaRPr lang="zh-CN" altLang="en-US" sz="1600" dirty="0"/>
          </a:p>
        </p:txBody>
      </p:sp>
      <p:sp>
        <p:nvSpPr>
          <p:cNvPr id="78" name="矩形: 圆角 77">
            <a:extLst>
              <a:ext uri="{FF2B5EF4-FFF2-40B4-BE49-F238E27FC236}">
                <a16:creationId xmlns:a16="http://schemas.microsoft.com/office/drawing/2014/main" id="{152FA977-E4DF-404C-9B51-4230B3E5798F}"/>
              </a:ext>
            </a:extLst>
          </p:cNvPr>
          <p:cNvSpPr/>
          <p:nvPr/>
        </p:nvSpPr>
        <p:spPr>
          <a:xfrm>
            <a:off x="10469504" y="3957792"/>
            <a:ext cx="1502568" cy="8334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3.</a:t>
            </a:r>
            <a:r>
              <a:rPr lang="zh-CN" altLang="en-US" sz="1600" dirty="0"/>
              <a:t>身份系统</a:t>
            </a:r>
            <a:r>
              <a:rPr lang="en-US" altLang="zh-CN" sz="1600" dirty="0"/>
              <a:t>Identity System</a:t>
            </a:r>
            <a:endParaRPr lang="zh-CN" altLang="en-US" sz="1600" dirty="0"/>
          </a:p>
        </p:txBody>
      </p:sp>
      <p:sp>
        <p:nvSpPr>
          <p:cNvPr id="79" name="矩形: 圆角 78">
            <a:extLst>
              <a:ext uri="{FF2B5EF4-FFF2-40B4-BE49-F238E27FC236}">
                <a16:creationId xmlns:a16="http://schemas.microsoft.com/office/drawing/2014/main" id="{B3FCDBA7-69DC-49CD-AD29-48D063402498}"/>
              </a:ext>
            </a:extLst>
          </p:cNvPr>
          <p:cNvSpPr/>
          <p:nvPr/>
        </p:nvSpPr>
        <p:spPr>
          <a:xfrm>
            <a:off x="7211954" y="2538533"/>
            <a:ext cx="4760118" cy="812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Infura.io + Metamask</a:t>
            </a:r>
            <a:endParaRPr lang="zh-CN" altLang="en-US" sz="1600" dirty="0"/>
          </a:p>
        </p:txBody>
      </p:sp>
      <p:sp>
        <p:nvSpPr>
          <p:cNvPr id="80" name="矩形: 圆角 79">
            <a:extLst>
              <a:ext uri="{FF2B5EF4-FFF2-40B4-BE49-F238E27FC236}">
                <a16:creationId xmlns:a16="http://schemas.microsoft.com/office/drawing/2014/main" id="{2113D5A3-AF1D-471E-953D-26130273F641}"/>
              </a:ext>
            </a:extLst>
          </p:cNvPr>
          <p:cNvSpPr/>
          <p:nvPr/>
        </p:nvSpPr>
        <p:spPr>
          <a:xfrm>
            <a:off x="7211955" y="1122315"/>
            <a:ext cx="4760117" cy="8233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React + Nodejs + Web3.js</a:t>
            </a:r>
            <a:endParaRPr lang="zh-CN" altLang="en-US" sz="1600" dirty="0"/>
          </a:p>
        </p:txBody>
      </p:sp>
      <p:sp>
        <p:nvSpPr>
          <p:cNvPr id="81" name="箭头: 上下 80">
            <a:extLst>
              <a:ext uri="{FF2B5EF4-FFF2-40B4-BE49-F238E27FC236}">
                <a16:creationId xmlns:a16="http://schemas.microsoft.com/office/drawing/2014/main" id="{77F3B64F-EA2D-4353-AFF7-AA8B190D7E9E}"/>
              </a:ext>
            </a:extLst>
          </p:cNvPr>
          <p:cNvSpPr/>
          <p:nvPr/>
        </p:nvSpPr>
        <p:spPr>
          <a:xfrm>
            <a:off x="9109809" y="2028975"/>
            <a:ext cx="323850" cy="419099"/>
          </a:xfrm>
          <a:prstGeom prst="up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82" name="箭头: 上下 81">
            <a:extLst>
              <a:ext uri="{FF2B5EF4-FFF2-40B4-BE49-F238E27FC236}">
                <a16:creationId xmlns:a16="http://schemas.microsoft.com/office/drawing/2014/main" id="{DE14AD71-94DC-445E-BD2D-ACC2267231C0}"/>
              </a:ext>
            </a:extLst>
          </p:cNvPr>
          <p:cNvSpPr/>
          <p:nvPr/>
        </p:nvSpPr>
        <p:spPr>
          <a:xfrm>
            <a:off x="9109809" y="4861482"/>
            <a:ext cx="323850" cy="419099"/>
          </a:xfrm>
          <a:prstGeom prst="up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83" name="箭头: 上下 82">
            <a:extLst>
              <a:ext uri="{FF2B5EF4-FFF2-40B4-BE49-F238E27FC236}">
                <a16:creationId xmlns:a16="http://schemas.microsoft.com/office/drawing/2014/main" id="{57C776AC-5BF8-4871-8AE1-D4EE79B4AFBD}"/>
              </a:ext>
            </a:extLst>
          </p:cNvPr>
          <p:cNvSpPr/>
          <p:nvPr/>
        </p:nvSpPr>
        <p:spPr>
          <a:xfrm>
            <a:off x="9109809" y="3455358"/>
            <a:ext cx="323850" cy="419099"/>
          </a:xfrm>
          <a:prstGeom prst="up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84" name="矩形: 圆角 83">
            <a:extLst>
              <a:ext uri="{FF2B5EF4-FFF2-40B4-BE49-F238E27FC236}">
                <a16:creationId xmlns:a16="http://schemas.microsoft.com/office/drawing/2014/main" id="{1F4C480D-E141-4B90-9D0B-8646B9C378D4}"/>
              </a:ext>
            </a:extLst>
          </p:cNvPr>
          <p:cNvSpPr/>
          <p:nvPr/>
        </p:nvSpPr>
        <p:spPr>
          <a:xfrm>
            <a:off x="6199922" y="5284153"/>
            <a:ext cx="5915022" cy="9810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sz="1600" dirty="0"/>
              <a:t>Blockchain</a:t>
            </a:r>
          </a:p>
          <a:p>
            <a:r>
              <a:rPr lang="en-US" altLang="zh-CN" sz="1600" dirty="0"/>
              <a:t>Platform</a:t>
            </a:r>
          </a:p>
        </p:txBody>
      </p:sp>
      <p:sp>
        <p:nvSpPr>
          <p:cNvPr id="85" name="矩形: 圆角 84">
            <a:extLst>
              <a:ext uri="{FF2B5EF4-FFF2-40B4-BE49-F238E27FC236}">
                <a16:creationId xmlns:a16="http://schemas.microsoft.com/office/drawing/2014/main" id="{49943AD8-D744-4FBC-84B5-4CCEADEE3E8D}"/>
              </a:ext>
            </a:extLst>
          </p:cNvPr>
          <p:cNvSpPr/>
          <p:nvPr/>
        </p:nvSpPr>
        <p:spPr>
          <a:xfrm>
            <a:off x="7211954" y="5363926"/>
            <a:ext cx="4760118" cy="8215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Ethereum</a:t>
            </a:r>
            <a:endParaRPr lang="zh-CN" altLang="en-US" sz="1600" dirty="0"/>
          </a:p>
        </p:txBody>
      </p:sp>
      <p:cxnSp>
        <p:nvCxnSpPr>
          <p:cNvPr id="86" name="直接箭头连接符 85">
            <a:extLst>
              <a:ext uri="{FF2B5EF4-FFF2-40B4-BE49-F238E27FC236}">
                <a16:creationId xmlns:a16="http://schemas.microsoft.com/office/drawing/2014/main" id="{4B2EAD2F-8C92-4FB6-A45C-EAC4C2D83C89}"/>
              </a:ext>
            </a:extLst>
          </p:cNvPr>
          <p:cNvCxnSpPr>
            <a:stCxn id="39" idx="3"/>
            <a:endCxn id="75" idx="1"/>
          </p:cNvCxnSpPr>
          <p:nvPr/>
        </p:nvCxnSpPr>
        <p:spPr bwMode="auto">
          <a:xfrm>
            <a:off x="5632725" y="2157111"/>
            <a:ext cx="567198" cy="2205496"/>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直接箭头连接符 87">
            <a:extLst>
              <a:ext uri="{FF2B5EF4-FFF2-40B4-BE49-F238E27FC236}">
                <a16:creationId xmlns:a16="http://schemas.microsoft.com/office/drawing/2014/main" id="{60CEC984-D203-4C20-B2E4-CA5E6DEDD4CA}"/>
              </a:ext>
            </a:extLst>
          </p:cNvPr>
          <p:cNvCxnSpPr>
            <a:stCxn id="41" idx="3"/>
            <a:endCxn id="84" idx="1"/>
          </p:cNvCxnSpPr>
          <p:nvPr/>
        </p:nvCxnSpPr>
        <p:spPr bwMode="auto">
          <a:xfrm>
            <a:off x="5625581" y="3577524"/>
            <a:ext cx="574341" cy="2197168"/>
          </a:xfrm>
          <a:prstGeom prst="straightConnector1">
            <a:avLst/>
          </a:prstGeom>
          <a:solidFill>
            <a:schemeClr val="accent1"/>
          </a:solidFill>
          <a:ln w="9525"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 name="文本框 89">
            <a:extLst>
              <a:ext uri="{FF2B5EF4-FFF2-40B4-BE49-F238E27FC236}">
                <a16:creationId xmlns:a16="http://schemas.microsoft.com/office/drawing/2014/main" id="{16F72EC8-56BB-4895-A4ED-23A6DEB4E21D}"/>
              </a:ext>
            </a:extLst>
          </p:cNvPr>
          <p:cNvSpPr txBox="1"/>
          <p:nvPr/>
        </p:nvSpPr>
        <p:spPr>
          <a:xfrm>
            <a:off x="7091468" y="606860"/>
            <a:ext cx="4036682" cy="369332"/>
          </a:xfrm>
          <a:prstGeom prst="rect">
            <a:avLst/>
          </a:prstGeom>
          <a:noFill/>
        </p:spPr>
        <p:txBody>
          <a:bodyPr wrap="none" rtlCol="0">
            <a:spAutoFit/>
          </a:bodyPr>
          <a:lstStyle/>
          <a:p>
            <a:r>
              <a:rPr lang="en-US" altLang="zh-CN" dirty="0"/>
              <a:t>Dapp</a:t>
            </a:r>
            <a:r>
              <a:rPr lang="zh-CN" altLang="en-US" dirty="0"/>
              <a:t>（</a:t>
            </a:r>
            <a:r>
              <a:rPr lang="en-US" altLang="zh-CN" dirty="0"/>
              <a:t>Decentralized Application</a:t>
            </a:r>
            <a:r>
              <a:rPr lang="zh-CN" altLang="en-US" dirty="0"/>
              <a:t>）：</a:t>
            </a:r>
          </a:p>
        </p:txBody>
      </p:sp>
    </p:spTree>
    <p:extLst>
      <p:ext uri="{BB962C8B-B14F-4D97-AF65-F5344CB8AC3E}">
        <p14:creationId xmlns:p14="http://schemas.microsoft.com/office/powerpoint/2010/main" val="3059418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同侧圆角矩形 6">
            <a:extLst>
              <a:ext uri="{FF2B5EF4-FFF2-40B4-BE49-F238E27FC236}">
                <a16:creationId xmlns:a16="http://schemas.microsoft.com/office/drawing/2014/main" id="{D108AE08-E1FC-4842-A9A9-C4A513A0E575}"/>
              </a:ext>
            </a:extLst>
          </p:cNvPr>
          <p:cNvSpPr/>
          <p:nvPr/>
        </p:nvSpPr>
        <p:spPr bwMode="auto">
          <a:xfrm rot="16200000">
            <a:off x="11723490" y="6239716"/>
            <a:ext cx="425669" cy="539388"/>
          </a:xfrm>
          <a:prstGeom prst="round2Same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Segoe UI" panose="020B0502040204020203" pitchFamily="34" charset="0"/>
              <a:ea typeface="微软雅黑" panose="020B0503020204020204" pitchFamily="34" charset="-122"/>
            </a:endParaRPr>
          </a:p>
        </p:txBody>
      </p:sp>
      <p:sp>
        <p:nvSpPr>
          <p:cNvPr id="3" name="矩形 2">
            <a:extLst>
              <a:ext uri="{FF2B5EF4-FFF2-40B4-BE49-F238E27FC236}">
                <a16:creationId xmlns:a16="http://schemas.microsoft.com/office/drawing/2014/main" id="{B0FC2B8C-A390-BA40-84FB-00AC9B7E0418}"/>
              </a:ext>
            </a:extLst>
          </p:cNvPr>
          <p:cNvSpPr/>
          <p:nvPr/>
        </p:nvSpPr>
        <p:spPr bwMode="auto">
          <a:xfrm>
            <a:off x="1" y="362607"/>
            <a:ext cx="599090" cy="52026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Segoe UI" panose="020B0502040204020203" pitchFamily="34" charset="0"/>
              <a:ea typeface="微软雅黑" panose="020B0503020204020204" pitchFamily="34" charset="-122"/>
            </a:endParaRPr>
          </a:p>
        </p:txBody>
      </p:sp>
      <p:sp>
        <p:nvSpPr>
          <p:cNvPr id="4" name="矩形 3">
            <a:extLst>
              <a:ext uri="{FF2B5EF4-FFF2-40B4-BE49-F238E27FC236}">
                <a16:creationId xmlns:a16="http://schemas.microsoft.com/office/drawing/2014/main" id="{30412C69-1F1B-C342-96B6-2C2912DD9E9C}"/>
              </a:ext>
            </a:extLst>
          </p:cNvPr>
          <p:cNvSpPr/>
          <p:nvPr/>
        </p:nvSpPr>
        <p:spPr bwMode="auto">
          <a:xfrm>
            <a:off x="646387" y="362607"/>
            <a:ext cx="94592" cy="52026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Segoe UI" panose="020B0502040204020203" pitchFamily="34" charset="0"/>
              <a:ea typeface="微软雅黑" panose="020B0503020204020204" pitchFamily="34" charset="-122"/>
            </a:endParaRPr>
          </a:p>
        </p:txBody>
      </p:sp>
      <p:sp>
        <p:nvSpPr>
          <p:cNvPr id="6" name="文本框 5">
            <a:extLst>
              <a:ext uri="{FF2B5EF4-FFF2-40B4-BE49-F238E27FC236}">
                <a16:creationId xmlns:a16="http://schemas.microsoft.com/office/drawing/2014/main" id="{DCFB7CB5-7554-BD4F-AB61-7570A32D98CD}"/>
              </a:ext>
            </a:extLst>
          </p:cNvPr>
          <p:cNvSpPr txBox="1"/>
          <p:nvPr/>
        </p:nvSpPr>
        <p:spPr>
          <a:xfrm>
            <a:off x="11776986" y="6324744"/>
            <a:ext cx="301686" cy="369332"/>
          </a:xfrm>
          <a:prstGeom prst="rect">
            <a:avLst/>
          </a:prstGeom>
          <a:noFill/>
        </p:spPr>
        <p:txBody>
          <a:bodyPr wrap="none" rtlCol="0">
            <a:spAutoFit/>
          </a:bodyPr>
          <a:lstStyle/>
          <a:p>
            <a:fld id="{DA07B5E9-8343-3D49-AF6B-82534C3675E3}" type="slidenum">
              <a:rPr kumimoji="1" lang="zh-CN" altLang="en-US" smtClean="0">
                <a:solidFill>
                  <a:schemeClr val="accent1">
                    <a:lumMod val="20000"/>
                    <a:lumOff val="80000"/>
                  </a:schemeClr>
                </a:solidFill>
              </a:rPr>
              <a:t>6</a:t>
            </a:fld>
            <a:endParaRPr kumimoji="1" lang="zh-CN" altLang="en-US" dirty="0">
              <a:solidFill>
                <a:schemeClr val="accent1">
                  <a:lumMod val="20000"/>
                  <a:lumOff val="80000"/>
                </a:schemeClr>
              </a:solidFill>
            </a:endParaRPr>
          </a:p>
        </p:txBody>
      </p:sp>
      <p:sp>
        <p:nvSpPr>
          <p:cNvPr id="71" name="文本框 70">
            <a:extLst>
              <a:ext uri="{FF2B5EF4-FFF2-40B4-BE49-F238E27FC236}">
                <a16:creationId xmlns:a16="http://schemas.microsoft.com/office/drawing/2014/main" id="{36C8E293-33AE-054F-A412-356DB794DE03}"/>
              </a:ext>
            </a:extLst>
          </p:cNvPr>
          <p:cNvSpPr txBox="1"/>
          <p:nvPr/>
        </p:nvSpPr>
        <p:spPr>
          <a:xfrm>
            <a:off x="788275" y="359649"/>
            <a:ext cx="1922321" cy="461665"/>
          </a:xfrm>
          <a:prstGeom prst="rect">
            <a:avLst/>
          </a:prstGeom>
          <a:noFill/>
        </p:spPr>
        <p:txBody>
          <a:bodyPr wrap="none" rtlCol="0">
            <a:spAutoFit/>
          </a:bodyPr>
          <a:lstStyle/>
          <a:p>
            <a:r>
              <a:rPr kumimoji="1" lang="en-US" altLang="zh-CN" sz="2400" b="1" dirty="0"/>
              <a:t>Golang </a:t>
            </a:r>
            <a:r>
              <a:rPr kumimoji="1" lang="zh-CN" altLang="en-US" sz="2400" b="1" dirty="0"/>
              <a:t>简介</a:t>
            </a:r>
          </a:p>
        </p:txBody>
      </p:sp>
      <p:pic>
        <p:nvPicPr>
          <p:cNvPr id="40" name="图片 39">
            <a:extLst>
              <a:ext uri="{FF2B5EF4-FFF2-40B4-BE49-F238E27FC236}">
                <a16:creationId xmlns:a16="http://schemas.microsoft.com/office/drawing/2014/main" id="{ED8D0E01-CE76-A64B-9145-0470D0CBAF80}"/>
              </a:ext>
            </a:extLst>
          </p:cNvPr>
          <p:cNvPicPr>
            <a:picLocks noChangeAspect="1"/>
          </p:cNvPicPr>
          <p:nvPr/>
        </p:nvPicPr>
        <p:blipFill>
          <a:blip r:embed="rId3"/>
          <a:stretch>
            <a:fillRect/>
          </a:stretch>
        </p:blipFill>
        <p:spPr>
          <a:xfrm>
            <a:off x="113328" y="6081713"/>
            <a:ext cx="1554767" cy="776287"/>
          </a:xfrm>
          <a:prstGeom prst="rect">
            <a:avLst/>
          </a:prstGeom>
        </p:spPr>
      </p:pic>
    </p:spTree>
    <p:extLst>
      <p:ext uri="{BB962C8B-B14F-4D97-AF65-F5344CB8AC3E}">
        <p14:creationId xmlns:p14="http://schemas.microsoft.com/office/powerpoint/2010/main" val="1566848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同侧圆角矩形 6">
            <a:extLst>
              <a:ext uri="{FF2B5EF4-FFF2-40B4-BE49-F238E27FC236}">
                <a16:creationId xmlns:a16="http://schemas.microsoft.com/office/drawing/2014/main" id="{D108AE08-E1FC-4842-A9A9-C4A513A0E575}"/>
              </a:ext>
            </a:extLst>
          </p:cNvPr>
          <p:cNvSpPr/>
          <p:nvPr/>
        </p:nvSpPr>
        <p:spPr bwMode="auto">
          <a:xfrm rot="16200000">
            <a:off x="11723490" y="6239716"/>
            <a:ext cx="425669" cy="539388"/>
          </a:xfrm>
          <a:prstGeom prst="round2Same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Segoe UI" panose="020B0502040204020203" pitchFamily="34" charset="0"/>
              <a:ea typeface="微软雅黑" panose="020B0503020204020204" pitchFamily="34" charset="-122"/>
            </a:endParaRPr>
          </a:p>
        </p:txBody>
      </p:sp>
      <p:sp>
        <p:nvSpPr>
          <p:cNvPr id="3" name="矩形 2">
            <a:extLst>
              <a:ext uri="{FF2B5EF4-FFF2-40B4-BE49-F238E27FC236}">
                <a16:creationId xmlns:a16="http://schemas.microsoft.com/office/drawing/2014/main" id="{B0FC2B8C-A390-BA40-84FB-00AC9B7E0418}"/>
              </a:ext>
            </a:extLst>
          </p:cNvPr>
          <p:cNvSpPr/>
          <p:nvPr/>
        </p:nvSpPr>
        <p:spPr bwMode="auto">
          <a:xfrm>
            <a:off x="1" y="362607"/>
            <a:ext cx="599090" cy="52026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Segoe UI" panose="020B0502040204020203" pitchFamily="34" charset="0"/>
              <a:ea typeface="微软雅黑" panose="020B0503020204020204" pitchFamily="34" charset="-122"/>
            </a:endParaRPr>
          </a:p>
        </p:txBody>
      </p:sp>
      <p:sp>
        <p:nvSpPr>
          <p:cNvPr id="4" name="矩形 3">
            <a:extLst>
              <a:ext uri="{FF2B5EF4-FFF2-40B4-BE49-F238E27FC236}">
                <a16:creationId xmlns:a16="http://schemas.microsoft.com/office/drawing/2014/main" id="{30412C69-1F1B-C342-96B6-2C2912DD9E9C}"/>
              </a:ext>
            </a:extLst>
          </p:cNvPr>
          <p:cNvSpPr/>
          <p:nvPr/>
        </p:nvSpPr>
        <p:spPr bwMode="auto">
          <a:xfrm>
            <a:off x="646387" y="362607"/>
            <a:ext cx="94592" cy="52026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Segoe UI" panose="020B0502040204020203" pitchFamily="34" charset="0"/>
              <a:ea typeface="微软雅黑" panose="020B0503020204020204" pitchFamily="34" charset="-122"/>
            </a:endParaRPr>
          </a:p>
        </p:txBody>
      </p:sp>
      <p:sp>
        <p:nvSpPr>
          <p:cNvPr id="6" name="文本框 5">
            <a:extLst>
              <a:ext uri="{FF2B5EF4-FFF2-40B4-BE49-F238E27FC236}">
                <a16:creationId xmlns:a16="http://schemas.microsoft.com/office/drawing/2014/main" id="{DCFB7CB5-7554-BD4F-AB61-7570A32D98CD}"/>
              </a:ext>
            </a:extLst>
          </p:cNvPr>
          <p:cNvSpPr txBox="1"/>
          <p:nvPr/>
        </p:nvSpPr>
        <p:spPr>
          <a:xfrm>
            <a:off x="11776986" y="6324744"/>
            <a:ext cx="301686" cy="369332"/>
          </a:xfrm>
          <a:prstGeom prst="rect">
            <a:avLst/>
          </a:prstGeom>
          <a:noFill/>
        </p:spPr>
        <p:txBody>
          <a:bodyPr wrap="none" rtlCol="0">
            <a:spAutoFit/>
          </a:bodyPr>
          <a:lstStyle/>
          <a:p>
            <a:fld id="{DA07B5E9-8343-3D49-AF6B-82534C3675E3}" type="slidenum">
              <a:rPr kumimoji="1" lang="zh-CN" altLang="en-US" smtClean="0">
                <a:solidFill>
                  <a:schemeClr val="accent1">
                    <a:lumMod val="20000"/>
                    <a:lumOff val="80000"/>
                  </a:schemeClr>
                </a:solidFill>
              </a:rPr>
              <a:t>7</a:t>
            </a:fld>
            <a:endParaRPr kumimoji="1" lang="zh-CN" altLang="en-US" dirty="0">
              <a:solidFill>
                <a:schemeClr val="accent1">
                  <a:lumMod val="20000"/>
                  <a:lumOff val="80000"/>
                </a:schemeClr>
              </a:solidFill>
            </a:endParaRPr>
          </a:p>
        </p:txBody>
      </p:sp>
      <p:sp>
        <p:nvSpPr>
          <p:cNvPr id="71" name="文本框 70">
            <a:extLst>
              <a:ext uri="{FF2B5EF4-FFF2-40B4-BE49-F238E27FC236}">
                <a16:creationId xmlns:a16="http://schemas.microsoft.com/office/drawing/2014/main" id="{36C8E293-33AE-054F-A412-356DB794DE03}"/>
              </a:ext>
            </a:extLst>
          </p:cNvPr>
          <p:cNvSpPr txBox="1"/>
          <p:nvPr/>
        </p:nvSpPr>
        <p:spPr>
          <a:xfrm>
            <a:off x="788275" y="359649"/>
            <a:ext cx="4828630" cy="461665"/>
          </a:xfrm>
          <a:prstGeom prst="rect">
            <a:avLst/>
          </a:prstGeom>
          <a:noFill/>
        </p:spPr>
        <p:txBody>
          <a:bodyPr wrap="none" rtlCol="0">
            <a:spAutoFit/>
          </a:bodyPr>
          <a:lstStyle/>
          <a:p>
            <a:r>
              <a:rPr kumimoji="1" lang="en-US" altLang="zh-CN" sz="2400" b="1" dirty="0"/>
              <a:t>Fabric </a:t>
            </a:r>
            <a:r>
              <a:rPr kumimoji="1" lang="zh-CN" altLang="en-US" sz="2400" b="1" dirty="0"/>
              <a:t>提供的接口</a:t>
            </a:r>
            <a:r>
              <a:rPr lang="zh-CN" altLang="en-US" sz="2400" b="1" kern="0" dirty="0">
                <a:solidFill>
                  <a:schemeClr val="accent1">
                    <a:lumMod val="50000"/>
                  </a:schemeClr>
                </a:solidFill>
                <a:latin typeface="微软雅黑" panose="020B0503020204020204" pitchFamily="34" charset="-122"/>
                <a:ea typeface="微软雅黑" panose="020B0503020204020204" pitchFamily="34" charset="-122"/>
              </a:rPr>
              <a:t>与链码必要结构</a:t>
            </a:r>
            <a:endParaRPr kumimoji="1" lang="zh-CN" altLang="en-US" sz="2400" b="1" dirty="0"/>
          </a:p>
        </p:txBody>
      </p:sp>
      <p:pic>
        <p:nvPicPr>
          <p:cNvPr id="40" name="图片 39">
            <a:extLst>
              <a:ext uri="{FF2B5EF4-FFF2-40B4-BE49-F238E27FC236}">
                <a16:creationId xmlns:a16="http://schemas.microsoft.com/office/drawing/2014/main" id="{ED8D0E01-CE76-A64B-9145-0470D0CBAF80}"/>
              </a:ext>
            </a:extLst>
          </p:cNvPr>
          <p:cNvPicPr>
            <a:picLocks noChangeAspect="1"/>
          </p:cNvPicPr>
          <p:nvPr/>
        </p:nvPicPr>
        <p:blipFill>
          <a:blip r:embed="rId3"/>
          <a:stretch>
            <a:fillRect/>
          </a:stretch>
        </p:blipFill>
        <p:spPr>
          <a:xfrm>
            <a:off x="113328" y="6081713"/>
            <a:ext cx="1554767" cy="776287"/>
          </a:xfrm>
          <a:prstGeom prst="rect">
            <a:avLst/>
          </a:prstGeom>
        </p:spPr>
      </p:pic>
      <p:sp>
        <p:nvSpPr>
          <p:cNvPr id="5" name="内容占位符 4">
            <a:extLst>
              <a:ext uri="{FF2B5EF4-FFF2-40B4-BE49-F238E27FC236}">
                <a16:creationId xmlns:a16="http://schemas.microsoft.com/office/drawing/2014/main" id="{F139CE51-6427-412E-AD25-BD6E9D277D24}"/>
              </a:ext>
            </a:extLst>
          </p:cNvPr>
          <p:cNvSpPr>
            <a:spLocks noGrp="1"/>
          </p:cNvSpPr>
          <p:nvPr>
            <p:ph idx="1"/>
          </p:nvPr>
        </p:nvSpPr>
        <p:spPr>
          <a:xfrm>
            <a:off x="838200" y="1223381"/>
            <a:ext cx="10515600" cy="4557713"/>
          </a:xfrm>
        </p:spPr>
        <p:txBody>
          <a:bodyPr/>
          <a:lstStyle/>
          <a:p>
            <a:endParaRPr lang="zh-CN" altLang="en-US" dirty="0"/>
          </a:p>
        </p:txBody>
      </p:sp>
    </p:spTree>
    <p:extLst>
      <p:ext uri="{BB962C8B-B14F-4D97-AF65-F5344CB8AC3E}">
        <p14:creationId xmlns:p14="http://schemas.microsoft.com/office/powerpoint/2010/main" val="2192503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同侧圆角矩形 6">
            <a:extLst>
              <a:ext uri="{FF2B5EF4-FFF2-40B4-BE49-F238E27FC236}">
                <a16:creationId xmlns:a16="http://schemas.microsoft.com/office/drawing/2014/main" id="{D108AE08-E1FC-4842-A9A9-C4A513A0E575}"/>
              </a:ext>
            </a:extLst>
          </p:cNvPr>
          <p:cNvSpPr/>
          <p:nvPr/>
        </p:nvSpPr>
        <p:spPr bwMode="auto">
          <a:xfrm rot="16200000">
            <a:off x="11723490" y="6239716"/>
            <a:ext cx="425669" cy="539388"/>
          </a:xfrm>
          <a:prstGeom prst="round2Same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Segoe UI" panose="020B0502040204020203" pitchFamily="34" charset="0"/>
              <a:ea typeface="微软雅黑" panose="020B0503020204020204" pitchFamily="34" charset="-122"/>
            </a:endParaRPr>
          </a:p>
        </p:txBody>
      </p:sp>
      <p:sp>
        <p:nvSpPr>
          <p:cNvPr id="3" name="矩形 2">
            <a:extLst>
              <a:ext uri="{FF2B5EF4-FFF2-40B4-BE49-F238E27FC236}">
                <a16:creationId xmlns:a16="http://schemas.microsoft.com/office/drawing/2014/main" id="{B0FC2B8C-A390-BA40-84FB-00AC9B7E0418}"/>
              </a:ext>
            </a:extLst>
          </p:cNvPr>
          <p:cNvSpPr/>
          <p:nvPr/>
        </p:nvSpPr>
        <p:spPr bwMode="auto">
          <a:xfrm>
            <a:off x="1" y="362607"/>
            <a:ext cx="599090" cy="52026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Segoe UI" panose="020B0502040204020203" pitchFamily="34" charset="0"/>
              <a:ea typeface="微软雅黑" panose="020B0503020204020204" pitchFamily="34" charset="-122"/>
            </a:endParaRPr>
          </a:p>
        </p:txBody>
      </p:sp>
      <p:sp>
        <p:nvSpPr>
          <p:cNvPr id="4" name="矩形 3">
            <a:extLst>
              <a:ext uri="{FF2B5EF4-FFF2-40B4-BE49-F238E27FC236}">
                <a16:creationId xmlns:a16="http://schemas.microsoft.com/office/drawing/2014/main" id="{30412C69-1F1B-C342-96B6-2C2912DD9E9C}"/>
              </a:ext>
            </a:extLst>
          </p:cNvPr>
          <p:cNvSpPr/>
          <p:nvPr/>
        </p:nvSpPr>
        <p:spPr bwMode="auto">
          <a:xfrm>
            <a:off x="646387" y="362607"/>
            <a:ext cx="94592" cy="52026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Segoe UI" panose="020B0502040204020203" pitchFamily="34" charset="0"/>
              <a:ea typeface="微软雅黑" panose="020B0503020204020204" pitchFamily="34" charset="-122"/>
            </a:endParaRPr>
          </a:p>
        </p:txBody>
      </p:sp>
      <p:sp>
        <p:nvSpPr>
          <p:cNvPr id="6" name="文本框 5">
            <a:extLst>
              <a:ext uri="{FF2B5EF4-FFF2-40B4-BE49-F238E27FC236}">
                <a16:creationId xmlns:a16="http://schemas.microsoft.com/office/drawing/2014/main" id="{DCFB7CB5-7554-BD4F-AB61-7570A32D98CD}"/>
              </a:ext>
            </a:extLst>
          </p:cNvPr>
          <p:cNvSpPr txBox="1"/>
          <p:nvPr/>
        </p:nvSpPr>
        <p:spPr>
          <a:xfrm>
            <a:off x="11776986" y="6324744"/>
            <a:ext cx="301686" cy="369332"/>
          </a:xfrm>
          <a:prstGeom prst="rect">
            <a:avLst/>
          </a:prstGeom>
          <a:noFill/>
        </p:spPr>
        <p:txBody>
          <a:bodyPr wrap="none" rtlCol="0">
            <a:spAutoFit/>
          </a:bodyPr>
          <a:lstStyle/>
          <a:p>
            <a:fld id="{DA07B5E9-8343-3D49-AF6B-82534C3675E3}" type="slidenum">
              <a:rPr kumimoji="1" lang="zh-CN" altLang="en-US" smtClean="0">
                <a:solidFill>
                  <a:schemeClr val="accent1">
                    <a:lumMod val="20000"/>
                    <a:lumOff val="80000"/>
                  </a:schemeClr>
                </a:solidFill>
              </a:rPr>
              <a:t>8</a:t>
            </a:fld>
            <a:endParaRPr kumimoji="1" lang="zh-CN" altLang="en-US" dirty="0">
              <a:solidFill>
                <a:schemeClr val="accent1">
                  <a:lumMod val="20000"/>
                  <a:lumOff val="80000"/>
                </a:schemeClr>
              </a:solidFill>
            </a:endParaRPr>
          </a:p>
        </p:txBody>
      </p:sp>
      <p:sp>
        <p:nvSpPr>
          <p:cNvPr id="71" name="文本框 70">
            <a:extLst>
              <a:ext uri="{FF2B5EF4-FFF2-40B4-BE49-F238E27FC236}">
                <a16:creationId xmlns:a16="http://schemas.microsoft.com/office/drawing/2014/main" id="{36C8E293-33AE-054F-A412-356DB794DE03}"/>
              </a:ext>
            </a:extLst>
          </p:cNvPr>
          <p:cNvSpPr txBox="1"/>
          <p:nvPr/>
        </p:nvSpPr>
        <p:spPr>
          <a:xfrm>
            <a:off x="788275" y="359649"/>
            <a:ext cx="3376245" cy="461665"/>
          </a:xfrm>
          <a:prstGeom prst="rect">
            <a:avLst/>
          </a:prstGeom>
          <a:noFill/>
        </p:spPr>
        <p:txBody>
          <a:bodyPr wrap="none" rtlCol="0">
            <a:spAutoFit/>
          </a:bodyPr>
          <a:lstStyle/>
          <a:p>
            <a:r>
              <a:rPr lang="zh-CN" altLang="en-US" sz="2400" b="1" kern="0" dirty="0">
                <a:solidFill>
                  <a:schemeClr val="accent1">
                    <a:lumMod val="50000"/>
                  </a:schemeClr>
                </a:solidFill>
                <a:latin typeface="微软雅黑" panose="020B0503020204020204" pitchFamily="34" charset="-122"/>
                <a:ea typeface="微软雅黑" panose="020B0503020204020204" pitchFamily="34" charset="-122"/>
              </a:rPr>
              <a:t>链码实现 </a:t>
            </a:r>
            <a:r>
              <a:rPr lang="en-US" altLang="zh-CN" sz="2400" b="1" kern="0" dirty="0">
                <a:solidFill>
                  <a:schemeClr val="accent1">
                    <a:lumMod val="50000"/>
                  </a:schemeClr>
                </a:solidFill>
                <a:latin typeface="微软雅黑" panose="020B0503020204020204" pitchFamily="34" charset="-122"/>
                <a:ea typeface="微软雅黑" panose="020B0503020204020204" pitchFamily="34" charset="-122"/>
              </a:rPr>
              <a:t>Hello World</a:t>
            </a:r>
          </a:p>
        </p:txBody>
      </p:sp>
      <p:pic>
        <p:nvPicPr>
          <p:cNvPr id="40" name="图片 39">
            <a:extLst>
              <a:ext uri="{FF2B5EF4-FFF2-40B4-BE49-F238E27FC236}">
                <a16:creationId xmlns:a16="http://schemas.microsoft.com/office/drawing/2014/main" id="{ED8D0E01-CE76-A64B-9145-0470D0CBAF80}"/>
              </a:ext>
            </a:extLst>
          </p:cNvPr>
          <p:cNvPicPr>
            <a:picLocks noChangeAspect="1"/>
          </p:cNvPicPr>
          <p:nvPr/>
        </p:nvPicPr>
        <p:blipFill>
          <a:blip r:embed="rId3"/>
          <a:stretch>
            <a:fillRect/>
          </a:stretch>
        </p:blipFill>
        <p:spPr>
          <a:xfrm>
            <a:off x="113328" y="6081713"/>
            <a:ext cx="1554767" cy="776287"/>
          </a:xfrm>
          <a:prstGeom prst="rect">
            <a:avLst/>
          </a:prstGeom>
        </p:spPr>
      </p:pic>
      <p:sp>
        <p:nvSpPr>
          <p:cNvPr id="5" name="内容占位符 4">
            <a:extLst>
              <a:ext uri="{FF2B5EF4-FFF2-40B4-BE49-F238E27FC236}">
                <a16:creationId xmlns:a16="http://schemas.microsoft.com/office/drawing/2014/main" id="{F139CE51-6427-412E-AD25-BD6E9D277D24}"/>
              </a:ext>
            </a:extLst>
          </p:cNvPr>
          <p:cNvSpPr>
            <a:spLocks noGrp="1"/>
          </p:cNvSpPr>
          <p:nvPr>
            <p:ph idx="1"/>
          </p:nvPr>
        </p:nvSpPr>
        <p:spPr>
          <a:xfrm>
            <a:off x="838200" y="1223381"/>
            <a:ext cx="10515600" cy="4557713"/>
          </a:xfrm>
        </p:spPr>
        <p:txBody>
          <a:bodyPr/>
          <a:lstStyle/>
          <a:p>
            <a:endParaRPr lang="zh-CN" altLang="en-US" dirty="0"/>
          </a:p>
        </p:txBody>
      </p:sp>
    </p:spTree>
    <p:extLst>
      <p:ext uri="{BB962C8B-B14F-4D97-AF65-F5344CB8AC3E}">
        <p14:creationId xmlns:p14="http://schemas.microsoft.com/office/powerpoint/2010/main" val="779252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同侧圆角矩形 6">
            <a:extLst>
              <a:ext uri="{FF2B5EF4-FFF2-40B4-BE49-F238E27FC236}">
                <a16:creationId xmlns:a16="http://schemas.microsoft.com/office/drawing/2014/main" id="{D108AE08-E1FC-4842-A9A9-C4A513A0E575}"/>
              </a:ext>
            </a:extLst>
          </p:cNvPr>
          <p:cNvSpPr/>
          <p:nvPr/>
        </p:nvSpPr>
        <p:spPr bwMode="auto">
          <a:xfrm rot="16200000">
            <a:off x="11723490" y="6239716"/>
            <a:ext cx="425669" cy="539388"/>
          </a:xfrm>
          <a:prstGeom prst="round2SameRect">
            <a:avLst/>
          </a:prstGeom>
          <a:solidFill>
            <a:schemeClr val="accent1">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Segoe UI" panose="020B0502040204020203" pitchFamily="34" charset="0"/>
              <a:ea typeface="微软雅黑" panose="020B0503020204020204" pitchFamily="34" charset="-122"/>
            </a:endParaRPr>
          </a:p>
        </p:txBody>
      </p:sp>
      <p:sp>
        <p:nvSpPr>
          <p:cNvPr id="3" name="矩形 2">
            <a:extLst>
              <a:ext uri="{FF2B5EF4-FFF2-40B4-BE49-F238E27FC236}">
                <a16:creationId xmlns:a16="http://schemas.microsoft.com/office/drawing/2014/main" id="{B0FC2B8C-A390-BA40-84FB-00AC9B7E0418}"/>
              </a:ext>
            </a:extLst>
          </p:cNvPr>
          <p:cNvSpPr/>
          <p:nvPr/>
        </p:nvSpPr>
        <p:spPr bwMode="auto">
          <a:xfrm>
            <a:off x="1" y="362607"/>
            <a:ext cx="599090" cy="52026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Segoe UI" panose="020B0502040204020203" pitchFamily="34" charset="0"/>
              <a:ea typeface="微软雅黑" panose="020B0503020204020204" pitchFamily="34" charset="-122"/>
            </a:endParaRPr>
          </a:p>
        </p:txBody>
      </p:sp>
      <p:sp>
        <p:nvSpPr>
          <p:cNvPr id="4" name="矩形 3">
            <a:extLst>
              <a:ext uri="{FF2B5EF4-FFF2-40B4-BE49-F238E27FC236}">
                <a16:creationId xmlns:a16="http://schemas.microsoft.com/office/drawing/2014/main" id="{30412C69-1F1B-C342-96B6-2C2912DD9E9C}"/>
              </a:ext>
            </a:extLst>
          </p:cNvPr>
          <p:cNvSpPr/>
          <p:nvPr/>
        </p:nvSpPr>
        <p:spPr bwMode="auto">
          <a:xfrm>
            <a:off x="646387" y="362607"/>
            <a:ext cx="94592" cy="52026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Segoe UI" panose="020B0502040204020203" pitchFamily="34" charset="0"/>
              <a:ea typeface="微软雅黑" panose="020B0503020204020204" pitchFamily="34" charset="-122"/>
            </a:endParaRPr>
          </a:p>
        </p:txBody>
      </p:sp>
      <p:sp>
        <p:nvSpPr>
          <p:cNvPr id="6" name="文本框 5">
            <a:extLst>
              <a:ext uri="{FF2B5EF4-FFF2-40B4-BE49-F238E27FC236}">
                <a16:creationId xmlns:a16="http://schemas.microsoft.com/office/drawing/2014/main" id="{DCFB7CB5-7554-BD4F-AB61-7570A32D98CD}"/>
              </a:ext>
            </a:extLst>
          </p:cNvPr>
          <p:cNvSpPr txBox="1"/>
          <p:nvPr/>
        </p:nvSpPr>
        <p:spPr>
          <a:xfrm>
            <a:off x="11776986" y="6324744"/>
            <a:ext cx="301686" cy="369332"/>
          </a:xfrm>
          <a:prstGeom prst="rect">
            <a:avLst/>
          </a:prstGeom>
          <a:noFill/>
        </p:spPr>
        <p:txBody>
          <a:bodyPr wrap="none" rtlCol="0">
            <a:spAutoFit/>
          </a:bodyPr>
          <a:lstStyle/>
          <a:p>
            <a:fld id="{DA07B5E9-8343-3D49-AF6B-82534C3675E3}" type="slidenum">
              <a:rPr kumimoji="1" lang="zh-CN" altLang="en-US" smtClean="0">
                <a:solidFill>
                  <a:schemeClr val="accent1">
                    <a:lumMod val="20000"/>
                    <a:lumOff val="80000"/>
                  </a:schemeClr>
                </a:solidFill>
              </a:rPr>
              <a:t>9</a:t>
            </a:fld>
            <a:endParaRPr kumimoji="1" lang="zh-CN" altLang="en-US" dirty="0">
              <a:solidFill>
                <a:schemeClr val="accent1">
                  <a:lumMod val="20000"/>
                  <a:lumOff val="80000"/>
                </a:schemeClr>
              </a:solidFill>
            </a:endParaRPr>
          </a:p>
        </p:txBody>
      </p:sp>
      <p:sp>
        <p:nvSpPr>
          <p:cNvPr id="71" name="文本框 70">
            <a:extLst>
              <a:ext uri="{FF2B5EF4-FFF2-40B4-BE49-F238E27FC236}">
                <a16:creationId xmlns:a16="http://schemas.microsoft.com/office/drawing/2014/main" id="{36C8E293-33AE-054F-A412-356DB794DE03}"/>
              </a:ext>
            </a:extLst>
          </p:cNvPr>
          <p:cNvSpPr txBox="1"/>
          <p:nvPr/>
        </p:nvSpPr>
        <p:spPr>
          <a:xfrm>
            <a:off x="788275" y="359649"/>
            <a:ext cx="800219" cy="461665"/>
          </a:xfrm>
          <a:prstGeom prst="rect">
            <a:avLst/>
          </a:prstGeom>
          <a:noFill/>
        </p:spPr>
        <p:txBody>
          <a:bodyPr wrap="none" rtlCol="0">
            <a:spAutoFit/>
          </a:bodyPr>
          <a:lstStyle/>
          <a:p>
            <a:r>
              <a:rPr lang="zh-CN" altLang="en-US" sz="2400" b="1" kern="0" dirty="0">
                <a:solidFill>
                  <a:schemeClr val="accent1">
                    <a:lumMod val="50000"/>
                  </a:schemeClr>
                </a:solidFill>
                <a:latin typeface="微软雅黑" panose="020B0503020204020204" pitchFamily="34" charset="-122"/>
                <a:ea typeface="微软雅黑" panose="020B0503020204020204" pitchFamily="34" charset="-122"/>
              </a:rPr>
              <a:t>作业</a:t>
            </a:r>
            <a:endParaRPr lang="en-US" altLang="zh-CN" sz="2400" b="1" kern="0" dirty="0">
              <a:solidFill>
                <a:schemeClr val="accent1">
                  <a:lumMod val="50000"/>
                </a:schemeClr>
              </a:solidFill>
              <a:latin typeface="微软雅黑" panose="020B0503020204020204" pitchFamily="34" charset="-122"/>
              <a:ea typeface="微软雅黑" panose="020B0503020204020204" pitchFamily="34" charset="-122"/>
            </a:endParaRPr>
          </a:p>
        </p:txBody>
      </p:sp>
      <p:pic>
        <p:nvPicPr>
          <p:cNvPr id="40" name="图片 39">
            <a:extLst>
              <a:ext uri="{FF2B5EF4-FFF2-40B4-BE49-F238E27FC236}">
                <a16:creationId xmlns:a16="http://schemas.microsoft.com/office/drawing/2014/main" id="{ED8D0E01-CE76-A64B-9145-0470D0CBAF80}"/>
              </a:ext>
            </a:extLst>
          </p:cNvPr>
          <p:cNvPicPr>
            <a:picLocks noChangeAspect="1"/>
          </p:cNvPicPr>
          <p:nvPr/>
        </p:nvPicPr>
        <p:blipFill>
          <a:blip r:embed="rId3"/>
          <a:stretch>
            <a:fillRect/>
          </a:stretch>
        </p:blipFill>
        <p:spPr>
          <a:xfrm>
            <a:off x="113328" y="6081713"/>
            <a:ext cx="1554767" cy="776287"/>
          </a:xfrm>
          <a:prstGeom prst="rect">
            <a:avLst/>
          </a:prstGeom>
        </p:spPr>
      </p:pic>
      <p:sp>
        <p:nvSpPr>
          <p:cNvPr id="5" name="内容占位符 4">
            <a:extLst>
              <a:ext uri="{FF2B5EF4-FFF2-40B4-BE49-F238E27FC236}">
                <a16:creationId xmlns:a16="http://schemas.microsoft.com/office/drawing/2014/main" id="{F139CE51-6427-412E-AD25-BD6E9D277D24}"/>
              </a:ext>
            </a:extLst>
          </p:cNvPr>
          <p:cNvSpPr>
            <a:spLocks noGrp="1"/>
          </p:cNvSpPr>
          <p:nvPr>
            <p:ph idx="1"/>
          </p:nvPr>
        </p:nvSpPr>
        <p:spPr>
          <a:xfrm>
            <a:off x="838200" y="1223381"/>
            <a:ext cx="10515600" cy="4557713"/>
          </a:xfrm>
        </p:spPr>
        <p:txBody>
          <a:bodyPr/>
          <a:lstStyle/>
          <a:p>
            <a:r>
              <a:rPr lang="zh-CN" altLang="en-US" sz="1400" dirty="0"/>
              <a:t>一、智能合约的概念由（）在（）年提出；</a:t>
            </a:r>
            <a:r>
              <a:rPr lang="en-US" altLang="zh-CN" sz="1400" dirty="0"/>
              <a:t>2</a:t>
            </a:r>
            <a:r>
              <a:rPr lang="zh-CN" altLang="en-US" sz="1400" dirty="0"/>
              <a:t>分</a:t>
            </a:r>
            <a:endParaRPr lang="en-US" altLang="zh-CN" sz="1400" dirty="0"/>
          </a:p>
          <a:p>
            <a:r>
              <a:rPr lang="zh-CN" altLang="en-US" sz="1400" dirty="0"/>
              <a:t>二、</a:t>
            </a:r>
            <a:r>
              <a:rPr lang="en-US" altLang="zh-CN" sz="1400" dirty="0"/>
              <a:t>Golang</a:t>
            </a:r>
            <a:r>
              <a:rPr lang="zh-CN" altLang="en-US" sz="1400" dirty="0"/>
              <a:t>的官网是（），</a:t>
            </a:r>
            <a:r>
              <a:rPr lang="en-US" altLang="zh-CN" sz="1400" dirty="0"/>
              <a:t>Go tour </a:t>
            </a:r>
            <a:r>
              <a:rPr lang="zh-CN" altLang="en-US" sz="1400" dirty="0"/>
              <a:t>的网址是（）（中英文网址都</a:t>
            </a:r>
            <a:r>
              <a:rPr lang="en-US" altLang="zh-CN" sz="1400" dirty="0"/>
              <a:t>ok</a:t>
            </a:r>
            <a:r>
              <a:rPr lang="zh-CN" altLang="en-US" sz="1400" dirty="0"/>
              <a:t>）；</a:t>
            </a:r>
            <a:r>
              <a:rPr lang="en-US" altLang="zh-CN" sz="1400" dirty="0"/>
              <a:t>2</a:t>
            </a:r>
            <a:r>
              <a:rPr lang="zh-CN" altLang="en-US" sz="1400" dirty="0"/>
              <a:t>分（尽量花时间把 </a:t>
            </a:r>
            <a:r>
              <a:rPr lang="en-US" altLang="zh-CN" sz="1400" dirty="0"/>
              <a:t>Go tour </a:t>
            </a:r>
            <a:r>
              <a:rPr lang="zh-CN" altLang="en-US" sz="1400" dirty="0"/>
              <a:t>过一遍）</a:t>
            </a:r>
            <a:endParaRPr lang="en-US" altLang="zh-CN" sz="1400" dirty="0"/>
          </a:p>
          <a:p>
            <a:r>
              <a:rPr lang="zh-CN" altLang="en-US" sz="1400" dirty="0"/>
              <a:t>三、</a:t>
            </a:r>
            <a:r>
              <a:rPr lang="en-US" altLang="zh-CN" sz="1400" dirty="0"/>
              <a:t>Fabric </a:t>
            </a:r>
            <a:r>
              <a:rPr lang="zh-CN" altLang="en-US" sz="1400" dirty="0"/>
              <a:t>的</a:t>
            </a:r>
            <a:r>
              <a:rPr lang="en-US" altLang="zh-CN" sz="1400" dirty="0"/>
              <a:t>API</a:t>
            </a:r>
            <a:r>
              <a:rPr lang="zh-CN" altLang="en-US" sz="1400" dirty="0"/>
              <a:t>具体作用：</a:t>
            </a:r>
            <a:r>
              <a:rPr lang="en-US" altLang="zh-CN" sz="1400" dirty="0"/>
              <a:t>3</a:t>
            </a:r>
            <a:r>
              <a:rPr lang="zh-CN" altLang="en-US" sz="1400" dirty="0"/>
              <a:t>分</a:t>
            </a:r>
            <a:endParaRPr lang="en-US" altLang="zh-CN" sz="1400" dirty="0"/>
          </a:p>
          <a:p>
            <a:r>
              <a:rPr lang="zh-CN" altLang="en-US" sz="1400" dirty="0"/>
              <a:t>参数解析 </a:t>
            </a:r>
            <a:r>
              <a:rPr lang="en-US" altLang="zh-CN" sz="1400" dirty="0"/>
              <a:t>API</a:t>
            </a:r>
            <a:r>
              <a:rPr lang="zh-CN" altLang="en-US" sz="1400" dirty="0"/>
              <a:t>：</a:t>
            </a:r>
            <a:endParaRPr lang="en-US" altLang="zh-CN" sz="1400" dirty="0"/>
          </a:p>
          <a:p>
            <a:r>
              <a:rPr lang="zh-CN" altLang="en-US" sz="1400" dirty="0"/>
              <a:t>账本状态数据操作 </a:t>
            </a:r>
            <a:r>
              <a:rPr lang="en-US" altLang="zh-CN" sz="1400" dirty="0"/>
              <a:t>API</a:t>
            </a:r>
            <a:r>
              <a:rPr lang="zh-CN" altLang="en-US" sz="1400" dirty="0"/>
              <a:t>：</a:t>
            </a:r>
          </a:p>
          <a:p>
            <a:r>
              <a:rPr lang="zh-CN" altLang="en-US" sz="1400" dirty="0"/>
              <a:t>交易信息获取 </a:t>
            </a:r>
            <a:r>
              <a:rPr lang="en-US" altLang="zh-CN" sz="1400" dirty="0"/>
              <a:t>API</a:t>
            </a:r>
            <a:r>
              <a:rPr lang="zh-CN" altLang="en-US" sz="1400" dirty="0"/>
              <a:t>：</a:t>
            </a:r>
            <a:endParaRPr lang="en-US" altLang="zh-CN" sz="1400" dirty="0"/>
          </a:p>
          <a:p>
            <a:r>
              <a:rPr lang="zh-CN" altLang="en-US" sz="1400" dirty="0"/>
              <a:t>事件处理 </a:t>
            </a:r>
            <a:r>
              <a:rPr lang="en-US" altLang="zh-CN" sz="1400" dirty="0"/>
              <a:t>API</a:t>
            </a:r>
            <a:r>
              <a:rPr lang="zh-CN" altLang="en-US" sz="1400" dirty="0"/>
              <a:t>：</a:t>
            </a:r>
            <a:endParaRPr lang="en-US" altLang="zh-CN" sz="1400" dirty="0"/>
          </a:p>
          <a:p>
            <a:r>
              <a:rPr lang="zh-CN" altLang="en-US" sz="1400" dirty="0"/>
              <a:t>对 </a:t>
            </a:r>
            <a:r>
              <a:rPr lang="en-US" altLang="zh-CN" sz="1400" dirty="0" err="1"/>
              <a:t>PrivateData</a:t>
            </a:r>
            <a:r>
              <a:rPr lang="en-US" altLang="zh-CN" sz="1400" dirty="0"/>
              <a:t> </a:t>
            </a:r>
            <a:r>
              <a:rPr lang="zh-CN" altLang="en-US" sz="1400" dirty="0"/>
              <a:t>操作的 </a:t>
            </a:r>
            <a:r>
              <a:rPr lang="en-US" altLang="zh-CN" sz="1400" dirty="0"/>
              <a:t>API</a:t>
            </a:r>
            <a:r>
              <a:rPr lang="zh-CN" altLang="en-US" sz="1400" dirty="0"/>
              <a:t>：</a:t>
            </a:r>
            <a:endParaRPr lang="en-US" altLang="zh-CN" sz="1400" dirty="0"/>
          </a:p>
          <a:p>
            <a:r>
              <a:rPr lang="zh-CN" altLang="en-US" sz="1400" dirty="0"/>
              <a:t>四、根据第六课文档（</a:t>
            </a:r>
            <a:r>
              <a:rPr lang="en-US" altLang="zh-CN" sz="1400" dirty="0"/>
              <a:t>GitHub</a:t>
            </a:r>
            <a:r>
              <a:rPr lang="zh-CN" altLang="en-US" sz="1400" dirty="0"/>
              <a:t>上）把</a:t>
            </a:r>
            <a:r>
              <a:rPr lang="en-US" altLang="zh-CN" sz="1400" dirty="0"/>
              <a:t>6.4 </a:t>
            </a:r>
            <a:r>
              <a:rPr lang="zh-CN" altLang="en-US" sz="1400" dirty="0"/>
              <a:t>做完</a:t>
            </a:r>
            <a:r>
              <a:rPr lang="en-US" altLang="zh-CN" sz="1400" dirty="0"/>
              <a:t>. 3</a:t>
            </a:r>
            <a:r>
              <a:rPr lang="zh-CN" altLang="en-US" sz="1400" dirty="0"/>
              <a:t>分</a:t>
            </a:r>
          </a:p>
        </p:txBody>
      </p:sp>
      <p:pic>
        <p:nvPicPr>
          <p:cNvPr id="2" name="图片 1">
            <a:extLst>
              <a:ext uri="{FF2B5EF4-FFF2-40B4-BE49-F238E27FC236}">
                <a16:creationId xmlns:a16="http://schemas.microsoft.com/office/drawing/2014/main" id="{E23226FE-FD71-4BD8-949F-09948EF53360}"/>
              </a:ext>
            </a:extLst>
          </p:cNvPr>
          <p:cNvPicPr>
            <a:picLocks noChangeAspect="1"/>
          </p:cNvPicPr>
          <p:nvPr/>
        </p:nvPicPr>
        <p:blipFill rotWithShape="1">
          <a:blip r:embed="rId4"/>
          <a:srcRect t="18667" b="4859"/>
          <a:stretch/>
        </p:blipFill>
        <p:spPr>
          <a:xfrm>
            <a:off x="838200" y="4812299"/>
            <a:ext cx="4676775" cy="968795"/>
          </a:xfrm>
          <a:prstGeom prst="rect">
            <a:avLst/>
          </a:prstGeom>
        </p:spPr>
      </p:pic>
      <p:pic>
        <p:nvPicPr>
          <p:cNvPr id="9" name="图片 8">
            <a:extLst>
              <a:ext uri="{FF2B5EF4-FFF2-40B4-BE49-F238E27FC236}">
                <a16:creationId xmlns:a16="http://schemas.microsoft.com/office/drawing/2014/main" id="{4E8F1D58-C418-4EF1-B1CE-367B9F8C4E90}"/>
              </a:ext>
            </a:extLst>
          </p:cNvPr>
          <p:cNvPicPr>
            <a:picLocks noChangeAspect="1"/>
          </p:cNvPicPr>
          <p:nvPr/>
        </p:nvPicPr>
        <p:blipFill>
          <a:blip r:embed="rId5"/>
          <a:stretch>
            <a:fillRect/>
          </a:stretch>
        </p:blipFill>
        <p:spPr>
          <a:xfrm>
            <a:off x="5784574" y="2394887"/>
            <a:ext cx="4740794" cy="2802251"/>
          </a:xfrm>
          <a:prstGeom prst="rect">
            <a:avLst/>
          </a:prstGeom>
        </p:spPr>
      </p:pic>
    </p:spTree>
    <p:extLst>
      <p:ext uri="{BB962C8B-B14F-4D97-AF65-F5344CB8AC3E}">
        <p14:creationId xmlns:p14="http://schemas.microsoft.com/office/powerpoint/2010/main" val="1935580751"/>
      </p:ext>
    </p:extLst>
  </p:cSld>
  <p:clrMapOvr>
    <a:masterClrMapping/>
  </p:clrMapOvr>
</p:sld>
</file>

<file path=ppt/theme/theme1.xml><?xml version="1.0" encoding="utf-8"?>
<a:theme xmlns:a="http://schemas.openxmlformats.org/drawingml/2006/main" name="4_Office 主题">
  <a:themeElements>
    <a:clrScheme name="4_Office 主题 1">
      <a:dk1>
        <a:srgbClr val="000000"/>
      </a:dk1>
      <a:lt1>
        <a:srgbClr val="FFFFFF"/>
      </a:lt1>
      <a:dk2>
        <a:srgbClr val="44546A"/>
      </a:dk2>
      <a:lt2>
        <a:srgbClr val="E7E6E6"/>
      </a:lt2>
      <a:accent1>
        <a:srgbClr val="475F77"/>
      </a:accent1>
      <a:accent2>
        <a:srgbClr val="D74B4B"/>
      </a:accent2>
      <a:accent3>
        <a:srgbClr val="FFFFFF"/>
      </a:accent3>
      <a:accent4>
        <a:srgbClr val="000000"/>
      </a:accent4>
      <a:accent5>
        <a:srgbClr val="B1B6BD"/>
      </a:accent5>
      <a:accent6>
        <a:srgbClr val="C34343"/>
      </a:accent6>
      <a:hlink>
        <a:srgbClr val="D74B4B"/>
      </a:hlink>
      <a:folHlink>
        <a:srgbClr val="869FB7"/>
      </a:folHlink>
    </a:clrScheme>
    <a:fontScheme name="4_Office 主题">
      <a:majorFont>
        <a:latin typeface="Segoe UI Light"/>
        <a:ea typeface="微软雅黑 Light"/>
        <a:cs typeface=""/>
      </a:majorFont>
      <a:minorFont>
        <a:latin typeface="Segoe U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TW" altLang="zh-CN" sz="1800" b="0" i="0" u="none" strike="noStrike" cap="none" normalizeH="0" baseline="0" smtClean="0">
            <a:ln>
              <a:noFill/>
            </a:ln>
            <a:solidFill>
              <a:schemeClr val="tx1"/>
            </a:solidFill>
            <a:effectLst/>
            <a:latin typeface="Segoe UI" panose="020B0502040204020203" pitchFamily="34" charset="0"/>
            <a:ea typeface="微软雅黑" panose="020B0503020204020204"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TW" altLang="zh-CN" sz="1800" b="0" i="0" u="none" strike="noStrike" cap="none" normalizeH="0" baseline="0" smtClean="0">
            <a:ln>
              <a:noFill/>
            </a:ln>
            <a:solidFill>
              <a:schemeClr val="tx1"/>
            </a:solidFill>
            <a:effectLst/>
            <a:latin typeface="Segoe UI" panose="020B0502040204020203" pitchFamily="34" charset="0"/>
            <a:ea typeface="微软雅黑" panose="020B0503020204020204" pitchFamily="34" charset="-122"/>
          </a:defRPr>
        </a:defPPr>
      </a:lstStyle>
    </a:lnDef>
  </a:objectDefaults>
  <a:extraClrSchemeLst>
    <a:extraClrScheme>
      <a:clrScheme name="4_Office 主题 1">
        <a:dk1>
          <a:srgbClr val="000000"/>
        </a:dk1>
        <a:lt1>
          <a:srgbClr val="FFFFFF"/>
        </a:lt1>
        <a:dk2>
          <a:srgbClr val="44546A"/>
        </a:dk2>
        <a:lt2>
          <a:srgbClr val="E7E6E6"/>
        </a:lt2>
        <a:accent1>
          <a:srgbClr val="475F77"/>
        </a:accent1>
        <a:accent2>
          <a:srgbClr val="D74B4B"/>
        </a:accent2>
        <a:accent3>
          <a:srgbClr val="FFFFFF"/>
        </a:accent3>
        <a:accent4>
          <a:srgbClr val="000000"/>
        </a:accent4>
        <a:accent5>
          <a:srgbClr val="B1B6BD"/>
        </a:accent5>
        <a:accent6>
          <a:srgbClr val="C34343"/>
        </a:accent6>
        <a:hlink>
          <a:srgbClr val="D74B4B"/>
        </a:hlink>
        <a:folHlink>
          <a:srgbClr val="869FB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8581</TotalTime>
  <Words>763</Words>
  <Application>Microsoft Office PowerPoint</Application>
  <PresentationFormat>宽屏</PresentationFormat>
  <Paragraphs>134</Paragraphs>
  <Slides>10</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等线</vt:lpstr>
      <vt:lpstr>Microsoft YaHei</vt:lpstr>
      <vt:lpstr>Microsoft YaHei</vt:lpstr>
      <vt:lpstr>Arial</vt:lpstr>
      <vt:lpstr>Segoe UI</vt:lpstr>
      <vt:lpstr>Segoe UI Light</vt:lpstr>
      <vt:lpstr>4_Office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冯 力全</cp:lastModifiedBy>
  <cp:revision>299</cp:revision>
  <dcterms:created xsi:type="dcterms:W3CDTF">2019-07-24T02:41:14Z</dcterms:created>
  <dcterms:modified xsi:type="dcterms:W3CDTF">2019-11-02T07:24:05Z</dcterms:modified>
</cp:coreProperties>
</file>