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3851E16B-E0D5-4C5F-A5B3-38475A26C29A}" type="datetimeFigureOut">
              <a:rPr lang="zh-CN" altLang="en-US" smtClean="0"/>
              <a:t>2016/5/6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E16C892-0508-4ADE-BAF1-5220B6AE1BDB}" type="slidenum">
              <a:rPr lang="zh-CN" altLang="en-US" smtClean="0"/>
              <a:t>‹#›</a:t>
            </a:fld>
            <a:endParaRPr lang="zh-CN" altLang="en-US"/>
          </a:p>
        </p:txBody>
      </p:sp>
    </p:spTree>
    <p:extLst>
      <p:ext uri="{BB962C8B-B14F-4D97-AF65-F5344CB8AC3E}">
        <p14:creationId xmlns:p14="http://schemas.microsoft.com/office/powerpoint/2010/main" val="2948516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851E16B-E0D5-4C5F-A5B3-38475A26C29A}" type="datetimeFigureOut">
              <a:rPr lang="zh-CN" altLang="en-US" smtClean="0"/>
              <a:t>2016/5/6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E16C892-0508-4ADE-BAF1-5220B6AE1BDB}" type="slidenum">
              <a:rPr lang="zh-CN" altLang="en-US" smtClean="0"/>
              <a:t>‹#›</a:t>
            </a:fld>
            <a:endParaRPr lang="zh-CN" altLang="en-US"/>
          </a:p>
        </p:txBody>
      </p:sp>
    </p:spTree>
    <p:extLst>
      <p:ext uri="{BB962C8B-B14F-4D97-AF65-F5344CB8AC3E}">
        <p14:creationId xmlns:p14="http://schemas.microsoft.com/office/powerpoint/2010/main" val="299232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851E16B-E0D5-4C5F-A5B3-38475A26C29A}" type="datetimeFigureOut">
              <a:rPr lang="zh-CN" altLang="en-US" smtClean="0"/>
              <a:t>2016/5/6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E16C892-0508-4ADE-BAF1-5220B6AE1BDB}"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78267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851E16B-E0D5-4C5F-A5B3-38475A26C29A}" type="datetimeFigureOut">
              <a:rPr lang="zh-CN" altLang="en-US" smtClean="0"/>
              <a:t>2016/5/6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E16C892-0508-4ADE-BAF1-5220B6AE1BDB}" type="slidenum">
              <a:rPr lang="zh-CN" altLang="en-US" smtClean="0"/>
              <a:t>‹#›</a:t>
            </a:fld>
            <a:endParaRPr lang="zh-CN" altLang="en-US"/>
          </a:p>
        </p:txBody>
      </p:sp>
    </p:spTree>
    <p:extLst>
      <p:ext uri="{BB962C8B-B14F-4D97-AF65-F5344CB8AC3E}">
        <p14:creationId xmlns:p14="http://schemas.microsoft.com/office/powerpoint/2010/main" val="1932708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851E16B-E0D5-4C5F-A5B3-38475A26C29A}" type="datetimeFigureOut">
              <a:rPr lang="zh-CN" altLang="en-US" smtClean="0"/>
              <a:t>2016/5/6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E16C892-0508-4ADE-BAF1-5220B6AE1BDB}"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7509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851E16B-E0D5-4C5F-A5B3-38475A26C29A}" type="datetimeFigureOut">
              <a:rPr lang="zh-CN" altLang="en-US" smtClean="0"/>
              <a:t>2016/5/6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E16C892-0508-4ADE-BAF1-5220B6AE1BDB}" type="slidenum">
              <a:rPr lang="zh-CN" altLang="en-US" smtClean="0"/>
              <a:t>‹#›</a:t>
            </a:fld>
            <a:endParaRPr lang="zh-CN" altLang="en-US"/>
          </a:p>
        </p:txBody>
      </p:sp>
    </p:spTree>
    <p:extLst>
      <p:ext uri="{BB962C8B-B14F-4D97-AF65-F5344CB8AC3E}">
        <p14:creationId xmlns:p14="http://schemas.microsoft.com/office/powerpoint/2010/main" val="1737672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51E16B-E0D5-4C5F-A5B3-38475A26C29A}" type="datetimeFigureOut">
              <a:rPr lang="zh-CN" altLang="en-US" smtClean="0"/>
              <a:t>2016/5/6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E16C892-0508-4ADE-BAF1-5220B6AE1BDB}" type="slidenum">
              <a:rPr lang="zh-CN" altLang="en-US" smtClean="0"/>
              <a:t>‹#›</a:t>
            </a:fld>
            <a:endParaRPr lang="zh-CN" altLang="en-US"/>
          </a:p>
        </p:txBody>
      </p:sp>
    </p:spTree>
    <p:extLst>
      <p:ext uri="{BB962C8B-B14F-4D97-AF65-F5344CB8AC3E}">
        <p14:creationId xmlns:p14="http://schemas.microsoft.com/office/powerpoint/2010/main" val="881040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51E16B-E0D5-4C5F-A5B3-38475A26C29A}" type="datetimeFigureOut">
              <a:rPr lang="zh-CN" altLang="en-US" smtClean="0"/>
              <a:t>2016/5/6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E16C892-0508-4ADE-BAF1-5220B6AE1BDB}" type="slidenum">
              <a:rPr lang="zh-CN" altLang="en-US" smtClean="0"/>
              <a:t>‹#›</a:t>
            </a:fld>
            <a:endParaRPr lang="zh-CN" altLang="en-US"/>
          </a:p>
        </p:txBody>
      </p:sp>
    </p:spTree>
    <p:extLst>
      <p:ext uri="{BB962C8B-B14F-4D97-AF65-F5344CB8AC3E}">
        <p14:creationId xmlns:p14="http://schemas.microsoft.com/office/powerpoint/2010/main" val="9552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51E16B-E0D5-4C5F-A5B3-38475A26C29A}" type="datetimeFigureOut">
              <a:rPr lang="zh-CN" altLang="en-US" smtClean="0"/>
              <a:t>2016/5/6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E16C892-0508-4ADE-BAF1-5220B6AE1BDB}" type="slidenum">
              <a:rPr lang="zh-CN" altLang="en-US" smtClean="0"/>
              <a:t>‹#›</a:t>
            </a:fld>
            <a:endParaRPr lang="zh-CN" altLang="en-US"/>
          </a:p>
        </p:txBody>
      </p:sp>
    </p:spTree>
    <p:extLst>
      <p:ext uri="{BB962C8B-B14F-4D97-AF65-F5344CB8AC3E}">
        <p14:creationId xmlns:p14="http://schemas.microsoft.com/office/powerpoint/2010/main" val="405828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851E16B-E0D5-4C5F-A5B3-38475A26C29A}" type="datetimeFigureOut">
              <a:rPr lang="zh-CN" altLang="en-US" smtClean="0"/>
              <a:t>2016/5/6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E16C892-0508-4ADE-BAF1-5220B6AE1BDB}" type="slidenum">
              <a:rPr lang="zh-CN" altLang="en-US" smtClean="0"/>
              <a:t>‹#›</a:t>
            </a:fld>
            <a:endParaRPr lang="zh-CN" altLang="en-US"/>
          </a:p>
        </p:txBody>
      </p:sp>
    </p:spTree>
    <p:extLst>
      <p:ext uri="{BB962C8B-B14F-4D97-AF65-F5344CB8AC3E}">
        <p14:creationId xmlns:p14="http://schemas.microsoft.com/office/powerpoint/2010/main" val="372985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851E16B-E0D5-4C5F-A5B3-38475A26C29A}" type="datetimeFigureOut">
              <a:rPr lang="zh-CN" altLang="en-US" smtClean="0"/>
              <a:t>2016/5/6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E16C892-0508-4ADE-BAF1-5220B6AE1BDB}" type="slidenum">
              <a:rPr lang="zh-CN" altLang="en-US" smtClean="0"/>
              <a:t>‹#›</a:t>
            </a:fld>
            <a:endParaRPr lang="zh-CN" altLang="en-US"/>
          </a:p>
        </p:txBody>
      </p:sp>
    </p:spTree>
    <p:extLst>
      <p:ext uri="{BB962C8B-B14F-4D97-AF65-F5344CB8AC3E}">
        <p14:creationId xmlns:p14="http://schemas.microsoft.com/office/powerpoint/2010/main" val="1799940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851E16B-E0D5-4C5F-A5B3-38475A26C29A}" type="datetimeFigureOut">
              <a:rPr lang="zh-CN" altLang="en-US" smtClean="0"/>
              <a:t>2016/5/6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E16C892-0508-4ADE-BAF1-5220B6AE1BDB}" type="slidenum">
              <a:rPr lang="zh-CN" altLang="en-US" smtClean="0"/>
              <a:t>‹#›</a:t>
            </a:fld>
            <a:endParaRPr lang="zh-CN" altLang="en-US"/>
          </a:p>
        </p:txBody>
      </p:sp>
    </p:spTree>
    <p:extLst>
      <p:ext uri="{BB962C8B-B14F-4D97-AF65-F5344CB8AC3E}">
        <p14:creationId xmlns:p14="http://schemas.microsoft.com/office/powerpoint/2010/main" val="405072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851E16B-E0D5-4C5F-A5B3-38475A26C29A}" type="datetimeFigureOut">
              <a:rPr lang="zh-CN" altLang="en-US" smtClean="0"/>
              <a:t>2016/5/6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E16C892-0508-4ADE-BAF1-5220B6AE1BDB}" type="slidenum">
              <a:rPr lang="zh-CN" altLang="en-US" smtClean="0"/>
              <a:t>‹#›</a:t>
            </a:fld>
            <a:endParaRPr lang="zh-CN" altLang="en-US"/>
          </a:p>
        </p:txBody>
      </p:sp>
    </p:spTree>
    <p:extLst>
      <p:ext uri="{BB962C8B-B14F-4D97-AF65-F5344CB8AC3E}">
        <p14:creationId xmlns:p14="http://schemas.microsoft.com/office/powerpoint/2010/main" val="155442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1E16B-E0D5-4C5F-A5B3-38475A26C29A}" type="datetimeFigureOut">
              <a:rPr lang="zh-CN" altLang="en-US" smtClean="0"/>
              <a:t>2016/5/6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E16C892-0508-4ADE-BAF1-5220B6AE1BDB}" type="slidenum">
              <a:rPr lang="zh-CN" altLang="en-US" smtClean="0"/>
              <a:t>‹#›</a:t>
            </a:fld>
            <a:endParaRPr lang="zh-CN" altLang="en-US"/>
          </a:p>
        </p:txBody>
      </p:sp>
    </p:spTree>
    <p:extLst>
      <p:ext uri="{BB962C8B-B14F-4D97-AF65-F5344CB8AC3E}">
        <p14:creationId xmlns:p14="http://schemas.microsoft.com/office/powerpoint/2010/main" val="216237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851E16B-E0D5-4C5F-A5B3-38475A26C29A}" type="datetimeFigureOut">
              <a:rPr lang="zh-CN" altLang="en-US" smtClean="0"/>
              <a:t>2016/5/6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E16C892-0508-4ADE-BAF1-5220B6AE1BDB}" type="slidenum">
              <a:rPr lang="zh-CN" altLang="en-US" smtClean="0"/>
              <a:t>‹#›</a:t>
            </a:fld>
            <a:endParaRPr lang="zh-CN" altLang="en-US"/>
          </a:p>
        </p:txBody>
      </p:sp>
    </p:spTree>
    <p:extLst>
      <p:ext uri="{BB962C8B-B14F-4D97-AF65-F5344CB8AC3E}">
        <p14:creationId xmlns:p14="http://schemas.microsoft.com/office/powerpoint/2010/main" val="2101709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851E16B-E0D5-4C5F-A5B3-38475A26C29A}" type="datetimeFigureOut">
              <a:rPr lang="zh-CN" altLang="en-US" smtClean="0"/>
              <a:t>2016/5/6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E16C892-0508-4ADE-BAF1-5220B6AE1BDB}" type="slidenum">
              <a:rPr lang="zh-CN" altLang="en-US" smtClean="0"/>
              <a:t>‹#›</a:t>
            </a:fld>
            <a:endParaRPr lang="zh-CN" altLang="en-US"/>
          </a:p>
        </p:txBody>
      </p:sp>
    </p:spTree>
    <p:extLst>
      <p:ext uri="{BB962C8B-B14F-4D97-AF65-F5344CB8AC3E}">
        <p14:creationId xmlns:p14="http://schemas.microsoft.com/office/powerpoint/2010/main" val="3251391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51E16B-E0D5-4C5F-A5B3-38475A26C29A}" type="datetimeFigureOut">
              <a:rPr lang="zh-CN" altLang="en-US" smtClean="0"/>
              <a:t>2016/5/6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16C892-0508-4ADE-BAF1-5220B6AE1BDB}" type="slidenum">
              <a:rPr lang="zh-CN" altLang="en-US" smtClean="0"/>
              <a:t>‹#›</a:t>
            </a:fld>
            <a:endParaRPr lang="zh-CN" altLang="en-US"/>
          </a:p>
        </p:txBody>
      </p:sp>
    </p:spTree>
    <p:extLst>
      <p:ext uri="{BB962C8B-B14F-4D97-AF65-F5344CB8AC3E}">
        <p14:creationId xmlns:p14="http://schemas.microsoft.com/office/powerpoint/2010/main" val="9103596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129916"/>
            <a:ext cx="7766936" cy="1646302"/>
          </a:xfrm>
        </p:spPr>
        <p:txBody>
          <a:bodyPr/>
          <a:lstStyle/>
          <a:p>
            <a:pPr algn="ctr"/>
            <a:r>
              <a:rPr lang="en-US" altLang="zh-CN" sz="6600" b="1" dirty="0" smtClean="0"/>
              <a:t>MVP</a:t>
            </a:r>
            <a:r>
              <a:rPr lang="zh-CN" altLang="en-US" sz="6600" b="1" dirty="0" smtClean="0"/>
              <a:t>简介</a:t>
            </a:r>
            <a:endParaRPr lang="zh-CN" altLang="en-US" sz="6600" b="1" dirty="0"/>
          </a:p>
        </p:txBody>
      </p:sp>
    </p:spTree>
    <p:extLst>
      <p:ext uri="{BB962C8B-B14F-4D97-AF65-F5344CB8AC3E}">
        <p14:creationId xmlns:p14="http://schemas.microsoft.com/office/powerpoint/2010/main" val="1439287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latin typeface="微软雅黑" panose="020B0503020204020204" pitchFamily="34" charset="-122"/>
                <a:ea typeface="微软雅黑" panose="020B0503020204020204" pitchFamily="34" charset="-122"/>
              </a:rPr>
              <a:t>MVP</a:t>
            </a:r>
            <a:r>
              <a:rPr lang="zh-CN" altLang="en-US" dirty="0">
                <a:latin typeface="微软雅黑" panose="020B0503020204020204" pitchFamily="34" charset="-122"/>
                <a:ea typeface="微软雅黑" panose="020B0503020204020204" pitchFamily="34" charset="-122"/>
              </a:rPr>
              <a:t>优点</a:t>
            </a:r>
          </a:p>
        </p:txBody>
      </p:sp>
      <p:sp>
        <p:nvSpPr>
          <p:cNvPr id="3" name="内容占位符 2"/>
          <p:cNvSpPr>
            <a:spLocks noGrp="1"/>
          </p:cNvSpPr>
          <p:nvPr>
            <p:ph idx="1"/>
          </p:nvPr>
        </p:nvSpPr>
        <p:spPr/>
        <p:txBody>
          <a:bodyPr>
            <a:normAutofit fontScale="92500" lnSpcReduction="10000"/>
          </a:bodyPr>
          <a:lstStyle/>
          <a:p>
            <a:pPr lvl="0"/>
            <a:r>
              <a:rPr lang="zh-CN" altLang="zh-CN" dirty="0">
                <a:latin typeface="微软雅黑" panose="020B0503020204020204" pitchFamily="34" charset="-122"/>
                <a:ea typeface="微软雅黑" panose="020B0503020204020204" pitchFamily="34" charset="-122"/>
              </a:rPr>
              <a:t>模型与视图完全分离，我们可以修改视图而不影响模型。</a:t>
            </a:r>
          </a:p>
          <a:p>
            <a:pPr lvl="0"/>
            <a:r>
              <a:rPr lang="zh-CN" altLang="zh-CN" dirty="0">
                <a:latin typeface="微软雅黑" panose="020B0503020204020204" pitchFamily="34" charset="-122"/>
                <a:ea typeface="微软雅黑" panose="020B0503020204020204" pitchFamily="34" charset="-122"/>
              </a:rPr>
              <a:t>可以更高效的使用模型，因为所有的交互都发生在一个地方——</a:t>
            </a:r>
            <a:r>
              <a:rPr lang="en-US" altLang="zh-CN" dirty="0">
                <a:latin typeface="微软雅黑" panose="020B0503020204020204" pitchFamily="34" charset="-122"/>
                <a:ea typeface="微软雅黑" panose="020B0503020204020204" pitchFamily="34" charset="-122"/>
              </a:rPr>
              <a:t>presenter</a:t>
            </a:r>
            <a:r>
              <a:rPr lang="zh-CN" altLang="zh-CN" dirty="0">
                <a:latin typeface="微软雅黑" panose="020B0503020204020204" pitchFamily="34" charset="-122"/>
                <a:ea typeface="微软雅黑" panose="020B0503020204020204" pitchFamily="34" charset="-122"/>
              </a:rPr>
              <a:t>内部</a:t>
            </a:r>
          </a:p>
          <a:p>
            <a:pPr lvl="0"/>
            <a:r>
              <a:rPr lang="zh-CN" altLang="zh-CN" dirty="0">
                <a:latin typeface="微软雅黑" panose="020B0503020204020204" pitchFamily="34" charset="-122"/>
                <a:ea typeface="微软雅黑" panose="020B0503020204020204" pitchFamily="34" charset="-122"/>
              </a:rPr>
              <a:t>我们可以将一个</a:t>
            </a:r>
            <a:r>
              <a:rPr lang="en-US" altLang="zh-CN" dirty="0">
                <a:latin typeface="微软雅黑" panose="020B0503020204020204" pitchFamily="34" charset="-122"/>
                <a:ea typeface="微软雅黑" panose="020B0503020204020204" pitchFamily="34" charset="-122"/>
              </a:rPr>
              <a:t>presenter</a:t>
            </a:r>
            <a:r>
              <a:rPr lang="zh-CN" altLang="zh-CN" dirty="0">
                <a:latin typeface="微软雅黑" panose="020B0503020204020204" pitchFamily="34" charset="-122"/>
                <a:ea typeface="微软雅黑" panose="020B0503020204020204" pitchFamily="34" charset="-122"/>
              </a:rPr>
              <a:t>用于多个视图，而不需要</a:t>
            </a:r>
            <a:r>
              <a:rPr lang="en-US" altLang="zh-CN" dirty="0">
                <a:latin typeface="微软雅黑" panose="020B0503020204020204" pitchFamily="34" charset="-122"/>
                <a:ea typeface="微软雅黑" panose="020B0503020204020204" pitchFamily="34" charset="-122"/>
              </a:rPr>
              <a:t>presenter</a:t>
            </a:r>
            <a:r>
              <a:rPr lang="zh-CN" altLang="zh-CN" dirty="0">
                <a:latin typeface="微软雅黑" panose="020B0503020204020204" pitchFamily="34" charset="-122"/>
                <a:ea typeface="微软雅黑" panose="020B0503020204020204" pitchFamily="34" charset="-122"/>
              </a:rPr>
              <a:t>的逻辑。这个特性非常有用，因为视图的变化总是比模型的变化频繁。</a:t>
            </a:r>
          </a:p>
          <a:p>
            <a:endParaRPr lang="en-US" altLang="zh-CN" dirty="0" smtClean="0"/>
          </a:p>
          <a:p>
            <a:endParaRPr lang="en-US" altLang="zh-CN" dirty="0"/>
          </a:p>
          <a:p>
            <a:r>
              <a:rPr lang="en-US" altLang="zh-CN" dirty="0">
                <a:latin typeface="微软雅黑" panose="020B0503020204020204" pitchFamily="34" charset="-122"/>
                <a:ea typeface="微软雅黑" panose="020B0503020204020204" pitchFamily="34" charset="-122"/>
              </a:rPr>
              <a:t>View</a:t>
            </a:r>
            <a:r>
              <a:rPr lang="zh-CN" altLang="zh-CN" dirty="0">
                <a:latin typeface="微软雅黑" panose="020B0503020204020204" pitchFamily="34" charset="-122"/>
                <a:ea typeface="微软雅黑" panose="020B0503020204020204" pitchFamily="34" charset="-122"/>
              </a:rPr>
              <a:t>接受用户的交互请求</a:t>
            </a:r>
          </a:p>
          <a:p>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View</a:t>
            </a:r>
            <a:r>
              <a:rPr lang="zh-CN" altLang="zh-CN" dirty="0">
                <a:latin typeface="微软雅黑" panose="020B0503020204020204" pitchFamily="34" charset="-122"/>
                <a:ea typeface="微软雅黑" panose="020B0503020204020204" pitchFamily="34" charset="-122"/>
              </a:rPr>
              <a:t>将请求转交给</a:t>
            </a:r>
            <a:r>
              <a:rPr lang="en-US" altLang="zh-CN" dirty="0">
                <a:latin typeface="微软雅黑" panose="020B0503020204020204" pitchFamily="34" charset="-122"/>
                <a:ea typeface="微软雅黑" panose="020B0503020204020204" pitchFamily="34" charset="-122"/>
              </a:rPr>
              <a:t>Presenter</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Presenter</a:t>
            </a:r>
            <a:r>
              <a:rPr lang="zh-CN" altLang="zh-CN" dirty="0">
                <a:latin typeface="微软雅黑" panose="020B0503020204020204" pitchFamily="34" charset="-122"/>
                <a:ea typeface="微软雅黑" panose="020B0503020204020204" pitchFamily="34" charset="-122"/>
              </a:rPr>
              <a:t>操作</a:t>
            </a:r>
            <a:r>
              <a:rPr lang="en-US" altLang="zh-CN" dirty="0">
                <a:latin typeface="微软雅黑" panose="020B0503020204020204" pitchFamily="34" charset="-122"/>
                <a:ea typeface="微软雅黑" panose="020B0503020204020204" pitchFamily="34" charset="-122"/>
              </a:rPr>
              <a:t>Model</a:t>
            </a:r>
            <a:r>
              <a:rPr lang="zh-CN" altLang="zh-CN" dirty="0">
                <a:latin typeface="微软雅黑" panose="020B0503020204020204" pitchFamily="34" charset="-122"/>
                <a:ea typeface="微软雅黑" panose="020B0503020204020204" pitchFamily="34" charset="-122"/>
              </a:rPr>
              <a:t>进行数据库更新</a:t>
            </a:r>
          </a:p>
          <a:p>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、数据更新之后，</a:t>
            </a:r>
            <a:r>
              <a:rPr lang="en-US" altLang="zh-CN" dirty="0">
                <a:latin typeface="微软雅黑" panose="020B0503020204020204" pitchFamily="34" charset="-122"/>
                <a:ea typeface="微软雅黑" panose="020B0503020204020204" pitchFamily="34" charset="-122"/>
              </a:rPr>
              <a:t>Model</a:t>
            </a:r>
            <a:r>
              <a:rPr lang="zh-CN" altLang="zh-CN" dirty="0">
                <a:latin typeface="微软雅黑" panose="020B0503020204020204" pitchFamily="34" charset="-122"/>
                <a:ea typeface="微软雅黑" panose="020B0503020204020204" pitchFamily="34" charset="-122"/>
              </a:rPr>
              <a:t>通知</a:t>
            </a:r>
            <a:r>
              <a:rPr lang="en-US" altLang="zh-CN" dirty="0">
                <a:latin typeface="微软雅黑" panose="020B0503020204020204" pitchFamily="34" charset="-122"/>
                <a:ea typeface="微软雅黑" panose="020B0503020204020204" pitchFamily="34" charset="-122"/>
              </a:rPr>
              <a:t>Presenter</a:t>
            </a:r>
            <a:r>
              <a:rPr lang="zh-CN" altLang="zh-CN" dirty="0">
                <a:latin typeface="微软雅黑" panose="020B0503020204020204" pitchFamily="34" charset="-122"/>
                <a:ea typeface="微软雅黑" panose="020B0503020204020204" pitchFamily="34" charset="-122"/>
              </a:rPr>
              <a:t>数据发生变化</a:t>
            </a:r>
          </a:p>
          <a:p>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Presenter</a:t>
            </a:r>
            <a:r>
              <a:rPr lang="zh-CN" altLang="zh-CN" dirty="0">
                <a:latin typeface="微软雅黑" panose="020B0503020204020204" pitchFamily="34" charset="-122"/>
                <a:ea typeface="微软雅黑" panose="020B0503020204020204" pitchFamily="34" charset="-122"/>
              </a:rPr>
              <a:t>更新</a:t>
            </a:r>
            <a:r>
              <a:rPr lang="en-US" altLang="zh-CN" dirty="0">
                <a:latin typeface="微软雅黑" panose="020B0503020204020204" pitchFamily="34" charset="-122"/>
                <a:ea typeface="微软雅黑" panose="020B0503020204020204" pitchFamily="34" charset="-122"/>
              </a:rPr>
              <a:t>View</a:t>
            </a:r>
            <a:r>
              <a:rPr lang="zh-CN" altLang="zh-CN" dirty="0">
                <a:latin typeface="微软雅黑" panose="020B0503020204020204" pitchFamily="34" charset="-122"/>
                <a:ea typeface="微软雅黑" panose="020B0503020204020204" pitchFamily="34" charset="-122"/>
              </a:rPr>
              <a:t>的数据</a:t>
            </a:r>
          </a:p>
          <a:p>
            <a:endParaRPr lang="zh-CN" altLang="en-US" dirty="0"/>
          </a:p>
        </p:txBody>
      </p:sp>
    </p:spTree>
    <p:extLst>
      <p:ext uri="{BB962C8B-B14F-4D97-AF65-F5344CB8AC3E}">
        <p14:creationId xmlns:p14="http://schemas.microsoft.com/office/powerpoint/2010/main" val="141781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Android</a:t>
            </a:r>
            <a:r>
              <a:rPr lang="zh-CN" altLang="en-US" dirty="0" smtClean="0">
                <a:latin typeface="微软雅黑" panose="020B0503020204020204" pitchFamily="34" charset="-122"/>
                <a:ea typeface="微软雅黑" panose="020B0503020204020204" pitchFamily="34" charset="-122"/>
              </a:rPr>
              <a:t>开发框架</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MVP</a:t>
            </a:r>
            <a:r>
              <a:rPr lang="zh-CN" altLang="en-US" dirty="0" smtClean="0">
                <a:latin typeface="微软雅黑" panose="020B0503020204020204" pitchFamily="34" charset="-122"/>
                <a:ea typeface="微软雅黑" panose="020B0503020204020204" pitchFamily="34" charset="-122"/>
              </a:rPr>
              <a:t>模式简介</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Demo</a:t>
            </a:r>
            <a:r>
              <a:rPr lang="zh-CN" altLang="en-US" dirty="0">
                <a:latin typeface="微软雅黑" panose="020B0503020204020204" pitchFamily="34" charset="-122"/>
                <a:ea typeface="微软雅黑" panose="020B0503020204020204" pitchFamily="34" charset="-122"/>
              </a:rPr>
              <a:t>讲解</a:t>
            </a:r>
          </a:p>
        </p:txBody>
      </p:sp>
    </p:spTree>
    <p:extLst>
      <p:ext uri="{BB962C8B-B14F-4D97-AF65-F5344CB8AC3E}">
        <p14:creationId xmlns:p14="http://schemas.microsoft.com/office/powerpoint/2010/main" val="2924944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微软雅黑" panose="020B0503020204020204" pitchFamily="34" charset="-122"/>
                <a:ea typeface="微软雅黑" panose="020B0503020204020204" pitchFamily="34" charset="-122"/>
              </a:rPr>
              <a:t>Android</a:t>
            </a:r>
            <a:r>
              <a:rPr lang="zh-CN" altLang="en-US" dirty="0">
                <a:latin typeface="微软雅黑" panose="020B0503020204020204" pitchFamily="34" charset="-122"/>
                <a:ea typeface="微软雅黑" panose="020B0503020204020204" pitchFamily="34" charset="-122"/>
              </a:rPr>
              <a:t>开发框架</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zh-CN" altLang="en-US" dirty="0"/>
          </a:p>
        </p:txBody>
      </p:sp>
      <p:sp>
        <p:nvSpPr>
          <p:cNvPr id="3" name="内容占位符 2"/>
          <p:cNvSpPr>
            <a:spLocks noGrp="1"/>
          </p:cNvSpPr>
          <p:nvPr>
            <p:ph idx="1"/>
          </p:nvPr>
        </p:nvSpPr>
        <p:spPr/>
        <p:txBody>
          <a:bodyPr/>
          <a:lstStyle/>
          <a:p>
            <a:r>
              <a:rPr lang="en-US" altLang="zh-CN" dirty="0" smtClean="0"/>
              <a:t>MVC</a:t>
            </a:r>
            <a:r>
              <a:rPr lang="zh-CN" altLang="en-US" dirty="0" smtClean="0"/>
              <a:t>（</a:t>
            </a:r>
            <a:r>
              <a:rPr lang="en-US" altLang="zh-CN" dirty="0" smtClean="0"/>
              <a:t>Model </a:t>
            </a:r>
            <a:r>
              <a:rPr lang="en-US" altLang="zh-CN" dirty="0"/>
              <a:t>View Controller</a:t>
            </a:r>
            <a:r>
              <a:rPr lang="zh-CN" altLang="en-US" dirty="0" smtClean="0"/>
              <a:t>）</a:t>
            </a:r>
            <a:endParaRPr lang="en-US" altLang="zh-CN" dirty="0" smtClean="0"/>
          </a:p>
          <a:p>
            <a:endParaRPr lang="en-US" altLang="zh-CN" dirty="0" smtClean="0"/>
          </a:p>
          <a:p>
            <a:r>
              <a:rPr lang="en-US" altLang="zh-CN" dirty="0"/>
              <a:t>MVP</a:t>
            </a:r>
            <a:r>
              <a:rPr lang="zh-CN" altLang="en-US" dirty="0"/>
              <a:t>模式（</a:t>
            </a:r>
            <a:r>
              <a:rPr lang="en-US" altLang="zh-CN" dirty="0"/>
              <a:t>Model View Presenter</a:t>
            </a:r>
            <a:r>
              <a:rPr lang="zh-CN" altLang="en-US" dirty="0" smtClean="0"/>
              <a:t>）</a:t>
            </a:r>
            <a:endParaRPr lang="en-US" altLang="zh-CN" dirty="0" smtClean="0"/>
          </a:p>
          <a:p>
            <a:endParaRPr lang="en-US" altLang="zh-CN" dirty="0"/>
          </a:p>
          <a:p>
            <a:r>
              <a:rPr lang="en-US" altLang="zh-CN" dirty="0"/>
              <a:t>MVVM</a:t>
            </a:r>
            <a:r>
              <a:rPr lang="zh-CN" altLang="en-US" dirty="0"/>
              <a:t>模式（</a:t>
            </a:r>
            <a:r>
              <a:rPr lang="en-US" altLang="zh-CN" dirty="0"/>
              <a:t>Model - View - </a:t>
            </a:r>
            <a:r>
              <a:rPr lang="en-US" altLang="zh-CN" dirty="0" err="1"/>
              <a:t>ViewModel</a:t>
            </a:r>
            <a:r>
              <a:rPr lang="zh-CN" altLang="en-US" dirty="0"/>
              <a:t>）</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06306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MVP</a:t>
            </a:r>
            <a:r>
              <a:rPr lang="zh-CN" altLang="en-US" dirty="0" smtClean="0"/>
              <a:t>模式</a:t>
            </a:r>
            <a:endParaRPr lang="zh-CN" altLang="en-US" dirty="0"/>
          </a:p>
        </p:txBody>
      </p:sp>
      <p:sp>
        <p:nvSpPr>
          <p:cNvPr id="3" name="内容占位符 2"/>
          <p:cNvSpPr>
            <a:spLocks noGrp="1"/>
          </p:cNvSpPr>
          <p:nvPr>
            <p:ph idx="1"/>
          </p:nvPr>
        </p:nvSpPr>
        <p:spPr/>
        <p:txBody>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MVP</a:t>
            </a:r>
            <a:r>
              <a:rPr lang="zh-CN" altLang="en-US" dirty="0" smtClean="0">
                <a:latin typeface="微软雅黑" panose="020B0503020204020204" pitchFamily="34" charset="-122"/>
                <a:ea typeface="微软雅黑" panose="020B0503020204020204" pitchFamily="34" charset="-122"/>
              </a:rPr>
              <a:t>简介</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MVP</a:t>
            </a:r>
            <a:r>
              <a:rPr lang="zh-CN" altLang="en-US" dirty="0" smtClean="0">
                <a:latin typeface="微软雅黑" panose="020B0503020204020204" pitchFamily="34" charset="-122"/>
                <a:ea typeface="微软雅黑" panose="020B0503020204020204" pitchFamily="34" charset="-122"/>
              </a:rPr>
              <a:t>之</a:t>
            </a:r>
            <a:r>
              <a:rPr lang="en-US" altLang="zh-CN" dirty="0" smtClean="0">
                <a:latin typeface="微软雅黑" panose="020B0503020204020204" pitchFamily="34" charset="-122"/>
                <a:ea typeface="微软雅黑" panose="020B0503020204020204" pitchFamily="34" charset="-122"/>
              </a:rPr>
              <a:t>Model</a:t>
            </a: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MVP</a:t>
            </a:r>
            <a:r>
              <a:rPr lang="zh-CN" altLang="en-US" dirty="0" smtClean="0">
                <a:latin typeface="微软雅黑" panose="020B0503020204020204" pitchFamily="34" charset="-122"/>
                <a:ea typeface="微软雅黑" panose="020B0503020204020204" pitchFamily="34" charset="-122"/>
              </a:rPr>
              <a:t>之</a:t>
            </a:r>
            <a:r>
              <a:rPr lang="en-US" altLang="zh-CN" dirty="0" smtClean="0">
                <a:latin typeface="微软雅黑" panose="020B0503020204020204" pitchFamily="34" charset="-122"/>
                <a:ea typeface="微软雅黑" panose="020B0503020204020204" pitchFamily="34" charset="-122"/>
              </a:rPr>
              <a:t>View</a:t>
            </a: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MVP</a:t>
            </a:r>
            <a:r>
              <a:rPr lang="zh-CN" altLang="en-US" dirty="0" smtClean="0">
                <a:latin typeface="微软雅黑" panose="020B0503020204020204" pitchFamily="34" charset="-122"/>
                <a:ea typeface="微软雅黑" panose="020B0503020204020204" pitchFamily="34" charset="-122"/>
              </a:rPr>
              <a:t>之</a:t>
            </a:r>
            <a:r>
              <a:rPr lang="en-US" altLang="zh-CN" dirty="0">
                <a:latin typeface="微软雅黑" panose="020B0503020204020204" pitchFamily="34" charset="-122"/>
                <a:ea typeface="微软雅黑" panose="020B0503020204020204" pitchFamily="34" charset="-122"/>
              </a:rPr>
              <a:t>Presenter</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457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dirty="0" smtClean="0"/>
              <a:t>MVP</a:t>
            </a:r>
            <a:r>
              <a:rPr lang="zh-CN" altLang="en-US" dirty="0" smtClean="0"/>
              <a:t>简介</a:t>
            </a:r>
            <a:r>
              <a:rPr lang="en-US" altLang="zh-CN" dirty="0" smtClean="0"/>
              <a:t/>
            </a:r>
            <a:br>
              <a:rPr lang="en-US" altLang="zh-CN" dirty="0" smtClean="0"/>
            </a:b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Model View Presenter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zh-CN" altLang="en-US" dirty="0"/>
          </a:p>
        </p:txBody>
      </p:sp>
      <p:sp>
        <p:nvSpPr>
          <p:cNvPr id="3" name="内容占位符 2"/>
          <p:cNvSpPr>
            <a:spLocks noGrp="1"/>
          </p:cNvSpPr>
          <p:nvPr>
            <p:ph idx="1"/>
          </p:nvPr>
        </p:nvSpPr>
        <p:spPr/>
        <p:txBody>
          <a:bodyPr/>
          <a:lstStyle/>
          <a:p>
            <a:r>
              <a:rPr lang="en-US" altLang="zh-CN" dirty="0" smtClean="0">
                <a:latin typeface="微软雅黑" panose="020B0503020204020204" pitchFamily="34" charset="-122"/>
                <a:ea typeface="微软雅黑" panose="020B0503020204020204" pitchFamily="34" charset="-122"/>
              </a:rPr>
              <a:t>MVP</a:t>
            </a:r>
            <a:r>
              <a:rPr lang="zh-CN" altLang="en-US" dirty="0" smtClean="0">
                <a:latin typeface="微软雅黑" panose="020B0503020204020204" pitchFamily="34" charset="-122"/>
                <a:ea typeface="微软雅黑" panose="020B0503020204020204" pitchFamily="34" charset="-122"/>
              </a:rPr>
              <a:t>作为</a:t>
            </a:r>
            <a:r>
              <a:rPr lang="en-US" altLang="zh-CN" dirty="0" smtClean="0">
                <a:latin typeface="微软雅黑" panose="020B0503020204020204" pitchFamily="34" charset="-122"/>
                <a:ea typeface="微软雅黑" panose="020B0503020204020204" pitchFamily="34" charset="-122"/>
              </a:rPr>
              <a:t>MVC</a:t>
            </a:r>
            <a:r>
              <a:rPr lang="zh-CN" altLang="en-US" dirty="0" smtClean="0">
                <a:latin typeface="微软雅黑" panose="020B0503020204020204" pitchFamily="34" charset="-122"/>
                <a:ea typeface="微软雅黑" panose="020B0503020204020204" pitchFamily="34" charset="-122"/>
              </a:rPr>
              <a:t>的演化版本，也是作为用户界面（用户层）的实现模式。</a:t>
            </a:r>
            <a:r>
              <a:rPr lang="en-US" altLang="zh-CN" dirty="0" smtClean="0">
                <a:latin typeface="微软雅黑" panose="020B0503020204020204" pitchFamily="34" charset="-122"/>
                <a:ea typeface="微软雅黑" panose="020B0503020204020204" pitchFamily="34" charset="-122"/>
              </a:rPr>
              <a:t>MVP</a:t>
            </a:r>
            <a:r>
              <a:rPr lang="zh-CN" altLang="en-US" dirty="0" smtClean="0">
                <a:latin typeface="微软雅黑" panose="020B0503020204020204" pitchFamily="34" charset="-122"/>
                <a:ea typeface="微软雅黑" panose="020B0503020204020204" pitchFamily="34" charset="-122"/>
              </a:rPr>
              <a:t>所对应的意义：</a:t>
            </a:r>
            <a:r>
              <a:rPr lang="en-US" altLang="zh-CN" dirty="0" smtClean="0">
                <a:latin typeface="微软雅黑" panose="020B0503020204020204" pitchFamily="34" charset="-122"/>
                <a:ea typeface="微软雅黑" panose="020B0503020204020204" pitchFamily="34" charset="-122"/>
              </a:rPr>
              <a:t>M-Model-</a:t>
            </a:r>
            <a:r>
              <a:rPr lang="zh-CN" altLang="en-US" dirty="0" smtClean="0">
                <a:latin typeface="微软雅黑" panose="020B0503020204020204" pitchFamily="34" charset="-122"/>
                <a:ea typeface="微软雅黑" panose="020B0503020204020204" pitchFamily="34" charset="-122"/>
              </a:rPr>
              <a:t>模型、</a:t>
            </a:r>
            <a:r>
              <a:rPr lang="en-US" altLang="zh-CN" dirty="0" smtClean="0">
                <a:latin typeface="微软雅黑" panose="020B0503020204020204" pitchFamily="34" charset="-122"/>
                <a:ea typeface="微软雅黑" panose="020B0503020204020204" pitchFamily="34" charset="-122"/>
              </a:rPr>
              <a:t>V-View-</a:t>
            </a:r>
            <a:r>
              <a:rPr lang="zh-CN" altLang="en-US" dirty="0" smtClean="0">
                <a:latin typeface="微软雅黑" panose="020B0503020204020204" pitchFamily="34" charset="-122"/>
                <a:ea typeface="微软雅黑" panose="020B0503020204020204" pitchFamily="34" charset="-122"/>
              </a:rPr>
              <a:t>视图、</a:t>
            </a:r>
            <a:r>
              <a:rPr lang="en-US" altLang="zh-CN" dirty="0" smtClean="0">
                <a:latin typeface="微软雅黑" panose="020B0503020204020204" pitchFamily="34" charset="-122"/>
                <a:ea typeface="微软雅黑" panose="020B0503020204020204" pitchFamily="34" charset="-122"/>
              </a:rPr>
              <a:t>P-Presenter</a:t>
            </a:r>
          </a:p>
          <a:p>
            <a:r>
              <a:rPr lang="en-US" altLang="zh-CN" dirty="0" smtClean="0">
                <a:latin typeface="微软雅黑" panose="020B0503020204020204" pitchFamily="34" charset="-122"/>
                <a:ea typeface="微软雅黑" panose="020B0503020204020204" pitchFamily="34" charset="-122"/>
              </a:rPr>
              <a:t>Presenter</a:t>
            </a:r>
            <a:r>
              <a:rPr lang="zh-CN" altLang="en-US" dirty="0" smtClean="0">
                <a:latin typeface="微软雅黑" panose="020B0503020204020204" pitchFamily="34" charset="-122"/>
                <a:ea typeface="微软雅黑" panose="020B0503020204020204" pitchFamily="34" charset="-122"/>
              </a:rPr>
              <a:t>在</a:t>
            </a:r>
            <a:r>
              <a:rPr lang="en-US" altLang="zh-CN" dirty="0" smtClean="0">
                <a:latin typeface="微软雅黑" panose="020B0503020204020204" pitchFamily="34" charset="-122"/>
                <a:ea typeface="微软雅黑" panose="020B0503020204020204" pitchFamily="34" charset="-122"/>
              </a:rPr>
              <a:t>MVP</a:t>
            </a:r>
            <a:r>
              <a:rPr lang="zh-CN" altLang="en-US" dirty="0" smtClean="0">
                <a:latin typeface="微软雅黑" panose="020B0503020204020204" pitchFamily="34" charset="-122"/>
                <a:ea typeface="微软雅黑" panose="020B0503020204020204" pitchFamily="34" charset="-122"/>
              </a:rPr>
              <a:t>中起着逻辑控制处理的角色，起着控制各业务流程的作用。</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M</a:t>
            </a:r>
            <a:r>
              <a:rPr lang="zh-CN" altLang="en-US" dirty="0" smtClean="0">
                <a:latin typeface="微软雅黑" panose="020B0503020204020204" pitchFamily="34" charset="-122"/>
                <a:ea typeface="微软雅黑" panose="020B0503020204020204" pitchFamily="34" charset="-122"/>
              </a:rPr>
              <a:t>与</a:t>
            </a:r>
            <a:r>
              <a:rPr lang="en-US" altLang="zh-CN" dirty="0" smtClean="0">
                <a:latin typeface="微软雅黑" panose="020B0503020204020204" pitchFamily="34" charset="-122"/>
                <a:ea typeface="微软雅黑" panose="020B0503020204020204" pitchFamily="34" charset="-122"/>
              </a:rPr>
              <a:t>V</a:t>
            </a:r>
            <a:r>
              <a:rPr lang="zh-CN" altLang="en-US" dirty="0" smtClean="0">
                <a:latin typeface="微软雅黑" panose="020B0503020204020204" pitchFamily="34" charset="-122"/>
                <a:ea typeface="微软雅黑" panose="020B0503020204020204" pitchFamily="34" charset="-122"/>
              </a:rPr>
              <a:t>不直接关联也就是不存在直接关系，这两者之间隔着</a:t>
            </a:r>
            <a:r>
              <a:rPr lang="en-US" altLang="zh-CN" dirty="0" smtClean="0">
                <a:latin typeface="微软雅黑" panose="020B0503020204020204" pitchFamily="34" charset="-122"/>
                <a:ea typeface="微软雅黑" panose="020B0503020204020204" pitchFamily="34" charset="-122"/>
              </a:rPr>
              <a:t>P</a:t>
            </a:r>
            <a:r>
              <a:rPr lang="zh-CN" altLang="en-US" dirty="0" smtClean="0">
                <a:latin typeface="微软雅黑" panose="020B0503020204020204" pitchFamily="34" charset="-122"/>
                <a:ea typeface="微软雅黑" panose="020B0503020204020204" pitchFamily="34" charset="-122"/>
              </a:rPr>
              <a:t>层，</a:t>
            </a:r>
            <a:r>
              <a:rPr lang="en-US" altLang="zh-CN" dirty="0" smtClean="0">
                <a:latin typeface="微软雅黑" panose="020B0503020204020204" pitchFamily="34" charset="-122"/>
                <a:ea typeface="微软雅黑" panose="020B0503020204020204" pitchFamily="34" charset="-122"/>
              </a:rPr>
              <a:t>P</a:t>
            </a:r>
            <a:r>
              <a:rPr lang="zh-CN" altLang="en-US" dirty="0" smtClean="0">
                <a:latin typeface="微软雅黑" panose="020B0503020204020204" pitchFamily="34" charset="-122"/>
                <a:ea typeface="微软雅黑" panose="020B0503020204020204" pitchFamily="34" charset="-122"/>
              </a:rPr>
              <a:t>负责调控</a:t>
            </a:r>
            <a:r>
              <a:rPr lang="en-US" altLang="zh-CN" dirty="0" smtClean="0">
                <a:latin typeface="微软雅黑" panose="020B0503020204020204" pitchFamily="34" charset="-122"/>
                <a:ea typeface="微软雅黑" panose="020B0503020204020204" pitchFamily="34" charset="-122"/>
              </a:rPr>
              <a:t>V</a:t>
            </a:r>
            <a:r>
              <a:rPr lang="zh-CN" altLang="en-US" dirty="0" smtClean="0">
                <a:latin typeface="微软雅黑" panose="020B0503020204020204" pitchFamily="34" charset="-122"/>
                <a:ea typeface="微软雅黑" panose="020B0503020204020204" pitchFamily="34" charset="-122"/>
              </a:rPr>
              <a:t>与</a:t>
            </a:r>
            <a:r>
              <a:rPr lang="en-US" altLang="zh-CN" dirty="0" smtClean="0">
                <a:latin typeface="微软雅黑" panose="020B0503020204020204" pitchFamily="34" charset="-122"/>
                <a:ea typeface="微软雅黑" panose="020B0503020204020204" pitchFamily="34" charset="-122"/>
              </a:rPr>
              <a:t>M</a:t>
            </a:r>
            <a:r>
              <a:rPr lang="zh-CN" altLang="en-US" dirty="0" smtClean="0">
                <a:latin typeface="微软雅黑" panose="020B0503020204020204" pitchFamily="34" charset="-122"/>
                <a:ea typeface="微软雅黑" panose="020B0503020204020204" pitchFamily="34" charset="-122"/>
              </a:rPr>
              <a:t>之间的简介交互，</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P</a:t>
            </a:r>
            <a:r>
              <a:rPr lang="zh-CN" altLang="en-US" dirty="0" smtClean="0">
                <a:latin typeface="微软雅黑" panose="020B0503020204020204" pitchFamily="34" charset="-122"/>
                <a:ea typeface="微软雅黑" panose="020B0503020204020204" pitchFamily="34" charset="-122"/>
              </a:rPr>
              <a:t>与</a:t>
            </a:r>
            <a:r>
              <a:rPr lang="en-US" altLang="zh-CN" dirty="0" smtClean="0">
                <a:latin typeface="微软雅黑" panose="020B0503020204020204" pitchFamily="34" charset="-122"/>
                <a:ea typeface="微软雅黑" panose="020B0503020204020204" pitchFamily="34" charset="-122"/>
              </a:rPr>
              <a:t>V</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M</a:t>
            </a:r>
            <a:r>
              <a:rPr lang="zh-CN" altLang="en-US" dirty="0" smtClean="0">
                <a:latin typeface="微软雅黑" panose="020B0503020204020204" pitchFamily="34" charset="-122"/>
                <a:ea typeface="微软雅黑" panose="020B0503020204020204" pitchFamily="34" charset="-122"/>
              </a:rPr>
              <a:t>的交互使用接口定义交互操作可以进一步达到松耦合也可以通过接口更加方便的进行单元测试。</a:t>
            </a:r>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88482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1611" y="1524000"/>
            <a:ext cx="4142857" cy="3304762"/>
          </a:xfrm>
        </p:spPr>
      </p:pic>
      <p:sp>
        <p:nvSpPr>
          <p:cNvPr id="6" name="文本框 5"/>
          <p:cNvSpPr txBox="1"/>
          <p:nvPr/>
        </p:nvSpPr>
        <p:spPr>
          <a:xfrm>
            <a:off x="1846323" y="942109"/>
            <a:ext cx="1630575"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MVP</a:t>
            </a:r>
            <a:r>
              <a:rPr lang="zh-CN" altLang="en-US" dirty="0" smtClean="0">
                <a:latin typeface="微软雅黑" panose="020B0503020204020204" pitchFamily="34" charset="-122"/>
                <a:ea typeface="微软雅黑" panose="020B0503020204020204" pitchFamily="34" charset="-122"/>
              </a:rPr>
              <a:t>结构图：</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221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微软雅黑" panose="020B0503020204020204" pitchFamily="34" charset="-122"/>
                <a:ea typeface="微软雅黑" panose="020B0503020204020204" pitchFamily="34" charset="-122"/>
              </a:rPr>
              <a:t>MVP</a:t>
            </a:r>
            <a:r>
              <a:rPr lang="zh-CN" altLang="en-US" dirty="0">
                <a:latin typeface="微软雅黑" panose="020B0503020204020204" pitchFamily="34" charset="-122"/>
                <a:ea typeface="微软雅黑" panose="020B0503020204020204" pitchFamily="34" charset="-122"/>
              </a:rPr>
              <a:t>之</a:t>
            </a:r>
            <a:r>
              <a:rPr lang="en-US" altLang="zh-CN" dirty="0">
                <a:latin typeface="微软雅黑" panose="020B0503020204020204" pitchFamily="34" charset="-122"/>
                <a:ea typeface="微软雅黑" panose="020B0503020204020204" pitchFamily="34" charset="-122"/>
              </a:rPr>
              <a:t>Model</a:t>
            </a:r>
            <a:br>
              <a:rPr lang="en-US" altLang="zh-CN" dirty="0">
                <a:latin typeface="微软雅黑" panose="020B0503020204020204" pitchFamily="34" charset="-122"/>
                <a:ea typeface="微软雅黑" panose="020B0503020204020204" pitchFamily="34" charset="-122"/>
              </a:rPr>
            </a:br>
            <a:endParaRPr lang="zh-CN" altLang="en-US" dirty="0"/>
          </a:p>
        </p:txBody>
      </p:sp>
      <p:sp>
        <p:nvSpPr>
          <p:cNvPr id="3" name="内容占位符 2"/>
          <p:cNvSpPr>
            <a:spLocks noGrp="1"/>
          </p:cNvSpPr>
          <p:nvPr>
            <p:ph idx="1"/>
          </p:nvPr>
        </p:nvSpPr>
        <p:spPr/>
        <p:txBody>
          <a:bodyPr>
            <a:normAutofit/>
          </a:bodyPr>
          <a:lstStyle/>
          <a:p>
            <a:r>
              <a:rPr lang="en-US" altLang="zh-CN" dirty="0">
                <a:latin typeface="微软雅黑" panose="020B0503020204020204" pitchFamily="34" charset="-122"/>
                <a:ea typeface="微软雅黑" panose="020B0503020204020204" pitchFamily="34" charset="-122"/>
              </a:rPr>
              <a:t>Model </a:t>
            </a:r>
            <a:r>
              <a:rPr lang="zh-CN" altLang="en-US" dirty="0">
                <a:latin typeface="微软雅黑" panose="020B0503020204020204" pitchFamily="34" charset="-122"/>
                <a:ea typeface="微软雅黑" panose="020B0503020204020204" pitchFamily="34" charset="-122"/>
              </a:rPr>
              <a:t>是用户界面需要显示数据的抽象，也可以理解为从业务数据（结果）那里到用户界面的抽象（</a:t>
            </a:r>
            <a:r>
              <a:rPr lang="en-US" altLang="zh-CN" dirty="0">
                <a:latin typeface="微软雅黑" panose="020B0503020204020204" pitchFamily="34" charset="-122"/>
                <a:ea typeface="微软雅黑" panose="020B0503020204020204" pitchFamily="34" charset="-122"/>
              </a:rPr>
              <a:t>Business </a:t>
            </a:r>
            <a:r>
              <a:rPr lang="en-US" altLang="zh-CN" dirty="0" smtClean="0">
                <a:latin typeface="微软雅黑" panose="020B0503020204020204" pitchFamily="34" charset="-122"/>
                <a:ea typeface="微软雅黑" panose="020B0503020204020204" pitchFamily="34" charset="-122"/>
              </a:rPr>
              <a:t>rule</a:t>
            </a:r>
            <a:r>
              <a:rPr lang="en-US" altLang="zh-CN" dirty="0">
                <a:latin typeface="微软雅黑" panose="020B0503020204020204" pitchFamily="34" charset="-122"/>
                <a:ea typeface="微软雅黑" panose="020B0503020204020204" pitchFamily="34" charset="-122"/>
              </a:rPr>
              <a:t>, data access, model classes</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业务规则、数据访问模型</a:t>
            </a:r>
            <a:r>
              <a:rPr lang="zh-CN" altLang="en-US" dirty="0" smtClean="0">
                <a:latin typeface="微软雅黑" panose="020B0503020204020204" pitchFamily="34" charset="-122"/>
                <a:ea typeface="微软雅黑" panose="020B0503020204020204" pitchFamily="34" charset="-122"/>
              </a:rPr>
              <a:t>类</a:t>
            </a:r>
            <a:endParaRPr lang="en-US" altLang="zh-CN" dirty="0" smtClean="0">
              <a:latin typeface="微软雅黑" panose="020B0503020204020204" pitchFamily="34" charset="-122"/>
              <a:ea typeface="微软雅黑" panose="020B0503020204020204" pitchFamily="34" charset="-122"/>
            </a:endParaRPr>
          </a:p>
          <a:p>
            <a:pPr lvl="0"/>
            <a:r>
              <a:rPr lang="zh-CN" altLang="zh-CN" dirty="0" smtClean="0">
                <a:latin typeface="微软雅黑" panose="020B0503020204020204" pitchFamily="34" charset="-122"/>
                <a:ea typeface="微软雅黑" panose="020B0503020204020204" pitchFamily="34" charset="-122"/>
              </a:rPr>
              <a:t>业务逻辑和实体</a:t>
            </a:r>
            <a:r>
              <a:rPr lang="zh-CN" altLang="zh-CN" dirty="0">
                <a:latin typeface="微软雅黑" panose="020B0503020204020204" pitchFamily="34" charset="-122"/>
                <a:ea typeface="微软雅黑" panose="020B0503020204020204" pitchFamily="34" charset="-122"/>
              </a:rPr>
              <a:t>模型 —— 负责处理数据的加载或者存储</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272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微软雅黑" panose="020B0503020204020204" pitchFamily="34" charset="-122"/>
                <a:ea typeface="微软雅黑" panose="020B0503020204020204" pitchFamily="34" charset="-122"/>
              </a:rPr>
              <a:t>MVP</a:t>
            </a:r>
            <a:r>
              <a:rPr lang="zh-CN" altLang="en-US" dirty="0">
                <a:latin typeface="微软雅黑" panose="020B0503020204020204" pitchFamily="34" charset="-122"/>
                <a:ea typeface="微软雅黑" panose="020B0503020204020204" pitchFamily="34" charset="-122"/>
              </a:rPr>
              <a:t>之</a:t>
            </a:r>
            <a:r>
              <a:rPr lang="en-US" altLang="zh-CN" dirty="0">
                <a:latin typeface="微软雅黑" panose="020B0503020204020204" pitchFamily="34" charset="-122"/>
                <a:ea typeface="微软雅黑" panose="020B0503020204020204" pitchFamily="34" charset="-122"/>
              </a:rPr>
              <a:t>View</a:t>
            </a:r>
            <a:br>
              <a:rPr lang="en-US" altLang="zh-CN" dirty="0">
                <a:latin typeface="微软雅黑" panose="020B0503020204020204" pitchFamily="34" charset="-122"/>
                <a:ea typeface="微软雅黑" panose="020B0503020204020204" pitchFamily="34" charset="-122"/>
              </a:rPr>
            </a:br>
            <a:endParaRPr lang="zh-CN" altLang="en-US" dirty="0"/>
          </a:p>
        </p:txBody>
      </p:sp>
      <p:sp>
        <p:nvSpPr>
          <p:cNvPr id="3" name="内容占位符 2"/>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rPr>
              <a:t>视图这一层体现的很轻薄，负责显示数据、提供友好界面跟用户交互就行。</a:t>
            </a:r>
            <a:r>
              <a:rPr lang="en-US" altLang="zh-CN" dirty="0">
                <a:latin typeface="微软雅黑" panose="020B0503020204020204" pitchFamily="34" charset="-122"/>
                <a:ea typeface="微软雅黑" panose="020B0503020204020204" pitchFamily="34" charset="-122"/>
              </a:rPr>
              <a:t>MVP</a:t>
            </a:r>
            <a:r>
              <a:rPr lang="zh-CN" altLang="en-US" dirty="0">
                <a:latin typeface="微软雅黑" panose="020B0503020204020204" pitchFamily="34" charset="-122"/>
                <a:ea typeface="微软雅黑" panose="020B0503020204020204" pitchFamily="34" charset="-122"/>
              </a:rPr>
              <a:t>下</a:t>
            </a:r>
            <a:r>
              <a:rPr lang="en-US" altLang="zh-CN" dirty="0">
                <a:latin typeface="微软雅黑" panose="020B0503020204020204" pitchFamily="34" charset="-122"/>
                <a:ea typeface="微软雅黑" panose="020B0503020204020204" pitchFamily="34" charset="-122"/>
              </a:rPr>
              <a:t>Activity</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Fragment</a:t>
            </a:r>
            <a:r>
              <a:rPr lang="zh-CN" altLang="en-US" dirty="0">
                <a:latin typeface="微软雅黑" panose="020B0503020204020204" pitchFamily="34" charset="-122"/>
                <a:ea typeface="微软雅黑" panose="020B0503020204020204" pitchFamily="34" charset="-122"/>
              </a:rPr>
              <a:t>体现在了这一层，</a:t>
            </a:r>
            <a:r>
              <a:rPr lang="en-US" altLang="zh-CN" dirty="0">
                <a:latin typeface="微软雅黑" panose="020B0503020204020204" pitchFamily="34" charset="-122"/>
                <a:ea typeface="微软雅黑" panose="020B0503020204020204" pitchFamily="34" charset="-122"/>
              </a:rPr>
              <a:t>Activity</a:t>
            </a:r>
            <a:r>
              <a:rPr lang="zh-CN" altLang="en-US" dirty="0">
                <a:latin typeface="微软雅黑" panose="020B0503020204020204" pitchFamily="34" charset="-122"/>
                <a:ea typeface="微软雅黑" panose="020B0503020204020204" pitchFamily="34" charset="-122"/>
              </a:rPr>
              <a:t>一般也就做加载</a:t>
            </a:r>
            <a:r>
              <a:rPr lang="en-US" altLang="zh-CN" dirty="0">
                <a:latin typeface="微软雅黑" panose="020B0503020204020204" pitchFamily="34" charset="-122"/>
                <a:ea typeface="微软雅黑" panose="020B0503020204020204" pitchFamily="34" charset="-122"/>
              </a:rPr>
              <a:t>UI</a:t>
            </a:r>
            <a:r>
              <a:rPr lang="zh-CN" altLang="en-US" dirty="0">
                <a:latin typeface="微软雅黑" panose="020B0503020204020204" pitchFamily="34" charset="-122"/>
                <a:ea typeface="微软雅黑" panose="020B0503020204020204" pitchFamily="34" charset="-122"/>
              </a:rPr>
              <a:t>视图、设置监听再交由</a:t>
            </a:r>
            <a:r>
              <a:rPr lang="en-US" altLang="zh-CN" dirty="0">
                <a:latin typeface="微软雅黑" panose="020B0503020204020204" pitchFamily="34" charset="-122"/>
                <a:ea typeface="微软雅黑" panose="020B0503020204020204" pitchFamily="34" charset="-122"/>
              </a:rPr>
              <a:t>Presenter</a:t>
            </a:r>
            <a:r>
              <a:rPr lang="zh-CN" altLang="en-US" dirty="0">
                <a:latin typeface="微软雅黑" panose="020B0503020204020204" pitchFamily="34" charset="-122"/>
                <a:ea typeface="微软雅黑" panose="020B0503020204020204" pitchFamily="34" charset="-122"/>
              </a:rPr>
              <a:t>处理的一些工作，所以也就需要持有相应</a:t>
            </a:r>
            <a:r>
              <a:rPr lang="en-US" altLang="zh-CN" dirty="0">
                <a:latin typeface="微软雅黑" panose="020B0503020204020204" pitchFamily="34" charset="-122"/>
                <a:ea typeface="微软雅黑" panose="020B0503020204020204" pitchFamily="34" charset="-122"/>
              </a:rPr>
              <a:t>Presenter</a:t>
            </a:r>
            <a:r>
              <a:rPr lang="zh-CN" altLang="en-US" dirty="0">
                <a:latin typeface="微软雅黑" panose="020B0503020204020204" pitchFamily="34" charset="-122"/>
                <a:ea typeface="微软雅黑" panose="020B0503020204020204" pitchFamily="34" charset="-122"/>
              </a:rPr>
              <a:t>的引用。例如，</a:t>
            </a:r>
            <a:r>
              <a:rPr lang="en-US" altLang="zh-CN" dirty="0">
                <a:latin typeface="微软雅黑" panose="020B0503020204020204" pitchFamily="34" charset="-122"/>
                <a:ea typeface="微软雅黑" panose="020B0503020204020204" pitchFamily="34" charset="-122"/>
              </a:rPr>
              <a:t>Activity</a:t>
            </a:r>
            <a:r>
              <a:rPr lang="zh-CN" altLang="en-US" dirty="0">
                <a:latin typeface="微软雅黑" panose="020B0503020204020204" pitchFamily="34" charset="-122"/>
                <a:ea typeface="微软雅黑" panose="020B0503020204020204" pitchFamily="34" charset="-122"/>
              </a:rPr>
              <a:t>上滚动列表时隐藏或者显示</a:t>
            </a:r>
            <a:r>
              <a:rPr lang="en-US" altLang="zh-CN" dirty="0" err="1">
                <a:latin typeface="微软雅黑" panose="020B0503020204020204" pitchFamily="34" charset="-122"/>
                <a:ea typeface="微软雅黑" panose="020B0503020204020204" pitchFamily="34" charset="-122"/>
              </a:rPr>
              <a:t>Acionbar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Toolbar</a:t>
            </a:r>
            <a:r>
              <a:rPr lang="zh-CN" altLang="en-US" dirty="0">
                <a:latin typeface="微软雅黑" panose="020B0503020204020204" pitchFamily="34" charset="-122"/>
                <a:ea typeface="微软雅黑" panose="020B0503020204020204" pitchFamily="34" charset="-122"/>
              </a:rPr>
              <a:t>），这样的</a:t>
            </a:r>
            <a:r>
              <a:rPr lang="en-US" altLang="zh-CN" dirty="0">
                <a:latin typeface="微软雅黑" panose="020B0503020204020204" pitchFamily="34" charset="-122"/>
                <a:ea typeface="微软雅黑" panose="020B0503020204020204" pitchFamily="34" charset="-122"/>
              </a:rPr>
              <a:t>UI</a:t>
            </a:r>
            <a:r>
              <a:rPr lang="zh-CN" altLang="en-US" dirty="0">
                <a:latin typeface="微软雅黑" panose="020B0503020204020204" pitchFamily="34" charset="-122"/>
                <a:ea typeface="微软雅黑" panose="020B0503020204020204" pitchFamily="34" charset="-122"/>
              </a:rPr>
              <a:t>逻辑时也应该在这一层。另外在</a:t>
            </a:r>
            <a:r>
              <a:rPr lang="en-US" altLang="zh-CN" dirty="0">
                <a:latin typeface="微软雅黑" panose="020B0503020204020204" pitchFamily="34" charset="-122"/>
                <a:ea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rPr>
              <a:t>上输入的数据做一些判断时，例如，</a:t>
            </a:r>
            <a:r>
              <a:rPr lang="en-US" altLang="zh-CN" dirty="0" err="1">
                <a:latin typeface="微软雅黑" panose="020B0503020204020204" pitchFamily="34" charset="-122"/>
                <a:ea typeface="微软雅黑" panose="020B0503020204020204" pitchFamily="34" charset="-122"/>
              </a:rPr>
              <a:t>EditText</a:t>
            </a:r>
            <a:r>
              <a:rPr lang="zh-CN" altLang="en-US" dirty="0">
                <a:latin typeface="微软雅黑" panose="020B0503020204020204" pitchFamily="34" charset="-122"/>
                <a:ea typeface="微软雅黑" panose="020B0503020204020204" pitchFamily="34" charset="-122"/>
              </a:rPr>
              <a:t>的输入数据，假如是简单的非空判断则可以作为</a:t>
            </a:r>
            <a:r>
              <a:rPr lang="en-US" altLang="zh-CN" dirty="0">
                <a:latin typeface="微软雅黑" panose="020B0503020204020204" pitchFamily="34" charset="-122"/>
                <a:ea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rPr>
              <a:t>层的逻辑，而当需要对</a:t>
            </a:r>
            <a:r>
              <a:rPr lang="en-US" altLang="zh-CN" dirty="0" err="1">
                <a:latin typeface="微软雅黑" panose="020B0503020204020204" pitchFamily="34" charset="-122"/>
                <a:ea typeface="微软雅黑" panose="020B0503020204020204" pitchFamily="34" charset="-122"/>
              </a:rPr>
              <a:t>EditText</a:t>
            </a:r>
            <a:r>
              <a:rPr lang="zh-CN" altLang="en-US" dirty="0">
                <a:latin typeface="微软雅黑" panose="020B0503020204020204" pitchFamily="34" charset="-122"/>
                <a:ea typeface="微软雅黑" panose="020B0503020204020204" pitchFamily="34" charset="-122"/>
              </a:rPr>
              <a:t>的数据进行更复杂的比较时，如从数据库获取本地数据进行判断时明显需要经过</a:t>
            </a:r>
            <a:r>
              <a:rPr lang="en-US" altLang="zh-CN" dirty="0">
                <a:latin typeface="微软雅黑" panose="020B0503020204020204" pitchFamily="34" charset="-122"/>
                <a:ea typeface="微软雅黑" panose="020B0503020204020204" pitchFamily="34" charset="-122"/>
              </a:rPr>
              <a:t>Model</a:t>
            </a:r>
            <a:r>
              <a:rPr lang="zh-CN" altLang="en-US" dirty="0">
                <a:latin typeface="微软雅黑" panose="020B0503020204020204" pitchFamily="34" charset="-122"/>
                <a:ea typeface="微软雅黑" panose="020B0503020204020204" pitchFamily="34" charset="-122"/>
              </a:rPr>
              <a:t>层才能返回了，所以这些细节需要自己掂量</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0"/>
            <a:r>
              <a:rPr lang="zh-CN" altLang="zh-CN" dirty="0">
                <a:latin typeface="微软雅黑" panose="020B0503020204020204" pitchFamily="34" charset="-122"/>
                <a:ea typeface="微软雅黑" panose="020B0503020204020204" pitchFamily="34" charset="-122"/>
              </a:rPr>
              <a:t>负责</a:t>
            </a:r>
            <a:r>
              <a:rPr lang="en-US" altLang="zh-CN" dirty="0">
                <a:latin typeface="微软雅黑" panose="020B0503020204020204" pitchFamily="34" charset="-122"/>
                <a:ea typeface="微软雅黑" panose="020B0503020204020204" pitchFamily="34" charset="-122"/>
              </a:rPr>
              <a:t>View</a:t>
            </a:r>
            <a:r>
              <a:rPr lang="zh-CN" altLang="zh-CN" dirty="0">
                <a:latin typeface="微软雅黑" panose="020B0503020204020204" pitchFamily="34" charset="-122"/>
                <a:ea typeface="微软雅黑" panose="020B0503020204020204" pitchFamily="34" charset="-122"/>
              </a:rPr>
              <a:t>的绘制以及与用户交互</a:t>
            </a:r>
          </a:p>
          <a:p>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2781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微软雅黑" panose="020B0503020204020204" pitchFamily="34" charset="-122"/>
                <a:ea typeface="微软雅黑" panose="020B0503020204020204" pitchFamily="34" charset="-122"/>
              </a:rPr>
              <a:t>MVP</a:t>
            </a:r>
            <a:r>
              <a:rPr lang="zh-CN" altLang="en-US" dirty="0">
                <a:latin typeface="微软雅黑" panose="020B0503020204020204" pitchFamily="34" charset="-122"/>
                <a:ea typeface="微软雅黑" panose="020B0503020204020204" pitchFamily="34" charset="-122"/>
              </a:rPr>
              <a:t>之</a:t>
            </a:r>
            <a:r>
              <a:rPr lang="en-US" altLang="zh-CN" dirty="0">
                <a:latin typeface="微软雅黑" panose="020B0503020204020204" pitchFamily="34" charset="-122"/>
                <a:ea typeface="微软雅黑" panose="020B0503020204020204" pitchFamily="34" charset="-122"/>
              </a:rPr>
              <a:t>Presenter</a:t>
            </a:r>
            <a:br>
              <a:rPr lang="en-US" altLang="zh-CN" dirty="0">
                <a:latin typeface="微软雅黑" panose="020B0503020204020204" pitchFamily="34" charset="-122"/>
                <a:ea typeface="微软雅黑" panose="020B0503020204020204" pitchFamily="34" charset="-122"/>
              </a:rPr>
            </a:br>
            <a:endParaRPr lang="zh-CN" altLang="en-US" dirty="0"/>
          </a:p>
        </p:txBody>
      </p:sp>
      <p:sp>
        <p:nvSpPr>
          <p:cNvPr id="3" name="内容占位符 2"/>
          <p:cNvSpPr>
            <a:spLocks noGrp="1"/>
          </p:cNvSpPr>
          <p:nvPr>
            <p:ph idx="1"/>
          </p:nvPr>
        </p:nvSpPr>
        <p:spPr/>
        <p:txBody>
          <a:bodyPr>
            <a:normAutofit/>
          </a:bodyPr>
          <a:lstStyle/>
          <a:p>
            <a:r>
              <a:rPr lang="en-US" altLang="zh-CN" dirty="0">
                <a:latin typeface="微软雅黑" panose="020B0503020204020204" pitchFamily="34" charset="-122"/>
                <a:ea typeface="微软雅黑" panose="020B0503020204020204" pitchFamily="34" charset="-122"/>
              </a:rPr>
              <a:t>Presenter</a:t>
            </a:r>
            <a:r>
              <a:rPr lang="zh-CN" altLang="en-US" dirty="0">
                <a:latin typeface="微软雅黑" panose="020B0503020204020204" pitchFamily="34" charset="-122"/>
                <a:ea typeface="微软雅黑" panose="020B0503020204020204" pitchFamily="34" charset="-122"/>
              </a:rPr>
              <a:t>这一层处理着程序各种逻辑的分发，收到</a:t>
            </a:r>
            <a:r>
              <a:rPr lang="en-US" altLang="zh-CN" dirty="0">
                <a:latin typeface="微软雅黑" panose="020B0503020204020204" pitchFamily="34" charset="-122"/>
                <a:ea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rPr>
              <a:t>层</a:t>
            </a:r>
            <a:r>
              <a:rPr lang="en-US" altLang="zh-CN" dirty="0">
                <a:latin typeface="微软雅黑" panose="020B0503020204020204" pitchFamily="34" charset="-122"/>
                <a:ea typeface="微软雅黑" panose="020B0503020204020204" pitchFamily="34" charset="-122"/>
              </a:rPr>
              <a:t>UI</a:t>
            </a:r>
            <a:r>
              <a:rPr lang="zh-CN" altLang="en-US" dirty="0">
                <a:latin typeface="微软雅黑" panose="020B0503020204020204" pitchFamily="34" charset="-122"/>
                <a:ea typeface="微软雅黑" panose="020B0503020204020204" pitchFamily="34" charset="-122"/>
              </a:rPr>
              <a:t>上的反馈命令、定时命令、系统命令等指令后分发处理逻辑交由业务层做具体的业务操作，然后将得到的 </a:t>
            </a:r>
            <a:r>
              <a:rPr lang="en-US" altLang="zh-CN" dirty="0">
                <a:latin typeface="微软雅黑" panose="020B0503020204020204" pitchFamily="34" charset="-122"/>
                <a:ea typeface="微软雅黑" panose="020B0503020204020204" pitchFamily="34" charset="-122"/>
              </a:rPr>
              <a:t>Model </a:t>
            </a:r>
            <a:r>
              <a:rPr lang="zh-CN" altLang="en-US" dirty="0">
                <a:latin typeface="微软雅黑" panose="020B0503020204020204" pitchFamily="34" charset="-122"/>
                <a:ea typeface="微软雅黑" panose="020B0503020204020204" pitchFamily="34" charset="-122"/>
              </a:rPr>
              <a:t>给 </a:t>
            </a:r>
            <a:r>
              <a:rPr lang="en-US" altLang="zh-CN" dirty="0">
                <a:latin typeface="微软雅黑" panose="020B0503020204020204" pitchFamily="34" charset="-122"/>
                <a:ea typeface="微软雅黑" panose="020B0503020204020204" pitchFamily="34" charset="-122"/>
              </a:rPr>
              <a:t>View </a:t>
            </a:r>
            <a:r>
              <a:rPr lang="zh-CN" altLang="en-US" dirty="0">
                <a:latin typeface="微软雅黑" panose="020B0503020204020204" pitchFamily="34" charset="-122"/>
                <a:ea typeface="微软雅黑" panose="020B0503020204020204" pitchFamily="34" charset="-122"/>
              </a:rPr>
              <a:t>显示</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0"/>
            <a:r>
              <a:rPr lang="zh-CN" altLang="zh-CN" dirty="0">
                <a:latin typeface="微软雅黑" panose="020B0503020204020204" pitchFamily="34" charset="-122"/>
                <a:ea typeface="微软雅黑" panose="020B0503020204020204" pitchFamily="34" charset="-122"/>
              </a:rPr>
              <a:t>负责完成</a:t>
            </a:r>
            <a:r>
              <a:rPr lang="en-US" altLang="zh-CN" dirty="0">
                <a:latin typeface="微软雅黑" panose="020B0503020204020204" pitchFamily="34" charset="-122"/>
                <a:ea typeface="微软雅黑" panose="020B0503020204020204" pitchFamily="34" charset="-122"/>
              </a:rPr>
              <a:t>View</a:t>
            </a:r>
            <a:r>
              <a:rPr lang="zh-CN" altLang="zh-CN" dirty="0">
                <a:latin typeface="微软雅黑" panose="020B0503020204020204" pitchFamily="34" charset="-122"/>
                <a:ea typeface="微软雅黑" panose="020B0503020204020204" pitchFamily="34" charset="-122"/>
              </a:rPr>
              <a:t>于</a:t>
            </a:r>
            <a:r>
              <a:rPr lang="en-US" altLang="zh-CN" dirty="0">
                <a:latin typeface="微软雅黑" panose="020B0503020204020204" pitchFamily="34" charset="-122"/>
                <a:ea typeface="微软雅黑" panose="020B0503020204020204" pitchFamily="34" charset="-122"/>
              </a:rPr>
              <a:t>Model</a:t>
            </a:r>
            <a:r>
              <a:rPr lang="zh-CN" altLang="zh-CN" dirty="0">
                <a:latin typeface="微软雅黑" panose="020B0503020204020204" pitchFamily="34" charset="-122"/>
                <a:ea typeface="微软雅黑" panose="020B0503020204020204" pitchFamily="34" charset="-122"/>
              </a:rPr>
              <a:t>间的交互 —— 相当于协调者</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3239071"/>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211</TotalTime>
  <Words>545</Words>
  <Application>Microsoft Office PowerPoint</Application>
  <PresentationFormat>宽屏</PresentationFormat>
  <Paragraphs>43</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方正姚体</vt:lpstr>
      <vt:lpstr>华文新魏</vt:lpstr>
      <vt:lpstr>微软雅黑</vt:lpstr>
      <vt:lpstr>Arial</vt:lpstr>
      <vt:lpstr>Trebuchet MS</vt:lpstr>
      <vt:lpstr>Wingdings 3</vt:lpstr>
      <vt:lpstr>平面</vt:lpstr>
      <vt:lpstr>MVP简介</vt:lpstr>
      <vt:lpstr>1、Android开发框架  2、MVP模式简介  3、Demo讲解</vt:lpstr>
      <vt:lpstr>Android开发框架 </vt:lpstr>
      <vt:lpstr>MVP模式</vt:lpstr>
      <vt:lpstr>MVP简介 （Model View Presenter） </vt:lpstr>
      <vt:lpstr>PowerPoint 演示文稿</vt:lpstr>
      <vt:lpstr>MVP之Model </vt:lpstr>
      <vt:lpstr>MVP之View </vt:lpstr>
      <vt:lpstr>MVP之Presenter </vt:lpstr>
      <vt:lpstr>MVP优点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MVP简介</dc:title>
  <dc:creator>cheng</dc:creator>
  <cp:lastModifiedBy>cheng</cp:lastModifiedBy>
  <cp:revision>11</cp:revision>
  <dcterms:created xsi:type="dcterms:W3CDTF">2016-05-05T15:46:33Z</dcterms:created>
  <dcterms:modified xsi:type="dcterms:W3CDTF">2016-05-06T03:58:51Z</dcterms:modified>
</cp:coreProperties>
</file>