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2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3.xml" ContentType="application/vnd.openxmlformats-officedocument.presentationml.notesSlide+xml"/>
  <Override PartName="/ppt/tags/tag70.xml" ContentType="application/vnd.openxmlformats-officedocument.presentationml.tags+xml"/>
  <Override PartName="/ppt/notesSlides/notesSlide4.xml" ContentType="application/vnd.openxmlformats-officedocument.presentationml.notesSlide+xml"/>
  <Override PartName="/ppt/tags/tag71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409" r:id="rId2"/>
    <p:sldId id="410" r:id="rId3"/>
    <p:sldId id="411" r:id="rId4"/>
    <p:sldId id="412" r:id="rId5"/>
    <p:sldId id="413" r:id="rId6"/>
    <p:sldId id="414" r:id="rId7"/>
    <p:sldId id="41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3" autoAdjust="0"/>
    <p:restoredTop sz="94660"/>
  </p:normalViewPr>
  <p:slideViewPr>
    <p:cSldViewPr snapToGrid="0">
      <p:cViewPr varScale="1">
        <p:scale>
          <a:sx n="93" d="100"/>
          <a:sy n="93" d="100"/>
        </p:scale>
        <p:origin x="224" y="4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B7465-2BDD-48E1-BD04-AD29711984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D145CEE-7D1D-4800-B617-3A7F20D3751B}">
      <dgm:prSet/>
      <dgm:spPr/>
      <dgm:t>
        <a:bodyPr/>
        <a:lstStyle/>
        <a:p>
          <a:r>
            <a:rPr kumimoji="1" lang="zh-CN"/>
            <a:t>客户以回头客为主，对新客户吸引力不够；</a:t>
          </a:r>
          <a:endParaRPr lang="en-US"/>
        </a:p>
      </dgm:t>
    </dgm:pt>
    <dgm:pt modelId="{36E5026C-0B8C-45B3-89D4-A43EEB07450A}" type="parTrans" cxnId="{A68805D0-0EF7-4D94-ACAE-174436E6F722}">
      <dgm:prSet/>
      <dgm:spPr/>
      <dgm:t>
        <a:bodyPr/>
        <a:lstStyle/>
        <a:p>
          <a:endParaRPr lang="en-US"/>
        </a:p>
      </dgm:t>
    </dgm:pt>
    <dgm:pt modelId="{02057A09-8CAD-456C-A3E3-530E5DFEFF4F}" type="sibTrans" cxnId="{A68805D0-0EF7-4D94-ACAE-174436E6F722}">
      <dgm:prSet/>
      <dgm:spPr/>
      <dgm:t>
        <a:bodyPr/>
        <a:lstStyle/>
        <a:p>
          <a:endParaRPr lang="en-US"/>
        </a:p>
      </dgm:t>
    </dgm:pt>
    <dgm:pt modelId="{FD95AFE7-C069-4771-81DE-888BFFB29860}">
      <dgm:prSet/>
      <dgm:spPr/>
      <dgm:t>
        <a:bodyPr/>
        <a:lstStyle/>
        <a:p>
          <a:r>
            <a:rPr kumimoji="1" lang="zh-CN"/>
            <a:t>客户在周末购买转化率更高；</a:t>
          </a:r>
          <a:endParaRPr lang="en-US"/>
        </a:p>
      </dgm:t>
    </dgm:pt>
    <dgm:pt modelId="{95ABADA0-5D42-4C39-8B55-DE98F41E7B08}" type="parTrans" cxnId="{2270C815-2997-4CA9-B47D-E1C3DED66A0A}">
      <dgm:prSet/>
      <dgm:spPr/>
      <dgm:t>
        <a:bodyPr/>
        <a:lstStyle/>
        <a:p>
          <a:endParaRPr lang="en-US"/>
        </a:p>
      </dgm:t>
    </dgm:pt>
    <dgm:pt modelId="{0C502C9B-B21A-43B4-84E4-F7B33C029271}" type="sibTrans" cxnId="{2270C815-2997-4CA9-B47D-E1C3DED66A0A}">
      <dgm:prSet/>
      <dgm:spPr/>
      <dgm:t>
        <a:bodyPr/>
        <a:lstStyle/>
        <a:p>
          <a:endParaRPr lang="en-US"/>
        </a:p>
      </dgm:t>
    </dgm:pt>
    <dgm:pt modelId="{07BD3D0F-38DA-475C-8CDD-7D4CB7EAB12A}">
      <dgm:prSet/>
      <dgm:spPr/>
      <dgm:t>
        <a:bodyPr/>
        <a:lstStyle/>
        <a:p>
          <a:r>
            <a:rPr kumimoji="1" lang="zh-CN" dirty="0"/>
            <a:t>访客量在</a:t>
          </a:r>
          <a:r>
            <a:rPr kumimoji="1" lang="en-US" dirty="0"/>
            <a:t>5</a:t>
          </a:r>
          <a:r>
            <a:rPr kumimoji="1" lang="zh-CN" dirty="0"/>
            <a:t>月，</a:t>
          </a:r>
          <a:r>
            <a:rPr kumimoji="1" lang="en-US" dirty="0"/>
            <a:t>11</a:t>
          </a:r>
          <a:r>
            <a:rPr kumimoji="1" lang="zh-CN" dirty="0"/>
            <a:t>月较高，然而只有</a:t>
          </a:r>
          <a:r>
            <a:rPr kumimoji="1" lang="en-US" dirty="0"/>
            <a:t>11</a:t>
          </a:r>
          <a:r>
            <a:rPr kumimoji="1" lang="zh-CN" dirty="0"/>
            <a:t>月购买量较高，需进一步探究原因；</a:t>
          </a:r>
          <a:endParaRPr lang="en-US" dirty="0"/>
        </a:p>
      </dgm:t>
    </dgm:pt>
    <dgm:pt modelId="{FC166E63-DE64-47C9-ABAF-001E6FD785E5}" type="parTrans" cxnId="{692A3A76-D336-42DD-913A-B57CDC58A03F}">
      <dgm:prSet/>
      <dgm:spPr/>
      <dgm:t>
        <a:bodyPr/>
        <a:lstStyle/>
        <a:p>
          <a:endParaRPr lang="en-US"/>
        </a:p>
      </dgm:t>
    </dgm:pt>
    <dgm:pt modelId="{DCA5CCBF-E585-40D1-A121-5EED4E4EFE3E}" type="sibTrans" cxnId="{692A3A76-D336-42DD-913A-B57CDC58A03F}">
      <dgm:prSet/>
      <dgm:spPr/>
      <dgm:t>
        <a:bodyPr/>
        <a:lstStyle/>
        <a:p>
          <a:endParaRPr lang="en-US"/>
        </a:p>
      </dgm:t>
    </dgm:pt>
    <dgm:pt modelId="{65899E4E-DE03-4C27-B67C-52368422AC6F}">
      <dgm:prSet/>
      <dgm:spPr/>
      <dgm:t>
        <a:bodyPr/>
        <a:lstStyle/>
        <a:p>
          <a:r>
            <a:rPr kumimoji="1" lang="zh-CN" dirty="0"/>
            <a:t>整体看，用户跳出率不高，退出率大多数在</a:t>
          </a:r>
          <a:r>
            <a:rPr kumimoji="1" lang="en-US" dirty="0"/>
            <a:t>5%</a:t>
          </a:r>
          <a:r>
            <a:rPr kumimoji="1" lang="zh-CN" dirty="0"/>
            <a:t>及以下；</a:t>
          </a:r>
          <a:endParaRPr lang="en-US" dirty="0"/>
        </a:p>
      </dgm:t>
    </dgm:pt>
    <dgm:pt modelId="{8C19742D-A75A-4900-BF41-E285D0E8DA9C}" type="parTrans" cxnId="{90B7F537-11CD-435A-BCF0-358912871819}">
      <dgm:prSet/>
      <dgm:spPr/>
      <dgm:t>
        <a:bodyPr/>
        <a:lstStyle/>
        <a:p>
          <a:endParaRPr lang="en-US"/>
        </a:p>
      </dgm:t>
    </dgm:pt>
    <dgm:pt modelId="{01DBB1B9-0079-46B1-B76A-F3F52D5F6ABE}" type="sibTrans" cxnId="{90B7F537-11CD-435A-BCF0-358912871819}">
      <dgm:prSet/>
      <dgm:spPr/>
      <dgm:t>
        <a:bodyPr/>
        <a:lstStyle/>
        <a:p>
          <a:endParaRPr lang="en-US"/>
        </a:p>
      </dgm:t>
    </dgm:pt>
    <dgm:pt modelId="{77E19183-24FC-40A9-9E23-282BB856BB06}">
      <dgm:prSet/>
      <dgm:spPr/>
      <dgm:t>
        <a:bodyPr/>
        <a:lstStyle/>
        <a:p>
          <a:r>
            <a:rPr kumimoji="1" lang="zh-CN"/>
            <a:t>针对不同类别的潜在购买客户采用不同的策略。</a:t>
          </a:r>
          <a:endParaRPr lang="en-US"/>
        </a:p>
      </dgm:t>
    </dgm:pt>
    <dgm:pt modelId="{FF2A6576-FAF9-4DB0-873C-80BDA6404B4B}" type="parTrans" cxnId="{99D70E0A-2A57-489C-91B7-FCE4A0D4A5EA}">
      <dgm:prSet/>
      <dgm:spPr/>
      <dgm:t>
        <a:bodyPr/>
        <a:lstStyle/>
        <a:p>
          <a:endParaRPr lang="en-US"/>
        </a:p>
      </dgm:t>
    </dgm:pt>
    <dgm:pt modelId="{BDC14FC8-C2F0-406F-9F69-446C0CE0805C}" type="sibTrans" cxnId="{99D70E0A-2A57-489C-91B7-FCE4A0D4A5EA}">
      <dgm:prSet/>
      <dgm:spPr/>
      <dgm:t>
        <a:bodyPr/>
        <a:lstStyle/>
        <a:p>
          <a:endParaRPr lang="en-US"/>
        </a:p>
      </dgm:t>
    </dgm:pt>
    <dgm:pt modelId="{208250DE-C3F3-A049-BE8B-9A710662FBA4}" type="pres">
      <dgm:prSet presAssocID="{77CB7465-2BDD-48E1-BD04-AD2971198465}" presName="linear" presStyleCnt="0">
        <dgm:presLayoutVars>
          <dgm:animLvl val="lvl"/>
          <dgm:resizeHandles val="exact"/>
        </dgm:presLayoutVars>
      </dgm:prSet>
      <dgm:spPr/>
    </dgm:pt>
    <dgm:pt modelId="{3BBED341-0A76-F34E-A23D-9AAE12B4DBA9}" type="pres">
      <dgm:prSet presAssocID="{9D145CEE-7D1D-4800-B617-3A7F20D3751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123B782-D731-A74E-886A-FA6D252D47A9}" type="pres">
      <dgm:prSet presAssocID="{02057A09-8CAD-456C-A3E3-530E5DFEFF4F}" presName="spacer" presStyleCnt="0"/>
      <dgm:spPr/>
    </dgm:pt>
    <dgm:pt modelId="{40C73BAD-B2F5-2642-B8B6-A6AFE3C9F524}" type="pres">
      <dgm:prSet presAssocID="{FD95AFE7-C069-4771-81DE-888BFFB2986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C0F7479-E5BA-0349-A6F3-9D0481101762}" type="pres">
      <dgm:prSet presAssocID="{0C502C9B-B21A-43B4-84E4-F7B33C029271}" presName="spacer" presStyleCnt="0"/>
      <dgm:spPr/>
    </dgm:pt>
    <dgm:pt modelId="{87D7EDAB-C79B-1E4E-BB44-2527A994E13E}" type="pres">
      <dgm:prSet presAssocID="{07BD3D0F-38DA-475C-8CDD-7D4CB7EAB12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4DBF4AD-6D87-204A-A3A1-D9638B6F2641}" type="pres">
      <dgm:prSet presAssocID="{DCA5CCBF-E585-40D1-A121-5EED4E4EFE3E}" presName="spacer" presStyleCnt="0"/>
      <dgm:spPr/>
    </dgm:pt>
    <dgm:pt modelId="{62674983-173E-234F-908F-EA262EE26BAE}" type="pres">
      <dgm:prSet presAssocID="{65899E4E-DE03-4C27-B67C-52368422AC6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E2978CD-21F2-C04B-BF3B-2C77D30A435F}" type="pres">
      <dgm:prSet presAssocID="{01DBB1B9-0079-46B1-B76A-F3F52D5F6ABE}" presName="spacer" presStyleCnt="0"/>
      <dgm:spPr/>
    </dgm:pt>
    <dgm:pt modelId="{B074C7A6-0442-344F-B97D-B72A7F3658E0}" type="pres">
      <dgm:prSet presAssocID="{77E19183-24FC-40A9-9E23-282BB856BB0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248CD00-FC96-9746-B372-85E5F3EBE983}" type="presOf" srcId="{65899E4E-DE03-4C27-B67C-52368422AC6F}" destId="{62674983-173E-234F-908F-EA262EE26BAE}" srcOrd="0" destOrd="0" presId="urn:microsoft.com/office/officeart/2005/8/layout/vList2"/>
    <dgm:cxn modelId="{99D70E0A-2A57-489C-91B7-FCE4A0D4A5EA}" srcId="{77CB7465-2BDD-48E1-BD04-AD2971198465}" destId="{77E19183-24FC-40A9-9E23-282BB856BB06}" srcOrd="4" destOrd="0" parTransId="{FF2A6576-FAF9-4DB0-873C-80BDA6404B4B}" sibTransId="{BDC14FC8-C2F0-406F-9F69-446C0CE0805C}"/>
    <dgm:cxn modelId="{2270C815-2997-4CA9-B47D-E1C3DED66A0A}" srcId="{77CB7465-2BDD-48E1-BD04-AD2971198465}" destId="{FD95AFE7-C069-4771-81DE-888BFFB29860}" srcOrd="1" destOrd="0" parTransId="{95ABADA0-5D42-4C39-8B55-DE98F41E7B08}" sibTransId="{0C502C9B-B21A-43B4-84E4-F7B33C029271}"/>
    <dgm:cxn modelId="{90B7F537-11CD-435A-BCF0-358912871819}" srcId="{77CB7465-2BDD-48E1-BD04-AD2971198465}" destId="{65899E4E-DE03-4C27-B67C-52368422AC6F}" srcOrd="3" destOrd="0" parTransId="{8C19742D-A75A-4900-BF41-E285D0E8DA9C}" sibTransId="{01DBB1B9-0079-46B1-B76A-F3F52D5F6ABE}"/>
    <dgm:cxn modelId="{4A446651-9764-8D4D-8505-CE173A6BB4AF}" type="presOf" srcId="{07BD3D0F-38DA-475C-8CDD-7D4CB7EAB12A}" destId="{87D7EDAB-C79B-1E4E-BB44-2527A994E13E}" srcOrd="0" destOrd="0" presId="urn:microsoft.com/office/officeart/2005/8/layout/vList2"/>
    <dgm:cxn modelId="{D546B255-BBCF-A04D-BD4C-3EF35811B2E8}" type="presOf" srcId="{FD95AFE7-C069-4771-81DE-888BFFB29860}" destId="{40C73BAD-B2F5-2642-B8B6-A6AFE3C9F524}" srcOrd="0" destOrd="0" presId="urn:microsoft.com/office/officeart/2005/8/layout/vList2"/>
    <dgm:cxn modelId="{692A3A76-D336-42DD-913A-B57CDC58A03F}" srcId="{77CB7465-2BDD-48E1-BD04-AD2971198465}" destId="{07BD3D0F-38DA-475C-8CDD-7D4CB7EAB12A}" srcOrd="2" destOrd="0" parTransId="{FC166E63-DE64-47C9-ABAF-001E6FD785E5}" sibTransId="{DCA5CCBF-E585-40D1-A121-5EED4E4EFE3E}"/>
    <dgm:cxn modelId="{1FD11A94-6404-DA49-B87C-62FCEBDE2DAA}" type="presOf" srcId="{9D145CEE-7D1D-4800-B617-3A7F20D3751B}" destId="{3BBED341-0A76-F34E-A23D-9AAE12B4DBA9}" srcOrd="0" destOrd="0" presId="urn:microsoft.com/office/officeart/2005/8/layout/vList2"/>
    <dgm:cxn modelId="{1B53A6BD-6E96-9741-8639-C17EAAB0A296}" type="presOf" srcId="{77E19183-24FC-40A9-9E23-282BB856BB06}" destId="{B074C7A6-0442-344F-B97D-B72A7F3658E0}" srcOrd="0" destOrd="0" presId="urn:microsoft.com/office/officeart/2005/8/layout/vList2"/>
    <dgm:cxn modelId="{A23D19C5-BDB8-6041-8C32-5F58F50A38AE}" type="presOf" srcId="{77CB7465-2BDD-48E1-BD04-AD2971198465}" destId="{208250DE-C3F3-A049-BE8B-9A710662FBA4}" srcOrd="0" destOrd="0" presId="urn:microsoft.com/office/officeart/2005/8/layout/vList2"/>
    <dgm:cxn modelId="{A68805D0-0EF7-4D94-ACAE-174436E6F722}" srcId="{77CB7465-2BDD-48E1-BD04-AD2971198465}" destId="{9D145CEE-7D1D-4800-B617-3A7F20D3751B}" srcOrd="0" destOrd="0" parTransId="{36E5026C-0B8C-45B3-89D4-A43EEB07450A}" sibTransId="{02057A09-8CAD-456C-A3E3-530E5DFEFF4F}"/>
    <dgm:cxn modelId="{B75F2DB6-EC66-CB41-A99C-54248DE9FD53}" type="presParOf" srcId="{208250DE-C3F3-A049-BE8B-9A710662FBA4}" destId="{3BBED341-0A76-F34E-A23D-9AAE12B4DBA9}" srcOrd="0" destOrd="0" presId="urn:microsoft.com/office/officeart/2005/8/layout/vList2"/>
    <dgm:cxn modelId="{F744894C-B5E4-2B4E-B183-98825F78A08C}" type="presParOf" srcId="{208250DE-C3F3-A049-BE8B-9A710662FBA4}" destId="{E123B782-D731-A74E-886A-FA6D252D47A9}" srcOrd="1" destOrd="0" presId="urn:microsoft.com/office/officeart/2005/8/layout/vList2"/>
    <dgm:cxn modelId="{DAAD8D2A-EED2-834E-8B3B-4BE0140E907B}" type="presParOf" srcId="{208250DE-C3F3-A049-BE8B-9A710662FBA4}" destId="{40C73BAD-B2F5-2642-B8B6-A6AFE3C9F524}" srcOrd="2" destOrd="0" presId="urn:microsoft.com/office/officeart/2005/8/layout/vList2"/>
    <dgm:cxn modelId="{4BC66590-2E7B-F540-829C-24A6C75DBEDC}" type="presParOf" srcId="{208250DE-C3F3-A049-BE8B-9A710662FBA4}" destId="{CC0F7479-E5BA-0349-A6F3-9D0481101762}" srcOrd="3" destOrd="0" presId="urn:microsoft.com/office/officeart/2005/8/layout/vList2"/>
    <dgm:cxn modelId="{3495C176-66A4-3246-AE38-A91D45B30D59}" type="presParOf" srcId="{208250DE-C3F3-A049-BE8B-9A710662FBA4}" destId="{87D7EDAB-C79B-1E4E-BB44-2527A994E13E}" srcOrd="4" destOrd="0" presId="urn:microsoft.com/office/officeart/2005/8/layout/vList2"/>
    <dgm:cxn modelId="{AFB31AE6-198C-9C41-9801-5BB4E9F59BA3}" type="presParOf" srcId="{208250DE-C3F3-A049-BE8B-9A710662FBA4}" destId="{84DBF4AD-6D87-204A-A3A1-D9638B6F2641}" srcOrd="5" destOrd="0" presId="urn:microsoft.com/office/officeart/2005/8/layout/vList2"/>
    <dgm:cxn modelId="{EAAD7660-2254-D149-A097-891CFAA8631F}" type="presParOf" srcId="{208250DE-C3F3-A049-BE8B-9A710662FBA4}" destId="{62674983-173E-234F-908F-EA262EE26BAE}" srcOrd="6" destOrd="0" presId="urn:microsoft.com/office/officeart/2005/8/layout/vList2"/>
    <dgm:cxn modelId="{19F8C639-7F5F-AF46-B37D-0AD7F1F48AB1}" type="presParOf" srcId="{208250DE-C3F3-A049-BE8B-9A710662FBA4}" destId="{4E2978CD-21F2-C04B-BF3B-2C77D30A435F}" srcOrd="7" destOrd="0" presId="urn:microsoft.com/office/officeart/2005/8/layout/vList2"/>
    <dgm:cxn modelId="{E44CF814-BCA2-F647-8115-365C898C7AAD}" type="presParOf" srcId="{208250DE-C3F3-A049-BE8B-9A710662FBA4}" destId="{B074C7A6-0442-344F-B97D-B72A7F3658E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ED341-0A76-F34E-A23D-9AAE12B4DBA9}">
      <dsp:nvSpPr>
        <dsp:cNvPr id="0" name=""/>
        <dsp:cNvSpPr/>
      </dsp:nvSpPr>
      <dsp:spPr>
        <a:xfrm>
          <a:off x="0" y="43573"/>
          <a:ext cx="7552706" cy="465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500" kern="1200"/>
            <a:t>客户以回头客为主，对新客户吸引力不够；</a:t>
          </a:r>
          <a:endParaRPr lang="en-US" sz="1500" kern="1200"/>
        </a:p>
      </dsp:txBody>
      <dsp:txXfrm>
        <a:off x="22703" y="66276"/>
        <a:ext cx="7507300" cy="419669"/>
      </dsp:txXfrm>
    </dsp:sp>
    <dsp:sp modelId="{40C73BAD-B2F5-2642-B8B6-A6AFE3C9F524}">
      <dsp:nvSpPr>
        <dsp:cNvPr id="0" name=""/>
        <dsp:cNvSpPr/>
      </dsp:nvSpPr>
      <dsp:spPr>
        <a:xfrm>
          <a:off x="0" y="551849"/>
          <a:ext cx="7552706" cy="465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500" kern="1200"/>
            <a:t>客户在周末购买转化率更高；</a:t>
          </a:r>
          <a:endParaRPr lang="en-US" sz="1500" kern="1200"/>
        </a:p>
      </dsp:txBody>
      <dsp:txXfrm>
        <a:off x="22703" y="574552"/>
        <a:ext cx="7507300" cy="419669"/>
      </dsp:txXfrm>
    </dsp:sp>
    <dsp:sp modelId="{87D7EDAB-C79B-1E4E-BB44-2527A994E13E}">
      <dsp:nvSpPr>
        <dsp:cNvPr id="0" name=""/>
        <dsp:cNvSpPr/>
      </dsp:nvSpPr>
      <dsp:spPr>
        <a:xfrm>
          <a:off x="0" y="1060124"/>
          <a:ext cx="7552706" cy="465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500" kern="1200" dirty="0"/>
            <a:t>访客量在</a:t>
          </a:r>
          <a:r>
            <a:rPr kumimoji="1" lang="en-US" sz="1500" kern="1200" dirty="0"/>
            <a:t>5</a:t>
          </a:r>
          <a:r>
            <a:rPr kumimoji="1" lang="zh-CN" sz="1500" kern="1200" dirty="0"/>
            <a:t>月，</a:t>
          </a:r>
          <a:r>
            <a:rPr kumimoji="1" lang="en-US" sz="1500" kern="1200" dirty="0"/>
            <a:t>11</a:t>
          </a:r>
          <a:r>
            <a:rPr kumimoji="1" lang="zh-CN" sz="1500" kern="1200" dirty="0"/>
            <a:t>月较高，然而只有</a:t>
          </a:r>
          <a:r>
            <a:rPr kumimoji="1" lang="en-US" sz="1500" kern="1200" dirty="0"/>
            <a:t>11</a:t>
          </a:r>
          <a:r>
            <a:rPr kumimoji="1" lang="zh-CN" sz="1500" kern="1200" dirty="0"/>
            <a:t>月购买量较高，需进一步探究原因；</a:t>
          </a:r>
          <a:endParaRPr lang="en-US" sz="1500" kern="1200" dirty="0"/>
        </a:p>
      </dsp:txBody>
      <dsp:txXfrm>
        <a:off x="22703" y="1082827"/>
        <a:ext cx="7507300" cy="419669"/>
      </dsp:txXfrm>
    </dsp:sp>
    <dsp:sp modelId="{62674983-173E-234F-908F-EA262EE26BAE}">
      <dsp:nvSpPr>
        <dsp:cNvPr id="0" name=""/>
        <dsp:cNvSpPr/>
      </dsp:nvSpPr>
      <dsp:spPr>
        <a:xfrm>
          <a:off x="0" y="1568399"/>
          <a:ext cx="7552706" cy="465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500" kern="1200" dirty="0"/>
            <a:t>整体看，用户跳出率不高，退出率大多数在</a:t>
          </a:r>
          <a:r>
            <a:rPr kumimoji="1" lang="en-US" sz="1500" kern="1200" dirty="0"/>
            <a:t>5%</a:t>
          </a:r>
          <a:r>
            <a:rPr kumimoji="1" lang="zh-CN" sz="1500" kern="1200" dirty="0"/>
            <a:t>及以下；</a:t>
          </a:r>
          <a:endParaRPr lang="en-US" sz="1500" kern="1200" dirty="0"/>
        </a:p>
      </dsp:txBody>
      <dsp:txXfrm>
        <a:off x="22703" y="1591102"/>
        <a:ext cx="7507300" cy="419669"/>
      </dsp:txXfrm>
    </dsp:sp>
    <dsp:sp modelId="{B074C7A6-0442-344F-B97D-B72A7F3658E0}">
      <dsp:nvSpPr>
        <dsp:cNvPr id="0" name=""/>
        <dsp:cNvSpPr/>
      </dsp:nvSpPr>
      <dsp:spPr>
        <a:xfrm>
          <a:off x="0" y="2076674"/>
          <a:ext cx="7552706" cy="465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500" kern="1200"/>
            <a:t>针对不同类别的潜在购买客户采用不同的策略。</a:t>
          </a:r>
          <a:endParaRPr lang="en-US" sz="1500" kern="1200"/>
        </a:p>
      </dsp:txBody>
      <dsp:txXfrm>
        <a:off x="22703" y="2099377"/>
        <a:ext cx="7507300" cy="419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2023/10/7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/>
        </p:nvSpPr>
        <p:spPr>
          <a:xfrm>
            <a:off x="5420043" y="5270098"/>
            <a:ext cx="7993062" cy="1492250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61455" y="5702935"/>
            <a:ext cx="5971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>
                <a:solidFill>
                  <a:srgbClr val="C00000"/>
                </a:solidFill>
              </a:rPr>
              <a:t>E-Business</a:t>
            </a:r>
            <a:r>
              <a:rPr lang="zh-CN" altLang="en-US" sz="2800" b="1" i="1">
                <a:solidFill>
                  <a:srgbClr val="C00000"/>
                </a:solidFill>
              </a:rPr>
              <a:t>电商用户数据分析报告</a:t>
            </a:r>
          </a:p>
        </p:txBody>
      </p:sp>
      <p:sp>
        <p:nvSpPr>
          <p:cNvPr id="19" name="矩形 18"/>
          <p:cNvSpPr/>
          <p:nvPr/>
        </p:nvSpPr>
        <p:spPr>
          <a:xfrm>
            <a:off x="541020" y="1244600"/>
            <a:ext cx="5748655" cy="716280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8640" y="2317115"/>
            <a:ext cx="5748655" cy="716280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8800" y="3372485"/>
            <a:ext cx="5748655" cy="716280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58800" y="4427855"/>
            <a:ext cx="5748655" cy="716280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56944" y="1405095"/>
            <a:ext cx="4916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</a:rPr>
              <a:t>用户数据描述性分析与展示说明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33805" y="2513330"/>
            <a:ext cx="4916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潜在购买访客的分类与针对性战略分析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657985" y="3565525"/>
            <a:ext cx="4916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预测模型介绍与可行性说明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345055" y="4580890"/>
            <a:ext cx="4916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</a:rPr>
              <a:t>分析总结与建议</a:t>
            </a:r>
          </a:p>
        </p:txBody>
      </p:sp>
      <p:sp>
        <p:nvSpPr>
          <p:cNvPr id="14" name="矩形 13"/>
          <p:cNvSpPr/>
          <p:nvPr/>
        </p:nvSpPr>
        <p:spPr>
          <a:xfrm>
            <a:off x="8416643" y="1847250"/>
            <a:ext cx="3397955" cy="59831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414738" y="2762285"/>
            <a:ext cx="3397955" cy="5983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412833" y="3695735"/>
            <a:ext cx="3397955" cy="5983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10"/>
          <p:cNvCxnSpPr/>
          <p:nvPr/>
        </p:nvCxnSpPr>
        <p:spPr>
          <a:xfrm>
            <a:off x="15875" y="1103630"/>
            <a:ext cx="12164695" cy="571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18770" y="606425"/>
            <a:ext cx="57118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  <a:sym typeface="+mn-ea"/>
              </a:rPr>
              <a:t>用户数据描述性分析与展示说明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5963920" y="1166495"/>
            <a:ext cx="14605" cy="566610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930227" y="1471930"/>
            <a:ext cx="4415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访客类型可视化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535776" y="4396985"/>
            <a:ext cx="4415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周末与工作日购买率对比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5999480" y="3907155"/>
            <a:ext cx="620268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图表, 条形图&#10;&#10;描述已自动生成">
            <a:extLst>
              <a:ext uri="{FF2B5EF4-FFF2-40B4-BE49-F238E27FC236}">
                <a16:creationId xmlns:a16="http://schemas.microsoft.com/office/drawing/2014/main" id="{90B28C6A-6622-A8D4-A385-C4E56E4E3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0230"/>
            <a:ext cx="5486400" cy="3657600"/>
          </a:xfrm>
          <a:prstGeom prst="rect">
            <a:avLst/>
          </a:prstGeom>
        </p:spPr>
      </p:pic>
      <p:pic>
        <p:nvPicPr>
          <p:cNvPr id="12" name="图片 11" descr="图表, 瀑布图&#10;&#10;描述已自动生成">
            <a:extLst>
              <a:ext uri="{FF2B5EF4-FFF2-40B4-BE49-F238E27FC236}">
                <a16:creationId xmlns:a16="http://schemas.microsoft.com/office/drawing/2014/main" id="{E6055495-DDA1-FFAB-3A00-515B511D42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87" y="1207770"/>
            <a:ext cx="4371337" cy="2658297"/>
          </a:xfrm>
          <a:prstGeom prst="rect">
            <a:avLst/>
          </a:prstGeom>
        </p:spPr>
      </p:pic>
      <p:pic>
        <p:nvPicPr>
          <p:cNvPr id="14" name="图片 13" descr="图表, 条形图, 瀑布图&#10;&#10;描述已自动生成">
            <a:extLst>
              <a:ext uri="{FF2B5EF4-FFF2-40B4-BE49-F238E27FC236}">
                <a16:creationId xmlns:a16="http://schemas.microsoft.com/office/drawing/2014/main" id="{05BC15FE-D219-307E-5579-C9090031DF1A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87" y="3935801"/>
            <a:ext cx="4400550" cy="289679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10"/>
          <p:cNvCxnSpPr/>
          <p:nvPr/>
        </p:nvCxnSpPr>
        <p:spPr>
          <a:xfrm>
            <a:off x="15875" y="1103630"/>
            <a:ext cx="12164695" cy="571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"/>
          <p:cNvCxnSpPr/>
          <p:nvPr/>
        </p:nvCxnSpPr>
        <p:spPr>
          <a:xfrm>
            <a:off x="5935980" y="1140460"/>
            <a:ext cx="21590" cy="565975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07975" y="617220"/>
            <a:ext cx="57118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  <a:sym typeface="+mn-ea"/>
              </a:rPr>
              <a:t>用户数据描述性分析与展示说明</a:t>
            </a:r>
          </a:p>
        </p:txBody>
      </p:sp>
      <p:cxnSp>
        <p:nvCxnSpPr>
          <p:cNvPr id="28" name="直接连接符 27"/>
          <p:cNvCxnSpPr/>
          <p:nvPr/>
        </p:nvCxnSpPr>
        <p:spPr>
          <a:xfrm flipV="1">
            <a:off x="20955" y="3907155"/>
            <a:ext cx="12181205" cy="1079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502F20B-C68A-AD96-2412-B9B5AB97E567}"/>
              </a:ext>
            </a:extLst>
          </p:cNvPr>
          <p:cNvGrpSpPr/>
          <p:nvPr/>
        </p:nvGrpSpPr>
        <p:grpSpPr>
          <a:xfrm>
            <a:off x="139956" y="1216723"/>
            <a:ext cx="11412533" cy="2683983"/>
            <a:chOff x="116205" y="1103630"/>
            <a:chExt cx="11412533" cy="2683983"/>
          </a:xfrm>
        </p:grpSpPr>
        <p:pic>
          <p:nvPicPr>
            <p:cNvPr id="3" name="图片 2" descr="图表, 条形图&#10;&#10;描述已自动生成">
              <a:extLst>
                <a:ext uri="{FF2B5EF4-FFF2-40B4-BE49-F238E27FC236}">
                  <a16:creationId xmlns:a16="http://schemas.microsoft.com/office/drawing/2014/main" id="{04624D52-2DCA-192F-559E-7627B7CCC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05" y="1103630"/>
              <a:ext cx="5277352" cy="2638676"/>
            </a:xfrm>
            <a:prstGeom prst="rect">
              <a:avLst/>
            </a:prstGeom>
          </p:spPr>
        </p:pic>
        <p:pic>
          <p:nvPicPr>
            <p:cNvPr id="6" name="图片 5" descr="图表&#10;&#10;描述已自动生成">
              <a:extLst>
                <a:ext uri="{FF2B5EF4-FFF2-40B4-BE49-F238E27FC236}">
                  <a16:creationId xmlns:a16="http://schemas.microsoft.com/office/drawing/2014/main" id="{875402F2-6323-85E7-1561-02FF83454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4432" y="1140460"/>
              <a:ext cx="5294306" cy="2647153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D1EADA3-EA08-34DE-008A-CF96D7CE8986}"/>
              </a:ext>
            </a:extLst>
          </p:cNvPr>
          <p:cNvGrpSpPr/>
          <p:nvPr/>
        </p:nvGrpSpPr>
        <p:grpSpPr>
          <a:xfrm>
            <a:off x="139956" y="4099662"/>
            <a:ext cx="11409639" cy="2700553"/>
            <a:chOff x="78079" y="4099662"/>
            <a:chExt cx="11409639" cy="2700553"/>
          </a:xfrm>
        </p:grpSpPr>
        <p:pic>
          <p:nvPicPr>
            <p:cNvPr id="11" name="图片 10" descr="图表, 直方图&#10;&#10;描述已自动生成">
              <a:extLst>
                <a:ext uri="{FF2B5EF4-FFF2-40B4-BE49-F238E27FC236}">
                  <a16:creationId xmlns:a16="http://schemas.microsoft.com/office/drawing/2014/main" id="{18707E84-14FC-6508-6848-774C81A93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79" y="4099662"/>
              <a:ext cx="5401105" cy="2700553"/>
            </a:xfrm>
            <a:prstGeom prst="rect">
              <a:avLst/>
            </a:prstGeom>
          </p:spPr>
        </p:pic>
        <p:pic>
          <p:nvPicPr>
            <p:cNvPr id="13" name="图片 12" descr="图表, 直方图&#10;&#10;描述已自动生成">
              <a:extLst>
                <a:ext uri="{FF2B5EF4-FFF2-40B4-BE49-F238E27FC236}">
                  <a16:creationId xmlns:a16="http://schemas.microsoft.com/office/drawing/2014/main" id="{8851772E-A7B2-73B4-7145-53DE4C69E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8183" y="4100992"/>
              <a:ext cx="5229535" cy="2614768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10"/>
          <p:cNvCxnSpPr/>
          <p:nvPr/>
        </p:nvCxnSpPr>
        <p:spPr>
          <a:xfrm>
            <a:off x="15875" y="1103630"/>
            <a:ext cx="12164695" cy="571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85750" y="616585"/>
            <a:ext cx="4500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  <a:sym typeface="+mn-ea"/>
              </a:rPr>
              <a:t>潜在购买访客的分类与针对性战略分析</a:t>
            </a:r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0025795"/>
              </p:ext>
            </p:extLst>
          </p:nvPr>
        </p:nvGraphicFramePr>
        <p:xfrm>
          <a:off x="662940" y="1582420"/>
          <a:ext cx="10892155" cy="4999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3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9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6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2773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spc="13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用户类型</a:t>
                      </a:r>
                    </a:p>
                  </a:txBody>
                  <a:tcPr marL="317500" marR="317500" marT="215900" marB="21590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spc="13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群体特征</a:t>
                      </a:r>
                    </a:p>
                  </a:txBody>
                  <a:tcPr marL="317500" marR="317500" marT="215900" marB="21590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spc="13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数量</a:t>
                      </a:r>
                    </a:p>
                  </a:txBody>
                  <a:tcPr marL="317500" marR="317500" marT="215900" marB="21590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spc="13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转换可能性</a:t>
                      </a:r>
                    </a:p>
                  </a:txBody>
                  <a:tcPr marL="317500" marR="317500" marT="215900" marB="21590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455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spc="13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r>
                        <a:rPr lang="en-US" altLang="zh-CN" sz="1800" spc="13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317500" marR="317500" marT="215900" marB="2159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spc="13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回头客，浏览产品页面时间少</a:t>
                      </a:r>
                    </a:p>
                  </a:txBody>
                  <a:tcPr marL="317500" marR="317500" marT="215900" marB="2159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spc="13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602</a:t>
                      </a:r>
                      <a:endParaRPr lang="zh-CN" altLang="en-US" sz="1800" spc="13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spc="13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较高</a:t>
                      </a:r>
                    </a:p>
                  </a:txBody>
                  <a:tcPr marL="317500" marR="317500" marT="215900" marB="21590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55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spc="13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r>
                        <a:rPr lang="en-US" altLang="zh-CN" sz="1800" spc="13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</a:p>
                  </a:txBody>
                  <a:tcPr marL="317500" marR="317500" marT="215900" marB="2159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spc="13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初次访客，产品和信息页面浏览时间与购买者类似</a:t>
                      </a:r>
                    </a:p>
                  </a:txBody>
                  <a:tcPr marL="317500" marR="317500" marT="215900" marB="2159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spc="13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912</a:t>
                      </a:r>
                      <a:endParaRPr lang="zh-CN" altLang="en-US" sz="1800" spc="13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spc="13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317500" marR="317500" marT="215900" marB="21590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519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spc="13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r>
                        <a:rPr lang="en-US" altLang="zh-CN" sz="1800" spc="13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</a:p>
                  </a:txBody>
                  <a:tcPr marL="317500" marR="317500" marT="215900" marB="2159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spc="13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回头客，信息相关页面浏览时间短</a:t>
                      </a:r>
                    </a:p>
                  </a:txBody>
                  <a:tcPr marL="317500" marR="317500" marT="215900" marB="2159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spc="13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5734</a:t>
                      </a:r>
                      <a:endParaRPr lang="zh-CN" altLang="en-US" sz="1800" spc="13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spc="13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较高</a:t>
                      </a:r>
                    </a:p>
                  </a:txBody>
                  <a:tcPr marL="317500" marR="317500" marT="215900" marB="21590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455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spc="13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r>
                        <a:rPr lang="en-US" altLang="zh-CN" sz="1800" spc="13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</a:p>
                  </a:txBody>
                  <a:tcPr marL="317500" marR="317500" marT="215900" marB="2159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spc="13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其他类客户，退出率跳出率高</a:t>
                      </a:r>
                      <a:endParaRPr lang="en-US" altLang="zh-CN" sz="1800" spc="13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spc="13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spc="13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</a:t>
                      </a:r>
                      <a:endParaRPr lang="zh-CN" altLang="en-US" sz="1800" spc="13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spc="13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较低</a:t>
                      </a:r>
                    </a:p>
                  </a:txBody>
                  <a:tcPr marL="317500" marR="317500" marT="215900" marB="21590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10"/>
          <p:cNvCxnSpPr/>
          <p:nvPr/>
        </p:nvCxnSpPr>
        <p:spPr>
          <a:xfrm>
            <a:off x="15875" y="1103630"/>
            <a:ext cx="12164695" cy="571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85750" y="616585"/>
            <a:ext cx="4500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  <a:sym typeface="+mn-ea"/>
              </a:rPr>
              <a:t>潜在购买访客的分类与针对性战略分析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28023133"/>
              </p:ext>
            </p:extLst>
          </p:nvPr>
        </p:nvGraphicFramePr>
        <p:xfrm>
          <a:off x="967105" y="1862455"/>
          <a:ext cx="10483850" cy="4156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1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39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/>
                        <a:t>       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</a:rPr>
                        <a:t>用户类型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                                    </a:t>
                      </a:r>
                      <a:r>
                        <a:rPr lang="en-US" altLang="zh-CN" sz="2000">
                          <a:solidFill>
                            <a:srgbClr val="C00000"/>
                          </a:solidFill>
                        </a:rPr>
                        <a:t>   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策略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81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  <a:p>
                      <a:pPr algn="ctr">
                        <a:buNone/>
                      </a:pPr>
                      <a:r>
                        <a:rPr lang="zh-CN" altLang="en-US" dirty="0"/>
                        <a:t>类型</a:t>
                      </a:r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/>
                        <a:t>从数据指标特征来看，这类尽管退出率与跳出率较低，但产品相关页面访问时间较短，作为回头客可能只买一些固定产品，可以通过开发新的相关产品来促进购买。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94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  <a:p>
                      <a:pPr algn="ctr">
                        <a:buNone/>
                      </a:pPr>
                      <a:r>
                        <a:rPr lang="zh-CN" altLang="en-US" dirty="0"/>
                        <a:t>类型</a:t>
                      </a:r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各项指标都与购买者类似，不购买的原因可能是指标之外的原因，可以通过价格歧视，例如发放优惠券等方式来促进购买。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94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  <a:p>
                      <a:pPr algn="ctr">
                        <a:buNone/>
                      </a:pPr>
                      <a:r>
                        <a:rPr lang="zh-CN" altLang="en-US" dirty="0"/>
                        <a:t>类型</a:t>
                      </a:r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信息相关页面浏览时间低于购买群体，可考虑下列原因：是否信息推送有误，是否信息足够新颖吸引到了客户，可通过优化信息相关页面来促进购买。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88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  <a:p>
                      <a:pPr algn="ctr">
                        <a:buNone/>
                      </a:pPr>
                      <a:r>
                        <a:rPr lang="zh-CN" altLang="en-US" dirty="0"/>
                        <a:t>类型</a:t>
                      </a:r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尽管浏览时间较长，但退出率和跳出率很高，可能并未找到自己需求的产品。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10"/>
          <p:cNvCxnSpPr/>
          <p:nvPr/>
        </p:nvCxnSpPr>
        <p:spPr>
          <a:xfrm>
            <a:off x="15875" y="1103630"/>
            <a:ext cx="12164695" cy="571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85750" y="616585"/>
            <a:ext cx="323088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C00000"/>
                </a:solidFill>
                <a:sym typeface="+mn-ea"/>
              </a:rPr>
              <a:t>预测模型介绍与可行性说明</a:t>
            </a:r>
            <a:endParaRPr lang="zh-CN" altLang="en-US" sz="2000" b="1" dirty="0">
              <a:solidFill>
                <a:srgbClr val="C00000"/>
              </a:solidFill>
            </a:endParaRPr>
          </a:p>
          <a:p>
            <a:endParaRPr lang="zh-CN" altLang="en-US" sz="2000" b="1" dirty="0">
              <a:solidFill>
                <a:srgbClr val="C00000"/>
              </a:solidFill>
              <a:sym typeface="+mn-ea"/>
            </a:endParaRPr>
          </a:p>
        </p:txBody>
      </p:sp>
      <p:cxnSp>
        <p:nvCxnSpPr>
          <p:cNvPr id="26" name="Straight Connector 2"/>
          <p:cNvCxnSpPr/>
          <p:nvPr/>
        </p:nvCxnSpPr>
        <p:spPr>
          <a:xfrm>
            <a:off x="7628255" y="1086485"/>
            <a:ext cx="21590" cy="5659755"/>
          </a:xfrm>
          <a:prstGeom prst="line">
            <a:avLst/>
          </a:prstGeom>
          <a:ln w="28575" cmpd="thickThin">
            <a:solidFill>
              <a:srgbClr val="FFC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23210" y="1315085"/>
            <a:ext cx="3471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</a:rPr>
              <a:t>预测模型介绍</a:t>
            </a:r>
          </a:p>
        </p:txBody>
      </p:sp>
      <p:cxnSp>
        <p:nvCxnSpPr>
          <p:cNvPr id="6" name="Straight Connector 2"/>
          <p:cNvCxnSpPr/>
          <p:nvPr/>
        </p:nvCxnSpPr>
        <p:spPr>
          <a:xfrm flipV="1">
            <a:off x="7686040" y="3794760"/>
            <a:ext cx="4548505" cy="21590"/>
          </a:xfrm>
          <a:prstGeom prst="line">
            <a:avLst/>
          </a:prstGeom>
          <a:ln w="28575" cmpd="thickThin">
            <a:solidFill>
              <a:srgbClr val="FFC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375140" y="3943985"/>
            <a:ext cx="1386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可行性说明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CC97C7-6FDA-3A02-3A70-7921F282528C}"/>
              </a:ext>
            </a:extLst>
          </p:cNvPr>
          <p:cNvSpPr txBox="1"/>
          <p:nvPr/>
        </p:nvSpPr>
        <p:spPr>
          <a:xfrm>
            <a:off x="1080655" y="2105891"/>
            <a:ext cx="5214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随机森林模型：随机森林（</a:t>
            </a:r>
            <a:r>
              <a:rPr kumimoji="1" lang="en-GB" altLang="zh-CN" dirty="0"/>
              <a:t>Random Forest</a:t>
            </a:r>
            <a:r>
              <a:rPr kumimoji="1" lang="zh-CN" altLang="en-GB" dirty="0"/>
              <a:t>）</a:t>
            </a:r>
            <a:r>
              <a:rPr kumimoji="1" lang="zh-CN" altLang="en-US" dirty="0"/>
              <a:t>是一种强大且常用的机器学习算法，它主要用于分类和回归任务。随机森林是一个集成学习方法，它通过组合多个决策树（或者其他基本学习器）来提高模型的性能和鲁棒性。</a:t>
            </a:r>
            <a:endParaRPr kumimoji="1" lang="en-US" altLang="zh-C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4B14D74-2310-E6B0-F6E7-7ABA17AED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904" y="1126490"/>
            <a:ext cx="3504119" cy="255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FF698A5-AAFB-0C7F-DAED-177D7D8ACBA9}"/>
              </a:ext>
            </a:extLst>
          </p:cNvPr>
          <p:cNvSpPr txBox="1"/>
          <p:nvPr/>
        </p:nvSpPr>
        <p:spPr>
          <a:xfrm>
            <a:off x="1080655" y="4123657"/>
            <a:ext cx="5214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优点：随机森林具有很高的性能和鲁棒性，通常能够在各种数据集上产生良好的结果。它对于处理高维数据和特征选择效果较好，不需要对数据进行太多的预处理。随机森林能够估计特征的重要性，有助于理解数据中哪些特征对预测最有影响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2072DB-0B12-3EF5-2008-0B90799D44E6}"/>
              </a:ext>
            </a:extLst>
          </p:cNvPr>
          <p:cNvSpPr txBox="1"/>
          <p:nvPr/>
        </p:nvSpPr>
        <p:spPr>
          <a:xfrm>
            <a:off x="8251247" y="4439920"/>
            <a:ext cx="3633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随机森林不需要对数据进行太多的预处理，相比于单一的决策树和逻辑回归算法，其鲁棒性更强。此外，使用随机森林的准确率可以保持在</a:t>
            </a:r>
            <a:r>
              <a:rPr kumimoji="1" lang="en-US" altLang="zh-CN" dirty="0"/>
              <a:t>87%</a:t>
            </a:r>
            <a:r>
              <a:rPr kumimoji="1" lang="zh-CN" altLang="en-US" dirty="0"/>
              <a:t>左右。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10"/>
          <p:cNvCxnSpPr/>
          <p:nvPr/>
        </p:nvCxnSpPr>
        <p:spPr>
          <a:xfrm>
            <a:off x="15875" y="1103630"/>
            <a:ext cx="12164695" cy="571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85750" y="616585"/>
            <a:ext cx="1960880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000" b="1">
                <a:solidFill>
                  <a:srgbClr val="C00000"/>
                </a:solidFill>
                <a:sym typeface="+mn-ea"/>
              </a:rPr>
              <a:t>分析总结与建议</a:t>
            </a:r>
            <a:endParaRPr lang="zh-CN" altLang="en-US" sz="2000" b="1">
              <a:solidFill>
                <a:srgbClr val="C00000"/>
              </a:solidFill>
            </a:endParaRPr>
          </a:p>
          <a:p>
            <a:pPr algn="l"/>
            <a:endParaRPr lang="zh-CN" altLang="en-US" sz="2000" b="1">
              <a:solidFill>
                <a:srgbClr val="C00000"/>
              </a:solidFill>
            </a:endParaRPr>
          </a:p>
          <a:p>
            <a:endParaRPr lang="zh-CN" altLang="en-US" sz="2000" b="1">
              <a:solidFill>
                <a:srgbClr val="C00000"/>
              </a:solidFill>
              <a:sym typeface="+mn-ea"/>
            </a:endParaRPr>
          </a:p>
        </p:txBody>
      </p:sp>
      <p:graphicFrame>
        <p:nvGraphicFramePr>
          <p:cNvPr id="27" name="文本框 1">
            <a:extLst>
              <a:ext uri="{FF2B5EF4-FFF2-40B4-BE49-F238E27FC236}">
                <a16:creationId xmlns:a16="http://schemas.microsoft.com/office/drawing/2014/main" id="{5E958265-AC6F-02D7-D09D-66638F726010}"/>
              </a:ext>
            </a:extLst>
          </p:cNvPr>
          <p:cNvGraphicFramePr/>
          <p:nvPr/>
        </p:nvGraphicFramePr>
        <p:xfrm>
          <a:off x="1341912" y="1543792"/>
          <a:ext cx="7552706" cy="258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2c55989-27b0-4db9-8dad-943767556236}"/>
  <p:tag name="TABLE_ENDDRAG_ORIGIN_RECT" val="857*351"/>
  <p:tag name="TABLE_ENDDRAG_RECT" val="63*139*857*351"/>
  <p:tag name="TABLE_AUTOADJUST_FLAG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3a1bfb-4747-4edb-a0bd-d21f54e502e6}"/>
  <p:tag name="TABLE_ENDDRAG_ORIGIN_RECT" val="825*318"/>
  <p:tag name="TABLE_ENDDRAG_RECT" val="76*146*825*31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551</Words>
  <Application>Microsoft Macintosh PowerPoint</Application>
  <PresentationFormat>宽屏</PresentationFormat>
  <Paragraphs>57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Zhaoyu Yang</cp:lastModifiedBy>
  <cp:revision>154</cp:revision>
  <dcterms:created xsi:type="dcterms:W3CDTF">2019-06-19T02:08:00Z</dcterms:created>
  <dcterms:modified xsi:type="dcterms:W3CDTF">2023-10-07T06:08:30Z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9C73789D50584A5C909BD2C1AC3AAAF0</vt:lpwstr>
  </property>
</Properties>
</file>