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94" r:id="rId3"/>
    <p:sldId id="257" r:id="rId4"/>
    <p:sldId id="258" r:id="rId5"/>
    <p:sldId id="259" r:id="rId6"/>
    <p:sldId id="267" r:id="rId7"/>
    <p:sldId id="270" r:id="rId8"/>
    <p:sldId id="264" r:id="rId9"/>
    <p:sldId id="276" r:id="rId10"/>
    <p:sldId id="265" r:id="rId11"/>
    <p:sldId id="279" r:id="rId12"/>
    <p:sldId id="277" r:id="rId13"/>
    <p:sldId id="280" r:id="rId14"/>
    <p:sldId id="278" r:id="rId15"/>
    <p:sldId id="262" r:id="rId16"/>
    <p:sldId id="281" r:id="rId17"/>
    <p:sldId id="282" r:id="rId18"/>
    <p:sldId id="283" r:id="rId19"/>
    <p:sldId id="285" r:id="rId20"/>
    <p:sldId id="286" r:id="rId21"/>
    <p:sldId id="287" r:id="rId22"/>
    <p:sldId id="288" r:id="rId23"/>
    <p:sldId id="291" r:id="rId24"/>
    <p:sldId id="289" r:id="rId25"/>
    <p:sldId id="295" r:id="rId26"/>
    <p:sldId id="290" r:id="rId27"/>
    <p:sldId id="292" r:id="rId28"/>
    <p:sldId id="284" r:id="rId29"/>
    <p:sldId id="275" r:id="rId30"/>
    <p:sldId id="271" r:id="rId31"/>
    <p:sldId id="272" r:id="rId32"/>
    <p:sldId id="273"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039" autoAdjust="0"/>
  </p:normalViewPr>
  <p:slideViewPr>
    <p:cSldViewPr snapToGrid="0">
      <p:cViewPr varScale="1">
        <p:scale>
          <a:sx n="85" d="100"/>
          <a:sy n="85" d="100"/>
        </p:scale>
        <p:origin x="42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1B6A-434F-7FF8-A14D-1162E5F0F6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FE82FF-AD41-DB23-FABE-04D838864A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2C6BF7-5DD2-ED5D-70D3-A0A411960B8A}"/>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5" name="Footer Placeholder 4">
            <a:extLst>
              <a:ext uri="{FF2B5EF4-FFF2-40B4-BE49-F238E27FC236}">
                <a16:creationId xmlns:a16="http://schemas.microsoft.com/office/drawing/2014/main" id="{9D507224-ACCF-EBF4-7493-747B53EA9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01B5F-0431-96B1-02ED-30800C3BB6DE}"/>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2884986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64FEF-9564-17BF-83EB-C30CB3BBDE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F909CB-6DA7-BB54-02C1-55E74522A5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A04F4-5640-1D3A-10F4-EBF54060EE87}"/>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5" name="Footer Placeholder 4">
            <a:extLst>
              <a:ext uri="{FF2B5EF4-FFF2-40B4-BE49-F238E27FC236}">
                <a16:creationId xmlns:a16="http://schemas.microsoft.com/office/drawing/2014/main" id="{7EDE5821-5FA3-4D65-1D72-9B717D764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F98626-2506-50E9-30AE-9456D3BB20BB}"/>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299473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38D3D-84BB-AB3B-1B57-7572D7FB29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2D1253-955D-3526-9FE8-DA6F46983B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397155-ADC7-9EDF-A063-0A6952833AF1}"/>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5" name="Footer Placeholder 4">
            <a:extLst>
              <a:ext uri="{FF2B5EF4-FFF2-40B4-BE49-F238E27FC236}">
                <a16:creationId xmlns:a16="http://schemas.microsoft.com/office/drawing/2014/main" id="{A882D61C-DC00-5BDE-D3FD-6BDAFBA5F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19734-621A-BA3B-95F1-6B6A5B47B2FC}"/>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127479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6056-5EFD-A536-7BAC-749D20EF3F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E8036-6B87-D3C1-6A03-6366D02359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ABF5C9-E0C5-3104-297B-6A5E21AD5659}"/>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5" name="Footer Placeholder 4">
            <a:extLst>
              <a:ext uri="{FF2B5EF4-FFF2-40B4-BE49-F238E27FC236}">
                <a16:creationId xmlns:a16="http://schemas.microsoft.com/office/drawing/2014/main" id="{11ED5D03-5913-2CAE-7F20-0201C90BE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848D30-2B54-08FC-F6FC-4ED669609208}"/>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3845163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782E-8A79-E263-CCA5-D49BA9944F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F98639-7BD6-FF6F-13E4-18B960FB3B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D129A-9834-064A-D1D9-D4A2B796ADB9}"/>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5" name="Footer Placeholder 4">
            <a:extLst>
              <a:ext uri="{FF2B5EF4-FFF2-40B4-BE49-F238E27FC236}">
                <a16:creationId xmlns:a16="http://schemas.microsoft.com/office/drawing/2014/main" id="{76DA64C5-C058-B905-BEA9-5566E6ADA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1094E-9370-988C-07B1-FB6A506CED89}"/>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1601287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4B357-ECB0-9A4F-8651-7C47F2122B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7DA70A-50F7-5637-B0E1-7BD99A1E77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EB05C-838D-BEEB-02DC-6981BC203A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47C0E-6C14-CFB2-2D68-4141F17D5648}"/>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6" name="Footer Placeholder 5">
            <a:extLst>
              <a:ext uri="{FF2B5EF4-FFF2-40B4-BE49-F238E27FC236}">
                <a16:creationId xmlns:a16="http://schemas.microsoft.com/office/drawing/2014/main" id="{86B347AB-0524-E49A-9265-35B6C1278D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AD3EB-7E90-341B-93E5-7DF15719090B}"/>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780515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9A4E3-87C8-008E-8C93-F62294720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482B37-A0F5-2E2B-1D92-5892E1B9A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A8975A-FF7B-3A7D-E828-1DAAACA38C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DAE9D2-FC6A-28F9-E505-6EA5F01426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16ED17-0E94-1577-8EED-7650BF2280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98EA5-ECA7-FF7C-687E-7AFDC09AC881}"/>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8" name="Footer Placeholder 7">
            <a:extLst>
              <a:ext uri="{FF2B5EF4-FFF2-40B4-BE49-F238E27FC236}">
                <a16:creationId xmlns:a16="http://schemas.microsoft.com/office/drawing/2014/main" id="{A7F41F12-2570-9628-1234-3410212A3E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2B267E-C5FF-33AD-4728-5BAE1607547A}"/>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392386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626C-94F2-9E9E-DA42-F5C875F4A0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8195DE-9251-48F2-F110-013B5E5D9DCE}"/>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4" name="Footer Placeholder 3">
            <a:extLst>
              <a:ext uri="{FF2B5EF4-FFF2-40B4-BE49-F238E27FC236}">
                <a16:creationId xmlns:a16="http://schemas.microsoft.com/office/drawing/2014/main" id="{21C5F9AF-3649-3E47-5986-758EF9F07D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271BDD-4551-D428-153C-E1CF5521080E}"/>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248168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BD980-A22E-63FC-DF96-4A0BB81CFD1E}"/>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3" name="Footer Placeholder 2">
            <a:extLst>
              <a:ext uri="{FF2B5EF4-FFF2-40B4-BE49-F238E27FC236}">
                <a16:creationId xmlns:a16="http://schemas.microsoft.com/office/drawing/2014/main" id="{EA328EC6-0509-CC1B-B120-04B2B61080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1DFC72-7342-C552-5612-C23D07DF232F}"/>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236649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AE55B-9EC0-66DC-CC55-902FDCD6D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CB197-52CC-07DF-7D15-48A7CF8A8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314A05-830C-4E95-A691-E2C612468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22AAAC-C40E-DC95-FD67-5BEFEA6CD670}"/>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6" name="Footer Placeholder 5">
            <a:extLst>
              <a:ext uri="{FF2B5EF4-FFF2-40B4-BE49-F238E27FC236}">
                <a16:creationId xmlns:a16="http://schemas.microsoft.com/office/drawing/2014/main" id="{963968A8-4D30-FAC4-30CB-0E59BB780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64B42-A96C-A3ED-424E-ADECE2B6F342}"/>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411681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2F8C-12A1-CAC7-2043-0DB40D4C6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D9705-DF84-37CB-2581-F1FC2C6EAE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D87BF8-A104-3131-8ED3-BE2B7FF4C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EF2B06-07E1-56CC-A777-B49C7516310B}"/>
              </a:ext>
            </a:extLst>
          </p:cNvPr>
          <p:cNvSpPr>
            <a:spLocks noGrp="1"/>
          </p:cNvSpPr>
          <p:nvPr>
            <p:ph type="dt" sz="half" idx="10"/>
          </p:nvPr>
        </p:nvSpPr>
        <p:spPr/>
        <p:txBody>
          <a:bodyPr/>
          <a:lstStyle/>
          <a:p>
            <a:fld id="{76F4046F-EF5F-4925-9FCC-04488355DA17}" type="datetimeFigureOut">
              <a:rPr lang="en-US" smtClean="0"/>
              <a:t>5/29/2024</a:t>
            </a:fld>
            <a:endParaRPr lang="en-US"/>
          </a:p>
        </p:txBody>
      </p:sp>
      <p:sp>
        <p:nvSpPr>
          <p:cNvPr id="6" name="Footer Placeholder 5">
            <a:extLst>
              <a:ext uri="{FF2B5EF4-FFF2-40B4-BE49-F238E27FC236}">
                <a16:creationId xmlns:a16="http://schemas.microsoft.com/office/drawing/2014/main" id="{3CB03F59-B721-3B2E-4581-F2E200342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8FF2-66DE-A2A5-56C8-BFE3BF6CE994}"/>
              </a:ext>
            </a:extLst>
          </p:cNvPr>
          <p:cNvSpPr>
            <a:spLocks noGrp="1"/>
          </p:cNvSpPr>
          <p:nvPr>
            <p:ph type="sldNum" sz="quarter" idx="12"/>
          </p:nvPr>
        </p:nvSpPr>
        <p:spPr/>
        <p:txBody>
          <a:bodyPr/>
          <a:lstStyle/>
          <a:p>
            <a:fld id="{7A5CBF59-A27E-4719-A90B-E8D3C7AC69A1}" type="slidenum">
              <a:rPr lang="en-US" smtClean="0"/>
              <a:t>‹#›</a:t>
            </a:fld>
            <a:endParaRPr lang="en-US"/>
          </a:p>
        </p:txBody>
      </p:sp>
    </p:spTree>
    <p:extLst>
      <p:ext uri="{BB962C8B-B14F-4D97-AF65-F5344CB8AC3E}">
        <p14:creationId xmlns:p14="http://schemas.microsoft.com/office/powerpoint/2010/main" val="383068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F4952F-2078-9C4A-C93E-1788E1351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A58A03-591C-383B-2E7A-A34A94B5B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8B02E-4275-0422-C831-7A571CD984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F4046F-EF5F-4925-9FCC-04488355DA17}" type="datetimeFigureOut">
              <a:rPr lang="en-US" smtClean="0"/>
              <a:t>5/29/2024</a:t>
            </a:fld>
            <a:endParaRPr lang="en-US"/>
          </a:p>
        </p:txBody>
      </p:sp>
      <p:sp>
        <p:nvSpPr>
          <p:cNvPr id="5" name="Footer Placeholder 4">
            <a:extLst>
              <a:ext uri="{FF2B5EF4-FFF2-40B4-BE49-F238E27FC236}">
                <a16:creationId xmlns:a16="http://schemas.microsoft.com/office/drawing/2014/main" id="{E8955421-0EB5-ECD2-7AF1-BC64D6FA9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02257F-6436-FE95-7C29-393A86391D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5CBF59-A27E-4719-A90B-E8D3C7AC69A1}" type="slidenum">
              <a:rPr lang="en-US" smtClean="0"/>
              <a:t>‹#›</a:t>
            </a:fld>
            <a:endParaRPr lang="en-US"/>
          </a:p>
        </p:txBody>
      </p:sp>
    </p:spTree>
    <p:extLst>
      <p:ext uri="{BB962C8B-B14F-4D97-AF65-F5344CB8AC3E}">
        <p14:creationId xmlns:p14="http://schemas.microsoft.com/office/powerpoint/2010/main" val="50599935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3A05-8EB5-C646-1899-3BFFD50E6BFB}"/>
              </a:ext>
            </a:extLst>
          </p:cNvPr>
          <p:cNvSpPr>
            <a:spLocks noGrp="1"/>
          </p:cNvSpPr>
          <p:nvPr>
            <p:ph type="ctrTitle"/>
          </p:nvPr>
        </p:nvSpPr>
        <p:spPr>
          <a:xfrm>
            <a:off x="1597822" y="2027954"/>
            <a:ext cx="8175812" cy="3026574"/>
          </a:xfrm>
        </p:spPr>
        <p:txBody>
          <a:bodyPr>
            <a:normAutofit fontScale="90000"/>
          </a:bodyPr>
          <a:lstStyle/>
          <a:p>
            <a:r>
              <a:rPr lang="en-US" sz="4800" dirty="0">
                <a:latin typeface="Bahnschrift Condensed" panose="020B0502040204020203" pitchFamily="34" charset="0"/>
              </a:rPr>
              <a:t>Revolutionizing Emergency Healthcare in Developing India: </a:t>
            </a:r>
            <a:br>
              <a:rPr lang="en-US" sz="4800" dirty="0">
                <a:latin typeface="Bahnschrift Condensed" panose="020B0502040204020203" pitchFamily="34" charset="0"/>
              </a:rPr>
            </a:br>
            <a:r>
              <a:rPr lang="en-US" sz="4800" dirty="0">
                <a:latin typeface="Bahnschrift Condensed" panose="020B0502040204020203" pitchFamily="34" charset="0"/>
              </a:rPr>
              <a:t>An AI-Integrated Ambulance System for Timely </a:t>
            </a:r>
            <a:br>
              <a:rPr lang="en-US" sz="4800" dirty="0">
                <a:latin typeface="Bahnschrift Condensed" panose="020B0502040204020203" pitchFamily="34" charset="0"/>
              </a:rPr>
            </a:br>
            <a:r>
              <a:rPr lang="en-US" sz="4800" dirty="0">
                <a:latin typeface="Bahnschrift Condensed" panose="020B0502040204020203" pitchFamily="34" charset="0"/>
              </a:rPr>
              <a:t>Intervention in Critical Conditions</a:t>
            </a:r>
          </a:p>
        </p:txBody>
      </p:sp>
      <p:pic>
        <p:nvPicPr>
          <p:cNvPr id="10" name="Picture 9">
            <a:extLst>
              <a:ext uri="{FF2B5EF4-FFF2-40B4-BE49-F238E27FC236}">
                <a16:creationId xmlns:a16="http://schemas.microsoft.com/office/drawing/2014/main" id="{E5AB021E-3E31-5291-1533-558010BF0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84575" cy="2084575"/>
          </a:xfrm>
          <a:prstGeom prst="rect">
            <a:avLst/>
          </a:prstGeom>
        </p:spPr>
      </p:pic>
      <p:pic>
        <p:nvPicPr>
          <p:cNvPr id="14" name="Picture 13">
            <a:extLst>
              <a:ext uri="{FF2B5EF4-FFF2-40B4-BE49-F238E27FC236}">
                <a16:creationId xmlns:a16="http://schemas.microsoft.com/office/drawing/2014/main" id="{34FC6CB5-C790-481F-342C-353C4F99E0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5082" y="-1"/>
            <a:ext cx="3576917" cy="2077429"/>
          </a:xfrm>
          <a:prstGeom prst="rect">
            <a:avLst/>
          </a:prstGeom>
        </p:spPr>
      </p:pic>
      <p:sp>
        <p:nvSpPr>
          <p:cNvPr id="16" name="TextBox 15">
            <a:extLst>
              <a:ext uri="{FF2B5EF4-FFF2-40B4-BE49-F238E27FC236}">
                <a16:creationId xmlns:a16="http://schemas.microsoft.com/office/drawing/2014/main" id="{8560D097-DBB2-B9BA-ADAB-F3FBCBD0D385}"/>
              </a:ext>
            </a:extLst>
          </p:cNvPr>
          <p:cNvSpPr txBox="1"/>
          <p:nvPr/>
        </p:nvSpPr>
        <p:spPr>
          <a:xfrm>
            <a:off x="9034320" y="5054528"/>
            <a:ext cx="3281081" cy="1800493"/>
          </a:xfrm>
          <a:prstGeom prst="rect">
            <a:avLst/>
          </a:prstGeom>
          <a:noFill/>
        </p:spPr>
        <p:txBody>
          <a:bodyPr wrap="square" rtlCol="0">
            <a:spAutoFit/>
          </a:bodyPr>
          <a:lstStyle/>
          <a:p>
            <a:endParaRPr lang="en-US" dirty="0"/>
          </a:p>
          <a:p>
            <a:r>
              <a:rPr lang="en-US" b="1" dirty="0"/>
              <a:t>Batch No</a:t>
            </a:r>
            <a:r>
              <a:rPr lang="en-US" dirty="0"/>
              <a:t>: 01</a:t>
            </a:r>
          </a:p>
          <a:p>
            <a:r>
              <a:rPr lang="en-US" sz="1600" dirty="0">
                <a:latin typeface="Bahnschrift" panose="020B0502040204020203" pitchFamily="34" charset="0"/>
              </a:rPr>
              <a:t>P . Sai Ram        20RA1A0572</a:t>
            </a:r>
          </a:p>
          <a:p>
            <a:r>
              <a:rPr lang="en-US" sz="1600" dirty="0">
                <a:latin typeface="Bahnschrift" panose="020B0502040204020203" pitchFamily="34" charset="0"/>
              </a:rPr>
              <a:t>V . Sai Bharath   20RA1A0566</a:t>
            </a:r>
          </a:p>
          <a:p>
            <a:r>
              <a:rPr lang="en-US" sz="1600" dirty="0">
                <a:latin typeface="Bahnschrift" panose="020B0502040204020203" pitchFamily="34" charset="0"/>
              </a:rPr>
              <a:t>P . Sai Rohith      20RA1A0568</a:t>
            </a:r>
          </a:p>
          <a:p>
            <a:r>
              <a:rPr lang="en-US" sz="1600" dirty="0">
                <a:latin typeface="Bahnschrift" panose="020B0502040204020203" pitchFamily="34" charset="0"/>
              </a:rPr>
              <a:t>4</a:t>
            </a:r>
            <a:r>
              <a:rPr lang="en-US" sz="1600" baseline="30000" dirty="0">
                <a:latin typeface="Bahnschrift" panose="020B0502040204020203" pitchFamily="34" charset="0"/>
              </a:rPr>
              <a:t>th</a:t>
            </a:r>
            <a:r>
              <a:rPr lang="en-US" sz="1600" dirty="0">
                <a:latin typeface="Bahnschrift" panose="020B0502040204020203" pitchFamily="34" charset="0"/>
              </a:rPr>
              <a:t> Year.</a:t>
            </a:r>
          </a:p>
          <a:p>
            <a:endParaRPr lang="en-US" sz="1100" dirty="0">
              <a:latin typeface="Bahnschrift" panose="020B0502040204020203" pitchFamily="34" charset="0"/>
            </a:endParaRPr>
          </a:p>
        </p:txBody>
      </p:sp>
      <p:sp>
        <p:nvSpPr>
          <p:cNvPr id="18" name="TextBox 17">
            <a:extLst>
              <a:ext uri="{FF2B5EF4-FFF2-40B4-BE49-F238E27FC236}">
                <a16:creationId xmlns:a16="http://schemas.microsoft.com/office/drawing/2014/main" id="{2E1230C4-52EF-3069-D1C2-84741CAA4457}"/>
              </a:ext>
            </a:extLst>
          </p:cNvPr>
          <p:cNvSpPr txBox="1"/>
          <p:nvPr/>
        </p:nvSpPr>
        <p:spPr>
          <a:xfrm>
            <a:off x="379812" y="5493110"/>
            <a:ext cx="4222376" cy="923330"/>
          </a:xfrm>
          <a:prstGeom prst="rect">
            <a:avLst/>
          </a:prstGeom>
          <a:noFill/>
        </p:spPr>
        <p:txBody>
          <a:bodyPr wrap="square" rtlCol="0">
            <a:spAutoFit/>
          </a:bodyPr>
          <a:lstStyle/>
          <a:p>
            <a:r>
              <a:rPr lang="en-US" b="1" dirty="0"/>
              <a:t>UNDER THE GUIDENCE OF</a:t>
            </a:r>
            <a:r>
              <a:rPr lang="en-US" dirty="0"/>
              <a:t> :</a:t>
            </a:r>
          </a:p>
          <a:p>
            <a:r>
              <a:rPr lang="en-US" dirty="0">
                <a:latin typeface="Bahnschrift" panose="020B0502040204020203" pitchFamily="34" charset="0"/>
              </a:rPr>
              <a:t>MR .</a:t>
            </a:r>
            <a:r>
              <a:rPr lang="en-US" dirty="0"/>
              <a:t> </a:t>
            </a:r>
            <a:r>
              <a:rPr lang="en-US" dirty="0">
                <a:latin typeface="Bahnschrift" panose="020B0502040204020203" pitchFamily="34" charset="0"/>
              </a:rPr>
              <a:t>Dr. S. Kavitha </a:t>
            </a:r>
          </a:p>
          <a:p>
            <a:r>
              <a:rPr lang="en-US" dirty="0">
                <a:latin typeface="Bahnschrift" panose="020B0502040204020203" pitchFamily="34" charset="0"/>
              </a:rPr>
              <a:t>Head of the Department(CSE)</a:t>
            </a:r>
          </a:p>
        </p:txBody>
      </p:sp>
      <p:sp>
        <p:nvSpPr>
          <p:cNvPr id="3" name="TextBox 2">
            <a:extLst>
              <a:ext uri="{FF2B5EF4-FFF2-40B4-BE49-F238E27FC236}">
                <a16:creationId xmlns:a16="http://schemas.microsoft.com/office/drawing/2014/main" id="{22DD624A-545C-0A35-DCBE-7635D89D5274}"/>
              </a:ext>
            </a:extLst>
          </p:cNvPr>
          <p:cNvSpPr txBox="1"/>
          <p:nvPr/>
        </p:nvSpPr>
        <p:spPr>
          <a:xfrm>
            <a:off x="2310516" y="1531190"/>
            <a:ext cx="6589058" cy="400110"/>
          </a:xfrm>
          <a:prstGeom prst="rect">
            <a:avLst/>
          </a:prstGeom>
          <a:noFill/>
        </p:spPr>
        <p:txBody>
          <a:bodyPr wrap="square" rtlCol="0">
            <a:spAutoFit/>
          </a:bodyPr>
          <a:lstStyle/>
          <a:p>
            <a:r>
              <a:rPr lang="en-US" sz="2000" dirty="0">
                <a:latin typeface="Bahnschrift" panose="020B0502040204020203" pitchFamily="34" charset="0"/>
              </a:rPr>
              <a:t>DEPARTMENT OF COMPUTER SCIENCE &amp; ENGINEERING</a:t>
            </a:r>
          </a:p>
        </p:txBody>
      </p:sp>
    </p:spTree>
    <p:extLst>
      <p:ext uri="{BB962C8B-B14F-4D97-AF65-F5344CB8AC3E}">
        <p14:creationId xmlns:p14="http://schemas.microsoft.com/office/powerpoint/2010/main" val="3028313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EA46-C51E-940D-ADCD-F108FDFC3842}"/>
              </a:ext>
            </a:extLst>
          </p:cNvPr>
          <p:cNvSpPr>
            <a:spLocks noGrp="1"/>
          </p:cNvSpPr>
          <p:nvPr>
            <p:ph type="title"/>
          </p:nvPr>
        </p:nvSpPr>
        <p:spPr>
          <a:xfrm>
            <a:off x="461682" y="259975"/>
            <a:ext cx="10515600" cy="1325563"/>
          </a:xfrm>
        </p:spPr>
        <p:txBody>
          <a:bodyPr/>
          <a:lstStyle/>
          <a:p>
            <a:r>
              <a:rPr lang="en-US" dirty="0">
                <a:latin typeface="Bahnschrift" panose="020B0502040204020203" pitchFamily="34" charset="0"/>
              </a:rPr>
              <a:t>PROPOSED SYSTEM</a:t>
            </a:r>
          </a:p>
        </p:txBody>
      </p:sp>
      <p:sp>
        <p:nvSpPr>
          <p:cNvPr id="3" name="Content Placeholder 2">
            <a:extLst>
              <a:ext uri="{FF2B5EF4-FFF2-40B4-BE49-F238E27FC236}">
                <a16:creationId xmlns:a16="http://schemas.microsoft.com/office/drawing/2014/main" id="{AFCE7E5D-3859-6849-9BF4-A816E96954C0}"/>
              </a:ext>
            </a:extLst>
          </p:cNvPr>
          <p:cNvSpPr>
            <a:spLocks noGrp="1"/>
          </p:cNvSpPr>
          <p:nvPr>
            <p:ph idx="1"/>
          </p:nvPr>
        </p:nvSpPr>
        <p:spPr>
          <a:xfrm>
            <a:off x="461682" y="1593834"/>
            <a:ext cx="10515600" cy="4789037"/>
          </a:xfrm>
        </p:spPr>
        <p:txBody>
          <a:bodyPr>
            <a:noAutofit/>
          </a:bodyPr>
          <a:lstStyle/>
          <a:p>
            <a:r>
              <a:rPr lang="en-US" sz="2000" b="0" i="0" dirty="0">
                <a:solidFill>
                  <a:srgbClr val="0D0D0D"/>
                </a:solidFill>
                <a:effectLst/>
                <a:latin typeface="Arial" panose="020B0604020202020204" pitchFamily="34" charset="0"/>
                <a:cs typeface="Arial" panose="020B0604020202020204" pitchFamily="34" charset="0"/>
              </a:rPr>
              <a:t>The aim of this project is to develop an intelligent ambulance dispatch system that can predict critical medical conditions and prioritize ambulance dispatch accordingly. The system integrates various machine learning algorithms to analyze patient data and make real-time decisions for timely intervention</a:t>
            </a:r>
            <a:endParaRPr lang="en-IN" sz="2000" dirty="0">
              <a:latin typeface="Arial" panose="020B0604020202020204" pitchFamily="34" charset="0"/>
              <a:ea typeface="Calibri" panose="020F0502020204030204" pitchFamily="34" charset="0"/>
              <a:cs typeface="Arial" panose="020B0604020202020204" pitchFamily="34" charset="0"/>
            </a:endParaRPr>
          </a:p>
          <a:p>
            <a:r>
              <a:rPr lang="en-IN" sz="2000" dirty="0">
                <a:effectLst/>
                <a:latin typeface="Arial" panose="020B0604020202020204" pitchFamily="34" charset="0"/>
                <a:ea typeface="Calibri" panose="020F0502020204030204" pitchFamily="34" charset="0"/>
                <a:cs typeface="Arial" panose="020B0604020202020204" pitchFamily="34" charset="0"/>
              </a:rPr>
              <a:t>The essence of the AI-driven approach involves training these models on meticulously </a:t>
            </a:r>
            <a:r>
              <a:rPr lang="en-IN" sz="2000" dirty="0" err="1">
                <a:effectLst/>
                <a:latin typeface="Arial" panose="020B0604020202020204" pitchFamily="34" charset="0"/>
                <a:ea typeface="Calibri" panose="020F0502020204030204" pitchFamily="34" charset="0"/>
                <a:cs typeface="Arial" panose="020B0604020202020204" pitchFamily="34" charset="0"/>
              </a:rPr>
              <a:t>labeled</a:t>
            </a:r>
            <a:r>
              <a:rPr lang="en-IN" sz="2000" dirty="0">
                <a:effectLst/>
                <a:latin typeface="Arial" panose="020B0604020202020204" pitchFamily="34" charset="0"/>
                <a:ea typeface="Calibri" panose="020F0502020204030204" pitchFamily="34" charset="0"/>
                <a:cs typeface="Arial" panose="020B0604020202020204" pitchFamily="34" charset="0"/>
              </a:rPr>
              <a:t> datasets containing examples of different surfaces. Through this training process, the models can autonomously learn to extract relevant features from sensor data, enabling the robot to discern and classify surfaces with heightened accuracy.</a:t>
            </a:r>
          </a:p>
          <a:p>
            <a:r>
              <a:rPr lang="en-US" sz="2000" b="0" i="0" dirty="0">
                <a:solidFill>
                  <a:srgbClr val="0D0D0D"/>
                </a:solidFill>
                <a:effectLst/>
                <a:latin typeface="Arial" panose="020B0604020202020204" pitchFamily="34" charset="0"/>
                <a:cs typeface="Arial" panose="020B0604020202020204" pitchFamily="34" charset="0"/>
              </a:rPr>
              <a:t>The system utilizes machine learning algorithms to analyze patient data and predict the severity of medical conditions. Algorithms such as Decision Tree Classifier (DTC), K-Nearest Neighbors (KNN), Random Forest </a:t>
            </a:r>
            <a:r>
              <a:rPr lang="en-US" sz="2000" b="0" i="0">
                <a:solidFill>
                  <a:srgbClr val="0D0D0D"/>
                </a:solidFill>
                <a:effectLst/>
                <a:latin typeface="Arial" panose="020B0604020202020204" pitchFamily="34" charset="0"/>
                <a:cs typeface="Arial" panose="020B0604020202020204" pitchFamily="34" charset="0"/>
              </a:rPr>
              <a:t>are used.</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8785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E76D-643C-634A-1DB7-A5AE5D0AA88A}"/>
              </a:ext>
            </a:extLst>
          </p:cNvPr>
          <p:cNvSpPr>
            <a:spLocks noGrp="1"/>
          </p:cNvSpPr>
          <p:nvPr>
            <p:ph type="title"/>
          </p:nvPr>
        </p:nvSpPr>
        <p:spPr>
          <a:xfrm>
            <a:off x="371669" y="308526"/>
            <a:ext cx="4041710" cy="707894"/>
          </a:xfrm>
        </p:spPr>
        <p:txBody>
          <a:bodyPr>
            <a:normAutofit fontScale="90000"/>
          </a:bodyPr>
          <a:lstStyle/>
          <a:p>
            <a:r>
              <a:rPr lang="en-US" sz="2700" b="1" kern="100" dirty="0">
                <a:effectLst/>
                <a:latin typeface="Arial" panose="020B0604020202020204" pitchFamily="34" charset="0"/>
                <a:ea typeface="Calibri" panose="020F0502020204030204" pitchFamily="34" charset="0"/>
                <a:cs typeface="Arial" panose="020B0604020202020204" pitchFamily="34" charset="0"/>
              </a:rPr>
              <a:t>Decision Tree </a:t>
            </a:r>
            <a:r>
              <a:rPr lang="en-IN" sz="2700" b="1" kern="100" dirty="0">
                <a:latin typeface="Arial" panose="020B0604020202020204" pitchFamily="34" charset="0"/>
                <a:ea typeface="Calibri" panose="020F0502020204030204" pitchFamily="34" charset="0"/>
                <a:cs typeface="Arial" panose="020B0604020202020204" pitchFamily="34" charset="0"/>
              </a:rPr>
              <a:t>Classifier</a:t>
            </a:r>
            <a:r>
              <a:rPr lang="en-IN" sz="2400" b="1" kern="100" dirty="0">
                <a:latin typeface="Arial" panose="020B0604020202020204" pitchFamily="34" charset="0"/>
                <a:ea typeface="Calibri" panose="020F0502020204030204" pitchFamily="34" charset="0"/>
                <a:cs typeface="Arial" panose="020B0604020202020204" pitchFamily="34" charset="0"/>
              </a:rPr>
              <a:t>:</a:t>
            </a:r>
            <a:br>
              <a:rPr lang="en-US" sz="4400" b="1" kern="100" dirty="0">
                <a:effectLst/>
                <a:latin typeface="Arial" panose="020B0604020202020204" pitchFamily="34" charset="0"/>
                <a:ea typeface="Calibri" panose="020F050202020403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3A1767FD-F9BC-738F-6E6F-5162B425DC34}"/>
              </a:ext>
            </a:extLst>
          </p:cNvPr>
          <p:cNvSpPr>
            <a:spLocks noGrp="1"/>
          </p:cNvSpPr>
          <p:nvPr>
            <p:ph idx="1"/>
          </p:nvPr>
        </p:nvSpPr>
        <p:spPr>
          <a:xfrm>
            <a:off x="87378" y="905070"/>
            <a:ext cx="5112367" cy="5514490"/>
          </a:xfrm>
        </p:spPr>
        <p:txBody>
          <a:bodyPr>
            <a:normAutofit/>
          </a:bodyPr>
          <a:lstStyle/>
          <a:p>
            <a:pPr algn="just"/>
            <a:r>
              <a:rPr lang="en-US" sz="1800" b="0" i="0" dirty="0">
                <a:solidFill>
                  <a:srgbClr val="111111"/>
                </a:solidFill>
                <a:effectLst/>
                <a:latin typeface="Arial" panose="020B0604020202020204" pitchFamily="34" charset="0"/>
                <a:cs typeface="Arial" panose="020B0604020202020204" pitchFamily="34" charset="0"/>
              </a:rPr>
              <a:t>Decision Tree algorithm belongs to the family of supervised learning algorithms. Unlike other supervised learning algorithms, the decision tree algorithm can be used for solving </a:t>
            </a:r>
            <a:r>
              <a:rPr lang="en-US" sz="1800" i="0" dirty="0">
                <a:solidFill>
                  <a:srgbClr val="111111"/>
                </a:solidFill>
                <a:effectLst/>
                <a:latin typeface="Arial" panose="020B0604020202020204" pitchFamily="34" charset="0"/>
                <a:cs typeface="Arial" panose="020B0604020202020204" pitchFamily="34" charset="0"/>
              </a:rPr>
              <a:t>regression and classification problems</a:t>
            </a:r>
          </a:p>
          <a:p>
            <a:pPr algn="just"/>
            <a:r>
              <a:rPr lang="en-US" sz="1800" b="0" i="0" dirty="0">
                <a:solidFill>
                  <a:srgbClr val="111111"/>
                </a:solidFill>
                <a:effectLst/>
                <a:latin typeface="Arial" panose="020B0604020202020204" pitchFamily="34" charset="0"/>
                <a:cs typeface="Arial" panose="020B0604020202020204" pitchFamily="34" charset="0"/>
              </a:rPr>
              <a:t>The goal of using a Decision Tree is to create a training model that can use to predict the class or value of the target variable by </a:t>
            </a:r>
            <a:r>
              <a:rPr lang="en-US" sz="1800" i="0" dirty="0">
                <a:solidFill>
                  <a:srgbClr val="111111"/>
                </a:solidFill>
                <a:effectLst/>
                <a:latin typeface="Arial" panose="020B0604020202020204" pitchFamily="34" charset="0"/>
                <a:cs typeface="Arial" panose="020B0604020202020204" pitchFamily="34" charset="0"/>
              </a:rPr>
              <a:t>learning simple decision rules </a:t>
            </a:r>
            <a:r>
              <a:rPr lang="en-US" sz="1800" b="0" i="0" dirty="0">
                <a:solidFill>
                  <a:srgbClr val="111111"/>
                </a:solidFill>
                <a:effectLst/>
                <a:latin typeface="Arial" panose="020B0604020202020204" pitchFamily="34" charset="0"/>
                <a:cs typeface="Arial" panose="020B0604020202020204" pitchFamily="34" charset="0"/>
              </a:rPr>
              <a:t>inferred from prior data(training data)</a:t>
            </a:r>
          </a:p>
          <a:p>
            <a:pPr algn="just"/>
            <a:r>
              <a:rPr lang="en-US" sz="1800" b="0" i="0" dirty="0">
                <a:solidFill>
                  <a:srgbClr val="111111"/>
                </a:solidFill>
                <a:effectLst/>
                <a:latin typeface="Arial" panose="020B0604020202020204" pitchFamily="34" charset="0"/>
                <a:cs typeface="Arial" panose="020B0604020202020204" pitchFamily="34" charset="0"/>
              </a:rPr>
              <a:t>In Decision Trees, for predicting a class label for a record we start from the </a:t>
            </a:r>
            <a:r>
              <a:rPr lang="en-US" sz="1800" i="0" dirty="0">
                <a:solidFill>
                  <a:srgbClr val="111111"/>
                </a:solidFill>
                <a:effectLst/>
                <a:latin typeface="Arial" panose="020B0604020202020204" pitchFamily="34" charset="0"/>
                <a:cs typeface="Arial" panose="020B0604020202020204" pitchFamily="34" charset="0"/>
              </a:rPr>
              <a:t>root</a:t>
            </a:r>
            <a:r>
              <a:rPr lang="en-US" sz="1800" b="0" i="0" dirty="0">
                <a:solidFill>
                  <a:srgbClr val="111111"/>
                </a:solidFill>
                <a:effectLst/>
                <a:latin typeface="Arial" panose="020B0604020202020204" pitchFamily="34" charset="0"/>
                <a:cs typeface="Arial" panose="020B0604020202020204" pitchFamily="34" charset="0"/>
              </a:rPr>
              <a:t> of the tree. We compare the values of the root attribute with the record’s attribute. On the basis of comparison, we follow the branch corresponding to that value and jump to the next node</a:t>
            </a:r>
            <a:endParaRPr lang="en-IN" sz="1800" dirty="0">
              <a:latin typeface="Arial" panose="020B0604020202020204" pitchFamily="34" charset="0"/>
              <a:cs typeface="Arial" panose="020B0604020202020204" pitchFamily="34" charset="0"/>
            </a:endParaRPr>
          </a:p>
        </p:txBody>
      </p:sp>
      <p:pic>
        <p:nvPicPr>
          <p:cNvPr id="1026" name="Picture 2" descr="Decision Tree in Machine Learning">
            <a:extLst>
              <a:ext uri="{FF2B5EF4-FFF2-40B4-BE49-F238E27FC236}">
                <a16:creationId xmlns:a16="http://schemas.microsoft.com/office/drawing/2014/main" id="{2389E136-83A3-55F3-C634-0F9DEF77B7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508" y="662473"/>
            <a:ext cx="6706114" cy="4469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75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F235C-84F9-7B28-F083-AC9336A5BC0B}"/>
              </a:ext>
            </a:extLst>
          </p:cNvPr>
          <p:cNvSpPr>
            <a:spLocks noGrp="1"/>
          </p:cNvSpPr>
          <p:nvPr>
            <p:ph type="title"/>
          </p:nvPr>
        </p:nvSpPr>
        <p:spPr>
          <a:xfrm>
            <a:off x="427653" y="178514"/>
            <a:ext cx="5668347" cy="875846"/>
          </a:xfrm>
        </p:spPr>
        <p:txBody>
          <a:bodyPr>
            <a:normAutofit/>
          </a:bodyPr>
          <a:lstStyle/>
          <a:p>
            <a:r>
              <a:rPr lang="en-US" sz="2400" b="1" dirty="0">
                <a:latin typeface="Arial" panose="020B0604020202020204" pitchFamily="34" charset="0"/>
                <a:cs typeface="Arial" panose="020B0604020202020204" pitchFamily="34" charset="0"/>
              </a:rPr>
              <a:t>RANDOM FOREST ALOGRITHM :</a:t>
            </a:r>
          </a:p>
        </p:txBody>
      </p:sp>
      <p:sp>
        <p:nvSpPr>
          <p:cNvPr id="3" name="Content Placeholder 2">
            <a:extLst>
              <a:ext uri="{FF2B5EF4-FFF2-40B4-BE49-F238E27FC236}">
                <a16:creationId xmlns:a16="http://schemas.microsoft.com/office/drawing/2014/main" id="{FEE20609-F3EF-0DEE-53BA-1F9838CD7010}"/>
              </a:ext>
            </a:extLst>
          </p:cNvPr>
          <p:cNvSpPr>
            <a:spLocks noGrp="1"/>
          </p:cNvSpPr>
          <p:nvPr>
            <p:ph idx="4294967295"/>
          </p:nvPr>
        </p:nvSpPr>
        <p:spPr>
          <a:xfrm>
            <a:off x="586273" y="894483"/>
            <a:ext cx="10515600" cy="1455737"/>
          </a:xfrm>
        </p:spPr>
        <p:txBody>
          <a:bodyPr>
            <a:normAutofit/>
          </a:bodyPr>
          <a:lstStyle/>
          <a:p>
            <a:r>
              <a:rPr lang="en-US" sz="1800" dirty="0">
                <a:latin typeface="Arial" panose="020B0604020202020204" pitchFamily="34" charset="0"/>
                <a:cs typeface="Arial" panose="020B0604020202020204" pitchFamily="34" charset="0"/>
              </a:rPr>
              <a:t>Random Forest is a popular ensemble learning algorithm used in both classification and regression tasks. It operates by constructing a multitude of decision trees during training and outputting the class (classification) or mean prediction (regression) of the individual trees. The output of Random Forest is determined by averaging the outputs of individual trees (for regression) or by taking a majority vote (for classification).</a:t>
            </a:r>
          </a:p>
          <a:p>
            <a:endParaRPr lang="en-US" sz="1800" dirty="0">
              <a:latin typeface="Arial" panose="020B0604020202020204" pitchFamily="34" charset="0"/>
              <a:cs typeface="Arial" panose="020B0604020202020204" pitchFamily="34" charset="0"/>
            </a:endParaRPr>
          </a:p>
        </p:txBody>
      </p:sp>
      <p:pic>
        <p:nvPicPr>
          <p:cNvPr id="5" name="Picture 4" descr="Diagram&#10;&#10;Description automatically generated">
            <a:extLst>
              <a:ext uri="{FF2B5EF4-FFF2-40B4-BE49-F238E27FC236}">
                <a16:creationId xmlns:a16="http://schemas.microsoft.com/office/drawing/2014/main" id="{112336B7-BF7F-923A-3C35-9B0393D81C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8654" y="2303894"/>
            <a:ext cx="8301550" cy="4375592"/>
          </a:xfrm>
          <a:prstGeom prst="rect">
            <a:avLst/>
          </a:prstGeom>
          <a:noFill/>
          <a:ln>
            <a:noFill/>
          </a:ln>
        </p:spPr>
      </p:pic>
    </p:spTree>
    <p:extLst>
      <p:ext uri="{BB962C8B-B14F-4D97-AF65-F5344CB8AC3E}">
        <p14:creationId xmlns:p14="http://schemas.microsoft.com/office/powerpoint/2010/main" val="91501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B22EA-8BA7-E361-2209-BE03812B8F14}"/>
              </a:ext>
            </a:extLst>
          </p:cNvPr>
          <p:cNvSpPr>
            <a:spLocks noGrp="1"/>
          </p:cNvSpPr>
          <p:nvPr>
            <p:ph type="title"/>
          </p:nvPr>
        </p:nvSpPr>
        <p:spPr>
          <a:xfrm>
            <a:off x="838200" y="365126"/>
            <a:ext cx="4928118" cy="773210"/>
          </a:xfrm>
        </p:spPr>
        <p:txBody>
          <a:bodyPr>
            <a:normAutofit/>
          </a:bodyPr>
          <a:lstStyle/>
          <a:p>
            <a:r>
              <a:rPr lang="en-US" sz="2400" b="0" i="0" dirty="0">
                <a:solidFill>
                  <a:srgbClr val="0D0D0D"/>
                </a:solidFill>
                <a:effectLst/>
                <a:latin typeface="Arial" panose="020B0604020202020204" pitchFamily="34" charset="0"/>
                <a:cs typeface="Arial" panose="020B0604020202020204" pitchFamily="34" charset="0"/>
              </a:rPr>
              <a:t>K-Nearest Neighbors (KNN) :</a:t>
            </a:r>
            <a:endParaRPr lang="en-IN" sz="2400" dirty="0"/>
          </a:p>
        </p:txBody>
      </p:sp>
      <p:sp>
        <p:nvSpPr>
          <p:cNvPr id="3" name="Content Placeholder 2">
            <a:extLst>
              <a:ext uri="{FF2B5EF4-FFF2-40B4-BE49-F238E27FC236}">
                <a16:creationId xmlns:a16="http://schemas.microsoft.com/office/drawing/2014/main" id="{C9C90289-9B91-4D97-74FC-EC999428DBFA}"/>
              </a:ext>
            </a:extLst>
          </p:cNvPr>
          <p:cNvSpPr>
            <a:spLocks noGrp="1"/>
          </p:cNvSpPr>
          <p:nvPr>
            <p:ph idx="1"/>
          </p:nvPr>
        </p:nvSpPr>
        <p:spPr>
          <a:xfrm>
            <a:off x="5407090" y="1520891"/>
            <a:ext cx="6439677" cy="4488023"/>
          </a:xfrm>
        </p:spPr>
        <p:txBody>
          <a:bodyPr>
            <a:normAutofit/>
          </a:bodyPr>
          <a:lstStyle/>
          <a:p>
            <a:r>
              <a:rPr lang="en-US" sz="1800" b="0" i="0" dirty="0">
                <a:solidFill>
                  <a:srgbClr val="383838"/>
                </a:solidFill>
                <a:effectLst/>
                <a:latin typeface="Arial" panose="020B0604020202020204" pitchFamily="34" charset="0"/>
                <a:cs typeface="Arial" panose="020B0604020202020204" pitchFamily="34" charset="0"/>
              </a:rPr>
              <a:t>During the training phase, the KNN algorithm stores the entire training dataset as a reference. When making predictions, it calculates the distance between the input data point and all the training examples, using a chosen distance metric such as Euclidean distance.</a:t>
            </a:r>
          </a:p>
          <a:p>
            <a:r>
              <a:rPr lang="en-US" sz="1800" b="0" i="0" dirty="0">
                <a:solidFill>
                  <a:srgbClr val="383838"/>
                </a:solidFill>
                <a:effectLst/>
                <a:latin typeface="Arial" panose="020B0604020202020204" pitchFamily="34" charset="0"/>
                <a:cs typeface="Arial" panose="020B0604020202020204" pitchFamily="34" charset="0"/>
              </a:rPr>
              <a:t>Next, the algorithm identifies the K nearest neighbors to the input data point based on their distances. In the case of classification, the algorithm assigns the most common class label among the K neighbors as the predicted label for the input data point</a:t>
            </a:r>
          </a:p>
          <a:p>
            <a:r>
              <a:rPr lang="en-US" sz="1800" b="0" i="0" dirty="0">
                <a:solidFill>
                  <a:srgbClr val="383838"/>
                </a:solidFill>
                <a:effectLst/>
                <a:latin typeface="Arial" panose="020B0604020202020204" pitchFamily="34" charset="0"/>
                <a:cs typeface="Arial" panose="020B0604020202020204" pitchFamily="34" charset="0"/>
              </a:rPr>
              <a:t>The KNN algorithm is straightforward and easy to understand, making it a popular choice in various domains. However, its performance can be affected by the choice of K and the distance metric, so careful parameter tuning is necessary for optimal results.</a:t>
            </a:r>
            <a:endParaRPr lang="en-IN" sz="1800" dirty="0">
              <a:latin typeface="Arial" panose="020B0604020202020204" pitchFamily="34" charset="0"/>
              <a:cs typeface="Arial" panose="020B0604020202020204" pitchFamily="34" charset="0"/>
            </a:endParaRPr>
          </a:p>
        </p:txBody>
      </p:sp>
      <p:pic>
        <p:nvPicPr>
          <p:cNvPr id="2050" name="Picture 2" descr="K-Nearest Neighbor(KNN) Algorithm for Machine Learning - Javatpoint">
            <a:extLst>
              <a:ext uri="{FF2B5EF4-FFF2-40B4-BE49-F238E27FC236}">
                <a16:creationId xmlns:a16="http://schemas.microsoft.com/office/drawing/2014/main" id="{99E7B461-75D0-9AA7-CAC8-334BF8CCE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33" y="1679593"/>
            <a:ext cx="47625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67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E376-4E77-E440-B0A2-D1AA8F037B3E}"/>
              </a:ext>
            </a:extLst>
          </p:cNvPr>
          <p:cNvSpPr>
            <a:spLocks noGrp="1"/>
          </p:cNvSpPr>
          <p:nvPr>
            <p:ph type="title"/>
          </p:nvPr>
        </p:nvSpPr>
        <p:spPr>
          <a:xfrm>
            <a:off x="297024" y="437490"/>
            <a:ext cx="5595776" cy="549274"/>
          </a:xfrm>
        </p:spPr>
        <p:txBody>
          <a:bodyPr>
            <a:noAutofit/>
          </a:bodyPr>
          <a:lstStyle/>
          <a:p>
            <a:r>
              <a:rPr lang="en-US" sz="2800" b="1" dirty="0"/>
              <a:t>Block Diagram of proposed system :</a:t>
            </a:r>
            <a:endParaRPr lang="en-IN" sz="2800" dirty="0"/>
          </a:p>
        </p:txBody>
      </p:sp>
      <p:pic>
        <p:nvPicPr>
          <p:cNvPr id="4" name="Picture 3">
            <a:extLst>
              <a:ext uri="{FF2B5EF4-FFF2-40B4-BE49-F238E27FC236}">
                <a16:creationId xmlns:a16="http://schemas.microsoft.com/office/drawing/2014/main" id="{96114745-8C8E-69D0-9ECD-4FD28CA7BE18}"/>
              </a:ext>
            </a:extLst>
          </p:cNvPr>
          <p:cNvPicPr>
            <a:picLocks noChangeAspect="1"/>
          </p:cNvPicPr>
          <p:nvPr/>
        </p:nvPicPr>
        <p:blipFill rotWithShape="1">
          <a:blip r:embed="rId2">
            <a:extLst>
              <a:ext uri="{28A0092B-C50C-407E-A947-70E740481C1C}">
                <a14:useLocalDpi xmlns:a14="http://schemas.microsoft.com/office/drawing/2010/main" val="0"/>
              </a:ext>
            </a:extLst>
          </a:blip>
          <a:srcRect t="14602"/>
          <a:stretch/>
        </p:blipFill>
        <p:spPr bwMode="auto">
          <a:xfrm>
            <a:off x="297024" y="1513839"/>
            <a:ext cx="11379734" cy="3935237"/>
          </a:xfrm>
          <a:prstGeom prst="rect">
            <a:avLst/>
          </a:prstGeom>
          <a:noFill/>
          <a:ln>
            <a:noFill/>
          </a:ln>
        </p:spPr>
      </p:pic>
    </p:spTree>
    <p:extLst>
      <p:ext uri="{BB962C8B-B14F-4D97-AF65-F5344CB8AC3E}">
        <p14:creationId xmlns:p14="http://schemas.microsoft.com/office/powerpoint/2010/main" val="191921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9572-E68E-F7D1-8A2E-2253390FB596}"/>
              </a:ext>
            </a:extLst>
          </p:cNvPr>
          <p:cNvSpPr>
            <a:spLocks noGrp="1"/>
          </p:cNvSpPr>
          <p:nvPr>
            <p:ph type="title"/>
          </p:nvPr>
        </p:nvSpPr>
        <p:spPr>
          <a:xfrm>
            <a:off x="231710" y="-102637"/>
            <a:ext cx="10515600" cy="1325563"/>
          </a:xfrm>
        </p:spPr>
        <p:txBody>
          <a:bodyPr/>
          <a:lstStyle/>
          <a:p>
            <a:r>
              <a:rPr lang="en-US" dirty="0">
                <a:latin typeface="Bahnschrift" panose="020B0502040204020203" pitchFamily="34" charset="0"/>
              </a:rPr>
              <a:t>ADVANTAGES</a:t>
            </a:r>
          </a:p>
        </p:txBody>
      </p:sp>
      <p:sp>
        <p:nvSpPr>
          <p:cNvPr id="12" name="Content Placeholder 11">
            <a:extLst>
              <a:ext uri="{FF2B5EF4-FFF2-40B4-BE49-F238E27FC236}">
                <a16:creationId xmlns:a16="http://schemas.microsoft.com/office/drawing/2014/main" id="{5A171177-B68B-2BCC-B892-39BA52D2489A}"/>
              </a:ext>
            </a:extLst>
          </p:cNvPr>
          <p:cNvSpPr>
            <a:spLocks noGrp="1"/>
          </p:cNvSpPr>
          <p:nvPr>
            <p:ph idx="1"/>
          </p:nvPr>
        </p:nvSpPr>
        <p:spPr>
          <a:xfrm>
            <a:off x="577720" y="1073661"/>
            <a:ext cx="11036559" cy="5709694"/>
          </a:xfrm>
        </p:spPr>
        <p:txBody>
          <a:bodyPr>
            <a:normAutofit/>
          </a:bodyPr>
          <a:lstStyle/>
          <a:p>
            <a:pPr marL="0" marR="0" algn="just">
              <a:lnSpc>
                <a:spcPct val="100000"/>
              </a:lnSpc>
              <a:spcBef>
                <a:spcPts val="0"/>
              </a:spcBef>
            </a:pPr>
            <a:r>
              <a:rPr lang="en-US" sz="2000" b="1" i="0" dirty="0">
                <a:solidFill>
                  <a:srgbClr val="0D0D0D"/>
                </a:solidFill>
                <a:effectLst/>
                <a:latin typeface="Arial" panose="020B0604020202020204" pitchFamily="34" charset="0"/>
                <a:cs typeface="Arial" panose="020B0604020202020204" pitchFamily="34" charset="0"/>
              </a:rPr>
              <a:t>Timely Intervention</a:t>
            </a:r>
            <a:r>
              <a:rPr lang="en-US" sz="2000" b="0" i="0" dirty="0">
                <a:solidFill>
                  <a:srgbClr val="0D0D0D"/>
                </a:solidFill>
                <a:effectLst/>
                <a:latin typeface="Arial" panose="020B0604020202020204" pitchFamily="34" charset="0"/>
                <a:cs typeface="Arial" panose="020B0604020202020204" pitchFamily="34" charset="0"/>
              </a:rPr>
              <a:t>:</a:t>
            </a:r>
            <a:endParaRPr lang="en-US" sz="2000" dirty="0">
              <a:solidFill>
                <a:srgbClr val="0D0D0D"/>
              </a:solidFill>
              <a:latin typeface="Arial" panose="020B0604020202020204" pitchFamily="34" charset="0"/>
              <a:cs typeface="Arial" panose="020B0604020202020204" pitchFamily="34" charset="0"/>
            </a:endParaRPr>
          </a:p>
          <a:p>
            <a:pPr marL="0" indent="0" algn="just">
              <a:lnSpc>
                <a:spcPct val="100000"/>
              </a:lnSpc>
              <a:spcBef>
                <a:spcPts val="0"/>
              </a:spcBef>
              <a:buNone/>
            </a:pPr>
            <a:r>
              <a:rPr lang="en-US" sz="2000" dirty="0">
                <a:solidFill>
                  <a:srgbClr val="0D0D0D"/>
                </a:solidFill>
                <a:latin typeface="Söhne"/>
                <a:ea typeface="Calibri" panose="020F0502020204030204" pitchFamily="34" charset="0"/>
                <a:cs typeface="Arial" panose="020B0604020202020204" pitchFamily="34" charset="0"/>
              </a:rPr>
              <a:t>     </a:t>
            </a:r>
            <a:r>
              <a:rPr lang="en-US" sz="1800" dirty="0">
                <a:solidFill>
                  <a:srgbClr val="0D0D0D"/>
                </a:solidFill>
                <a:latin typeface="Arial" panose="020B0604020202020204" pitchFamily="34" charset="0"/>
                <a:ea typeface="Calibri" panose="020F0502020204030204" pitchFamily="34" charset="0"/>
                <a:cs typeface="Arial" panose="020B0604020202020204" pitchFamily="34" charset="0"/>
              </a:rPr>
              <a:t>AI algorithms can analyze patient data in real-time, enabling early detection of critical conditions</a:t>
            </a:r>
          </a:p>
          <a:p>
            <a:pPr marL="0" indent="0" algn="just">
              <a:lnSpc>
                <a:spcPct val="100000"/>
              </a:lnSpc>
              <a:spcBef>
                <a:spcPts val="0"/>
              </a:spcBef>
              <a:spcAft>
                <a:spcPts val="600"/>
              </a:spcAft>
              <a:buNone/>
            </a:pPr>
            <a:r>
              <a:rPr lang="en-US" sz="1800" dirty="0">
                <a:solidFill>
                  <a:srgbClr val="0D0D0D"/>
                </a:solidFill>
                <a:latin typeface="Arial" panose="020B0604020202020204" pitchFamily="34" charset="0"/>
                <a:ea typeface="Calibri" panose="020F0502020204030204" pitchFamily="34" charset="0"/>
                <a:cs typeface="Arial" panose="020B0604020202020204" pitchFamily="34" charset="0"/>
              </a:rPr>
              <a:t>    and prompt intervention</a:t>
            </a:r>
            <a:endParaRPr lang="en-IN" sz="1800" dirty="0">
              <a:solidFill>
                <a:srgbClr val="0D0D0D"/>
              </a:solidFill>
              <a:latin typeface="Arial" panose="020B0604020202020204" pitchFamily="34" charset="0"/>
              <a:ea typeface="Calibri" panose="020F0502020204030204" pitchFamily="34" charset="0"/>
              <a:cs typeface="Arial" panose="020B0604020202020204" pitchFamily="34" charset="0"/>
            </a:endParaRPr>
          </a:p>
          <a:p>
            <a:pPr marR="0" algn="just">
              <a:lnSpc>
                <a:spcPct val="100000"/>
              </a:lnSpc>
              <a:spcBef>
                <a:spcPts val="0"/>
              </a:spcBef>
            </a:pPr>
            <a:r>
              <a:rPr lang="en-US" sz="2000" b="1" dirty="0">
                <a:solidFill>
                  <a:srgbClr val="0D0D0D"/>
                </a:solidFill>
                <a:latin typeface="Arial" panose="020B0604020202020204" pitchFamily="34" charset="0"/>
                <a:ea typeface="Calibri" panose="020F0502020204030204" pitchFamily="34" charset="0"/>
                <a:cs typeface="Arial" panose="020B0604020202020204" pitchFamily="34" charset="0"/>
              </a:rPr>
              <a:t>Enhanced Triage: </a:t>
            </a:r>
          </a:p>
          <a:p>
            <a:pPr marL="0" marR="0" indent="0" algn="just">
              <a:lnSpc>
                <a:spcPct val="100000"/>
              </a:lnSpc>
              <a:spcBef>
                <a:spcPts val="0"/>
              </a:spcBef>
              <a:buNone/>
            </a:pPr>
            <a:r>
              <a:rPr lang="en-US" sz="2000" b="1" dirty="0">
                <a:solidFill>
                  <a:srgbClr val="0D0D0D"/>
                </a:solidFill>
                <a:latin typeface="Söhne"/>
                <a:ea typeface="Calibri" panose="020F0502020204030204" pitchFamily="34" charset="0"/>
                <a:cs typeface="Arial" panose="020B0604020202020204" pitchFamily="34" charset="0"/>
              </a:rPr>
              <a:t>    </a:t>
            </a:r>
            <a:r>
              <a:rPr lang="en-US" sz="1800" dirty="0">
                <a:solidFill>
                  <a:srgbClr val="0D0D0D"/>
                </a:solidFill>
                <a:latin typeface="Arial" panose="020B0604020202020204" pitchFamily="34" charset="0"/>
                <a:ea typeface="Calibri" panose="020F0502020204030204" pitchFamily="34" charset="0"/>
                <a:cs typeface="Arial" panose="020B0604020202020204" pitchFamily="34" charset="0"/>
              </a:rPr>
              <a:t>This can help prioritize patients based on the severity of their condition, ensuring that</a:t>
            </a:r>
          </a:p>
          <a:p>
            <a:pPr marL="0" marR="0" indent="0" algn="just">
              <a:lnSpc>
                <a:spcPct val="100000"/>
              </a:lnSpc>
              <a:spcBef>
                <a:spcPts val="0"/>
              </a:spcBef>
              <a:spcAft>
                <a:spcPts val="600"/>
              </a:spcAft>
              <a:buNone/>
            </a:pPr>
            <a:r>
              <a:rPr lang="en-US" sz="1800" dirty="0">
                <a:solidFill>
                  <a:srgbClr val="0D0D0D"/>
                </a:solidFill>
                <a:latin typeface="Arial" panose="020B0604020202020204" pitchFamily="34" charset="0"/>
                <a:ea typeface="Calibri" panose="020F0502020204030204" pitchFamily="34" charset="0"/>
                <a:cs typeface="Arial" panose="020B0604020202020204" pitchFamily="34" charset="0"/>
              </a:rPr>
              <a:t>   critical cases receive immediate attention while less urgent cases are appropriately managed</a:t>
            </a:r>
          </a:p>
          <a:p>
            <a:pPr marR="0" algn="just">
              <a:lnSpc>
                <a:spcPct val="100000"/>
              </a:lnSpc>
              <a:spcBef>
                <a:spcPts val="0"/>
              </a:spcBef>
            </a:pPr>
            <a:r>
              <a:rPr lang="en-IN" sz="2000" b="1" dirty="0">
                <a:effectLst/>
                <a:latin typeface="Arial" panose="020B0604020202020204" pitchFamily="34" charset="0"/>
                <a:ea typeface="Calibri" panose="020F0502020204030204" pitchFamily="34" charset="0"/>
                <a:cs typeface="Arial" panose="020B0604020202020204" pitchFamily="34" charset="0"/>
              </a:rPr>
              <a:t>Multiple Classifier Options</a:t>
            </a:r>
            <a:r>
              <a:rPr lang="en-IN" sz="1800" b="1" dirty="0">
                <a:effectLst/>
                <a:latin typeface="Arial" panose="020B0604020202020204" pitchFamily="34" charset="0"/>
                <a:ea typeface="Calibri" panose="020F0502020204030204" pitchFamily="34" charset="0"/>
                <a:cs typeface="Arial" panose="020B0604020202020204" pitchFamily="34" charset="0"/>
              </a:rPr>
              <a:t>: </a:t>
            </a:r>
          </a:p>
          <a:p>
            <a:pPr marL="0" marR="0" indent="0" algn="just">
              <a:lnSpc>
                <a:spcPct val="100000"/>
              </a:lnSpc>
              <a:spcBef>
                <a:spcPts val="0"/>
              </a:spcBef>
              <a:buNone/>
            </a:pPr>
            <a:r>
              <a:rPr lang="en-IN" sz="1800" b="1"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The inclusion of both Decision Tree and Random Forest classifiers offers flexibility to users. They can</a:t>
            </a:r>
          </a:p>
          <a:p>
            <a:pPr marL="0" marR="0" indent="0" algn="just">
              <a:lnSpc>
                <a:spcPct val="100000"/>
              </a:lnSpc>
              <a:spcBef>
                <a:spcPts val="0"/>
              </a:spcBef>
              <a:buNone/>
            </a:pP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choose between different algorithms based on the nature of their data and the problem at hand, allowing</a:t>
            </a:r>
          </a:p>
          <a:p>
            <a:pPr marL="0" marR="0" indent="0" algn="just">
              <a:lnSpc>
                <a:spcPct val="100000"/>
              </a:lnSpc>
              <a:spcBef>
                <a:spcPts val="0"/>
              </a:spcBef>
              <a:spcAft>
                <a:spcPts val="600"/>
              </a:spcAft>
              <a:buNone/>
            </a:pPr>
            <a:r>
              <a:rPr lang="en-IN" sz="1800" dirty="0">
                <a:effectLst/>
                <a:latin typeface="Arial" panose="020B0604020202020204" pitchFamily="34" charset="0"/>
                <a:ea typeface="Calibri" panose="020F0502020204030204" pitchFamily="34" charset="0"/>
                <a:cs typeface="Arial" panose="020B0604020202020204" pitchFamily="34" charset="0"/>
              </a:rPr>
              <a:t>    for experimentation and model comparison</a:t>
            </a:r>
          </a:p>
          <a:p>
            <a:pPr algn="just">
              <a:lnSpc>
                <a:spcPct val="100000"/>
              </a:lnSpc>
              <a:spcBef>
                <a:spcPts val="0"/>
              </a:spcBef>
            </a:pPr>
            <a:r>
              <a:rPr lang="en-US" sz="2000" b="1" dirty="0">
                <a:effectLst/>
                <a:latin typeface="Arial" panose="020B0604020202020204" pitchFamily="34" charset="0"/>
                <a:ea typeface="Calibri" panose="020F0502020204030204" pitchFamily="34" charset="0"/>
                <a:cs typeface="Arial" panose="020B0604020202020204" pitchFamily="34" charset="0"/>
              </a:rPr>
              <a:t>Data Integration with Hospitals</a:t>
            </a:r>
            <a:r>
              <a:rPr lang="en-US" sz="1800" dirty="0">
                <a:effectLst/>
                <a:latin typeface="Arial" panose="020B0604020202020204" pitchFamily="34" charset="0"/>
                <a:ea typeface="Calibri" panose="020F0502020204030204" pitchFamily="34" charset="0"/>
                <a:cs typeface="Arial" panose="020B0604020202020204" pitchFamily="34" charset="0"/>
              </a:rPr>
              <a:t>:</a:t>
            </a:r>
          </a:p>
          <a:p>
            <a:pPr marL="0" indent="0" algn="just">
              <a:lnSpc>
                <a:spcPct val="100000"/>
              </a:lnSpc>
              <a:spcBef>
                <a:spcPts val="0"/>
              </a:spcBef>
              <a:buNone/>
            </a:pPr>
            <a:r>
              <a:rPr lang="en-US" sz="1800"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 Seamless integration with hospital systems to ensure continuity of care and enable healthcare providers</a:t>
            </a:r>
          </a:p>
          <a:p>
            <a:pPr marL="0" indent="0" algn="just">
              <a:lnSpc>
                <a:spcPct val="100000"/>
              </a:lnSpc>
              <a:spcBef>
                <a:spcPts val="0"/>
              </a:spcBef>
              <a:spcAft>
                <a:spcPts val="600"/>
              </a:spcAft>
              <a:buNone/>
            </a:pPr>
            <a:r>
              <a:rPr lang="en-US" sz="1800"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to prepare for incoming patients more effectively.  </a:t>
            </a:r>
          </a:p>
          <a:p>
            <a:pPr algn="just">
              <a:lnSpc>
                <a:spcPct val="100000"/>
              </a:lnSpc>
              <a:spcBef>
                <a:spcPts val="0"/>
              </a:spcBef>
            </a:pPr>
            <a:r>
              <a:rPr lang="en-US" sz="2000" b="1" dirty="0">
                <a:effectLst/>
                <a:latin typeface="Arial" panose="020B0604020202020204" pitchFamily="34" charset="0"/>
                <a:ea typeface="Calibri" panose="020F0502020204030204" pitchFamily="34" charset="0"/>
                <a:cs typeface="Arial" panose="020B0604020202020204" pitchFamily="34" charset="0"/>
              </a:rPr>
              <a:t>User-Friendly Interface</a:t>
            </a:r>
            <a:r>
              <a:rPr lang="en-US" sz="1800" dirty="0">
                <a:effectLst/>
                <a:latin typeface="Arial" panose="020B0604020202020204" pitchFamily="34" charset="0"/>
                <a:ea typeface="Calibri" panose="020F0502020204030204" pitchFamily="34" charset="0"/>
                <a:cs typeface="Arial" panose="020B0604020202020204" pitchFamily="34" charset="0"/>
              </a:rPr>
              <a:t>: </a:t>
            </a:r>
          </a:p>
          <a:p>
            <a:pPr marL="0" indent="0" algn="just">
              <a:lnSpc>
                <a:spcPct val="100000"/>
              </a:lnSpc>
              <a:spcBef>
                <a:spcPts val="0"/>
              </a:spcBef>
              <a:buNone/>
            </a:pPr>
            <a:r>
              <a:rPr lang="en-US" sz="1800" dirty="0">
                <a:effectLst/>
                <a:latin typeface="Arial" panose="020B0604020202020204" pitchFamily="34" charset="0"/>
                <a:ea typeface="Calibri" panose="020F0502020204030204" pitchFamily="34" charset="0"/>
                <a:cs typeface="Arial" panose="020B0604020202020204" pitchFamily="34" charset="0"/>
              </a:rPr>
              <a:t>   The graphical user interface (GUI) created with </a:t>
            </a:r>
            <a:r>
              <a:rPr lang="en-US" sz="1800" dirty="0" err="1">
                <a:effectLst/>
                <a:latin typeface="Arial" panose="020B0604020202020204" pitchFamily="34" charset="0"/>
                <a:ea typeface="Calibri" panose="020F0502020204030204" pitchFamily="34" charset="0"/>
                <a:cs typeface="Arial" panose="020B0604020202020204" pitchFamily="34" charset="0"/>
              </a:rPr>
              <a:t>Tkinter</a:t>
            </a:r>
            <a:r>
              <a:rPr lang="en-US" sz="1800" dirty="0">
                <a:effectLst/>
                <a:latin typeface="Arial" panose="020B0604020202020204" pitchFamily="34" charset="0"/>
                <a:ea typeface="Calibri" panose="020F0502020204030204" pitchFamily="34" charset="0"/>
                <a:cs typeface="Arial" panose="020B0604020202020204" pitchFamily="34" charset="0"/>
              </a:rPr>
              <a:t> enhances user interaction by providing buttons for</a:t>
            </a:r>
          </a:p>
          <a:p>
            <a:pPr marL="0" indent="0" algn="just">
              <a:lnSpc>
                <a:spcPct val="100000"/>
              </a:lnSpc>
              <a:spcBef>
                <a:spcPts val="0"/>
              </a:spcBef>
              <a:buNone/>
            </a:pPr>
            <a:r>
              <a:rPr lang="en-US" sz="1800" dirty="0">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various functionalities. This makes the application accessible and easy to use for individuals without</a:t>
            </a:r>
          </a:p>
          <a:p>
            <a:pPr marL="0" indent="0" algn="just">
              <a:lnSpc>
                <a:spcPct val="100000"/>
              </a:lnSpc>
              <a:spcBef>
                <a:spcPts val="0"/>
              </a:spcBef>
              <a:buNone/>
            </a:pP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US" sz="1800" dirty="0">
                <a:effectLst/>
                <a:latin typeface="Arial" panose="020B0604020202020204" pitchFamily="34" charset="0"/>
                <a:ea typeface="Calibri" panose="020F0502020204030204" pitchFamily="34" charset="0"/>
                <a:cs typeface="Arial" panose="020B0604020202020204" pitchFamily="34" charset="0"/>
              </a:rPr>
              <a:t>programming expertise</a:t>
            </a:r>
            <a:endParaRPr lang="en-IN"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762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93DF0-C918-0C1C-96F9-EC6B2CD24E18}"/>
              </a:ext>
            </a:extLst>
          </p:cNvPr>
          <p:cNvSpPr>
            <a:spLocks noGrp="1"/>
          </p:cNvSpPr>
          <p:nvPr>
            <p:ph type="title"/>
          </p:nvPr>
        </p:nvSpPr>
        <p:spPr>
          <a:xfrm>
            <a:off x="4122577" y="477094"/>
            <a:ext cx="3453882" cy="754548"/>
          </a:xfrm>
        </p:spPr>
        <p:txBody>
          <a:bodyPr>
            <a:normAutofit fontScale="90000"/>
          </a:bodyPr>
          <a:lstStyle/>
          <a:p>
            <a:r>
              <a:rPr lang="en-IN" sz="4400" b="1" dirty="0"/>
              <a:t>UML DIAGRAMS</a:t>
            </a:r>
            <a:br>
              <a:rPr lang="en-IN" sz="4400" b="1" dirty="0"/>
            </a:br>
            <a:endParaRPr lang="en-IN" dirty="0"/>
          </a:p>
        </p:txBody>
      </p:sp>
      <p:pic>
        <p:nvPicPr>
          <p:cNvPr id="6" name="Picture 5" descr="PlantUML diagram">
            <a:extLst>
              <a:ext uri="{FF2B5EF4-FFF2-40B4-BE49-F238E27FC236}">
                <a16:creationId xmlns:a16="http://schemas.microsoft.com/office/drawing/2014/main" id="{98C07236-1218-83F7-8771-82DF273595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1652" y="1086066"/>
            <a:ext cx="7376120" cy="5360929"/>
          </a:xfrm>
          <a:prstGeom prst="rect">
            <a:avLst/>
          </a:prstGeom>
          <a:noFill/>
          <a:ln>
            <a:noFill/>
          </a:ln>
        </p:spPr>
      </p:pic>
      <p:sp>
        <p:nvSpPr>
          <p:cNvPr id="8" name="TextBox 7">
            <a:extLst>
              <a:ext uri="{FF2B5EF4-FFF2-40B4-BE49-F238E27FC236}">
                <a16:creationId xmlns:a16="http://schemas.microsoft.com/office/drawing/2014/main" id="{52E25007-9128-4C5D-13B9-C1254EDBD955}"/>
              </a:ext>
            </a:extLst>
          </p:cNvPr>
          <p:cNvSpPr txBox="1"/>
          <p:nvPr/>
        </p:nvSpPr>
        <p:spPr>
          <a:xfrm>
            <a:off x="970384" y="1086066"/>
            <a:ext cx="2687215" cy="461665"/>
          </a:xfrm>
          <a:prstGeom prst="rect">
            <a:avLst/>
          </a:prstGeom>
          <a:noFill/>
        </p:spPr>
        <p:txBody>
          <a:bodyPr wrap="square" rtlCol="0">
            <a:spAutoFit/>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Activity diagram: </a:t>
            </a:r>
            <a:endParaRPr lang="en-IN" sz="2400" dirty="0"/>
          </a:p>
        </p:txBody>
      </p:sp>
    </p:spTree>
    <p:extLst>
      <p:ext uri="{BB962C8B-B14F-4D97-AF65-F5344CB8AC3E}">
        <p14:creationId xmlns:p14="http://schemas.microsoft.com/office/powerpoint/2010/main" val="17409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5261F-84A4-6357-DB69-44D7EA7E9D60}"/>
              </a:ext>
            </a:extLst>
          </p:cNvPr>
          <p:cNvSpPr>
            <a:spLocks noGrp="1"/>
          </p:cNvSpPr>
          <p:nvPr>
            <p:ph type="title"/>
          </p:nvPr>
        </p:nvSpPr>
        <p:spPr>
          <a:xfrm>
            <a:off x="653159" y="814707"/>
            <a:ext cx="3509865" cy="623920"/>
          </a:xfrm>
        </p:spPr>
        <p:txBody>
          <a:bodyPr>
            <a:normAutofit fontScale="90000"/>
          </a:bodyPr>
          <a:lstStyle/>
          <a:p>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Data flow diagram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latin typeface="Arial" panose="020B0604020202020204" pitchFamily="34" charset="0"/>
              <a:cs typeface="Arial" panose="020B0604020202020204" pitchFamily="34" charset="0"/>
            </a:endParaRPr>
          </a:p>
        </p:txBody>
      </p:sp>
      <p:pic>
        <p:nvPicPr>
          <p:cNvPr id="5" name="Picture 4" descr="PlantUML diagram">
            <a:extLst>
              <a:ext uri="{FF2B5EF4-FFF2-40B4-BE49-F238E27FC236}">
                <a16:creationId xmlns:a16="http://schemas.microsoft.com/office/drawing/2014/main" id="{7041B1F1-E5FF-F439-3E91-13714549D0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159" y="1803750"/>
            <a:ext cx="10168019" cy="4239543"/>
          </a:xfrm>
          <a:prstGeom prst="rect">
            <a:avLst/>
          </a:prstGeom>
          <a:noFill/>
          <a:ln>
            <a:noFill/>
          </a:ln>
        </p:spPr>
      </p:pic>
    </p:spTree>
    <p:extLst>
      <p:ext uri="{BB962C8B-B14F-4D97-AF65-F5344CB8AC3E}">
        <p14:creationId xmlns:p14="http://schemas.microsoft.com/office/powerpoint/2010/main" val="82631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3213-288F-9673-54F3-3FDE5AE9EAEC}"/>
              </a:ext>
            </a:extLst>
          </p:cNvPr>
          <p:cNvSpPr>
            <a:spLocks noGrp="1"/>
          </p:cNvSpPr>
          <p:nvPr>
            <p:ph type="title"/>
          </p:nvPr>
        </p:nvSpPr>
        <p:spPr>
          <a:xfrm>
            <a:off x="660918" y="477093"/>
            <a:ext cx="3034004" cy="754548"/>
          </a:xfrm>
        </p:spPr>
        <p:txBody>
          <a:bodyPr>
            <a:normAutofit/>
          </a:bodyPr>
          <a:lstStyle/>
          <a:p>
            <a:r>
              <a:rPr lang="en-IN" sz="2400" b="1" dirty="0">
                <a:effectLst/>
                <a:latin typeface="Times New Roman" panose="02020603050405020304" pitchFamily="18" charset="0"/>
                <a:ea typeface="Calibri" panose="020F0502020204030204" pitchFamily="34" charset="0"/>
              </a:rPr>
              <a:t>Use case diagram</a:t>
            </a:r>
            <a:r>
              <a:rPr lang="en-IN" sz="2400" b="1" dirty="0">
                <a:effectLst/>
                <a:latin typeface="Arial" panose="020B0604020202020204" pitchFamily="34" charset="0"/>
                <a:ea typeface="Calibri" panose="020F050202020403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3" name="Picture 2" descr="PlantUML diagram">
            <a:extLst>
              <a:ext uri="{FF2B5EF4-FFF2-40B4-BE49-F238E27FC236}">
                <a16:creationId xmlns:a16="http://schemas.microsoft.com/office/drawing/2014/main" id="{7696FFCB-C49A-64DA-D549-EDEBD9C4B7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9568" y="279918"/>
            <a:ext cx="5812972" cy="6393362"/>
          </a:xfrm>
          <a:prstGeom prst="rect">
            <a:avLst/>
          </a:prstGeom>
          <a:noFill/>
          <a:ln>
            <a:noFill/>
          </a:ln>
        </p:spPr>
      </p:pic>
    </p:spTree>
    <p:extLst>
      <p:ext uri="{BB962C8B-B14F-4D97-AF65-F5344CB8AC3E}">
        <p14:creationId xmlns:p14="http://schemas.microsoft.com/office/powerpoint/2010/main" val="2494832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1BCF-E488-B7A2-FB4C-6685CEEEB558}"/>
              </a:ext>
            </a:extLst>
          </p:cNvPr>
          <p:cNvSpPr>
            <a:spLocks noGrp="1"/>
          </p:cNvSpPr>
          <p:nvPr>
            <p:ph type="title"/>
          </p:nvPr>
        </p:nvSpPr>
        <p:spPr>
          <a:xfrm>
            <a:off x="632927" y="365125"/>
            <a:ext cx="5077408" cy="1090451"/>
          </a:xfrm>
        </p:spPr>
        <p:txBody>
          <a:bodyPr/>
          <a:lstStyle/>
          <a:p>
            <a:r>
              <a:rPr lang="en-IN" b="1" dirty="0"/>
              <a:t>Dataset Description</a:t>
            </a:r>
            <a:endParaRPr lang="en-IN" dirty="0"/>
          </a:p>
        </p:txBody>
      </p:sp>
      <p:sp>
        <p:nvSpPr>
          <p:cNvPr id="3" name="Content Placeholder 2">
            <a:extLst>
              <a:ext uri="{FF2B5EF4-FFF2-40B4-BE49-F238E27FC236}">
                <a16:creationId xmlns:a16="http://schemas.microsoft.com/office/drawing/2014/main" id="{630CEC0B-9F64-8C1F-0AC4-E787A59A626C}"/>
              </a:ext>
            </a:extLst>
          </p:cNvPr>
          <p:cNvSpPr>
            <a:spLocks noGrp="1"/>
          </p:cNvSpPr>
          <p:nvPr>
            <p:ph idx="1"/>
          </p:nvPr>
        </p:nvSpPr>
        <p:spPr>
          <a:xfrm>
            <a:off x="632927" y="1455576"/>
            <a:ext cx="10515600" cy="4687142"/>
          </a:xfrm>
        </p:spPr>
        <p:txBody>
          <a:bodyPr/>
          <a:lstStyle/>
          <a:p>
            <a:pPr>
              <a:lnSpc>
                <a:spcPct val="100000"/>
              </a:lnSpc>
              <a:spcBef>
                <a:spcPts val="0"/>
              </a:spcBef>
              <a:spcAft>
                <a:spcPts val="1200"/>
              </a:spcAft>
            </a:pPr>
            <a:r>
              <a:rPr lang="en-US" dirty="0"/>
              <a:t>This dataset contain various features related to patients' health attributes and diagnostic tests, with the target variable indicating the presence or absence of heart disease</a:t>
            </a:r>
          </a:p>
          <a:p>
            <a:pPr>
              <a:lnSpc>
                <a:spcPct val="100000"/>
              </a:lnSpc>
              <a:spcBef>
                <a:spcPts val="0"/>
              </a:spcBef>
            </a:pPr>
            <a:r>
              <a:rPr lang="en-US" b="0" i="0" dirty="0">
                <a:solidFill>
                  <a:srgbClr val="0D0D0D"/>
                </a:solidFill>
                <a:effectLst/>
                <a:highlight>
                  <a:srgbClr val="FFFFFF"/>
                </a:highlight>
                <a:latin typeface="ui-sans-serif"/>
              </a:rPr>
              <a:t>Each row provides information about a patient's health status, risk factors, and diagnostic test results such as </a:t>
            </a:r>
            <a:r>
              <a:rPr lang="en-IN" b="0" i="0" dirty="0">
                <a:solidFill>
                  <a:srgbClr val="0D0D0D"/>
                </a:solidFill>
                <a:effectLst/>
                <a:highlight>
                  <a:srgbClr val="FFFFFF"/>
                </a:highlight>
                <a:latin typeface="ui-sans-serif"/>
              </a:rPr>
              <a:t>Resting blood pressure,</a:t>
            </a:r>
          </a:p>
          <a:p>
            <a:pPr marL="0" indent="0">
              <a:lnSpc>
                <a:spcPct val="100000"/>
              </a:lnSpc>
              <a:spcBef>
                <a:spcPts val="0"/>
              </a:spcBef>
              <a:buNone/>
            </a:pPr>
            <a:r>
              <a:rPr lang="en-IN" b="0" i="0" dirty="0">
                <a:solidFill>
                  <a:srgbClr val="0D0D0D"/>
                </a:solidFill>
                <a:effectLst/>
                <a:highlight>
                  <a:srgbClr val="FFFFFF"/>
                </a:highlight>
                <a:latin typeface="ui-sans-serif"/>
              </a:rPr>
              <a:t>   cholesterol level , Maximum heart rate, Resting electrocardiographic</a:t>
            </a:r>
          </a:p>
          <a:p>
            <a:pPr marL="0" indent="0">
              <a:lnSpc>
                <a:spcPct val="100000"/>
              </a:lnSpc>
              <a:spcBef>
                <a:spcPts val="0"/>
              </a:spcBef>
              <a:buNone/>
            </a:pPr>
            <a:r>
              <a:rPr lang="en-IN" b="0" i="0" dirty="0">
                <a:solidFill>
                  <a:srgbClr val="0D0D0D"/>
                </a:solidFill>
                <a:effectLst/>
                <a:highlight>
                  <a:srgbClr val="FFFFFF"/>
                </a:highlight>
                <a:latin typeface="ui-sans-serif"/>
              </a:rPr>
              <a:t>   results,</a:t>
            </a:r>
            <a:r>
              <a:rPr lang="en-US" b="0" i="0" dirty="0">
                <a:solidFill>
                  <a:srgbClr val="0D0D0D"/>
                </a:solidFill>
                <a:effectLst/>
                <a:highlight>
                  <a:srgbClr val="FFFFFF"/>
                </a:highlight>
                <a:latin typeface="ui-sans-serif"/>
              </a:rPr>
              <a:t> Chest pain type experienced by the patient etc.</a:t>
            </a:r>
          </a:p>
          <a:p>
            <a:pPr>
              <a:lnSpc>
                <a:spcPct val="100000"/>
              </a:lnSpc>
            </a:pPr>
            <a:r>
              <a:rPr lang="en-US" b="0" i="0" dirty="0">
                <a:solidFill>
                  <a:srgbClr val="0D0D0D"/>
                </a:solidFill>
                <a:effectLst/>
                <a:highlight>
                  <a:srgbClr val="FFFFFF"/>
                </a:highlight>
                <a:latin typeface="ui-sans-serif"/>
              </a:rPr>
              <a:t>the </a:t>
            </a:r>
            <a:r>
              <a:rPr lang="en-US" dirty="0">
                <a:solidFill>
                  <a:srgbClr val="0D0D0D"/>
                </a:solidFill>
                <a:highlight>
                  <a:srgbClr val="FFFFFF"/>
                </a:highlight>
                <a:latin typeface="ui-sans-serif"/>
              </a:rPr>
              <a:t>target </a:t>
            </a:r>
            <a:r>
              <a:rPr lang="en-US" b="0" i="0" dirty="0">
                <a:solidFill>
                  <a:srgbClr val="0D0D0D"/>
                </a:solidFill>
                <a:effectLst/>
                <a:highlight>
                  <a:srgbClr val="FFFFFF"/>
                </a:highlight>
                <a:latin typeface="ui-sans-serif"/>
              </a:rPr>
              <a:t>column Indicates the presence of heart disease (1 = condition Abnormal, 0 = </a:t>
            </a:r>
            <a:r>
              <a:rPr lang="en-US" b="0" i="0" dirty="0" err="1">
                <a:solidFill>
                  <a:srgbClr val="0D0D0D"/>
                </a:solidFill>
                <a:effectLst/>
                <a:highlight>
                  <a:srgbClr val="FFFFFF"/>
                </a:highlight>
                <a:latin typeface="ui-sans-serif"/>
              </a:rPr>
              <a:t>Conditon</a:t>
            </a:r>
            <a:r>
              <a:rPr lang="en-US" b="0" i="0" dirty="0">
                <a:solidFill>
                  <a:srgbClr val="0D0D0D"/>
                </a:solidFill>
                <a:effectLst/>
                <a:highlight>
                  <a:srgbClr val="FFFFFF"/>
                </a:highlight>
                <a:latin typeface="ui-sans-serif"/>
              </a:rPr>
              <a:t> Normal).</a:t>
            </a:r>
            <a:endParaRPr lang="en-IN" dirty="0"/>
          </a:p>
        </p:txBody>
      </p:sp>
    </p:spTree>
    <p:extLst>
      <p:ext uri="{BB962C8B-B14F-4D97-AF65-F5344CB8AC3E}">
        <p14:creationId xmlns:p14="http://schemas.microsoft.com/office/powerpoint/2010/main" val="622444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99BE3-7762-F5D5-CF78-4C0810637F68}"/>
              </a:ext>
            </a:extLst>
          </p:cNvPr>
          <p:cNvSpPr>
            <a:spLocks noGrp="1"/>
          </p:cNvSpPr>
          <p:nvPr>
            <p:ph type="title"/>
          </p:nvPr>
        </p:nvSpPr>
        <p:spPr>
          <a:xfrm>
            <a:off x="838200" y="355599"/>
            <a:ext cx="6050280" cy="650875"/>
          </a:xfrm>
        </p:spPr>
        <p:txBody>
          <a:bodyPr>
            <a:normAutofit fontScale="90000"/>
          </a:bodyPr>
          <a:lstStyle/>
          <a:p>
            <a:r>
              <a:rPr lang="en-US" b="1" dirty="0">
                <a:latin typeface="+mn-lt"/>
              </a:rPr>
              <a:t>CONTENTS</a:t>
            </a:r>
            <a:endParaRPr lang="en-IN" dirty="0"/>
          </a:p>
        </p:txBody>
      </p:sp>
      <p:sp>
        <p:nvSpPr>
          <p:cNvPr id="9" name="TextBox 8">
            <a:extLst>
              <a:ext uri="{FF2B5EF4-FFF2-40B4-BE49-F238E27FC236}">
                <a16:creationId xmlns:a16="http://schemas.microsoft.com/office/drawing/2014/main" id="{76493132-0872-06BD-D505-EE58583C774D}"/>
              </a:ext>
            </a:extLst>
          </p:cNvPr>
          <p:cNvSpPr txBox="1"/>
          <p:nvPr/>
        </p:nvSpPr>
        <p:spPr>
          <a:xfrm>
            <a:off x="858520" y="1117600"/>
            <a:ext cx="10485120" cy="5201424"/>
          </a:xfrm>
          <a:prstGeom prst="rect">
            <a:avLst/>
          </a:prstGeom>
          <a:noFill/>
        </p:spPr>
        <p:txBody>
          <a:bodyPr wrap="square" rtlCol="0">
            <a:spAutoFit/>
          </a:bodyPr>
          <a:lstStyle/>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Abstract</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Introduction</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Motivation</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Literature Survey</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Existing System</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Drawbacks of Existing System</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Proposed System</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Block Diagram of Proposed System</a:t>
            </a:r>
            <a:endParaRPr lang="en-IN" sz="2800" dirty="0">
              <a:latin typeface="Arial" panose="020B0604020202020204" pitchFamily="34" charset="0"/>
              <a:cs typeface="Arial" panose="020B0604020202020204" pitchFamily="34" charset="0"/>
            </a:endParaRP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Advantages</a:t>
            </a:r>
            <a:endParaRPr lang="en-IN" sz="2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EFD6FFA4-54EE-854F-F910-E19560EDA68A}"/>
              </a:ext>
            </a:extLst>
          </p:cNvPr>
          <p:cNvSpPr txBox="1"/>
          <p:nvPr/>
        </p:nvSpPr>
        <p:spPr>
          <a:xfrm>
            <a:off x="7662351" y="1003693"/>
            <a:ext cx="5039360" cy="5047536"/>
          </a:xfrm>
          <a:prstGeom prst="rect">
            <a:avLst/>
          </a:prstGeom>
          <a:noFill/>
        </p:spPr>
        <p:txBody>
          <a:bodyPr wrap="square" rtlCol="0">
            <a:spAutoFit/>
          </a:bodyPr>
          <a:lstStyle/>
          <a:p>
            <a:pPr marL="457200" indent="-457200">
              <a:spcAft>
                <a:spcPts val="1200"/>
              </a:spcAft>
              <a:buFont typeface="Wingdings" panose="05000000000000000000" pitchFamily="2" charset="2"/>
              <a:buChar char="§"/>
            </a:pPr>
            <a:r>
              <a:rPr lang="en-IN" sz="2800" dirty="0">
                <a:latin typeface="Arial" panose="020B0604020202020204" pitchFamily="34" charset="0"/>
                <a:cs typeface="Arial" panose="020B0604020202020204" pitchFamily="34" charset="0"/>
              </a:rPr>
              <a:t>UML Diagrams</a:t>
            </a:r>
          </a:p>
          <a:p>
            <a:pPr marL="457200" indent="-457200">
              <a:spcAft>
                <a:spcPts val="1200"/>
              </a:spcAft>
              <a:buFont typeface="Wingdings" panose="05000000000000000000" pitchFamily="2" charset="2"/>
              <a:buChar char="§"/>
            </a:pPr>
            <a:r>
              <a:rPr lang="en-IN" sz="2800" dirty="0">
                <a:latin typeface="Arial" panose="020B0604020202020204" pitchFamily="34" charset="0"/>
                <a:cs typeface="Arial" panose="020B0604020202020204" pitchFamily="34" charset="0"/>
              </a:rPr>
              <a:t>Dataset Description</a:t>
            </a:r>
          </a:p>
          <a:p>
            <a:pPr marL="457200" indent="-457200">
              <a:spcAft>
                <a:spcPts val="1200"/>
              </a:spcAft>
              <a:buFont typeface="Wingdings" panose="05000000000000000000" pitchFamily="2" charset="2"/>
              <a:buChar char="§"/>
            </a:pPr>
            <a:r>
              <a:rPr lang="en-IN" sz="2800" dirty="0">
                <a:latin typeface="Arial" panose="020B0604020202020204" pitchFamily="34" charset="0"/>
                <a:cs typeface="Arial" panose="020B0604020202020204" pitchFamily="34" charset="0"/>
              </a:rPr>
              <a:t>Results</a:t>
            </a:r>
          </a:p>
          <a:p>
            <a:pPr marL="457200" indent="-457200">
              <a:spcAft>
                <a:spcPts val="1200"/>
              </a:spcAft>
              <a:buFont typeface="Wingdings" panose="05000000000000000000" pitchFamily="2" charset="2"/>
              <a:buChar char="§"/>
            </a:pPr>
            <a:r>
              <a:rPr lang="en-IN" sz="2800" dirty="0">
                <a:latin typeface="Arial" panose="020B0604020202020204" pitchFamily="34" charset="0"/>
                <a:cs typeface="Arial" panose="020B0604020202020204" pitchFamily="34" charset="0"/>
              </a:rPr>
              <a:t>Applications</a:t>
            </a: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System And Packages Requirements</a:t>
            </a:r>
          </a:p>
          <a:p>
            <a:pPr marL="457200" indent="-457200">
              <a:spcAft>
                <a:spcPts val="1200"/>
              </a:spcAft>
              <a:buFont typeface="Wingdings" panose="05000000000000000000" pitchFamily="2" charset="2"/>
              <a:buChar char="§"/>
            </a:pPr>
            <a:r>
              <a:rPr lang="en-US" sz="2800" dirty="0" err="1">
                <a:latin typeface="Arial" panose="020B0604020202020204" pitchFamily="34" charset="0"/>
                <a:cs typeface="Arial" panose="020B0604020202020204" pitchFamily="34" charset="0"/>
              </a:rPr>
              <a:t>Conclussion</a:t>
            </a:r>
            <a:endParaRPr lang="en-US" sz="2800" dirty="0">
              <a:latin typeface="Arial" panose="020B0604020202020204" pitchFamily="34" charset="0"/>
              <a:cs typeface="Arial" panose="020B0604020202020204" pitchFamily="34" charset="0"/>
            </a:endParaRPr>
          </a:p>
          <a:p>
            <a:pPr marL="457200" indent="-457200">
              <a:spcAft>
                <a:spcPts val="1200"/>
              </a:spcAft>
              <a:buFont typeface="Wingdings" panose="05000000000000000000" pitchFamily="2" charset="2"/>
              <a:buChar char="§"/>
            </a:pPr>
            <a:r>
              <a:rPr lang="en-US" sz="2800" dirty="0">
                <a:latin typeface="Arial" panose="020B0604020202020204" pitchFamily="34" charset="0"/>
                <a:cs typeface="Arial" panose="020B0604020202020204" pitchFamily="34" charset="0"/>
              </a:rPr>
              <a:t>Future Scope</a:t>
            </a:r>
          </a:p>
          <a:p>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525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2CB0-F619-4525-4617-9148C07C3C21}"/>
              </a:ext>
            </a:extLst>
          </p:cNvPr>
          <p:cNvSpPr>
            <a:spLocks noGrp="1"/>
          </p:cNvSpPr>
          <p:nvPr>
            <p:ph type="title"/>
          </p:nvPr>
        </p:nvSpPr>
        <p:spPr>
          <a:xfrm>
            <a:off x="642258" y="0"/>
            <a:ext cx="2530151" cy="1325563"/>
          </a:xfrm>
        </p:spPr>
        <p:txBody>
          <a:bodyPr/>
          <a:lstStyle/>
          <a:p>
            <a:r>
              <a:rPr lang="en-IN" b="1" dirty="0"/>
              <a:t>Results:</a:t>
            </a:r>
          </a:p>
        </p:txBody>
      </p:sp>
      <p:sp>
        <p:nvSpPr>
          <p:cNvPr id="4" name="TextBox 3">
            <a:extLst>
              <a:ext uri="{FF2B5EF4-FFF2-40B4-BE49-F238E27FC236}">
                <a16:creationId xmlns:a16="http://schemas.microsoft.com/office/drawing/2014/main" id="{93F71051-6AB5-FC73-71CC-365A668F8114}"/>
              </a:ext>
            </a:extLst>
          </p:cNvPr>
          <p:cNvSpPr txBox="1"/>
          <p:nvPr/>
        </p:nvSpPr>
        <p:spPr>
          <a:xfrm>
            <a:off x="1307893" y="1051969"/>
            <a:ext cx="9339787" cy="984885"/>
          </a:xfrm>
          <a:prstGeom prst="rect">
            <a:avLst/>
          </a:prstGeom>
          <a:noFill/>
        </p:spPr>
        <p:txBody>
          <a:bodyPr wrap="square" rtlCol="0">
            <a:spAutoFit/>
          </a:bodyPr>
          <a:lstStyle/>
          <a:p>
            <a:r>
              <a:rPr lang="en-IN" sz="2000" kern="100" dirty="0">
                <a:effectLst/>
                <a:latin typeface="Arial" panose="020B0604020202020204" pitchFamily="34" charset="0"/>
                <a:ea typeface="Calibri" panose="020F0502020204030204" pitchFamily="34" charset="0"/>
                <a:cs typeface="Arial" panose="020B0604020202020204" pitchFamily="34" charset="0"/>
              </a:rPr>
              <a:t>primary interface of the hospital server application for managing and processing ambulance-related data intelligently</a:t>
            </a:r>
            <a:r>
              <a:rPr lang="en-IN"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27BB822-E422-74CF-0A9F-B12B747FB920}"/>
              </a:ext>
            </a:extLst>
          </p:cNvPr>
          <p:cNvPicPr>
            <a:picLocks noChangeAspect="1"/>
          </p:cNvPicPr>
          <p:nvPr/>
        </p:nvPicPr>
        <p:blipFill rotWithShape="1">
          <a:blip r:embed="rId2"/>
          <a:srcRect b="5928"/>
          <a:stretch/>
        </p:blipFill>
        <p:spPr bwMode="auto">
          <a:xfrm>
            <a:off x="1028681" y="1975299"/>
            <a:ext cx="9898210" cy="44526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987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F198-CA67-36C3-CA0F-6750E3608928}"/>
              </a:ext>
            </a:extLst>
          </p:cNvPr>
          <p:cNvSpPr>
            <a:spLocks noGrp="1"/>
          </p:cNvSpPr>
          <p:nvPr>
            <p:ph type="title"/>
          </p:nvPr>
        </p:nvSpPr>
        <p:spPr>
          <a:xfrm>
            <a:off x="410548" y="794333"/>
            <a:ext cx="3024674" cy="763879"/>
          </a:xfrm>
        </p:spPr>
        <p:txBody>
          <a:bodyPr>
            <a:noAutofit/>
          </a:bodyPr>
          <a:lstStyle/>
          <a:p>
            <a:r>
              <a:rPr lang="en-IN" sz="2000" kern="0" dirty="0">
                <a:effectLst/>
                <a:latin typeface="Arial" panose="020B0604020202020204" pitchFamily="34" charset="0"/>
                <a:ea typeface="Calibri" panose="020F0502020204030204" pitchFamily="34" charset="0"/>
                <a:cs typeface="Arial" panose="020B0604020202020204" pitchFamily="34" charset="0"/>
              </a:rPr>
              <a:t>Selecting the dataset in the GUI application for model training </a:t>
            </a:r>
            <a:r>
              <a:rPr lang="en-IN" sz="2000" b="1" kern="0" dirty="0">
                <a:effectLst/>
                <a:latin typeface="Arial" panose="020B0604020202020204" pitchFamily="34" charset="0"/>
                <a:ea typeface="Calibri" panose="020F050202020403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6581F08-8ECC-8DA5-5345-A7659AFFC273}"/>
              </a:ext>
            </a:extLst>
          </p:cNvPr>
          <p:cNvPicPr>
            <a:picLocks noChangeAspect="1"/>
          </p:cNvPicPr>
          <p:nvPr/>
        </p:nvPicPr>
        <p:blipFill rotWithShape="1">
          <a:blip r:embed="rId2"/>
          <a:srcRect b="33026"/>
          <a:stretch/>
        </p:blipFill>
        <p:spPr bwMode="auto">
          <a:xfrm>
            <a:off x="4384441" y="192908"/>
            <a:ext cx="7315733" cy="2824612"/>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0B3C4B92-6ED6-B87B-CDB8-68E509667C76}"/>
              </a:ext>
            </a:extLst>
          </p:cNvPr>
          <p:cNvSpPr txBox="1"/>
          <p:nvPr/>
        </p:nvSpPr>
        <p:spPr>
          <a:xfrm>
            <a:off x="410548" y="3708918"/>
            <a:ext cx="2728892" cy="1015663"/>
          </a:xfrm>
          <a:prstGeom prst="rect">
            <a:avLst/>
          </a:prstGeom>
          <a:noFill/>
        </p:spPr>
        <p:txBody>
          <a:bodyPr wrap="square" rtlCol="0">
            <a:spAutoFit/>
          </a:bodyPr>
          <a:lstStyle/>
          <a:p>
            <a:r>
              <a:rPr lang="en-IN" sz="2000" kern="0" dirty="0">
                <a:effectLst/>
                <a:latin typeface="Arial" panose="020B0604020202020204" pitchFamily="34" charset="0"/>
                <a:ea typeface="Calibri" panose="020F0502020204030204" pitchFamily="34" charset="0"/>
                <a:cs typeface="Arial" panose="020B0604020202020204" pitchFamily="34" charset="0"/>
              </a:rPr>
              <a:t>Presents the pre-processed data from the dataset :</a:t>
            </a:r>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8F13D02-9598-CBF4-9814-5AC6BBDF696A}"/>
              </a:ext>
            </a:extLst>
          </p:cNvPr>
          <p:cNvPicPr>
            <a:picLocks noChangeAspect="1"/>
          </p:cNvPicPr>
          <p:nvPr/>
        </p:nvPicPr>
        <p:blipFill rotWithShape="1">
          <a:blip r:embed="rId3"/>
          <a:srcRect b="17051"/>
          <a:stretch/>
        </p:blipFill>
        <p:spPr bwMode="auto">
          <a:xfrm>
            <a:off x="4384441" y="3208117"/>
            <a:ext cx="7610372" cy="34569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6228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0A49-09C5-7EDC-D6C8-7DEF37557401}"/>
              </a:ext>
            </a:extLst>
          </p:cNvPr>
          <p:cNvSpPr>
            <a:spLocks noGrp="1"/>
          </p:cNvSpPr>
          <p:nvPr>
            <p:ph type="title"/>
          </p:nvPr>
        </p:nvSpPr>
        <p:spPr>
          <a:xfrm>
            <a:off x="624840" y="314960"/>
            <a:ext cx="10520680" cy="898208"/>
          </a:xfrm>
        </p:spPr>
        <p:txBody>
          <a:bodyPr>
            <a:normAutofit/>
          </a:bodyPr>
          <a:lstStyle/>
          <a:p>
            <a:r>
              <a:rPr lang="en-IN" sz="2000" dirty="0">
                <a:latin typeface="Arial" panose="020B0604020202020204" pitchFamily="34" charset="0"/>
                <a:cs typeface="Arial" panose="020B0604020202020204" pitchFamily="34" charset="0"/>
              </a:rPr>
              <a:t>Running the Decision Tree Algorithm and </a:t>
            </a:r>
            <a:r>
              <a:rPr lang="en-IN" sz="2000" kern="0" dirty="0">
                <a:latin typeface="Arial" panose="020B0604020202020204" pitchFamily="34" charset="0"/>
                <a:ea typeface="Calibri" panose="020F0502020204030204" pitchFamily="34" charset="0"/>
                <a:cs typeface="Arial" panose="020B0604020202020204" pitchFamily="34" charset="0"/>
              </a:rPr>
              <a:t>d</a:t>
            </a:r>
            <a:r>
              <a:rPr lang="en-IN" sz="2000" kern="0" dirty="0">
                <a:effectLst/>
                <a:latin typeface="Arial" panose="020B0604020202020204" pitchFamily="34" charset="0"/>
                <a:ea typeface="Calibri" panose="020F0502020204030204" pitchFamily="34" charset="0"/>
                <a:cs typeface="Arial" panose="020B0604020202020204" pitchFamily="34" charset="0"/>
              </a:rPr>
              <a:t>isplaying  the performance evaluation and confusion matrix of the decision tree model</a:t>
            </a: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D6F3ACF-B26B-D6AC-FABF-9DD06C164E06}"/>
              </a:ext>
            </a:extLst>
          </p:cNvPr>
          <p:cNvPicPr>
            <a:picLocks noChangeAspect="1"/>
          </p:cNvPicPr>
          <p:nvPr/>
        </p:nvPicPr>
        <p:blipFill rotWithShape="1">
          <a:blip r:embed="rId2">
            <a:extLst>
              <a:ext uri="{28A0092B-C50C-407E-A947-70E740481C1C}">
                <a14:useLocalDpi xmlns:a14="http://schemas.microsoft.com/office/drawing/2010/main" val="0"/>
              </a:ext>
            </a:extLst>
          </a:blip>
          <a:srcRect t="3084" r="3455" b="14764"/>
          <a:stretch/>
        </p:blipFill>
        <p:spPr>
          <a:xfrm>
            <a:off x="624840" y="1213168"/>
            <a:ext cx="10857818" cy="5196963"/>
          </a:xfrm>
          <a:prstGeom prst="rect">
            <a:avLst/>
          </a:prstGeom>
        </p:spPr>
      </p:pic>
    </p:spTree>
    <p:extLst>
      <p:ext uri="{BB962C8B-B14F-4D97-AF65-F5344CB8AC3E}">
        <p14:creationId xmlns:p14="http://schemas.microsoft.com/office/powerpoint/2010/main" val="2008026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0DE8-564D-FBC4-F4AE-8402F9E0449D}"/>
              </a:ext>
            </a:extLst>
          </p:cNvPr>
          <p:cNvSpPr>
            <a:spLocks noGrp="1"/>
          </p:cNvSpPr>
          <p:nvPr>
            <p:ph type="title"/>
          </p:nvPr>
        </p:nvSpPr>
        <p:spPr>
          <a:xfrm>
            <a:off x="838200" y="365125"/>
            <a:ext cx="10515600" cy="864235"/>
          </a:xfrm>
        </p:spPr>
        <p:txBody>
          <a:bodyPr>
            <a:normAutofit/>
          </a:bodyPr>
          <a:lstStyle/>
          <a:p>
            <a:r>
              <a:rPr lang="en-IN" sz="2000" dirty="0">
                <a:latin typeface="Arial" panose="020B0604020202020204" pitchFamily="34" charset="0"/>
                <a:cs typeface="Arial" panose="020B0604020202020204" pitchFamily="34" charset="0"/>
              </a:rPr>
              <a:t>Running the </a:t>
            </a:r>
            <a:r>
              <a:rPr lang="en-IN" sz="2000" dirty="0">
                <a:effectLst/>
                <a:latin typeface="Arial" panose="020B0604020202020204" pitchFamily="34" charset="0"/>
                <a:ea typeface="Calibri" panose="020F0502020204030204" pitchFamily="34" charset="0"/>
                <a:cs typeface="Arial" panose="020B0604020202020204" pitchFamily="34" charset="0"/>
              </a:rPr>
              <a:t>Random Forest </a:t>
            </a:r>
            <a:r>
              <a:rPr lang="en-IN" sz="2000" dirty="0">
                <a:latin typeface="Arial" panose="020B0604020202020204" pitchFamily="34" charset="0"/>
                <a:cs typeface="Arial" panose="020B0604020202020204" pitchFamily="34" charset="0"/>
              </a:rPr>
              <a:t>Algorithm and </a:t>
            </a:r>
            <a:r>
              <a:rPr lang="en-IN" sz="2000" kern="0" dirty="0">
                <a:latin typeface="Arial" panose="020B0604020202020204" pitchFamily="34" charset="0"/>
                <a:ea typeface="Calibri" panose="020F0502020204030204" pitchFamily="34" charset="0"/>
                <a:cs typeface="Arial" panose="020B0604020202020204" pitchFamily="34" charset="0"/>
              </a:rPr>
              <a:t>d</a:t>
            </a:r>
            <a:r>
              <a:rPr lang="en-IN" sz="2000" kern="0" dirty="0">
                <a:effectLst/>
                <a:latin typeface="Arial" panose="020B0604020202020204" pitchFamily="34" charset="0"/>
                <a:ea typeface="Calibri" panose="020F0502020204030204" pitchFamily="34" charset="0"/>
                <a:cs typeface="Arial" panose="020B0604020202020204" pitchFamily="34" charset="0"/>
              </a:rPr>
              <a:t>isplaying  the performance evaluation and confusion matrix of the random forest model</a:t>
            </a:r>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CDA8D8B-3887-74AB-247C-32FA161E2C65}"/>
              </a:ext>
            </a:extLst>
          </p:cNvPr>
          <p:cNvPicPr>
            <a:picLocks noChangeAspect="1"/>
          </p:cNvPicPr>
          <p:nvPr/>
        </p:nvPicPr>
        <p:blipFill rotWithShape="1">
          <a:blip r:embed="rId2">
            <a:extLst>
              <a:ext uri="{28A0092B-C50C-407E-A947-70E740481C1C}">
                <a14:useLocalDpi xmlns:a14="http://schemas.microsoft.com/office/drawing/2010/main" val="0"/>
              </a:ext>
            </a:extLst>
          </a:blip>
          <a:srcRect r="2618" b="11406"/>
          <a:stretch/>
        </p:blipFill>
        <p:spPr>
          <a:xfrm>
            <a:off x="531844" y="1138334"/>
            <a:ext cx="10955847" cy="5606467"/>
          </a:xfrm>
          <a:prstGeom prst="rect">
            <a:avLst/>
          </a:prstGeom>
        </p:spPr>
      </p:pic>
    </p:spTree>
    <p:extLst>
      <p:ext uri="{BB962C8B-B14F-4D97-AF65-F5344CB8AC3E}">
        <p14:creationId xmlns:p14="http://schemas.microsoft.com/office/powerpoint/2010/main" val="3463539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E76D-610A-404C-C557-044DFC644AE8}"/>
              </a:ext>
            </a:extLst>
          </p:cNvPr>
          <p:cNvSpPr>
            <a:spLocks noGrp="1"/>
          </p:cNvSpPr>
          <p:nvPr>
            <p:ph type="title"/>
          </p:nvPr>
        </p:nvSpPr>
        <p:spPr>
          <a:xfrm>
            <a:off x="838200" y="365125"/>
            <a:ext cx="10515600" cy="884555"/>
          </a:xfrm>
        </p:spPr>
        <p:txBody>
          <a:bodyPr>
            <a:normAutofit/>
          </a:bodyPr>
          <a:lstStyle/>
          <a:p>
            <a:r>
              <a:rPr lang="en-IN" sz="2000" dirty="0">
                <a:latin typeface="Arial" panose="020B0604020202020204" pitchFamily="34" charset="0"/>
                <a:cs typeface="Arial" panose="020B0604020202020204" pitchFamily="34" charset="0"/>
              </a:rPr>
              <a:t>Running the </a:t>
            </a:r>
            <a:r>
              <a:rPr lang="en-IN" sz="2000" dirty="0">
                <a:effectLst/>
                <a:latin typeface="Arial" panose="020B0604020202020204" pitchFamily="34" charset="0"/>
                <a:ea typeface="Calibri" panose="020F0502020204030204" pitchFamily="34" charset="0"/>
                <a:cs typeface="Arial" panose="020B0604020202020204" pitchFamily="34" charset="0"/>
              </a:rPr>
              <a:t>K-Nearest </a:t>
            </a:r>
            <a:r>
              <a:rPr lang="en-IN" sz="2000" dirty="0" err="1">
                <a:effectLst/>
                <a:latin typeface="Arial" panose="020B0604020202020204" pitchFamily="34" charset="0"/>
                <a:ea typeface="Calibri" panose="020F0502020204030204" pitchFamily="34" charset="0"/>
                <a:cs typeface="Arial" panose="020B0604020202020204" pitchFamily="34" charset="0"/>
              </a:rPr>
              <a:t>Neighbors</a:t>
            </a:r>
            <a:r>
              <a:rPr lang="en-IN" sz="2000" dirty="0">
                <a:effectLst/>
                <a:latin typeface="Arial" panose="020B0604020202020204" pitchFamily="34" charset="0"/>
                <a:ea typeface="Calibri" panose="020F0502020204030204" pitchFamily="34" charset="0"/>
                <a:cs typeface="Arial" panose="020B0604020202020204" pitchFamily="34" charset="0"/>
              </a:rPr>
              <a:t> (KNN) </a:t>
            </a:r>
            <a:r>
              <a:rPr lang="en-IN" sz="2000" dirty="0">
                <a:latin typeface="Arial" panose="020B0604020202020204" pitchFamily="34" charset="0"/>
                <a:cs typeface="Arial" panose="020B0604020202020204" pitchFamily="34" charset="0"/>
              </a:rPr>
              <a:t>Algorithm and </a:t>
            </a:r>
            <a:r>
              <a:rPr lang="en-IN" sz="2000" kern="0" dirty="0">
                <a:latin typeface="Arial" panose="020B0604020202020204" pitchFamily="34" charset="0"/>
                <a:ea typeface="Calibri" panose="020F0502020204030204" pitchFamily="34" charset="0"/>
                <a:cs typeface="Arial" panose="020B0604020202020204" pitchFamily="34" charset="0"/>
              </a:rPr>
              <a:t>d</a:t>
            </a:r>
            <a:r>
              <a:rPr lang="en-IN" sz="2000" kern="0" dirty="0">
                <a:effectLst/>
                <a:latin typeface="Arial" panose="020B0604020202020204" pitchFamily="34" charset="0"/>
                <a:ea typeface="Calibri" panose="020F0502020204030204" pitchFamily="34" charset="0"/>
                <a:cs typeface="Arial" panose="020B0604020202020204" pitchFamily="34" charset="0"/>
              </a:rPr>
              <a:t>isplaying  the performance evaluation and confusion matrix of the </a:t>
            </a:r>
            <a:r>
              <a:rPr lang="en-IN" sz="2000" dirty="0">
                <a:effectLst/>
                <a:latin typeface="Arial" panose="020B0604020202020204" pitchFamily="34" charset="0"/>
                <a:ea typeface="Calibri" panose="020F0502020204030204" pitchFamily="34" charset="0"/>
                <a:cs typeface="Arial" panose="020B0604020202020204" pitchFamily="34" charset="0"/>
              </a:rPr>
              <a:t>K-Nearest </a:t>
            </a:r>
            <a:r>
              <a:rPr lang="en-IN" sz="2000" dirty="0" err="1">
                <a:effectLst/>
                <a:latin typeface="Arial" panose="020B0604020202020204" pitchFamily="34" charset="0"/>
                <a:ea typeface="Calibri" panose="020F0502020204030204" pitchFamily="34" charset="0"/>
                <a:cs typeface="Arial" panose="020B0604020202020204" pitchFamily="34" charset="0"/>
              </a:rPr>
              <a:t>Neighbors</a:t>
            </a:r>
            <a:r>
              <a:rPr lang="en-IN" sz="2000" dirty="0">
                <a:effectLst/>
                <a:latin typeface="Arial" panose="020B0604020202020204" pitchFamily="34" charset="0"/>
                <a:ea typeface="Calibri" panose="020F0502020204030204" pitchFamily="34" charset="0"/>
                <a:cs typeface="Arial" panose="020B0604020202020204" pitchFamily="34" charset="0"/>
              </a:rPr>
              <a:t> (KNN)</a:t>
            </a:r>
            <a:r>
              <a:rPr lang="en-IN" sz="2000" kern="0" dirty="0">
                <a:effectLst/>
                <a:latin typeface="Arial" panose="020B0604020202020204" pitchFamily="34" charset="0"/>
                <a:ea typeface="Calibri" panose="020F0502020204030204" pitchFamily="34" charset="0"/>
                <a:cs typeface="Arial" panose="020B0604020202020204" pitchFamily="34" charset="0"/>
              </a:rPr>
              <a:t> model</a:t>
            </a:r>
            <a:endParaRPr lang="en-IN"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4BE3962-1F6D-E175-0EBD-077225DDCE37}"/>
              </a:ext>
            </a:extLst>
          </p:cNvPr>
          <p:cNvPicPr>
            <a:picLocks noChangeAspect="1"/>
          </p:cNvPicPr>
          <p:nvPr/>
        </p:nvPicPr>
        <p:blipFill rotWithShape="1">
          <a:blip r:embed="rId2">
            <a:extLst>
              <a:ext uri="{28A0092B-C50C-407E-A947-70E740481C1C}">
                <a14:useLocalDpi xmlns:a14="http://schemas.microsoft.com/office/drawing/2010/main" val="0"/>
              </a:ext>
            </a:extLst>
          </a:blip>
          <a:srcRect l="-319" t="2597" r="2996" b="12128"/>
          <a:stretch/>
        </p:blipFill>
        <p:spPr>
          <a:xfrm>
            <a:off x="438539" y="1249680"/>
            <a:ext cx="10915261" cy="5379681"/>
          </a:xfrm>
          <a:prstGeom prst="rect">
            <a:avLst/>
          </a:prstGeom>
        </p:spPr>
      </p:pic>
    </p:spTree>
    <p:extLst>
      <p:ext uri="{BB962C8B-B14F-4D97-AF65-F5344CB8AC3E}">
        <p14:creationId xmlns:p14="http://schemas.microsoft.com/office/powerpoint/2010/main" val="2888455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4FA2E-5ED3-747E-04CF-1BF90146FF31}"/>
              </a:ext>
            </a:extLst>
          </p:cNvPr>
          <p:cNvSpPr>
            <a:spLocks noGrp="1"/>
          </p:cNvSpPr>
          <p:nvPr>
            <p:ph type="title"/>
          </p:nvPr>
        </p:nvSpPr>
        <p:spPr>
          <a:xfrm>
            <a:off x="754225" y="253158"/>
            <a:ext cx="10515600" cy="707895"/>
          </a:xfrm>
        </p:spPr>
        <p:txBody>
          <a:bodyPr>
            <a:normAutofit/>
          </a:bodyPr>
          <a:lstStyle/>
          <a:p>
            <a:r>
              <a:rPr lang="en-IN" sz="2000" dirty="0">
                <a:effectLst/>
                <a:latin typeface="Arial" panose="020B0604020202020204" pitchFamily="34" charset="0"/>
                <a:ea typeface="Calibri" panose="020F0502020204030204" pitchFamily="34" charset="0"/>
                <a:cs typeface="Arial" panose="020B0604020202020204" pitchFamily="34" charset="0"/>
              </a:rPr>
              <a:t>comparative analysis of performance metrics across the Decision Tree, Random Forest, and KNN models, helping users make informed decisions about model selection</a:t>
            </a:r>
            <a:endParaRPr lang="en-IN" sz="2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2352EF8-5937-1130-1DE0-2D85A749A12B}"/>
              </a:ext>
            </a:extLst>
          </p:cNvPr>
          <p:cNvPicPr>
            <a:picLocks noChangeAspect="1"/>
          </p:cNvPicPr>
          <p:nvPr/>
        </p:nvPicPr>
        <p:blipFill rotWithShape="1">
          <a:blip r:embed="rId2">
            <a:extLst>
              <a:ext uri="{28A0092B-C50C-407E-A947-70E740481C1C}">
                <a14:useLocalDpi xmlns:a14="http://schemas.microsoft.com/office/drawing/2010/main" val="0"/>
              </a:ext>
            </a:extLst>
          </a:blip>
          <a:srcRect t="3669" r="5895" b="8443"/>
          <a:stretch/>
        </p:blipFill>
        <p:spPr>
          <a:xfrm>
            <a:off x="754225" y="961053"/>
            <a:ext cx="10515600" cy="5524230"/>
          </a:xfrm>
          <a:prstGeom prst="rect">
            <a:avLst/>
          </a:prstGeom>
        </p:spPr>
      </p:pic>
    </p:spTree>
    <p:extLst>
      <p:ext uri="{BB962C8B-B14F-4D97-AF65-F5344CB8AC3E}">
        <p14:creationId xmlns:p14="http://schemas.microsoft.com/office/powerpoint/2010/main" val="718124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2C26-8F82-94F7-6A29-169E9FD6AEFB}"/>
              </a:ext>
            </a:extLst>
          </p:cNvPr>
          <p:cNvSpPr>
            <a:spLocks noGrp="1"/>
          </p:cNvSpPr>
          <p:nvPr>
            <p:ph type="title"/>
          </p:nvPr>
        </p:nvSpPr>
        <p:spPr>
          <a:xfrm>
            <a:off x="573404" y="375285"/>
            <a:ext cx="4109720" cy="823595"/>
          </a:xfrm>
        </p:spPr>
        <p:txBody>
          <a:bodyPr>
            <a:normAutofit/>
          </a:bodyPr>
          <a:lstStyle/>
          <a:p>
            <a:r>
              <a:rPr lang="en-IN" sz="2000" dirty="0">
                <a:latin typeface="Arial" panose="020B0604020202020204" pitchFamily="34" charset="0"/>
                <a:ea typeface="Calibri" panose="020F0502020204030204" pitchFamily="34" charset="0"/>
                <a:cs typeface="Arial" panose="020B0604020202020204" pitchFamily="34" charset="0"/>
              </a:rPr>
              <a:t>I</a:t>
            </a:r>
            <a:r>
              <a:rPr lang="en-IN" sz="2000" dirty="0">
                <a:effectLst/>
                <a:latin typeface="Arial" panose="020B0604020202020204" pitchFamily="34" charset="0"/>
                <a:ea typeface="Calibri" panose="020F0502020204030204" pitchFamily="34" charset="0"/>
                <a:cs typeface="Arial" panose="020B0604020202020204" pitchFamily="34" charset="0"/>
              </a:rPr>
              <a:t>nterface for the ambulance reporting side :</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55C86F6-FBF1-7486-CAE7-F27A8CBE28D5}"/>
              </a:ext>
            </a:extLst>
          </p:cNvPr>
          <p:cNvPicPr>
            <a:picLocks noChangeAspect="1"/>
          </p:cNvPicPr>
          <p:nvPr/>
        </p:nvPicPr>
        <p:blipFill rotWithShape="1">
          <a:blip r:embed="rId2"/>
          <a:srcRect b="16711"/>
          <a:stretch/>
        </p:blipFill>
        <p:spPr bwMode="auto">
          <a:xfrm>
            <a:off x="4683124" y="121285"/>
            <a:ext cx="7140224" cy="3063241"/>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E9CDFE1C-8E70-5431-B11B-5CC4B313875A}"/>
              </a:ext>
            </a:extLst>
          </p:cNvPr>
          <p:cNvSpPr txBox="1"/>
          <p:nvPr/>
        </p:nvSpPr>
        <p:spPr>
          <a:xfrm>
            <a:off x="406400" y="3860800"/>
            <a:ext cx="3484880" cy="646331"/>
          </a:xfrm>
          <a:prstGeom prst="rect">
            <a:avLst/>
          </a:prstGeom>
          <a:noFill/>
        </p:spPr>
        <p:txBody>
          <a:bodyPr wrap="square" rtlCol="0">
            <a:spAutoFit/>
          </a:bodyPr>
          <a:lstStyle/>
          <a:p>
            <a:r>
              <a:rPr lang="en-IN" kern="0" dirty="0">
                <a:latin typeface="Arial" panose="020B0604020202020204" pitchFamily="34" charset="0"/>
                <a:ea typeface="Calibri" panose="020F0502020204030204" pitchFamily="34" charset="0"/>
                <a:cs typeface="Arial" panose="020B0604020202020204" pitchFamily="34" charset="0"/>
              </a:rPr>
              <a:t>Selecting the test dataset and reporting to hospital server :</a:t>
            </a:r>
            <a:endParaRPr lang="en-IN" dirty="0"/>
          </a:p>
        </p:txBody>
      </p:sp>
      <p:pic>
        <p:nvPicPr>
          <p:cNvPr id="5" name="Picture 4">
            <a:extLst>
              <a:ext uri="{FF2B5EF4-FFF2-40B4-BE49-F238E27FC236}">
                <a16:creationId xmlns:a16="http://schemas.microsoft.com/office/drawing/2014/main" id="{9B687211-80EB-FCCC-6DC6-D809894B99DF}"/>
              </a:ext>
            </a:extLst>
          </p:cNvPr>
          <p:cNvPicPr>
            <a:picLocks noChangeAspect="1"/>
          </p:cNvPicPr>
          <p:nvPr/>
        </p:nvPicPr>
        <p:blipFill rotWithShape="1">
          <a:blip r:embed="rId3"/>
          <a:srcRect b="21812"/>
          <a:stretch/>
        </p:blipFill>
        <p:spPr bwMode="auto">
          <a:xfrm>
            <a:off x="4683124" y="3551555"/>
            <a:ext cx="7102476" cy="3063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427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8D02-C910-3A41-E153-71D1251B6987}"/>
              </a:ext>
            </a:extLst>
          </p:cNvPr>
          <p:cNvSpPr>
            <a:spLocks noGrp="1"/>
          </p:cNvSpPr>
          <p:nvPr>
            <p:ph type="title"/>
          </p:nvPr>
        </p:nvSpPr>
        <p:spPr>
          <a:xfrm>
            <a:off x="1092200" y="375285"/>
            <a:ext cx="9697720" cy="1325563"/>
          </a:xfrm>
        </p:spPr>
        <p:txBody>
          <a:bodyPr>
            <a:normAutofit/>
          </a:bodyPr>
          <a:lstStyle/>
          <a:p>
            <a:r>
              <a:rPr lang="en-IN" sz="2000" dirty="0">
                <a:latin typeface="Arial" panose="020B0604020202020204" pitchFamily="34" charset="0"/>
                <a:ea typeface="Calibri" panose="020F0502020204030204" pitchFamily="34" charset="0"/>
                <a:cs typeface="Arial" panose="020B0604020202020204" pitchFamily="34" charset="0"/>
              </a:rPr>
              <a:t>D</a:t>
            </a:r>
            <a:r>
              <a:rPr lang="en-IN" sz="2000" dirty="0">
                <a:effectLst/>
                <a:latin typeface="Arial" panose="020B0604020202020204" pitchFamily="34" charset="0"/>
                <a:ea typeface="Calibri" panose="020F0502020204030204" pitchFamily="34" charset="0"/>
                <a:cs typeface="Arial" panose="020B0604020202020204" pitchFamily="34" charset="0"/>
              </a:rPr>
              <a:t>isplays the outcomes or predictions generated by the server model based on the test data received from the ambulance side</a:t>
            </a: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DF05427-391E-D83E-6553-4030CD38D261}"/>
              </a:ext>
            </a:extLst>
          </p:cNvPr>
          <p:cNvPicPr>
            <a:picLocks noChangeAspect="1"/>
          </p:cNvPicPr>
          <p:nvPr/>
        </p:nvPicPr>
        <p:blipFill rotWithShape="1">
          <a:blip r:embed="rId2"/>
          <a:srcRect l="133" t="236" r="-133" b="6165"/>
          <a:stretch/>
        </p:blipFill>
        <p:spPr bwMode="auto">
          <a:xfrm>
            <a:off x="1101112" y="1463039"/>
            <a:ext cx="9688808" cy="5100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40333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480A-C200-288C-1680-58B578A9EFFA}"/>
              </a:ext>
            </a:extLst>
          </p:cNvPr>
          <p:cNvSpPr>
            <a:spLocks noGrp="1"/>
          </p:cNvSpPr>
          <p:nvPr>
            <p:ph type="title"/>
          </p:nvPr>
        </p:nvSpPr>
        <p:spPr>
          <a:xfrm>
            <a:off x="651587" y="178514"/>
            <a:ext cx="3575180" cy="1015806"/>
          </a:xfrm>
        </p:spPr>
        <p:txBody>
          <a:bodyPr/>
          <a:lstStyle/>
          <a:p>
            <a:r>
              <a:rPr lang="en-IN" b="1" dirty="0"/>
              <a:t>Applications</a:t>
            </a:r>
          </a:p>
        </p:txBody>
      </p:sp>
      <p:sp>
        <p:nvSpPr>
          <p:cNvPr id="4" name="TextBox 3">
            <a:extLst>
              <a:ext uri="{FF2B5EF4-FFF2-40B4-BE49-F238E27FC236}">
                <a16:creationId xmlns:a16="http://schemas.microsoft.com/office/drawing/2014/main" id="{1690C5D1-73E0-267B-3C8A-488448400E3E}"/>
              </a:ext>
            </a:extLst>
          </p:cNvPr>
          <p:cNvSpPr txBox="1"/>
          <p:nvPr/>
        </p:nvSpPr>
        <p:spPr>
          <a:xfrm>
            <a:off x="487680" y="1098471"/>
            <a:ext cx="10769600" cy="558101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Early Detection and Intervention</a:t>
            </a:r>
            <a:r>
              <a:rPr lang="en-US" sz="2000"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AI algorithms can analyze patient data in real-time to detect critical conditions such as heart attacks, strokes, or trauma, enabling ambulance personnel to intervene promptly. This early detection can significantly improve patient outcomes and reduce mortality rates</a:t>
            </a:r>
          </a:p>
          <a:p>
            <a:pPr marL="342900" indent="-342900">
              <a:lnSpc>
                <a:spcPct val="150000"/>
              </a:lnSpc>
              <a:buFont typeface="Arial" panose="020B0604020202020204" pitchFamily="34" charset="0"/>
              <a:buChar char="•"/>
            </a:pPr>
            <a:r>
              <a:rPr lang="en-US" sz="2000" b="1" i="0" dirty="0">
                <a:solidFill>
                  <a:srgbClr val="0D0D0D"/>
                </a:solidFill>
                <a:effectLst/>
                <a:highlight>
                  <a:srgbClr val="FFFFFF"/>
                </a:highlight>
                <a:latin typeface="Arial" panose="020B0604020202020204" pitchFamily="34" charset="0"/>
                <a:cs typeface="Arial" panose="020B0604020202020204" pitchFamily="34" charset="0"/>
              </a:rPr>
              <a:t>Remote Consultation with Specialists</a:t>
            </a:r>
            <a:r>
              <a:rPr lang="en-US" b="0" i="0" dirty="0">
                <a:solidFill>
                  <a:srgbClr val="0D0D0D"/>
                </a:solidFill>
                <a:effectLst/>
                <a:highlight>
                  <a:srgbClr val="FFFFFF"/>
                </a:highlight>
                <a:latin typeface="Arial" panose="020B0604020202020204" pitchFamily="34" charset="0"/>
                <a:cs typeface="Arial" panose="020B0604020202020204" pitchFamily="34" charset="0"/>
              </a:rPr>
              <a:t>: Integration with telemedicine platforms enables ambulance personnel to consult with specialists in real-time, even in remote or underserved areas. This facilitates timely expert guidance and improves the quality of care delivered to patients </a:t>
            </a:r>
            <a:r>
              <a:rPr lang="en-US" b="0" i="0" dirty="0" err="1">
                <a:solidFill>
                  <a:srgbClr val="0D0D0D"/>
                </a:solidFill>
                <a:effectLst/>
                <a:highlight>
                  <a:srgbClr val="FFFFFF"/>
                </a:highlight>
                <a:latin typeface="Arial" panose="020B0604020202020204" pitchFamily="34" charset="0"/>
                <a:cs typeface="Arial" panose="020B0604020202020204" pitchFamily="34" charset="0"/>
              </a:rPr>
              <a:t>en</a:t>
            </a:r>
            <a:r>
              <a:rPr lang="en-US" b="0" i="0" dirty="0">
                <a:solidFill>
                  <a:srgbClr val="0D0D0D"/>
                </a:solidFill>
                <a:effectLst/>
                <a:highlight>
                  <a:srgbClr val="FFFFFF"/>
                </a:highlight>
                <a:latin typeface="Arial" panose="020B0604020202020204" pitchFamily="34" charset="0"/>
                <a:cs typeface="Arial" panose="020B0604020202020204" pitchFamily="34" charset="0"/>
              </a:rPr>
              <a:t> route to the hospital</a:t>
            </a:r>
          </a:p>
          <a:p>
            <a:pPr marL="342900" indent="-342900">
              <a:lnSpc>
                <a:spcPct val="150000"/>
              </a:lnSpc>
              <a:buFont typeface="Arial" panose="020B0604020202020204" pitchFamily="34" charset="0"/>
              <a:buChar char="•"/>
            </a:pPr>
            <a:r>
              <a:rPr lang="en-IN" sz="2000" b="1" kern="100" dirty="0">
                <a:effectLst/>
                <a:latin typeface="Arial" panose="020B0604020202020204" pitchFamily="34" charset="0"/>
                <a:ea typeface="Calibri" panose="020F0502020204030204" pitchFamily="34" charset="0"/>
                <a:cs typeface="Arial" panose="020B0604020202020204" pitchFamily="34" charset="0"/>
              </a:rPr>
              <a:t>Advanced AI Diagnostics</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Arial" panose="020B0604020202020204" pitchFamily="34" charset="0"/>
                <a:ea typeface="Calibri" panose="020F0502020204030204" pitchFamily="34" charset="0"/>
                <a:cs typeface="Arial" panose="020B0604020202020204" pitchFamily="34" charset="0"/>
              </a:rPr>
              <a:t>Expanding the capabilities of AI within the ambulance for advanced diagnostics as a key focus. Integrating AI algorithms that can quickly </a:t>
            </a:r>
            <a:r>
              <a:rPr lang="en-IN" sz="1800" kern="100" dirty="0" err="1">
                <a:effectLst/>
                <a:latin typeface="Arial" panose="020B0604020202020204" pitchFamily="34" charset="0"/>
                <a:ea typeface="Calibri" panose="020F0502020204030204" pitchFamily="34" charset="0"/>
                <a:cs typeface="Arial" panose="020B0604020202020204" pitchFamily="34" charset="0"/>
              </a:rPr>
              <a:t>analyze</a:t>
            </a:r>
            <a:r>
              <a:rPr lang="en-IN" sz="1800" kern="100" dirty="0">
                <a:effectLst/>
                <a:latin typeface="Arial" panose="020B0604020202020204" pitchFamily="34" charset="0"/>
                <a:ea typeface="Calibri" panose="020F0502020204030204" pitchFamily="34" charset="0"/>
                <a:cs typeface="Arial" panose="020B0604020202020204" pitchFamily="34" charset="0"/>
              </a:rPr>
              <a:t> medical data, such as ECG readings or vital signs, can assist paramedics in making more informed decisions about patient care during transit.</a:t>
            </a:r>
          </a:p>
          <a:p>
            <a:pPr marL="342900" indent="-34290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60020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6E21-0F9C-58B4-4A1C-15CB3F52236C}"/>
              </a:ext>
            </a:extLst>
          </p:cNvPr>
          <p:cNvSpPr>
            <a:spLocks noGrp="1"/>
          </p:cNvSpPr>
          <p:nvPr>
            <p:ph type="title"/>
          </p:nvPr>
        </p:nvSpPr>
        <p:spPr/>
        <p:txBody>
          <a:bodyPr/>
          <a:lstStyle/>
          <a:p>
            <a:r>
              <a:rPr lang="en-US" dirty="0">
                <a:latin typeface="+mn-lt"/>
              </a:rPr>
              <a:t>SYSTEM AND PACKAGES REQUIREMENTS</a:t>
            </a:r>
          </a:p>
        </p:txBody>
      </p:sp>
      <p:sp>
        <p:nvSpPr>
          <p:cNvPr id="3" name="Content Placeholder 2">
            <a:extLst>
              <a:ext uri="{FF2B5EF4-FFF2-40B4-BE49-F238E27FC236}">
                <a16:creationId xmlns:a16="http://schemas.microsoft.com/office/drawing/2014/main" id="{04E5F1ED-6FDE-E0E4-0BD7-900A0CE076CC}"/>
              </a:ext>
            </a:extLst>
          </p:cNvPr>
          <p:cNvSpPr>
            <a:spLocks noGrp="1"/>
          </p:cNvSpPr>
          <p:nvPr>
            <p:ph idx="1"/>
          </p:nvPr>
        </p:nvSpPr>
        <p:spPr>
          <a:xfrm>
            <a:off x="838200" y="1843554"/>
            <a:ext cx="10515600" cy="4351338"/>
          </a:xfrm>
        </p:spPr>
        <p:txBody>
          <a:bodyPr>
            <a:normAutofit/>
          </a:bodyPr>
          <a:lstStyle/>
          <a:p>
            <a:r>
              <a:rPr lang="en-US" sz="2400" dirty="0">
                <a:latin typeface="Arial" panose="020B0604020202020204" pitchFamily="34" charset="0"/>
                <a:cs typeface="Arial" panose="020B0604020202020204" pitchFamily="34" charset="0"/>
              </a:rPr>
              <a:t>Python IDLE 3.7 version </a:t>
            </a:r>
          </a:p>
          <a:p>
            <a:r>
              <a:rPr lang="en-US" sz="2400" dirty="0" err="1">
                <a:latin typeface="Arial" panose="020B0604020202020204" pitchFamily="34" charset="0"/>
                <a:cs typeface="Arial" panose="020B0604020202020204" pitchFamily="34" charset="0"/>
              </a:rPr>
              <a:t>Jupyter</a:t>
            </a:r>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Tkinter</a:t>
            </a:r>
          </a:p>
          <a:p>
            <a:r>
              <a:rPr lang="en-US" sz="2400" dirty="0" err="1">
                <a:latin typeface="Arial" panose="020B0604020202020204" pitchFamily="34" charset="0"/>
                <a:cs typeface="Arial" panose="020B0604020202020204" pitchFamily="34" charset="0"/>
              </a:rPr>
              <a:t>Numpy</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Pandas</a:t>
            </a:r>
          </a:p>
          <a:p>
            <a:r>
              <a:rPr lang="en-US" sz="2400" dirty="0">
                <a:latin typeface="Arial" panose="020B0604020202020204" pitchFamily="34" charset="0"/>
                <a:cs typeface="Arial" panose="020B0604020202020204" pitchFamily="34" charset="0"/>
              </a:rPr>
              <a:t>Matplotlib</a:t>
            </a:r>
          </a:p>
          <a:p>
            <a:r>
              <a:rPr lang="en-IN" sz="2400" i="0" dirty="0">
                <a:solidFill>
                  <a:srgbClr val="111111"/>
                </a:solidFill>
                <a:effectLst/>
                <a:latin typeface="Arial" panose="020B0604020202020204" pitchFamily="34" charset="0"/>
                <a:cs typeface="Arial" panose="020B0604020202020204" pitchFamily="34" charset="0"/>
              </a:rPr>
              <a:t>Scikit-learn</a:t>
            </a:r>
          </a:p>
          <a:p>
            <a:endParaRPr lang="en-US" dirty="0"/>
          </a:p>
        </p:txBody>
      </p:sp>
    </p:spTree>
    <p:extLst>
      <p:ext uri="{BB962C8B-B14F-4D97-AF65-F5344CB8AC3E}">
        <p14:creationId xmlns:p14="http://schemas.microsoft.com/office/powerpoint/2010/main" val="145359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7116-982C-231A-D93A-0FBEFA8E1271}"/>
              </a:ext>
            </a:extLst>
          </p:cNvPr>
          <p:cNvSpPr>
            <a:spLocks noGrp="1"/>
          </p:cNvSpPr>
          <p:nvPr>
            <p:ph type="title"/>
          </p:nvPr>
        </p:nvSpPr>
        <p:spPr>
          <a:xfrm>
            <a:off x="838200" y="430307"/>
            <a:ext cx="10515600" cy="1325563"/>
          </a:xfrm>
        </p:spPr>
        <p:txBody>
          <a:bodyPr/>
          <a:lstStyle/>
          <a:p>
            <a:r>
              <a:rPr lang="en-US" dirty="0">
                <a:latin typeface="Bahnschrift" panose="020B0502040204020203" pitchFamily="34" charset="0"/>
              </a:rPr>
              <a:t>ABSTRACT</a:t>
            </a:r>
          </a:p>
        </p:txBody>
      </p:sp>
      <p:sp>
        <p:nvSpPr>
          <p:cNvPr id="3" name="Content Placeholder 2">
            <a:extLst>
              <a:ext uri="{FF2B5EF4-FFF2-40B4-BE49-F238E27FC236}">
                <a16:creationId xmlns:a16="http://schemas.microsoft.com/office/drawing/2014/main" id="{D5E33B18-A387-A77E-C16C-B72537B8D784}"/>
              </a:ext>
            </a:extLst>
          </p:cNvPr>
          <p:cNvSpPr>
            <a:spLocks noGrp="1"/>
          </p:cNvSpPr>
          <p:nvPr>
            <p:ph idx="1"/>
          </p:nvPr>
        </p:nvSpPr>
        <p:spPr>
          <a:xfrm>
            <a:off x="667870" y="1755870"/>
            <a:ext cx="10515600" cy="4422775"/>
          </a:xfrm>
        </p:spPr>
        <p:txBody>
          <a:bodyPr>
            <a:normAutofit/>
          </a:bodyPr>
          <a:lstStyle/>
          <a:p>
            <a:pPr algn="just"/>
            <a:r>
              <a:rPr lang="en-IN" sz="1800" dirty="0">
                <a:effectLst/>
                <a:latin typeface="Arial" panose="020B0604020202020204" pitchFamily="34" charset="0"/>
                <a:ea typeface="Calibri" panose="020F0502020204030204" pitchFamily="34" charset="0"/>
                <a:cs typeface="Arial" panose="020B0604020202020204" pitchFamily="34" charset="0"/>
              </a:rPr>
              <a:t>The field of emergency medical services (EMS) has undergone significant advancements over the years, with a focus on improving response times, patient care, and overall outcomes. The integration of artificial intelligence (AI) and human interaction technologies into ambulances represents a transformative approach to enhance emergency medical care. </a:t>
            </a:r>
            <a:endParaRPr lang="en-US" sz="1800" dirty="0">
              <a:latin typeface="Arial" panose="020B0604020202020204" pitchFamily="34" charset="0"/>
              <a:cs typeface="Arial" panose="020B0604020202020204" pitchFamily="34" charset="0"/>
            </a:endParaRP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Historically, ambulances have primarily been vehicles equipped with basic life support equipment and staffed by paramedics and emergency medical technicians to provide initial care during transportation to a medical facility but this system lacks in real-time data analysis and decision support tools.</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AI can offer this facilities in emergency situations. The problem at hand is optimizing emergency medical responses and care through the integration of AI and human interaction technologies within ambulances. </a:t>
            </a:r>
          </a:p>
          <a:p>
            <a:pPr algn="just"/>
            <a:r>
              <a:rPr lang="en-IN" sz="1800" kern="100" dirty="0">
                <a:effectLst/>
                <a:latin typeface="Arial" panose="020B0604020202020204" pitchFamily="34" charset="0"/>
                <a:ea typeface="Calibri" panose="020F0502020204030204" pitchFamily="34" charset="0"/>
                <a:cs typeface="Arial" panose="020B0604020202020204" pitchFamily="34" charset="0"/>
              </a:rPr>
              <a:t>This approach improve communication, data sharing, and coordination between ambulances, hospitals, and other healthcare entities.</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23922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996E-9182-812A-0E5B-80D60DD6EAFC}"/>
              </a:ext>
            </a:extLst>
          </p:cNvPr>
          <p:cNvSpPr>
            <a:spLocks noGrp="1"/>
          </p:cNvSpPr>
          <p:nvPr>
            <p:ph type="title"/>
          </p:nvPr>
        </p:nvSpPr>
        <p:spPr>
          <a:xfrm>
            <a:off x="838200" y="350230"/>
            <a:ext cx="10515600" cy="1325563"/>
          </a:xfrm>
        </p:spPr>
        <p:txBody>
          <a:bodyPr/>
          <a:lstStyle/>
          <a:p>
            <a:r>
              <a:rPr lang="en-US" dirty="0">
                <a:latin typeface="+mn-lt"/>
              </a:rPr>
              <a:t>CONCLUSION</a:t>
            </a:r>
          </a:p>
        </p:txBody>
      </p:sp>
      <p:sp>
        <p:nvSpPr>
          <p:cNvPr id="3" name="Content Placeholder 2">
            <a:extLst>
              <a:ext uri="{FF2B5EF4-FFF2-40B4-BE49-F238E27FC236}">
                <a16:creationId xmlns:a16="http://schemas.microsoft.com/office/drawing/2014/main" id="{5A669627-76DA-B137-902D-6662402AB805}"/>
              </a:ext>
            </a:extLst>
          </p:cNvPr>
          <p:cNvSpPr>
            <a:spLocks noGrp="1"/>
          </p:cNvSpPr>
          <p:nvPr>
            <p:ph idx="1"/>
          </p:nvPr>
        </p:nvSpPr>
        <p:spPr>
          <a:xfrm>
            <a:off x="838200" y="1825625"/>
            <a:ext cx="10515600" cy="4019363"/>
          </a:xfrm>
        </p:spPr>
        <p:txBody>
          <a:bodyPr>
            <a:normAutofit lnSpcReduction="10000"/>
          </a:bodyPr>
          <a:lstStyle/>
          <a:p>
            <a:pPr algn="just"/>
            <a:r>
              <a:rPr lang="en-US" sz="2400" dirty="0">
                <a:latin typeface="Arial" panose="020B0604020202020204" pitchFamily="34" charset="0"/>
                <a:cs typeface="Arial" panose="020B0604020202020204" pitchFamily="34" charset="0"/>
              </a:rPr>
              <a:t>The Intelligence Ambulance project, integrating AI and human interaction technologies, has showcased the potential for significantly improving emergency medical services. </a:t>
            </a:r>
          </a:p>
          <a:p>
            <a:pPr algn="just"/>
            <a:r>
              <a:rPr lang="en-US" sz="2400" dirty="0">
                <a:latin typeface="Arial" panose="020B0604020202020204" pitchFamily="34" charset="0"/>
                <a:cs typeface="Arial" panose="020B0604020202020204" pitchFamily="34" charset="0"/>
              </a:rPr>
              <a:t>The incorporation of artificial intelligence into ambulance systems, coupled with advanced human interaction technologies, has resulted in a more intelligent and responsive healthcare delivery system.</a:t>
            </a:r>
          </a:p>
          <a:p>
            <a:pPr algn="just"/>
            <a:r>
              <a:rPr lang="en-US" sz="2400" dirty="0">
                <a:latin typeface="Arial" panose="020B0604020202020204" pitchFamily="34" charset="0"/>
                <a:cs typeface="Arial" panose="020B0604020202020204" pitchFamily="34" charset="0"/>
              </a:rPr>
              <a:t> The project has demonstrated successful outcomes in terms of faster response times, accurate patient assessment, and improved communication between healthcare providers and patients.</a:t>
            </a:r>
          </a:p>
          <a:p>
            <a:pPr algn="just"/>
            <a:r>
              <a:rPr lang="en-US" sz="2400" dirty="0">
                <a:latin typeface="Arial" panose="020B0604020202020204" pitchFamily="34" charset="0"/>
                <a:cs typeface="Arial" panose="020B0604020202020204" pitchFamily="34" charset="0"/>
              </a:rPr>
              <a:t> The synergy between AI-driven decision support systems and human expertise has the potential to transform emergency medical care, enhancing both efficiency and patient outcomes.</a:t>
            </a:r>
          </a:p>
        </p:txBody>
      </p:sp>
    </p:spTree>
    <p:extLst>
      <p:ext uri="{BB962C8B-B14F-4D97-AF65-F5344CB8AC3E}">
        <p14:creationId xmlns:p14="http://schemas.microsoft.com/office/powerpoint/2010/main" val="48663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EC5E-D675-0A5C-9E8A-DB1C6FCB0A77}"/>
              </a:ext>
            </a:extLst>
          </p:cNvPr>
          <p:cNvSpPr>
            <a:spLocks noGrp="1"/>
          </p:cNvSpPr>
          <p:nvPr>
            <p:ph type="title"/>
          </p:nvPr>
        </p:nvSpPr>
        <p:spPr>
          <a:xfrm>
            <a:off x="838200" y="564496"/>
            <a:ext cx="10515600" cy="1325563"/>
          </a:xfrm>
        </p:spPr>
        <p:txBody>
          <a:bodyPr/>
          <a:lstStyle/>
          <a:p>
            <a:r>
              <a:rPr lang="en-US" dirty="0">
                <a:latin typeface="+mn-lt"/>
              </a:rPr>
              <a:t>FUTURE SCOPE</a:t>
            </a:r>
          </a:p>
        </p:txBody>
      </p:sp>
      <p:sp>
        <p:nvSpPr>
          <p:cNvPr id="3" name="Content Placeholder 2">
            <a:extLst>
              <a:ext uri="{FF2B5EF4-FFF2-40B4-BE49-F238E27FC236}">
                <a16:creationId xmlns:a16="http://schemas.microsoft.com/office/drawing/2014/main" id="{66845212-989D-91ED-A077-D2CB85D2D1DF}"/>
              </a:ext>
            </a:extLst>
          </p:cNvPr>
          <p:cNvSpPr>
            <a:spLocks noGrp="1"/>
          </p:cNvSpPr>
          <p:nvPr>
            <p:ph idx="1"/>
          </p:nvPr>
        </p:nvSpPr>
        <p:spPr>
          <a:xfrm>
            <a:off x="775447" y="1942166"/>
            <a:ext cx="10515600" cy="4351338"/>
          </a:xfrm>
        </p:spPr>
        <p:txBody>
          <a:bodyPr>
            <a:normAutofit fontScale="92500" lnSpcReduction="10000"/>
          </a:bodyPr>
          <a:lstStyle/>
          <a:p>
            <a:pPr algn="just"/>
            <a:r>
              <a:rPr lang="en-US" sz="2400" dirty="0"/>
              <a:t>The Intelligence Ambulance project presents a transformative approach to emergency medical services, and future developments can further enhance its capabilities, ensuring that the integration of AI and human interaction technologies continues to contribute to more effective and responsive healthcare delivery in emergency situations.</a:t>
            </a:r>
          </a:p>
          <a:p>
            <a:pPr algn="just"/>
            <a:r>
              <a:rPr lang="en-US" sz="2400" dirty="0"/>
              <a:t>It can expand the capabilities of AI within the ambulance for advanced diagnostics as a key focus. Integrating AI algorithms that can quickly analyze medical data, such as ECG readings or vital signs, can assist paramedics in making more informed decisions about patient care during transit.</a:t>
            </a:r>
          </a:p>
          <a:p>
            <a:pPr algn="just"/>
            <a:r>
              <a:rPr lang="en-US" sz="2400" dirty="0"/>
              <a:t>It also Enhances the connectivity of the Intelligence Ambulance to enable seamless integration with telemedicine platforms can enable real-time consultation with healthcare professionals. </a:t>
            </a:r>
          </a:p>
          <a:p>
            <a:pPr algn="just"/>
            <a:r>
              <a:rPr lang="en-US" sz="2400" dirty="0"/>
              <a:t>It Incorporates augmented reality (AR) technologies that can assist paramedics in various tasks, such as locating veins for intravenous access or providing step-by-step procedural guidance. AR can enhance the precision and speed of medical interventions in the field.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8097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7B45-BF6D-2206-B6A1-9EB3C07AF03A}"/>
              </a:ext>
            </a:extLst>
          </p:cNvPr>
          <p:cNvSpPr>
            <a:spLocks noGrp="1"/>
          </p:cNvSpPr>
          <p:nvPr>
            <p:ph type="title"/>
          </p:nvPr>
        </p:nvSpPr>
        <p:spPr/>
        <p:txBody>
          <a:bodyPr/>
          <a:lstStyle/>
          <a:p>
            <a:r>
              <a:rPr lang="en-US" dirty="0">
                <a:latin typeface="+mn-lt"/>
              </a:rPr>
              <a:t>REFERENCES</a:t>
            </a:r>
          </a:p>
        </p:txBody>
      </p:sp>
      <p:sp>
        <p:nvSpPr>
          <p:cNvPr id="3" name="Content Placeholder 2">
            <a:extLst>
              <a:ext uri="{FF2B5EF4-FFF2-40B4-BE49-F238E27FC236}">
                <a16:creationId xmlns:a16="http://schemas.microsoft.com/office/drawing/2014/main" id="{D70E7176-994F-3050-DDAD-C49199369C1D}"/>
              </a:ext>
            </a:extLst>
          </p:cNvPr>
          <p:cNvSpPr>
            <a:spLocks noGrp="1"/>
          </p:cNvSpPr>
          <p:nvPr>
            <p:ph idx="1"/>
          </p:nvPr>
        </p:nvSpPr>
        <p:spPr>
          <a:xfrm>
            <a:off x="838200" y="1545706"/>
            <a:ext cx="10515600" cy="4351338"/>
          </a:xfrm>
        </p:spPr>
        <p:txBody>
          <a:bodyPr>
            <a:normAutofit lnSpcReduction="10000"/>
          </a:bodyPr>
          <a:lstStyle/>
          <a:p>
            <a:pPr>
              <a:buFont typeface="Wingdings" panose="05000000000000000000" pitchFamily="2" charset="2"/>
              <a:buChar char="Ø"/>
            </a:pPr>
            <a:r>
              <a:rPr lang="en-IN" sz="1800" kern="100" dirty="0">
                <a:effectLst/>
                <a:latin typeface="Arial" panose="020B0604020202020204" pitchFamily="34" charset="0"/>
                <a:ea typeface="Calibri" panose="020F0502020204030204" pitchFamily="34" charset="0"/>
                <a:cs typeface="Arial" panose="020B0604020202020204" pitchFamily="34" charset="0"/>
              </a:rPr>
              <a:t>Akash </a:t>
            </a:r>
            <a:r>
              <a:rPr lang="en-IN" sz="1800" kern="100" dirty="0" err="1">
                <a:effectLst/>
                <a:latin typeface="Arial" panose="020B0604020202020204" pitchFamily="34" charset="0"/>
                <a:ea typeface="Calibri" panose="020F0502020204030204" pitchFamily="34" charset="0"/>
                <a:cs typeface="Arial" panose="020B0604020202020204" pitchFamily="34" charset="0"/>
              </a:rPr>
              <a:t>Bansode</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kern="100" dirty="0" err="1">
                <a:effectLst/>
                <a:latin typeface="Arial" panose="020B0604020202020204" pitchFamily="34" charset="0"/>
                <a:ea typeface="Calibri" panose="020F0502020204030204" pitchFamily="34" charset="0"/>
                <a:cs typeface="Arial" panose="020B0604020202020204" pitchFamily="34" charset="0"/>
              </a:rPr>
              <a:t>Sanket</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kern="100" dirty="0" err="1">
                <a:effectLst/>
                <a:latin typeface="Arial" panose="020B0604020202020204" pitchFamily="34" charset="0"/>
                <a:ea typeface="Calibri" panose="020F0502020204030204" pitchFamily="34" charset="0"/>
                <a:cs typeface="Arial" panose="020B0604020202020204" pitchFamily="34" charset="0"/>
              </a:rPr>
              <a:t>Thakare</a:t>
            </a:r>
            <a:r>
              <a:rPr lang="en-IN" sz="1800" kern="100" dirty="0">
                <a:effectLst/>
                <a:latin typeface="Arial" panose="020B0604020202020204" pitchFamily="34" charset="0"/>
                <a:ea typeface="Calibri" panose="020F0502020204030204" pitchFamily="34" charset="0"/>
                <a:cs typeface="Arial" panose="020B0604020202020204" pitchFamily="34" charset="0"/>
              </a:rPr>
              <a:t>, Sarthak Pawar, Subodh </a:t>
            </a:r>
            <a:r>
              <a:rPr lang="en-IN" sz="1800" kern="100" dirty="0" err="1">
                <a:effectLst/>
                <a:latin typeface="Arial" panose="020B0604020202020204" pitchFamily="34" charset="0"/>
                <a:ea typeface="Calibri" panose="020F0502020204030204" pitchFamily="34" charset="0"/>
                <a:cs typeface="Arial" panose="020B0604020202020204" pitchFamily="34" charset="0"/>
              </a:rPr>
              <a:t>Wavhal</a:t>
            </a:r>
            <a:r>
              <a:rPr lang="en-IN" sz="1800" kern="100" dirty="0">
                <a:effectLst/>
                <a:latin typeface="Arial" panose="020B0604020202020204" pitchFamily="34" charset="0"/>
                <a:ea typeface="Calibri" panose="020F0502020204030204" pitchFamily="34" charset="0"/>
                <a:cs typeface="Arial" panose="020B0604020202020204" pitchFamily="34" charset="0"/>
              </a:rPr>
              <a:t> and D.S. </a:t>
            </a:r>
            <a:r>
              <a:rPr lang="en-IN" sz="1800" kern="100" dirty="0" err="1">
                <a:effectLst/>
                <a:latin typeface="Arial" panose="020B0604020202020204" pitchFamily="34" charset="0"/>
                <a:ea typeface="Calibri" panose="020F0502020204030204" pitchFamily="34" charset="0"/>
                <a:cs typeface="Arial" panose="020B0604020202020204" pitchFamily="34" charset="0"/>
              </a:rPr>
              <a:t>Rakshe</a:t>
            </a:r>
            <a:r>
              <a:rPr lang="en-IN" sz="1800" kern="100" dirty="0">
                <a:effectLst/>
                <a:latin typeface="Arial" panose="020B0604020202020204" pitchFamily="34" charset="0"/>
                <a:ea typeface="Calibri" panose="020F0502020204030204" pitchFamily="34" charset="0"/>
                <a:cs typeface="Arial" panose="020B0604020202020204" pitchFamily="34" charset="0"/>
              </a:rPr>
              <a:t>, Smart Ambulance Management Application Using Cloud, IJARIIE-ISSN(O)-2395-4396, Vol-8, Issue-3 2022. </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Arial" panose="020B0604020202020204" pitchFamily="34" charset="0"/>
              </a:rPr>
              <a:t>Divya Ganesh, Gayathri Seshadri, Sumathi </a:t>
            </a:r>
            <a:r>
              <a:rPr lang="en-IN" sz="1800" dirty="0" err="1">
                <a:effectLst/>
                <a:latin typeface="Arial" panose="020B0604020202020204" pitchFamily="34" charset="0"/>
                <a:ea typeface="Calibri" panose="020F0502020204030204" pitchFamily="34" charset="0"/>
                <a:cs typeface="Arial" panose="020B0604020202020204" pitchFamily="34" charset="0"/>
              </a:rPr>
              <a:t>Sokkanarayanan</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Panjavarnam</a:t>
            </a:r>
            <a:r>
              <a:rPr lang="en-IN" sz="1800" dirty="0">
                <a:effectLst/>
                <a:latin typeface="Arial" panose="020B0604020202020204" pitchFamily="34" charset="0"/>
                <a:ea typeface="Calibri" panose="020F0502020204030204" pitchFamily="34" charset="0"/>
                <a:cs typeface="Arial" panose="020B0604020202020204" pitchFamily="34" charset="0"/>
              </a:rPr>
              <a:t> Bose, </a:t>
            </a:r>
            <a:r>
              <a:rPr lang="en-IN" sz="1800" dirty="0" err="1">
                <a:effectLst/>
                <a:latin typeface="Arial" panose="020B0604020202020204" pitchFamily="34" charset="0"/>
                <a:ea typeface="Calibri" panose="020F0502020204030204" pitchFamily="34" charset="0"/>
                <a:cs typeface="Arial" panose="020B0604020202020204" pitchFamily="34" charset="0"/>
              </a:rPr>
              <a:t>Sharanya</a:t>
            </a:r>
            <a:r>
              <a:rPr lang="en-IN" sz="1800" dirty="0">
                <a:effectLst/>
                <a:latin typeface="Arial" panose="020B0604020202020204" pitchFamily="34" charset="0"/>
                <a:ea typeface="Calibri" panose="020F0502020204030204" pitchFamily="34" charset="0"/>
                <a:cs typeface="Arial" panose="020B0604020202020204" pitchFamily="34" charset="0"/>
              </a:rPr>
              <a:t> Rajan and </a:t>
            </a:r>
            <a:r>
              <a:rPr lang="en-IN" sz="1800" dirty="0" err="1">
                <a:effectLst/>
                <a:latin typeface="Arial" panose="020B0604020202020204" pitchFamily="34" charset="0"/>
                <a:ea typeface="Calibri" panose="020F0502020204030204" pitchFamily="34" charset="0"/>
                <a:cs typeface="Arial" panose="020B0604020202020204" pitchFamily="34" charset="0"/>
              </a:rPr>
              <a:t>Mithileysh</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Sathiyanarayanan</a:t>
            </a:r>
            <a:r>
              <a:rPr lang="en-IN" sz="1800" dirty="0">
                <a:effectLst/>
                <a:latin typeface="Arial" panose="020B0604020202020204" pitchFamily="34" charset="0"/>
                <a:ea typeface="Calibri" panose="020F0502020204030204" pitchFamily="34" charset="0"/>
                <a:cs typeface="Arial" panose="020B0604020202020204" pitchFamily="34" charset="0"/>
              </a:rPr>
              <a:t>, “Automatic Health Machine for COVID-19 and Other Emergencies,” in IEEE-2021</a:t>
            </a:r>
          </a:p>
          <a:p>
            <a:pPr>
              <a:buFont typeface="Wingdings" panose="05000000000000000000" pitchFamily="2" charset="2"/>
              <a:buChar char="Ø"/>
            </a:pPr>
            <a:r>
              <a:rPr lang="en-IN" sz="1800" kern="100" dirty="0">
                <a:effectLst/>
                <a:latin typeface="Arial" panose="020B0604020202020204" pitchFamily="34" charset="0"/>
                <a:ea typeface="Calibri" panose="020F0502020204030204" pitchFamily="34" charset="0"/>
                <a:cs typeface="Arial" panose="020B0604020202020204" pitchFamily="34" charset="0"/>
              </a:rPr>
              <a:t>Gargi Beri, Pankaj </a:t>
            </a:r>
            <a:r>
              <a:rPr lang="en-IN" sz="1800" kern="100" dirty="0" err="1">
                <a:effectLst/>
                <a:latin typeface="Arial" panose="020B0604020202020204" pitchFamily="34" charset="0"/>
                <a:ea typeface="Calibri" panose="020F0502020204030204" pitchFamily="34" charset="0"/>
                <a:cs typeface="Arial" panose="020B0604020202020204" pitchFamily="34" charset="0"/>
              </a:rPr>
              <a:t>Ganjare</a:t>
            </a:r>
            <a:r>
              <a:rPr lang="en-IN" sz="1800" kern="100" dirty="0">
                <a:effectLst/>
                <a:latin typeface="Arial" panose="020B0604020202020204" pitchFamily="34" charset="0"/>
                <a:ea typeface="Calibri" panose="020F0502020204030204" pitchFamily="34" charset="0"/>
                <a:cs typeface="Arial" panose="020B0604020202020204" pitchFamily="34" charset="0"/>
              </a:rPr>
              <a:t>, Amruta Gate, Ashwin </a:t>
            </a:r>
            <a:r>
              <a:rPr lang="en-IN" sz="1800" kern="100" dirty="0" err="1">
                <a:effectLst/>
                <a:latin typeface="Arial" panose="020B0604020202020204" pitchFamily="34" charset="0"/>
                <a:ea typeface="Calibri" panose="020F0502020204030204" pitchFamily="34" charset="0"/>
                <a:cs typeface="Arial" panose="020B0604020202020204" pitchFamily="34" charset="0"/>
              </a:rPr>
              <a:t>Channawar</a:t>
            </a:r>
            <a:r>
              <a:rPr lang="en-IN" sz="1800" kern="100" dirty="0">
                <a:effectLst/>
                <a:latin typeface="Arial" panose="020B0604020202020204" pitchFamily="34" charset="0"/>
                <a:ea typeface="Calibri" panose="020F0502020204030204" pitchFamily="34" charset="0"/>
                <a:cs typeface="Arial" panose="020B0604020202020204" pitchFamily="34" charset="0"/>
              </a:rPr>
              <a:t>, Vijay Gaikwad, “Intelligent Ambulance with Traffic Control”, Upper Indira Nagar, </a:t>
            </a:r>
            <a:r>
              <a:rPr lang="en-IN" sz="1800" kern="100" dirty="0" err="1">
                <a:effectLst/>
                <a:latin typeface="Arial" panose="020B0604020202020204" pitchFamily="34" charset="0"/>
                <a:ea typeface="Calibri" panose="020F0502020204030204" pitchFamily="34" charset="0"/>
                <a:cs typeface="Arial" panose="020B0604020202020204" pitchFamily="34" charset="0"/>
              </a:rPr>
              <a:t>Bibvewadi</a:t>
            </a:r>
            <a:r>
              <a:rPr lang="en-IN" sz="1800" kern="100" dirty="0">
                <a:effectLst/>
                <a:latin typeface="Arial" panose="020B0604020202020204" pitchFamily="34" charset="0"/>
                <a:ea typeface="Calibri" panose="020F0502020204030204" pitchFamily="34" charset="0"/>
                <a:cs typeface="Arial" panose="020B0604020202020204" pitchFamily="34" charset="0"/>
              </a:rPr>
              <a:t>, Pune, ISSN: 2454-5031, Volume 2 - Issue 5, May 2016. Design &amp; Development of Intelligent Ambulance Concept – AI and Human Interface Technology Section A-Research paper 186 Eur. Chem. Bull. 2023,12(Special Issue 9), 177-188</a:t>
            </a:r>
          </a:p>
          <a:p>
            <a:pPr>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Arial" panose="020B0604020202020204" pitchFamily="34" charset="0"/>
              </a:rPr>
              <a:t>Ms. Aisha Meethian, </a:t>
            </a:r>
            <a:r>
              <a:rPr lang="en-IN" sz="1800" dirty="0" err="1">
                <a:effectLst/>
                <a:latin typeface="Arial" panose="020B0604020202020204" pitchFamily="34" charset="0"/>
                <a:ea typeface="Calibri" panose="020F0502020204030204" pitchFamily="34" charset="0"/>
                <a:cs typeface="Arial" panose="020B0604020202020204" pitchFamily="34" charset="0"/>
              </a:rPr>
              <a:t>Althaf</a:t>
            </a:r>
            <a:r>
              <a:rPr lang="en-IN" sz="1800" dirty="0">
                <a:effectLst/>
                <a:latin typeface="Arial" panose="020B0604020202020204" pitchFamily="34" charset="0"/>
                <a:ea typeface="Calibri" panose="020F0502020204030204" pitchFamily="34" charset="0"/>
                <a:cs typeface="Arial" panose="020B0604020202020204" pitchFamily="34" charset="0"/>
              </a:rPr>
              <a:t> B.K., </a:t>
            </a:r>
            <a:r>
              <a:rPr lang="en-IN" sz="1800" dirty="0" err="1">
                <a:effectLst/>
                <a:latin typeface="Arial" panose="020B0604020202020204" pitchFamily="34" charset="0"/>
                <a:ea typeface="Calibri" panose="020F0502020204030204" pitchFamily="34" charset="0"/>
                <a:cs typeface="Arial" panose="020B0604020202020204" pitchFamily="34" charset="0"/>
              </a:rPr>
              <a:t>Athinan</a:t>
            </a:r>
            <a:r>
              <a:rPr lang="en-IN" sz="1800" dirty="0">
                <a:effectLst/>
                <a:latin typeface="Arial" panose="020B0604020202020204" pitchFamily="34" charset="0"/>
                <a:ea typeface="Calibri" panose="020F0502020204030204" pitchFamily="34" charset="0"/>
                <a:cs typeface="Arial" panose="020B0604020202020204" pitchFamily="34" charset="0"/>
              </a:rPr>
              <a:t> Saeed, </a:t>
            </a:r>
            <a:r>
              <a:rPr lang="en-IN" sz="1800" dirty="0" err="1">
                <a:effectLst/>
                <a:latin typeface="Arial" panose="020B0604020202020204" pitchFamily="34" charset="0"/>
                <a:ea typeface="Calibri" panose="020F0502020204030204" pitchFamily="34" charset="0"/>
                <a:cs typeface="Arial" panose="020B0604020202020204" pitchFamily="34" charset="0"/>
              </a:rPr>
              <a:t>Ligin</a:t>
            </a:r>
            <a:r>
              <a:rPr lang="en-IN" sz="1800" dirty="0">
                <a:effectLst/>
                <a:latin typeface="Arial" panose="020B0604020202020204" pitchFamily="34" charset="0"/>
                <a:ea typeface="Calibri" panose="020F0502020204030204" pitchFamily="34" charset="0"/>
                <a:cs typeface="Arial" panose="020B0604020202020204" pitchFamily="34" charset="0"/>
              </a:rPr>
              <a:t> Abraham, Mohammed </a:t>
            </a:r>
            <a:r>
              <a:rPr lang="en-IN" sz="1800" dirty="0" err="1">
                <a:effectLst/>
                <a:latin typeface="Arial" panose="020B0604020202020204" pitchFamily="34" charset="0"/>
                <a:ea typeface="Calibri" panose="020F0502020204030204" pitchFamily="34" charset="0"/>
                <a:cs typeface="Arial" panose="020B0604020202020204" pitchFamily="34" charset="0"/>
              </a:rPr>
              <a:t>Samran</a:t>
            </a:r>
            <a:r>
              <a:rPr lang="en-IN" sz="1800" dirty="0">
                <a:effectLst/>
                <a:latin typeface="Arial" panose="020B0604020202020204" pitchFamily="34" charset="0"/>
                <a:ea typeface="Calibri" panose="020F0502020204030204" pitchFamily="34" charset="0"/>
                <a:cs typeface="Arial" panose="020B0604020202020204" pitchFamily="34" charset="0"/>
              </a:rPr>
              <a:t>, “IOT Based Traffic Control System with Patient Health Monitoring For Ambulance”, ISSN:2395-5252, Volume 4, Issue 8, August 2022</a:t>
            </a:r>
          </a:p>
          <a:p>
            <a:pPr>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cs typeface="Arial" panose="020B0604020202020204" pitchFamily="34" charset="0"/>
              </a:rPr>
              <a:t>Timothy Malche, </a:t>
            </a:r>
            <a:r>
              <a:rPr lang="en-IN" sz="1800" dirty="0" err="1">
                <a:effectLst/>
                <a:latin typeface="Arial" panose="020B0604020202020204" pitchFamily="34" charset="0"/>
                <a:ea typeface="Calibri" panose="020F0502020204030204" pitchFamily="34" charset="0"/>
                <a:cs typeface="Arial" panose="020B0604020202020204" pitchFamily="34" charset="0"/>
              </a:rPr>
              <a:t>Sumegh</a:t>
            </a:r>
            <a:r>
              <a:rPr lang="en-IN" sz="1800" dirty="0">
                <a:effectLst/>
                <a:latin typeface="Arial" panose="020B0604020202020204" pitchFamily="34" charset="0"/>
                <a:ea typeface="Calibri" panose="020F0502020204030204" pitchFamily="34" charset="0"/>
                <a:cs typeface="Arial" panose="020B0604020202020204" pitchFamily="34" charset="0"/>
              </a:rPr>
              <a:t> </a:t>
            </a:r>
            <a:r>
              <a:rPr lang="en-IN" sz="1800" dirty="0" err="1">
                <a:effectLst/>
                <a:latin typeface="Arial" panose="020B0604020202020204" pitchFamily="34" charset="0"/>
                <a:ea typeface="Calibri" panose="020F0502020204030204" pitchFamily="34" charset="0"/>
                <a:cs typeface="Arial" panose="020B0604020202020204" pitchFamily="34" charset="0"/>
              </a:rPr>
              <a:t>Tharewal</a:t>
            </a:r>
            <a:r>
              <a:rPr lang="en-IN" sz="1800" dirty="0">
                <a:effectLst/>
                <a:latin typeface="Arial" panose="020B0604020202020204" pitchFamily="34" charset="0"/>
                <a:ea typeface="Calibri" panose="020F0502020204030204" pitchFamily="34" charset="0"/>
                <a:cs typeface="Arial" panose="020B0604020202020204" pitchFamily="34" charset="0"/>
              </a:rPr>
              <a:t>, Pradeep Kumar Tiwari and Mohammad Aman Ullah, “Artificial Intelligence of Things- (</a:t>
            </a:r>
            <a:r>
              <a:rPr lang="en-IN" sz="1800" dirty="0" err="1">
                <a:effectLst/>
                <a:latin typeface="Arial" panose="020B0604020202020204" pitchFamily="34" charset="0"/>
                <a:ea typeface="Calibri" panose="020F0502020204030204" pitchFamily="34" charset="0"/>
                <a:cs typeface="Arial" panose="020B0604020202020204" pitchFamily="34" charset="0"/>
              </a:rPr>
              <a:t>AIoT</a:t>
            </a:r>
            <a:r>
              <a:rPr lang="en-IN" sz="1800" dirty="0">
                <a:effectLst/>
                <a:latin typeface="Arial" panose="020B0604020202020204" pitchFamily="34" charset="0"/>
                <a:ea typeface="Calibri" panose="020F0502020204030204" pitchFamily="34" charset="0"/>
                <a:cs typeface="Arial" panose="020B0604020202020204" pitchFamily="34" charset="0"/>
              </a:rPr>
              <a:t>) Based Patient Activity Tracking System for Remote Patient Monitoring”, 2022</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22435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2712-E150-7532-B7AB-03DA9B9885FC}"/>
              </a:ext>
            </a:extLst>
          </p:cNvPr>
          <p:cNvSpPr>
            <a:spLocks noGrp="1"/>
          </p:cNvSpPr>
          <p:nvPr>
            <p:ph type="title"/>
          </p:nvPr>
        </p:nvSpPr>
        <p:spPr>
          <a:xfrm>
            <a:off x="838200" y="2507690"/>
            <a:ext cx="10515600" cy="1325563"/>
          </a:xfrm>
        </p:spPr>
        <p:txBody>
          <a:bodyPr>
            <a:normAutofit/>
          </a:bodyPr>
          <a:lstStyle/>
          <a:p>
            <a:r>
              <a:rPr lang="en-US" sz="6600" dirty="0">
                <a:latin typeface="Arial" panose="020B0604020202020204" pitchFamily="34" charset="0"/>
                <a:cs typeface="Arial" panose="020B0604020202020204" pitchFamily="34" charset="0"/>
              </a:rPr>
              <a:t>           THANK YOU!</a:t>
            </a:r>
            <a:endParaRPr lang="en-US" sz="6600" dirty="0"/>
          </a:p>
        </p:txBody>
      </p:sp>
    </p:spTree>
    <p:extLst>
      <p:ext uri="{BB962C8B-B14F-4D97-AF65-F5344CB8AC3E}">
        <p14:creationId xmlns:p14="http://schemas.microsoft.com/office/powerpoint/2010/main" val="271127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7E6B-47B6-0629-65B5-9DA97FB82F1D}"/>
              </a:ext>
            </a:extLst>
          </p:cNvPr>
          <p:cNvSpPr>
            <a:spLocks noGrp="1"/>
          </p:cNvSpPr>
          <p:nvPr>
            <p:ph type="title"/>
          </p:nvPr>
        </p:nvSpPr>
        <p:spPr/>
        <p:txBody>
          <a:bodyPr/>
          <a:lstStyle/>
          <a:p>
            <a:r>
              <a:rPr lang="en-US" dirty="0">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B20462C1-9481-D269-5487-4190F899EF5A}"/>
              </a:ext>
            </a:extLst>
          </p:cNvPr>
          <p:cNvSpPr>
            <a:spLocks noGrp="1"/>
          </p:cNvSpPr>
          <p:nvPr>
            <p:ph idx="1"/>
          </p:nvPr>
        </p:nvSpPr>
        <p:spPr>
          <a:xfrm>
            <a:off x="596153" y="1690688"/>
            <a:ext cx="10386527" cy="4740048"/>
          </a:xfrm>
        </p:spPr>
        <p:txBody>
          <a:bodyPr>
            <a:normAutofit fontScale="55000" lnSpcReduction="20000"/>
          </a:bodyPr>
          <a:lstStyle/>
          <a:p>
            <a:pPr algn="just">
              <a:lnSpc>
                <a:spcPct val="120000"/>
              </a:lnSpc>
            </a:pPr>
            <a:r>
              <a:rPr lang="en-US" sz="2900" dirty="0">
                <a:latin typeface="Arial" panose="020B0604020202020204" pitchFamily="34" charset="0"/>
                <a:cs typeface="Arial" panose="020B0604020202020204" pitchFamily="34" charset="0"/>
              </a:rPr>
              <a:t>In developing countries like India, accessing timely emergency medical care in remote areas is a critical challenge. Inadequate infrastructure leads to delays in response times and poor patient outcomes.</a:t>
            </a:r>
          </a:p>
          <a:p>
            <a:pPr algn="just">
              <a:lnSpc>
                <a:spcPct val="120000"/>
              </a:lnSpc>
            </a:pPr>
            <a:r>
              <a:rPr lang="en-US" sz="2900" dirty="0">
                <a:latin typeface="Arial" panose="020B0604020202020204" pitchFamily="34" charset="0"/>
                <a:cs typeface="Arial" panose="020B0604020202020204" pitchFamily="34" charset="0"/>
              </a:rPr>
              <a:t> Factors such as inadequate communication systems, limited resources, and a shortage of trained medical personnel further exacerbate these challenges, particularly in rural and underserved communities.</a:t>
            </a:r>
          </a:p>
          <a:p>
            <a:pPr algn="just">
              <a:lnSpc>
                <a:spcPct val="120000"/>
              </a:lnSpc>
            </a:pPr>
            <a:r>
              <a:rPr lang="en-US" sz="2900" dirty="0">
                <a:latin typeface="Arial" panose="020B0604020202020204" pitchFamily="34" charset="0"/>
                <a:cs typeface="Arial" panose="020B0604020202020204" pitchFamily="34" charset="0"/>
              </a:rPr>
              <a:t>The implementation of an AI-integrated ambulance system designed to revolutionize emergency healthcare delivery in India. This system harnesses the power of artificial intelligence (AI) and advanced technologies to enhance the efficiency, effectiveness, and responsiveness of emergency medical services, particularly in critical conditions where timely intervention is paramount.</a:t>
            </a:r>
          </a:p>
          <a:p>
            <a:pPr algn="just">
              <a:lnSpc>
                <a:spcPct val="120000"/>
              </a:lnSpc>
            </a:pPr>
            <a:r>
              <a:rPr lang="en-US" sz="2900" dirty="0">
                <a:latin typeface="Arial" panose="020B0604020202020204" pitchFamily="34" charset="0"/>
                <a:cs typeface="Arial" panose="020B0604020202020204" pitchFamily="34" charset="0"/>
              </a:rPr>
              <a:t>The aim of this project is to outline the key components, functionalities, and potential impact of the proposed AI-integrated ambulance system, highlighting its potential to transform emergency healthcare in India.</a:t>
            </a:r>
          </a:p>
          <a:p>
            <a:pPr algn="just">
              <a:lnSpc>
                <a:spcPct val="120000"/>
              </a:lnSpc>
            </a:pPr>
            <a:r>
              <a:rPr lang="en-US" sz="2900" dirty="0">
                <a:latin typeface="Arial" panose="020B0604020202020204" pitchFamily="34" charset="0"/>
                <a:cs typeface="Arial" panose="020B0604020202020204" pitchFamily="34" charset="0"/>
              </a:rPr>
              <a:t> By leveraging predictive analytics, intelligent routing, telemedicine capabilities, and AI-driven decision support systems, the ambulance system seeks to optimize resource allocation, reduce response times, and improve patient outcomes, ultimately saving lives and mitigating the burden on the healthcare system.</a:t>
            </a:r>
          </a:p>
          <a:p>
            <a:endParaRPr lang="en-US" sz="2400" dirty="0"/>
          </a:p>
        </p:txBody>
      </p:sp>
    </p:spTree>
    <p:extLst>
      <p:ext uri="{BB962C8B-B14F-4D97-AF65-F5344CB8AC3E}">
        <p14:creationId xmlns:p14="http://schemas.microsoft.com/office/powerpoint/2010/main" val="338645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1CDF0-43F3-B925-30DE-6AE42379E2C7}"/>
              </a:ext>
            </a:extLst>
          </p:cNvPr>
          <p:cNvSpPr>
            <a:spLocks noGrp="1"/>
          </p:cNvSpPr>
          <p:nvPr>
            <p:ph type="title"/>
          </p:nvPr>
        </p:nvSpPr>
        <p:spPr/>
        <p:txBody>
          <a:bodyPr/>
          <a:lstStyle/>
          <a:p>
            <a:r>
              <a:rPr lang="en-US" dirty="0">
                <a:latin typeface="Bahnschrift" panose="020B0502040204020203" pitchFamily="34" charset="0"/>
              </a:rPr>
              <a:t>MOTIVATION</a:t>
            </a:r>
          </a:p>
        </p:txBody>
      </p:sp>
      <p:sp>
        <p:nvSpPr>
          <p:cNvPr id="3" name="Content Placeholder 2">
            <a:extLst>
              <a:ext uri="{FF2B5EF4-FFF2-40B4-BE49-F238E27FC236}">
                <a16:creationId xmlns:a16="http://schemas.microsoft.com/office/drawing/2014/main" id="{F25C5A23-3486-5EDE-F3CF-1734008DD246}"/>
              </a:ext>
            </a:extLst>
          </p:cNvPr>
          <p:cNvSpPr>
            <a:spLocks noGrp="1"/>
          </p:cNvSpPr>
          <p:nvPr>
            <p:ph idx="1"/>
          </p:nvPr>
        </p:nvSpPr>
        <p:spPr/>
        <p:txBody>
          <a:bodyPr>
            <a:normAutofit/>
          </a:bodyPr>
          <a:lstStyle/>
          <a:p>
            <a:pPr algn="just"/>
            <a:r>
              <a:rPr lang="en-IN" sz="1800" kern="100" dirty="0">
                <a:effectLst/>
                <a:latin typeface="Arial" panose="020B0604020202020204" pitchFamily="34" charset="0"/>
                <a:ea typeface="Calibri" panose="020F0502020204030204" pitchFamily="34" charset="0"/>
                <a:cs typeface="Arial" panose="020B0604020202020204" pitchFamily="34" charset="0"/>
              </a:rPr>
              <a:t>The motivation behind researching and implementing AI and human interaction technologies in the realm of emergency medical services (EMS) stems from the continual evolution of this field, aiming to enhance response times, elevate patient care standards, and optimize overall outcomes. </a:t>
            </a:r>
          </a:p>
          <a:p>
            <a:pPr algn="just"/>
            <a:r>
              <a:rPr lang="en-IN" sz="1800" kern="100" dirty="0">
                <a:effectLst/>
                <a:latin typeface="Arial" panose="020B0604020202020204" pitchFamily="34" charset="0"/>
                <a:ea typeface="Calibri" panose="020F0502020204030204" pitchFamily="34" charset="0"/>
                <a:cs typeface="Arial" panose="020B0604020202020204" pitchFamily="34" charset="0"/>
              </a:rPr>
              <a:t>The backdrop of this research encompasses the dynamic progress of EMS, the pervasive influence of artificial intelligence (AI) in healthcare, and the promising potential for synergies between technological innovations and human interactions, especially in critical emergency situations.</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Their primary role involves providing initial care during the transportation of patients to medical facilities. However, the historical EMS system faced challenges, including manual and time-consuming communication processes with hospitals and the processing of patient information. </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algn="just"/>
            <a:r>
              <a:rPr lang="en-US" sz="1800" b="0" i="0" dirty="0">
                <a:effectLst/>
                <a:latin typeface="Arial" panose="020B0604020202020204" pitchFamily="34" charset="0"/>
                <a:cs typeface="Arial" panose="020B0604020202020204" pitchFamily="34" charset="0"/>
              </a:rPr>
              <a:t>By enhancing access to timely emergency medical care, especially in underserved communities, we can contribute to the achievement of universal health coverage, reduce health inequalities, and promote the well-being of individuals and communities across India.</a:t>
            </a:r>
          </a:p>
        </p:txBody>
      </p:sp>
    </p:spTree>
    <p:extLst>
      <p:ext uri="{BB962C8B-B14F-4D97-AF65-F5344CB8AC3E}">
        <p14:creationId xmlns:p14="http://schemas.microsoft.com/office/powerpoint/2010/main" val="170878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CB4A-59B0-9606-F6D2-9319451567D8}"/>
              </a:ext>
            </a:extLst>
          </p:cNvPr>
          <p:cNvSpPr>
            <a:spLocks noGrp="1"/>
          </p:cNvSpPr>
          <p:nvPr>
            <p:ph type="title"/>
          </p:nvPr>
        </p:nvSpPr>
        <p:spPr/>
        <p:txBody>
          <a:bodyPr/>
          <a:lstStyle/>
          <a:p>
            <a:r>
              <a:rPr lang="en-US" dirty="0">
                <a:latin typeface="Bahnschrift" panose="020B0502040204020203" pitchFamily="34" charset="0"/>
              </a:rPr>
              <a:t>LITERATURE SURVEY</a:t>
            </a:r>
          </a:p>
        </p:txBody>
      </p:sp>
      <p:sp>
        <p:nvSpPr>
          <p:cNvPr id="3" name="Content Placeholder 2">
            <a:extLst>
              <a:ext uri="{FF2B5EF4-FFF2-40B4-BE49-F238E27FC236}">
                <a16:creationId xmlns:a16="http://schemas.microsoft.com/office/drawing/2014/main" id="{5E6425C5-8D0A-D870-8FC7-506C6679909E}"/>
              </a:ext>
            </a:extLst>
          </p:cNvPr>
          <p:cNvSpPr>
            <a:spLocks noGrp="1"/>
          </p:cNvSpPr>
          <p:nvPr>
            <p:ph idx="1"/>
          </p:nvPr>
        </p:nvSpPr>
        <p:spPr/>
        <p:txBody>
          <a:bodyPr>
            <a:normAutofit/>
          </a:bodyPr>
          <a:lstStyle/>
          <a:p>
            <a:pPr algn="just"/>
            <a:r>
              <a:rPr lang="en-IN" sz="1800" dirty="0">
                <a:effectLst/>
                <a:latin typeface="Arial" panose="020B0604020202020204" pitchFamily="34" charset="0"/>
                <a:ea typeface="Calibri" panose="020F0502020204030204" pitchFamily="34" charset="0"/>
                <a:cs typeface="Arial" panose="020B0604020202020204" pitchFamily="34" charset="0"/>
              </a:rPr>
              <a:t>In 2020 </a:t>
            </a:r>
            <a:r>
              <a:rPr lang="en-IN" sz="1800" dirty="0" err="1">
                <a:effectLst/>
                <a:latin typeface="Arial" panose="020B0604020202020204" pitchFamily="34" charset="0"/>
                <a:ea typeface="Calibri" panose="020F0502020204030204" pitchFamily="34" charset="0"/>
                <a:cs typeface="Arial" panose="020B0604020202020204" pitchFamily="34" charset="0"/>
              </a:rPr>
              <a:t>Akca</a:t>
            </a:r>
            <a:r>
              <a:rPr lang="en-IN" sz="1800" dirty="0">
                <a:effectLst/>
                <a:latin typeface="Arial" panose="020B0604020202020204" pitchFamily="34" charset="0"/>
                <a:ea typeface="Calibri" panose="020F0502020204030204" pitchFamily="34" charset="0"/>
                <a:cs typeface="Arial" panose="020B0604020202020204" pitchFamily="34" charset="0"/>
              </a:rPr>
              <a:t> et al. put forward a paper which mainly emphasizes on “Intelligent Ambulance Management System in Smart Cities.” technique to manage ambulance and emergency services. This research is efficient to cover all the things needed to Design &amp; Development of Intelligent Ambulance Concept – AI and Human Interface Technology.</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In 2021 Ganesh et al. presented a study on “health machine to handle covid-19 related health emergencies” technique to manage ambulance and emergency services. This research effectively covers all the requirements for developing a smart ambulance management framework, but it falls short on describing how the system may function in real time by combining mobile, cloud, and standalone applications altogether.</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Gargi Beri et al. presented a study on “Intelligent Ambulance with Traffic Control” . This study includes a traffic control system as well as a health monitoring system. In health monitoring system, the patient's vital health parameters such as ECG, Heart Rate and Body Temperature are monitored. </a:t>
            </a:r>
            <a:r>
              <a:rPr lang="en-IN" sz="1800" dirty="0">
                <a:effectLst/>
                <a:latin typeface="Times New Roman" panose="02020603050405020304" pitchFamily="18" charset="0"/>
                <a:ea typeface="Calibri" panose="020F050202020403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These parameters are sent to a PC in ambulance via serial communication and this data will be sent to the hospital server. </a:t>
            </a:r>
          </a:p>
          <a:p>
            <a:pPr marL="0" indent="0">
              <a:buNone/>
            </a:pPr>
            <a:endParaRPr lang="en-US" sz="1800" dirty="0"/>
          </a:p>
        </p:txBody>
      </p:sp>
    </p:spTree>
    <p:extLst>
      <p:ext uri="{BB962C8B-B14F-4D97-AF65-F5344CB8AC3E}">
        <p14:creationId xmlns:p14="http://schemas.microsoft.com/office/powerpoint/2010/main" val="141844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67D19-40EC-890C-7E4A-D7706E093070}"/>
              </a:ext>
            </a:extLst>
          </p:cNvPr>
          <p:cNvSpPr>
            <a:spLocks noGrp="1"/>
          </p:cNvSpPr>
          <p:nvPr>
            <p:ph idx="1"/>
          </p:nvPr>
        </p:nvSpPr>
        <p:spPr>
          <a:xfrm>
            <a:off x="649942" y="489884"/>
            <a:ext cx="10515600" cy="5901952"/>
          </a:xfrm>
        </p:spPr>
        <p:txBody>
          <a:bodyPr>
            <a:normAutofit/>
          </a:bodyPr>
          <a:lstStyle/>
          <a:p>
            <a:pPr algn="just"/>
            <a:r>
              <a:rPr lang="en-IN" sz="1800" dirty="0">
                <a:effectLst/>
                <a:latin typeface="Arial" panose="020B0604020202020204" pitchFamily="34" charset="0"/>
                <a:ea typeface="Calibri" panose="020F0502020204030204" pitchFamily="34" charset="0"/>
                <a:cs typeface="Arial" panose="020B0604020202020204" pitchFamily="34" charset="0"/>
              </a:rPr>
              <a:t>Ms. Aisha Meethian</a:t>
            </a:r>
            <a:r>
              <a:rPr lang="en-IN" sz="1800" dirty="0">
                <a:latin typeface="Arial" panose="020B0604020202020204" pitchFamily="34" charset="0"/>
                <a:ea typeface="Calibri" panose="020F050202020403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Proposed a study on “IoT Based Traffic Control System with Patient Health Monitoring For Ambulance” in August 2022 . The proposed system optimizes the route by minimizing the transport duration to the hospital by using GPS sensor networks. The health parameter of the patient is monitored using different sensors like Heart Rate Sensor, Breath Sensor and Temperature Sensor . These parameters collected from the patient are transmitted to the hospital’s database using IOT.</a:t>
            </a:r>
          </a:p>
          <a:p>
            <a:pPr algn="just"/>
            <a:r>
              <a:rPr lang="en-IN" sz="1800" dirty="0">
                <a:effectLst/>
                <a:latin typeface="Arial" panose="020B0604020202020204" pitchFamily="34" charset="0"/>
                <a:ea typeface="Calibri" panose="020F0502020204030204" pitchFamily="34" charset="0"/>
                <a:cs typeface="Arial" panose="020B0604020202020204" pitchFamily="34" charset="0"/>
              </a:rPr>
              <a:t>In 2022 Timothy Malche et.al. proposed a system m consists of a sensor node to track patients’ vitals during different activities which patients perform. The proposed sensor node collects patients’ data using the sensors attached to the Development Kit (DK). The connected sensors are accelerometer, microphone, pulse oximeter, heart rate sensor, and temperature sensor. The accelerometer enables monitoring different patient physical activities, including walking, sleeping, exercising, and running. By analyzing the vitals during different activities, the doctor can prescribe treatment or give suggestions to patients.</a:t>
            </a:r>
          </a:p>
          <a:p>
            <a:pPr algn="just"/>
            <a:r>
              <a:rPr lang="en-US" sz="1800" dirty="0">
                <a:latin typeface="Arial" panose="020B0604020202020204" pitchFamily="34" charset="0"/>
                <a:ea typeface="Calibri" panose="020F0502020204030204" pitchFamily="34" charset="0"/>
                <a:cs typeface="Arial" panose="020B0604020202020204" pitchFamily="34" charset="0"/>
              </a:rPr>
              <a:t>In 2020, </a:t>
            </a:r>
            <a:r>
              <a:rPr lang="en-IN" sz="1800" dirty="0">
                <a:effectLst/>
                <a:latin typeface="Arial" panose="020B0604020202020204" pitchFamily="34" charset="0"/>
                <a:ea typeface="Calibri" panose="020F0502020204030204" pitchFamily="34" charset="0"/>
                <a:cs typeface="Arial" panose="020B0604020202020204" pitchFamily="34" charset="0"/>
              </a:rPr>
              <a:t>Yuanyuan Pan et.al. proposed </a:t>
            </a:r>
            <a:r>
              <a:rPr lang="en-US" sz="1800" dirty="0">
                <a:effectLst/>
                <a:latin typeface="Arial" panose="020B0604020202020204" pitchFamily="34" charset="0"/>
                <a:ea typeface="Calibri" panose="020F0502020204030204" pitchFamily="34" charset="0"/>
                <a:cs typeface="Arial" panose="020B0604020202020204" pitchFamily="34" charset="0"/>
              </a:rPr>
              <a:t>a</a:t>
            </a:r>
            <a:r>
              <a:rPr lang="en-US" sz="1800" dirty="0">
                <a:latin typeface="Arial" panose="020B0604020202020204" pitchFamily="34" charset="0"/>
                <a:ea typeface="Calibri" panose="020F0502020204030204" pitchFamily="34" charset="0"/>
                <a:cs typeface="Arial" panose="020B0604020202020204" pitchFamily="34" charset="0"/>
              </a:rPr>
              <a:t>n Enhanced Deep Convolutional Neural Network (EDCNN) for the early detection and diagnosis of heart disease. This research focuses on developing the EDCNN approach to identify heart disorders in patients and enhance diagnostic precision using deep learning-based prediction models. The prediction of heart disease involves processing patient data to calculate the likelihood of heart ailments, which has been mathematically computed using distributive functions. Heart activity is analyzed during exercise, resting, and working phases.</a:t>
            </a: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515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6FB7-0AA8-8E3F-EEC9-E5E7B99D86BE}"/>
              </a:ext>
            </a:extLst>
          </p:cNvPr>
          <p:cNvSpPr>
            <a:spLocks noGrp="1"/>
          </p:cNvSpPr>
          <p:nvPr>
            <p:ph type="title"/>
          </p:nvPr>
        </p:nvSpPr>
        <p:spPr/>
        <p:txBody>
          <a:bodyPr/>
          <a:lstStyle/>
          <a:p>
            <a:r>
              <a:rPr lang="en-US" dirty="0">
                <a:latin typeface="Bahnschrift" panose="020B0502040204020203" pitchFamily="34" charset="0"/>
              </a:rPr>
              <a:t>EXISTING SYSTEM</a:t>
            </a:r>
          </a:p>
        </p:txBody>
      </p:sp>
      <p:sp>
        <p:nvSpPr>
          <p:cNvPr id="3" name="Content Placeholder 2">
            <a:extLst>
              <a:ext uri="{FF2B5EF4-FFF2-40B4-BE49-F238E27FC236}">
                <a16:creationId xmlns:a16="http://schemas.microsoft.com/office/drawing/2014/main" id="{5E00E1B6-65D8-16A2-C449-6BE28919F0CB}"/>
              </a:ext>
            </a:extLst>
          </p:cNvPr>
          <p:cNvSpPr>
            <a:spLocks noGrp="1"/>
          </p:cNvSpPr>
          <p:nvPr>
            <p:ph idx="1"/>
          </p:nvPr>
        </p:nvSpPr>
        <p:spPr>
          <a:xfrm>
            <a:off x="733825" y="1690687"/>
            <a:ext cx="10619975" cy="4802187"/>
          </a:xfrm>
        </p:spPr>
        <p:txBody>
          <a:bodyPr>
            <a:normAutofit lnSpcReduction="10000"/>
          </a:bodyPr>
          <a:lstStyle/>
          <a:p>
            <a:pPr marL="0" marR="0" indent="0" algn="just">
              <a:lnSpc>
                <a:spcPct val="160000"/>
              </a:lnSpc>
              <a:spcBef>
                <a:spcPts val="0"/>
              </a:spcBef>
              <a:spcAft>
                <a:spcPts val="800"/>
              </a:spcAft>
              <a:buNone/>
            </a:pPr>
            <a:r>
              <a:rPr lang="en-US" sz="1900" b="1" kern="100" dirty="0">
                <a:effectLst/>
                <a:latin typeface="Arial" panose="020B0604020202020204" pitchFamily="34" charset="0"/>
                <a:ea typeface="Calibri" panose="020F0502020204030204" pitchFamily="34" charset="0"/>
                <a:cs typeface="Arial" panose="020B0604020202020204" pitchFamily="34" charset="0"/>
              </a:rPr>
              <a:t>Decision Tree </a:t>
            </a:r>
            <a:r>
              <a:rPr lang="en-IN" sz="1900" b="1" kern="100" dirty="0">
                <a:latin typeface="Arial" panose="020B0604020202020204" pitchFamily="34" charset="0"/>
                <a:ea typeface="Calibri" panose="020F0502020204030204" pitchFamily="34" charset="0"/>
                <a:cs typeface="Arial" panose="020B0604020202020204" pitchFamily="34" charset="0"/>
              </a:rPr>
              <a:t>Classifier</a:t>
            </a:r>
          </a:p>
          <a:p>
            <a:pPr algn="just">
              <a:lnSpc>
                <a:spcPct val="160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DTC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 </a:t>
            </a:r>
          </a:p>
          <a:p>
            <a:pPr algn="just">
              <a:lnSpc>
                <a:spcPct val="160000"/>
              </a:lnSpc>
              <a:spcBef>
                <a:spcPts val="0"/>
              </a:spcBef>
              <a:spcAft>
                <a:spcPts val="800"/>
              </a:spcAft>
            </a:pPr>
            <a:r>
              <a:rPr lang="en-IN" sz="1800" dirty="0">
                <a:effectLst/>
                <a:latin typeface="Arial" panose="020B0604020202020204" pitchFamily="34" charset="0"/>
                <a:ea typeface="Calibri" panose="020F0502020204030204" pitchFamily="34" charset="0"/>
                <a:cs typeface="Arial" panose="020B0604020202020204" pitchFamily="34" charset="0"/>
              </a:rPr>
              <a:t>DTC is a classifier that contains a number of decision trees on various subsets of the given dataset and takes the average to improve the predictive accuracy of that dataset.</a:t>
            </a:r>
          </a:p>
          <a:p>
            <a:pPr algn="just">
              <a:lnSpc>
                <a:spcPct val="160000"/>
              </a:lnSpc>
              <a:spcBef>
                <a:spcPts val="0"/>
              </a:spcBef>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Instead of relying on one decision tree, the DTC takes the prediction from each tree and based on the majority votes of predictions, and it predicts the final output. The greater number of trees in the forest leads to higher accuracy and prevents the problem of overfitting.</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60000"/>
              </a:lnSpc>
              <a:spcBef>
                <a:spcPts val="0"/>
              </a:spcBef>
              <a:spcAft>
                <a:spcPts val="800"/>
              </a:spcAft>
            </a:pPr>
            <a:endParaRPr lang="en-US" sz="1900" b="1"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98006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E893-8260-A18A-9330-F6B66191F633}"/>
              </a:ext>
            </a:extLst>
          </p:cNvPr>
          <p:cNvSpPr>
            <a:spLocks noGrp="1"/>
          </p:cNvSpPr>
          <p:nvPr>
            <p:ph type="title"/>
          </p:nvPr>
        </p:nvSpPr>
        <p:spPr>
          <a:xfrm>
            <a:off x="670560" y="141007"/>
            <a:ext cx="10515600" cy="1325563"/>
          </a:xfrm>
        </p:spPr>
        <p:txBody>
          <a:bodyPr/>
          <a:lstStyle/>
          <a:p>
            <a:r>
              <a:rPr lang="en-US" b="1" dirty="0"/>
              <a:t>DRAWBACKS OF EXISTING SYSTEM</a:t>
            </a:r>
          </a:p>
        </p:txBody>
      </p:sp>
      <p:sp>
        <p:nvSpPr>
          <p:cNvPr id="3" name="Content Placeholder 2">
            <a:extLst>
              <a:ext uri="{FF2B5EF4-FFF2-40B4-BE49-F238E27FC236}">
                <a16:creationId xmlns:a16="http://schemas.microsoft.com/office/drawing/2014/main" id="{14614254-3737-4B92-AA2D-10C3F9E3E59A}"/>
              </a:ext>
            </a:extLst>
          </p:cNvPr>
          <p:cNvSpPr>
            <a:spLocks noGrp="1"/>
          </p:cNvSpPr>
          <p:nvPr>
            <p:ph idx="1"/>
          </p:nvPr>
        </p:nvSpPr>
        <p:spPr>
          <a:xfrm>
            <a:off x="579120" y="1098324"/>
            <a:ext cx="10515600" cy="5618669"/>
          </a:xfrm>
        </p:spPr>
        <p:txBody>
          <a:bodyPr>
            <a:noAutofit/>
          </a:bodyPr>
          <a:lstStyle/>
          <a:p>
            <a:pPr marR="0" lvl="0" algn="just">
              <a:lnSpc>
                <a:spcPct val="150000"/>
              </a:lnSpc>
              <a:spcBef>
                <a:spcPts val="0"/>
              </a:spcBef>
              <a:spcAft>
                <a:spcPts val="800"/>
              </a:spcAft>
              <a:tabLst>
                <a:tab pos="457200" algn="l"/>
              </a:tabLst>
            </a:pPr>
            <a:r>
              <a:rPr lang="en-IN" sz="1800" b="1" dirty="0">
                <a:effectLst/>
                <a:latin typeface="Arial" panose="020B0604020202020204" pitchFamily="34" charset="0"/>
                <a:ea typeface="Calibri" panose="020F0502020204030204" pitchFamily="34" charset="0"/>
                <a:cs typeface="Arial" panose="020B0604020202020204" pitchFamily="34" charset="0"/>
              </a:rPr>
              <a:t>Overfitting: </a:t>
            </a:r>
            <a:r>
              <a:rPr lang="en-IN" sz="1800" dirty="0">
                <a:effectLst/>
                <a:latin typeface="Arial" panose="020B0604020202020204" pitchFamily="34" charset="0"/>
                <a:ea typeface="Calibri" panose="020F0502020204030204" pitchFamily="34" charset="0"/>
                <a:cs typeface="Arial" panose="020B0604020202020204" pitchFamily="34" charset="0"/>
              </a:rPr>
              <a:t>Decision Trees are prone to overfitting, especially when the tree becomes too deep and complex. Overfitting occurs when the tree captures noise in the training data rather than the underlying patterns</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Bef>
                <a:spcPts val="0"/>
              </a:spcBef>
              <a:spcAft>
                <a:spcPts val="800"/>
              </a:spcAft>
              <a:tabLst>
                <a:tab pos="457200" algn="l"/>
              </a:tabLst>
            </a:pPr>
            <a:r>
              <a:rPr lang="en-IN" sz="1800" b="1" kern="100" dirty="0">
                <a:latin typeface="Arial" panose="020B0604020202020204" pitchFamily="34" charset="0"/>
                <a:ea typeface="Calibri" panose="020F0502020204030204" pitchFamily="34" charset="0"/>
                <a:cs typeface="Arial" panose="020B0604020202020204" pitchFamily="34" charset="0"/>
              </a:rPr>
              <a:t>Instability: </a:t>
            </a:r>
            <a:r>
              <a:rPr lang="en-IN" sz="1800" kern="100" dirty="0">
                <a:latin typeface="Arial" panose="020B0604020202020204" pitchFamily="34" charset="0"/>
                <a:ea typeface="Calibri" panose="020F0502020204030204" pitchFamily="34" charset="0"/>
                <a:cs typeface="Arial" panose="020B0604020202020204" pitchFamily="34" charset="0"/>
              </a:rPr>
              <a:t>Decision Trees are sensitive to small variations in the training data. A slight change in the data can result in a significantly different tree structure</a:t>
            </a:r>
          </a:p>
          <a:p>
            <a:pPr marR="0" lvl="0" algn="just">
              <a:lnSpc>
                <a:spcPct val="150000"/>
              </a:lnSpc>
              <a:spcBef>
                <a:spcPts val="0"/>
              </a:spcBef>
              <a:spcAft>
                <a:spcPts val="800"/>
              </a:spcAft>
              <a:tabLst>
                <a:tab pos="457200" algn="l"/>
              </a:tabLst>
            </a:pPr>
            <a:r>
              <a:rPr lang="en-IN" sz="1800" b="1" kern="100" dirty="0">
                <a:effectLst/>
                <a:latin typeface="Arial" panose="020B0604020202020204" pitchFamily="34" charset="0"/>
                <a:ea typeface="Calibri" panose="020F0502020204030204" pitchFamily="34" charset="0"/>
                <a:cs typeface="Arial" panose="020B0604020202020204" pitchFamily="34" charset="0"/>
              </a:rPr>
              <a:t>Lack of Predictive Power</a:t>
            </a:r>
            <a:r>
              <a:rPr lang="en-IN" sz="1800" kern="100" dirty="0">
                <a:effectLst/>
                <a:latin typeface="Arial" panose="020B0604020202020204" pitchFamily="34" charset="0"/>
                <a:ea typeface="Calibri" panose="020F0502020204030204" pitchFamily="34" charset="0"/>
                <a:cs typeface="Arial" panose="020B0604020202020204" pitchFamily="34" charset="0"/>
              </a:rPr>
              <a:t>: Decision Trees may struggle with capturing complex relationships in the data, especially when the relationships are nonlinear.</a:t>
            </a:r>
          </a:p>
          <a:p>
            <a:pPr marR="0" lvl="0" algn="just">
              <a:lnSpc>
                <a:spcPct val="150000"/>
              </a:lnSpc>
              <a:spcBef>
                <a:spcPts val="0"/>
              </a:spcBef>
              <a:spcAft>
                <a:spcPts val="800"/>
              </a:spcAft>
              <a:tabLst>
                <a:tab pos="457200" algn="l"/>
              </a:tabLst>
            </a:pPr>
            <a:r>
              <a:rPr lang="en-IN" sz="1800" b="1" kern="100" dirty="0">
                <a:effectLst/>
                <a:latin typeface="Arial" panose="020B0604020202020204" pitchFamily="34" charset="0"/>
                <a:ea typeface="Calibri" panose="020F0502020204030204" pitchFamily="34" charset="0"/>
                <a:cs typeface="Arial" panose="020B0604020202020204" pitchFamily="34" charset="0"/>
              </a:rPr>
              <a:t>Difficulty Handling Missing Data: </a:t>
            </a:r>
            <a:r>
              <a:rPr lang="en-IN" sz="1800" kern="100" dirty="0">
                <a:effectLst/>
                <a:latin typeface="Arial" panose="020B0604020202020204" pitchFamily="34" charset="0"/>
                <a:ea typeface="Calibri" panose="020F0502020204030204" pitchFamily="34" charset="0"/>
                <a:cs typeface="Arial" panose="020B0604020202020204" pitchFamily="34" charset="0"/>
              </a:rPr>
              <a:t>Traditional Decision Trees can struggle with missing data. If a predictor has missing values, the algorithm may discard the entire data point or introduce bias in the model.</a:t>
            </a: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R="0" lvl="0" algn="just">
              <a:lnSpc>
                <a:spcPct val="150000"/>
              </a:lnSpc>
              <a:spcBef>
                <a:spcPts val="0"/>
              </a:spcBef>
              <a:spcAft>
                <a:spcPts val="800"/>
              </a:spcAft>
              <a:tabLst>
                <a:tab pos="457200" algn="l"/>
              </a:tabLst>
            </a:pPr>
            <a:r>
              <a:rPr lang="en-IN" sz="1800" kern="100" dirty="0">
                <a:effectLst/>
                <a:latin typeface="Arial" panose="020B0604020202020204" pitchFamily="34" charset="0"/>
                <a:ea typeface="Calibri" panose="020F0502020204030204" pitchFamily="34" charset="0"/>
                <a:cs typeface="Arial" panose="020B0604020202020204" pitchFamily="34" charset="0"/>
              </a:rPr>
              <a:t>Not Optimized for Unstructured Data: Decision Trees are not well-suited for unstructured data types like text</a:t>
            </a:r>
            <a:endParaRPr lang="en-US" sz="1800" dirty="0"/>
          </a:p>
        </p:txBody>
      </p:sp>
    </p:spTree>
    <p:extLst>
      <p:ext uri="{BB962C8B-B14F-4D97-AF65-F5344CB8AC3E}">
        <p14:creationId xmlns:p14="http://schemas.microsoft.com/office/powerpoint/2010/main" val="2482626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3299</TotalTime>
  <Words>2972</Words>
  <Application>Microsoft Office PowerPoint</Application>
  <PresentationFormat>Widescreen</PresentationFormat>
  <Paragraphs>145</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Bahnschrift</vt:lpstr>
      <vt:lpstr>Bahnschrift Condensed</vt:lpstr>
      <vt:lpstr>Calibri</vt:lpstr>
      <vt:lpstr>Calibri Light</vt:lpstr>
      <vt:lpstr>Söhne</vt:lpstr>
      <vt:lpstr>Times New Roman</vt:lpstr>
      <vt:lpstr>ui-sans-serif</vt:lpstr>
      <vt:lpstr>Wingdings</vt:lpstr>
      <vt:lpstr>Office Theme</vt:lpstr>
      <vt:lpstr>Revolutionizing Emergency Healthcare in Developing India:  An AI-Integrated Ambulance System for Timely  Intervention in Critical Conditions</vt:lpstr>
      <vt:lpstr>CONTENTS</vt:lpstr>
      <vt:lpstr>ABSTRACT</vt:lpstr>
      <vt:lpstr>INTRODUCTION</vt:lpstr>
      <vt:lpstr>MOTIVATION</vt:lpstr>
      <vt:lpstr>LITERATURE SURVEY</vt:lpstr>
      <vt:lpstr>PowerPoint Presentation</vt:lpstr>
      <vt:lpstr>EXISTING SYSTEM</vt:lpstr>
      <vt:lpstr>DRAWBACKS OF EXISTING SYSTEM</vt:lpstr>
      <vt:lpstr>PROPOSED SYSTEM</vt:lpstr>
      <vt:lpstr>Decision Tree Classifier: </vt:lpstr>
      <vt:lpstr>RANDOM FOREST ALOGRITHM :</vt:lpstr>
      <vt:lpstr>K-Nearest Neighbors (KNN) :</vt:lpstr>
      <vt:lpstr>Block Diagram of proposed system :</vt:lpstr>
      <vt:lpstr>ADVANTAGES</vt:lpstr>
      <vt:lpstr>UML DIAGRAMS </vt:lpstr>
      <vt:lpstr>Data flow diagram : </vt:lpstr>
      <vt:lpstr>Use case diagram:</vt:lpstr>
      <vt:lpstr>Dataset Description</vt:lpstr>
      <vt:lpstr>Results:</vt:lpstr>
      <vt:lpstr>Selecting the dataset in the GUI application for model training :</vt:lpstr>
      <vt:lpstr>Running the Decision Tree Algorithm and displaying  the performance evaluation and confusion matrix of the decision tree model</vt:lpstr>
      <vt:lpstr>Running the Random Forest Algorithm and displaying  the performance evaluation and confusion matrix of the random forest model</vt:lpstr>
      <vt:lpstr>Running the K-Nearest Neighbors (KNN) Algorithm and displaying  the performance evaluation and confusion matrix of the K-Nearest Neighbors (KNN) model</vt:lpstr>
      <vt:lpstr>comparative analysis of performance metrics across the Decision Tree, Random Forest, and KNN models, helping users make informed decisions about model selection</vt:lpstr>
      <vt:lpstr>Interface for the ambulance reporting side :</vt:lpstr>
      <vt:lpstr>Displays the outcomes or predictions generated by the server model based on the test data received from the ambulance side</vt:lpstr>
      <vt:lpstr>Applications</vt:lpstr>
      <vt:lpstr>SYSTEM AND PACKAGES REQUIREMENTS</vt:lpstr>
      <vt:lpstr>CONCLUSION</vt:lpstr>
      <vt:lpstr>FUTURE SCOPE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BLOCKCHAIN BASED SECURE AND EFFICIENT VALIDATION SYSTEM FOR DIGITAL CERTIFICATES</dc:title>
  <dc:creator>vemula sai bharath</dc:creator>
  <cp:lastModifiedBy>vemula saibharath</cp:lastModifiedBy>
  <cp:revision>39</cp:revision>
  <dcterms:created xsi:type="dcterms:W3CDTF">2023-11-21T07:29:41Z</dcterms:created>
  <dcterms:modified xsi:type="dcterms:W3CDTF">2024-05-29T16:57:04Z</dcterms:modified>
</cp:coreProperties>
</file>