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36"/>
  </p:notesMasterIdLst>
  <p:sldIdLst>
    <p:sldId id="259" r:id="rId2"/>
    <p:sldId id="503" r:id="rId3"/>
    <p:sldId id="450" r:id="rId4"/>
    <p:sldId id="504" r:id="rId5"/>
    <p:sldId id="505" r:id="rId6"/>
    <p:sldId id="506" r:id="rId7"/>
    <p:sldId id="507" r:id="rId8"/>
    <p:sldId id="508" r:id="rId9"/>
    <p:sldId id="510" r:id="rId10"/>
    <p:sldId id="523" r:id="rId11"/>
    <p:sldId id="509" r:id="rId12"/>
    <p:sldId id="511" r:id="rId13"/>
    <p:sldId id="513" r:id="rId14"/>
    <p:sldId id="514" r:id="rId15"/>
    <p:sldId id="512" r:id="rId16"/>
    <p:sldId id="515" r:id="rId17"/>
    <p:sldId id="525" r:id="rId18"/>
    <p:sldId id="517" r:id="rId19"/>
    <p:sldId id="524" r:id="rId20"/>
    <p:sldId id="518" r:id="rId21"/>
    <p:sldId id="519" r:id="rId22"/>
    <p:sldId id="527" r:id="rId23"/>
    <p:sldId id="516" r:id="rId24"/>
    <p:sldId id="499" r:id="rId25"/>
    <p:sldId id="528" r:id="rId26"/>
    <p:sldId id="526" r:id="rId27"/>
    <p:sldId id="529" r:id="rId28"/>
    <p:sldId id="534" r:id="rId29"/>
    <p:sldId id="535" r:id="rId30"/>
    <p:sldId id="530" r:id="rId31"/>
    <p:sldId id="531" r:id="rId32"/>
    <p:sldId id="521" r:id="rId33"/>
    <p:sldId id="532" r:id="rId34"/>
    <p:sldId id="533" r:id="rId35"/>
  </p:sldIdLst>
  <p:sldSz cx="9144000" cy="5143500" type="screen16x9"/>
  <p:notesSz cx="6858000" cy="9144000"/>
  <p:embeddedFontLst>
    <p:embeddedFont>
      <p:font typeface="Playfair Display" panose="020B0600000101010101" charset="0"/>
      <p:regular r:id="rId37"/>
      <p:bold r:id="rId38"/>
      <p:italic r:id="rId39"/>
      <p:boldItalic r:id="rId40"/>
    </p:embeddedFont>
    <p:embeddedFont>
      <p:font typeface="PT Serif" panose="020B0600000101010101" charset="0"/>
      <p:regular r:id="rId41"/>
      <p:bold r:id="rId42"/>
      <p:italic r:id="rId43"/>
      <p:boldItalic r:id="rId4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6CA9747-73E5-408A-9015-8839BE04CEA3}">
  <a:tblStyle styleId="{16CA9747-73E5-408A-9015-8839BE04CEA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9" d="100"/>
          <a:sy n="149" d="100"/>
        </p:scale>
        <p:origin x="50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3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6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7.fntdata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2.fntdata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07311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02599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06255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59584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46868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04446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13915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34084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0094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97629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907571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91866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385925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54692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630860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669508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814927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291137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926165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538149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60459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750201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384351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420486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706641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533591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30481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66435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00696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51894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89212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38243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39925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1619700" y="1583344"/>
            <a:ext cx="590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1619700" y="2840060"/>
            <a:ext cx="5904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Playfair Display"/>
              <a:buNone/>
              <a:defRPr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highlight>
                  <a:srgbClr val="F3F3F3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1251600" y="1272975"/>
            <a:ext cx="6640800" cy="30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▣"/>
              <a:defRPr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69234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222625" y="226575"/>
            <a:ext cx="8698800" cy="4690200"/>
          </a:xfrm>
          <a:prstGeom prst="rect">
            <a:avLst/>
          </a:prstGeom>
          <a:noFill/>
          <a:ln w="28575" cap="flat" cmpd="sng">
            <a:solidFill>
              <a:srgbClr val="D9D9D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7;p1"/>
          <p:cNvSpPr/>
          <p:nvPr/>
        </p:nvSpPr>
        <p:spPr>
          <a:xfrm>
            <a:off x="288000" y="288125"/>
            <a:ext cx="8567700" cy="4567200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body" idx="1"/>
          </p:nvPr>
        </p:nvSpPr>
        <p:spPr>
          <a:xfrm>
            <a:off x="1251600" y="1272975"/>
            <a:ext cx="6640800" cy="30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▣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●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●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lvl="1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lvl="2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lvl="3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lvl="4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lvl="5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lvl="6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lvl="7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lvl="8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9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gi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nsorflow.org/api_docs/python/tf/nn/conv2d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ctrTitle"/>
          </p:nvPr>
        </p:nvSpPr>
        <p:spPr>
          <a:xfrm>
            <a:off x="1619700" y="1781819"/>
            <a:ext cx="590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 dirty="0"/>
              <a:t>Convolutional</a:t>
            </a:r>
            <a:br>
              <a:rPr lang="en-US" altLang="ko-KR" sz="2400" dirty="0"/>
            </a:br>
            <a:r>
              <a:rPr lang="en-US" altLang="ko-KR" sz="2400" dirty="0"/>
              <a:t>Neural</a:t>
            </a:r>
            <a:br>
              <a:rPr lang="en-US" altLang="ko-KR" sz="2400" dirty="0"/>
            </a:br>
            <a:r>
              <a:rPr lang="en-US" altLang="ko-KR" sz="2400" dirty="0"/>
              <a:t>Network</a:t>
            </a:r>
            <a:endParaRPr lang="ko-KR" altLang="en-US" sz="2400" dirty="0"/>
          </a:p>
        </p:txBody>
      </p:sp>
      <p:sp>
        <p:nvSpPr>
          <p:cNvPr id="76" name="Google Shape;76;p15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CNN</a:t>
            </a:r>
            <a:endParaRPr dirty="0"/>
          </a:p>
        </p:txBody>
      </p:sp>
      <p:sp>
        <p:nvSpPr>
          <p:cNvPr id="89" name="Google Shape;89;p17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78993C-320A-4EDC-B500-50D054742C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51600" y="782818"/>
            <a:ext cx="6640800" cy="3067500"/>
          </a:xfrm>
        </p:spPr>
        <p:txBody>
          <a:bodyPr/>
          <a:lstStyle/>
          <a:p>
            <a:pPr marL="101600" indent="0" algn="ctr">
              <a:buNone/>
            </a:pPr>
            <a:r>
              <a:rPr lang="ko-KR" altLang="en-US" dirty="0"/>
              <a:t>특징 추출 방법 </a:t>
            </a:r>
            <a:r>
              <a:rPr lang="en-US" altLang="ko-KR" dirty="0"/>
              <a:t>== </a:t>
            </a:r>
            <a:r>
              <a:rPr lang="ko-KR" altLang="en-US" dirty="0" err="1"/>
              <a:t>합성곱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rgbClr val="FF0000"/>
                </a:solidFill>
              </a:rPr>
              <a:t>필터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9EECD18-6695-472A-A6CA-A5A9CE06112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1404" b="3807"/>
          <a:stretch/>
        </p:blipFill>
        <p:spPr>
          <a:xfrm>
            <a:off x="2568892" y="868755"/>
            <a:ext cx="4006215" cy="3846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458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CNN</a:t>
            </a:r>
            <a:endParaRPr dirty="0"/>
          </a:p>
        </p:txBody>
      </p:sp>
      <p:sp>
        <p:nvSpPr>
          <p:cNvPr id="89" name="Google Shape;89;p17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78993C-320A-4EDC-B500-50D054742C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51600" y="782818"/>
            <a:ext cx="6640800" cy="3067500"/>
          </a:xfrm>
        </p:spPr>
        <p:txBody>
          <a:bodyPr/>
          <a:lstStyle/>
          <a:p>
            <a:pPr marL="101600" indent="0" algn="ctr">
              <a:buNone/>
            </a:pPr>
            <a:r>
              <a:rPr lang="ko-KR" altLang="en-US" dirty="0"/>
              <a:t>필터링 기술 </a:t>
            </a:r>
            <a:r>
              <a:rPr lang="en-US" altLang="ko-KR" dirty="0"/>
              <a:t>!= </a:t>
            </a:r>
            <a:r>
              <a:rPr lang="ko-KR" altLang="en-US" dirty="0"/>
              <a:t>인공지능 기술</a:t>
            </a:r>
            <a:endParaRPr lang="en-US" altLang="ko-KR" dirty="0"/>
          </a:p>
          <a:p>
            <a:pPr marL="101600" indent="0" algn="ctr">
              <a:buNone/>
            </a:pPr>
            <a:endParaRPr lang="en-US" altLang="ko-KR" dirty="0"/>
          </a:p>
          <a:p>
            <a:pPr marL="101600" indent="0" algn="ctr">
              <a:buNone/>
            </a:pPr>
            <a:r>
              <a:rPr lang="ko-KR" altLang="en-US" dirty="0"/>
              <a:t>포토샵</a:t>
            </a:r>
            <a:r>
              <a:rPr lang="en-US" altLang="ko-KR" dirty="0"/>
              <a:t>/</a:t>
            </a:r>
            <a:r>
              <a:rPr lang="ko-KR" altLang="en-US" dirty="0"/>
              <a:t>영상기술에서 이미 있던 기술을</a:t>
            </a:r>
            <a:endParaRPr lang="en-US" altLang="ko-KR" dirty="0"/>
          </a:p>
          <a:p>
            <a:pPr marL="101600" indent="0" algn="ctr">
              <a:buNone/>
            </a:pPr>
            <a:r>
              <a:rPr lang="ko-KR" altLang="en-US" dirty="0"/>
              <a:t>인공지능에서 차용</a:t>
            </a:r>
          </a:p>
        </p:txBody>
      </p:sp>
    </p:spTree>
    <p:extLst>
      <p:ext uri="{BB962C8B-B14F-4D97-AF65-F5344CB8AC3E}">
        <p14:creationId xmlns:p14="http://schemas.microsoft.com/office/powerpoint/2010/main" val="5125460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CNN</a:t>
            </a:r>
            <a:endParaRPr dirty="0"/>
          </a:p>
        </p:txBody>
      </p:sp>
      <p:sp>
        <p:nvSpPr>
          <p:cNvPr id="89" name="Google Shape;89;p17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78993C-320A-4EDC-B500-50D054742C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51600" y="782818"/>
            <a:ext cx="6640800" cy="3067500"/>
          </a:xfrm>
        </p:spPr>
        <p:txBody>
          <a:bodyPr/>
          <a:lstStyle/>
          <a:p>
            <a:pPr marL="101600" indent="0" algn="ctr">
              <a:buNone/>
            </a:pPr>
            <a:r>
              <a:rPr lang="ko-KR" altLang="en-US" dirty="0" err="1"/>
              <a:t>그라데이션</a:t>
            </a:r>
            <a:r>
              <a:rPr lang="ko-KR" altLang="en-US" dirty="0"/>
              <a:t> 효과</a:t>
            </a:r>
            <a:r>
              <a:rPr lang="en-US" altLang="ko-KR" dirty="0"/>
              <a:t>, </a:t>
            </a:r>
            <a:r>
              <a:rPr lang="ko-KR" altLang="en-US" dirty="0"/>
              <a:t>이미지 </a:t>
            </a:r>
            <a:r>
              <a:rPr lang="en-US" altLang="ko-KR" dirty="0"/>
              <a:t>edge </a:t>
            </a:r>
            <a:r>
              <a:rPr lang="ko-KR" altLang="en-US" dirty="0"/>
              <a:t>추출 필터</a:t>
            </a:r>
          </a:p>
        </p:txBody>
      </p:sp>
    </p:spTree>
    <p:extLst>
      <p:ext uri="{BB962C8B-B14F-4D97-AF65-F5344CB8AC3E}">
        <p14:creationId xmlns:p14="http://schemas.microsoft.com/office/powerpoint/2010/main" val="41138163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CNN</a:t>
            </a:r>
            <a:endParaRPr dirty="0"/>
          </a:p>
        </p:txBody>
      </p:sp>
      <p:sp>
        <p:nvSpPr>
          <p:cNvPr id="89" name="Google Shape;89;p17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9744266-2938-401E-835D-BD72DABEFF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2594" y="1011465"/>
            <a:ext cx="5598812" cy="3497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1744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CNN</a:t>
            </a:r>
            <a:endParaRPr dirty="0"/>
          </a:p>
        </p:txBody>
      </p:sp>
      <p:sp>
        <p:nvSpPr>
          <p:cNvPr id="89" name="Google Shape;89;p17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694837F-B489-4DFF-A255-D01F0B8383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1860" y="1236494"/>
            <a:ext cx="6840279" cy="2893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2387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필터 연산의 예시</a:t>
            </a:r>
            <a:endParaRPr dirty="0"/>
          </a:p>
        </p:txBody>
      </p:sp>
      <p:sp>
        <p:nvSpPr>
          <p:cNvPr id="89" name="Google Shape;89;p17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5438FAE-2D2D-4B2A-9181-AC5BABD00B6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5907" b="40526"/>
          <a:stretch/>
        </p:blipFill>
        <p:spPr>
          <a:xfrm>
            <a:off x="1529717" y="1757916"/>
            <a:ext cx="1326898" cy="1729563"/>
          </a:xfrm>
          <a:prstGeom prst="rect">
            <a:avLst/>
          </a:prstGeom>
        </p:spPr>
      </p:pic>
      <p:pic>
        <p:nvPicPr>
          <p:cNvPr id="1026" name="Picture 2" descr="Conv">
            <a:extLst>
              <a:ext uri="{FF2B5EF4-FFF2-40B4-BE49-F238E27FC236}">
                <a16:creationId xmlns:a16="http://schemas.microsoft.com/office/drawing/2014/main" id="{770D323F-3D31-4CEC-A6AF-1C2567F5FAE0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1446" y="959038"/>
            <a:ext cx="501015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45198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필터 연산의 예시</a:t>
            </a:r>
            <a:endParaRPr dirty="0"/>
          </a:p>
        </p:txBody>
      </p:sp>
      <p:sp>
        <p:nvSpPr>
          <p:cNvPr id="89" name="Google Shape;89;p17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92FE037-FED8-4332-B942-FA63E728D2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341" y="935507"/>
            <a:ext cx="6907317" cy="3399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7355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필터 연산의 기능</a:t>
            </a:r>
            <a:endParaRPr dirty="0"/>
          </a:p>
        </p:txBody>
      </p:sp>
      <p:sp>
        <p:nvSpPr>
          <p:cNvPr id="89" name="Google Shape;89;p17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3148353-3C21-4342-B218-716811E9DC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8399" y="1044230"/>
            <a:ext cx="7107201" cy="3633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5119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필터 연산의 예시 </a:t>
            </a:r>
            <a:r>
              <a:rPr lang="en-US" altLang="ko-KR" dirty="0"/>
              <a:t>– </a:t>
            </a:r>
            <a:r>
              <a:rPr lang="ko-KR" altLang="en-US" dirty="0" err="1"/>
              <a:t>그라데이션</a:t>
            </a:r>
            <a:r>
              <a:rPr lang="ko-KR" altLang="en-US" dirty="0"/>
              <a:t> 필터</a:t>
            </a:r>
            <a:endParaRPr dirty="0"/>
          </a:p>
        </p:txBody>
      </p:sp>
      <p:sp>
        <p:nvSpPr>
          <p:cNvPr id="89" name="Google Shape;89;p17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5" name="텍스트 개체 틀 2">
            <a:extLst>
              <a:ext uri="{FF2B5EF4-FFF2-40B4-BE49-F238E27FC236}">
                <a16:creationId xmlns:a16="http://schemas.microsoft.com/office/drawing/2014/main" id="{2E4CEF1F-CC22-48EF-98C7-42F6A4B35A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51600" y="1016734"/>
            <a:ext cx="6640800" cy="464735"/>
          </a:xfrm>
        </p:spPr>
        <p:txBody>
          <a:bodyPr/>
          <a:lstStyle/>
          <a:p>
            <a:pPr marL="101600" indent="0" algn="ctr">
              <a:buNone/>
            </a:pPr>
            <a:r>
              <a:rPr lang="ko-KR" altLang="en-US" sz="1400" dirty="0"/>
              <a:t>이미지의 각 픽셀에 대해 그 부분의 색을 주변 픽셀 색과 섞어 평균화하기</a:t>
            </a: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07585429-EEBE-47E0-B79F-093385A8D8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0829851"/>
              </p:ext>
            </p:extLst>
          </p:nvPr>
        </p:nvGraphicFramePr>
        <p:xfrm>
          <a:off x="1772093" y="1929658"/>
          <a:ext cx="2254104" cy="1886985"/>
        </p:xfrm>
        <a:graphic>
          <a:graphicData uri="http://schemas.openxmlformats.org/drawingml/2006/table">
            <a:tbl>
              <a:tblPr firstRow="1" bandRow="1">
                <a:tableStyleId>{16CA9747-73E5-408A-9015-8839BE04CEA3}</a:tableStyleId>
              </a:tblPr>
              <a:tblGrid>
                <a:gridCol w="751368">
                  <a:extLst>
                    <a:ext uri="{9D8B030D-6E8A-4147-A177-3AD203B41FA5}">
                      <a16:colId xmlns:a16="http://schemas.microsoft.com/office/drawing/2014/main" val="2918058417"/>
                    </a:ext>
                  </a:extLst>
                </a:gridCol>
                <a:gridCol w="751368">
                  <a:extLst>
                    <a:ext uri="{9D8B030D-6E8A-4147-A177-3AD203B41FA5}">
                      <a16:colId xmlns:a16="http://schemas.microsoft.com/office/drawing/2014/main" val="3936817633"/>
                    </a:ext>
                  </a:extLst>
                </a:gridCol>
                <a:gridCol w="751368">
                  <a:extLst>
                    <a:ext uri="{9D8B030D-6E8A-4147-A177-3AD203B41FA5}">
                      <a16:colId xmlns:a16="http://schemas.microsoft.com/office/drawing/2014/main" val="4220362406"/>
                    </a:ext>
                  </a:extLst>
                </a:gridCol>
              </a:tblGrid>
              <a:tr h="6289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0.11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631614"/>
                  </a:ext>
                </a:extLst>
              </a:tr>
              <a:tr h="6289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0.11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438848"/>
                  </a:ext>
                </a:extLst>
              </a:tr>
              <a:tr h="6289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0.11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5327193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493892A9-4992-402E-9DFF-7ADC0378AA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4289698"/>
              </p:ext>
            </p:extLst>
          </p:nvPr>
        </p:nvGraphicFramePr>
        <p:xfrm>
          <a:off x="4572000" y="1929657"/>
          <a:ext cx="2254104" cy="1886985"/>
        </p:xfrm>
        <a:graphic>
          <a:graphicData uri="http://schemas.openxmlformats.org/drawingml/2006/table">
            <a:tbl>
              <a:tblPr firstRow="1" bandRow="1">
                <a:tableStyleId>{16CA9747-73E5-408A-9015-8839BE04CEA3}</a:tableStyleId>
              </a:tblPr>
              <a:tblGrid>
                <a:gridCol w="751368">
                  <a:extLst>
                    <a:ext uri="{9D8B030D-6E8A-4147-A177-3AD203B41FA5}">
                      <a16:colId xmlns:a16="http://schemas.microsoft.com/office/drawing/2014/main" val="2918058417"/>
                    </a:ext>
                  </a:extLst>
                </a:gridCol>
                <a:gridCol w="751368">
                  <a:extLst>
                    <a:ext uri="{9D8B030D-6E8A-4147-A177-3AD203B41FA5}">
                      <a16:colId xmlns:a16="http://schemas.microsoft.com/office/drawing/2014/main" val="3936817633"/>
                    </a:ext>
                  </a:extLst>
                </a:gridCol>
                <a:gridCol w="751368">
                  <a:extLst>
                    <a:ext uri="{9D8B030D-6E8A-4147-A177-3AD203B41FA5}">
                      <a16:colId xmlns:a16="http://schemas.microsoft.com/office/drawing/2014/main" val="4220362406"/>
                    </a:ext>
                  </a:extLst>
                </a:gridCol>
              </a:tblGrid>
              <a:tr h="6289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631614"/>
                  </a:ext>
                </a:extLst>
              </a:tr>
              <a:tr h="6289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0.60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438848"/>
                  </a:ext>
                </a:extLst>
              </a:tr>
              <a:tr h="6289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53271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02408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필터 연산의 예시 </a:t>
            </a:r>
            <a:r>
              <a:rPr lang="en-US" altLang="ko-KR" dirty="0"/>
              <a:t>– </a:t>
            </a:r>
            <a:r>
              <a:rPr lang="ko-KR" altLang="en-US" dirty="0" err="1"/>
              <a:t>그라데이션</a:t>
            </a:r>
            <a:r>
              <a:rPr lang="ko-KR" altLang="en-US" dirty="0"/>
              <a:t> 필터</a:t>
            </a:r>
            <a:endParaRPr dirty="0"/>
          </a:p>
        </p:txBody>
      </p:sp>
      <p:sp>
        <p:nvSpPr>
          <p:cNvPr id="89" name="Google Shape;89;p17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5" name="텍스트 개체 틀 2">
            <a:extLst>
              <a:ext uri="{FF2B5EF4-FFF2-40B4-BE49-F238E27FC236}">
                <a16:creationId xmlns:a16="http://schemas.microsoft.com/office/drawing/2014/main" id="{2E4CEF1F-CC22-48EF-98C7-42F6A4B35A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51600" y="1016734"/>
            <a:ext cx="6640800" cy="464735"/>
          </a:xfrm>
        </p:spPr>
        <p:txBody>
          <a:bodyPr/>
          <a:lstStyle/>
          <a:p>
            <a:pPr marL="101600" indent="0" algn="ctr">
              <a:buNone/>
            </a:pPr>
            <a:r>
              <a:rPr lang="ko-KR" altLang="en-US" sz="1400" dirty="0"/>
              <a:t>이미지의 각 픽셀에 대해 그 부분의 색을 주변 픽셀 색과 섞어 평균화하기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4214AC49-66BF-4272-AD2F-2EC651F646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2815" y="1410933"/>
            <a:ext cx="4978370" cy="3008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439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ctrTitle"/>
          </p:nvPr>
        </p:nvSpPr>
        <p:spPr>
          <a:xfrm>
            <a:off x="1676407" y="1356516"/>
            <a:ext cx="590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dirty="0" err="1"/>
              <a:t>합성곱</a:t>
            </a:r>
            <a:r>
              <a:rPr lang="ko-KR" altLang="en-US" sz="2400" dirty="0"/>
              <a:t> 신경망</a:t>
            </a:r>
          </a:p>
        </p:txBody>
      </p:sp>
      <p:sp>
        <p:nvSpPr>
          <p:cNvPr id="76" name="Google Shape;76;p15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833617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필터 연산의 예시 </a:t>
            </a:r>
            <a:r>
              <a:rPr lang="en-US" altLang="ko-KR" dirty="0"/>
              <a:t>–</a:t>
            </a:r>
            <a:r>
              <a:rPr lang="ko-KR" altLang="en-US" dirty="0"/>
              <a:t>세로 </a:t>
            </a:r>
            <a:r>
              <a:rPr lang="en-US" altLang="ko-KR" dirty="0"/>
              <a:t>edge</a:t>
            </a:r>
            <a:r>
              <a:rPr lang="ko-KR" altLang="en-US" dirty="0"/>
              <a:t>를 추출하는 필터</a:t>
            </a:r>
            <a:endParaRPr dirty="0"/>
          </a:p>
        </p:txBody>
      </p:sp>
      <p:sp>
        <p:nvSpPr>
          <p:cNvPr id="89" name="Google Shape;89;p17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3FC74EE-3DD1-43AA-A85A-446B2895A28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287" t="763" r="38161" b="62027"/>
          <a:stretch/>
        </p:blipFill>
        <p:spPr>
          <a:xfrm>
            <a:off x="1387676" y="1166324"/>
            <a:ext cx="2190307" cy="177209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1A117D23-3FC0-4F53-8542-C3CF8713859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1656" r="5673"/>
          <a:stretch/>
        </p:blipFill>
        <p:spPr>
          <a:xfrm>
            <a:off x="3730361" y="1274791"/>
            <a:ext cx="4743893" cy="1826142"/>
          </a:xfrm>
          <a:prstGeom prst="rect">
            <a:avLst/>
          </a:prstGeom>
        </p:spPr>
      </p:pic>
      <p:sp>
        <p:nvSpPr>
          <p:cNvPr id="10" name="텍스트 개체 틀 2">
            <a:extLst>
              <a:ext uri="{FF2B5EF4-FFF2-40B4-BE49-F238E27FC236}">
                <a16:creationId xmlns:a16="http://schemas.microsoft.com/office/drawing/2014/main" id="{A9ECE6E8-BB2D-4968-B19D-7EA2C05599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52363" y="3237119"/>
            <a:ext cx="6640800" cy="1187749"/>
          </a:xfrm>
        </p:spPr>
        <p:txBody>
          <a:bodyPr/>
          <a:lstStyle/>
          <a:p>
            <a:pPr marL="101600" indent="0" algn="ctr">
              <a:buNone/>
            </a:pPr>
            <a:r>
              <a:rPr lang="ko-KR" altLang="en-US" dirty="0"/>
              <a:t>세로 </a:t>
            </a:r>
            <a:r>
              <a:rPr lang="en-US" altLang="ko-KR" dirty="0"/>
              <a:t>edge</a:t>
            </a:r>
            <a:r>
              <a:rPr lang="ko-KR" altLang="en-US" dirty="0"/>
              <a:t>를 추출하는 필터</a:t>
            </a:r>
            <a:endParaRPr lang="en-US" altLang="ko-KR" dirty="0"/>
          </a:p>
          <a:p>
            <a:pPr marL="101600" indent="0" algn="ctr">
              <a:buNone/>
            </a:pPr>
            <a:r>
              <a:rPr lang="ko-KR" altLang="en-US" sz="1600" dirty="0"/>
              <a:t>가로로 같은 색이 이어지만 </a:t>
            </a:r>
            <a:r>
              <a:rPr lang="en-US" altLang="ko-KR" sz="1600" dirty="0"/>
              <a:t>+-</a:t>
            </a:r>
            <a:r>
              <a:rPr lang="ko-KR" altLang="en-US" sz="1600" dirty="0"/>
              <a:t>가 상쇄된다</a:t>
            </a:r>
            <a:endParaRPr lang="en-US" altLang="ko-KR" sz="1600" dirty="0"/>
          </a:p>
          <a:p>
            <a:pPr marL="101600" indent="0" algn="ctr">
              <a:buNone/>
            </a:pPr>
            <a:r>
              <a:rPr lang="ko-KR" altLang="en-US" sz="1600" dirty="0"/>
              <a:t>참고로 결과가 음수면 절대값을 취한다</a:t>
            </a:r>
          </a:p>
        </p:txBody>
      </p:sp>
    </p:spTree>
    <p:extLst>
      <p:ext uri="{BB962C8B-B14F-4D97-AF65-F5344CB8AC3E}">
        <p14:creationId xmlns:p14="http://schemas.microsoft.com/office/powerpoint/2010/main" val="13091308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필터 연산의 예시 </a:t>
            </a:r>
            <a:r>
              <a:rPr lang="en-US" altLang="ko-KR" dirty="0"/>
              <a:t>– </a:t>
            </a:r>
            <a:r>
              <a:rPr lang="ko-KR" altLang="en-US" dirty="0"/>
              <a:t>가로</a:t>
            </a:r>
            <a:r>
              <a:rPr lang="en-US" altLang="ko-KR" dirty="0"/>
              <a:t>/</a:t>
            </a:r>
            <a:r>
              <a:rPr lang="ko-KR" altLang="en-US" dirty="0"/>
              <a:t>세로 에지를 보다 두꺼운 폭으로 추출하는 필터</a:t>
            </a:r>
            <a:endParaRPr dirty="0"/>
          </a:p>
        </p:txBody>
      </p:sp>
      <p:sp>
        <p:nvSpPr>
          <p:cNvPr id="89" name="Google Shape;89;p17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385995DC-9958-4795-B47C-737876CCBC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5538550"/>
              </p:ext>
            </p:extLst>
          </p:nvPr>
        </p:nvGraphicFramePr>
        <p:xfrm>
          <a:off x="1854146" y="1500617"/>
          <a:ext cx="2255090" cy="1709110"/>
        </p:xfrm>
        <a:graphic>
          <a:graphicData uri="http://schemas.openxmlformats.org/drawingml/2006/table">
            <a:tbl>
              <a:tblPr firstRow="1" bandRow="1">
                <a:tableStyleId>{16CA9747-73E5-408A-9015-8839BE04CEA3}</a:tableStyleId>
              </a:tblPr>
              <a:tblGrid>
                <a:gridCol w="451018">
                  <a:extLst>
                    <a:ext uri="{9D8B030D-6E8A-4147-A177-3AD203B41FA5}">
                      <a16:colId xmlns:a16="http://schemas.microsoft.com/office/drawing/2014/main" val="625145020"/>
                    </a:ext>
                  </a:extLst>
                </a:gridCol>
                <a:gridCol w="451018">
                  <a:extLst>
                    <a:ext uri="{9D8B030D-6E8A-4147-A177-3AD203B41FA5}">
                      <a16:colId xmlns:a16="http://schemas.microsoft.com/office/drawing/2014/main" val="107765815"/>
                    </a:ext>
                  </a:extLst>
                </a:gridCol>
                <a:gridCol w="451018">
                  <a:extLst>
                    <a:ext uri="{9D8B030D-6E8A-4147-A177-3AD203B41FA5}">
                      <a16:colId xmlns:a16="http://schemas.microsoft.com/office/drawing/2014/main" val="482374476"/>
                    </a:ext>
                  </a:extLst>
                </a:gridCol>
                <a:gridCol w="451018">
                  <a:extLst>
                    <a:ext uri="{9D8B030D-6E8A-4147-A177-3AD203B41FA5}">
                      <a16:colId xmlns:a16="http://schemas.microsoft.com/office/drawing/2014/main" val="1498096124"/>
                    </a:ext>
                  </a:extLst>
                </a:gridCol>
                <a:gridCol w="451018">
                  <a:extLst>
                    <a:ext uri="{9D8B030D-6E8A-4147-A177-3AD203B41FA5}">
                      <a16:colId xmlns:a16="http://schemas.microsoft.com/office/drawing/2014/main" val="2372975357"/>
                    </a:ext>
                  </a:extLst>
                </a:gridCol>
              </a:tblGrid>
              <a:tr h="34182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2</a:t>
                      </a:r>
                      <a:endParaRPr lang="ko-KR" altLang="en-US" sz="1100" dirty="0"/>
                    </a:p>
                  </a:txBody>
                  <a:tcPr marL="43328" marR="43328" marT="21664" marB="2166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 marL="43328" marR="43328" marT="21664" marB="2166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0</a:t>
                      </a:r>
                      <a:endParaRPr lang="ko-KR" altLang="en-US" sz="1100" dirty="0"/>
                    </a:p>
                  </a:txBody>
                  <a:tcPr marL="43328" marR="43328" marT="21664" marB="21664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-1</a:t>
                      </a:r>
                      <a:endParaRPr lang="ko-KR" altLang="en-US" sz="1100" dirty="0"/>
                    </a:p>
                  </a:txBody>
                  <a:tcPr marL="43328" marR="43328" marT="21664" marB="2166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-2</a:t>
                      </a:r>
                      <a:endParaRPr lang="ko-KR" altLang="en-US" sz="1100" dirty="0"/>
                    </a:p>
                  </a:txBody>
                  <a:tcPr marL="43328" marR="43328" marT="21664" marB="21664"/>
                </a:tc>
                <a:extLst>
                  <a:ext uri="{0D108BD9-81ED-4DB2-BD59-A6C34878D82A}">
                    <a16:rowId xmlns:a16="http://schemas.microsoft.com/office/drawing/2014/main" val="3060327611"/>
                  </a:ext>
                </a:extLst>
              </a:tr>
              <a:tr h="34182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3</a:t>
                      </a:r>
                      <a:endParaRPr lang="ko-KR" altLang="en-US" sz="1100" dirty="0"/>
                    </a:p>
                  </a:txBody>
                  <a:tcPr marL="43328" marR="43328" marT="21664" marB="2166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2</a:t>
                      </a:r>
                      <a:endParaRPr lang="ko-KR" altLang="en-US" sz="1100" dirty="0"/>
                    </a:p>
                  </a:txBody>
                  <a:tcPr marL="43328" marR="43328" marT="21664" marB="2166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0</a:t>
                      </a:r>
                      <a:endParaRPr lang="ko-KR" altLang="en-US" sz="1100" dirty="0"/>
                    </a:p>
                  </a:txBody>
                  <a:tcPr marL="43328" marR="43328" marT="21664" marB="21664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-2</a:t>
                      </a:r>
                      <a:endParaRPr lang="ko-KR" altLang="en-US" sz="1100" dirty="0"/>
                    </a:p>
                  </a:txBody>
                  <a:tcPr marL="43328" marR="43328" marT="21664" marB="2166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-3</a:t>
                      </a:r>
                      <a:endParaRPr lang="ko-KR" altLang="en-US" sz="1100" dirty="0"/>
                    </a:p>
                  </a:txBody>
                  <a:tcPr marL="43328" marR="43328" marT="21664" marB="21664"/>
                </a:tc>
                <a:extLst>
                  <a:ext uri="{0D108BD9-81ED-4DB2-BD59-A6C34878D82A}">
                    <a16:rowId xmlns:a16="http://schemas.microsoft.com/office/drawing/2014/main" val="1541415544"/>
                  </a:ext>
                </a:extLst>
              </a:tr>
              <a:tr h="34182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4</a:t>
                      </a:r>
                      <a:endParaRPr lang="ko-KR" altLang="en-US" sz="1100" dirty="0"/>
                    </a:p>
                  </a:txBody>
                  <a:tcPr marL="43328" marR="43328" marT="21664" marB="2166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3</a:t>
                      </a:r>
                      <a:endParaRPr lang="ko-KR" altLang="en-US" sz="1100" dirty="0"/>
                    </a:p>
                  </a:txBody>
                  <a:tcPr marL="43328" marR="43328" marT="21664" marB="2166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0</a:t>
                      </a:r>
                      <a:endParaRPr lang="ko-KR" altLang="en-US" sz="1100" dirty="0"/>
                    </a:p>
                  </a:txBody>
                  <a:tcPr marL="43328" marR="43328" marT="21664" marB="21664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-3</a:t>
                      </a:r>
                      <a:endParaRPr lang="ko-KR" altLang="en-US" sz="1100" dirty="0"/>
                    </a:p>
                  </a:txBody>
                  <a:tcPr marL="43328" marR="43328" marT="21664" marB="2166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-4</a:t>
                      </a:r>
                      <a:endParaRPr lang="ko-KR" altLang="en-US" sz="1100" dirty="0"/>
                    </a:p>
                  </a:txBody>
                  <a:tcPr marL="43328" marR="43328" marT="21664" marB="21664"/>
                </a:tc>
                <a:extLst>
                  <a:ext uri="{0D108BD9-81ED-4DB2-BD59-A6C34878D82A}">
                    <a16:rowId xmlns:a16="http://schemas.microsoft.com/office/drawing/2014/main" val="3597575122"/>
                  </a:ext>
                </a:extLst>
              </a:tr>
              <a:tr h="34182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3</a:t>
                      </a:r>
                      <a:endParaRPr lang="ko-KR" altLang="en-US" sz="1100" dirty="0"/>
                    </a:p>
                  </a:txBody>
                  <a:tcPr marL="43328" marR="43328" marT="21664" marB="2166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2</a:t>
                      </a:r>
                      <a:endParaRPr lang="ko-KR" altLang="en-US" sz="1100" dirty="0"/>
                    </a:p>
                  </a:txBody>
                  <a:tcPr marL="43328" marR="43328" marT="21664" marB="2166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0</a:t>
                      </a:r>
                      <a:endParaRPr lang="ko-KR" altLang="en-US" sz="1100" dirty="0"/>
                    </a:p>
                  </a:txBody>
                  <a:tcPr marL="43328" marR="43328" marT="21664" marB="21664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-2</a:t>
                      </a:r>
                      <a:endParaRPr lang="ko-KR" altLang="en-US" sz="1100" dirty="0"/>
                    </a:p>
                  </a:txBody>
                  <a:tcPr marL="43328" marR="43328" marT="21664" marB="2166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-3</a:t>
                      </a:r>
                      <a:endParaRPr lang="ko-KR" altLang="en-US" sz="1100" dirty="0"/>
                    </a:p>
                  </a:txBody>
                  <a:tcPr marL="43328" marR="43328" marT="21664" marB="21664"/>
                </a:tc>
                <a:extLst>
                  <a:ext uri="{0D108BD9-81ED-4DB2-BD59-A6C34878D82A}">
                    <a16:rowId xmlns:a16="http://schemas.microsoft.com/office/drawing/2014/main" val="4215398721"/>
                  </a:ext>
                </a:extLst>
              </a:tr>
              <a:tr h="34182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2</a:t>
                      </a:r>
                      <a:endParaRPr lang="ko-KR" altLang="en-US" sz="1100" dirty="0"/>
                    </a:p>
                  </a:txBody>
                  <a:tcPr marL="43328" marR="43328" marT="21664" marB="2166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 marL="43328" marR="43328" marT="21664" marB="2166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0</a:t>
                      </a:r>
                      <a:endParaRPr lang="ko-KR" altLang="en-US" sz="1100" dirty="0"/>
                    </a:p>
                  </a:txBody>
                  <a:tcPr marL="43328" marR="43328" marT="21664" marB="21664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-1</a:t>
                      </a:r>
                      <a:endParaRPr lang="ko-KR" altLang="en-US" sz="1100" dirty="0"/>
                    </a:p>
                  </a:txBody>
                  <a:tcPr marL="43328" marR="43328" marT="21664" marB="2166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-2</a:t>
                      </a:r>
                      <a:endParaRPr lang="ko-KR" altLang="en-US" sz="1100" dirty="0"/>
                    </a:p>
                  </a:txBody>
                  <a:tcPr marL="43328" marR="43328" marT="21664" marB="21664"/>
                </a:tc>
                <a:extLst>
                  <a:ext uri="{0D108BD9-81ED-4DB2-BD59-A6C34878D82A}">
                    <a16:rowId xmlns:a16="http://schemas.microsoft.com/office/drawing/2014/main" val="1621941840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946BAA97-FAA5-41FA-8B4A-89006FA07E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7612718"/>
              </p:ext>
            </p:extLst>
          </p:nvPr>
        </p:nvGraphicFramePr>
        <p:xfrm>
          <a:off x="4381151" y="1500617"/>
          <a:ext cx="2255090" cy="1709110"/>
        </p:xfrm>
        <a:graphic>
          <a:graphicData uri="http://schemas.openxmlformats.org/drawingml/2006/table">
            <a:tbl>
              <a:tblPr firstRow="1" bandRow="1">
                <a:tableStyleId>{16CA9747-73E5-408A-9015-8839BE04CEA3}</a:tableStyleId>
              </a:tblPr>
              <a:tblGrid>
                <a:gridCol w="451018">
                  <a:extLst>
                    <a:ext uri="{9D8B030D-6E8A-4147-A177-3AD203B41FA5}">
                      <a16:colId xmlns:a16="http://schemas.microsoft.com/office/drawing/2014/main" val="625145020"/>
                    </a:ext>
                  </a:extLst>
                </a:gridCol>
                <a:gridCol w="451018">
                  <a:extLst>
                    <a:ext uri="{9D8B030D-6E8A-4147-A177-3AD203B41FA5}">
                      <a16:colId xmlns:a16="http://schemas.microsoft.com/office/drawing/2014/main" val="107765815"/>
                    </a:ext>
                  </a:extLst>
                </a:gridCol>
                <a:gridCol w="451018">
                  <a:extLst>
                    <a:ext uri="{9D8B030D-6E8A-4147-A177-3AD203B41FA5}">
                      <a16:colId xmlns:a16="http://schemas.microsoft.com/office/drawing/2014/main" val="482374476"/>
                    </a:ext>
                  </a:extLst>
                </a:gridCol>
                <a:gridCol w="451018">
                  <a:extLst>
                    <a:ext uri="{9D8B030D-6E8A-4147-A177-3AD203B41FA5}">
                      <a16:colId xmlns:a16="http://schemas.microsoft.com/office/drawing/2014/main" val="1498096124"/>
                    </a:ext>
                  </a:extLst>
                </a:gridCol>
                <a:gridCol w="451018">
                  <a:extLst>
                    <a:ext uri="{9D8B030D-6E8A-4147-A177-3AD203B41FA5}">
                      <a16:colId xmlns:a16="http://schemas.microsoft.com/office/drawing/2014/main" val="2372975357"/>
                    </a:ext>
                  </a:extLst>
                </a:gridCol>
              </a:tblGrid>
              <a:tr h="34182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2</a:t>
                      </a:r>
                      <a:endParaRPr lang="ko-KR" altLang="en-US" sz="1100" dirty="0"/>
                    </a:p>
                  </a:txBody>
                  <a:tcPr marL="43328" marR="43328" marT="21664" marB="2166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3</a:t>
                      </a:r>
                      <a:endParaRPr lang="ko-KR" altLang="en-US" sz="1100" dirty="0"/>
                    </a:p>
                  </a:txBody>
                  <a:tcPr marL="43328" marR="43328" marT="21664" marB="2166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4</a:t>
                      </a:r>
                      <a:endParaRPr lang="ko-KR" altLang="en-US" sz="1100" dirty="0"/>
                    </a:p>
                  </a:txBody>
                  <a:tcPr marL="43328" marR="43328" marT="21664" marB="2166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3</a:t>
                      </a:r>
                      <a:endParaRPr lang="ko-KR" altLang="en-US" sz="1100" dirty="0"/>
                    </a:p>
                  </a:txBody>
                  <a:tcPr marL="43328" marR="43328" marT="21664" marB="2166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2</a:t>
                      </a:r>
                      <a:endParaRPr lang="ko-KR" altLang="en-US" sz="1100" dirty="0"/>
                    </a:p>
                  </a:txBody>
                  <a:tcPr marL="43328" marR="43328" marT="21664" marB="21664"/>
                </a:tc>
                <a:extLst>
                  <a:ext uri="{0D108BD9-81ED-4DB2-BD59-A6C34878D82A}">
                    <a16:rowId xmlns:a16="http://schemas.microsoft.com/office/drawing/2014/main" val="3060327611"/>
                  </a:ext>
                </a:extLst>
              </a:tr>
              <a:tr h="34182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 marL="43328" marR="43328" marT="21664" marB="2166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2</a:t>
                      </a:r>
                      <a:endParaRPr lang="ko-KR" altLang="en-US" sz="1100" dirty="0"/>
                    </a:p>
                  </a:txBody>
                  <a:tcPr marL="43328" marR="43328" marT="21664" marB="2166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3</a:t>
                      </a:r>
                      <a:endParaRPr lang="ko-KR" altLang="en-US" sz="1100" dirty="0"/>
                    </a:p>
                  </a:txBody>
                  <a:tcPr marL="43328" marR="43328" marT="21664" marB="2166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2</a:t>
                      </a:r>
                      <a:endParaRPr lang="ko-KR" altLang="en-US" sz="1100" dirty="0"/>
                    </a:p>
                  </a:txBody>
                  <a:tcPr marL="43328" marR="43328" marT="21664" marB="2166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 marL="43328" marR="43328" marT="21664" marB="21664"/>
                </a:tc>
                <a:extLst>
                  <a:ext uri="{0D108BD9-81ED-4DB2-BD59-A6C34878D82A}">
                    <a16:rowId xmlns:a16="http://schemas.microsoft.com/office/drawing/2014/main" val="1541415544"/>
                  </a:ext>
                </a:extLst>
              </a:tr>
              <a:tr h="34182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0</a:t>
                      </a:r>
                      <a:endParaRPr lang="ko-KR" altLang="en-US" sz="1100" dirty="0"/>
                    </a:p>
                  </a:txBody>
                  <a:tcPr marL="43328" marR="43328" marT="21664" marB="21664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0</a:t>
                      </a:r>
                      <a:endParaRPr lang="ko-KR" altLang="en-US" sz="1100" dirty="0"/>
                    </a:p>
                  </a:txBody>
                  <a:tcPr marL="43328" marR="43328" marT="21664" marB="21664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0</a:t>
                      </a:r>
                      <a:endParaRPr lang="ko-KR" altLang="en-US" sz="1100" dirty="0"/>
                    </a:p>
                  </a:txBody>
                  <a:tcPr marL="43328" marR="43328" marT="21664" marB="21664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0</a:t>
                      </a:r>
                      <a:endParaRPr lang="ko-KR" altLang="en-US" sz="1100" dirty="0"/>
                    </a:p>
                  </a:txBody>
                  <a:tcPr marL="43328" marR="43328" marT="21664" marB="21664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0</a:t>
                      </a:r>
                      <a:endParaRPr lang="ko-KR" altLang="en-US" sz="1100" dirty="0"/>
                    </a:p>
                  </a:txBody>
                  <a:tcPr marL="43328" marR="43328" marT="21664" marB="21664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7575122"/>
                  </a:ext>
                </a:extLst>
              </a:tr>
              <a:tr h="34182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-1</a:t>
                      </a:r>
                      <a:endParaRPr lang="ko-KR" altLang="en-US" sz="1100" dirty="0"/>
                    </a:p>
                  </a:txBody>
                  <a:tcPr marL="43328" marR="43328" marT="21664" marB="2166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-2</a:t>
                      </a:r>
                      <a:endParaRPr lang="ko-KR" altLang="en-US" sz="1100" dirty="0"/>
                    </a:p>
                  </a:txBody>
                  <a:tcPr marL="43328" marR="43328" marT="21664" marB="2166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-3</a:t>
                      </a:r>
                      <a:endParaRPr lang="ko-KR" altLang="en-US" sz="1100" dirty="0"/>
                    </a:p>
                  </a:txBody>
                  <a:tcPr marL="43328" marR="43328" marT="21664" marB="2166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-2</a:t>
                      </a:r>
                      <a:endParaRPr lang="ko-KR" altLang="en-US" sz="1100" dirty="0"/>
                    </a:p>
                  </a:txBody>
                  <a:tcPr marL="43328" marR="43328" marT="21664" marB="2166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-1</a:t>
                      </a:r>
                      <a:endParaRPr lang="ko-KR" altLang="en-US" sz="1100" dirty="0"/>
                    </a:p>
                  </a:txBody>
                  <a:tcPr marL="43328" marR="43328" marT="21664" marB="21664"/>
                </a:tc>
                <a:extLst>
                  <a:ext uri="{0D108BD9-81ED-4DB2-BD59-A6C34878D82A}">
                    <a16:rowId xmlns:a16="http://schemas.microsoft.com/office/drawing/2014/main" val="4215398721"/>
                  </a:ext>
                </a:extLst>
              </a:tr>
              <a:tr h="34182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-2</a:t>
                      </a:r>
                      <a:endParaRPr lang="ko-KR" altLang="en-US" sz="1100" dirty="0"/>
                    </a:p>
                  </a:txBody>
                  <a:tcPr marL="43328" marR="43328" marT="21664" marB="2166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-3</a:t>
                      </a:r>
                      <a:endParaRPr lang="ko-KR" altLang="en-US" sz="1100" dirty="0"/>
                    </a:p>
                  </a:txBody>
                  <a:tcPr marL="43328" marR="43328" marT="21664" marB="2166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-4</a:t>
                      </a:r>
                      <a:endParaRPr lang="ko-KR" altLang="en-US" sz="1100" dirty="0"/>
                    </a:p>
                  </a:txBody>
                  <a:tcPr marL="43328" marR="43328" marT="21664" marB="2166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-3</a:t>
                      </a:r>
                      <a:endParaRPr lang="ko-KR" altLang="en-US" sz="1100" dirty="0"/>
                    </a:p>
                  </a:txBody>
                  <a:tcPr marL="43328" marR="43328" marT="21664" marB="2166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-2</a:t>
                      </a:r>
                      <a:endParaRPr lang="ko-KR" altLang="en-US" sz="1100" dirty="0"/>
                    </a:p>
                  </a:txBody>
                  <a:tcPr marL="43328" marR="43328" marT="21664" marB="21664"/>
                </a:tc>
                <a:extLst>
                  <a:ext uri="{0D108BD9-81ED-4DB2-BD59-A6C34878D82A}">
                    <a16:rowId xmlns:a16="http://schemas.microsoft.com/office/drawing/2014/main" val="1621941840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E19931A8-9ECB-458F-A4DD-BC3164B49D29}"/>
              </a:ext>
            </a:extLst>
          </p:cNvPr>
          <p:cNvSpPr txBox="1"/>
          <p:nvPr/>
        </p:nvSpPr>
        <p:spPr>
          <a:xfrm>
            <a:off x="2049761" y="3270892"/>
            <a:ext cx="1803379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b="0" dirty="0"/>
              <a:t>세로</a:t>
            </a:r>
            <a:r>
              <a:rPr lang="en-US" altLang="ko-KR" b="0" dirty="0"/>
              <a:t> edge </a:t>
            </a:r>
            <a:r>
              <a:rPr lang="ko-KR" altLang="en-US" b="0" dirty="0"/>
              <a:t>두껍게 추출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88D144-4A30-4694-AC31-F3470E8A2C36}"/>
              </a:ext>
            </a:extLst>
          </p:cNvPr>
          <p:cNvSpPr txBox="1"/>
          <p:nvPr/>
        </p:nvSpPr>
        <p:spPr>
          <a:xfrm>
            <a:off x="4607006" y="3270892"/>
            <a:ext cx="1803379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dirty="0"/>
              <a:t>가</a:t>
            </a:r>
            <a:r>
              <a:rPr lang="ko-KR" altLang="en-US" b="0" dirty="0"/>
              <a:t>로</a:t>
            </a:r>
            <a:r>
              <a:rPr lang="en-US" altLang="ko-KR" b="0" dirty="0"/>
              <a:t> edge </a:t>
            </a:r>
            <a:r>
              <a:rPr lang="ko-KR" altLang="en-US" b="0" dirty="0"/>
              <a:t>두껍게 추출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8C73C4-F2B2-453B-87EF-FDF0C0193A3B}"/>
              </a:ext>
            </a:extLst>
          </p:cNvPr>
          <p:cNvSpPr txBox="1"/>
          <p:nvPr/>
        </p:nvSpPr>
        <p:spPr>
          <a:xfrm>
            <a:off x="1979603" y="3790289"/>
            <a:ext cx="5741956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dirty="0"/>
              <a:t>실제로 사용할 때는 양의 부분 혹은 음의 부분의 합</a:t>
            </a:r>
            <a:r>
              <a:rPr lang="en-US" altLang="ko-KR" dirty="0"/>
              <a:t>(</a:t>
            </a:r>
            <a:r>
              <a:rPr lang="ko-KR" altLang="en-US" dirty="0"/>
              <a:t>절대값</a:t>
            </a:r>
            <a:r>
              <a:rPr lang="en-US" altLang="ko-KR" dirty="0"/>
              <a:t>)</a:t>
            </a:r>
            <a:r>
              <a:rPr lang="ko-KR" altLang="en-US" dirty="0"/>
              <a:t>이 </a:t>
            </a:r>
            <a:r>
              <a:rPr lang="en-US" altLang="ko-KR" dirty="0"/>
              <a:t>1</a:t>
            </a:r>
            <a:r>
              <a:rPr lang="ko-KR" altLang="en-US" dirty="0"/>
              <a:t>이 되도록</a:t>
            </a:r>
            <a:endParaRPr lang="en-US" altLang="ko-KR" dirty="0"/>
          </a:p>
          <a:p>
            <a:r>
              <a:rPr lang="ko-KR" altLang="en-US" dirty="0"/>
              <a:t>전체를 일정 양수로 나누어 사용</a:t>
            </a:r>
          </a:p>
        </p:txBody>
      </p:sp>
    </p:spTree>
    <p:extLst>
      <p:ext uri="{BB962C8B-B14F-4D97-AF65-F5344CB8AC3E}">
        <p14:creationId xmlns:p14="http://schemas.microsoft.com/office/powerpoint/2010/main" val="20679896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필터 연산의 예시 </a:t>
            </a:r>
            <a:r>
              <a:rPr lang="en-US" altLang="ko-KR" dirty="0"/>
              <a:t>– </a:t>
            </a:r>
            <a:r>
              <a:rPr lang="ko-KR" altLang="en-US" dirty="0"/>
              <a:t>컬러 이미지의 경우</a:t>
            </a:r>
            <a:endParaRPr dirty="0"/>
          </a:p>
        </p:txBody>
      </p:sp>
      <p:sp>
        <p:nvSpPr>
          <p:cNvPr id="89" name="Google Shape;89;p17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9823743-DD3B-4ACA-A4B6-6B2DBFCB34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274" y="1197935"/>
            <a:ext cx="4349591" cy="349425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68C73C4-F2B2-453B-87EF-FDF0C0193A3B}"/>
              </a:ext>
            </a:extLst>
          </p:cNvPr>
          <p:cNvSpPr txBox="1"/>
          <p:nvPr/>
        </p:nvSpPr>
        <p:spPr>
          <a:xfrm>
            <a:off x="4996395" y="1307550"/>
            <a:ext cx="3670877" cy="187743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200" dirty="0"/>
              <a:t>일반 컬러 이미지의 경우 </a:t>
            </a:r>
            <a:endParaRPr lang="en-US" altLang="ko-KR" sz="1200" dirty="0"/>
          </a:p>
          <a:p>
            <a:r>
              <a:rPr lang="ko-KR" altLang="en-US" sz="1200" dirty="0"/>
              <a:t>한 장의 이미지 데이터는 </a:t>
            </a:r>
            <a:r>
              <a:rPr lang="en-US" altLang="ko-KR" sz="1200" dirty="0"/>
              <a:t>RGB </a:t>
            </a:r>
            <a:r>
              <a:rPr lang="ko-KR" altLang="en-US" sz="1200" dirty="0"/>
              <a:t>세 가지 </a:t>
            </a:r>
            <a:r>
              <a:rPr lang="en-US" altLang="ko-KR" sz="1200" dirty="0"/>
              <a:t>layer</a:t>
            </a:r>
            <a:r>
              <a:rPr lang="ko-KR" altLang="en-US" sz="1200" dirty="0"/>
              <a:t>로 나뉜다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각 </a:t>
            </a:r>
            <a:r>
              <a:rPr lang="en-US" altLang="ko-KR" sz="1200" dirty="0"/>
              <a:t>layer</a:t>
            </a:r>
            <a:r>
              <a:rPr lang="ko-KR" altLang="en-US" sz="1200" dirty="0"/>
              <a:t>에 대해 서로 다른 필터를 적용할 수 있는데</a:t>
            </a:r>
            <a:r>
              <a:rPr lang="en-US" altLang="ko-KR" sz="1200" dirty="0"/>
              <a:t>, </a:t>
            </a:r>
          </a:p>
          <a:p>
            <a:endParaRPr lang="en-US" altLang="ko-KR" sz="1200" dirty="0"/>
          </a:p>
          <a:p>
            <a:r>
              <a:rPr lang="ko-KR" altLang="en-US" sz="1200" dirty="0"/>
              <a:t>한 이미지에 두 종류의 필터를 적용할 경우</a:t>
            </a:r>
            <a:endParaRPr lang="en-US" altLang="ko-KR" sz="1200" dirty="0"/>
          </a:p>
          <a:p>
            <a:r>
              <a:rPr lang="ko-KR" altLang="en-US" sz="1200" dirty="0"/>
              <a:t>전체적으로는 </a:t>
            </a:r>
            <a:r>
              <a:rPr lang="en-US" altLang="ko-KR" sz="1200" dirty="0"/>
              <a:t>3X2</a:t>
            </a:r>
            <a:r>
              <a:rPr lang="ko-KR" altLang="en-US" sz="1200" dirty="0"/>
              <a:t>가지 필터를 준비하게 된다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ko-KR" altLang="en-US" sz="1200" dirty="0"/>
              <a:t>필터 하나의 크기가 </a:t>
            </a:r>
            <a:r>
              <a:rPr lang="en-US" altLang="ko-KR" sz="1200" dirty="0"/>
              <a:t>5X5</a:t>
            </a:r>
            <a:r>
              <a:rPr lang="ko-KR" altLang="en-US" sz="1200" dirty="0"/>
              <a:t>인 경우</a:t>
            </a:r>
            <a:endParaRPr lang="en-US" altLang="ko-KR" sz="1200" dirty="0"/>
          </a:p>
          <a:p>
            <a:r>
              <a:rPr lang="ko-KR" altLang="en-US" sz="1200" dirty="0"/>
              <a:t>필터를 담을 리스트의 크기는 </a:t>
            </a:r>
            <a:endParaRPr lang="en-US" altLang="ko-KR" sz="1200" dirty="0"/>
          </a:p>
          <a:p>
            <a:r>
              <a:rPr lang="en-US" altLang="ko-KR" sz="1200" dirty="0"/>
              <a:t>5X5X3X2</a:t>
            </a:r>
            <a:r>
              <a:rPr lang="ko-KR" altLang="en-US" sz="1200" dirty="0"/>
              <a:t>의 다차원 리스트가 된다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6122D5-8F41-4755-A3EC-3E3F3E4F2C6A}"/>
              </a:ext>
            </a:extLst>
          </p:cNvPr>
          <p:cNvSpPr txBox="1"/>
          <p:nvPr/>
        </p:nvSpPr>
        <p:spPr>
          <a:xfrm>
            <a:off x="4685030" y="3313949"/>
            <a:ext cx="3896901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200" b="1" dirty="0">
                <a:solidFill>
                  <a:srgbClr val="FF0000"/>
                </a:solidFill>
              </a:rPr>
              <a:t>필터 크기</a:t>
            </a:r>
            <a:r>
              <a:rPr lang="en-US" altLang="ko-KR" sz="1000" b="1" dirty="0">
                <a:solidFill>
                  <a:srgbClr val="FF0000"/>
                </a:solidFill>
              </a:rPr>
              <a:t>(</a:t>
            </a:r>
            <a:r>
              <a:rPr lang="ko-KR" altLang="en-US" sz="1000" b="1" dirty="0">
                <a:solidFill>
                  <a:srgbClr val="FF0000"/>
                </a:solidFill>
              </a:rPr>
              <a:t>가로</a:t>
            </a:r>
            <a:r>
              <a:rPr lang="en-US" altLang="ko-KR" sz="1000" b="1" dirty="0">
                <a:solidFill>
                  <a:srgbClr val="FF0000"/>
                </a:solidFill>
              </a:rPr>
              <a:t>X</a:t>
            </a:r>
            <a:r>
              <a:rPr lang="ko-KR" altLang="en-US" sz="1000" b="1" dirty="0">
                <a:solidFill>
                  <a:srgbClr val="FF0000"/>
                </a:solidFill>
              </a:rPr>
              <a:t>세로</a:t>
            </a:r>
            <a:r>
              <a:rPr lang="en-US" altLang="ko-KR" sz="1000" b="1" dirty="0">
                <a:solidFill>
                  <a:srgbClr val="FF0000"/>
                </a:solidFill>
              </a:rPr>
              <a:t>)</a:t>
            </a:r>
            <a:r>
              <a:rPr lang="en-US" altLang="ko-KR" sz="1200" b="1" dirty="0">
                <a:solidFill>
                  <a:srgbClr val="FF0000"/>
                </a:solidFill>
              </a:rPr>
              <a:t> X</a:t>
            </a:r>
            <a:r>
              <a:rPr lang="ko-KR" altLang="en-US" sz="1200" b="1" dirty="0">
                <a:solidFill>
                  <a:srgbClr val="FF0000"/>
                </a:solidFill>
              </a:rPr>
              <a:t>입력 </a:t>
            </a:r>
            <a:r>
              <a:rPr lang="en-US" altLang="ko-KR" sz="1200" b="1" dirty="0">
                <a:solidFill>
                  <a:srgbClr val="FF0000"/>
                </a:solidFill>
              </a:rPr>
              <a:t>layer </a:t>
            </a:r>
            <a:r>
              <a:rPr lang="ko-KR" altLang="en-US" sz="1200" b="1" dirty="0">
                <a:solidFill>
                  <a:srgbClr val="FF0000"/>
                </a:solidFill>
              </a:rPr>
              <a:t>수</a:t>
            </a:r>
            <a:r>
              <a:rPr lang="en-US" altLang="ko-KR" sz="1000" b="1" dirty="0">
                <a:solidFill>
                  <a:srgbClr val="FF0000"/>
                </a:solidFill>
              </a:rPr>
              <a:t>(RGB)</a:t>
            </a:r>
            <a:r>
              <a:rPr lang="en-US" altLang="ko-KR" sz="1200" b="1" dirty="0">
                <a:solidFill>
                  <a:srgbClr val="FF0000"/>
                </a:solidFill>
              </a:rPr>
              <a:t> X </a:t>
            </a:r>
            <a:r>
              <a:rPr lang="ko-KR" altLang="en-US" sz="1200" b="1" dirty="0">
                <a:solidFill>
                  <a:srgbClr val="FF0000"/>
                </a:solidFill>
              </a:rPr>
              <a:t>출력 </a:t>
            </a:r>
            <a:r>
              <a:rPr lang="en-US" altLang="ko-KR" sz="1200" b="1" dirty="0">
                <a:solidFill>
                  <a:srgbClr val="FF0000"/>
                </a:solidFill>
              </a:rPr>
              <a:t>layer </a:t>
            </a:r>
            <a:r>
              <a:rPr lang="ko-KR" altLang="en-US" sz="1200" b="1" dirty="0">
                <a:solidFill>
                  <a:srgbClr val="FF0000"/>
                </a:solidFill>
              </a:rPr>
              <a:t>수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A47191-F3A8-483F-AF7E-D7F8E44E8D25}"/>
              </a:ext>
            </a:extLst>
          </p:cNvPr>
          <p:cNvSpPr txBox="1"/>
          <p:nvPr/>
        </p:nvSpPr>
        <p:spPr>
          <a:xfrm>
            <a:off x="3271981" y="1520506"/>
            <a:ext cx="1317668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200" b="1">
                <a:solidFill>
                  <a:srgbClr val="FF0000"/>
                </a:solidFill>
              </a:rPr>
              <a:t>단순히 더하면 된다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64760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CNN - </a:t>
            </a:r>
            <a:r>
              <a:rPr lang="ko-KR" altLang="en-US" dirty="0"/>
              <a:t>필터링</a:t>
            </a:r>
            <a:endParaRPr dirty="0"/>
          </a:p>
        </p:txBody>
      </p:sp>
      <p:sp>
        <p:nvSpPr>
          <p:cNvPr id="89" name="Google Shape;89;p17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sp>
        <p:nvSpPr>
          <p:cNvPr id="7" name="텍스트 개체 틀 2">
            <a:extLst>
              <a:ext uri="{FF2B5EF4-FFF2-40B4-BE49-F238E27FC236}">
                <a16:creationId xmlns:a16="http://schemas.microsoft.com/office/drawing/2014/main" id="{66281C8C-9A1E-4553-9DAA-467FCF0D18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51600" y="782818"/>
            <a:ext cx="6640800" cy="3067500"/>
          </a:xfrm>
        </p:spPr>
        <p:txBody>
          <a:bodyPr/>
          <a:lstStyle/>
          <a:p>
            <a:pPr marL="101600" indent="0" algn="ctr">
              <a:buNone/>
            </a:pPr>
            <a:r>
              <a:rPr lang="ko-KR" altLang="en-US" dirty="0"/>
              <a:t>사실 이게 </a:t>
            </a:r>
            <a:r>
              <a:rPr lang="ko-KR" altLang="en-US" dirty="0" err="1"/>
              <a:t>합성곱</a:t>
            </a:r>
            <a:r>
              <a:rPr lang="ko-KR" altLang="en-US" dirty="0"/>
              <a:t> 필터의 전부</a:t>
            </a:r>
            <a:r>
              <a:rPr lang="en-US" altLang="ko-KR" dirty="0"/>
              <a:t>! </a:t>
            </a:r>
          </a:p>
          <a:p>
            <a:pPr marL="101600" indent="0" algn="ctr">
              <a:buNone/>
            </a:pPr>
            <a:endParaRPr lang="en-US" altLang="ko-KR" sz="1600" dirty="0"/>
          </a:p>
          <a:p>
            <a:pPr marL="101600" indent="0" algn="ctr">
              <a:buNone/>
            </a:pPr>
            <a:r>
              <a:rPr lang="ko-KR" altLang="en-US" sz="1600" dirty="0"/>
              <a:t>여러 필터에 가중치를 부여</a:t>
            </a:r>
            <a:r>
              <a:rPr lang="en-US" altLang="ko-KR" sz="1600" dirty="0"/>
              <a:t>/</a:t>
            </a:r>
            <a:r>
              <a:rPr lang="ko-KR" altLang="en-US" sz="1600" dirty="0"/>
              <a:t>수정하여 이미지를 제어하고</a:t>
            </a:r>
            <a:r>
              <a:rPr lang="en-US" altLang="ko-KR" sz="1600" dirty="0"/>
              <a:t> </a:t>
            </a:r>
            <a:r>
              <a:rPr lang="ko-KR" altLang="en-US" sz="1600" dirty="0"/>
              <a:t>특징 추출하기</a:t>
            </a:r>
          </a:p>
        </p:txBody>
      </p:sp>
    </p:spTree>
    <p:extLst>
      <p:ext uri="{BB962C8B-B14F-4D97-AF65-F5344CB8AC3E}">
        <p14:creationId xmlns:p14="http://schemas.microsoft.com/office/powerpoint/2010/main" val="29537683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/>
              <a:t>텐서플로우를</a:t>
            </a:r>
            <a:r>
              <a:rPr lang="ko-KR" altLang="en-US" dirty="0"/>
              <a:t> 이용한 </a:t>
            </a:r>
            <a:r>
              <a:rPr lang="ko-KR" altLang="en-US" dirty="0" err="1"/>
              <a:t>합성곱</a:t>
            </a:r>
            <a:r>
              <a:rPr lang="ko-KR" altLang="en-US" dirty="0"/>
              <a:t> 필터의 적용</a:t>
            </a:r>
            <a:endParaRPr dirty="0"/>
          </a:p>
        </p:txBody>
      </p:sp>
      <p:sp>
        <p:nvSpPr>
          <p:cNvPr id="89" name="Google Shape;89;p17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78993C-320A-4EDC-B500-50D054742C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2800" y="931704"/>
            <a:ext cx="7638400" cy="1017045"/>
          </a:xfrm>
        </p:spPr>
        <p:txBody>
          <a:bodyPr/>
          <a:lstStyle/>
          <a:p>
            <a:pPr marL="101600" indent="0" algn="ctr">
              <a:buNone/>
            </a:pPr>
            <a:r>
              <a:rPr lang="ko-KR" altLang="en-US" sz="1400" dirty="0"/>
              <a:t>코드로 필터연산 연습하기 </a:t>
            </a:r>
            <a:endParaRPr lang="en-US" altLang="ko-KR" sz="1400" dirty="0"/>
          </a:p>
          <a:p>
            <a:pPr marL="101600" indent="0" algn="ctr">
              <a:buNone/>
            </a:pPr>
            <a:r>
              <a:rPr lang="en-US" altLang="ko-KR" sz="1400" dirty="0"/>
              <a:t>(ORENIST: 28x28 gray scale image </a:t>
            </a:r>
            <a:r>
              <a:rPr lang="ko-KR" altLang="en-US" sz="1400" dirty="0"/>
              <a:t>각 픽셀은 </a:t>
            </a:r>
            <a:r>
              <a:rPr lang="en-US" altLang="ko-KR" sz="1400" dirty="0"/>
              <a:t>0~1 </a:t>
            </a:r>
            <a:r>
              <a:rPr lang="ko-KR" altLang="en-US" sz="1400" dirty="0"/>
              <a:t>소수점</a:t>
            </a:r>
            <a:r>
              <a:rPr lang="en-US" altLang="ko-KR" sz="1400" dirty="0"/>
              <a:t>)</a:t>
            </a:r>
          </a:p>
        </p:txBody>
      </p:sp>
      <p:sp>
        <p:nvSpPr>
          <p:cNvPr id="4" name="AutoShape 4" descr="Laplace Transforms - 1a. The Unit Step Function (Heaviside Function)">
            <a:extLst>
              <a:ext uri="{FF2B5EF4-FFF2-40B4-BE49-F238E27FC236}">
                <a16:creationId xmlns:a16="http://schemas.microsoft.com/office/drawing/2014/main" id="{17BDF60B-3781-42F1-B40D-F5AD880EDBC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2354120-672C-44CB-B193-186BDA6275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6569" y="1824529"/>
            <a:ext cx="5335661" cy="2740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1070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/>
              <a:t>텐서플로우를</a:t>
            </a:r>
            <a:r>
              <a:rPr lang="ko-KR" altLang="en-US" dirty="0"/>
              <a:t> 이용한 </a:t>
            </a:r>
            <a:r>
              <a:rPr lang="ko-KR" altLang="en-US" dirty="0" err="1"/>
              <a:t>합성곱</a:t>
            </a:r>
            <a:r>
              <a:rPr lang="ko-KR" altLang="en-US" dirty="0"/>
              <a:t> 필터의 적용</a:t>
            </a:r>
            <a:endParaRPr dirty="0"/>
          </a:p>
        </p:txBody>
      </p:sp>
      <p:sp>
        <p:nvSpPr>
          <p:cNvPr id="89" name="Google Shape;89;p17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sp>
        <p:nvSpPr>
          <p:cNvPr id="4" name="AutoShape 4" descr="Laplace Transforms - 1a. The Unit Step Function (Heaviside Function)">
            <a:extLst>
              <a:ext uri="{FF2B5EF4-FFF2-40B4-BE49-F238E27FC236}">
                <a16:creationId xmlns:a16="http://schemas.microsoft.com/office/drawing/2014/main" id="{17BDF60B-3781-42F1-B40D-F5AD880EDBC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E791C40-B06F-450B-920E-EC8E4A32DA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7440" y="1292735"/>
            <a:ext cx="5709061" cy="3212024"/>
          </a:xfrm>
          <a:prstGeom prst="rect">
            <a:avLst/>
          </a:prstGeom>
        </p:spPr>
      </p:pic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78993C-320A-4EDC-B500-50D054742C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4356" y="960965"/>
            <a:ext cx="7638400" cy="1017045"/>
          </a:xfrm>
        </p:spPr>
        <p:txBody>
          <a:bodyPr/>
          <a:lstStyle/>
          <a:p>
            <a:pPr marL="101600" indent="0">
              <a:buNone/>
            </a:pPr>
            <a:r>
              <a:rPr lang="ko-KR" altLang="en-US" sz="1400" dirty="0"/>
              <a:t>필터 크기 </a:t>
            </a:r>
            <a:r>
              <a:rPr lang="en-US" altLang="ko-KR" sz="1400" dirty="0"/>
              <a:t>= 5 X 5</a:t>
            </a:r>
          </a:p>
          <a:p>
            <a:pPr marL="101600" indent="0">
              <a:buNone/>
            </a:pPr>
            <a:r>
              <a:rPr lang="ko-KR" altLang="en-US" sz="1400" dirty="0"/>
              <a:t>입력 </a:t>
            </a:r>
            <a:r>
              <a:rPr lang="en-US" altLang="ko-KR" sz="1400" dirty="0"/>
              <a:t>layer </a:t>
            </a:r>
            <a:r>
              <a:rPr lang="ko-KR" altLang="en-US" sz="1400" dirty="0"/>
              <a:t>수 </a:t>
            </a:r>
            <a:r>
              <a:rPr lang="en-US" altLang="ko-KR" sz="1400" dirty="0"/>
              <a:t>= 1</a:t>
            </a:r>
          </a:p>
          <a:p>
            <a:pPr marL="101600" indent="0">
              <a:buNone/>
            </a:pPr>
            <a:r>
              <a:rPr lang="ko-KR" altLang="en-US" sz="1400" dirty="0"/>
              <a:t>출력 </a:t>
            </a:r>
            <a:r>
              <a:rPr lang="en-US" altLang="ko-KR" sz="1400" dirty="0"/>
              <a:t>layer </a:t>
            </a:r>
            <a:r>
              <a:rPr lang="ko-KR" altLang="en-US" sz="1400" dirty="0"/>
              <a:t>수 </a:t>
            </a:r>
            <a:r>
              <a:rPr lang="en-US" altLang="ko-KR" sz="1400" dirty="0"/>
              <a:t>= 2</a:t>
            </a:r>
          </a:p>
          <a:p>
            <a:pPr marL="101600" indent="0">
              <a:buNone/>
            </a:pPr>
            <a:r>
              <a:rPr lang="en-US" altLang="ko-KR" sz="1400" dirty="0"/>
              <a:t>5</a:t>
            </a:r>
            <a:r>
              <a:rPr lang="en-US" altLang="ko-KR" sz="1100" dirty="0"/>
              <a:t>X</a:t>
            </a:r>
            <a:r>
              <a:rPr lang="en-US" altLang="ko-KR" sz="1400" dirty="0"/>
              <a:t>5</a:t>
            </a:r>
            <a:r>
              <a:rPr lang="en-US" altLang="ko-KR" sz="1100" dirty="0"/>
              <a:t>X</a:t>
            </a:r>
            <a:r>
              <a:rPr lang="en-US" altLang="ko-KR" sz="1400" dirty="0"/>
              <a:t>1</a:t>
            </a:r>
            <a:r>
              <a:rPr lang="en-US" altLang="ko-KR" sz="1100" dirty="0"/>
              <a:t>X</a:t>
            </a:r>
            <a:r>
              <a:rPr lang="en-US" altLang="ko-KR" sz="1400" dirty="0"/>
              <a:t>2 </a:t>
            </a:r>
            <a:r>
              <a:rPr lang="ko-KR" altLang="en-US" sz="1400" dirty="0"/>
              <a:t>크기의 다차원 리스트에 </a:t>
            </a:r>
            <a:r>
              <a:rPr lang="ko-KR" altLang="en-US" sz="1400" dirty="0" err="1"/>
              <a:t>담아주기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8295812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/>
              <a:t>텐서플로우를</a:t>
            </a:r>
            <a:r>
              <a:rPr lang="ko-KR" altLang="en-US" dirty="0"/>
              <a:t> 이용한 </a:t>
            </a:r>
            <a:r>
              <a:rPr lang="ko-KR" altLang="en-US" dirty="0" err="1"/>
              <a:t>합성곱</a:t>
            </a:r>
            <a:r>
              <a:rPr lang="ko-KR" altLang="en-US" dirty="0"/>
              <a:t> 필터의 적용</a:t>
            </a:r>
            <a:endParaRPr dirty="0"/>
          </a:p>
        </p:txBody>
      </p:sp>
      <p:sp>
        <p:nvSpPr>
          <p:cNvPr id="89" name="Google Shape;89;p17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78993C-320A-4EDC-B500-50D054742C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2800" y="931704"/>
            <a:ext cx="7638400" cy="3300054"/>
          </a:xfrm>
        </p:spPr>
        <p:txBody>
          <a:bodyPr/>
          <a:lstStyle/>
          <a:p>
            <a:pPr marL="101600" indent="0" algn="ctr">
              <a:buNone/>
            </a:pPr>
            <a:r>
              <a:rPr lang="en-US" altLang="ko-KR" sz="1400" dirty="0" err="1"/>
              <a:t>Tensorflow</a:t>
            </a:r>
            <a:r>
              <a:rPr lang="ko-KR" altLang="en-US" sz="1400" dirty="0"/>
              <a:t>에는 이와 같은 필터를 준비하고 </a:t>
            </a:r>
            <a:endParaRPr lang="en-US" altLang="ko-KR" sz="1400" dirty="0"/>
          </a:p>
          <a:p>
            <a:pPr marL="101600" indent="0" algn="ctr">
              <a:buNone/>
            </a:pPr>
            <a:r>
              <a:rPr lang="ko-KR" altLang="en-US" sz="1400" dirty="0"/>
              <a:t>이미지 데이터에 적용하는 함수가 미리 준비되어 있음</a:t>
            </a:r>
            <a:endParaRPr lang="en-US" altLang="ko-KR" sz="1400" dirty="0"/>
          </a:p>
          <a:p>
            <a:pPr marL="101600" indent="0" algn="ctr">
              <a:buNone/>
            </a:pPr>
            <a:endParaRPr lang="en-US" altLang="ko-KR" sz="1400" dirty="0"/>
          </a:p>
          <a:p>
            <a:pPr marL="101600" indent="0" algn="ctr">
              <a:buNone/>
            </a:pPr>
            <a:r>
              <a:rPr lang="ko-KR" altLang="en-US" sz="1400" dirty="0"/>
              <a:t>이번 강의에서의 예제는 주로 </a:t>
            </a:r>
            <a:r>
              <a:rPr lang="en-US" altLang="ko-KR" sz="1400" dirty="0"/>
              <a:t>gray scale</a:t>
            </a:r>
            <a:r>
              <a:rPr lang="ko-KR" altLang="en-US" sz="1400" dirty="0"/>
              <a:t>을 다루지만</a:t>
            </a:r>
            <a:r>
              <a:rPr lang="en-US" altLang="ko-KR" sz="1400"/>
              <a:t>, </a:t>
            </a:r>
          </a:p>
          <a:p>
            <a:pPr marL="101600" indent="0" algn="ctr">
              <a:buNone/>
            </a:pPr>
            <a:r>
              <a:rPr lang="en-US" altLang="ko-KR" sz="1400"/>
              <a:t>RGB </a:t>
            </a:r>
            <a:r>
              <a:rPr lang="ko-KR" altLang="en-US" sz="1400" dirty="0"/>
              <a:t>세 가지 레이어를 준비한다면</a:t>
            </a:r>
            <a:endParaRPr lang="en-US" altLang="ko-KR" sz="1400" dirty="0"/>
          </a:p>
          <a:p>
            <a:pPr marL="101600" indent="0" algn="ctr">
              <a:buNone/>
            </a:pPr>
            <a:r>
              <a:rPr lang="ko-KR" altLang="en-US" sz="1400" dirty="0"/>
              <a:t>컬러 이미지에도 적용이 가능함</a:t>
            </a:r>
            <a:endParaRPr lang="en-US" altLang="ko-KR" sz="1400" dirty="0"/>
          </a:p>
        </p:txBody>
      </p:sp>
      <p:sp>
        <p:nvSpPr>
          <p:cNvPr id="4" name="AutoShape 4" descr="Laplace Transforms - 1a. The Unit Step Function (Heaviside Function)">
            <a:extLst>
              <a:ext uri="{FF2B5EF4-FFF2-40B4-BE49-F238E27FC236}">
                <a16:creationId xmlns:a16="http://schemas.microsoft.com/office/drawing/2014/main" id="{17BDF60B-3781-42F1-B40D-F5AD880EDBC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98886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/>
              <a:t>텐서플로우를</a:t>
            </a:r>
            <a:r>
              <a:rPr lang="ko-KR" altLang="en-US" dirty="0"/>
              <a:t> 이용한 </a:t>
            </a:r>
            <a:r>
              <a:rPr lang="ko-KR" altLang="en-US" dirty="0" err="1"/>
              <a:t>합성곱</a:t>
            </a:r>
            <a:r>
              <a:rPr lang="ko-KR" altLang="en-US" dirty="0"/>
              <a:t> 필터의 적용</a:t>
            </a:r>
            <a:endParaRPr dirty="0"/>
          </a:p>
        </p:txBody>
      </p:sp>
      <p:sp>
        <p:nvSpPr>
          <p:cNvPr id="89" name="Google Shape;89;p17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78993C-320A-4EDC-B500-50D054742C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2800" y="719606"/>
            <a:ext cx="7638400" cy="1306144"/>
          </a:xfrm>
        </p:spPr>
        <p:txBody>
          <a:bodyPr/>
          <a:lstStyle/>
          <a:p>
            <a:pPr marL="101600" indent="0" algn="ctr">
              <a:buNone/>
            </a:pPr>
            <a:r>
              <a:rPr lang="en-US" altLang="ko-KR" dirty="0"/>
              <a:t>Stride: </a:t>
            </a:r>
            <a:r>
              <a:rPr lang="ko-KR" altLang="en-US" dirty="0"/>
              <a:t>몇 </a:t>
            </a:r>
            <a:r>
              <a:rPr lang="ko-KR" altLang="en-US" dirty="0" err="1"/>
              <a:t>칸씩</a:t>
            </a:r>
            <a:r>
              <a:rPr lang="ko-KR" altLang="en-US" dirty="0"/>
              <a:t> 이동하며 필터를 적용할 것인가</a:t>
            </a:r>
          </a:p>
        </p:txBody>
      </p:sp>
      <p:sp>
        <p:nvSpPr>
          <p:cNvPr id="4" name="AutoShape 4" descr="Laplace Transforms - 1a. The Unit Step Function (Heaviside Function)">
            <a:extLst>
              <a:ext uri="{FF2B5EF4-FFF2-40B4-BE49-F238E27FC236}">
                <a16:creationId xmlns:a16="http://schemas.microsoft.com/office/drawing/2014/main" id="{17BDF60B-3781-42F1-B40D-F5AD880EDBC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8DFE71E-0B85-42AB-ABD0-F96F662D3A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8056" y="1774614"/>
            <a:ext cx="6712688" cy="2599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3650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/>
              <a:t>텐서플로우를</a:t>
            </a:r>
            <a:r>
              <a:rPr lang="ko-KR" altLang="en-US" dirty="0"/>
              <a:t> 이용한 </a:t>
            </a:r>
            <a:r>
              <a:rPr lang="ko-KR" altLang="en-US" dirty="0" err="1"/>
              <a:t>합성곱</a:t>
            </a:r>
            <a:r>
              <a:rPr lang="ko-KR" altLang="en-US" dirty="0"/>
              <a:t> 필터의 적용</a:t>
            </a:r>
            <a:endParaRPr dirty="0"/>
          </a:p>
        </p:txBody>
      </p:sp>
      <p:sp>
        <p:nvSpPr>
          <p:cNvPr id="89" name="Google Shape;89;p17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78993C-320A-4EDC-B500-50D054742C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2800" y="719606"/>
            <a:ext cx="7638400" cy="1306144"/>
          </a:xfrm>
        </p:spPr>
        <p:txBody>
          <a:bodyPr/>
          <a:lstStyle/>
          <a:p>
            <a:pPr marL="101600" indent="0" algn="ctr">
              <a:buNone/>
            </a:pPr>
            <a:r>
              <a:rPr lang="en-US" altLang="ko-KR" dirty="0"/>
              <a:t>Stride: </a:t>
            </a:r>
            <a:r>
              <a:rPr lang="ko-KR" altLang="en-US" dirty="0"/>
              <a:t>몇 </a:t>
            </a:r>
            <a:r>
              <a:rPr lang="ko-KR" altLang="en-US" dirty="0" err="1"/>
              <a:t>칸씩</a:t>
            </a:r>
            <a:r>
              <a:rPr lang="ko-KR" altLang="en-US" dirty="0"/>
              <a:t> 이동하며 필터를 적용할 것인가</a:t>
            </a:r>
          </a:p>
        </p:txBody>
      </p:sp>
      <p:sp>
        <p:nvSpPr>
          <p:cNvPr id="4" name="AutoShape 4" descr="Laplace Transforms - 1a. The Unit Step Function (Heaviside Function)">
            <a:extLst>
              <a:ext uri="{FF2B5EF4-FFF2-40B4-BE49-F238E27FC236}">
                <a16:creationId xmlns:a16="http://schemas.microsoft.com/office/drawing/2014/main" id="{17BDF60B-3781-42F1-B40D-F5AD880EDBC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텍스트 개체 틀 2">
            <a:extLst>
              <a:ext uri="{FF2B5EF4-FFF2-40B4-BE49-F238E27FC236}">
                <a16:creationId xmlns:a16="http://schemas.microsoft.com/office/drawing/2014/main" id="{BB60EE74-128D-4BE8-9FED-5742EBEA1009}"/>
              </a:ext>
            </a:extLst>
          </p:cNvPr>
          <p:cNvSpPr txBox="1">
            <a:spLocks/>
          </p:cNvSpPr>
          <p:nvPr/>
        </p:nvSpPr>
        <p:spPr>
          <a:xfrm>
            <a:off x="905200" y="1916650"/>
            <a:ext cx="7638400" cy="1306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▣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●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●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101600" indent="0">
              <a:buFont typeface="PT Serif"/>
              <a:buNone/>
            </a:pPr>
            <a:r>
              <a:rPr lang="ko-KR" altLang="en-US" sz="1600" dirty="0"/>
              <a:t>입력 이미지가 클 경우 일정 간격으로 픽셀을 추출하여 계산</a:t>
            </a:r>
            <a:endParaRPr lang="en-US" altLang="ko-KR" sz="1600" dirty="0"/>
          </a:p>
          <a:p>
            <a:pPr marL="101600" indent="0">
              <a:buFont typeface="PT Serif"/>
              <a:buNone/>
            </a:pPr>
            <a:endParaRPr lang="en-US" altLang="ko-KR" sz="1600" b="1" dirty="0"/>
          </a:p>
          <a:p>
            <a:pPr marL="101600" indent="0">
              <a:buFont typeface="PT Serif"/>
              <a:buNone/>
            </a:pPr>
            <a:r>
              <a:rPr lang="en-US" altLang="ko-KR" sz="1600" b="1" dirty="0"/>
              <a:t>[1,1,1,1]</a:t>
            </a:r>
            <a:r>
              <a:rPr lang="en-US" altLang="ko-KR" sz="1600" dirty="0"/>
              <a:t> : </a:t>
            </a:r>
            <a:r>
              <a:rPr lang="ko-KR" altLang="en-US" sz="1600" dirty="0"/>
              <a:t>모든 픽셀에 대해 계산</a:t>
            </a:r>
            <a:endParaRPr lang="en-US" altLang="ko-KR" sz="1600" dirty="0"/>
          </a:p>
          <a:p>
            <a:pPr marL="101600" indent="0">
              <a:buFont typeface="PT Serif"/>
              <a:buNone/>
            </a:pPr>
            <a:r>
              <a:rPr lang="en-US" altLang="ko-KR" sz="1600" b="1" dirty="0"/>
              <a:t>[1, </a:t>
            </a:r>
            <a:r>
              <a:rPr lang="en-US" altLang="ko-KR" sz="1600" b="1" dirty="0" err="1"/>
              <a:t>dy</a:t>
            </a:r>
            <a:r>
              <a:rPr lang="en-US" altLang="ko-KR" sz="1600" b="1" dirty="0"/>
              <a:t>, dx, 1] </a:t>
            </a:r>
            <a:r>
              <a:rPr lang="en-US" altLang="ko-KR" sz="1600" dirty="0"/>
              <a:t>: </a:t>
            </a:r>
            <a:r>
              <a:rPr lang="ko-KR" altLang="en-US" sz="1600" dirty="0"/>
              <a:t>세로 방향으로 </a:t>
            </a:r>
            <a:r>
              <a:rPr lang="en-US" altLang="ko-KR" sz="1600" dirty="0" err="1"/>
              <a:t>dy</a:t>
            </a:r>
            <a:r>
              <a:rPr lang="en-US" altLang="ko-KR" sz="1600" dirty="0"/>
              <a:t> </a:t>
            </a:r>
            <a:r>
              <a:rPr lang="ko-KR" altLang="en-US" sz="1600" dirty="0"/>
              <a:t>픽셀마다 가로방향으로 </a:t>
            </a:r>
            <a:r>
              <a:rPr lang="en-US" altLang="ko-KR" sz="1600" dirty="0"/>
              <a:t>dx </a:t>
            </a:r>
            <a:r>
              <a:rPr lang="ko-KR" altLang="en-US" sz="1600" dirty="0"/>
              <a:t>픽셀마다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28265F-8522-4F2F-82A4-0049021986B0}"/>
              </a:ext>
            </a:extLst>
          </p:cNvPr>
          <p:cNvSpPr txBox="1"/>
          <p:nvPr/>
        </p:nvSpPr>
        <p:spPr>
          <a:xfrm>
            <a:off x="1194389" y="3462505"/>
            <a:ext cx="548994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3"/>
              </a:rPr>
              <a:t>https://www.tensorflow.org/api_docs/python/tf/nn/conv2d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00762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/>
              <a:t>텐서플로우를</a:t>
            </a:r>
            <a:r>
              <a:rPr lang="ko-KR" altLang="en-US" dirty="0"/>
              <a:t> 이용한 </a:t>
            </a:r>
            <a:r>
              <a:rPr lang="ko-KR" altLang="en-US" dirty="0" err="1"/>
              <a:t>합성곱</a:t>
            </a:r>
            <a:r>
              <a:rPr lang="ko-KR" altLang="en-US" dirty="0"/>
              <a:t> 필터의 적용</a:t>
            </a:r>
            <a:endParaRPr dirty="0"/>
          </a:p>
        </p:txBody>
      </p:sp>
      <p:sp>
        <p:nvSpPr>
          <p:cNvPr id="89" name="Google Shape;89;p17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78993C-320A-4EDC-B500-50D054742C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2800" y="868459"/>
            <a:ext cx="7638400" cy="1306144"/>
          </a:xfrm>
        </p:spPr>
        <p:txBody>
          <a:bodyPr/>
          <a:lstStyle/>
          <a:p>
            <a:pPr marL="101600" indent="0" algn="ctr">
              <a:buNone/>
            </a:pPr>
            <a:r>
              <a:rPr lang="en-US" altLang="ko-KR" dirty="0"/>
              <a:t>Padding : </a:t>
            </a:r>
            <a:r>
              <a:rPr lang="ko-KR" altLang="en-US" dirty="0"/>
              <a:t>크기 축소 방지</a:t>
            </a:r>
          </a:p>
        </p:txBody>
      </p:sp>
      <p:sp>
        <p:nvSpPr>
          <p:cNvPr id="4" name="AutoShape 4" descr="Laplace Transforms - 1a. The Unit Step Function (Heaviside Function)">
            <a:extLst>
              <a:ext uri="{FF2B5EF4-FFF2-40B4-BE49-F238E27FC236}">
                <a16:creationId xmlns:a16="http://schemas.microsoft.com/office/drawing/2014/main" id="{17BDF60B-3781-42F1-B40D-F5AD880EDBC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6951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CNN</a:t>
            </a:r>
            <a:endParaRPr dirty="0"/>
          </a:p>
        </p:txBody>
      </p:sp>
      <p:sp>
        <p:nvSpPr>
          <p:cNvPr id="89" name="Google Shape;89;p17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78993C-320A-4EDC-B500-50D054742C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51600" y="782818"/>
            <a:ext cx="6640800" cy="3067500"/>
          </a:xfrm>
        </p:spPr>
        <p:txBody>
          <a:bodyPr/>
          <a:lstStyle/>
          <a:p>
            <a:pPr marL="101600" indent="0" algn="ctr">
              <a:buNone/>
            </a:pPr>
            <a:r>
              <a:rPr lang="ko-KR" altLang="en-US" dirty="0"/>
              <a:t>이미지</a:t>
            </a:r>
            <a:r>
              <a:rPr lang="en-US" altLang="ko-KR" dirty="0"/>
              <a:t>/</a:t>
            </a:r>
            <a:r>
              <a:rPr lang="ko-KR" altLang="en-US" dirty="0"/>
              <a:t>영상의 학습</a:t>
            </a:r>
          </a:p>
        </p:txBody>
      </p:sp>
    </p:spTree>
    <p:extLst>
      <p:ext uri="{BB962C8B-B14F-4D97-AF65-F5344CB8AC3E}">
        <p14:creationId xmlns:p14="http://schemas.microsoft.com/office/powerpoint/2010/main" val="17971404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/>
              <a:t>텐서플로우를</a:t>
            </a:r>
            <a:r>
              <a:rPr lang="ko-KR" altLang="en-US" dirty="0"/>
              <a:t> 이용한 </a:t>
            </a:r>
            <a:r>
              <a:rPr lang="ko-KR" altLang="en-US" dirty="0" err="1"/>
              <a:t>합성곱</a:t>
            </a:r>
            <a:r>
              <a:rPr lang="ko-KR" altLang="en-US" dirty="0"/>
              <a:t> 필터의 적용</a:t>
            </a:r>
            <a:endParaRPr dirty="0"/>
          </a:p>
        </p:txBody>
      </p:sp>
      <p:sp>
        <p:nvSpPr>
          <p:cNvPr id="89" name="Google Shape;89;p17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78993C-320A-4EDC-B500-50D054742C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2800" y="719606"/>
            <a:ext cx="7638400" cy="1306144"/>
          </a:xfrm>
        </p:spPr>
        <p:txBody>
          <a:bodyPr/>
          <a:lstStyle/>
          <a:p>
            <a:pPr marL="101600" indent="0" algn="ctr">
              <a:buNone/>
            </a:pPr>
            <a:r>
              <a:rPr lang="en-US" altLang="ko-KR" dirty="0"/>
              <a:t>Stride: </a:t>
            </a:r>
            <a:r>
              <a:rPr lang="ko-KR" altLang="en-US" dirty="0"/>
              <a:t>몇 </a:t>
            </a:r>
            <a:r>
              <a:rPr lang="ko-KR" altLang="en-US" dirty="0" err="1"/>
              <a:t>칸씩</a:t>
            </a:r>
            <a:r>
              <a:rPr lang="ko-KR" altLang="en-US" dirty="0"/>
              <a:t> 이동하며 필터를 적용할 것인가</a:t>
            </a:r>
          </a:p>
        </p:txBody>
      </p:sp>
      <p:sp>
        <p:nvSpPr>
          <p:cNvPr id="4" name="AutoShape 4" descr="Laplace Transforms - 1a. The Unit Step Function (Heaviside Function)">
            <a:extLst>
              <a:ext uri="{FF2B5EF4-FFF2-40B4-BE49-F238E27FC236}">
                <a16:creationId xmlns:a16="http://schemas.microsoft.com/office/drawing/2014/main" id="{17BDF60B-3781-42F1-B40D-F5AD880EDBC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D00707D-4FE6-4CBC-A558-B1DCD18C96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2865" y="1125601"/>
            <a:ext cx="6358270" cy="3341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9415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/>
              <a:t>텐서플로우를</a:t>
            </a:r>
            <a:r>
              <a:rPr lang="ko-KR" altLang="en-US" dirty="0"/>
              <a:t> 이용한 </a:t>
            </a:r>
            <a:r>
              <a:rPr lang="ko-KR" altLang="en-US" dirty="0" err="1"/>
              <a:t>합성곱</a:t>
            </a:r>
            <a:r>
              <a:rPr lang="ko-KR" altLang="en-US" dirty="0"/>
              <a:t> 필터의 적용</a:t>
            </a:r>
            <a:endParaRPr dirty="0"/>
          </a:p>
        </p:txBody>
      </p:sp>
      <p:sp>
        <p:nvSpPr>
          <p:cNvPr id="89" name="Google Shape;89;p17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78993C-320A-4EDC-B500-50D054742C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2800" y="719606"/>
            <a:ext cx="7638400" cy="1306144"/>
          </a:xfrm>
        </p:spPr>
        <p:txBody>
          <a:bodyPr/>
          <a:lstStyle/>
          <a:p>
            <a:pPr marL="101600" indent="0" algn="ctr">
              <a:buNone/>
            </a:pPr>
            <a:r>
              <a:rPr lang="en-US" altLang="ko-KR" dirty="0"/>
              <a:t>Stride: </a:t>
            </a:r>
            <a:r>
              <a:rPr lang="ko-KR" altLang="en-US" dirty="0"/>
              <a:t>몇 </a:t>
            </a:r>
            <a:r>
              <a:rPr lang="ko-KR" altLang="en-US" dirty="0" err="1"/>
              <a:t>칸씩</a:t>
            </a:r>
            <a:r>
              <a:rPr lang="ko-KR" altLang="en-US" dirty="0"/>
              <a:t> 이동하며 필터를 적용할 것인가</a:t>
            </a:r>
          </a:p>
        </p:txBody>
      </p:sp>
      <p:sp>
        <p:nvSpPr>
          <p:cNvPr id="4" name="AutoShape 4" descr="Laplace Transforms - 1a. The Unit Step Function (Heaviside Function)">
            <a:extLst>
              <a:ext uri="{FF2B5EF4-FFF2-40B4-BE49-F238E27FC236}">
                <a16:creationId xmlns:a16="http://schemas.microsoft.com/office/drawing/2014/main" id="{17BDF60B-3781-42F1-B40D-F5AD880EDBC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38389BE-30FA-4237-A184-E228FFBF88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7916" y="1018101"/>
            <a:ext cx="5763417" cy="3598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3491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/>
              <a:t>텐서플로우를</a:t>
            </a:r>
            <a:r>
              <a:rPr lang="ko-KR" altLang="en-US" dirty="0"/>
              <a:t> 이용한 </a:t>
            </a:r>
            <a:r>
              <a:rPr lang="ko-KR" altLang="en-US" dirty="0" err="1"/>
              <a:t>합성곱</a:t>
            </a:r>
            <a:r>
              <a:rPr lang="ko-KR" altLang="en-US" dirty="0"/>
              <a:t> 필터의 적용</a:t>
            </a:r>
            <a:endParaRPr dirty="0"/>
          </a:p>
        </p:txBody>
      </p:sp>
      <p:sp>
        <p:nvSpPr>
          <p:cNvPr id="89" name="Google Shape;89;p17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78993C-320A-4EDC-B500-50D054742C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2800" y="719606"/>
            <a:ext cx="7638400" cy="2277594"/>
          </a:xfrm>
        </p:spPr>
        <p:txBody>
          <a:bodyPr/>
          <a:lstStyle/>
          <a:p>
            <a:pPr marL="101600" indent="0" algn="ctr">
              <a:buNone/>
            </a:pPr>
            <a:endParaRPr lang="ko-KR" altLang="en-US" dirty="0"/>
          </a:p>
          <a:p>
            <a:pPr marL="101600" indent="0" algn="ctr">
              <a:buNone/>
            </a:pPr>
            <a:r>
              <a:rPr lang="ko-KR" altLang="en-US" dirty="0" err="1"/>
              <a:t>풀링</a:t>
            </a:r>
            <a:r>
              <a:rPr lang="ko-KR" altLang="en-US" dirty="0"/>
              <a:t> 계층을 이용한 이미지 축소</a:t>
            </a:r>
          </a:p>
        </p:txBody>
      </p:sp>
      <p:sp>
        <p:nvSpPr>
          <p:cNvPr id="4" name="AutoShape 4" descr="Laplace Transforms - 1a. The Unit Step Function (Heaviside Function)">
            <a:extLst>
              <a:ext uri="{FF2B5EF4-FFF2-40B4-BE49-F238E27FC236}">
                <a16:creationId xmlns:a16="http://schemas.microsoft.com/office/drawing/2014/main" id="{17BDF60B-3781-42F1-B40D-F5AD880EDBC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98291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/>
              <a:t>텐서플로우를</a:t>
            </a:r>
            <a:r>
              <a:rPr lang="ko-KR" altLang="en-US" dirty="0"/>
              <a:t> 이용한 </a:t>
            </a:r>
            <a:r>
              <a:rPr lang="ko-KR" altLang="en-US" dirty="0" err="1"/>
              <a:t>합성곱</a:t>
            </a:r>
            <a:r>
              <a:rPr lang="ko-KR" altLang="en-US" dirty="0"/>
              <a:t> 필터의 적용</a:t>
            </a:r>
            <a:endParaRPr dirty="0"/>
          </a:p>
        </p:txBody>
      </p:sp>
      <p:sp>
        <p:nvSpPr>
          <p:cNvPr id="89" name="Google Shape;89;p17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78993C-320A-4EDC-B500-50D054742C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2800" y="719606"/>
            <a:ext cx="7638400" cy="2277594"/>
          </a:xfrm>
        </p:spPr>
        <p:txBody>
          <a:bodyPr/>
          <a:lstStyle/>
          <a:p>
            <a:pPr marL="101600" indent="0" algn="ctr">
              <a:buNone/>
            </a:pPr>
            <a:endParaRPr lang="ko-KR" altLang="en-US" dirty="0"/>
          </a:p>
          <a:p>
            <a:pPr marL="101600" indent="0" algn="ctr">
              <a:buNone/>
            </a:pPr>
            <a:r>
              <a:rPr lang="ko-KR" altLang="en-US" dirty="0" err="1"/>
              <a:t>풀링</a:t>
            </a:r>
            <a:r>
              <a:rPr lang="ko-KR" altLang="en-US" dirty="0"/>
              <a:t> 계층을 이용한 이미지 축소</a:t>
            </a:r>
          </a:p>
        </p:txBody>
      </p:sp>
      <p:sp>
        <p:nvSpPr>
          <p:cNvPr id="4" name="AutoShape 4" descr="Laplace Transforms - 1a. The Unit Step Function (Heaviside Function)">
            <a:extLst>
              <a:ext uri="{FF2B5EF4-FFF2-40B4-BE49-F238E27FC236}">
                <a16:creationId xmlns:a16="http://schemas.microsoft.com/office/drawing/2014/main" id="{17BDF60B-3781-42F1-B40D-F5AD880EDBC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1BDFD83-7842-4DE8-9038-7F902A4ACA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6574" y="956978"/>
            <a:ext cx="5986051" cy="3534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8674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/>
              <a:t>텐서플로우를</a:t>
            </a:r>
            <a:r>
              <a:rPr lang="ko-KR" altLang="en-US" dirty="0"/>
              <a:t> 이용한 </a:t>
            </a:r>
            <a:r>
              <a:rPr lang="ko-KR" altLang="en-US" dirty="0" err="1"/>
              <a:t>합성곱</a:t>
            </a:r>
            <a:r>
              <a:rPr lang="ko-KR" altLang="en-US" dirty="0"/>
              <a:t> 필터의 적용</a:t>
            </a:r>
            <a:endParaRPr dirty="0"/>
          </a:p>
        </p:txBody>
      </p:sp>
      <p:sp>
        <p:nvSpPr>
          <p:cNvPr id="89" name="Google Shape;89;p17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78993C-320A-4EDC-B500-50D054742C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2800" y="719606"/>
            <a:ext cx="7638400" cy="2277594"/>
          </a:xfrm>
        </p:spPr>
        <p:txBody>
          <a:bodyPr/>
          <a:lstStyle/>
          <a:p>
            <a:pPr marL="101600" indent="0" algn="ctr">
              <a:buNone/>
            </a:pPr>
            <a:endParaRPr lang="ko-KR" altLang="en-US" dirty="0"/>
          </a:p>
          <a:p>
            <a:pPr marL="101600" indent="0" algn="ctr">
              <a:buNone/>
            </a:pPr>
            <a:r>
              <a:rPr lang="ko-KR" altLang="en-US" dirty="0" err="1"/>
              <a:t>풀링</a:t>
            </a:r>
            <a:r>
              <a:rPr lang="ko-KR" altLang="en-US" dirty="0"/>
              <a:t> 계층을 이용한 이미지 축소</a:t>
            </a:r>
          </a:p>
        </p:txBody>
      </p:sp>
      <p:sp>
        <p:nvSpPr>
          <p:cNvPr id="4" name="AutoShape 4" descr="Laplace Transforms - 1a. The Unit Step Function (Heaviside Function)">
            <a:extLst>
              <a:ext uri="{FF2B5EF4-FFF2-40B4-BE49-F238E27FC236}">
                <a16:creationId xmlns:a16="http://schemas.microsoft.com/office/drawing/2014/main" id="{17BDF60B-3781-42F1-B40D-F5AD880EDBC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F87A9F7-10D3-4A60-B899-44CAA3F8CE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7979" y="943286"/>
            <a:ext cx="6172842" cy="3870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893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CNN</a:t>
            </a:r>
            <a:endParaRPr dirty="0"/>
          </a:p>
        </p:txBody>
      </p:sp>
      <p:sp>
        <p:nvSpPr>
          <p:cNvPr id="89" name="Google Shape;89;p17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78993C-320A-4EDC-B500-50D054742C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51600" y="782818"/>
            <a:ext cx="6640800" cy="3067500"/>
          </a:xfrm>
        </p:spPr>
        <p:txBody>
          <a:bodyPr/>
          <a:lstStyle/>
          <a:p>
            <a:pPr marL="101600" indent="0" algn="ctr">
              <a:buNone/>
            </a:pPr>
            <a:r>
              <a:rPr lang="ko-KR" altLang="en-US" dirty="0"/>
              <a:t>픽셀 하나하나를 데이터로 간주하고 학습</a:t>
            </a:r>
            <a:r>
              <a:rPr lang="en-US" altLang="ko-KR" dirty="0"/>
              <a:t>,</a:t>
            </a:r>
          </a:p>
          <a:p>
            <a:pPr marL="101600" indent="0" algn="ctr">
              <a:buNone/>
            </a:pPr>
            <a:r>
              <a:rPr lang="ko-KR" altLang="en-US" dirty="0"/>
              <a:t>이미 하지 않았나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1247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CNN</a:t>
            </a:r>
            <a:endParaRPr dirty="0"/>
          </a:p>
        </p:txBody>
      </p:sp>
      <p:sp>
        <p:nvSpPr>
          <p:cNvPr id="89" name="Google Shape;89;p17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78993C-320A-4EDC-B500-50D054742C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51600" y="1669972"/>
            <a:ext cx="6640800" cy="1278568"/>
          </a:xfrm>
        </p:spPr>
        <p:txBody>
          <a:bodyPr/>
          <a:lstStyle/>
          <a:p>
            <a:pPr marL="101600" indent="0" algn="ctr">
              <a:buNone/>
            </a:pPr>
            <a:r>
              <a:rPr lang="en-US" altLang="ko-KR" dirty="0"/>
              <a:t>4K </a:t>
            </a:r>
            <a:r>
              <a:rPr lang="ko-KR" altLang="en-US" dirty="0"/>
              <a:t>시대의 사진 화질</a:t>
            </a:r>
            <a:r>
              <a:rPr lang="en-US" altLang="ko-KR" dirty="0"/>
              <a:t>..?</a:t>
            </a:r>
          </a:p>
          <a:p>
            <a:pPr marL="101600" indent="0" algn="ctr">
              <a:buNone/>
            </a:pPr>
            <a:r>
              <a:rPr lang="ko-KR" altLang="en-US" dirty="0"/>
              <a:t>동영상에서의 실시간 픽셀</a:t>
            </a:r>
            <a:r>
              <a:rPr lang="en-US" altLang="ko-KR" dirty="0"/>
              <a:t>..?</a:t>
            </a:r>
          </a:p>
        </p:txBody>
      </p:sp>
    </p:spTree>
    <p:extLst>
      <p:ext uri="{BB962C8B-B14F-4D97-AF65-F5344CB8AC3E}">
        <p14:creationId xmlns:p14="http://schemas.microsoft.com/office/powerpoint/2010/main" val="2874274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CNN</a:t>
            </a:r>
            <a:endParaRPr dirty="0"/>
          </a:p>
        </p:txBody>
      </p:sp>
      <p:sp>
        <p:nvSpPr>
          <p:cNvPr id="89" name="Google Shape;89;p17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78993C-320A-4EDC-B500-50D054742C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51600" y="2726140"/>
            <a:ext cx="6640800" cy="1278568"/>
          </a:xfrm>
        </p:spPr>
        <p:txBody>
          <a:bodyPr/>
          <a:lstStyle/>
          <a:p>
            <a:pPr marL="101600" indent="0" algn="ctr">
              <a:buNone/>
            </a:pPr>
            <a:r>
              <a:rPr lang="ko-KR" altLang="en-US" dirty="0"/>
              <a:t>사진의 용량이 많아지거나 개수가 많아지면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DBC8980-299B-4A01-A3BE-C487D44660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2935" y="1154458"/>
            <a:ext cx="1518130" cy="1518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708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CNN</a:t>
            </a:r>
            <a:endParaRPr dirty="0"/>
          </a:p>
        </p:txBody>
      </p:sp>
      <p:sp>
        <p:nvSpPr>
          <p:cNvPr id="89" name="Google Shape;89;p17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78993C-320A-4EDC-B500-50D054742C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51600" y="1669972"/>
            <a:ext cx="6640800" cy="1278568"/>
          </a:xfrm>
        </p:spPr>
        <p:txBody>
          <a:bodyPr/>
          <a:lstStyle/>
          <a:p>
            <a:pPr marL="101600" indent="0" algn="ctr">
              <a:buNone/>
            </a:pPr>
            <a:r>
              <a:rPr lang="ko-KR" altLang="en-US" dirty="0"/>
              <a:t>데이터</a:t>
            </a:r>
            <a:r>
              <a:rPr lang="en-US" altLang="ko-KR" dirty="0"/>
              <a:t>/</a:t>
            </a:r>
            <a:r>
              <a:rPr lang="ko-KR" altLang="en-US" dirty="0"/>
              <a:t>연산처리 속도가 너무 </a:t>
            </a:r>
            <a:r>
              <a:rPr lang="ko-KR" altLang="en-US" dirty="0" err="1"/>
              <a:t>과해진다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10943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CNN</a:t>
            </a:r>
            <a:endParaRPr dirty="0"/>
          </a:p>
        </p:txBody>
      </p:sp>
      <p:sp>
        <p:nvSpPr>
          <p:cNvPr id="89" name="Google Shape;89;p17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78993C-320A-4EDC-B500-50D054742C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51600" y="782818"/>
            <a:ext cx="6640800" cy="3067500"/>
          </a:xfrm>
        </p:spPr>
        <p:txBody>
          <a:bodyPr/>
          <a:lstStyle/>
          <a:p>
            <a:pPr marL="101600" indent="0" algn="ctr">
              <a:buNone/>
            </a:pPr>
            <a:r>
              <a:rPr lang="ko-KR" altLang="en-US" strike="sngStrike" dirty="0"/>
              <a:t>픽셀 하나하나를 데이터로 간주하고 학습</a:t>
            </a:r>
            <a:endParaRPr lang="en-US" altLang="ko-KR" dirty="0"/>
          </a:p>
          <a:p>
            <a:pPr marL="101600" indent="0" algn="ctr">
              <a:buNone/>
            </a:pPr>
            <a:r>
              <a:rPr lang="ko-KR" altLang="en-US" dirty="0"/>
              <a:t>이미지</a:t>
            </a:r>
            <a:r>
              <a:rPr lang="en-US" altLang="ko-KR" dirty="0"/>
              <a:t>/ </a:t>
            </a:r>
            <a:r>
              <a:rPr lang="ko-KR" altLang="en-US" dirty="0"/>
              <a:t>동영상에서 </a:t>
            </a:r>
            <a:r>
              <a:rPr lang="ko-KR" altLang="en-US" dirty="0">
                <a:solidFill>
                  <a:srgbClr val="FF0000"/>
                </a:solidFill>
              </a:rPr>
              <a:t>특징</a:t>
            </a:r>
            <a:r>
              <a:rPr lang="ko-KR" altLang="en-US" dirty="0"/>
              <a:t>을 추출</a:t>
            </a:r>
            <a:endParaRPr lang="en-US" altLang="ko-KR" dirty="0"/>
          </a:p>
          <a:p>
            <a:pPr marL="101600" indent="0" algn="ctr">
              <a:buNone/>
            </a:pPr>
            <a:r>
              <a:rPr lang="ko-KR" altLang="en-US" dirty="0"/>
              <a:t>특징을 학습하는 방법론</a:t>
            </a:r>
          </a:p>
        </p:txBody>
      </p:sp>
    </p:spTree>
    <p:extLst>
      <p:ext uri="{BB962C8B-B14F-4D97-AF65-F5344CB8AC3E}">
        <p14:creationId xmlns:p14="http://schemas.microsoft.com/office/powerpoint/2010/main" val="825497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CNN</a:t>
            </a:r>
            <a:endParaRPr dirty="0"/>
          </a:p>
        </p:txBody>
      </p:sp>
      <p:sp>
        <p:nvSpPr>
          <p:cNvPr id="89" name="Google Shape;89;p17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78993C-320A-4EDC-B500-50D054742C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51600" y="782818"/>
            <a:ext cx="6640800" cy="3067500"/>
          </a:xfrm>
        </p:spPr>
        <p:txBody>
          <a:bodyPr/>
          <a:lstStyle/>
          <a:p>
            <a:pPr marL="101600" indent="0" algn="ctr">
              <a:buNone/>
            </a:pPr>
            <a:r>
              <a:rPr lang="ko-KR" altLang="en-US" dirty="0"/>
              <a:t>특징 추출 방법 </a:t>
            </a:r>
            <a:r>
              <a:rPr lang="en-US" altLang="ko-KR" dirty="0"/>
              <a:t>== </a:t>
            </a:r>
            <a:r>
              <a:rPr lang="ko-KR" altLang="en-US" dirty="0" err="1"/>
              <a:t>합성곱</a:t>
            </a:r>
            <a:r>
              <a:rPr lang="ko-KR" altLang="en-US" dirty="0"/>
              <a:t> 필터</a:t>
            </a:r>
          </a:p>
        </p:txBody>
      </p:sp>
    </p:spTree>
    <p:extLst>
      <p:ext uri="{BB962C8B-B14F-4D97-AF65-F5344CB8AC3E}">
        <p14:creationId xmlns:p14="http://schemas.microsoft.com/office/powerpoint/2010/main" val="692165209"/>
      </p:ext>
    </p:extLst>
  </p:cSld>
  <p:clrMapOvr>
    <a:masterClrMapping/>
  </p:clrMapOvr>
</p:sld>
</file>

<file path=ppt/theme/theme1.xml><?xml version="1.0" encoding="utf-8"?>
<a:theme xmlns:a="http://schemas.openxmlformats.org/drawingml/2006/main" name="Portia template">
  <a:themeElements>
    <a:clrScheme name="Custom 347">
      <a:dk1>
        <a:srgbClr val="000000"/>
      </a:dk1>
      <a:lt1>
        <a:srgbClr val="FFFFFF"/>
      </a:lt1>
      <a:dk2>
        <a:srgbClr val="000000"/>
      </a:dk2>
      <a:lt2>
        <a:srgbClr val="F3F3F3"/>
      </a:lt2>
      <a:accent1>
        <a:srgbClr val="434343"/>
      </a:accent1>
      <a:accent2>
        <a:srgbClr val="999999"/>
      </a:accent2>
      <a:accent3>
        <a:srgbClr val="CCCCCC"/>
      </a:accent3>
      <a:accent4>
        <a:srgbClr val="4D5F6D"/>
      </a:accent4>
      <a:accent5>
        <a:srgbClr val="7F98AC"/>
      </a:accent5>
      <a:accent6>
        <a:srgbClr val="BCCEDB"/>
      </a:accent6>
      <a:hlink>
        <a:srgbClr val="1D1D1B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715</TotalTime>
  <Words>664</Words>
  <Application>Microsoft Office PowerPoint</Application>
  <PresentationFormat>화면 슬라이드 쇼(16:9)</PresentationFormat>
  <Paragraphs>205</Paragraphs>
  <Slides>34</Slides>
  <Notes>34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38" baseType="lpstr">
      <vt:lpstr>Playfair Display</vt:lpstr>
      <vt:lpstr>PT Serif</vt:lpstr>
      <vt:lpstr>Arial</vt:lpstr>
      <vt:lpstr>Portia template</vt:lpstr>
      <vt:lpstr>Convolutional Neural Network</vt:lpstr>
      <vt:lpstr>합성곱 신경망</vt:lpstr>
      <vt:lpstr>CNN</vt:lpstr>
      <vt:lpstr>CNN</vt:lpstr>
      <vt:lpstr>CNN</vt:lpstr>
      <vt:lpstr>CNN</vt:lpstr>
      <vt:lpstr>CNN</vt:lpstr>
      <vt:lpstr>CNN</vt:lpstr>
      <vt:lpstr>CNN</vt:lpstr>
      <vt:lpstr>CNN</vt:lpstr>
      <vt:lpstr>CNN</vt:lpstr>
      <vt:lpstr>CNN</vt:lpstr>
      <vt:lpstr>CNN</vt:lpstr>
      <vt:lpstr>CNN</vt:lpstr>
      <vt:lpstr>필터 연산의 예시</vt:lpstr>
      <vt:lpstr>필터 연산의 예시</vt:lpstr>
      <vt:lpstr>필터 연산의 기능</vt:lpstr>
      <vt:lpstr>필터 연산의 예시 – 그라데이션 필터</vt:lpstr>
      <vt:lpstr>필터 연산의 예시 – 그라데이션 필터</vt:lpstr>
      <vt:lpstr>필터 연산의 예시 –세로 edge를 추출하는 필터</vt:lpstr>
      <vt:lpstr>필터 연산의 예시 – 가로/세로 에지를 보다 두꺼운 폭으로 추출하는 필터</vt:lpstr>
      <vt:lpstr>필터 연산의 예시 – 컬러 이미지의 경우</vt:lpstr>
      <vt:lpstr>CNN - 필터링</vt:lpstr>
      <vt:lpstr>텐서플로우를 이용한 합성곱 필터의 적용</vt:lpstr>
      <vt:lpstr>텐서플로우를 이용한 합성곱 필터의 적용</vt:lpstr>
      <vt:lpstr>텐서플로우를 이용한 합성곱 필터의 적용</vt:lpstr>
      <vt:lpstr>텐서플로우를 이용한 합성곱 필터의 적용</vt:lpstr>
      <vt:lpstr>텐서플로우를 이용한 합성곱 필터의 적용</vt:lpstr>
      <vt:lpstr>텐서플로우를 이용한 합성곱 필터의 적용</vt:lpstr>
      <vt:lpstr>텐서플로우를 이용한 합성곱 필터의 적용</vt:lpstr>
      <vt:lpstr>텐서플로우를 이용한 합성곱 필터의 적용</vt:lpstr>
      <vt:lpstr>텐서플로우를 이용한 합성곱 필터의 적용</vt:lpstr>
      <vt:lpstr>텐서플로우를 이용한 합성곱 필터의 적용</vt:lpstr>
      <vt:lpstr>텐서플로우를 이용한 합성곱 필터의 적용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인공지능 기초 다지기</dc:title>
  <cp:lastModifiedBy>tegongkang@gmail.com</cp:lastModifiedBy>
  <cp:revision>193</cp:revision>
  <dcterms:modified xsi:type="dcterms:W3CDTF">2021-01-24T16:34:09Z</dcterms:modified>
</cp:coreProperties>
</file>