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3"/>
  </p:notesMasterIdLst>
  <p:sldIdLst>
    <p:sldId id="259" r:id="rId2"/>
    <p:sldId id="450" r:id="rId3"/>
    <p:sldId id="451" r:id="rId4"/>
    <p:sldId id="452" r:id="rId5"/>
    <p:sldId id="453" r:id="rId6"/>
    <p:sldId id="454" r:id="rId7"/>
    <p:sldId id="475" r:id="rId8"/>
    <p:sldId id="455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5" r:id="rId25"/>
    <p:sldId id="466" r:id="rId26"/>
    <p:sldId id="467" r:id="rId27"/>
    <p:sldId id="487" r:id="rId28"/>
    <p:sldId id="488" r:id="rId29"/>
    <p:sldId id="476" r:id="rId30"/>
    <p:sldId id="477" r:id="rId31"/>
    <p:sldId id="490" r:id="rId32"/>
    <p:sldId id="489" r:id="rId33"/>
    <p:sldId id="491" r:id="rId34"/>
    <p:sldId id="492" r:id="rId35"/>
    <p:sldId id="493" r:id="rId36"/>
    <p:sldId id="501" r:id="rId37"/>
    <p:sldId id="502" r:id="rId38"/>
    <p:sldId id="495" r:id="rId39"/>
    <p:sldId id="503" r:id="rId40"/>
    <p:sldId id="496" r:id="rId41"/>
    <p:sldId id="504" r:id="rId42"/>
    <p:sldId id="497" r:id="rId43"/>
    <p:sldId id="505" r:id="rId44"/>
    <p:sldId id="479" r:id="rId45"/>
    <p:sldId id="482" r:id="rId46"/>
    <p:sldId id="483" r:id="rId47"/>
    <p:sldId id="484" r:id="rId48"/>
    <p:sldId id="486" r:id="rId49"/>
    <p:sldId id="498" r:id="rId50"/>
    <p:sldId id="500" r:id="rId51"/>
    <p:sldId id="499" r:id="rId5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Playfair Display" panose="020B0600000101010101" charset="0"/>
      <p:regular r:id="rId55"/>
      <p:bold r:id="rId56"/>
      <p:italic r:id="rId57"/>
      <p:boldItalic r:id="rId58"/>
    </p:embeddedFont>
    <p:embeddedFont>
      <p:font typeface="PT Serif" panose="020B0600000101010101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54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53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3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6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46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0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1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98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1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31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02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26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20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56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500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85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315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28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93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3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33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2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99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854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18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92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81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749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424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69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831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59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28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824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02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536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500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738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73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2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1737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6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322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98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69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61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2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3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#3. </a:t>
            </a:r>
            <a:r>
              <a:rPr lang="ko-KR" altLang="en-US" sz="2400" dirty="0"/>
              <a:t>학습의 시작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5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F2DE5B-F0CC-4DED-9412-36D394BED191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미만의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약한 결과값</a:t>
            </a:r>
          </a:p>
        </p:txBody>
      </p:sp>
    </p:spTree>
    <p:extLst>
      <p:ext uri="{BB962C8B-B14F-4D97-AF65-F5344CB8AC3E}">
        <p14:creationId xmlns:p14="http://schemas.microsoft.com/office/powerpoint/2010/main" val="215290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굳이 </a:t>
            </a:r>
            <a:r>
              <a:rPr lang="ko-KR" altLang="en-US" sz="1100" dirty="0" err="1">
                <a:solidFill>
                  <a:schemeClr val="tx1"/>
                </a:solidFill>
              </a:rPr>
              <a:t>안내보냄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C5D67C-1B6E-4B26-96FF-AF65BA6AB59F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미만의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약한 결과값</a:t>
            </a:r>
          </a:p>
        </p:txBody>
      </p:sp>
    </p:spTree>
    <p:extLst>
      <p:ext uri="{BB962C8B-B14F-4D97-AF65-F5344CB8AC3E}">
        <p14:creationId xmlns:p14="http://schemas.microsoft.com/office/powerpoint/2010/main" val="119768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</p:spTree>
    <p:extLst>
      <p:ext uri="{BB962C8B-B14F-4D97-AF65-F5344CB8AC3E}">
        <p14:creationId xmlns:p14="http://schemas.microsoft.com/office/powerpoint/2010/main" val="19108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33D6228-C046-4B3E-9724-CCD53E422C4D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</p:spTree>
    <p:extLst>
      <p:ext uri="{BB962C8B-B14F-4D97-AF65-F5344CB8AC3E}">
        <p14:creationId xmlns:p14="http://schemas.microsoft.com/office/powerpoint/2010/main" val="254077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내보냄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95CE4A-2ACC-4AE4-A1F8-43C641DED9F7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</p:spTree>
    <p:extLst>
      <p:ext uri="{BB962C8B-B14F-4D97-AF65-F5344CB8AC3E}">
        <p14:creationId xmlns:p14="http://schemas.microsoft.com/office/powerpoint/2010/main" val="178852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43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6013456" y="423450"/>
            <a:ext cx="5015004" cy="3899833"/>
            <a:chOff x="1370561" y="1132602"/>
            <a:chExt cx="5439823" cy="389983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2589503" cy="30193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1370561" y="1132602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내보낸 결과는 다른 뉴런의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input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이 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51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026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A78B5D61-1F7C-4A7E-B23D-5E780A54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50" y="1192853"/>
            <a:ext cx="3535650" cy="21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9C7E7344-57FA-461F-9380-ED66A772A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1446" b="19841"/>
          <a:stretch/>
        </p:blipFill>
        <p:spPr bwMode="auto">
          <a:xfrm rot="1572929">
            <a:off x="321436" y="525211"/>
            <a:ext cx="1850111" cy="10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16CE409C-1DB4-41AC-84F8-6F2F9AC78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/>
          <a:stretch/>
        </p:blipFill>
        <p:spPr bwMode="auto">
          <a:xfrm>
            <a:off x="4162349" y="1624450"/>
            <a:ext cx="3261300" cy="21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1168D1FC-80E5-4B97-BC90-06C0835E2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11446" b="19841"/>
          <a:stretch/>
        </p:blipFill>
        <p:spPr bwMode="auto">
          <a:xfrm rot="1572929">
            <a:off x="6942838" y="2931726"/>
            <a:ext cx="1740729" cy="10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0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026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A78B5D61-1F7C-4A7E-B23D-5E780A54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97" y="1251500"/>
            <a:ext cx="3535650" cy="21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9C7E7344-57FA-461F-9380-ED66A772A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1446" b="19841"/>
          <a:stretch/>
        </p:blipFill>
        <p:spPr bwMode="auto">
          <a:xfrm rot="1572929">
            <a:off x="9316438" y="1172361"/>
            <a:ext cx="1850111" cy="10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7A86D51-8377-4E2D-B190-5BA58A0C61FE}"/>
              </a:ext>
            </a:extLst>
          </p:cNvPr>
          <p:cNvGrpSpPr/>
          <p:nvPr/>
        </p:nvGrpSpPr>
        <p:grpSpPr>
          <a:xfrm>
            <a:off x="500056" y="1529273"/>
            <a:ext cx="4591947" cy="1866900"/>
            <a:chOff x="-4494463" y="259402"/>
            <a:chExt cx="4591947" cy="1866900"/>
          </a:xfrm>
        </p:grpSpPr>
        <p:pic>
          <p:nvPicPr>
            <p:cNvPr id="3074" name="Picture 2" descr="Flitto Content - How the 5 fingers have received their names">
              <a:extLst>
                <a:ext uri="{FF2B5EF4-FFF2-40B4-BE49-F238E27FC236}">
                  <a16:creationId xmlns:a16="http://schemas.microsoft.com/office/drawing/2014/main" id="{DA78B514-9278-483B-9F6D-2A57F9641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29626" y="282686"/>
              <a:ext cx="2427110" cy="1820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What You Should Know About Boil Water Advisories | The71Percent">
              <a:extLst>
                <a:ext uri="{FF2B5EF4-FFF2-40B4-BE49-F238E27FC236}">
                  <a16:creationId xmlns:a16="http://schemas.microsoft.com/office/drawing/2014/main" id="{6CDC3A92-4F90-4991-BA67-AFEBBA642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4463" y="259402"/>
              <a:ext cx="244792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D070BEE-B14F-43A3-8CEF-22D217BED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6573" y="659219"/>
            <a:ext cx="1070879" cy="89333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자극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2F3AF2C-15C7-4E28-B5E4-6CD74280FEF8}"/>
              </a:ext>
            </a:extLst>
          </p:cNvPr>
          <p:cNvSpPr txBox="1">
            <a:spLocks/>
          </p:cNvSpPr>
          <p:nvPr/>
        </p:nvSpPr>
        <p:spPr>
          <a:xfrm>
            <a:off x="1531848" y="1830922"/>
            <a:ext cx="3750328" cy="142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400" dirty="0"/>
              <a:t>어 </a:t>
            </a:r>
            <a:r>
              <a:rPr lang="ko-KR" altLang="en-US" sz="1400" dirty="0" err="1"/>
              <a:t>뭐지</a:t>
            </a:r>
            <a:r>
              <a:rPr lang="en-US" altLang="ko-KR" sz="1400" dirty="0"/>
              <a:t>, </a:t>
            </a:r>
            <a:r>
              <a:rPr lang="ko-KR" altLang="en-US" sz="1400" dirty="0"/>
              <a:t>이 감정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DCB66A-6B69-4C83-87EE-801A1AEBC604}"/>
              </a:ext>
            </a:extLst>
          </p:cNvPr>
          <p:cNvGrpSpPr/>
          <p:nvPr/>
        </p:nvGrpSpPr>
        <p:grpSpPr>
          <a:xfrm>
            <a:off x="5556541" y="2089353"/>
            <a:ext cx="2797006" cy="1802647"/>
            <a:chOff x="5556541" y="2089353"/>
            <a:chExt cx="2797006" cy="1802647"/>
          </a:xfrm>
        </p:grpSpPr>
        <p:pic>
          <p:nvPicPr>
            <p:cNvPr id="9" name="Picture 2" descr="Deep Learning Neurons versus Biological Neurons | by Matthew Roos | Towards  Data Science">
              <a:extLst>
                <a:ext uri="{FF2B5EF4-FFF2-40B4-BE49-F238E27FC236}">
                  <a16:creationId xmlns:a16="http://schemas.microsoft.com/office/drawing/2014/main" id="{16CE409C-1DB4-41AC-84F8-6F2F9AC78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9"/>
            <a:stretch/>
          </p:blipFill>
          <p:spPr bwMode="auto">
            <a:xfrm>
              <a:off x="6201331" y="2089353"/>
              <a:ext cx="2152216" cy="139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텍스트 개체 틀 2">
              <a:extLst>
                <a:ext uri="{FF2B5EF4-FFF2-40B4-BE49-F238E27FC236}">
                  <a16:creationId xmlns:a16="http://schemas.microsoft.com/office/drawing/2014/main" id="{BC70A1DC-E7B2-4216-9A6B-7EFB0583BB89}"/>
                </a:ext>
              </a:extLst>
            </p:cNvPr>
            <p:cNvSpPr txBox="1">
              <a:spLocks/>
            </p:cNvSpPr>
            <p:nvPr/>
          </p:nvSpPr>
          <p:spPr>
            <a:xfrm>
              <a:off x="5556541" y="3024925"/>
              <a:ext cx="2230097" cy="86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 algn="ctr">
                <a:buFont typeface="PT Serif"/>
                <a:buNone/>
              </a:pPr>
              <a:r>
                <a:rPr lang="ko-KR" altLang="en-US" sz="1800" dirty="0"/>
                <a:t>아</a:t>
              </a:r>
              <a:r>
                <a:rPr lang="en-US" altLang="ko-KR" sz="1800" dirty="0"/>
                <a:t>.. </a:t>
              </a:r>
              <a:r>
                <a:rPr lang="ko-KR" altLang="en-US" sz="1800" dirty="0"/>
                <a:t>이건 </a:t>
              </a:r>
              <a:r>
                <a:rPr lang="en-US" altLang="ko-KR" sz="1800" dirty="0"/>
                <a:t>[</a:t>
              </a:r>
              <a:r>
                <a:rPr lang="ko-KR" altLang="en-US" sz="1800" dirty="0"/>
                <a:t>고통</a:t>
              </a:r>
              <a:r>
                <a:rPr lang="en-US" altLang="ko-KR" sz="1800" dirty="0"/>
                <a:t>]</a:t>
              </a:r>
              <a:r>
                <a:rPr lang="ko-KR" altLang="en-US" sz="1800" dirty="0"/>
                <a:t>이다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E2EB12-C7B7-4441-B608-349EAC3B01FD}"/>
              </a:ext>
            </a:extLst>
          </p:cNvPr>
          <p:cNvGrpSpPr/>
          <p:nvPr/>
        </p:nvGrpSpPr>
        <p:grpSpPr>
          <a:xfrm>
            <a:off x="6913902" y="2789333"/>
            <a:ext cx="2230098" cy="2465715"/>
            <a:chOff x="6913902" y="2789333"/>
            <a:chExt cx="2230098" cy="2465715"/>
          </a:xfrm>
        </p:grpSpPr>
        <p:pic>
          <p:nvPicPr>
            <p:cNvPr id="11" name="Picture 2" descr="Deep Learning Neurons versus Biological Neurons | by Matthew Roos | Towards  Data Science">
              <a:extLst>
                <a:ext uri="{FF2B5EF4-FFF2-40B4-BE49-F238E27FC236}">
                  <a16:creationId xmlns:a16="http://schemas.microsoft.com/office/drawing/2014/main" id="{1168D1FC-80E5-4B97-BC90-06C0835E28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7" r="11446" b="19841"/>
            <a:stretch/>
          </p:blipFill>
          <p:spPr bwMode="auto">
            <a:xfrm rot="5400000">
              <a:off x="7708558" y="3157270"/>
              <a:ext cx="1740729" cy="1004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EA4A624-A537-460B-BBB1-7872132E64F2}"/>
                </a:ext>
              </a:extLst>
            </p:cNvPr>
            <p:cNvGrpSpPr/>
            <p:nvPr/>
          </p:nvGrpSpPr>
          <p:grpSpPr>
            <a:xfrm>
              <a:off x="6913902" y="3978228"/>
              <a:ext cx="2230098" cy="1276820"/>
              <a:chOff x="12373147" y="4274010"/>
              <a:chExt cx="4035792" cy="1738979"/>
            </a:xfrm>
          </p:grpSpPr>
          <p:sp>
            <p:nvSpPr>
              <p:cNvPr id="7" name="폭발: 14pt 6">
                <a:extLst>
                  <a:ext uri="{FF2B5EF4-FFF2-40B4-BE49-F238E27FC236}">
                    <a16:creationId xmlns:a16="http://schemas.microsoft.com/office/drawing/2014/main" id="{94059032-146F-4397-A7DF-793CE42617E5}"/>
                  </a:ext>
                </a:extLst>
              </p:cNvPr>
              <p:cNvSpPr/>
              <p:nvPr/>
            </p:nvSpPr>
            <p:spPr>
              <a:xfrm>
                <a:off x="12804679" y="4274010"/>
                <a:ext cx="3604260" cy="1738979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E06DAD5D-45B4-423A-A3C6-5FE7D6B4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73147" y="4438052"/>
                <a:ext cx="3750328" cy="1421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:r>
                  <a:rPr lang="ko-KR" altLang="en-US" sz="1800" dirty="0" err="1"/>
                  <a:t>끼악</a:t>
                </a:r>
                <a:r>
                  <a:rPr lang="ko-KR" altLang="en-US" sz="1800" dirty="0"/>
                  <a:t> 뜨거</a:t>
                </a:r>
                <a:r>
                  <a:rPr lang="en-US" altLang="ko-KR" sz="1800" dirty="0"/>
                  <a:t>!!!</a:t>
                </a:r>
                <a:endParaRPr lang="ko-KR" alt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5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802E-6 L -0.80886 -0.00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51" y="-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66719 -0.01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1" y="-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82118 0.02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59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6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600" dirty="0"/>
              <a:t>주어진 자극을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자극들을 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결과를 내보낸다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55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우리가 </a:t>
            </a:r>
            <a:r>
              <a:rPr lang="ko-KR" altLang="en-US" dirty="0" err="1"/>
              <a:t>흉내내고</a:t>
            </a:r>
            <a:r>
              <a:rPr lang="ko-KR" altLang="en-US" dirty="0"/>
              <a:t> 싶은 뉴런</a:t>
            </a:r>
          </a:p>
        </p:txBody>
      </p:sp>
    </p:spTree>
    <p:extLst>
      <p:ext uri="{BB962C8B-B14F-4D97-AF65-F5344CB8AC3E}">
        <p14:creationId xmlns:p14="http://schemas.microsoft.com/office/powerpoint/2010/main" val="179714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6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주어진 자극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ko-KR" altLang="en-US" sz="1600" dirty="0">
                <a:solidFill>
                  <a:srgbClr val="FF0000"/>
                </a:solidFill>
              </a:rPr>
              <a:t>자극들</a:t>
            </a:r>
            <a:r>
              <a:rPr lang="ko-KR" altLang="en-US" sz="1600" dirty="0"/>
              <a:t>을 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결과를 내보낸다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803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24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Input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값을 </a:t>
            </a:r>
            <a:r>
              <a:rPr lang="ko-KR" altLang="en-US" sz="1600" dirty="0"/>
              <a:t>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결과를 내보낸다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493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24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Input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값을 </a:t>
            </a:r>
            <a:r>
              <a:rPr lang="ko-KR" altLang="en-US" sz="1600" dirty="0">
                <a:solidFill>
                  <a:srgbClr val="0070C0"/>
                </a:solidFill>
              </a:rPr>
              <a:t>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</a:t>
            </a:r>
            <a:r>
              <a:rPr lang="ko-KR" altLang="en-US" sz="1600" dirty="0">
                <a:solidFill>
                  <a:srgbClr val="0070C0"/>
                </a:solidFill>
              </a:rPr>
              <a:t>결과를 내보낸다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877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24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Input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값을 </a:t>
            </a:r>
            <a:r>
              <a:rPr lang="ko-KR" altLang="en-US" sz="1600" dirty="0">
                <a:solidFill>
                  <a:srgbClr val="0070C0"/>
                </a:solidFill>
              </a:rPr>
              <a:t>처리하고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80104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 err="1">
                <a:solidFill>
                  <a:srgbClr val="0070C0"/>
                </a:solidFill>
              </a:rPr>
              <a:t>리턴해주는</a:t>
            </a:r>
            <a:r>
              <a:rPr lang="ko-KR" altLang="en-US" sz="1600" dirty="0">
                <a:solidFill>
                  <a:srgbClr val="0070C0"/>
                </a:solidFill>
              </a:rPr>
              <a:t> 함수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함수의 </a:t>
            </a:r>
            <a:r>
              <a:rPr lang="en-US" altLang="ko-KR" sz="1600" dirty="0"/>
              <a:t>input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143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우리가 </a:t>
            </a:r>
            <a:r>
              <a:rPr lang="ko-KR" altLang="en-US" dirty="0" err="1"/>
              <a:t>흉내내고</a:t>
            </a:r>
            <a:r>
              <a:rPr lang="ko-KR" altLang="en-US" dirty="0"/>
              <a:t> 싶은 뉴런</a:t>
            </a:r>
          </a:p>
        </p:txBody>
      </p:sp>
    </p:spTree>
    <p:extLst>
      <p:ext uri="{BB962C8B-B14F-4D97-AF65-F5344CB8AC3E}">
        <p14:creationId xmlns:p14="http://schemas.microsoft.com/office/powerpoint/2010/main" val="339547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여러 </a:t>
            </a:r>
            <a:r>
              <a:rPr lang="ko-KR" altLang="en-US" dirty="0" err="1"/>
              <a:t>입력값을</a:t>
            </a:r>
            <a:r>
              <a:rPr lang="ko-KR" altLang="en-US" dirty="0"/>
              <a:t>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287230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B732C-F4A2-41E6-889D-11E68298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0" y="483637"/>
            <a:ext cx="2697657" cy="1404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A20216B-B6D8-4EF1-B17E-A258A74D155E}"/>
              </a:ext>
            </a:extLst>
          </p:cNvPr>
          <p:cNvSpPr/>
          <p:nvPr/>
        </p:nvSpPr>
        <p:spPr>
          <a:xfrm>
            <a:off x="2080437" y="2821172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16607F-F3E5-4142-9DBB-49EA8C0128C7}"/>
              </a:ext>
            </a:extLst>
          </p:cNvPr>
          <p:cNvSpPr/>
          <p:nvPr/>
        </p:nvSpPr>
        <p:spPr>
          <a:xfrm>
            <a:off x="2080437" y="1769319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ABF9DB-1D4F-40E3-A686-D60D55315E0C}"/>
              </a:ext>
            </a:extLst>
          </p:cNvPr>
          <p:cNvSpPr/>
          <p:nvPr/>
        </p:nvSpPr>
        <p:spPr>
          <a:xfrm>
            <a:off x="2080437" y="3873025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07A70F-C48D-4367-914E-CA2E1327B853}"/>
              </a:ext>
            </a:extLst>
          </p:cNvPr>
          <p:cNvSpPr/>
          <p:nvPr/>
        </p:nvSpPr>
        <p:spPr>
          <a:xfrm>
            <a:off x="4572000" y="2393096"/>
            <a:ext cx="1495647" cy="1495647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2FE4D1-FC72-4C20-963C-4F56BD0687E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2697126" y="3140920"/>
            <a:ext cx="1874874" cy="104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DB580A-054F-40D3-90BF-C66346D7E8B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2697126" y="2077664"/>
            <a:ext cx="1874874" cy="106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B15871-3E68-4CA8-A49F-B2BF023AA656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2697126" y="3129517"/>
            <a:ext cx="1874874" cy="1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FE407-EC4C-425E-919A-C6023B90CF39}"/>
              </a:ext>
            </a:extLst>
          </p:cNvPr>
          <p:cNvCxnSpPr>
            <a:stCxn id="19" idx="6"/>
          </p:cNvCxnSpPr>
          <p:nvPr/>
        </p:nvCxnSpPr>
        <p:spPr>
          <a:xfrm flipV="1">
            <a:off x="6067647" y="3140919"/>
            <a:ext cx="1736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09EE570-B829-4957-80F6-E1DE64BA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011" y="1870939"/>
            <a:ext cx="691115" cy="33837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048E1660-B44C-4A16-9286-275F3A7D2831}"/>
              </a:ext>
            </a:extLst>
          </p:cNvPr>
          <p:cNvSpPr txBox="1">
            <a:spLocks/>
          </p:cNvSpPr>
          <p:nvPr/>
        </p:nvSpPr>
        <p:spPr>
          <a:xfrm>
            <a:off x="2006010" y="2917163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09D85A36-21BE-4DF9-9D1B-3C61A1DA24D0}"/>
              </a:ext>
            </a:extLst>
          </p:cNvPr>
          <p:cNvSpPr txBox="1">
            <a:spLocks/>
          </p:cNvSpPr>
          <p:nvPr/>
        </p:nvSpPr>
        <p:spPr>
          <a:xfrm>
            <a:off x="2006011" y="3974426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59DCBF4-1882-4AF7-A462-4B50CFFB6CC6}"/>
              </a:ext>
            </a:extLst>
          </p:cNvPr>
          <p:cNvSpPr txBox="1">
            <a:spLocks/>
          </p:cNvSpPr>
          <p:nvPr/>
        </p:nvSpPr>
        <p:spPr>
          <a:xfrm rot="1817986">
            <a:off x="2743575" y="211517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99EEF7C9-9C2E-4AED-8E82-B6B2997E07ED}"/>
              </a:ext>
            </a:extLst>
          </p:cNvPr>
          <p:cNvSpPr txBox="1">
            <a:spLocks/>
          </p:cNvSpPr>
          <p:nvPr/>
        </p:nvSpPr>
        <p:spPr>
          <a:xfrm>
            <a:off x="4297650" y="277788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중요도가 반영된</a:t>
            </a:r>
            <a:endParaRPr lang="en-US" altLang="ko-KR" sz="1200" dirty="0"/>
          </a:p>
          <a:p>
            <a:pPr marL="101600" indent="0" algn="ctr">
              <a:buFont typeface="PT Serif"/>
              <a:buNone/>
            </a:pPr>
            <a:r>
              <a:rPr lang="ko-KR" altLang="en-US" sz="1200" dirty="0" err="1"/>
              <a:t>입력값</a:t>
            </a:r>
            <a:r>
              <a:rPr lang="ko-KR" altLang="en-US" sz="1200" dirty="0"/>
              <a:t> 취합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6992FAB-FCA1-4118-8C8E-F64119CA19BA}"/>
              </a:ext>
            </a:extLst>
          </p:cNvPr>
          <p:cNvSpPr txBox="1">
            <a:spLocks/>
          </p:cNvSpPr>
          <p:nvPr/>
        </p:nvSpPr>
        <p:spPr>
          <a:xfrm>
            <a:off x="6510165" y="250741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/>
              <a:t>일정 값이 넘으면 내보내기</a:t>
            </a:r>
            <a:endParaRPr lang="ko-KR" altLang="en-US" sz="1200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25DF2A8-CECB-4E7C-BDEB-42A2D676FC89}"/>
              </a:ext>
            </a:extLst>
          </p:cNvPr>
          <p:cNvSpPr txBox="1">
            <a:spLocks/>
          </p:cNvSpPr>
          <p:nvPr/>
        </p:nvSpPr>
        <p:spPr>
          <a:xfrm rot="19834019">
            <a:off x="2498172" y="3260038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8EA34C64-76B3-4E98-843D-707611A80B1C}"/>
              </a:ext>
            </a:extLst>
          </p:cNvPr>
          <p:cNvSpPr txBox="1">
            <a:spLocks/>
          </p:cNvSpPr>
          <p:nvPr/>
        </p:nvSpPr>
        <p:spPr>
          <a:xfrm>
            <a:off x="2441790" y="270126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04641657-EF56-4F48-B518-398D68A065D9}"/>
              </a:ext>
            </a:extLst>
          </p:cNvPr>
          <p:cNvSpPr txBox="1">
            <a:spLocks/>
          </p:cNvSpPr>
          <p:nvPr/>
        </p:nvSpPr>
        <p:spPr>
          <a:xfrm>
            <a:off x="2702693" y="1806358"/>
            <a:ext cx="3738614" cy="8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dirty="0"/>
              <a:t>= </a:t>
            </a:r>
            <a:r>
              <a:rPr lang="ko-KR" altLang="en-US" dirty="0"/>
              <a:t>가중치</a:t>
            </a:r>
            <a:r>
              <a:rPr lang="en-US" altLang="ko-KR" dirty="0"/>
              <a:t>(weight)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4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4" grpId="0" build="p"/>
      <p:bldP spid="35" grpId="0"/>
      <p:bldP spid="31" grpId="0"/>
      <p:bldP spid="38" grpId="0"/>
      <p:bldP spid="39" grpId="0"/>
      <p:bldP spid="40" grpId="0"/>
      <p:bldP spid="41" grpId="0"/>
      <p:bldP spid="42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내보냄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95CE4A-2ACC-4AE4-A1F8-43C641DED9F7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</p:spTree>
    <p:extLst>
      <p:ext uri="{BB962C8B-B14F-4D97-AF65-F5344CB8AC3E}">
        <p14:creationId xmlns:p14="http://schemas.microsoft.com/office/powerpoint/2010/main" val="47917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내보냄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95CE4A-2ACC-4AE4-A1F8-43C641DED9F7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625250E-41A6-4A0F-99B6-29CE1F727095}"/>
              </a:ext>
            </a:extLst>
          </p:cNvPr>
          <p:cNvSpPr txBox="1">
            <a:spLocks/>
          </p:cNvSpPr>
          <p:nvPr/>
        </p:nvSpPr>
        <p:spPr>
          <a:xfrm>
            <a:off x="4102735" y="3820138"/>
            <a:ext cx="4194203" cy="9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200" dirty="0"/>
              <a:t>= </a:t>
            </a:r>
            <a:r>
              <a:rPr lang="ko-KR" altLang="en-US" sz="1200" dirty="0"/>
              <a:t>이 판단</a:t>
            </a:r>
            <a:r>
              <a:rPr lang="en-US" altLang="ko-KR" sz="1200" dirty="0"/>
              <a:t>(</a:t>
            </a:r>
            <a:r>
              <a:rPr lang="ko-KR" altLang="en-US" sz="1200" dirty="0"/>
              <a:t>중요한 신호인지 여부</a:t>
            </a:r>
            <a:r>
              <a:rPr lang="en-US" altLang="ko-KR" sz="1200" dirty="0"/>
              <a:t>)</a:t>
            </a:r>
            <a:r>
              <a:rPr lang="ko-KR" altLang="en-US" sz="1200" dirty="0"/>
              <a:t>의 역할이 </a:t>
            </a:r>
            <a:r>
              <a:rPr lang="en-US" altLang="ko-KR" sz="1200" dirty="0"/>
              <a:t>weight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51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B732C-F4A2-41E6-889D-11E68298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0" y="483637"/>
            <a:ext cx="2697657" cy="1404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A20216B-B6D8-4EF1-B17E-A258A74D155E}"/>
              </a:ext>
            </a:extLst>
          </p:cNvPr>
          <p:cNvSpPr/>
          <p:nvPr/>
        </p:nvSpPr>
        <p:spPr>
          <a:xfrm>
            <a:off x="2080437" y="2821172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16607F-F3E5-4142-9DBB-49EA8C0128C7}"/>
              </a:ext>
            </a:extLst>
          </p:cNvPr>
          <p:cNvSpPr/>
          <p:nvPr/>
        </p:nvSpPr>
        <p:spPr>
          <a:xfrm>
            <a:off x="2080437" y="1769319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ABF9DB-1D4F-40E3-A686-D60D55315E0C}"/>
              </a:ext>
            </a:extLst>
          </p:cNvPr>
          <p:cNvSpPr/>
          <p:nvPr/>
        </p:nvSpPr>
        <p:spPr>
          <a:xfrm>
            <a:off x="2080437" y="3873025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07A70F-C48D-4367-914E-CA2E1327B853}"/>
              </a:ext>
            </a:extLst>
          </p:cNvPr>
          <p:cNvSpPr/>
          <p:nvPr/>
        </p:nvSpPr>
        <p:spPr>
          <a:xfrm>
            <a:off x="4572000" y="2393096"/>
            <a:ext cx="1495647" cy="1495647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2FE4D1-FC72-4C20-963C-4F56BD0687E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2697126" y="3140920"/>
            <a:ext cx="1874874" cy="104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DB580A-054F-40D3-90BF-C66346D7E8B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2697126" y="2077664"/>
            <a:ext cx="1874874" cy="106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B15871-3E68-4CA8-A49F-B2BF023AA656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2697126" y="3129517"/>
            <a:ext cx="1874874" cy="1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FE407-EC4C-425E-919A-C6023B90CF39}"/>
              </a:ext>
            </a:extLst>
          </p:cNvPr>
          <p:cNvCxnSpPr>
            <a:stCxn id="19" idx="6"/>
          </p:cNvCxnSpPr>
          <p:nvPr/>
        </p:nvCxnSpPr>
        <p:spPr>
          <a:xfrm flipV="1">
            <a:off x="6067647" y="3140919"/>
            <a:ext cx="1736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09EE570-B829-4957-80F6-E1DE64BA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011" y="1870939"/>
            <a:ext cx="691115" cy="33837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048E1660-B44C-4A16-9286-275F3A7D2831}"/>
              </a:ext>
            </a:extLst>
          </p:cNvPr>
          <p:cNvSpPr txBox="1">
            <a:spLocks/>
          </p:cNvSpPr>
          <p:nvPr/>
        </p:nvSpPr>
        <p:spPr>
          <a:xfrm>
            <a:off x="2006010" y="2917163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09D85A36-21BE-4DF9-9D1B-3C61A1DA24D0}"/>
              </a:ext>
            </a:extLst>
          </p:cNvPr>
          <p:cNvSpPr txBox="1">
            <a:spLocks/>
          </p:cNvSpPr>
          <p:nvPr/>
        </p:nvSpPr>
        <p:spPr>
          <a:xfrm>
            <a:off x="2006011" y="3974426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59DCBF4-1882-4AF7-A462-4B50CFFB6CC6}"/>
              </a:ext>
            </a:extLst>
          </p:cNvPr>
          <p:cNvSpPr txBox="1">
            <a:spLocks/>
          </p:cNvSpPr>
          <p:nvPr/>
        </p:nvSpPr>
        <p:spPr>
          <a:xfrm rot="1817986">
            <a:off x="2743575" y="211517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99EEF7C9-9C2E-4AED-8E82-B6B2997E07ED}"/>
              </a:ext>
            </a:extLst>
          </p:cNvPr>
          <p:cNvSpPr txBox="1">
            <a:spLocks/>
          </p:cNvSpPr>
          <p:nvPr/>
        </p:nvSpPr>
        <p:spPr>
          <a:xfrm>
            <a:off x="4297650" y="277788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중요도가 반영된</a:t>
            </a:r>
            <a:endParaRPr lang="en-US" altLang="ko-KR" sz="1200" dirty="0"/>
          </a:p>
          <a:p>
            <a:pPr marL="101600" indent="0" algn="ctr">
              <a:buFont typeface="PT Serif"/>
              <a:buNone/>
            </a:pPr>
            <a:r>
              <a:rPr lang="ko-KR" altLang="en-US" sz="1200" dirty="0" err="1"/>
              <a:t>입력값</a:t>
            </a:r>
            <a:r>
              <a:rPr lang="ko-KR" altLang="en-US" sz="1200" dirty="0"/>
              <a:t> 취합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6992FAB-FCA1-4118-8C8E-F64119CA19BA}"/>
              </a:ext>
            </a:extLst>
          </p:cNvPr>
          <p:cNvSpPr txBox="1">
            <a:spLocks/>
          </p:cNvSpPr>
          <p:nvPr/>
        </p:nvSpPr>
        <p:spPr>
          <a:xfrm>
            <a:off x="6510165" y="250741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/>
              <a:t>일정 값이 넘으면 내보내기</a:t>
            </a:r>
            <a:endParaRPr lang="ko-KR" altLang="en-US" sz="1200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25DF2A8-CECB-4E7C-BDEB-42A2D676FC89}"/>
              </a:ext>
            </a:extLst>
          </p:cNvPr>
          <p:cNvSpPr txBox="1">
            <a:spLocks/>
          </p:cNvSpPr>
          <p:nvPr/>
        </p:nvSpPr>
        <p:spPr>
          <a:xfrm rot="19834019">
            <a:off x="2498172" y="3260038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8EA34C64-76B3-4E98-843D-707611A80B1C}"/>
              </a:ext>
            </a:extLst>
          </p:cNvPr>
          <p:cNvSpPr txBox="1">
            <a:spLocks/>
          </p:cNvSpPr>
          <p:nvPr/>
        </p:nvSpPr>
        <p:spPr>
          <a:xfrm>
            <a:off x="2441790" y="270126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9B426-53E4-4243-B64E-EC037D61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915" y="1593233"/>
            <a:ext cx="6844551" cy="2990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0EE734-6388-49B5-9831-730394FF3706}"/>
              </a:ext>
            </a:extLst>
          </p:cNvPr>
          <p:cNvSpPr/>
          <p:nvPr/>
        </p:nvSpPr>
        <p:spPr>
          <a:xfrm>
            <a:off x="8186516" y="2209317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080731-2FF5-42B4-84E9-B2F87E544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784" y="1545044"/>
            <a:ext cx="3762375" cy="5429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A67414-962E-4E52-A7C4-24983DACEA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97" r="7084"/>
          <a:stretch/>
        </p:blipFill>
        <p:spPr>
          <a:xfrm>
            <a:off x="5651746" y="2771438"/>
            <a:ext cx="933759" cy="216918"/>
          </a:xfrm>
          <a:prstGeom prst="rect">
            <a:avLst/>
          </a:prstGeom>
        </p:spPr>
      </p:pic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1930A50D-2A0B-4BCB-AC0F-CF826DD7366A}"/>
              </a:ext>
            </a:extLst>
          </p:cNvPr>
          <p:cNvSpPr txBox="1">
            <a:spLocks/>
          </p:cNvSpPr>
          <p:nvPr/>
        </p:nvSpPr>
        <p:spPr>
          <a:xfrm>
            <a:off x="6586750" y="2388578"/>
            <a:ext cx="2293406" cy="79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050" b="1" dirty="0">
                <a:solidFill>
                  <a:srgbClr val="FF0000"/>
                </a:solidFill>
              </a:rPr>
              <a:t>이 </a:t>
            </a:r>
            <a:r>
              <a:rPr lang="en-US" altLang="ko-KR" sz="1050" b="1" dirty="0">
                <a:solidFill>
                  <a:srgbClr val="FF0000"/>
                </a:solidFill>
              </a:rPr>
              <a:t>output</a:t>
            </a:r>
            <a:r>
              <a:rPr lang="ko-KR" altLang="en-US" sz="1050" b="1" dirty="0">
                <a:solidFill>
                  <a:srgbClr val="FF0000"/>
                </a:solidFill>
              </a:rPr>
              <a:t>이 일정 이상이면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pPr marL="101600" indent="0">
              <a:buFont typeface="PT Serif"/>
              <a:buNone/>
            </a:pPr>
            <a:r>
              <a:rPr lang="ko-KR" altLang="en-US" sz="1050" b="1" dirty="0">
                <a:solidFill>
                  <a:srgbClr val="FF0000"/>
                </a:solidFill>
              </a:rPr>
              <a:t>신호 내보내고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일정 이하면 무시</a:t>
            </a:r>
          </a:p>
        </p:txBody>
      </p:sp>
    </p:spTree>
    <p:extLst>
      <p:ext uri="{BB962C8B-B14F-4D97-AF65-F5344CB8AC3E}">
        <p14:creationId xmlns:p14="http://schemas.microsoft.com/office/powerpoint/2010/main" val="41232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14" y="916144"/>
            <a:ext cx="5268972" cy="33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7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9B426-53E4-4243-B64E-EC037D61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5" y="1100906"/>
            <a:ext cx="6844551" cy="2990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080731-2FF5-42B4-84E9-B2F87E54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05" y="2028825"/>
            <a:ext cx="3762375" cy="542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CA5A0-A029-45C8-B79F-0DE0AEE65DD4}"/>
              </a:ext>
            </a:extLst>
          </p:cNvPr>
          <p:cNvSpPr/>
          <p:nvPr/>
        </p:nvSpPr>
        <p:spPr>
          <a:xfrm>
            <a:off x="7148829" y="1658822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5D3963-7A72-444A-B90F-7E8D9BB495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68"/>
          <a:stretch/>
        </p:blipFill>
        <p:spPr>
          <a:xfrm>
            <a:off x="1512849" y="4042594"/>
            <a:ext cx="4356293" cy="8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3B872-1956-414F-B7A8-BE3114BDBA36}"/>
              </a:ext>
            </a:extLst>
          </p:cNvPr>
          <p:cNvGrpSpPr/>
          <p:nvPr/>
        </p:nvGrpSpPr>
        <p:grpSpPr>
          <a:xfrm>
            <a:off x="2760234" y="985125"/>
            <a:ext cx="3318731" cy="2249141"/>
            <a:chOff x="1773663" y="1212079"/>
            <a:chExt cx="4571595" cy="315631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D55AF4-2B2F-4986-AF98-D46F7B020DD8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ECD29FD-5B71-4EDD-83B8-28F15640F246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9C6E143-15BE-4570-BA4B-1BB03486BFFA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437898-539A-4CC9-9FD4-77EA331AA095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4EFC598-145D-4086-9D19-8B77B72A5B3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B2EB69B-C052-4292-B028-FB31A780EE9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37FE8C-290C-41E5-A6F5-AEA52D050159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E183212-9576-4EA7-B630-16CD4172F5E0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AFDADCE-909D-4554-A8BC-5A75D001018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197C119-DEE4-42F9-8A32-7D51882F3D33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27F49DB-98DB-4F44-8C2A-4A2E9C840A2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8004C44-9A7B-4801-8955-10E46EE1E58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3374C7-DE3C-4CDF-B3AE-1AE61FFE0C5C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B084520-6C8F-439E-87B7-BD2062359D5F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E2AC02A-5E71-4DC3-A10C-5EBB7D3F04E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0D2BDE1-66FF-4C2A-9E7F-1DCA89637DD4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98E3B39-0C7C-4AE6-AD75-9D8564B96E6A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BE5AEF0-841F-4DCD-9A8B-5FBDB26B39A0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3C04187-57C9-43B7-90EF-69906AFB5B8A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7D29BA-0470-45BB-ABE3-D7E25736E535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787758F-A26F-4B4B-BD97-F8B148641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ACCFF3-86B2-410F-89AE-A66A7A41F12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333CF3-04DD-40EE-A315-B9E1753DC7C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07A0C9A-2D58-4689-98CD-6518B7222CF8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CE5BE-36F4-4A09-A074-CD11B6BC2286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A66407FE-15DA-4FEC-852A-D367DE08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392" y="3102983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FD18D-8689-4862-844F-3E3BD8687860}"/>
              </a:ext>
            </a:extLst>
          </p:cNvPr>
          <p:cNvSpPr txBox="1"/>
          <p:nvPr/>
        </p:nvSpPr>
        <p:spPr>
          <a:xfrm>
            <a:off x="4183055" y="4423973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https://ko.wikipedia.org/wiki/%ED%8D%BC%EC%85%89%ED%8A%B8%EB%A1%A0</a:t>
            </a:r>
          </a:p>
        </p:txBody>
      </p:sp>
    </p:spTree>
    <p:extLst>
      <p:ext uri="{BB962C8B-B14F-4D97-AF65-F5344CB8AC3E}">
        <p14:creationId xmlns:p14="http://schemas.microsoft.com/office/powerpoint/2010/main" val="38676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48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098BE76-5091-47F2-822A-7197D861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86" y="1760398"/>
            <a:ext cx="1904465" cy="1904465"/>
          </a:xfrm>
          <a:prstGeom prst="rect">
            <a:avLst/>
          </a:prstGeom>
        </p:spPr>
      </p:pic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6442" y="2175561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거북이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6442" y="2175561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사람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67A7-7194-4E1A-AB5D-8CFCD662D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12" b="22546"/>
          <a:stretch/>
        </p:blipFill>
        <p:spPr>
          <a:xfrm>
            <a:off x="119840" y="1940827"/>
            <a:ext cx="2451168" cy="16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6442" y="2175561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“</a:t>
            </a:r>
            <a:r>
              <a:rPr lang="ko-KR" altLang="en-US" dirty="0" err="1"/>
              <a:t>진짜루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67A7-7194-4E1A-AB5D-8CFCD662D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12" b="22546"/>
          <a:stretch/>
        </p:blipFill>
        <p:spPr>
          <a:xfrm>
            <a:off x="119840" y="1940827"/>
            <a:ext cx="2451168" cy="16604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0F945C-6023-48C9-B39D-FCCB5F70C3D0}"/>
              </a:ext>
            </a:extLst>
          </p:cNvPr>
          <p:cNvSpPr/>
          <p:nvPr/>
        </p:nvSpPr>
        <p:spPr>
          <a:xfrm>
            <a:off x="262467" y="2965427"/>
            <a:ext cx="984116" cy="6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6179" y="2168473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026" name="Picture 2" descr="Soundwave, voice, music, sound, wave, vibration icon">
            <a:extLst>
              <a:ext uri="{FF2B5EF4-FFF2-40B4-BE49-F238E27FC236}">
                <a16:creationId xmlns:a16="http://schemas.microsoft.com/office/drawing/2014/main" id="{0F85E5C4-EA17-4079-8DA3-17AE83BA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3" y="1837501"/>
            <a:ext cx="1508707" cy="15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6179" y="2168473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“</a:t>
            </a:r>
            <a:r>
              <a:rPr lang="en-US" altLang="ko-KR" dirty="0" err="1"/>
              <a:t>abcdefg</a:t>
            </a:r>
            <a:r>
              <a:rPr lang="en-US" altLang="ko-KR"/>
              <a:t>..”</a:t>
            </a:r>
            <a:endParaRPr lang="ko-KR" altLang="en-US" dirty="0"/>
          </a:p>
        </p:txBody>
      </p:sp>
      <p:pic>
        <p:nvPicPr>
          <p:cNvPr id="2050" name="Picture 2" descr="How to Improve Handwriting – Monkeysee Videos">
            <a:extLst>
              <a:ext uri="{FF2B5EF4-FFF2-40B4-BE49-F238E27FC236}">
                <a16:creationId xmlns:a16="http://schemas.microsoft.com/office/drawing/2014/main" id="{9EF8D0B2-9F7D-42E7-BA7F-76312F394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9"/>
          <a:stretch/>
        </p:blipFill>
        <p:spPr bwMode="auto">
          <a:xfrm>
            <a:off x="427532" y="1947562"/>
            <a:ext cx="1701021" cy="14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AND </a:t>
            </a:r>
            <a:r>
              <a:rPr lang="ko-KR" altLang="en-US" dirty="0"/>
              <a:t>를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001477-9572-4642-90F5-173088F0BBDB}"/>
              </a:ext>
            </a:extLst>
          </p:cNvPr>
          <p:cNvGrpSpPr/>
          <p:nvPr/>
        </p:nvGrpSpPr>
        <p:grpSpPr>
          <a:xfrm>
            <a:off x="2544973" y="1975730"/>
            <a:ext cx="4226702" cy="2355670"/>
            <a:chOff x="2039815" y="2007702"/>
            <a:chExt cx="4226702" cy="2355670"/>
          </a:xfrm>
        </p:grpSpPr>
        <p:sp>
          <p:nvSpPr>
            <p:cNvPr id="7" name="AutoShape 4" descr="Laplace Transforms - 1a. The Unit Step Function (Heaviside Function)">
              <a:extLst>
                <a:ext uri="{FF2B5EF4-FFF2-40B4-BE49-F238E27FC236}">
                  <a16:creationId xmlns:a16="http://schemas.microsoft.com/office/drawing/2014/main" id="{3171900D-2C13-4039-B5DA-9928F0D609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2419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637144-EE2E-4A89-A56E-28DE326BD713}"/>
                </a:ext>
              </a:extLst>
            </p:cNvPr>
            <p:cNvSpPr/>
            <p:nvPr/>
          </p:nvSpPr>
          <p:spPr>
            <a:xfrm>
              <a:off x="2039815" y="2007702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1823CE-CBEA-4D0F-A5D2-37A4804E5AC3}"/>
                </a:ext>
              </a:extLst>
            </p:cNvPr>
            <p:cNvSpPr/>
            <p:nvPr/>
          </p:nvSpPr>
          <p:spPr>
            <a:xfrm>
              <a:off x="2039815" y="3378634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3477B2B-AD5F-4AAB-9DCD-C9F528266FC6}"/>
                </a:ext>
              </a:extLst>
            </p:cNvPr>
            <p:cNvSpPr/>
            <p:nvPr/>
          </p:nvSpPr>
          <p:spPr>
            <a:xfrm>
              <a:off x="4419600" y="2724150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C9F7467-641E-4988-90DC-726C3474E0A3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3024553" y="2500071"/>
              <a:ext cx="1395047" cy="7164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20F1E04-7AC0-4328-A0B0-9C980EDC169D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3024553" y="3216519"/>
              <a:ext cx="1395047" cy="654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3E3264C-0136-4A43-A134-E3F8D30B0A17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5404338" y="3216519"/>
              <a:ext cx="862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FE9C659-3831-496A-B875-0422406EC74F}"/>
              </a:ext>
            </a:extLst>
          </p:cNvPr>
          <p:cNvSpPr txBox="1">
            <a:spLocks/>
          </p:cNvSpPr>
          <p:nvPr/>
        </p:nvSpPr>
        <p:spPr>
          <a:xfrm>
            <a:off x="4137749" y="2858805"/>
            <a:ext cx="2449554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보다 작으면 </a:t>
            </a:r>
            <a:r>
              <a:rPr lang="en-US" altLang="ko-KR" sz="900" dirty="0"/>
              <a:t>0</a:t>
            </a:r>
          </a:p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이상이면 </a:t>
            </a:r>
            <a:r>
              <a:rPr lang="en-US" altLang="ko-KR" sz="900" dirty="0"/>
              <a:t>1 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125DB5B7-CB57-4290-8575-882FDC146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125DB5B7-CB57-4290-8575-882FDC14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DD947C06-FD2B-4F5A-B9B6-99124ACE7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DD947C06-FD2B-4F5A-B9B6-99124ACE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1A264BBE-377A-477F-BB67-B93929DD6233}"/>
              </a:ext>
            </a:extLst>
          </p:cNvPr>
          <p:cNvSpPr txBox="1">
            <a:spLocks/>
          </p:cNvSpPr>
          <p:nvPr/>
        </p:nvSpPr>
        <p:spPr>
          <a:xfrm>
            <a:off x="1386482" y="2716469"/>
            <a:ext cx="677480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(0, 0)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(0, 1)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4E2FD-33AF-4BB5-A765-59AA7FA985A9}"/>
                  </a:ext>
                </a:extLst>
              </p:cNvPr>
              <p:cNvSpPr txBox="1"/>
              <p:nvPr/>
            </p:nvSpPr>
            <p:spPr>
              <a:xfrm>
                <a:off x="4081058" y="2454051"/>
                <a:ext cx="3648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4E2FD-33AF-4BB5-A765-59AA7FA9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8" y="2454051"/>
                <a:ext cx="364843" cy="307777"/>
              </a:xfrm>
              <a:prstGeom prst="rect">
                <a:avLst/>
              </a:prstGeom>
              <a:blipFill>
                <a:blip r:embed="rId5"/>
                <a:stretch>
                  <a:fillRect l="-6667" r="-5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746EB7-0993-4705-9CDA-B6E5DA95CD1F}"/>
                  </a:ext>
                </a:extLst>
              </p:cNvPr>
              <p:cNvSpPr txBox="1"/>
              <p:nvPr/>
            </p:nvSpPr>
            <p:spPr>
              <a:xfrm>
                <a:off x="4079697" y="3521992"/>
                <a:ext cx="370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746EB7-0993-4705-9CDA-B6E5DA95C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97" y="3521992"/>
                <a:ext cx="370806" cy="307777"/>
              </a:xfrm>
              <a:prstGeom prst="rect">
                <a:avLst/>
              </a:prstGeom>
              <a:blipFill>
                <a:blip r:embed="rId6"/>
                <a:stretch>
                  <a:fillRect l="-6557" r="-655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D0AD883-843A-44A2-836D-29B928A9E7D5}"/>
              </a:ext>
            </a:extLst>
          </p:cNvPr>
          <p:cNvSpPr txBox="1"/>
          <p:nvPr/>
        </p:nvSpPr>
        <p:spPr>
          <a:xfrm>
            <a:off x="6696505" y="2729870"/>
            <a:ext cx="9256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425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AND </a:t>
            </a:r>
            <a:r>
              <a:rPr lang="ko-KR" altLang="en-US" dirty="0"/>
              <a:t>를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001477-9572-4642-90F5-173088F0BBDB}"/>
              </a:ext>
            </a:extLst>
          </p:cNvPr>
          <p:cNvGrpSpPr/>
          <p:nvPr/>
        </p:nvGrpSpPr>
        <p:grpSpPr>
          <a:xfrm>
            <a:off x="2544973" y="1975730"/>
            <a:ext cx="4226702" cy="2355670"/>
            <a:chOff x="2039815" y="2007702"/>
            <a:chExt cx="4226702" cy="2355670"/>
          </a:xfrm>
        </p:grpSpPr>
        <p:sp>
          <p:nvSpPr>
            <p:cNvPr id="7" name="AutoShape 4" descr="Laplace Transforms - 1a. The Unit Step Function (Heaviside Function)">
              <a:extLst>
                <a:ext uri="{FF2B5EF4-FFF2-40B4-BE49-F238E27FC236}">
                  <a16:creationId xmlns:a16="http://schemas.microsoft.com/office/drawing/2014/main" id="{3171900D-2C13-4039-B5DA-9928F0D609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2419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637144-EE2E-4A89-A56E-28DE326BD713}"/>
                </a:ext>
              </a:extLst>
            </p:cNvPr>
            <p:cNvSpPr/>
            <p:nvPr/>
          </p:nvSpPr>
          <p:spPr>
            <a:xfrm>
              <a:off x="2039815" y="2007702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1823CE-CBEA-4D0F-A5D2-37A4804E5AC3}"/>
                </a:ext>
              </a:extLst>
            </p:cNvPr>
            <p:cNvSpPr/>
            <p:nvPr/>
          </p:nvSpPr>
          <p:spPr>
            <a:xfrm>
              <a:off x="2039815" y="3378634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3477B2B-AD5F-4AAB-9DCD-C9F528266FC6}"/>
                </a:ext>
              </a:extLst>
            </p:cNvPr>
            <p:cNvSpPr/>
            <p:nvPr/>
          </p:nvSpPr>
          <p:spPr>
            <a:xfrm>
              <a:off x="4419600" y="2724150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C9F7467-641E-4988-90DC-726C3474E0A3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3024553" y="2500071"/>
              <a:ext cx="1395047" cy="7164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20F1E04-7AC0-4328-A0B0-9C980EDC169D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3024553" y="3216519"/>
              <a:ext cx="1395047" cy="654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3E3264C-0136-4A43-A134-E3F8D30B0A17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5404338" y="3216519"/>
              <a:ext cx="862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FE9C659-3831-496A-B875-0422406EC74F}"/>
              </a:ext>
            </a:extLst>
          </p:cNvPr>
          <p:cNvSpPr txBox="1">
            <a:spLocks/>
          </p:cNvSpPr>
          <p:nvPr/>
        </p:nvSpPr>
        <p:spPr>
          <a:xfrm>
            <a:off x="4137749" y="2858805"/>
            <a:ext cx="2449554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보다 작으면 </a:t>
            </a:r>
            <a:r>
              <a:rPr lang="en-US" altLang="ko-KR" sz="900" dirty="0"/>
              <a:t>0</a:t>
            </a:r>
          </a:p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이상이면 </a:t>
            </a:r>
            <a:r>
              <a:rPr lang="en-US" altLang="ko-KR" sz="900" dirty="0"/>
              <a:t>1 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125DB5B7-CB57-4290-8575-882FDC146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125DB5B7-CB57-4290-8575-882FDC14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DD947C06-FD2B-4F5A-B9B6-99124ACE75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DD947C06-FD2B-4F5A-B9B6-99124ACE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1A264BBE-377A-477F-BB67-B93929DD6233}"/>
              </a:ext>
            </a:extLst>
          </p:cNvPr>
          <p:cNvSpPr txBox="1">
            <a:spLocks/>
          </p:cNvSpPr>
          <p:nvPr/>
        </p:nvSpPr>
        <p:spPr>
          <a:xfrm>
            <a:off x="1386482" y="2716469"/>
            <a:ext cx="677480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(0, 0)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(0, 1)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4E2FD-33AF-4BB5-A765-59AA7FA985A9}"/>
                  </a:ext>
                </a:extLst>
              </p:cNvPr>
              <p:cNvSpPr txBox="1"/>
              <p:nvPr/>
            </p:nvSpPr>
            <p:spPr>
              <a:xfrm>
                <a:off x="4081058" y="2454051"/>
                <a:ext cx="408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14E2FD-33AF-4BB5-A765-59AA7FA9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8" y="2454051"/>
                <a:ext cx="408766" cy="307777"/>
              </a:xfrm>
              <a:prstGeom prst="rect">
                <a:avLst/>
              </a:prstGeom>
              <a:blipFill>
                <a:blip r:embed="rId5"/>
                <a:stretch>
                  <a:fillRect l="-11765" r="-1176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746EB7-0993-4705-9CDA-B6E5DA95CD1F}"/>
                  </a:ext>
                </a:extLst>
              </p:cNvPr>
              <p:cNvSpPr txBox="1"/>
              <p:nvPr/>
            </p:nvSpPr>
            <p:spPr>
              <a:xfrm>
                <a:off x="4079697" y="3521992"/>
                <a:ext cx="408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746EB7-0993-4705-9CDA-B6E5DA95C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97" y="3521992"/>
                <a:ext cx="408766" cy="307777"/>
              </a:xfrm>
              <a:prstGeom prst="rect">
                <a:avLst/>
              </a:prstGeom>
              <a:blipFill>
                <a:blip r:embed="rId6"/>
                <a:stretch>
                  <a:fillRect l="-11940" r="-1343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D0AD883-843A-44A2-836D-29B928A9E7D5}"/>
              </a:ext>
            </a:extLst>
          </p:cNvPr>
          <p:cNvSpPr txBox="1"/>
          <p:nvPr/>
        </p:nvSpPr>
        <p:spPr>
          <a:xfrm>
            <a:off x="6696505" y="2729870"/>
            <a:ext cx="9256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2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16144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67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OR </a:t>
            </a:r>
            <a:r>
              <a:rPr lang="ko-KR" altLang="en-US" dirty="0"/>
              <a:t>를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0A6039-D9A3-447A-A3AF-C0A860B17AB9}"/>
              </a:ext>
            </a:extLst>
          </p:cNvPr>
          <p:cNvGrpSpPr/>
          <p:nvPr/>
        </p:nvGrpSpPr>
        <p:grpSpPr>
          <a:xfrm>
            <a:off x="2544973" y="1975730"/>
            <a:ext cx="4226702" cy="2355670"/>
            <a:chOff x="2039815" y="2007702"/>
            <a:chExt cx="4226702" cy="2355670"/>
          </a:xfrm>
        </p:grpSpPr>
        <p:sp>
          <p:nvSpPr>
            <p:cNvPr id="7" name="AutoShape 4" descr="Laplace Transforms - 1a. The Unit Step Function (Heaviside Function)">
              <a:extLst>
                <a:ext uri="{FF2B5EF4-FFF2-40B4-BE49-F238E27FC236}">
                  <a16:creationId xmlns:a16="http://schemas.microsoft.com/office/drawing/2014/main" id="{E38AAB76-08B2-4303-A8BE-ED7A5A8F1C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2419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11EA2A5-B0BC-48F2-ACA3-0E028AF31A40}"/>
                </a:ext>
              </a:extLst>
            </p:cNvPr>
            <p:cNvSpPr/>
            <p:nvPr/>
          </p:nvSpPr>
          <p:spPr>
            <a:xfrm>
              <a:off x="2039815" y="2007702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4C67B38-2D58-4D46-BAEA-4DBEC2D202D7}"/>
                </a:ext>
              </a:extLst>
            </p:cNvPr>
            <p:cNvSpPr/>
            <p:nvPr/>
          </p:nvSpPr>
          <p:spPr>
            <a:xfrm>
              <a:off x="2039815" y="3378634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AE0F68-66CF-4BB1-8C19-3F16895D20AC}"/>
                </a:ext>
              </a:extLst>
            </p:cNvPr>
            <p:cNvSpPr/>
            <p:nvPr/>
          </p:nvSpPr>
          <p:spPr>
            <a:xfrm>
              <a:off x="4419600" y="2724150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C829DE3-F2B8-4D29-9167-E6162B356E0E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3024553" y="2500071"/>
              <a:ext cx="1395047" cy="7164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5DB677-40ED-4790-9575-5FF6A89498F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3024553" y="3216519"/>
              <a:ext cx="1395047" cy="654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BD6468-00E7-4AA0-AD9B-AE7D9003451E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5404338" y="3216519"/>
              <a:ext cx="862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3FF1604-6B35-4914-9AD9-23FE85B8A70A}"/>
              </a:ext>
            </a:extLst>
          </p:cNvPr>
          <p:cNvSpPr txBox="1">
            <a:spLocks/>
          </p:cNvSpPr>
          <p:nvPr/>
        </p:nvSpPr>
        <p:spPr>
          <a:xfrm>
            <a:off x="4137749" y="2858805"/>
            <a:ext cx="2449554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보다 작으면 </a:t>
            </a:r>
            <a:r>
              <a:rPr lang="en-US" altLang="ko-KR" sz="900" dirty="0"/>
              <a:t>0</a:t>
            </a:r>
          </a:p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이상이면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B767C23D-4EB8-4C01-B796-5E8699C76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B767C23D-4EB8-4C01-B796-5E8699C76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B5BD28AA-7D38-4374-8130-D30BFD3873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B5BD28AA-7D38-4374-8130-D30BFD38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84434C2-27CC-4993-B36D-0F05D77D7F3F}"/>
              </a:ext>
            </a:extLst>
          </p:cNvPr>
          <p:cNvSpPr txBox="1">
            <a:spLocks/>
          </p:cNvSpPr>
          <p:nvPr/>
        </p:nvSpPr>
        <p:spPr>
          <a:xfrm>
            <a:off x="1386482" y="2716469"/>
            <a:ext cx="677480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(0, 0)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(0, 1)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4C8082-9D58-486E-8641-7DD6ED0F9FD5}"/>
                  </a:ext>
                </a:extLst>
              </p:cNvPr>
              <p:cNvSpPr txBox="1"/>
              <p:nvPr/>
            </p:nvSpPr>
            <p:spPr>
              <a:xfrm>
                <a:off x="4081058" y="2454051"/>
                <a:ext cx="3648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4C8082-9D58-486E-8641-7DD6ED0F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8" y="2454051"/>
                <a:ext cx="364843" cy="307777"/>
              </a:xfrm>
              <a:prstGeom prst="rect">
                <a:avLst/>
              </a:prstGeom>
              <a:blipFill>
                <a:blip r:embed="rId5"/>
                <a:stretch>
                  <a:fillRect l="-6667" r="-5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71DA19-D618-48BB-ACB0-86B1513C461B}"/>
                  </a:ext>
                </a:extLst>
              </p:cNvPr>
              <p:cNvSpPr txBox="1"/>
              <p:nvPr/>
            </p:nvSpPr>
            <p:spPr>
              <a:xfrm>
                <a:off x="4079697" y="3521992"/>
                <a:ext cx="370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71DA19-D618-48BB-ACB0-86B1513C4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97" y="3521992"/>
                <a:ext cx="370806" cy="307777"/>
              </a:xfrm>
              <a:prstGeom prst="rect">
                <a:avLst/>
              </a:prstGeom>
              <a:blipFill>
                <a:blip r:embed="rId6"/>
                <a:stretch>
                  <a:fillRect l="-6557" r="-655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B0101CD-1067-4E03-A551-4F870BD08B39}"/>
              </a:ext>
            </a:extLst>
          </p:cNvPr>
          <p:cNvSpPr txBox="1"/>
          <p:nvPr/>
        </p:nvSpPr>
        <p:spPr>
          <a:xfrm>
            <a:off x="6696505" y="2729870"/>
            <a:ext cx="9256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626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OR </a:t>
            </a:r>
            <a:r>
              <a:rPr lang="ko-KR" altLang="en-US" dirty="0"/>
              <a:t>를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0A6039-D9A3-447A-A3AF-C0A860B17AB9}"/>
              </a:ext>
            </a:extLst>
          </p:cNvPr>
          <p:cNvGrpSpPr/>
          <p:nvPr/>
        </p:nvGrpSpPr>
        <p:grpSpPr>
          <a:xfrm>
            <a:off x="2544973" y="1975730"/>
            <a:ext cx="4226702" cy="2355670"/>
            <a:chOff x="2039815" y="2007702"/>
            <a:chExt cx="4226702" cy="2355670"/>
          </a:xfrm>
        </p:grpSpPr>
        <p:sp>
          <p:nvSpPr>
            <p:cNvPr id="7" name="AutoShape 4" descr="Laplace Transforms - 1a. The Unit Step Function (Heaviside Function)">
              <a:extLst>
                <a:ext uri="{FF2B5EF4-FFF2-40B4-BE49-F238E27FC236}">
                  <a16:creationId xmlns:a16="http://schemas.microsoft.com/office/drawing/2014/main" id="{E38AAB76-08B2-4303-A8BE-ED7A5A8F1C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24193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11EA2A5-B0BC-48F2-ACA3-0E028AF31A40}"/>
                </a:ext>
              </a:extLst>
            </p:cNvPr>
            <p:cNvSpPr/>
            <p:nvPr/>
          </p:nvSpPr>
          <p:spPr>
            <a:xfrm>
              <a:off x="2039815" y="2007702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4C67B38-2D58-4D46-BAEA-4DBEC2D202D7}"/>
                </a:ext>
              </a:extLst>
            </p:cNvPr>
            <p:cNvSpPr/>
            <p:nvPr/>
          </p:nvSpPr>
          <p:spPr>
            <a:xfrm>
              <a:off x="2039815" y="3378634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AE0F68-66CF-4BB1-8C19-3F16895D20AC}"/>
                </a:ext>
              </a:extLst>
            </p:cNvPr>
            <p:cNvSpPr/>
            <p:nvPr/>
          </p:nvSpPr>
          <p:spPr>
            <a:xfrm>
              <a:off x="4419600" y="2724150"/>
              <a:ext cx="984738" cy="9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C829DE3-F2B8-4D29-9167-E6162B356E0E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3024553" y="2500071"/>
              <a:ext cx="1395047" cy="7164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5DB677-40ED-4790-9575-5FF6A89498F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3024553" y="3216519"/>
              <a:ext cx="1395047" cy="654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BD6468-00E7-4AA0-AD9B-AE7D9003451E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5404338" y="3216519"/>
              <a:ext cx="862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3FF1604-6B35-4914-9AD9-23FE85B8A70A}"/>
              </a:ext>
            </a:extLst>
          </p:cNvPr>
          <p:cNvSpPr txBox="1">
            <a:spLocks/>
          </p:cNvSpPr>
          <p:nvPr/>
        </p:nvSpPr>
        <p:spPr>
          <a:xfrm>
            <a:off x="4137749" y="2858805"/>
            <a:ext cx="2449554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보다 작으면 </a:t>
            </a:r>
            <a:r>
              <a:rPr lang="en-US" altLang="ko-KR" sz="900" dirty="0"/>
              <a:t>0</a:t>
            </a:r>
          </a:p>
          <a:p>
            <a:pPr marL="101600" indent="0" algn="ctr">
              <a:buFont typeface="PT Serif"/>
              <a:buNone/>
            </a:pPr>
            <a:r>
              <a:rPr lang="en-US" altLang="ko-KR" sz="900" dirty="0"/>
              <a:t>1 </a:t>
            </a:r>
            <a:r>
              <a:rPr lang="ko-KR" altLang="en-US" sz="900" dirty="0"/>
              <a:t>이상이면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B767C23D-4EB8-4C01-B796-5E8699C76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B767C23D-4EB8-4C01-B796-5E8699C76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65" y="2090039"/>
                <a:ext cx="2449554" cy="61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B5BD28AA-7D38-4374-8130-D30BFD3873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B5BD28AA-7D38-4374-8130-D30BFD38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6" y="3474950"/>
                <a:ext cx="2449554" cy="616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84434C2-27CC-4993-B36D-0F05D77D7F3F}"/>
              </a:ext>
            </a:extLst>
          </p:cNvPr>
          <p:cNvSpPr txBox="1">
            <a:spLocks/>
          </p:cNvSpPr>
          <p:nvPr/>
        </p:nvSpPr>
        <p:spPr>
          <a:xfrm>
            <a:off x="1386482" y="2716469"/>
            <a:ext cx="677480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(0, 0)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(0, 1)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(1, 1)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4C8082-9D58-486E-8641-7DD6ED0F9FD5}"/>
                  </a:ext>
                </a:extLst>
              </p:cNvPr>
              <p:cNvSpPr txBox="1"/>
              <p:nvPr/>
            </p:nvSpPr>
            <p:spPr>
              <a:xfrm>
                <a:off x="4081058" y="2454051"/>
                <a:ext cx="408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4C8082-9D58-486E-8641-7DD6ED0F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58" y="2454051"/>
                <a:ext cx="408766" cy="307777"/>
              </a:xfrm>
              <a:prstGeom prst="rect">
                <a:avLst/>
              </a:prstGeom>
              <a:blipFill>
                <a:blip r:embed="rId5"/>
                <a:stretch>
                  <a:fillRect l="-11765" r="-1176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71DA19-D618-48BB-ACB0-86B1513C461B}"/>
                  </a:ext>
                </a:extLst>
              </p:cNvPr>
              <p:cNvSpPr txBox="1"/>
              <p:nvPr/>
            </p:nvSpPr>
            <p:spPr>
              <a:xfrm>
                <a:off x="4079697" y="3521992"/>
                <a:ext cx="408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2.1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71DA19-D618-48BB-ACB0-86B1513C4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97" y="3521992"/>
                <a:ext cx="408766" cy="307777"/>
              </a:xfrm>
              <a:prstGeom prst="rect">
                <a:avLst/>
              </a:prstGeom>
              <a:blipFill>
                <a:blip r:embed="rId6"/>
                <a:stretch>
                  <a:fillRect l="-11940" r="-1343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83E5DA9-2A5F-4EB9-86DC-81533374F030}"/>
              </a:ext>
            </a:extLst>
          </p:cNvPr>
          <p:cNvSpPr txBox="1"/>
          <p:nvPr/>
        </p:nvSpPr>
        <p:spPr>
          <a:xfrm>
            <a:off x="6696505" y="2729870"/>
            <a:ext cx="9256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73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NOT</a:t>
            </a:r>
            <a:r>
              <a:rPr lang="ko-KR" altLang="en-US" dirty="0"/>
              <a:t>을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67C692C6-1BA8-4B20-B8E9-80DFA23F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8434" y="32726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550D74-FCFB-4622-B71D-E8B3D34B71D8}"/>
              </a:ext>
            </a:extLst>
          </p:cNvPr>
          <p:cNvSpPr/>
          <p:nvPr/>
        </p:nvSpPr>
        <p:spPr>
          <a:xfrm>
            <a:off x="2446108" y="2716469"/>
            <a:ext cx="984738" cy="984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FD75005-6C51-42E6-8146-E38AFCE1E4D4}"/>
              </a:ext>
            </a:extLst>
          </p:cNvPr>
          <p:cNvSpPr/>
          <p:nvPr/>
        </p:nvSpPr>
        <p:spPr>
          <a:xfrm>
            <a:off x="4945485" y="2716469"/>
            <a:ext cx="984738" cy="984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8D2A85-C350-43A5-8BEF-459EE49BC3F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3430846" y="3208838"/>
            <a:ext cx="1514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D22123-8D52-495F-BB22-D8138732FBCD}"/>
              </a:ext>
            </a:extLst>
          </p:cNvPr>
          <p:cNvCxnSpPr>
            <a:stCxn id="16" idx="6"/>
          </p:cNvCxnSpPr>
          <p:nvPr/>
        </p:nvCxnSpPr>
        <p:spPr>
          <a:xfrm>
            <a:off x="5930223" y="3208838"/>
            <a:ext cx="862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66775808-A210-410C-880A-E75A68771EC2}"/>
              </a:ext>
            </a:extLst>
          </p:cNvPr>
          <p:cNvSpPr txBox="1">
            <a:spLocks/>
          </p:cNvSpPr>
          <p:nvPr/>
        </p:nvSpPr>
        <p:spPr>
          <a:xfrm>
            <a:off x="4188165" y="2899429"/>
            <a:ext cx="2449554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900" dirty="0"/>
              <a:t>0 </a:t>
            </a:r>
            <a:r>
              <a:rPr lang="ko-KR" altLang="en-US" sz="900" dirty="0"/>
              <a:t>보다 작으면 </a:t>
            </a:r>
            <a:r>
              <a:rPr lang="en-US" altLang="ko-KR" sz="900" dirty="0"/>
              <a:t>0</a:t>
            </a:r>
          </a:p>
          <a:p>
            <a:pPr marL="101600" indent="0" algn="ctr">
              <a:buFont typeface="PT Serif"/>
              <a:buNone/>
            </a:pPr>
            <a:r>
              <a:rPr lang="en-US" altLang="ko-KR" sz="900" dirty="0"/>
              <a:t>0 </a:t>
            </a:r>
            <a:r>
              <a:rPr lang="ko-KR" altLang="en-US" sz="900" dirty="0"/>
              <a:t>이상이면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44035640-E9BC-44E9-9D6D-D7E8EE0FD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7375" y="2827821"/>
                <a:ext cx="732408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44035640-E9BC-44E9-9D6D-D7E8EE0F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75" y="2827821"/>
                <a:ext cx="732408" cy="61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3FFF1CFD-352F-44A8-B06A-382953C6FBD7}"/>
              </a:ext>
            </a:extLst>
          </p:cNvPr>
          <p:cNvSpPr txBox="1">
            <a:spLocks/>
          </p:cNvSpPr>
          <p:nvPr/>
        </p:nvSpPr>
        <p:spPr>
          <a:xfrm>
            <a:off x="1558085" y="2858780"/>
            <a:ext cx="79696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893B5C-4630-4280-A090-7C10D4D61D99}"/>
                  </a:ext>
                </a:extLst>
              </p:cNvPr>
              <p:cNvSpPr txBox="1"/>
              <p:nvPr/>
            </p:nvSpPr>
            <p:spPr>
              <a:xfrm>
                <a:off x="4014908" y="2859075"/>
                <a:ext cx="3648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893B5C-4630-4280-A090-7C10D4D6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08" y="2859075"/>
                <a:ext cx="364843" cy="307777"/>
              </a:xfrm>
              <a:prstGeom prst="rect">
                <a:avLst/>
              </a:prstGeom>
              <a:blipFill>
                <a:blip r:embed="rId4"/>
                <a:stretch>
                  <a:fillRect l="-8475" r="-678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A9321BD5-D6ED-462D-B07C-2A6F38ECAF4F}"/>
              </a:ext>
            </a:extLst>
          </p:cNvPr>
          <p:cNvSpPr txBox="1">
            <a:spLocks/>
          </p:cNvSpPr>
          <p:nvPr/>
        </p:nvSpPr>
        <p:spPr>
          <a:xfrm>
            <a:off x="6744770" y="2858779"/>
            <a:ext cx="79696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NOT</a:t>
            </a:r>
            <a:r>
              <a:rPr lang="ko-KR" altLang="en-US" dirty="0"/>
              <a:t>을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67C692C6-1BA8-4B20-B8E9-80DFA23F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8434" y="32726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550D74-FCFB-4622-B71D-E8B3D34B71D8}"/>
              </a:ext>
            </a:extLst>
          </p:cNvPr>
          <p:cNvSpPr/>
          <p:nvPr/>
        </p:nvSpPr>
        <p:spPr>
          <a:xfrm>
            <a:off x="2446108" y="2716469"/>
            <a:ext cx="984738" cy="984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FD75005-6C51-42E6-8146-E38AFCE1E4D4}"/>
              </a:ext>
            </a:extLst>
          </p:cNvPr>
          <p:cNvSpPr/>
          <p:nvPr/>
        </p:nvSpPr>
        <p:spPr>
          <a:xfrm>
            <a:off x="4945485" y="2716469"/>
            <a:ext cx="984738" cy="984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8D2A85-C350-43A5-8BEF-459EE49BC3F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3430846" y="3208838"/>
            <a:ext cx="1514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D22123-8D52-495F-BB22-D8138732FBCD}"/>
              </a:ext>
            </a:extLst>
          </p:cNvPr>
          <p:cNvCxnSpPr>
            <a:stCxn id="16" idx="6"/>
          </p:cNvCxnSpPr>
          <p:nvPr/>
        </p:nvCxnSpPr>
        <p:spPr>
          <a:xfrm>
            <a:off x="5930223" y="3208838"/>
            <a:ext cx="862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66775808-A210-410C-880A-E75A68771EC2}"/>
              </a:ext>
            </a:extLst>
          </p:cNvPr>
          <p:cNvSpPr txBox="1">
            <a:spLocks/>
          </p:cNvSpPr>
          <p:nvPr/>
        </p:nvSpPr>
        <p:spPr>
          <a:xfrm>
            <a:off x="4188165" y="2899429"/>
            <a:ext cx="2449554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900" dirty="0"/>
              <a:t>0 </a:t>
            </a:r>
            <a:r>
              <a:rPr lang="ko-KR" altLang="en-US" sz="900" dirty="0"/>
              <a:t>보다 작으면 </a:t>
            </a:r>
            <a:r>
              <a:rPr lang="en-US" altLang="ko-KR" sz="900" dirty="0"/>
              <a:t>0</a:t>
            </a:r>
          </a:p>
          <a:p>
            <a:pPr marL="101600" indent="0" algn="ctr">
              <a:buFont typeface="PT Serif"/>
              <a:buNone/>
            </a:pPr>
            <a:r>
              <a:rPr lang="en-US" altLang="ko-KR" sz="900" dirty="0"/>
              <a:t>0 </a:t>
            </a:r>
            <a:r>
              <a:rPr lang="ko-KR" altLang="en-US" sz="900" dirty="0"/>
              <a:t>이상이면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44035640-E9BC-44E9-9D6D-D7E8EE0FD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7375" y="2827821"/>
                <a:ext cx="732408" cy="616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44035640-E9BC-44E9-9D6D-D7E8EE0F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75" y="2827821"/>
                <a:ext cx="732408" cy="61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3FFF1CFD-352F-44A8-B06A-382953C6FBD7}"/>
              </a:ext>
            </a:extLst>
          </p:cNvPr>
          <p:cNvSpPr txBox="1">
            <a:spLocks/>
          </p:cNvSpPr>
          <p:nvPr/>
        </p:nvSpPr>
        <p:spPr>
          <a:xfrm>
            <a:off x="1558085" y="2858780"/>
            <a:ext cx="79696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93B5C-4630-4280-A090-7C10D4D61D99}"/>
              </a:ext>
            </a:extLst>
          </p:cNvPr>
          <p:cNvSpPr txBox="1"/>
          <p:nvPr/>
        </p:nvSpPr>
        <p:spPr>
          <a:xfrm>
            <a:off x="4014908" y="2859075"/>
            <a:ext cx="4408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dirty="0"/>
              <a:t>-0.2</a:t>
            </a:r>
            <a:endParaRPr lang="ko-KR" altLang="en-US" sz="2000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A9321BD5-D6ED-462D-B07C-2A6F38ECAF4F}"/>
              </a:ext>
            </a:extLst>
          </p:cNvPr>
          <p:cNvSpPr txBox="1">
            <a:spLocks/>
          </p:cNvSpPr>
          <p:nvPr/>
        </p:nvSpPr>
        <p:spPr>
          <a:xfrm>
            <a:off x="6744770" y="2858779"/>
            <a:ext cx="796960" cy="6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/>
              <a:t>(1)</a:t>
            </a:r>
          </a:p>
          <a:p>
            <a:pPr marL="101600" indent="0">
              <a:buFont typeface="PT Serif"/>
              <a:buNone/>
            </a:pPr>
            <a:r>
              <a:rPr lang="en-US" altLang="ko-KR" dirty="0"/>
              <a:t>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101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net </a:t>
            </a:r>
            <a:r>
              <a:rPr lang="ko-KR" altLang="en-US" dirty="0"/>
              <a:t>이 일정 이상보다 크면 그대로 내보내고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ko-KR" altLang="en-US" dirty="0"/>
              <a:t>아니면 내보내지 않는 함수 </a:t>
            </a:r>
            <a:r>
              <a:rPr lang="en-US" altLang="ko-KR" dirty="0"/>
              <a:t>f(net)?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EFC-AA57-4D12-9A04-1FB510C5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04" y="1398963"/>
            <a:ext cx="3762375" cy="542925"/>
          </a:xfrm>
          <a:prstGeom prst="rect">
            <a:avLst/>
          </a:prstGeom>
        </p:spPr>
      </p:pic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4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net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보고 최종적으로 </a:t>
            </a:r>
            <a:r>
              <a:rPr lang="en-US" altLang="ko-KR" dirty="0"/>
              <a:t>output</a:t>
            </a:r>
            <a:r>
              <a:rPr lang="ko-KR" altLang="en-US" dirty="0"/>
              <a:t>을 결정하는 함수</a:t>
            </a:r>
            <a:r>
              <a:rPr lang="en-US" altLang="ko-KR" dirty="0"/>
              <a:t> f(net)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EFC-AA57-4D12-9A04-1FB510C5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04" y="1398963"/>
            <a:ext cx="3762375" cy="542925"/>
          </a:xfrm>
          <a:prstGeom prst="rect">
            <a:avLst/>
          </a:prstGeom>
        </p:spPr>
      </p:pic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32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net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보고 최종적으로 </a:t>
            </a:r>
            <a:r>
              <a:rPr lang="en-US" altLang="ko-KR" dirty="0"/>
              <a:t>output</a:t>
            </a:r>
            <a:r>
              <a:rPr lang="ko-KR" altLang="en-US" dirty="0"/>
              <a:t>을 결정하는 함수</a:t>
            </a:r>
            <a:r>
              <a:rPr lang="en-US" altLang="ko-KR" dirty="0"/>
              <a:t> f(net)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EFC-AA57-4D12-9A04-1FB510C5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04" y="1398963"/>
            <a:ext cx="3762375" cy="542925"/>
          </a:xfrm>
          <a:prstGeom prst="rect">
            <a:avLst/>
          </a:prstGeom>
        </p:spPr>
      </p:pic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B8D69E8-1594-4AAC-BFB5-42A63214943D}"/>
              </a:ext>
            </a:extLst>
          </p:cNvPr>
          <p:cNvSpPr txBox="1">
            <a:spLocks/>
          </p:cNvSpPr>
          <p:nvPr/>
        </p:nvSpPr>
        <p:spPr>
          <a:xfrm>
            <a:off x="685067" y="1261473"/>
            <a:ext cx="76384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dirty="0">
                <a:solidFill>
                  <a:srgbClr val="FF0000"/>
                </a:solidFill>
              </a:rPr>
              <a:t>Activation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63963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9B426-53E4-4243-B64E-EC037D61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5" y="1100906"/>
            <a:ext cx="3908705" cy="1707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080731-2FF5-42B4-84E9-B2F87E54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373" y="1295522"/>
            <a:ext cx="3046228" cy="4395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CA5A0-A029-45C8-B79F-0DE0AEE65DD4}"/>
              </a:ext>
            </a:extLst>
          </p:cNvPr>
          <p:cNvSpPr/>
          <p:nvPr/>
        </p:nvSpPr>
        <p:spPr>
          <a:xfrm>
            <a:off x="7148829" y="1658822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2875D0E-B3F0-4EA2-9D72-E721D1333CFF}"/>
              </a:ext>
            </a:extLst>
          </p:cNvPr>
          <p:cNvSpPr txBox="1">
            <a:spLocks/>
          </p:cNvSpPr>
          <p:nvPr/>
        </p:nvSpPr>
        <p:spPr>
          <a:xfrm>
            <a:off x="388945" y="2631445"/>
            <a:ext cx="4860600" cy="98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net</a:t>
            </a:r>
            <a:r>
              <a:rPr lang="ko-KR" altLang="en-US" sz="1600" dirty="0">
                <a:solidFill>
                  <a:srgbClr val="FF0000"/>
                </a:solidFill>
              </a:rPr>
              <a:t>이 </a:t>
            </a:r>
            <a:r>
              <a:rPr lang="ko-KR" altLang="en-US" sz="1600" dirty="0" err="1">
                <a:solidFill>
                  <a:srgbClr val="FF0000"/>
                </a:solidFill>
              </a:rPr>
              <a:t>임계값을</a:t>
            </a:r>
            <a:r>
              <a:rPr lang="ko-KR" altLang="en-US" sz="1600" dirty="0">
                <a:solidFill>
                  <a:srgbClr val="FF0000"/>
                </a:solidFill>
              </a:rPr>
              <a:t> 넘으면 발동하는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en-US" altLang="ko-KR" sz="1600" dirty="0">
                <a:solidFill>
                  <a:srgbClr val="FF0000"/>
                </a:solidFill>
              </a:rPr>
              <a:t>f(net)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DABBD5-E3F0-4775-9765-AD31EB731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50" y="2146527"/>
            <a:ext cx="2373546" cy="1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CCA5A0-A029-45C8-B79F-0DE0AEE65DD4}"/>
              </a:ext>
            </a:extLst>
          </p:cNvPr>
          <p:cNvSpPr/>
          <p:nvPr/>
        </p:nvSpPr>
        <p:spPr>
          <a:xfrm>
            <a:off x="7148829" y="1658822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F3B49-7714-4692-BF14-881AB9AC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1100906"/>
            <a:ext cx="5899150" cy="29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91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근데 여기서 문제</a:t>
            </a:r>
            <a:endParaRPr lang="en-US" altLang="ko-KR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169103" y="2013098"/>
            <a:ext cx="5439823" cy="2792096"/>
            <a:chOff x="169103" y="2013098"/>
            <a:chExt cx="5439823" cy="27920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516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169103" y="3582003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 err="1">
                  <a:solidFill>
                    <a:srgbClr val="FF0000"/>
                  </a:solidFill>
                </a:rPr>
                <a:t>입력값을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바탕으로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60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XOR </a:t>
            </a:r>
            <a:r>
              <a:rPr lang="ko-KR" altLang="en-US" dirty="0"/>
              <a:t>게이트를 출력하는 단일 </a:t>
            </a:r>
            <a:r>
              <a:rPr lang="ko-KR" altLang="en-US" dirty="0" err="1"/>
              <a:t>퍼셉트론</a:t>
            </a:r>
            <a:r>
              <a:rPr lang="en-US" altLang="ko-KR" dirty="0"/>
              <a:t>…?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22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basic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0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1577738" y="1931267"/>
            <a:ext cx="5439823" cy="2873927"/>
            <a:chOff x="642073" y="2013098"/>
            <a:chExt cx="5439823" cy="28739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642073" y="3663834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일련의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2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1104768" y="1931267"/>
            <a:ext cx="5439823" cy="2740187"/>
            <a:chOff x="169103" y="2013098"/>
            <a:chExt cx="5439823" cy="274018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169103" y="3530094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여기서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, </a:t>
              </a: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 err="1">
                  <a:solidFill>
                    <a:srgbClr val="FF0000"/>
                  </a:solidFill>
                </a:rPr>
                <a:t>입력값들의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중요도가 반영된다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2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4669140" y="1513563"/>
            <a:ext cx="5439823" cy="2887695"/>
            <a:chOff x="-8107" y="2013098"/>
            <a:chExt cx="5439823" cy="2887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-8107" y="3677602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>
                  <a:solidFill>
                    <a:srgbClr val="FF0000"/>
                  </a:solidFill>
                </a:rPr>
                <a:t>처리 결과를 내보낸다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1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4630098" y="1513563"/>
            <a:ext cx="5439823" cy="2906275"/>
            <a:chOff x="-47149" y="2013098"/>
            <a:chExt cx="5439823" cy="29062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-47149" y="3696182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전달받은 전기신호를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처리한 결과값이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일정 이상이면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처리 결과를 내보낸다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69617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894</Words>
  <Application>Microsoft Office PowerPoint</Application>
  <PresentationFormat>화면 슬라이드 쇼(16:9)</PresentationFormat>
  <Paragraphs>345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PT Serif</vt:lpstr>
      <vt:lpstr>Cambria Math</vt:lpstr>
      <vt:lpstr>Playfair Display</vt:lpstr>
      <vt:lpstr>Arial</vt:lpstr>
      <vt:lpstr>Portia template</vt:lpstr>
      <vt:lpstr>#3. 학습의 시작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흉내내자</vt:lpstr>
      <vt:lpstr>뉴런을 이해하자</vt:lpstr>
      <vt:lpstr>뉴런을 이해하자</vt:lpstr>
      <vt:lpstr>뉴런을 흉내내자</vt:lpstr>
      <vt:lpstr>뉴런을 흉내내자</vt:lpstr>
      <vt:lpstr>뉴런을 이해하자</vt:lpstr>
      <vt:lpstr>뉴런을 흉내내자</vt:lpstr>
      <vt:lpstr>뉴런을 흉내내자</vt:lpstr>
      <vt:lpstr>뉴런을 흉내내자</vt:lpstr>
      <vt:lpstr>뉴런을 흉내내자</vt:lpstr>
      <vt:lpstr>뉴런을 흉내내자</vt:lpstr>
      <vt:lpstr>뉴런을 흉내내자</vt:lpstr>
      <vt:lpstr>퍼셉트론 연습</vt:lpstr>
      <vt:lpstr>퍼셉트론 연습</vt:lpstr>
      <vt:lpstr>퍼셉트론 연습</vt:lpstr>
      <vt:lpstr>퍼셉트론 연습</vt:lpstr>
      <vt:lpstr>퍼셉트론 연습</vt:lpstr>
      <vt:lpstr>퍼셉트론 연습</vt:lpstr>
      <vt:lpstr>뉴런을 이해하자</vt:lpstr>
      <vt:lpstr>뉴런을 이해하자</vt:lpstr>
      <vt:lpstr>뉴런을 이해하자</vt:lpstr>
      <vt:lpstr>뉴런을 흉내내자</vt:lpstr>
      <vt:lpstr>뉴런을 흉내내자</vt:lpstr>
      <vt:lpstr>뉴런을 이해하자</vt:lpstr>
      <vt:lpstr>뉴런을 이해하자</vt:lpstr>
      <vt:lpstr>뉴런을 이해하자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tegongkang@gmail.com</cp:lastModifiedBy>
  <cp:revision>155</cp:revision>
  <dcterms:modified xsi:type="dcterms:W3CDTF">2021-01-24T14:59:21Z</dcterms:modified>
</cp:coreProperties>
</file>