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4"/>
  </p:notesMasterIdLst>
  <p:sldIdLst>
    <p:sldId id="259" r:id="rId2"/>
    <p:sldId id="503" r:id="rId3"/>
    <p:sldId id="450" r:id="rId4"/>
    <p:sldId id="504" r:id="rId5"/>
    <p:sldId id="536" r:id="rId6"/>
    <p:sldId id="537" r:id="rId7"/>
    <p:sldId id="538" r:id="rId8"/>
    <p:sldId id="539" r:id="rId9"/>
    <p:sldId id="563" r:id="rId10"/>
    <p:sldId id="564" r:id="rId11"/>
    <p:sldId id="540" r:id="rId12"/>
    <p:sldId id="565" r:id="rId13"/>
    <p:sldId id="543" r:id="rId14"/>
    <p:sldId id="544" r:id="rId15"/>
    <p:sldId id="545" r:id="rId16"/>
    <p:sldId id="546" r:id="rId17"/>
    <p:sldId id="550" r:id="rId18"/>
    <p:sldId id="552" r:id="rId19"/>
    <p:sldId id="551" r:id="rId20"/>
    <p:sldId id="553" r:id="rId21"/>
    <p:sldId id="555" r:id="rId22"/>
    <p:sldId id="549" r:id="rId23"/>
    <p:sldId id="562" r:id="rId24"/>
    <p:sldId id="542" r:id="rId25"/>
    <p:sldId id="547" r:id="rId26"/>
    <p:sldId id="556" r:id="rId27"/>
    <p:sldId id="558" r:id="rId28"/>
    <p:sldId id="559" r:id="rId29"/>
    <p:sldId id="560" r:id="rId30"/>
    <p:sldId id="561" r:id="rId31"/>
    <p:sldId id="557" r:id="rId32"/>
    <p:sldId id="548" r:id="rId3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Playfair Display" panose="020B0600000101010101" charset="0"/>
      <p:regular r:id="rId36"/>
      <p:bold r:id="rId37"/>
      <p:italic r:id="rId38"/>
      <p:boldItalic r:id="rId39"/>
    </p:embeddedFont>
    <p:embeddedFont>
      <p:font typeface="PT Serif" panose="020B0600000101010101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A9747-73E5-408A-9015-8839BE04CEA3}">
  <a:tblStyle styleId="{16CA9747-73E5-408A-9015-8839BE04C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27" autoAdjust="0"/>
  </p:normalViewPr>
  <p:slideViewPr>
    <p:cSldViewPr snapToGrid="0">
      <p:cViewPr varScale="1">
        <p:scale>
          <a:sx n="127" d="100"/>
          <a:sy n="127" d="100"/>
        </p:scale>
        <p:origin x="2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LSTM </a:t>
            </a:r>
            <a:r>
              <a:rPr lang="ko-KR" altLang="en-US"/>
              <a:t>조금 더 자세히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39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424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26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957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88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355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866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561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09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25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075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975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241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530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394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838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066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273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44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056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00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502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25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406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423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4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77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389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11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82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78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234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781819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/>
              <a:t>Recurrent</a:t>
            </a:r>
            <a:br>
              <a:rPr lang="en-US" altLang="ko-KR" sz="2400" dirty="0"/>
            </a:br>
            <a:r>
              <a:rPr lang="en-US" altLang="ko-KR" sz="2400" dirty="0"/>
              <a:t>Neural</a:t>
            </a:r>
            <a:br>
              <a:rPr lang="en-US" altLang="ko-KR" sz="2400" dirty="0"/>
            </a:br>
            <a:r>
              <a:rPr lang="en-US" altLang="ko-KR" sz="2400" dirty="0"/>
              <a:t>Network</a:t>
            </a:r>
            <a:endParaRPr lang="ko-KR" altLang="en-US" sz="24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C13513-89D8-49D6-A55F-B008FB8FC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9"/>
          <a:stretch/>
        </p:blipFill>
        <p:spPr>
          <a:xfrm>
            <a:off x="2541671" y="1383047"/>
            <a:ext cx="4060658" cy="2719053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1CDC3007-35E6-4B4A-9BC1-4CD32A7F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8089" y="2291271"/>
            <a:ext cx="366185" cy="451302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말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1CF93550-CA07-4648-AEC3-89B90A6AA3FD}"/>
              </a:ext>
            </a:extLst>
          </p:cNvPr>
          <p:cNvSpPr txBox="1">
            <a:spLocks/>
          </p:cNvSpPr>
          <p:nvPr/>
        </p:nvSpPr>
        <p:spPr>
          <a:xfrm>
            <a:off x="5080780" y="2291271"/>
            <a:ext cx="366185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dirty="0"/>
              <a:t>말</a:t>
            </a:r>
          </a:p>
        </p:txBody>
      </p:sp>
    </p:spTree>
    <p:extLst>
      <p:ext uri="{BB962C8B-B14F-4D97-AF65-F5344CB8AC3E}">
        <p14:creationId xmlns:p14="http://schemas.microsoft.com/office/powerpoint/2010/main" val="423429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2CD985-C3AF-43F4-BB57-5634F6EE7006}"/>
              </a:ext>
            </a:extLst>
          </p:cNvPr>
          <p:cNvGrpSpPr/>
          <p:nvPr/>
        </p:nvGrpSpPr>
        <p:grpSpPr>
          <a:xfrm>
            <a:off x="1712634" y="1233885"/>
            <a:ext cx="6790857" cy="2427621"/>
            <a:chOff x="1412098" y="1297830"/>
            <a:chExt cx="6790857" cy="24276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3C00D4A-63B9-440B-A0F9-52143CEB5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500"/>
            <a:stretch/>
          </p:blipFill>
          <p:spPr>
            <a:xfrm>
              <a:off x="1719262" y="1385887"/>
              <a:ext cx="5705475" cy="217011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7CD4D5-EA22-4E3A-91B5-BAAC273D2491}"/>
                </a:ext>
              </a:extLst>
            </p:cNvPr>
            <p:cNvSpPr/>
            <p:nvPr/>
          </p:nvSpPr>
          <p:spPr>
            <a:xfrm>
              <a:off x="1886350" y="3386548"/>
              <a:ext cx="5390484" cy="3389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0A712EB-C6D6-4E35-848F-658A0F92F10E}"/>
                </a:ext>
              </a:extLst>
            </p:cNvPr>
            <p:cNvSpPr/>
            <p:nvPr/>
          </p:nvSpPr>
          <p:spPr>
            <a:xfrm>
              <a:off x="1412098" y="1297830"/>
              <a:ext cx="6638458" cy="3389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061B15-33E9-4D80-AC32-892059BE326D}"/>
                </a:ext>
              </a:extLst>
            </p:cNvPr>
            <p:cNvSpPr/>
            <p:nvPr/>
          </p:nvSpPr>
          <p:spPr>
            <a:xfrm>
              <a:off x="6861196" y="1450230"/>
              <a:ext cx="1341759" cy="532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7332B6-256D-420D-9459-B607188CC1EE}"/>
              </a:ext>
            </a:extLst>
          </p:cNvPr>
          <p:cNvGrpSpPr/>
          <p:nvPr/>
        </p:nvGrpSpPr>
        <p:grpSpPr>
          <a:xfrm>
            <a:off x="1541052" y="3633005"/>
            <a:ext cx="6458647" cy="215444"/>
            <a:chOff x="1541052" y="3633005"/>
            <a:chExt cx="6458647" cy="215444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4BD5EC9-01C3-4326-B100-4EC123D12DE8}"/>
                </a:ext>
              </a:extLst>
            </p:cNvPr>
            <p:cNvCxnSpPr/>
            <p:nvPr/>
          </p:nvCxnSpPr>
          <p:spPr>
            <a:xfrm>
              <a:off x="1541052" y="3740727"/>
              <a:ext cx="6291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48CF522-4420-404A-BEC9-47A40AB15D0C}"/>
                    </a:ext>
                  </a:extLst>
                </p:cNvPr>
                <p:cNvSpPr txBox="1"/>
                <p:nvPr/>
              </p:nvSpPr>
              <p:spPr>
                <a:xfrm>
                  <a:off x="7875114" y="3633005"/>
                  <a:ext cx="12458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48CF522-4420-404A-BEC9-47A40AB15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114" y="3633005"/>
                  <a:ext cx="12458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30000" r="-20000" b="-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733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C00D4A-63B9-440B-A0F9-52143CEB52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00"/>
          <a:stretch/>
        </p:blipFill>
        <p:spPr>
          <a:xfrm>
            <a:off x="1719262" y="1385887"/>
            <a:ext cx="5705475" cy="217011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EB7F77B-A62A-440F-8294-41F2C348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599" y="3712821"/>
            <a:ext cx="6640800" cy="690084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sz="1200" b="0" i="0" dirty="0">
                <a:solidFill>
                  <a:srgbClr val="424242"/>
                </a:solidFill>
                <a:effectLst/>
                <a:latin typeface="serif_l"/>
              </a:rPr>
              <a:t>앞서 나온 입력에 대한 결과가 뒤에 나오는 입력 값에 영향</a:t>
            </a:r>
            <a:endParaRPr lang="ko-KR" altLang="en-US" sz="1400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64E8381-DDDD-4364-8DA7-5737B3B7348A}"/>
              </a:ext>
            </a:extLst>
          </p:cNvPr>
          <p:cNvSpPr txBox="1">
            <a:spLocks/>
          </p:cNvSpPr>
          <p:nvPr/>
        </p:nvSpPr>
        <p:spPr>
          <a:xfrm>
            <a:off x="4968239" y="800289"/>
            <a:ext cx="3508359" cy="45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>
                <a:solidFill>
                  <a:srgbClr val="FF0000"/>
                </a:solidFill>
                <a:latin typeface="serif_l"/>
              </a:rPr>
              <a:t>오늘</a:t>
            </a:r>
            <a:r>
              <a:rPr lang="ko-KR" altLang="en-US" sz="1200" dirty="0">
                <a:solidFill>
                  <a:srgbClr val="424242"/>
                </a:solidFill>
                <a:latin typeface="serif_l"/>
              </a:rPr>
              <a:t> 주가가 몇이야 </a:t>
            </a:r>
            <a:r>
              <a:rPr lang="en-US" altLang="ko-KR" sz="1200" dirty="0">
                <a:solidFill>
                  <a:srgbClr val="424242"/>
                </a:solidFill>
                <a:latin typeface="serif_l"/>
              </a:rPr>
              <a:t>vs </a:t>
            </a:r>
            <a:r>
              <a:rPr lang="ko-KR" altLang="en-US" sz="1200" dirty="0">
                <a:solidFill>
                  <a:srgbClr val="FF0000"/>
                </a:solidFill>
                <a:latin typeface="serif_l"/>
              </a:rPr>
              <a:t>어제</a:t>
            </a:r>
            <a:r>
              <a:rPr lang="ko-KR" altLang="en-US" sz="1200" dirty="0">
                <a:solidFill>
                  <a:srgbClr val="424242"/>
                </a:solidFill>
                <a:latin typeface="serif_l"/>
              </a:rPr>
              <a:t> 주가가 몇이야</a:t>
            </a:r>
            <a:r>
              <a:rPr lang="en-US" altLang="ko-KR" sz="1200" dirty="0">
                <a:solidFill>
                  <a:srgbClr val="424242"/>
                </a:solidFill>
                <a:latin typeface="serif_l"/>
              </a:rPr>
              <a:t>?</a:t>
            </a:r>
          </a:p>
          <a:p>
            <a:pPr marL="101600" indent="0" algn="ctr">
              <a:buFont typeface="PT Serif"/>
              <a:buNone/>
            </a:pPr>
            <a:r>
              <a:rPr lang="ko-KR" altLang="en-US" sz="1200" dirty="0">
                <a:solidFill>
                  <a:srgbClr val="424242"/>
                </a:solidFill>
                <a:latin typeface="serif_l"/>
              </a:rPr>
              <a:t>오늘 </a:t>
            </a:r>
            <a:r>
              <a:rPr lang="ko-KR" altLang="en-US" sz="1200" dirty="0">
                <a:solidFill>
                  <a:srgbClr val="FF0000"/>
                </a:solidFill>
                <a:latin typeface="serif_l"/>
              </a:rPr>
              <a:t>주가가</a:t>
            </a:r>
            <a:r>
              <a:rPr lang="ko-KR" altLang="en-US" sz="1200" dirty="0">
                <a:solidFill>
                  <a:srgbClr val="424242"/>
                </a:solidFill>
                <a:latin typeface="serif_l"/>
              </a:rPr>
              <a:t> 몇이야</a:t>
            </a:r>
            <a:r>
              <a:rPr lang="en-US" altLang="ko-KR" sz="1200" dirty="0">
                <a:solidFill>
                  <a:srgbClr val="424242"/>
                </a:solidFill>
                <a:latin typeface="serif_l"/>
              </a:rPr>
              <a:t>? vs </a:t>
            </a:r>
            <a:r>
              <a:rPr lang="ko-KR" altLang="en-US" sz="1200" dirty="0">
                <a:solidFill>
                  <a:srgbClr val="424242"/>
                </a:solidFill>
                <a:latin typeface="serif_l"/>
              </a:rPr>
              <a:t>오늘 </a:t>
            </a:r>
            <a:r>
              <a:rPr lang="ko-KR" altLang="en-US" sz="1200" dirty="0">
                <a:solidFill>
                  <a:srgbClr val="FF0000"/>
                </a:solidFill>
                <a:latin typeface="serif_l"/>
              </a:rPr>
              <a:t>온 사람</a:t>
            </a:r>
            <a:r>
              <a:rPr lang="ko-KR" altLang="en-US" sz="1200" dirty="0">
                <a:solidFill>
                  <a:srgbClr val="424242"/>
                </a:solidFill>
                <a:latin typeface="serif_l"/>
              </a:rPr>
              <a:t>이 몇이야</a:t>
            </a:r>
            <a:r>
              <a:rPr lang="en-US" altLang="ko-KR" sz="1200" dirty="0">
                <a:solidFill>
                  <a:srgbClr val="424242"/>
                </a:solidFill>
                <a:latin typeface="serif_l"/>
              </a:rPr>
              <a:t>?</a:t>
            </a:r>
            <a:endParaRPr lang="ko-KR" altLang="en-US" sz="14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EC3605EB-7E70-4913-AE5D-5E627DF2F4DA}"/>
              </a:ext>
            </a:extLst>
          </p:cNvPr>
          <p:cNvSpPr txBox="1">
            <a:spLocks/>
          </p:cNvSpPr>
          <p:nvPr/>
        </p:nvSpPr>
        <p:spPr>
          <a:xfrm>
            <a:off x="6253480" y="1720706"/>
            <a:ext cx="1847198" cy="45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 sz="1200" dirty="0">
                <a:solidFill>
                  <a:srgbClr val="FF0000"/>
                </a:solidFill>
                <a:latin typeface="serif_l"/>
              </a:rPr>
              <a:t>다른 결과를 내야 한다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968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D5C7ED-B3A2-4B2F-9D76-6B5EF5756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02"/>
          <a:stretch/>
        </p:blipFill>
        <p:spPr>
          <a:xfrm>
            <a:off x="2221761" y="1581491"/>
            <a:ext cx="4700477" cy="2784947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713FD9F-0CB3-4CA6-AE51-DB5D6543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978505"/>
            <a:ext cx="3046050" cy="7626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1.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다수 입력 단일 출력</a:t>
            </a:r>
            <a:endParaRPr lang="ko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DFC8436-8A9E-47BE-BF66-1B6DA93E90DE}"/>
              </a:ext>
            </a:extLst>
          </p:cNvPr>
          <p:cNvSpPr txBox="1">
            <a:spLocks/>
          </p:cNvSpPr>
          <p:nvPr/>
        </p:nvSpPr>
        <p:spPr>
          <a:xfrm>
            <a:off x="1941771" y="1581491"/>
            <a:ext cx="2228289" cy="36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1600" dirty="0">
                <a:solidFill>
                  <a:srgbClr val="424242"/>
                </a:solidFill>
                <a:latin typeface="serif_l"/>
              </a:rPr>
              <a:t>e.g.</a:t>
            </a:r>
            <a:r>
              <a:rPr lang="ko-KR" altLang="en-US" sz="1600" dirty="0">
                <a:solidFill>
                  <a:srgbClr val="424242"/>
                </a:solidFill>
                <a:latin typeface="serif_l"/>
              </a:rPr>
              <a:t> 문장의 의미 파악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9948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713FD9F-0CB3-4CA6-AE51-DB5D6543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978505"/>
            <a:ext cx="3046050" cy="7626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>
                <a:solidFill>
                  <a:srgbClr val="424242"/>
                </a:solidFill>
                <a:latin typeface="serif_l"/>
              </a:rPr>
              <a:t>2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.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단일 입력 다수 출력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A523ED-2E6A-4761-989F-194C857CED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6"/>
          <a:stretch/>
        </p:blipFill>
        <p:spPr>
          <a:xfrm>
            <a:off x="4157971" y="1282997"/>
            <a:ext cx="3143014" cy="3060954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B7F9282-A276-4402-9CA6-6B27235010B7}"/>
              </a:ext>
            </a:extLst>
          </p:cNvPr>
          <p:cNvSpPr txBox="1">
            <a:spLocks/>
          </p:cNvSpPr>
          <p:nvPr/>
        </p:nvSpPr>
        <p:spPr>
          <a:xfrm>
            <a:off x="1941771" y="1581491"/>
            <a:ext cx="2228289" cy="36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1600" dirty="0">
                <a:solidFill>
                  <a:srgbClr val="424242"/>
                </a:solidFill>
                <a:latin typeface="serif_l"/>
              </a:rPr>
              <a:t>e.g.</a:t>
            </a:r>
            <a:r>
              <a:rPr lang="ko-KR" altLang="en-US" sz="1600" dirty="0">
                <a:solidFill>
                  <a:srgbClr val="424242"/>
                </a:solidFill>
                <a:latin typeface="serif_l"/>
              </a:rPr>
              <a:t> 사진</a:t>
            </a:r>
            <a:r>
              <a:rPr lang="en-US" altLang="ko-KR" sz="1600" dirty="0">
                <a:solidFill>
                  <a:srgbClr val="424242"/>
                </a:solidFill>
                <a:latin typeface="serif_l"/>
              </a:rPr>
              <a:t> </a:t>
            </a:r>
            <a:r>
              <a:rPr lang="ko-KR" altLang="en-US" sz="1600" dirty="0">
                <a:solidFill>
                  <a:srgbClr val="424242"/>
                </a:solidFill>
                <a:latin typeface="serif_l"/>
              </a:rPr>
              <a:t>캡션 달기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152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713FD9F-0CB3-4CA6-AE51-DB5D6543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978505"/>
            <a:ext cx="3046050" cy="7626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3.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다수 입력 다수 출력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AB7F9282-A276-4402-9CA6-6B27235010B7}"/>
              </a:ext>
            </a:extLst>
          </p:cNvPr>
          <p:cNvSpPr txBox="1">
            <a:spLocks/>
          </p:cNvSpPr>
          <p:nvPr/>
        </p:nvSpPr>
        <p:spPr>
          <a:xfrm>
            <a:off x="1941771" y="1581491"/>
            <a:ext cx="2228289" cy="36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sz="1600" dirty="0">
                <a:solidFill>
                  <a:srgbClr val="424242"/>
                </a:solidFill>
                <a:latin typeface="serif_l"/>
              </a:rPr>
              <a:t>e.g.</a:t>
            </a:r>
            <a:r>
              <a:rPr lang="ko-KR" altLang="en-US" sz="1600" dirty="0">
                <a:solidFill>
                  <a:srgbClr val="424242"/>
                </a:solidFill>
                <a:latin typeface="serif_l"/>
              </a:rPr>
              <a:t> 문장 번역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C011F4-1A2A-45FB-814A-B9CC18452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0244"/>
          <a:stretch/>
        </p:blipFill>
        <p:spPr>
          <a:xfrm>
            <a:off x="1719262" y="1984287"/>
            <a:ext cx="5705475" cy="179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3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C87E5E-3921-46CF-AB78-A7D6FC18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50" y="1953376"/>
            <a:ext cx="2781300" cy="2295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147186-9302-40FF-8773-0C0CF4FB8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350" y="1296151"/>
            <a:ext cx="33147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20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C87E5E-3921-46CF-AB78-A7D6FC18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50" y="1953376"/>
            <a:ext cx="2781300" cy="2295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147186-9302-40FF-8773-0C0CF4FB8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350" y="1296151"/>
            <a:ext cx="3314700" cy="657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D2553B-720B-4700-9849-B356AD938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350" y="1953376"/>
            <a:ext cx="3790950" cy="2114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텍스트 개체 틀 2">
                <a:extLst>
                  <a:ext uri="{FF2B5EF4-FFF2-40B4-BE49-F238E27FC236}">
                    <a16:creationId xmlns:a16="http://schemas.microsoft.com/office/drawing/2014/main" id="{B5D195F7-83CC-4D4E-8B9F-4FCADCEB7B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46081" y="3571770"/>
                <a:ext cx="1456394" cy="762600"/>
              </a:xfrm>
            </p:spPr>
            <p:txBody>
              <a:bodyPr/>
              <a:lstStyle/>
              <a:p>
                <a:pPr marL="1016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9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9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900" b="0" i="0" dirty="0">
                    <a:solidFill>
                      <a:srgbClr val="FF0000"/>
                    </a:solidFill>
                    <a:effectLst/>
                    <a:latin typeface="serif_l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serif_l"/>
                  </a:rPr>
                  <a:t>조금 이후 시간대</a:t>
                </a:r>
                <a:endParaRPr lang="en-US" altLang="ko-KR" sz="900" b="0" i="0" dirty="0">
                  <a:solidFill>
                    <a:srgbClr val="FF0000"/>
                  </a:solidFill>
                  <a:effectLst/>
                  <a:latin typeface="serif_l"/>
                </a:endParaRPr>
              </a:p>
            </p:txBody>
          </p:sp>
        </mc:Choice>
        <mc:Fallback>
          <p:sp>
            <p:nvSpPr>
              <p:cNvPr id="7" name="텍스트 개체 틀 2">
                <a:extLst>
                  <a:ext uri="{FF2B5EF4-FFF2-40B4-BE49-F238E27FC236}">
                    <a16:creationId xmlns:a16="http://schemas.microsoft.com/office/drawing/2014/main" id="{B5D195F7-83CC-4D4E-8B9F-4FCADCEB7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6081" y="3571770"/>
                <a:ext cx="1456394" cy="76260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6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C87E5E-3921-46CF-AB78-A7D6FC18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50" y="1953376"/>
            <a:ext cx="2781300" cy="2295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1147186-9302-40FF-8773-0C0CF4FB8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350" y="1296151"/>
            <a:ext cx="3314700" cy="657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2669FD-68B2-4EAB-8AF6-3DD03B133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350" y="2124313"/>
            <a:ext cx="6724650" cy="21145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C86E246-38F7-4AC0-8126-EBE63142556A}"/>
              </a:ext>
            </a:extLst>
          </p:cNvPr>
          <p:cNvSpPr/>
          <p:nvPr/>
        </p:nvSpPr>
        <p:spPr>
          <a:xfrm>
            <a:off x="2112335" y="3246474"/>
            <a:ext cx="4330995" cy="821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899979A7-3AF8-49B6-8EDF-C61C458A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2335" y="3877883"/>
            <a:ext cx="4583716" cy="762600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sz="1400" dirty="0">
                <a:solidFill>
                  <a:srgbClr val="FF0000"/>
                </a:solidFill>
                <a:latin typeface="serif_l"/>
              </a:rPr>
              <a:t>입력 </a:t>
            </a:r>
            <a:r>
              <a:rPr lang="en-US" altLang="ko-KR" sz="1400" dirty="0">
                <a:solidFill>
                  <a:srgbClr val="FF0000"/>
                </a:solidFill>
                <a:latin typeface="serif_l"/>
              </a:rPr>
              <a:t>x</a:t>
            </a:r>
            <a:r>
              <a:rPr lang="ko-KR" altLang="en-US" sz="1400" dirty="0">
                <a:solidFill>
                  <a:srgbClr val="FF0000"/>
                </a:solidFill>
                <a:latin typeface="serif_l"/>
              </a:rPr>
              <a:t>가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serif_l"/>
              </a:rPr>
              <a:t>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serif_l"/>
              </a:rPr>
              <a:t>t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serif_l"/>
              </a:rPr>
              <a:t>일 때를 시간 순으로 펼침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serif_l"/>
              </a:rPr>
              <a:t>-&gt; unfolding</a:t>
            </a:r>
            <a:endParaRPr lang="en-US" altLang="ko-KR" sz="900" b="0" i="0" dirty="0">
              <a:solidFill>
                <a:srgbClr val="FF0000"/>
              </a:solidFill>
              <a:effectLst/>
              <a:latin typeface="serif_l"/>
            </a:endParaRPr>
          </a:p>
        </p:txBody>
      </p:sp>
    </p:spTree>
    <p:extLst>
      <p:ext uri="{BB962C8B-B14F-4D97-AF65-F5344CB8AC3E}">
        <p14:creationId xmlns:p14="http://schemas.microsoft.com/office/powerpoint/2010/main" val="341987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C87E5E-3921-46CF-AB78-A7D6FC18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50" y="1953376"/>
            <a:ext cx="2781300" cy="2295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D2553B-720B-4700-9849-B356AD938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350" y="1953376"/>
            <a:ext cx="3790950" cy="2114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8491A9-B3C8-4B49-A5F7-548C91B24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912" y="2035079"/>
            <a:ext cx="7000875" cy="2333625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C1177D4-5CAC-4D46-AC28-FC459DDC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251" y="1165209"/>
            <a:ext cx="4583716" cy="762600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매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time-step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마다 같은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weight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사용</a:t>
            </a:r>
            <a:endParaRPr lang="en-US" altLang="ko-KR" sz="1100" b="0" i="0" dirty="0">
              <a:solidFill>
                <a:srgbClr val="424242"/>
              </a:solidFill>
              <a:effectLst/>
              <a:latin typeface="serif_l"/>
            </a:endParaRPr>
          </a:p>
        </p:txBody>
      </p:sp>
    </p:spTree>
    <p:extLst>
      <p:ext uri="{BB962C8B-B14F-4D97-AF65-F5344CB8AC3E}">
        <p14:creationId xmlns:p14="http://schemas.microsoft.com/office/powerpoint/2010/main" val="370978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76407" y="1356516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/>
              <a:t>순환 신경망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36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C1177D4-5CAC-4D46-AC28-FC459DDC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251" y="1165209"/>
            <a:ext cx="4583716" cy="762600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매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time-step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마다 같은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weight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사용</a:t>
            </a:r>
            <a:endParaRPr lang="en-US" altLang="ko-KR" sz="1100" b="0" i="0" dirty="0">
              <a:solidFill>
                <a:srgbClr val="424242"/>
              </a:solidFill>
              <a:effectLst/>
              <a:latin typeface="serif_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08D97A-6416-4B9C-8B70-C8A100AB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990838"/>
            <a:ext cx="7534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30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C1177D4-5CAC-4D46-AC28-FC459DDC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2251" y="1165209"/>
            <a:ext cx="4583716" cy="762600"/>
          </a:xfrm>
        </p:spPr>
        <p:txBody>
          <a:bodyPr/>
          <a:lstStyle/>
          <a:p>
            <a:pPr marL="101600" indent="0">
              <a:buNone/>
            </a:pP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매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time-step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마다 같은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weight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사용</a:t>
            </a:r>
            <a:endParaRPr lang="en-US" altLang="ko-KR" sz="1100" b="0" i="0" dirty="0">
              <a:solidFill>
                <a:srgbClr val="424242"/>
              </a:solidFill>
              <a:effectLst/>
              <a:latin typeface="serif_l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187C71-A7AC-47DB-AF26-BD901EFEC958}"/>
              </a:ext>
            </a:extLst>
          </p:cNvPr>
          <p:cNvGrpSpPr/>
          <p:nvPr/>
        </p:nvGrpSpPr>
        <p:grpSpPr>
          <a:xfrm>
            <a:off x="1296527" y="913285"/>
            <a:ext cx="7138636" cy="3765041"/>
            <a:chOff x="1296527" y="913285"/>
            <a:chExt cx="7138636" cy="376504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557DC29-2FF6-46A5-865E-E2D36A191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6527" y="913285"/>
              <a:ext cx="6550945" cy="3526167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C023DC0-A49B-4095-86BE-954E36D01CC3}"/>
                </a:ext>
              </a:extLst>
            </p:cNvPr>
            <p:cNvSpPr/>
            <p:nvPr/>
          </p:nvSpPr>
          <p:spPr>
            <a:xfrm>
              <a:off x="5117805" y="4210493"/>
              <a:ext cx="3317358" cy="4678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F5475148-1AE5-4F2C-A366-20C4C51E8194}"/>
              </a:ext>
            </a:extLst>
          </p:cNvPr>
          <p:cNvSpPr txBox="1">
            <a:spLocks/>
          </p:cNvSpPr>
          <p:nvPr/>
        </p:nvSpPr>
        <p:spPr>
          <a:xfrm>
            <a:off x="1251601" y="782818"/>
            <a:ext cx="2554856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en-US" altLang="ko-KR" dirty="0">
                <a:solidFill>
                  <a:srgbClr val="424242"/>
                </a:solidFill>
                <a:latin typeface="serif_l"/>
              </a:rPr>
              <a:t>many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 </a:t>
            </a:r>
            <a:r>
              <a:rPr lang="en-US" altLang="ko-KR" dirty="0">
                <a:solidFill>
                  <a:srgbClr val="424242"/>
                </a:solidFill>
                <a:latin typeface="serif_l"/>
              </a:rPr>
              <a:t>-to-many 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모델</a:t>
            </a:r>
            <a:endParaRPr lang="en-US" altLang="ko-KR" sz="1100" dirty="0">
              <a:solidFill>
                <a:srgbClr val="424242"/>
              </a:solidFill>
              <a:latin typeface="serif_l"/>
            </a:endParaRPr>
          </a:p>
        </p:txBody>
      </p:sp>
    </p:spTree>
    <p:extLst>
      <p:ext uri="{BB962C8B-B14F-4D97-AF65-F5344CB8AC3E}">
        <p14:creationId xmlns:p14="http://schemas.microsoft.com/office/powerpoint/2010/main" val="193988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한 층 안에서 반복을 많이 해야 하는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rif_l"/>
              </a:rPr>
              <a:t>RNN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의 특성상 </a:t>
            </a:r>
            <a:endParaRPr lang="en-US" altLang="ko-KR" b="0" i="0" dirty="0">
              <a:solidFill>
                <a:srgbClr val="424242"/>
              </a:solidFill>
              <a:effectLst/>
              <a:latin typeface="serif_l"/>
            </a:endParaRPr>
          </a:p>
          <a:p>
            <a:pPr marL="101600" indent="0" algn="ctr">
              <a:buNone/>
            </a:pP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일반 신경망보다 기울기 소실 문제가 더 많이 발생</a:t>
            </a:r>
            <a:endParaRPr lang="en-US" altLang="ko-KR" sz="1100" b="0" i="0" dirty="0">
              <a:solidFill>
                <a:srgbClr val="424242"/>
              </a:solidFill>
              <a:effectLst/>
              <a:latin typeface="serif_l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44044612-F8BF-4D2A-842C-41ACB537F849}"/>
              </a:ext>
            </a:extLst>
          </p:cNvPr>
          <p:cNvSpPr txBox="1">
            <a:spLocks/>
          </p:cNvSpPr>
          <p:nvPr/>
        </p:nvSpPr>
        <p:spPr>
          <a:xfrm>
            <a:off x="1404000" y="935218"/>
            <a:ext cx="6640800" cy="100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en-US" altLang="ko-KR" dirty="0">
                <a:solidFill>
                  <a:srgbClr val="424242"/>
                </a:solidFill>
                <a:latin typeface="serif_l"/>
              </a:rPr>
              <a:t>RNN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의 잠재적 문제 </a:t>
            </a:r>
            <a:r>
              <a:rPr lang="en-US" altLang="ko-KR" dirty="0">
                <a:solidFill>
                  <a:srgbClr val="424242"/>
                </a:solidFill>
                <a:latin typeface="serif_l"/>
              </a:rPr>
              <a:t>1 – 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기울기 소실 문제</a:t>
            </a:r>
            <a:endParaRPr lang="en-US" altLang="ko-KR" sz="1100" dirty="0">
              <a:solidFill>
                <a:srgbClr val="424242"/>
              </a:solidFill>
              <a:latin typeface="serif_l"/>
            </a:endParaRPr>
          </a:p>
        </p:txBody>
      </p:sp>
    </p:spTree>
    <p:extLst>
      <p:ext uri="{BB962C8B-B14F-4D97-AF65-F5344CB8AC3E}">
        <p14:creationId xmlns:p14="http://schemas.microsoft.com/office/powerpoint/2010/main" val="3527665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E90B5BA2-0024-4A67-AD3C-543CE2871805}"/>
              </a:ext>
            </a:extLst>
          </p:cNvPr>
          <p:cNvSpPr txBox="1">
            <a:spLocks/>
          </p:cNvSpPr>
          <p:nvPr/>
        </p:nvSpPr>
        <p:spPr>
          <a:xfrm>
            <a:off x="1459212" y="635607"/>
            <a:ext cx="6640800" cy="100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>
              <a:buFont typeface="PT Serif"/>
              <a:buNone/>
            </a:pPr>
            <a:r>
              <a:rPr lang="en-US" altLang="ko-KR" dirty="0">
                <a:solidFill>
                  <a:srgbClr val="424242"/>
                </a:solidFill>
                <a:latin typeface="serif_l"/>
              </a:rPr>
              <a:t>RNN</a:t>
            </a:r>
            <a:r>
              <a:rPr lang="ko-KR" altLang="en-US" dirty="0">
                <a:solidFill>
                  <a:srgbClr val="424242"/>
                </a:solidFill>
                <a:latin typeface="serif_l"/>
              </a:rPr>
              <a:t>의 잠재적 문제 </a:t>
            </a:r>
            <a:r>
              <a:rPr lang="en-US" altLang="ko-KR">
                <a:solidFill>
                  <a:srgbClr val="424242"/>
                </a:solidFill>
                <a:latin typeface="serif_l"/>
              </a:rPr>
              <a:t>2 – </a:t>
            </a:r>
            <a:r>
              <a:rPr lang="en-US" altLang="ko-KR" dirty="0">
                <a:solidFill>
                  <a:srgbClr val="424242"/>
                </a:solidFill>
                <a:latin typeface="serif_l"/>
              </a:rPr>
              <a:t>Long term dependency</a:t>
            </a:r>
            <a:endParaRPr lang="en-US" altLang="ko-KR" sz="1100" dirty="0">
              <a:solidFill>
                <a:srgbClr val="424242"/>
              </a:solidFill>
              <a:latin typeface="serif_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7891CC-1DAB-4208-BCF8-63F57B87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46" y="1490059"/>
            <a:ext cx="5165907" cy="312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dirty="0"/>
              <a:t>RNN</a:t>
            </a:r>
            <a:r>
              <a:rPr lang="ko-KR" altLang="en-US" dirty="0"/>
              <a:t>의 대표주자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LSTM</a:t>
            </a:r>
          </a:p>
          <a:p>
            <a:pPr marL="101600" indent="0" algn="ctr">
              <a:buNone/>
            </a:pPr>
            <a:endParaRPr lang="en-US" altLang="ko-KR" sz="1100" b="0" i="0" dirty="0">
              <a:solidFill>
                <a:srgbClr val="424242"/>
              </a:solidFill>
              <a:effectLst/>
              <a:latin typeface="serif_l"/>
            </a:endParaRPr>
          </a:p>
          <a:p>
            <a:pPr marL="101600" indent="0" algn="ctr">
              <a:buNone/>
            </a:pPr>
            <a:r>
              <a:rPr lang="ko-KR" altLang="en-US" sz="1100" b="0" i="0" dirty="0">
                <a:solidFill>
                  <a:srgbClr val="424242"/>
                </a:solidFill>
                <a:effectLst/>
                <a:latin typeface="serif_l"/>
              </a:rPr>
              <a:t>반복되기 직전에 다음 층으로 </a:t>
            </a:r>
            <a:r>
              <a:rPr lang="ko-KR" altLang="en-US" sz="1100" b="0" i="0" dirty="0">
                <a:solidFill>
                  <a:srgbClr val="FF0000"/>
                </a:solidFill>
                <a:effectLst/>
                <a:latin typeface="serif_l"/>
              </a:rPr>
              <a:t>기억된 값을 넘길지 안 넘길지</a:t>
            </a:r>
            <a:r>
              <a:rPr lang="ko-KR" altLang="en-US" sz="1100" b="0" i="0" dirty="0">
                <a:solidFill>
                  <a:srgbClr val="424242"/>
                </a:solidFill>
                <a:effectLst/>
                <a:latin typeface="serif_l"/>
              </a:rPr>
              <a:t>를 관리하는 단계</a:t>
            </a:r>
            <a:r>
              <a:rPr lang="ko-KR" altLang="en-US" sz="1100" dirty="0">
                <a:solidFill>
                  <a:srgbClr val="424242"/>
                </a:solidFill>
                <a:latin typeface="serif_l"/>
              </a:rPr>
              <a:t>를 추가한 모델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99679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17D1F0-ABC2-441C-AA97-6C30903BEF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74"/>
          <a:stretch/>
        </p:blipFill>
        <p:spPr>
          <a:xfrm>
            <a:off x="1714500" y="1290638"/>
            <a:ext cx="5715000" cy="235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53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A23B18-5148-4A48-AA57-FB3EBE49C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45" y="1541200"/>
            <a:ext cx="4523710" cy="20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60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BBC0C4-2C83-4730-B312-7EE5E68E9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246" y="1628051"/>
            <a:ext cx="4291508" cy="2791787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723B902F-B2CC-4DF1-8F21-6D8F4B786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6247" y="966641"/>
            <a:ext cx="4291507" cy="535619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sz="1600" dirty="0"/>
              <a:t>forget gate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0836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259FBE-F610-4C25-AA23-904031DAE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49" y="1703288"/>
            <a:ext cx="3681302" cy="1687794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D3036F0-30AA-4CE8-A8AF-1D5D6C02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6247" y="966641"/>
            <a:ext cx="4291507" cy="535619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sz="1400" dirty="0"/>
              <a:t>LSTM cell internal state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56841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6648B6-3B16-458B-8052-D13C1646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081212"/>
            <a:ext cx="4572000" cy="981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E2B8B3-13A1-4BE5-8B5A-663A2BB63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081212"/>
            <a:ext cx="4572000" cy="981075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FE070F03-857E-4A66-844E-55946CA5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6246" y="1323249"/>
            <a:ext cx="4291507" cy="535619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sz="1200" dirty="0"/>
              <a:t>external input gate unit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930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말</a:t>
            </a:r>
            <a:r>
              <a:rPr lang="en-US" altLang="ko-KR" dirty="0"/>
              <a:t>, </a:t>
            </a:r>
            <a:r>
              <a:rPr lang="ko-KR" altLang="en-US" dirty="0"/>
              <a:t>글</a:t>
            </a:r>
            <a:r>
              <a:rPr lang="en-US" altLang="ko-KR" dirty="0"/>
              <a:t>, </a:t>
            </a:r>
            <a:r>
              <a:rPr lang="ko-KR" altLang="en-US" dirty="0"/>
              <a:t>파형의 학습</a:t>
            </a:r>
          </a:p>
        </p:txBody>
      </p:sp>
    </p:spTree>
    <p:extLst>
      <p:ext uri="{BB962C8B-B14F-4D97-AF65-F5344CB8AC3E}">
        <p14:creationId xmlns:p14="http://schemas.microsoft.com/office/powerpoint/2010/main" val="1797140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88DE8-9865-4035-BE94-40211DCE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652" y="1407036"/>
            <a:ext cx="3904696" cy="2987443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0B88EA3A-F8E7-45A6-8BC7-BFE6C60A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6246" y="871417"/>
            <a:ext cx="4291507" cy="535619"/>
          </a:xfrm>
        </p:spPr>
        <p:txBody>
          <a:bodyPr/>
          <a:lstStyle/>
          <a:p>
            <a:pPr marL="101600" indent="0" algn="ctr">
              <a:buNone/>
            </a:pPr>
            <a:r>
              <a:rPr lang="en-US" altLang="ko-KR" sz="1100" dirty="0"/>
              <a:t>Output gate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043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5C1170-954B-490F-A66A-33C747F3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46" y="1169349"/>
            <a:ext cx="6201107" cy="31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79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1250519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새로운 모델을 만들어낼 수도 있다</a:t>
            </a:r>
            <a:endParaRPr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22D293-AA99-4888-BE6E-27EFC763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35" y="1762363"/>
            <a:ext cx="8353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2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이미지와 달리 순서가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24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과거</a:t>
            </a:r>
            <a:r>
              <a:rPr lang="ko-KR" altLang="en-US" dirty="0"/>
              <a:t>에 입력된 데이터와 </a:t>
            </a:r>
            <a:r>
              <a:rPr lang="ko-KR" altLang="en-US" dirty="0">
                <a:solidFill>
                  <a:srgbClr val="FF0000"/>
                </a:solidFill>
              </a:rPr>
              <a:t>최근</a:t>
            </a:r>
            <a:r>
              <a:rPr lang="ko-KR" altLang="en-US" dirty="0"/>
              <a:t>에 입력된 데이터의 관계 有</a:t>
            </a:r>
          </a:p>
        </p:txBody>
      </p:sp>
    </p:spTree>
    <p:extLst>
      <p:ext uri="{BB962C8B-B14F-4D97-AF65-F5344CB8AC3E}">
        <p14:creationId xmlns:p14="http://schemas.microsoft.com/office/powerpoint/2010/main" val="336553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여러 데이터가 순서대로 입력되었을 때</a:t>
            </a:r>
            <a:endParaRPr lang="en-US" altLang="ko-KR" dirty="0"/>
          </a:p>
          <a:p>
            <a:pPr marL="101600" indent="0" algn="ctr">
              <a:buNone/>
            </a:pPr>
            <a:r>
              <a:rPr lang="ko-KR" altLang="en-US" dirty="0"/>
              <a:t>앞서 </a:t>
            </a:r>
            <a:r>
              <a:rPr lang="ko-KR" altLang="en-US" dirty="0" err="1"/>
              <a:t>입력받은</a:t>
            </a:r>
            <a:r>
              <a:rPr lang="ko-KR" altLang="en-US" dirty="0"/>
              <a:t> 데이터를 </a:t>
            </a:r>
            <a:r>
              <a:rPr lang="ko-KR" altLang="en-US" dirty="0">
                <a:solidFill>
                  <a:srgbClr val="FF0000"/>
                </a:solidFill>
              </a:rPr>
              <a:t>잠시 기억</a:t>
            </a:r>
            <a:r>
              <a:rPr lang="ko-KR" altLang="en-US" dirty="0"/>
              <a:t>해두는 방법</a:t>
            </a:r>
            <a:endParaRPr lang="en-US" altLang="ko-KR" dirty="0"/>
          </a:p>
          <a:p>
            <a:pPr marL="101600" indent="0" algn="ctr">
              <a:buNone/>
            </a:pPr>
            <a:endParaRPr lang="en-US" altLang="ko-KR" dirty="0"/>
          </a:p>
          <a:p>
            <a:pPr marL="101600" indent="0" algn="ctr">
              <a:buNone/>
            </a:pPr>
            <a:r>
              <a:rPr lang="ko-KR" altLang="en-US" b="0" i="0" dirty="0">
                <a:solidFill>
                  <a:srgbClr val="FF0000"/>
                </a:solidFill>
                <a:effectLst/>
                <a:latin typeface="serif_l"/>
              </a:rPr>
              <a:t>기억된 데이터가 얼마나 중요한지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rif_l"/>
              </a:rPr>
              <a:t>를 판단하는 별도의 가중치를 줘서 다음 데이터로 넘기는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11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8993C-320A-4EDC-B500-50D05474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600" y="782818"/>
            <a:ext cx="6640800" cy="3067500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모든 입력 값에 이 작업을 순서대로 실행</a:t>
            </a:r>
            <a:endParaRPr lang="en-US" altLang="ko-KR" dirty="0"/>
          </a:p>
          <a:p>
            <a:pPr marL="101600" indent="0" algn="ctr">
              <a:buNone/>
            </a:pPr>
            <a:r>
              <a:rPr lang="ko-KR" altLang="en-US" dirty="0"/>
              <a:t>마치 같은 층을 맴도는 것처럼 보임</a:t>
            </a:r>
            <a:endParaRPr lang="en-US" altLang="ko-KR" dirty="0"/>
          </a:p>
          <a:p>
            <a:pPr marL="101600" indent="0" algn="ctr">
              <a:buNone/>
            </a:pPr>
            <a:endParaRPr lang="en-US" altLang="ko-KR" dirty="0"/>
          </a:p>
          <a:p>
            <a:pPr marL="101600" indent="0" algn="ctr">
              <a:buNone/>
            </a:pPr>
            <a:r>
              <a:rPr lang="ko-KR" altLang="en-US" dirty="0"/>
              <a:t>그래서 순환 신경망</a:t>
            </a:r>
          </a:p>
        </p:txBody>
      </p:sp>
    </p:spTree>
    <p:extLst>
      <p:ext uri="{BB962C8B-B14F-4D97-AF65-F5344CB8AC3E}">
        <p14:creationId xmlns:p14="http://schemas.microsoft.com/office/powerpoint/2010/main" val="216048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C13513-89D8-49D6-A55F-B008FB8FC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9"/>
          <a:stretch/>
        </p:blipFill>
        <p:spPr>
          <a:xfrm>
            <a:off x="2541671" y="1383047"/>
            <a:ext cx="4060658" cy="27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3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RNN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C13513-89D8-49D6-A55F-B008FB8FCF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89"/>
          <a:stretch/>
        </p:blipFill>
        <p:spPr>
          <a:xfrm>
            <a:off x="2541671" y="1383047"/>
            <a:ext cx="4060658" cy="2719053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1CDC3007-35E6-4B4A-9BC1-4CD32A7F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8089" y="2291271"/>
            <a:ext cx="366185" cy="451302"/>
          </a:xfrm>
        </p:spPr>
        <p:txBody>
          <a:bodyPr/>
          <a:lstStyle/>
          <a:p>
            <a:pPr marL="101600" indent="0" algn="ctr">
              <a:buNone/>
            </a:pPr>
            <a:r>
              <a:rPr lang="ko-KR" altLang="en-US" dirty="0"/>
              <a:t>글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7A4789D-2F84-4531-8E77-DC8D86147A44}"/>
              </a:ext>
            </a:extLst>
          </p:cNvPr>
          <p:cNvSpPr txBox="1">
            <a:spLocks/>
          </p:cNvSpPr>
          <p:nvPr/>
        </p:nvSpPr>
        <p:spPr>
          <a:xfrm>
            <a:off x="5106358" y="2291271"/>
            <a:ext cx="366185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101600" indent="0" algn="ctr">
              <a:buFont typeface="PT Serif"/>
              <a:buNone/>
            </a:pPr>
            <a:r>
              <a:rPr lang="ko-KR" altLang="en-US"/>
              <a:t>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973413"/>
      </p:ext>
    </p:extLst>
  </p:cSld>
  <p:clrMapOvr>
    <a:masterClrMapping/>
  </p:clrMapOvr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315</Words>
  <Application>Microsoft Office PowerPoint</Application>
  <PresentationFormat>화면 슬라이드 쇼(16:9)</PresentationFormat>
  <Paragraphs>109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PT Serif</vt:lpstr>
      <vt:lpstr>Arial</vt:lpstr>
      <vt:lpstr>Playfair Display</vt:lpstr>
      <vt:lpstr>serif_l</vt:lpstr>
      <vt:lpstr>Cambria Math</vt:lpstr>
      <vt:lpstr>Portia template</vt:lpstr>
      <vt:lpstr>Recurrent Neural Network</vt:lpstr>
      <vt:lpstr>순환 신경망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  <vt:lpstr>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기초 다지기</dc:title>
  <cp:lastModifiedBy>tegongkang@gmail.com</cp:lastModifiedBy>
  <cp:revision>227</cp:revision>
  <dcterms:modified xsi:type="dcterms:W3CDTF">2021-01-25T06:30:12Z</dcterms:modified>
</cp:coreProperties>
</file>