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86" r:id="rId3"/>
    <p:sldId id="259" r:id="rId4"/>
    <p:sldId id="447" r:id="rId5"/>
    <p:sldId id="261" r:id="rId6"/>
    <p:sldId id="466" r:id="rId7"/>
    <p:sldId id="450" r:id="rId8"/>
    <p:sldId id="451" r:id="rId9"/>
    <p:sldId id="454" r:id="rId10"/>
    <p:sldId id="456" r:id="rId11"/>
    <p:sldId id="452" r:id="rId12"/>
    <p:sldId id="453" r:id="rId13"/>
    <p:sldId id="455" r:id="rId14"/>
    <p:sldId id="457" r:id="rId15"/>
    <p:sldId id="467" r:id="rId16"/>
    <p:sldId id="459" r:id="rId17"/>
    <p:sldId id="468" r:id="rId18"/>
    <p:sldId id="469" r:id="rId19"/>
    <p:sldId id="479" r:id="rId20"/>
    <p:sldId id="480" r:id="rId21"/>
    <p:sldId id="481" r:id="rId22"/>
    <p:sldId id="482" r:id="rId23"/>
    <p:sldId id="483" r:id="rId24"/>
    <p:sldId id="460" r:id="rId25"/>
    <p:sldId id="484" r:id="rId26"/>
    <p:sldId id="470" r:id="rId27"/>
    <p:sldId id="476" r:id="rId28"/>
    <p:sldId id="474" r:id="rId29"/>
    <p:sldId id="475" r:id="rId30"/>
    <p:sldId id="473" r:id="rId31"/>
    <p:sldId id="471" r:id="rId32"/>
    <p:sldId id="472" r:id="rId33"/>
    <p:sldId id="478" r:id="rId34"/>
    <p:sldId id="477" r:id="rId35"/>
    <p:sldId id="461" r:id="rId36"/>
    <p:sldId id="463" r:id="rId37"/>
    <p:sldId id="464" r:id="rId38"/>
    <p:sldId id="462" r:id="rId39"/>
  </p:sldIdLst>
  <p:sldSz cx="9144000" cy="5143500" type="screen16x9"/>
  <p:notesSz cx="6858000" cy="9144000"/>
  <p:embeddedFontLst>
    <p:embeddedFont>
      <p:font typeface="Playfair Display" panose="020B0600000101010101" charset="0"/>
      <p:regular r:id="rId41"/>
      <p:bold r:id="rId42"/>
      <p:italic r:id="rId43"/>
      <p:boldItalic r:id="rId44"/>
    </p:embeddedFont>
    <p:embeddedFont>
      <p:font typeface="PT Serif" panose="020B0600000101010101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7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1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7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56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9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04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8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6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55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6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721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85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92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853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573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66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4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77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77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66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70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24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656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36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93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00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8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5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5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unkim.github.io/ml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So_6S4ZAg&amp;list=PLoROMvodv4rOABXSygHTsbvUz4G_YQhO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tegongkang@gmail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835869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인공지능 기초 다지기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특강으로 드릴 수 없는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수학적 검증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dirty="0"/>
              <a:t>실제 배포 프로젝트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이 아닌 언어로 구현한 인공지능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등 기타 학부생 수준 이상의 것들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60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자세한 커리큘럼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EA7405A-8B1D-43FB-90A5-53F16EEA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8404"/>
              </p:ext>
            </p:extLst>
          </p:nvPr>
        </p:nvGraphicFramePr>
        <p:xfrm>
          <a:off x="1524000" y="1340736"/>
          <a:ext cx="6096000" cy="2225040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1722474">
                  <a:extLst>
                    <a:ext uri="{9D8B030D-6E8A-4147-A177-3AD203B41FA5}">
                      <a16:colId xmlns:a16="http://schemas.microsoft.com/office/drawing/2014/main" val="3971924031"/>
                    </a:ext>
                  </a:extLst>
                </a:gridCol>
                <a:gridCol w="4373526">
                  <a:extLst>
                    <a:ext uri="{9D8B030D-6E8A-4147-A177-3AD203B41FA5}">
                      <a16:colId xmlns:a16="http://schemas.microsoft.com/office/drawing/2014/main" val="78906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3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6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6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전 미리 </a:t>
            </a:r>
            <a:r>
              <a:rPr lang="ko-KR" altLang="en-US" dirty="0" err="1"/>
              <a:t>준비하셔야</a:t>
            </a:r>
            <a:r>
              <a:rPr lang="ko-KR" altLang="en-US" dirty="0"/>
              <a:t> 할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Git,</a:t>
            </a:r>
            <a:r>
              <a:rPr lang="ko-KR" altLang="en-US" dirty="0"/>
              <a:t> </a:t>
            </a:r>
            <a:r>
              <a:rPr lang="en-US" altLang="ko-KR" dirty="0"/>
              <a:t>python,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자료 및 문의사항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tegongkang@gmail.com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6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221837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수학</a:t>
            </a:r>
            <a:r>
              <a:rPr lang="en-US" altLang="ko-KR" sz="2400" dirty="0">
                <a:solidFill>
                  <a:srgbClr val="FF0000"/>
                </a:solidFill>
              </a:rPr>
              <a:t>..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63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25717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solidFill>
                  <a:schemeClr val="tx1"/>
                </a:solidFill>
              </a:rPr>
              <a:t>이 강의에서 쓰이는 수학 지식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미분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미분의 개념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미분계수와 도함수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그래프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그리는 건 아니고 읽는 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선형대수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행렬의 기본개념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교육과정에서 배우지 않으신 분들은 따로 설명드릴 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38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24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9918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누적 복습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740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991850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장거리 마라톤이 될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누적 복습</a:t>
            </a:r>
            <a:endParaRPr lang="en-US" altLang="ko-KR" sz="2400" dirty="0"/>
          </a:p>
          <a:p>
            <a:r>
              <a:rPr lang="ko-KR" altLang="en-US" sz="2400" dirty="0"/>
              <a:t>코드 및 강의자료 공개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52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/>
              <a:t>결국은 라이브러리 활용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1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Today’s Lecture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390069"/>
            <a:ext cx="6640800" cy="20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#1. </a:t>
            </a:r>
            <a:r>
              <a:rPr lang="ko-KR" altLang="en-US" dirty="0"/>
              <a:t>수업 소개 및 오리엔테이션</a:t>
            </a:r>
            <a:endParaRPr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#2. </a:t>
            </a:r>
            <a:r>
              <a:rPr lang="ko-KR" altLang="en-US" dirty="0"/>
              <a:t>우리의 목표 지능</a:t>
            </a:r>
            <a:r>
              <a:rPr lang="en-US" altLang="ko-KR" dirty="0"/>
              <a:t>,</a:t>
            </a:r>
            <a:r>
              <a:rPr lang="ko-KR" altLang="en-US" dirty="0"/>
              <a:t> 우리가 배울</a:t>
            </a:r>
            <a:r>
              <a:rPr lang="en-US" altLang="ko-KR" dirty="0"/>
              <a:t> </a:t>
            </a:r>
            <a:r>
              <a:rPr lang="ko-KR" altLang="en-US" dirty="0"/>
              <a:t>인공</a:t>
            </a:r>
            <a:r>
              <a:rPr lang="en-US" altLang="ko-KR" dirty="0"/>
              <a:t> </a:t>
            </a:r>
            <a:endParaRPr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#3. </a:t>
            </a:r>
            <a:r>
              <a:rPr lang="ko-KR" altLang="en-US" dirty="0"/>
              <a:t>학습의 시작</a:t>
            </a:r>
            <a:endParaRPr lang="en-US" altLang="ko-KR" dirty="0"/>
          </a:p>
          <a:p>
            <a:pPr marL="1016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#4. </a:t>
            </a:r>
            <a:r>
              <a:rPr lang="ko-KR" altLang="en-US" dirty="0"/>
              <a:t>오늘 내용 복습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77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결국은 </a:t>
            </a:r>
            <a:r>
              <a:rPr lang="ko-KR" altLang="en-US" sz="2400" dirty="0">
                <a:solidFill>
                  <a:srgbClr val="FF0000"/>
                </a:solidFill>
              </a:rPr>
              <a:t>라이브러리</a:t>
            </a:r>
            <a:r>
              <a:rPr lang="ko-KR" altLang="en-US" sz="2400" dirty="0"/>
              <a:t> 활용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79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결국은 </a:t>
            </a:r>
            <a:r>
              <a:rPr lang="ko-KR" altLang="en-US" sz="2400" dirty="0">
                <a:solidFill>
                  <a:srgbClr val="FF0000"/>
                </a:solidFill>
              </a:rPr>
              <a:t>이미 존재하는 코드 </a:t>
            </a:r>
            <a:r>
              <a:rPr lang="ko-KR" altLang="en-US" sz="2400" dirty="0"/>
              <a:t>활용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96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프로그래밍 </a:t>
            </a:r>
            <a:r>
              <a:rPr lang="en-US" altLang="ko-KR" sz="2400" dirty="0"/>
              <a:t>&lt; </a:t>
            </a:r>
            <a:r>
              <a:rPr lang="ko-KR" altLang="en-US" sz="2400" dirty="0"/>
              <a:t>코드의 의미</a:t>
            </a:r>
            <a:r>
              <a:rPr lang="en-US" altLang="ko-KR" sz="2400" dirty="0"/>
              <a:t>, </a:t>
            </a:r>
            <a:r>
              <a:rPr lang="ko-KR" altLang="en-US" sz="2400" dirty="0"/>
              <a:t>성능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79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드리는 공지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66578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이론 </a:t>
            </a:r>
            <a:r>
              <a:rPr lang="en-US" altLang="ko-KR" sz="2400" dirty="0"/>
              <a:t>: </a:t>
            </a:r>
            <a:r>
              <a:rPr lang="ko-KR" altLang="en-US" sz="2400" dirty="0"/>
              <a:t>개발 </a:t>
            </a:r>
            <a:r>
              <a:rPr lang="en-US" altLang="ko-KR" sz="2400"/>
              <a:t>== 6:4</a:t>
            </a:r>
            <a:r>
              <a:rPr lang="ko-KR" altLang="en-US" sz="2400"/>
              <a:t> 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61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400" dirty="0"/>
              <a:t>Why AI?</a:t>
            </a:r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7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3755496C-FE4B-42A5-B6AE-CE07433A07B2}"/>
              </a:ext>
            </a:extLst>
          </p:cNvPr>
          <p:cNvSpPr txBox="1">
            <a:spLocks/>
          </p:cNvSpPr>
          <p:nvPr/>
        </p:nvSpPr>
        <p:spPr>
          <a:xfrm>
            <a:off x="1619700" y="500141"/>
            <a:ext cx="5904600" cy="383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dirty="0"/>
              <a:t>영상처리 </a:t>
            </a:r>
            <a:endParaRPr lang="en-US" altLang="ko-KR" dirty="0"/>
          </a:p>
          <a:p>
            <a:pPr algn="l"/>
            <a:r>
              <a:rPr lang="en-US" altLang="ko-KR" dirty="0"/>
              <a:t>	– </a:t>
            </a:r>
            <a:r>
              <a:rPr lang="ko-KR" altLang="en-US" dirty="0"/>
              <a:t>자율주행 자동차 </a:t>
            </a:r>
            <a:endParaRPr lang="en-US" altLang="ko-KR" dirty="0"/>
          </a:p>
          <a:p>
            <a:pPr algn="l"/>
            <a:r>
              <a:rPr lang="en-US" altLang="ko-KR" dirty="0"/>
              <a:t>	– </a:t>
            </a:r>
            <a:r>
              <a:rPr lang="ko-KR" altLang="en-US" dirty="0"/>
              <a:t>영상 탐색 </a:t>
            </a:r>
            <a:endParaRPr lang="en-US" altLang="ko-KR" dirty="0"/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음성</a:t>
            </a:r>
            <a:r>
              <a:rPr lang="en-US" altLang="ko-KR" dirty="0"/>
              <a:t>/</a:t>
            </a:r>
            <a:r>
              <a:rPr lang="ko-KR" altLang="en-US" dirty="0"/>
              <a:t>자연어 처리 </a:t>
            </a:r>
            <a:endParaRPr lang="en-US" altLang="ko-KR" dirty="0"/>
          </a:p>
          <a:p>
            <a:pPr algn="l"/>
            <a:r>
              <a:rPr lang="en-US" altLang="ko-KR" dirty="0"/>
              <a:t>	– Smart Speaker </a:t>
            </a:r>
          </a:p>
          <a:p>
            <a:pPr algn="l"/>
            <a:r>
              <a:rPr lang="en-US" altLang="ko-KR" dirty="0"/>
              <a:t>	– “OK, Google” </a:t>
            </a:r>
          </a:p>
          <a:p>
            <a:pPr algn="l"/>
            <a:r>
              <a:rPr lang="en-US" altLang="ko-KR" dirty="0"/>
              <a:t>• Big Data </a:t>
            </a:r>
          </a:p>
          <a:p>
            <a:pPr algn="l"/>
            <a:r>
              <a:rPr lang="en-US" altLang="ko-KR" dirty="0"/>
              <a:t>	– Recommendation </a:t>
            </a:r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보안 </a:t>
            </a:r>
            <a:endParaRPr lang="en-US" altLang="ko-KR" dirty="0"/>
          </a:p>
          <a:p>
            <a:pPr algn="l"/>
            <a:r>
              <a:rPr lang="en-US" altLang="ko-KR" dirty="0"/>
              <a:t>	– Speaker/face/finger print recognition </a:t>
            </a:r>
          </a:p>
          <a:p>
            <a:pPr algn="l"/>
            <a:r>
              <a:rPr lang="en-US" altLang="ko-KR" dirty="0"/>
              <a:t>• </a:t>
            </a:r>
            <a:r>
              <a:rPr lang="ko-KR" altLang="en-US" dirty="0"/>
              <a:t>금융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537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산업군의 변혁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540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5C2D2-2534-461A-8C8D-0CE4CEB4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9AD1F-7B6F-4723-A436-0E933631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67A05-68F3-4627-933E-26328B0F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#1. </a:t>
            </a:r>
            <a:r>
              <a:rPr lang="ko-KR" altLang="en-US" sz="2400" dirty="0"/>
              <a:t>수업 소개 및 오리엔테이션</a:t>
            </a:r>
            <a:endParaRPr sz="24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400" dirty="0"/>
              <a:t>…</a:t>
            </a:r>
            <a:r>
              <a:rPr lang="ko-KR" altLang="en-US" sz="2400" dirty="0"/>
              <a:t>어쨌든 대변혁 맞음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426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400" dirty="0" err="1"/>
              <a:t>Midde</a:t>
            </a:r>
            <a:r>
              <a:rPr lang="en-US" altLang="ko-KR" sz="2400" dirty="0"/>
              <a:t> Man </a:t>
            </a:r>
            <a:r>
              <a:rPr lang="ko-KR" altLang="en-US" sz="2400" dirty="0"/>
              <a:t>제거 작업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21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 err="1"/>
              <a:t>발빼야</a:t>
            </a:r>
            <a:r>
              <a:rPr lang="ko-KR" altLang="en-US" sz="2400" dirty="0"/>
              <a:t> 할 곳에 발 담그지 말고</a:t>
            </a:r>
            <a:endParaRPr lang="en-US" altLang="ko-KR" sz="2400" dirty="0"/>
          </a:p>
          <a:p>
            <a:r>
              <a:rPr lang="ko-KR" altLang="en-US" sz="2400" dirty="0"/>
              <a:t>발 담가야 할 곳에 일찍 담그자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66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그 시작이 자동화</a:t>
            </a:r>
            <a:r>
              <a:rPr lang="en-US" altLang="ko-KR" sz="2400" dirty="0"/>
              <a:t>/</a:t>
            </a:r>
            <a:r>
              <a:rPr lang="ko-KR" altLang="en-US" sz="2400" dirty="0"/>
              <a:t>인공지능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ABEAF-979F-4572-A86B-7B572406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인공지능을 배워야 하는 이유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/>
              <a:t>그 시작이 자동화</a:t>
            </a:r>
            <a:r>
              <a:rPr lang="en-US" altLang="ko-KR" sz="2400" dirty="0"/>
              <a:t>/</a:t>
            </a:r>
            <a:r>
              <a:rPr lang="ko-KR" altLang="en-US" sz="2400" dirty="0"/>
              <a:t>인공지능</a:t>
            </a: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42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600" dirty="0"/>
              <a:t>곁들이면 좋을 인공지능 학습자료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65324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2400" dirty="0">
                <a:hlinkClick r:id="rId3"/>
              </a:rPr>
              <a:t>모두의 딥러닝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45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인공지능 수학적으로 배우기</a:t>
            </a:r>
            <a:endParaRPr lang="ko-KR" altLang="en-US" sz="16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000" dirty="0">
                <a:hlinkClick r:id="rId3"/>
              </a:rPr>
              <a:t>Stanford CS230: Deep Learning | Autumn 2018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99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인공지능 제대로 </a:t>
            </a:r>
            <a:r>
              <a:rPr lang="ko-KR" altLang="en-US" dirty="0" err="1"/>
              <a:t>빡세게</a:t>
            </a:r>
            <a:r>
              <a:rPr lang="ko-KR" altLang="en-US" dirty="0"/>
              <a:t> 배우기</a:t>
            </a:r>
            <a:endParaRPr lang="ko-KR" altLang="en-US" sz="16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BC1431CF-158D-419D-AC58-13CAC549B9FE}"/>
              </a:ext>
            </a:extLst>
          </p:cNvPr>
          <p:cNvSpPr txBox="1">
            <a:spLocks/>
          </p:cNvSpPr>
          <p:nvPr/>
        </p:nvSpPr>
        <p:spPr>
          <a:xfrm>
            <a:off x="1619700" y="178857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sz="2000" dirty="0">
                <a:hlinkClick r:id="rId3"/>
              </a:rPr>
              <a:t>Deep Learning, MIT Press, Ian Goodfellow, </a:t>
            </a:r>
          </a:p>
          <a:p>
            <a:endParaRPr lang="en-US" altLang="ko-KR" sz="2000" dirty="0">
              <a:hlinkClick r:id="rId3"/>
            </a:endParaRPr>
          </a:p>
          <a:p>
            <a:r>
              <a:rPr lang="en-US" altLang="ko-KR" sz="2000" dirty="0" err="1">
                <a:hlinkClick r:id="rId3"/>
              </a:rPr>
              <a:t>Yoshua</a:t>
            </a:r>
            <a:r>
              <a:rPr lang="en-US" altLang="ko-KR" sz="2000" dirty="0">
                <a:hlinkClick r:id="rId3"/>
              </a:rPr>
              <a:t> </a:t>
            </a:r>
            <a:r>
              <a:rPr lang="en-US" altLang="ko-KR" sz="2000" dirty="0" err="1">
                <a:hlinkClick r:id="rId3"/>
              </a:rPr>
              <a:t>Bengio</a:t>
            </a:r>
            <a:r>
              <a:rPr lang="en-US" altLang="ko-KR" sz="2000" dirty="0">
                <a:hlinkClick r:id="rId3"/>
              </a:rPr>
              <a:t> and Aaron</a:t>
            </a:r>
          </a:p>
          <a:p>
            <a:r>
              <a:rPr lang="en-US" altLang="ko-KR" sz="2000" dirty="0">
                <a:hlinkClick r:id="rId3"/>
              </a:rPr>
              <a:t>Courville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C4FA7-0B9E-4F53-AB1D-EC7973688654}"/>
              </a:ext>
            </a:extLst>
          </p:cNvPr>
          <p:cNvSpPr txBox="1"/>
          <p:nvPr/>
        </p:nvSpPr>
        <p:spPr>
          <a:xfrm>
            <a:off x="2952300" y="32224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(http://www.deeplearningbook.org)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10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9438187-2317-4278-B597-92A738A18664}"/>
              </a:ext>
            </a:extLst>
          </p:cNvPr>
          <p:cNvSpPr txBox="1">
            <a:spLocks/>
          </p:cNvSpPr>
          <p:nvPr/>
        </p:nvSpPr>
        <p:spPr>
          <a:xfrm>
            <a:off x="1619700" y="1547902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ko-KR" altLang="en-US" sz="2400" dirty="0"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6C017B13-5B9D-47AB-91D9-E74D9D0A3D45}"/>
              </a:ext>
            </a:extLst>
          </p:cNvPr>
          <p:cNvSpPr txBox="1">
            <a:spLocks/>
          </p:cNvSpPr>
          <p:nvPr/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EE03A0-BBDC-4029-89D9-E2BEB915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0" y="3657238"/>
            <a:ext cx="8366100" cy="7626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ko-KR" dirty="0"/>
              <a:t>Email : </a:t>
            </a:r>
            <a:r>
              <a:rPr lang="en-US" altLang="ko-KR" dirty="0">
                <a:hlinkClick r:id="rId3"/>
              </a:rPr>
              <a:t>tegongkang@gmail.com</a:t>
            </a:r>
            <a:br>
              <a:rPr lang="en-US" altLang="ko-KR" dirty="0"/>
            </a:br>
            <a:r>
              <a:rPr lang="ko-KR" altLang="en-US" dirty="0"/>
              <a:t>강의자료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: github.com/</a:t>
            </a:r>
            <a:r>
              <a:rPr lang="en-US" altLang="ko-KR" dirty="0" err="1"/>
              <a:t>kangtegong</a:t>
            </a:r>
            <a:endParaRPr lang="ko-KR" altLang="en-US" dirty="0"/>
          </a:p>
        </p:txBody>
      </p:sp>
      <p:sp>
        <p:nvSpPr>
          <p:cNvPr id="9" name="Google Shape;279;p34">
            <a:extLst>
              <a:ext uri="{FF2B5EF4-FFF2-40B4-BE49-F238E27FC236}">
                <a16:creationId xmlns:a16="http://schemas.microsoft.com/office/drawing/2014/main" id="{893AD065-3723-4319-8B74-FD9F11A8DB5D}"/>
              </a:ext>
            </a:extLst>
          </p:cNvPr>
          <p:cNvSpPr txBox="1">
            <a:spLocks noGrp="1"/>
          </p:cNvSpPr>
          <p:nvPr/>
        </p:nvSpPr>
        <p:spPr>
          <a:xfrm>
            <a:off x="1548816" y="1231080"/>
            <a:ext cx="621295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Next #1-1.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우리의 목표 지능</a:t>
            </a:r>
            <a:r>
              <a:rPr lang="en-US" altLang="ko-KR" sz="2800" dirty="0"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lang="ko-KR" alt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우리가 배울 인공</a:t>
            </a:r>
            <a:endParaRPr sz="2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925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094450" y="3456838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PentaSecurity</a:t>
            </a:r>
            <a:br>
              <a:rPr lang="en-US" sz="1600" dirty="0"/>
            </a:br>
            <a:r>
              <a:rPr lang="en-US" sz="1600" dirty="0"/>
              <a:t>     - </a:t>
            </a:r>
            <a:r>
              <a:rPr lang="ko-KR" altLang="en-US" sz="1100" dirty="0"/>
              <a:t>보안 솔루션 암호라이브러리</a:t>
            </a:r>
            <a:r>
              <a:rPr lang="en-US" altLang="ko-KR" sz="1100" dirty="0"/>
              <a:t>, AI </a:t>
            </a:r>
            <a:r>
              <a:rPr lang="ko-KR" altLang="en-US" sz="1100" dirty="0"/>
              <a:t>기반 취약점 </a:t>
            </a:r>
            <a:r>
              <a:rPr lang="ko-KR" altLang="en-US" sz="1100" dirty="0" err="1"/>
              <a:t>분석툴</a:t>
            </a:r>
            <a:r>
              <a:rPr lang="ko-KR" altLang="en-US" sz="1100" dirty="0"/>
              <a:t> 개발</a:t>
            </a:r>
            <a:br>
              <a:rPr lang="en-US" altLang="ko-KR" sz="1600" dirty="0"/>
            </a:br>
            <a:r>
              <a:rPr lang="en-US" altLang="ko-KR" sz="1600" dirty="0" err="1"/>
              <a:t>OpenSource</a:t>
            </a:r>
            <a:r>
              <a:rPr lang="en-US" altLang="ko-KR" sz="1600" dirty="0"/>
              <a:t> Consulting. INC</a:t>
            </a:r>
            <a:br>
              <a:rPr lang="en-US" altLang="ko-KR" sz="1600" dirty="0"/>
            </a:br>
            <a:r>
              <a:rPr lang="en-US" altLang="ko-KR" sz="1600" dirty="0"/>
              <a:t>     - </a:t>
            </a:r>
            <a:r>
              <a:rPr lang="en-US" altLang="ko-KR" sz="1100" dirty="0"/>
              <a:t>System/Cloud Engineer</a:t>
            </a:r>
            <a:br>
              <a:rPr lang="en-US" altLang="ko-KR" sz="1600" dirty="0"/>
            </a:br>
            <a:r>
              <a:rPr lang="en-US" altLang="ko-KR" sz="1600" dirty="0"/>
              <a:t>Freelancer Lecturer</a:t>
            </a:r>
            <a:br>
              <a:rPr lang="en-US" altLang="ko-KR" sz="1600" dirty="0"/>
            </a:br>
            <a:r>
              <a:rPr lang="en-US" altLang="ko-KR" sz="1600" dirty="0"/>
              <a:t>     - </a:t>
            </a:r>
            <a:r>
              <a:rPr lang="en-US" altLang="ko-KR" sz="1100" dirty="0" err="1"/>
              <a:t>Goorm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Inflearn</a:t>
            </a:r>
            <a:r>
              <a:rPr lang="en-US" altLang="ko-KR" sz="1100" dirty="0"/>
              <a:t>, </a:t>
            </a:r>
            <a:r>
              <a:rPr lang="ko-KR" altLang="en-US" sz="1100" dirty="0"/>
              <a:t>멋쟁이사자처럼</a:t>
            </a:r>
            <a:r>
              <a:rPr lang="en-US" altLang="ko-KR" sz="1100" dirty="0"/>
              <a:t>, </a:t>
            </a:r>
            <a:r>
              <a:rPr lang="ko-KR" altLang="en-US" sz="1100" dirty="0"/>
              <a:t>도농고등학교</a:t>
            </a:r>
            <a:r>
              <a:rPr lang="en-US" altLang="ko-KR" sz="1100" dirty="0"/>
              <a:t>, </a:t>
            </a:r>
            <a:r>
              <a:rPr lang="ko-KR" altLang="en-US" sz="1100" dirty="0"/>
              <a:t>숙명여대 </a:t>
            </a:r>
            <a:r>
              <a:rPr lang="en-US" altLang="ko-KR" sz="1100" dirty="0"/>
              <a:t>… </a:t>
            </a:r>
            <a:br>
              <a:rPr lang="en-US" altLang="ko-KR" sz="1100" dirty="0"/>
            </a:br>
            <a:r>
              <a:rPr lang="en-US" altLang="ko-KR" sz="1600" dirty="0" err="1"/>
              <a:t>OpenSource</a:t>
            </a:r>
            <a:r>
              <a:rPr lang="ko-KR" altLang="en-US" sz="1600" dirty="0"/>
              <a:t> </a:t>
            </a:r>
            <a:r>
              <a:rPr lang="en-US" altLang="ko-KR" sz="1600" dirty="0"/>
              <a:t>Contributor</a:t>
            </a:r>
            <a:br>
              <a:rPr lang="en-US" altLang="ko-KR" sz="1100" dirty="0"/>
            </a:br>
            <a:r>
              <a:rPr lang="en-US" altLang="ko-KR" sz="1100" dirty="0"/>
              <a:t>     - Kernel, </a:t>
            </a:r>
            <a:r>
              <a:rPr lang="en-US" altLang="ko-KR" sz="1100" dirty="0" err="1"/>
              <a:t>uftrace</a:t>
            </a:r>
            <a:r>
              <a:rPr lang="en-US" altLang="ko-KR" sz="1100" dirty="0"/>
              <a:t>, chromium</a:t>
            </a:r>
            <a:br>
              <a:rPr lang="en-US" altLang="ko-KR" sz="900" dirty="0"/>
            </a:br>
            <a:r>
              <a:rPr lang="en-US" altLang="ko-KR" sz="1600" dirty="0"/>
              <a:t>Speeches</a:t>
            </a:r>
            <a:br>
              <a:rPr lang="en-US" altLang="ko-KR" sz="900" dirty="0"/>
            </a:br>
            <a:r>
              <a:rPr lang="en-US" altLang="ko-KR" sz="1100" dirty="0"/>
              <a:t>     - </a:t>
            </a:r>
            <a:r>
              <a:rPr lang="en-US" altLang="ko-KR" sz="1100" dirty="0" err="1"/>
              <a:t>gdg</a:t>
            </a:r>
            <a:r>
              <a:rPr lang="en-US" altLang="ko-KR" sz="1100" dirty="0"/>
              <a:t>(google developer group) </a:t>
            </a:r>
            <a:r>
              <a:rPr lang="en-US" altLang="ko-KR" sz="1100" dirty="0" err="1"/>
              <a:t>devfest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pycon</a:t>
            </a:r>
            <a:r>
              <a:rPr lang="en-US" altLang="ko-KR" sz="1100" dirty="0"/>
              <a:t> 2020, </a:t>
            </a:r>
            <a:r>
              <a:rPr lang="en-US" altLang="ko-KR" sz="1100" dirty="0" err="1"/>
              <a:t>etc</a:t>
            </a:r>
            <a:br>
              <a:rPr lang="en-US" altLang="ko-KR" sz="1100" dirty="0"/>
            </a:br>
            <a:endParaRPr sz="11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1619A-ACC0-4412-80D9-29D6922A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37" y="1285875"/>
            <a:ext cx="2928684" cy="2571750"/>
          </a:xfrm>
          <a:prstGeom prst="rect">
            <a:avLst/>
          </a:prstGeom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C887B9EB-E2DC-44EF-BE8C-49CCF1C04B2E}"/>
              </a:ext>
            </a:extLst>
          </p:cNvPr>
          <p:cNvSpPr txBox="1">
            <a:spLocks/>
          </p:cNvSpPr>
          <p:nvPr/>
        </p:nvSpPr>
        <p:spPr>
          <a:xfrm>
            <a:off x="1014486" y="126075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dirty="0"/>
              <a:t>강민철 강사 소개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02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인공지능 개론을 코드로 이해하는 수업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면접에서 인공지능 안다고 </a:t>
            </a:r>
            <a:r>
              <a:rPr lang="ko-KR" altLang="en-US"/>
              <a:t>말할 수 있을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94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장거리 마라톤 수업 </a:t>
            </a:r>
            <a:r>
              <a:rPr lang="en-US" altLang="ko-KR" dirty="0"/>
              <a:t>(20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수업 소개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EA7405A-8B1D-43FB-90A5-53F16EEA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65770"/>
              </p:ext>
            </p:extLst>
          </p:nvPr>
        </p:nvGraphicFramePr>
        <p:xfrm>
          <a:off x="1524000" y="1599730"/>
          <a:ext cx="6096000" cy="2225040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1722474">
                  <a:extLst>
                    <a:ext uri="{9D8B030D-6E8A-4147-A177-3AD203B41FA5}">
                      <a16:colId xmlns:a16="http://schemas.microsoft.com/office/drawing/2014/main" val="3971924031"/>
                    </a:ext>
                  </a:extLst>
                </a:gridCol>
                <a:gridCol w="4373526">
                  <a:extLst>
                    <a:ext uri="{9D8B030D-6E8A-4147-A177-3AD203B41FA5}">
                      <a16:colId xmlns:a16="http://schemas.microsoft.com/office/drawing/2014/main" val="78906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 시간 복습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3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6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쉬는 시간 </a:t>
                      </a:r>
                      <a:r>
                        <a:rPr lang="en-US" altLang="ko-KR" dirty="0"/>
                        <a:t>or </a:t>
                      </a:r>
                      <a:r>
                        <a:rPr lang="en-US" altLang="ko-KR" dirty="0" err="1"/>
                        <a:t>QnA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66668"/>
                  </a:ext>
                </a:extLst>
              </a:tr>
            </a:tbl>
          </a:graphicData>
        </a:graphic>
      </p:graphicFrame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777CBD-C397-4741-A22D-14C15399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759311"/>
            <a:ext cx="3823674" cy="840419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/>
              <a:t>수업 </a:t>
            </a:r>
            <a:r>
              <a:rPr lang="en-US" altLang="ko-KR" dirty="0"/>
              <a:t>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특강으로 드릴 수 있는 것들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155287-8E74-4D5D-B2D1-FE0255B5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 dirty="0"/>
              <a:t>필수 지식</a:t>
            </a:r>
            <a:endParaRPr lang="en-US" altLang="ko-KR" dirty="0"/>
          </a:p>
          <a:p>
            <a:pPr marL="10160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학부생 인공지능 수업 속 내용들</a:t>
            </a:r>
            <a:r>
              <a:rPr lang="en-US" altLang="ko-KR" dirty="0"/>
              <a:t>)</a:t>
            </a:r>
          </a:p>
          <a:p>
            <a:pPr marL="101600" indent="0" algn="ctr">
              <a:buNone/>
            </a:pPr>
            <a:r>
              <a:rPr lang="ko-KR" altLang="en-US" dirty="0"/>
              <a:t>간단한 </a:t>
            </a:r>
            <a:r>
              <a:rPr lang="ko-KR" altLang="en-US" dirty="0" err="1"/>
              <a:t>머신러닝</a:t>
            </a:r>
            <a:r>
              <a:rPr lang="ko-KR" altLang="en-US" dirty="0"/>
              <a:t> 프로젝트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845265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625</Words>
  <Application>Microsoft Office PowerPoint</Application>
  <PresentationFormat>화면 슬라이드 쇼(16:9)</PresentationFormat>
  <Paragraphs>183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PT Serif</vt:lpstr>
      <vt:lpstr>Arial</vt:lpstr>
      <vt:lpstr>Playfair Display</vt:lpstr>
      <vt:lpstr>Portia template</vt:lpstr>
      <vt:lpstr>인공지능 기초 다지기</vt:lpstr>
      <vt:lpstr>Today’s Lecture</vt:lpstr>
      <vt:lpstr>#1. 수업 소개 및 오리엔테이션</vt:lpstr>
      <vt:lpstr>PentaSecurity      - 보안 솔루션 암호라이브러리, AI 기반 취약점 분석툴 개발 OpenSource Consulting. INC      - System/Cloud Engineer Freelancer Lecturer      - Goorm, Inflearn, 멋쟁이사자처럼, 도농고등학교, 숙명여대 …  OpenSource Contributor      - Kernel, uftrace, chromium Speeches      - gdg(google developer group) devfest, pycon 2020, etc </vt:lpstr>
      <vt:lpstr>수업 소개</vt:lpstr>
      <vt:lpstr>수업 소개</vt:lpstr>
      <vt:lpstr>수업 소개</vt:lpstr>
      <vt:lpstr>수업 소개</vt:lpstr>
      <vt:lpstr>이 특강으로 드릴 수 있는 것들</vt:lpstr>
      <vt:lpstr>이 특강으로 드릴 수 없는 것들</vt:lpstr>
      <vt:lpstr>자세한 커리큘럼</vt:lpstr>
      <vt:lpstr>수업 전 미리 준비하셔야 할 것들</vt:lpstr>
      <vt:lpstr>강의 자료 및 문의사항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미리 드리는 공지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우리가 인공지능을 배워야 하는 이유</vt:lpstr>
      <vt:lpstr>곁들이면 좋을 인공지능 학습자료</vt:lpstr>
      <vt:lpstr>인공지능 수학적으로 배우기</vt:lpstr>
      <vt:lpstr>인공지능 제대로 빡세게 배우기</vt:lpstr>
      <vt:lpstr>Email : tegongkang@gmail.com 강의자료 (github) : github.com/kangtegong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minchul</cp:lastModifiedBy>
  <cp:revision>128</cp:revision>
  <dcterms:modified xsi:type="dcterms:W3CDTF">2020-10-11T11:07:12Z</dcterms:modified>
</cp:coreProperties>
</file>