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9" r:id="rId2"/>
    <p:sldId id="503" r:id="rId3"/>
    <p:sldId id="515" r:id="rId4"/>
    <p:sldId id="527" r:id="rId5"/>
    <p:sldId id="528" r:id="rId6"/>
    <p:sldId id="530" r:id="rId7"/>
    <p:sldId id="514" r:id="rId8"/>
    <p:sldId id="529" r:id="rId9"/>
    <p:sldId id="516" r:id="rId10"/>
    <p:sldId id="532" r:id="rId11"/>
    <p:sldId id="533" r:id="rId12"/>
    <p:sldId id="531" r:id="rId13"/>
    <p:sldId id="504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34" r:id="rId23"/>
    <p:sldId id="535" r:id="rId24"/>
    <p:sldId id="544" r:id="rId25"/>
    <p:sldId id="545" r:id="rId26"/>
    <p:sldId id="547" r:id="rId27"/>
    <p:sldId id="548" r:id="rId28"/>
    <p:sldId id="507" r:id="rId29"/>
    <p:sldId id="526" r:id="rId30"/>
    <p:sldId id="549" r:id="rId31"/>
    <p:sldId id="550" r:id="rId32"/>
    <p:sldId id="552" r:id="rId33"/>
    <p:sldId id="508" r:id="rId34"/>
    <p:sldId id="525" r:id="rId35"/>
    <p:sldId id="554" r:id="rId36"/>
    <p:sldId id="555" r:id="rId37"/>
    <p:sldId id="556" r:id="rId38"/>
    <p:sldId id="551" r:id="rId39"/>
    <p:sldId id="553" r:id="rId40"/>
    <p:sldId id="558" r:id="rId41"/>
    <p:sldId id="559" r:id="rId42"/>
    <p:sldId id="560" r:id="rId43"/>
    <p:sldId id="557" r:id="rId44"/>
    <p:sldId id="561" r:id="rId45"/>
    <p:sldId id="505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19" r:id="rId54"/>
    <p:sldId id="570" r:id="rId55"/>
    <p:sldId id="571" r:id="rId56"/>
    <p:sldId id="573" r:id="rId57"/>
    <p:sldId id="574" r:id="rId58"/>
    <p:sldId id="575" r:id="rId59"/>
    <p:sldId id="576" r:id="rId60"/>
    <p:sldId id="577" r:id="rId61"/>
    <p:sldId id="578" r:id="rId62"/>
    <p:sldId id="579" r:id="rId63"/>
    <p:sldId id="580" r:id="rId64"/>
    <p:sldId id="572" r:id="rId65"/>
  </p:sldIdLst>
  <p:sldSz cx="9144000" cy="5143500" type="screen16x9"/>
  <p:notesSz cx="6858000" cy="9144000"/>
  <p:embeddedFontLst>
    <p:embeddedFont>
      <p:font typeface="Playfair Display" panose="020B0600000101010101" charset="0"/>
      <p:regular r:id="rId67"/>
      <p:bold r:id="rId68"/>
      <p:italic r:id="rId69"/>
      <p:boldItalic r:id="rId70"/>
    </p:embeddedFont>
    <p:embeddedFont>
      <p:font typeface="PT Serif" panose="020B0600000101010101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8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97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95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59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65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564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13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30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700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11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041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90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570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644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651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859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536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580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06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369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28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800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8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521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839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378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723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3016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094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566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86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0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736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0230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1030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75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9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23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17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2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619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316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4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0838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085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2325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275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6190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2011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2292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7998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8942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976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4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526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2321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170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807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911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21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824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334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62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단층 </a:t>
            </a:r>
            <a:r>
              <a:rPr lang="ko-KR" altLang="en-US" sz="2000" dirty="0" err="1"/>
              <a:t>퍼셉트론의</a:t>
            </a:r>
            <a:r>
              <a:rPr lang="ko-KR" altLang="en-US" sz="2000" dirty="0"/>
              <a:t> 한계</a:t>
            </a:r>
            <a:r>
              <a:rPr lang="en-US" altLang="ko-KR" sz="2000" dirty="0"/>
              <a:t>: </a:t>
            </a:r>
            <a:r>
              <a:rPr lang="ko-KR" altLang="en-US" sz="2000" dirty="0"/>
              <a:t>다층 신경망의 등장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900" y="660262"/>
            <a:ext cx="4273100" cy="664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선 하나로 분류할 수 있는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624810-B543-48AB-90E9-FF632F54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577850"/>
            <a:ext cx="3727450" cy="3727450"/>
          </a:xfrm>
          <a:prstGeom prst="rect">
            <a:avLst/>
          </a:prstGeom>
        </p:spPr>
      </p:pic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F9D0101A-921B-4088-B84D-C3FDD6ABEE76}"/>
              </a:ext>
            </a:extLst>
          </p:cNvPr>
          <p:cNvSpPr txBox="1">
            <a:spLocks/>
          </p:cNvSpPr>
          <p:nvPr/>
        </p:nvSpPr>
        <p:spPr>
          <a:xfrm>
            <a:off x="298900" y="1517512"/>
            <a:ext cx="4273100" cy="66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1600" dirty="0"/>
              <a:t>선형 분류 문제</a:t>
            </a:r>
          </a:p>
        </p:txBody>
      </p:sp>
    </p:spTree>
    <p:extLst>
      <p:ext uri="{BB962C8B-B14F-4D97-AF65-F5344CB8AC3E}">
        <p14:creationId xmlns:p14="http://schemas.microsoft.com/office/powerpoint/2010/main" val="96537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87A0299E-55AF-4E93-A7CB-0996B03B11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900" y="660262"/>
            <a:ext cx="4273100" cy="664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선 하나로 분류할 수 없는 문제</a:t>
            </a: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37470324-8C19-4361-9F1F-C93C68121244}"/>
              </a:ext>
            </a:extLst>
          </p:cNvPr>
          <p:cNvSpPr txBox="1">
            <a:spLocks/>
          </p:cNvSpPr>
          <p:nvPr/>
        </p:nvSpPr>
        <p:spPr>
          <a:xfrm>
            <a:off x="298900" y="1517512"/>
            <a:ext cx="4273100" cy="66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 sz="1600" dirty="0"/>
              <a:t>비선형 분류 문제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5E65C2-EBA5-4C16-8094-902B0F13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77" y="992540"/>
            <a:ext cx="2594260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4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991850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여담</a:t>
            </a:r>
            <a:r>
              <a:rPr lang="en-US" altLang="ko-KR" sz="2000" dirty="0"/>
              <a:t>) </a:t>
            </a:r>
            <a:r>
              <a:rPr lang="ko-KR" altLang="en-US" sz="2000" dirty="0"/>
              <a:t>자존심 강한 두 천재의 대결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1400" dirty="0"/>
              <a:t>프랭크 </a:t>
            </a:r>
            <a:r>
              <a:rPr lang="ko-KR" altLang="en-US" sz="1400" dirty="0" err="1"/>
              <a:t>로잰블랫</a:t>
            </a:r>
            <a:r>
              <a:rPr lang="en-US" altLang="ko-KR" sz="1400" dirty="0"/>
              <a:t>(</a:t>
            </a:r>
            <a:r>
              <a:rPr lang="ko-KR" altLang="en-US" sz="1400" dirty="0"/>
              <a:t>연결주의</a:t>
            </a:r>
            <a:r>
              <a:rPr lang="en-US" altLang="ko-KR" sz="1400" dirty="0"/>
              <a:t>) vs </a:t>
            </a:r>
            <a:r>
              <a:rPr lang="ko-KR" altLang="en-US" sz="1400" dirty="0" err="1"/>
              <a:t>마빈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민스키</a:t>
            </a:r>
            <a:r>
              <a:rPr lang="en-US" altLang="ko-KR" sz="1400" dirty="0"/>
              <a:t>(</a:t>
            </a:r>
            <a:r>
              <a:rPr lang="ko-KR" altLang="en-US" sz="1400" dirty="0"/>
              <a:t>기호주의</a:t>
            </a:r>
            <a:r>
              <a:rPr lang="en-US" altLang="ko-KR" sz="1400" dirty="0"/>
              <a:t>) 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https://brunch.co.kr/@cogsciin/34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72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3158BE-2D1F-41B8-AFCB-D192126F2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1" y="2743144"/>
            <a:ext cx="2437267" cy="19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직선의 개수를 늘린다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5443F-0DF7-4660-9761-7DBBEB43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1" y="2743144"/>
            <a:ext cx="2437267" cy="196270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61AC09-F832-4E5E-8011-851944C1DE65}"/>
              </a:ext>
            </a:extLst>
          </p:cNvPr>
          <p:cNvCxnSpPr/>
          <p:nvPr/>
        </p:nvCxnSpPr>
        <p:spPr>
          <a:xfrm>
            <a:off x="935665" y="2438400"/>
            <a:ext cx="1715386" cy="270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EFD6E2-FFFE-4B46-BBD8-12443A4A6FA3}"/>
              </a:ext>
            </a:extLst>
          </p:cNvPr>
          <p:cNvCxnSpPr/>
          <p:nvPr/>
        </p:nvCxnSpPr>
        <p:spPr>
          <a:xfrm>
            <a:off x="-124040" y="2619153"/>
            <a:ext cx="1715386" cy="270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3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1. </a:t>
            </a:r>
            <a:r>
              <a:rPr lang="ko-KR" altLang="en-US" sz="2000" dirty="0"/>
              <a:t>직선의 개수를 늘린다</a:t>
            </a:r>
            <a:endParaRPr lang="en-US" altLang="ko-KR" sz="2000" dirty="0"/>
          </a:p>
          <a:p>
            <a:pPr algn="l"/>
            <a:r>
              <a:rPr lang="en-US" altLang="ko-KR" sz="2000" dirty="0"/>
              <a:t>2. input</a:t>
            </a:r>
            <a:r>
              <a:rPr lang="ko-KR" altLang="en-US" sz="2000" dirty="0"/>
              <a:t>의 차원을 늘린다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D9D44-E4D9-4BC2-B22B-CA204052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4" y="3588964"/>
            <a:ext cx="2265908" cy="11598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43C6A0-0E54-495E-9EBF-F31C986CD189}"/>
              </a:ext>
            </a:extLst>
          </p:cNvPr>
          <p:cNvGrpSpPr/>
          <p:nvPr/>
        </p:nvGrpSpPr>
        <p:grpSpPr>
          <a:xfrm>
            <a:off x="3207226" y="2814070"/>
            <a:ext cx="5088156" cy="1934695"/>
            <a:chOff x="3164696" y="2681943"/>
            <a:chExt cx="5088156" cy="19346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7430F3-8AD9-4CC9-855F-E0CBC3451280}"/>
                </a:ext>
              </a:extLst>
            </p:cNvPr>
            <p:cNvGrpSpPr/>
            <p:nvPr/>
          </p:nvGrpSpPr>
          <p:grpSpPr>
            <a:xfrm>
              <a:off x="3164696" y="2744920"/>
              <a:ext cx="2265908" cy="1871718"/>
              <a:chOff x="1851258" y="528637"/>
              <a:chExt cx="5116279" cy="408622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F291BFC-F9B8-4F59-BFEC-0137EFF00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462" y="528637"/>
                <a:ext cx="4791075" cy="408622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FABBC41-9A19-4913-9D73-50412C02183C}"/>
                  </a:ext>
                </a:extLst>
              </p:cNvPr>
              <p:cNvSpPr/>
              <p:nvPr/>
            </p:nvSpPr>
            <p:spPr>
              <a:xfrm>
                <a:off x="1851258" y="2410047"/>
                <a:ext cx="941561" cy="7017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Google Shape;74;p15">
              <a:extLst>
                <a:ext uri="{FF2B5EF4-FFF2-40B4-BE49-F238E27FC236}">
                  <a16:creationId xmlns:a16="http://schemas.microsoft.com/office/drawing/2014/main" id="{060DE233-E4ED-4A9D-A344-12ABE0BFCA47}"/>
                </a:ext>
              </a:extLst>
            </p:cNvPr>
            <p:cNvSpPr txBox="1">
              <a:spLocks/>
            </p:cNvSpPr>
            <p:nvPr/>
          </p:nvSpPr>
          <p:spPr>
            <a:xfrm>
              <a:off x="4956766" y="2681943"/>
              <a:ext cx="3296086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직선으로는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어렵지만 </a:t>
              </a:r>
              <a:endParaRPr lang="en-US" altLang="ko-KR" sz="1200" dirty="0"/>
            </a:p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평면으로는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12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A95EB89C-453F-4E78-AB7D-769D98A8304D}"/>
              </a:ext>
            </a:extLst>
          </p:cNvPr>
          <p:cNvSpPr txBox="1">
            <a:spLocks/>
          </p:cNvSpPr>
          <p:nvPr/>
        </p:nvSpPr>
        <p:spPr>
          <a:xfrm>
            <a:off x="2984212" y="1583344"/>
            <a:ext cx="329608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ko-KR" altLang="en-US" sz="2000" dirty="0"/>
              <a:t>암튼 그래서</a:t>
            </a:r>
            <a:r>
              <a:rPr lang="en-US" altLang="ko-KR" sz="2000" dirty="0"/>
              <a:t>, </a:t>
            </a:r>
            <a:r>
              <a:rPr lang="ko-KR" altLang="en-US" sz="2000" dirty="0"/>
              <a:t>해결 방법은</a:t>
            </a:r>
            <a:r>
              <a:rPr lang="en-US" altLang="ko-KR" sz="2000" dirty="0"/>
              <a:t>..?</a:t>
            </a:r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>
                <a:solidFill>
                  <a:srgbClr val="FF0000"/>
                </a:solidFill>
              </a:rPr>
              <a:t>1. </a:t>
            </a:r>
            <a:r>
              <a:rPr lang="ko-KR" altLang="en-US" sz="2000" dirty="0">
                <a:solidFill>
                  <a:srgbClr val="FF0000"/>
                </a:solidFill>
              </a:rPr>
              <a:t>직선의 개수를 늘린다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l"/>
            <a:r>
              <a:rPr lang="en-US" altLang="ko-KR" sz="2000" dirty="0"/>
              <a:t>2. input</a:t>
            </a:r>
            <a:r>
              <a:rPr lang="ko-KR" altLang="en-US" sz="2000" dirty="0"/>
              <a:t>의 차원을 늘린다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6D9D44-E4D9-4BC2-B22B-CA204052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4" y="3588964"/>
            <a:ext cx="2265908" cy="115980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43C6A0-0E54-495E-9EBF-F31C986CD189}"/>
              </a:ext>
            </a:extLst>
          </p:cNvPr>
          <p:cNvGrpSpPr/>
          <p:nvPr/>
        </p:nvGrpSpPr>
        <p:grpSpPr>
          <a:xfrm>
            <a:off x="3207226" y="2814070"/>
            <a:ext cx="5088156" cy="1934695"/>
            <a:chOff x="3164696" y="2681943"/>
            <a:chExt cx="5088156" cy="193469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7430F3-8AD9-4CC9-855F-E0CBC3451280}"/>
                </a:ext>
              </a:extLst>
            </p:cNvPr>
            <p:cNvGrpSpPr/>
            <p:nvPr/>
          </p:nvGrpSpPr>
          <p:grpSpPr>
            <a:xfrm>
              <a:off x="3164696" y="2744920"/>
              <a:ext cx="2265908" cy="1871718"/>
              <a:chOff x="1851258" y="528637"/>
              <a:chExt cx="5116279" cy="408622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F291BFC-F9B8-4F59-BFEC-0137EFF00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462" y="528637"/>
                <a:ext cx="4791075" cy="408622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FABBC41-9A19-4913-9D73-50412C02183C}"/>
                  </a:ext>
                </a:extLst>
              </p:cNvPr>
              <p:cNvSpPr/>
              <p:nvPr/>
            </p:nvSpPr>
            <p:spPr>
              <a:xfrm>
                <a:off x="1851258" y="2410047"/>
                <a:ext cx="941561" cy="7017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Google Shape;74;p15">
              <a:extLst>
                <a:ext uri="{FF2B5EF4-FFF2-40B4-BE49-F238E27FC236}">
                  <a16:creationId xmlns:a16="http://schemas.microsoft.com/office/drawing/2014/main" id="{060DE233-E4ED-4A9D-A344-12ABE0BFCA47}"/>
                </a:ext>
              </a:extLst>
            </p:cNvPr>
            <p:cNvSpPr txBox="1">
              <a:spLocks/>
            </p:cNvSpPr>
            <p:nvPr/>
          </p:nvSpPr>
          <p:spPr>
            <a:xfrm>
              <a:off x="4956766" y="2681943"/>
              <a:ext cx="3296086" cy="115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직선으로는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어렵지만 </a:t>
              </a:r>
              <a:endParaRPr lang="en-US" altLang="ko-KR" sz="1200" dirty="0"/>
            </a:p>
            <a:p>
              <a:pPr algn="l">
                <a:lnSpc>
                  <a:spcPct val="150000"/>
                </a:lnSpc>
              </a:pPr>
              <a:r>
                <a:rPr lang="ko-KR" altLang="en-US" sz="1200" dirty="0"/>
                <a:t>하나의 평면으로는 </a:t>
              </a:r>
              <a:r>
                <a:rPr lang="en-US" altLang="ko-KR" sz="1200" dirty="0"/>
                <a:t>linear </a:t>
              </a:r>
              <a:r>
                <a:rPr lang="ko-KR" altLang="en-US" sz="1200" dirty="0"/>
                <a:t>분리가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83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직선의 개수를 늘리는 방법</a:t>
            </a:r>
            <a:r>
              <a:rPr lang="en-US" altLang="ko-KR" sz="2000" dirty="0"/>
              <a:t>!?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220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식이 하나 더</a:t>
            </a:r>
            <a:r>
              <a:rPr lang="ko-KR" altLang="en-US" sz="2000" dirty="0"/>
              <a:t> 있으면 </a:t>
            </a:r>
            <a:r>
              <a:rPr lang="ko-KR" altLang="en-US" sz="2000" dirty="0" err="1"/>
              <a:t>되잖아</a:t>
            </a:r>
            <a:r>
              <a:rPr lang="en-US" altLang="ko-KR" sz="2000" dirty="0"/>
              <a:t>..!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90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730102"/>
            <a:ext cx="5904600" cy="524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식이 하나 더</a:t>
            </a:r>
            <a:r>
              <a:rPr lang="ko-KR" altLang="en-US" sz="2000" dirty="0"/>
              <a:t> 있으면 </a:t>
            </a:r>
            <a:r>
              <a:rPr lang="ko-KR" altLang="en-US" sz="2000" dirty="0" err="1"/>
              <a:t>되잖아</a:t>
            </a:r>
            <a:r>
              <a:rPr lang="en-US" altLang="ko-KR" sz="2000" dirty="0"/>
              <a:t>..!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AE11F4-6AED-422E-94E1-525EDF1B991B}"/>
              </a:ext>
            </a:extLst>
          </p:cNvPr>
          <p:cNvGrpSpPr/>
          <p:nvPr/>
        </p:nvGrpSpPr>
        <p:grpSpPr>
          <a:xfrm>
            <a:off x="2218264" y="1306237"/>
            <a:ext cx="3927355" cy="3923892"/>
            <a:chOff x="-209809" y="2297443"/>
            <a:chExt cx="3054657" cy="31563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6074AD-406F-4AB3-9F48-7FFFC77E2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581" y="2743144"/>
              <a:ext cx="2437267" cy="1962703"/>
            </a:xfrm>
            <a:prstGeom prst="rect">
              <a:avLst/>
            </a:prstGeom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C539560-47FA-4D22-8CFD-55305B6078D8}"/>
                </a:ext>
              </a:extLst>
            </p:cNvPr>
            <p:cNvCxnSpPr/>
            <p:nvPr/>
          </p:nvCxnSpPr>
          <p:spPr>
            <a:xfrm>
              <a:off x="849896" y="2297443"/>
              <a:ext cx="1886924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574AB25-E7C0-4CE5-8DE0-FA00F9E85C42}"/>
                </a:ext>
              </a:extLst>
            </p:cNvPr>
            <p:cNvCxnSpPr/>
            <p:nvPr/>
          </p:nvCxnSpPr>
          <p:spPr>
            <a:xfrm>
              <a:off x="-209809" y="2478195"/>
              <a:ext cx="1886925" cy="2975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0CF5ECB4-1345-4D76-9FF2-A3F2FF06D0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09" r="6994"/>
          <a:stretch/>
        </p:blipFill>
        <p:spPr>
          <a:xfrm>
            <a:off x="1307656" y="1351347"/>
            <a:ext cx="1145393" cy="41221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A60795F-6B27-4DEB-BDFF-F4FF8010DE68}"/>
              </a:ext>
            </a:extLst>
          </p:cNvPr>
          <p:cNvGrpSpPr/>
          <p:nvPr/>
        </p:nvGrpSpPr>
        <p:grpSpPr>
          <a:xfrm>
            <a:off x="2981970" y="1089105"/>
            <a:ext cx="1181696" cy="551181"/>
            <a:chOff x="2981970" y="1089105"/>
            <a:chExt cx="1181696" cy="55118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6D0073-C8C8-4742-84C5-27F701764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909" r="6994"/>
            <a:stretch/>
          </p:blipFill>
          <p:spPr>
            <a:xfrm>
              <a:off x="2981970" y="1228076"/>
              <a:ext cx="1145393" cy="412210"/>
            </a:xfrm>
            <a:prstGeom prst="rect">
              <a:avLst/>
            </a:prstGeom>
          </p:spPr>
        </p:pic>
        <p:sp>
          <p:nvSpPr>
            <p:cNvPr id="10" name="Google Shape;74;p15">
              <a:extLst>
                <a:ext uri="{FF2B5EF4-FFF2-40B4-BE49-F238E27FC236}">
                  <a16:creationId xmlns:a16="http://schemas.microsoft.com/office/drawing/2014/main" id="{265F82E9-2BCD-4CD5-8C9D-9B0BA640016D}"/>
                </a:ext>
              </a:extLst>
            </p:cNvPr>
            <p:cNvSpPr txBox="1">
              <a:spLocks/>
            </p:cNvSpPr>
            <p:nvPr/>
          </p:nvSpPr>
          <p:spPr>
            <a:xfrm>
              <a:off x="3343334" y="1089105"/>
              <a:ext cx="153696" cy="524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2000" dirty="0">
                  <a:solidFill>
                    <a:schemeClr val="tx1"/>
                  </a:solidFill>
                </a:rPr>
                <a:t>’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Google Shape;74;p15">
              <a:extLst>
                <a:ext uri="{FF2B5EF4-FFF2-40B4-BE49-F238E27FC236}">
                  <a16:creationId xmlns:a16="http://schemas.microsoft.com/office/drawing/2014/main" id="{F12EF844-92D6-4489-B4D0-E563ACFBAFB4}"/>
                </a:ext>
              </a:extLst>
            </p:cNvPr>
            <p:cNvSpPr txBox="1">
              <a:spLocks/>
            </p:cNvSpPr>
            <p:nvPr/>
          </p:nvSpPr>
          <p:spPr>
            <a:xfrm>
              <a:off x="4009970" y="1091440"/>
              <a:ext cx="153696" cy="5244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2000" dirty="0">
                  <a:solidFill>
                    <a:schemeClr val="tx1"/>
                  </a:solidFill>
                </a:rPr>
                <a:t>’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5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XOR </a:t>
            </a:r>
            <a:r>
              <a:rPr lang="ko-KR" altLang="en-US" sz="2000" dirty="0"/>
              <a:t>학습의 문제점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835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94ED5F3-1632-438B-976C-03B8321F30E0}"/>
              </a:ext>
            </a:extLst>
          </p:cNvPr>
          <p:cNvGrpSpPr/>
          <p:nvPr/>
        </p:nvGrpSpPr>
        <p:grpSpPr>
          <a:xfrm>
            <a:off x="2760234" y="985125"/>
            <a:ext cx="3318731" cy="2249141"/>
            <a:chOff x="1773663" y="1212079"/>
            <a:chExt cx="4571595" cy="315631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EF2A4F4-02D2-47B3-B047-CC4EA1290A7C}"/>
                </a:ext>
              </a:extLst>
            </p:cNvPr>
            <p:cNvGrpSpPr/>
            <p:nvPr/>
          </p:nvGrpSpPr>
          <p:grpSpPr>
            <a:xfrm>
              <a:off x="1773663" y="1212079"/>
              <a:ext cx="967090" cy="1023121"/>
              <a:chOff x="3152041" y="1421800"/>
              <a:chExt cx="4360855" cy="295318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EE8A9E5-953D-4643-B447-ED2E1BFF55CD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4BCABC-5EFB-4BB0-9B94-BF164E373FC9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84A0E39-100B-40DC-A2B9-A99A8DDDFFC5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9822381-2059-4DEB-ADAA-CA38D41B70D5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E72486E-6CEB-476F-A7E9-D79FCF43DDDA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E7584CD-5984-481E-B758-E96E6F4046CE}"/>
                </a:ext>
              </a:extLst>
            </p:cNvPr>
            <p:cNvGrpSpPr/>
            <p:nvPr/>
          </p:nvGrpSpPr>
          <p:grpSpPr>
            <a:xfrm>
              <a:off x="1786809" y="2160018"/>
              <a:ext cx="1153270" cy="1085793"/>
              <a:chOff x="3152041" y="1421800"/>
              <a:chExt cx="4360855" cy="2953187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029C0EF-330A-45B2-9CE1-49D00025A8FE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8DFD8D7-D458-42E7-8B5F-9647D1575A29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7A702B4-6C57-462B-82E4-00A8046128D1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D281F36-3152-4465-AE9D-64397F3C24AF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8B8EF34-DBAA-4AA0-9EBB-D6C2769D2AA8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0ABC544-34E6-4DBB-B438-8ACF299FDB9B}"/>
                </a:ext>
              </a:extLst>
            </p:cNvPr>
            <p:cNvGrpSpPr/>
            <p:nvPr/>
          </p:nvGrpSpPr>
          <p:grpSpPr>
            <a:xfrm>
              <a:off x="1786809" y="3282601"/>
              <a:ext cx="1153270" cy="1085793"/>
              <a:chOff x="3152041" y="1421800"/>
              <a:chExt cx="4360855" cy="295318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0995823-2007-44D7-A66F-CD095AA5DA3E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E4F675D-BFFB-44B1-9427-EAF2AD67A15D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B6F851B-9313-43DA-8049-EF4FAF1F708E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C2100A-3AC9-439E-A5F3-E1BA0A01443D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1897DDD-30AC-409E-BE5F-1FC67DCA794D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FF5EC45-F350-4BAF-B49F-1ECE170C8C1C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C08F7AD-56A1-4383-B66A-91068FDC696B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2FDF377-E739-4320-B500-1F2EEB02EE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B8FE70A-F877-4EFB-A94C-6C0A6DC520B8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E84A201-8225-471D-8C46-AD5C5AE9D449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9CADD1A-ED2D-4D00-89C7-48905901A519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96AB60A-D1CE-44FA-8FE0-E5C53CA971EE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65A7C52E-9282-4A0F-ABE3-98A7AFA27C51}"/>
              </a:ext>
            </a:extLst>
          </p:cNvPr>
          <p:cNvSpPr txBox="1">
            <a:spLocks/>
          </p:cNvSpPr>
          <p:nvPr/>
        </p:nvSpPr>
        <p:spPr>
          <a:xfrm>
            <a:off x="3231392" y="3102983"/>
            <a:ext cx="2626230" cy="9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101600" indent="0"/>
            <a:r>
              <a:rPr lang="ko-KR" altLang="en-US" i="0" dirty="0"/>
              <a:t>수식 하나 </a:t>
            </a:r>
            <a:r>
              <a:rPr lang="en-US" altLang="ko-KR" i="0" dirty="0"/>
              <a:t>= </a:t>
            </a:r>
          </a:p>
          <a:p>
            <a:pPr marL="101600" indent="0"/>
            <a:r>
              <a:rPr lang="ko-KR" altLang="en-US" i="0" dirty="0"/>
              <a:t>단층 </a:t>
            </a:r>
            <a:r>
              <a:rPr lang="ko-KR" altLang="en-US" i="0" dirty="0" err="1"/>
              <a:t>퍼셉트론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30628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DF9460-4C93-4AFA-84FE-15C170401B83}"/>
              </a:ext>
            </a:extLst>
          </p:cNvPr>
          <p:cNvGrpSpPr/>
          <p:nvPr/>
        </p:nvGrpSpPr>
        <p:grpSpPr>
          <a:xfrm>
            <a:off x="1842624" y="1474171"/>
            <a:ext cx="2626230" cy="1968247"/>
            <a:chOff x="978919" y="403878"/>
            <a:chExt cx="3318731" cy="224914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BB58526-C1B6-467E-984D-0C665E2CC2B4}"/>
                </a:ext>
              </a:extLst>
            </p:cNvPr>
            <p:cNvGrpSpPr/>
            <p:nvPr/>
          </p:nvGrpSpPr>
          <p:grpSpPr>
            <a:xfrm>
              <a:off x="978919" y="403878"/>
              <a:ext cx="3318731" cy="2249141"/>
              <a:chOff x="1773663" y="1212079"/>
              <a:chExt cx="4571595" cy="3156315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3B58451-2F31-44D7-AC30-BF44FF486F7D}"/>
                  </a:ext>
                </a:extLst>
              </p:cNvPr>
              <p:cNvGrpSpPr/>
              <p:nvPr/>
            </p:nvGrpSpPr>
            <p:grpSpPr>
              <a:xfrm>
                <a:off x="1773663" y="1212079"/>
                <a:ext cx="967090" cy="1023121"/>
                <a:chOff x="3152041" y="1421800"/>
                <a:chExt cx="4360855" cy="2953187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81A7B7-3136-4566-A039-02F09751375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407995C-C3E3-4DD1-906C-681EC6586B98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1699A83-BFAF-4834-832D-43FECB04EC9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E4DD83D-CD14-4C5F-A940-DA7682001CD3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A773734-13CE-4BAD-8186-14A2FF0CC6D1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A8D3C3B-E254-4CC5-B18C-3A2D554DAA53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936990EF-FD75-43B3-9D7B-72752ACAC1F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15D90C02-468E-4968-B126-B9806535C4C0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CD5F636F-CF30-4C51-8424-D3A220FB4558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94E9B4EC-D092-4688-97A7-E1A4410B18EE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607D0CB-4E76-4E3B-A2FB-3EDAD82DDCE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F71C64F-D6FA-4BFB-A2EB-E135954FBAF3}"/>
                  </a:ext>
                </a:extLst>
              </p:cNvPr>
              <p:cNvGrpSpPr/>
              <p:nvPr/>
            </p:nvGrpSpPr>
            <p:grpSpPr>
              <a:xfrm>
                <a:off x="1786809" y="3282601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7E116933-4E77-44A0-8241-23B2F0E59DA2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0D32554-BDD6-4B9D-890B-CB5BF3816822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FB984B0-5DC6-409D-9AA1-5A4CAB0C4106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94E4FC7-DEE6-4122-B913-4DBDFDD9F11B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C7A0C6F5-0C4C-46E7-B313-B27C71CBBE1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FB9AAA6-533D-4B21-A0D7-E0E033DAE9D2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724453"/>
                <a:chOff x="1631104" y="1421800"/>
                <a:chExt cx="5881792" cy="2953187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31E3861B-F073-4A07-8D8D-F558273A55A7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BEBDB78E-2048-4C3B-BB0D-5F0A1D2B8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1781BB8-6639-403E-A6CD-78860C5B08E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97668954-CC73-44A1-B346-6DA6EFFC72A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30AE142F-8E14-4BFC-9AA8-C3D1EA95550D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A535B839-A819-4787-BF72-94822FA8F97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628ACFB-BB0D-4CBB-B245-BFEE1FD7123D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17E5A4-5708-4CD5-9A6E-878BE3DE1880}"/>
              </a:ext>
            </a:extLst>
          </p:cNvPr>
          <p:cNvGrpSpPr/>
          <p:nvPr/>
        </p:nvGrpSpPr>
        <p:grpSpPr>
          <a:xfrm>
            <a:off x="1866358" y="146168"/>
            <a:ext cx="2626230" cy="1917041"/>
            <a:chOff x="978919" y="462393"/>
            <a:chExt cx="3318731" cy="219062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94ED5F3-1632-438B-976C-03B8321F30E0}"/>
                </a:ext>
              </a:extLst>
            </p:cNvPr>
            <p:cNvGrpSpPr/>
            <p:nvPr/>
          </p:nvGrpSpPr>
          <p:grpSpPr>
            <a:xfrm>
              <a:off x="978919" y="462393"/>
              <a:ext cx="3318731" cy="2190627"/>
              <a:chOff x="1773663" y="1294195"/>
              <a:chExt cx="4571595" cy="3074199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EF2A4F4-02D2-47B3-B047-CC4EA1290A7C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EE8A9E5-953D-4643-B447-ED2E1BFF55CD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084A0E39-100B-40DC-A2B9-A99A8DDDFFC5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B9822381-2059-4DEB-ADAA-CA38D41B70D5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6E72486E-6CEB-476F-A7E9-D79FCF43DDDA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4E7584CD-5984-481E-B758-E96E6F4046CE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1029C0EF-330A-45B2-9CE1-49D00025A8F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F8DFD8D7-D458-42E7-8B5F-9647D1575A29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7A702B4-6C57-462B-82E4-00A8046128D1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D281F36-3152-4465-AE9D-64397F3C24AF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8B8EF34-DBAA-4AA0-9EBB-D6C2769D2AA8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0ABC544-34E6-4DBB-B438-8ACF299FDB9B}"/>
                  </a:ext>
                </a:extLst>
              </p:cNvPr>
              <p:cNvGrpSpPr/>
              <p:nvPr/>
            </p:nvGrpSpPr>
            <p:grpSpPr>
              <a:xfrm>
                <a:off x="1786809" y="3282601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0995823-2007-44D7-A66F-CD095AA5DA3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E4F675D-BFFB-44B1-9427-EAF2AD67A15D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B6F851B-9313-43DA-8049-EF4FAF1F708E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4C2100A-3AC9-439E-A5F3-E1BA0A01443D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1897DDD-30AC-409E-BE5F-1FC67DCA794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FF5EC45-F350-4BAF-B49F-1ECE170C8C1C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724453"/>
                <a:chOff x="1631104" y="1421800"/>
                <a:chExt cx="5881792" cy="2953187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C08F7AD-56A1-4383-B66A-91068FDC696B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F2FDF377-E739-4320-B500-1F2EEB02E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4219" b="9067"/>
                <a:stretch/>
              </p:blipFill>
              <p:spPr>
                <a:xfrm>
                  <a:off x="1631104" y="1526172"/>
                  <a:ext cx="5602393" cy="2294443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B8FE70A-F877-4EFB-A94C-6C0A6DC520B8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E84A201-8225-471D-8C46-AD5C5AE9D44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9CADD1A-ED2D-4D00-89C7-48905901A519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96AB60A-D1CE-44FA-8FE0-E5C53CA971EE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61D8A75-5D75-4FDF-86BD-FE976F8E2DE3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0F7223C-0DF7-4ECF-90ED-3D755608B45B}"/>
              </a:ext>
            </a:extLst>
          </p:cNvPr>
          <p:cNvGrpSpPr/>
          <p:nvPr/>
        </p:nvGrpSpPr>
        <p:grpSpPr>
          <a:xfrm>
            <a:off x="1818182" y="2932698"/>
            <a:ext cx="2626230" cy="1722227"/>
            <a:chOff x="978919" y="462392"/>
            <a:chExt cx="3318731" cy="196801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D82CF98-00AA-4A5E-BE9F-D75024CF75C0}"/>
                </a:ext>
              </a:extLst>
            </p:cNvPr>
            <p:cNvGrpSpPr/>
            <p:nvPr/>
          </p:nvGrpSpPr>
          <p:grpSpPr>
            <a:xfrm>
              <a:off x="978919" y="462392"/>
              <a:ext cx="3318731" cy="1968011"/>
              <a:chOff x="1773663" y="1294195"/>
              <a:chExt cx="4571595" cy="2761793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A78B9D9C-79CF-4A88-851D-AE3220FAD15B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1CDE3C11-A8CB-4909-A197-5B53382DE5A1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242996C4-8DDB-43B3-B7C9-E6A8259D7EF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318F6DA-4E7C-4C3B-9A93-BC8DE01A06E8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D655EAC-656F-4DE8-8816-D5E752CAB4C9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84DA7727-060C-4526-988E-BBE4F425E8C2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D1EA6F7A-FD60-4FAE-B4D3-284C4EC5F29E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70EB0E58-840B-4CB6-A0E3-F5DB0E94D8B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AFA59D9C-CDE4-467E-AD26-3F8479AB10C3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E8841639-5942-4C49-9AB7-169D5133837E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F46F4BA2-E200-489E-9D46-2EE8076B6F16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688C5AF0-6E2C-4435-9A06-382BC0738747}"/>
                  </a:ext>
                </a:extLst>
              </p:cNvPr>
              <p:cNvGrpSpPr/>
              <p:nvPr/>
            </p:nvGrpSpPr>
            <p:grpSpPr>
              <a:xfrm>
                <a:off x="2189200" y="3282600"/>
                <a:ext cx="750879" cy="773388"/>
                <a:chOff x="4673600" y="1421800"/>
                <a:chExt cx="2839296" cy="2103495"/>
              </a:xfrm>
            </p:grpSpPr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C15338CE-1A9C-4CCB-918C-486FC5684A40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60E315F1-7666-4E1D-9108-60B0413EE1D5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2AABE829-F8CE-4BEF-8D2B-0D5C67AE282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8BFE327-EEED-4028-9E6A-88A2C77180D2}"/>
                    </a:ext>
                  </a:extLst>
                </p:cNvPr>
                <p:cNvSpPr/>
                <p:nvPr/>
              </p:nvSpPr>
              <p:spPr>
                <a:xfrm>
                  <a:off x="4673600" y="2959099"/>
                  <a:ext cx="2360929" cy="3919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D2BC5350-6DD9-4806-A437-67985461F37E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463160"/>
                <a:chOff x="1631104" y="1421800"/>
                <a:chExt cx="5881792" cy="266995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1D48C093-889B-466F-BF9F-0481A0AA952A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D9863C96-1EC7-46B9-98B5-E3C30B161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8B9C3901-4E84-458C-AE11-7AE026D8E57C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523C3D06-6ABE-4140-98C3-19BA45315E93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A21D7B8C-7A19-41BF-8EE7-75C6F6ECE583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FAD62408-5B6F-473A-B15C-A396D5E037E1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1327120" cy="430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FB7796D-78C1-4E78-A390-CA8734519B41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90F5A2B-F32A-4E23-8418-171BB29A9178}"/>
              </a:ext>
            </a:extLst>
          </p:cNvPr>
          <p:cNvGrpSpPr/>
          <p:nvPr/>
        </p:nvGrpSpPr>
        <p:grpSpPr>
          <a:xfrm>
            <a:off x="3652677" y="979806"/>
            <a:ext cx="3688715" cy="2892456"/>
            <a:chOff x="978919" y="462392"/>
            <a:chExt cx="3318731" cy="2019468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9046EE1-5884-49B2-8FDB-43A83923CBB7}"/>
                </a:ext>
              </a:extLst>
            </p:cNvPr>
            <p:cNvGrpSpPr/>
            <p:nvPr/>
          </p:nvGrpSpPr>
          <p:grpSpPr>
            <a:xfrm>
              <a:off x="978919" y="462392"/>
              <a:ext cx="3318731" cy="2019468"/>
              <a:chOff x="1773663" y="1294195"/>
              <a:chExt cx="4571595" cy="2834005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1DF38077-5771-4691-802B-4D5E3750A241}"/>
                  </a:ext>
                </a:extLst>
              </p:cNvPr>
              <p:cNvGrpSpPr/>
              <p:nvPr/>
            </p:nvGrpSpPr>
            <p:grpSpPr>
              <a:xfrm>
                <a:off x="1773663" y="1294195"/>
                <a:ext cx="967090" cy="941006"/>
                <a:chOff x="3152041" y="1658822"/>
                <a:chExt cx="4360855" cy="2716165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9D18BB15-28D9-45F1-97AC-7D81A865675D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C4AFA8A9-349E-4C27-9753-ABDFA978B72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A34359B9-0C92-416E-8A99-C35845695A77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50029EE4-2E8D-45A0-9C45-D71BAE30240E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B3F0DEBE-ADB5-4F7C-80C8-752FB3DFF31F}"/>
                  </a:ext>
                </a:extLst>
              </p:cNvPr>
              <p:cNvGrpSpPr/>
              <p:nvPr/>
            </p:nvGrpSpPr>
            <p:grpSpPr>
              <a:xfrm>
                <a:off x="1786809" y="2160018"/>
                <a:ext cx="1153270" cy="1085793"/>
                <a:chOff x="3152041" y="1421800"/>
                <a:chExt cx="4360855" cy="2953187"/>
              </a:xfrm>
            </p:grpSpPr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F7E647C5-2EDC-4CD7-9B4B-5FFABCAD6BD3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A49E00D9-9401-4124-8405-C91FC9E95D60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>
                  <a:extLst>
                    <a:ext uri="{FF2B5EF4-FFF2-40B4-BE49-F238E27FC236}">
                      <a16:creationId xmlns:a16="http://schemas.microsoft.com/office/drawing/2014/main" id="{E231DE49-71A3-4CCE-82F5-4B96E73007FA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53515959-0442-4311-8BEA-C2D028040240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27E87817-56CC-464D-97E9-7606151C364A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C67D92C1-64A9-4ABA-8A4F-0AADA6F78C56}"/>
                  </a:ext>
                </a:extLst>
              </p:cNvPr>
              <p:cNvGrpSpPr/>
              <p:nvPr/>
            </p:nvGrpSpPr>
            <p:grpSpPr>
              <a:xfrm>
                <a:off x="2189200" y="3282600"/>
                <a:ext cx="750879" cy="845600"/>
                <a:chOff x="4673600" y="1421800"/>
                <a:chExt cx="2839296" cy="2299901"/>
              </a:xfrm>
            </p:grpSpPr>
            <p:sp>
              <p:nvSpPr>
                <p:cNvPr id="115" name="직사각형 114">
                  <a:extLst>
                    <a:ext uri="{FF2B5EF4-FFF2-40B4-BE49-F238E27FC236}">
                      <a16:creationId xmlns:a16="http://schemas.microsoft.com/office/drawing/2014/main" id="{8D631751-F707-48C0-8591-C6CB39EA6370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DF89C4A7-FEC4-43F8-9F9A-CA40A572CD1A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5BD7A6F1-DAC6-4653-B49A-B585AF99D37D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3FB492E4-A4C2-49F1-932D-6ACA6C798F8F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3599FD6D-2F6F-45CC-9F21-04FE8A6BF9D3}"/>
                  </a:ext>
                </a:extLst>
              </p:cNvPr>
              <p:cNvGrpSpPr/>
              <p:nvPr/>
            </p:nvGrpSpPr>
            <p:grpSpPr>
              <a:xfrm>
                <a:off x="2518378" y="1539807"/>
                <a:ext cx="3826880" cy="2463160"/>
                <a:chOff x="1631104" y="1421800"/>
                <a:chExt cx="5881792" cy="2669957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12594879-A21B-4404-B89F-93E128D45A3F}"/>
                    </a:ext>
                  </a:extLst>
                </p:cNvPr>
                <p:cNvSpPr/>
                <p:nvPr/>
              </p:nvSpPr>
              <p:spPr>
                <a:xfrm>
                  <a:off x="7148829" y="1658822"/>
                  <a:ext cx="364067" cy="2981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10" name="그림 109">
                  <a:extLst>
                    <a:ext uri="{FF2B5EF4-FFF2-40B4-BE49-F238E27FC236}">
                      <a16:creationId xmlns:a16="http://schemas.microsoft.com/office/drawing/2014/main" id="{9C51CD4C-5682-4694-AE71-D9E550F69F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8148" t="13276"/>
                <a:stretch/>
              </p:blipFill>
              <p:spPr>
                <a:xfrm>
                  <a:off x="1631104" y="1497985"/>
                  <a:ext cx="5602393" cy="2593772"/>
                </a:xfrm>
                <a:prstGeom prst="rect">
                  <a:avLst/>
                </a:prstGeom>
              </p:spPr>
            </p:pic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BCD8D6B8-AA43-442E-9D24-66EFBD1E0DE3}"/>
                    </a:ext>
                  </a:extLst>
                </p:cNvPr>
                <p:cNvSpPr/>
                <p:nvPr/>
              </p:nvSpPr>
              <p:spPr>
                <a:xfrm>
                  <a:off x="5088467" y="1421800"/>
                  <a:ext cx="24244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DF8ABE2B-1045-46DD-846C-771644B890D9}"/>
                    </a:ext>
                  </a:extLst>
                </p:cNvPr>
                <p:cNvSpPr/>
                <p:nvPr/>
              </p:nvSpPr>
              <p:spPr>
                <a:xfrm>
                  <a:off x="5088467" y="2762695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F07BC596-A4AC-49C3-BF70-BDD8E67FF9EC}"/>
                    </a:ext>
                  </a:extLst>
                </p:cNvPr>
                <p:cNvSpPr/>
                <p:nvPr/>
              </p:nvSpPr>
              <p:spPr>
                <a:xfrm>
                  <a:off x="4673600" y="2959101"/>
                  <a:ext cx="2360929" cy="762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9C588503-D4BE-4AAE-ACEB-7FDA83B1892D}"/>
                    </a:ext>
                  </a:extLst>
                </p:cNvPr>
                <p:cNvSpPr/>
                <p:nvPr/>
              </p:nvSpPr>
              <p:spPr>
                <a:xfrm>
                  <a:off x="3152041" y="3612387"/>
                  <a:ext cx="1327120" cy="4307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FBD23F9-117D-40DE-AF27-D2EDB770671A}"/>
                </a:ext>
              </a:extLst>
            </p:cNvPr>
            <p:cNvSpPr/>
            <p:nvPr/>
          </p:nvSpPr>
          <p:spPr>
            <a:xfrm>
              <a:off x="3142525" y="1223708"/>
              <a:ext cx="1143324" cy="659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09A349-E57D-46B9-BB31-A6BED5AECEC8}"/>
              </a:ext>
            </a:extLst>
          </p:cNvPr>
          <p:cNvCxnSpPr/>
          <p:nvPr/>
        </p:nvCxnSpPr>
        <p:spPr>
          <a:xfrm flipV="1">
            <a:off x="3510926" y="3393710"/>
            <a:ext cx="1127386" cy="42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447FCB-445F-4C58-B471-5AD89BB4E27F}"/>
              </a:ext>
            </a:extLst>
          </p:cNvPr>
          <p:cNvCxnSpPr>
            <a:cxnSpLocks/>
          </p:cNvCxnSpPr>
          <p:nvPr/>
        </p:nvCxnSpPr>
        <p:spPr>
          <a:xfrm flipV="1">
            <a:off x="3554762" y="2421674"/>
            <a:ext cx="1050826" cy="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089FA7-A0B2-4835-B7AD-7F7C119C230C}"/>
              </a:ext>
            </a:extLst>
          </p:cNvPr>
          <p:cNvCxnSpPr>
            <a:stCxn id="2" idx="1"/>
          </p:cNvCxnSpPr>
          <p:nvPr/>
        </p:nvCxnSpPr>
        <p:spPr>
          <a:xfrm>
            <a:off x="3578496" y="1100848"/>
            <a:ext cx="1001785" cy="33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3ABB832-92C0-43FB-BC2F-B70A822B59CF}"/>
              </a:ext>
            </a:extLst>
          </p:cNvPr>
          <p:cNvCxnSpPr/>
          <p:nvPr/>
        </p:nvCxnSpPr>
        <p:spPr>
          <a:xfrm>
            <a:off x="6054670" y="2388424"/>
            <a:ext cx="1373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65A7C52E-9282-4A0F-ABE3-98A7AFA27C51}"/>
              </a:ext>
            </a:extLst>
          </p:cNvPr>
          <p:cNvSpPr txBox="1">
            <a:spLocks/>
          </p:cNvSpPr>
          <p:nvPr/>
        </p:nvSpPr>
        <p:spPr>
          <a:xfrm>
            <a:off x="3243626" y="3821372"/>
            <a:ext cx="2626230" cy="97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sz="2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b="0" i="1" u="none" strike="noStrike" cap="none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101600" indent="0"/>
            <a:r>
              <a:rPr lang="ko-KR" altLang="en-US" i="0" dirty="0"/>
              <a:t>수식 두 개 </a:t>
            </a:r>
            <a:r>
              <a:rPr lang="en-US" altLang="ko-KR" i="0" dirty="0"/>
              <a:t>= </a:t>
            </a:r>
          </a:p>
          <a:p>
            <a:pPr marL="101600" indent="0"/>
            <a:r>
              <a:rPr lang="ko-KR" altLang="en-US" i="0" dirty="0"/>
              <a:t>단층 </a:t>
            </a:r>
            <a:r>
              <a:rPr lang="ko-KR" altLang="en-US" i="0" dirty="0" err="1"/>
              <a:t>퍼셉트론</a:t>
            </a:r>
            <a:r>
              <a:rPr lang="ko-KR" altLang="en-US" i="0" dirty="0"/>
              <a:t> 두 개</a:t>
            </a:r>
          </a:p>
        </p:txBody>
      </p:sp>
    </p:spTree>
    <p:extLst>
      <p:ext uri="{BB962C8B-B14F-4D97-AF65-F5344CB8AC3E}">
        <p14:creationId xmlns:p14="http://schemas.microsoft.com/office/powerpoint/2010/main" val="362940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다층 신경망의 도입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098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82" y="542688"/>
            <a:ext cx="3639436" cy="37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9" y="549776"/>
            <a:ext cx="3639436" cy="3717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1665B-EAD7-47A9-8AAC-94C063DE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44" y="1375144"/>
            <a:ext cx="3737054" cy="25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6CE171-EDF1-488F-9DDA-B446714F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9" y="549776"/>
            <a:ext cx="3639436" cy="37172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01665B-EAD7-47A9-8AAC-94C063DE1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944" y="1375144"/>
            <a:ext cx="3737054" cy="25727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333B8B-276A-4317-A642-418751C41B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87"/>
          <a:stretch/>
        </p:blipFill>
        <p:spPr>
          <a:xfrm>
            <a:off x="4881564" y="1263134"/>
            <a:ext cx="3639434" cy="20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77C5B-2748-4482-94D4-39572EE4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349" y="1882206"/>
            <a:ext cx="6837067" cy="13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637952"/>
            <a:ext cx="5904600" cy="5103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/>
              <a:t>첫번째 </a:t>
            </a:r>
            <a:r>
              <a:rPr lang="en-US" altLang="ko-KR" sz="2000"/>
              <a:t>layer</a:t>
            </a:r>
            <a:r>
              <a:rPr lang="ko-KR" altLang="en-US" sz="2000"/>
              <a:t>의 역할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64DFB-BE7C-4077-9C76-07D7D473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86" y="1285450"/>
            <a:ext cx="6322828" cy="23174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8761EE-551F-466D-8EFE-E22E9542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700" y="3677271"/>
            <a:ext cx="3930834" cy="2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9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/>
              <a:t>퍼셉트론이</a:t>
            </a:r>
            <a:r>
              <a:rPr lang="ko-KR" altLang="en-US" sz="2000" dirty="0"/>
              <a:t> 사람 뇌 </a:t>
            </a:r>
            <a:r>
              <a:rPr lang="ko-KR" altLang="en-US" sz="2000" dirty="0" err="1"/>
              <a:t>흉내낸건</a:t>
            </a:r>
            <a:r>
              <a:rPr lang="ko-KR" altLang="en-US" sz="2000" dirty="0"/>
              <a:t> 알겠는데</a:t>
            </a:r>
            <a:r>
              <a:rPr lang="en-US" altLang="ko-KR" sz="2000" dirty="0"/>
              <a:t>..</a:t>
            </a:r>
            <a:br>
              <a:rPr lang="en-US" altLang="ko-KR" sz="2000" dirty="0"/>
            </a:br>
            <a:r>
              <a:rPr lang="ko-KR" altLang="en-US" sz="2000" dirty="0"/>
              <a:t>그래서 이걸로 어떻게 학습을 하죠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0271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7721FC-EBC0-4465-AECA-DE36B682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05" y="509514"/>
            <a:ext cx="6859389" cy="41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22EA8-3AD5-4A09-BE48-FE39EF7A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02" y="1539063"/>
            <a:ext cx="2859353" cy="2232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4AD1D4-B724-47AB-8C2E-CDFA1EE8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751" y="1272252"/>
            <a:ext cx="2209800" cy="2428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524C00-F9FF-493E-BEAC-46B47EFE0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25" t="4515" r="6994"/>
          <a:stretch/>
        </p:blipFill>
        <p:spPr>
          <a:xfrm>
            <a:off x="6308651" y="1407771"/>
            <a:ext cx="1187795" cy="393600"/>
          </a:xfrm>
          <a:prstGeom prst="rect">
            <a:avLst/>
          </a:prstGeom>
        </p:spPr>
      </p:pic>
      <p:pic>
        <p:nvPicPr>
          <p:cNvPr id="10" name="그래픽 9" descr="선 화살표 시계 반대 방향 곡선">
            <a:extLst>
              <a:ext uri="{FF2B5EF4-FFF2-40B4-BE49-F238E27FC236}">
                <a16:creationId xmlns:a16="http://schemas.microsoft.com/office/drawing/2014/main" id="{E21A0E8A-A31F-4D2D-95EE-87E6A6517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18AA6F6F-CABF-4B68-BF24-F11C016BBF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상수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31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903F22-FAB1-4BF2-BC79-6097A345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521" y="482443"/>
            <a:ext cx="6112958" cy="43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43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21CEA-0EC5-48CE-B040-D48315D64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850" b="82633"/>
          <a:stretch/>
        </p:blipFill>
        <p:spPr>
          <a:xfrm>
            <a:off x="1266825" y="1085850"/>
            <a:ext cx="3579525" cy="516122"/>
          </a:xfrm>
          <a:prstGeom prst="rect">
            <a:avLst/>
          </a:prstGeom>
        </p:spPr>
      </p:pic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ED97D418-F52B-4A3E-AF26-70953F8709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6825" y="433066"/>
            <a:ext cx="5904600" cy="581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목표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B903CF-7895-4BAF-9C19-9F2E7F12F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046"/>
          <a:stretch/>
        </p:blipFill>
        <p:spPr>
          <a:xfrm>
            <a:off x="1429858" y="2706098"/>
            <a:ext cx="2276253" cy="9302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2FE2C4-B22F-42CD-8C7C-95D3F6B26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15"/>
          <a:stretch/>
        </p:blipFill>
        <p:spPr>
          <a:xfrm>
            <a:off x="1429858" y="1875437"/>
            <a:ext cx="3526608" cy="765544"/>
          </a:xfrm>
          <a:prstGeom prst="rect">
            <a:avLst/>
          </a:prstGeom>
        </p:spPr>
      </p:pic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AE38C67A-8D27-4797-B849-0D42D46B1C6E}"/>
              </a:ext>
            </a:extLst>
          </p:cNvPr>
          <p:cNvSpPr txBox="1">
            <a:spLocks/>
          </p:cNvSpPr>
          <p:nvPr/>
        </p:nvSpPr>
        <p:spPr>
          <a:xfrm>
            <a:off x="104287" y="3803205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Error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273372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ED97D418-F52B-4A3E-AF26-70953F8709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6825" y="433066"/>
            <a:ext cx="5904600" cy="5811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목표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AE38C67A-8D27-4797-B849-0D42D46B1C6E}"/>
              </a:ext>
            </a:extLst>
          </p:cNvPr>
          <p:cNvSpPr txBox="1">
            <a:spLocks/>
          </p:cNvSpPr>
          <p:nvPr/>
        </p:nvSpPr>
        <p:spPr>
          <a:xfrm>
            <a:off x="128698" y="3270911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이 </a:t>
            </a:r>
            <a:r>
              <a:rPr lang="en-US" altLang="ko-KR" sz="2000" dirty="0"/>
              <a:t>MSE 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24086-0304-4F8D-A4E2-563931771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72"/>
          <a:stretch/>
        </p:blipFill>
        <p:spPr>
          <a:xfrm>
            <a:off x="1507608" y="1208581"/>
            <a:ext cx="2327201" cy="52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EF7A73-11D0-4B1D-AFD6-3364571A0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09" b="17046"/>
          <a:stretch/>
        </p:blipFill>
        <p:spPr>
          <a:xfrm>
            <a:off x="1942872" y="1738861"/>
            <a:ext cx="2276253" cy="385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46D537-889B-47BB-9405-7A5E42701A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130"/>
          <a:stretch/>
        </p:blipFill>
        <p:spPr>
          <a:xfrm>
            <a:off x="1507608" y="2500895"/>
            <a:ext cx="2825919" cy="3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84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Gradient Descent Learning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경사 </a:t>
            </a:r>
            <a:r>
              <a:rPr lang="ko-KR" altLang="en-US" sz="2000" dirty="0" err="1"/>
              <a:t>하강법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09254C53-C53F-4987-9F1A-81C88A127203}"/>
              </a:ext>
            </a:extLst>
          </p:cNvPr>
          <p:cNvSpPr txBox="1">
            <a:spLocks/>
          </p:cNvSpPr>
          <p:nvPr/>
        </p:nvSpPr>
        <p:spPr>
          <a:xfrm>
            <a:off x="1619700" y="1063932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Error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최소화시키는</a:t>
            </a:r>
            <a:r>
              <a:rPr lang="ko-KR" altLang="en-US" sz="2000" dirty="0"/>
              <a:t> 방법</a:t>
            </a:r>
          </a:p>
        </p:txBody>
      </p:sp>
    </p:spTree>
    <p:extLst>
      <p:ext uri="{BB962C8B-B14F-4D97-AF65-F5344CB8AC3E}">
        <p14:creationId xmlns:p14="http://schemas.microsoft.com/office/powerpoint/2010/main" val="3475668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1DDBED-56E5-4E59-AD0C-9146F5B5C9D9}"/>
              </a:ext>
            </a:extLst>
          </p:cNvPr>
          <p:cNvGrpSpPr/>
          <p:nvPr/>
        </p:nvGrpSpPr>
        <p:grpSpPr>
          <a:xfrm>
            <a:off x="1049079" y="1208346"/>
            <a:ext cx="3924909" cy="2605198"/>
            <a:chOff x="2402958" y="1300495"/>
            <a:chExt cx="3924909" cy="26051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099AE7-9129-4387-BF53-04F91F14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6132" y="1300495"/>
              <a:ext cx="3511735" cy="240529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21900D-75CB-4FFB-8E54-D9AFC78E33FA}"/>
                </a:ext>
              </a:extLst>
            </p:cNvPr>
            <p:cNvSpPr/>
            <p:nvPr/>
          </p:nvSpPr>
          <p:spPr>
            <a:xfrm>
              <a:off x="2402958" y="2503144"/>
              <a:ext cx="701749" cy="1402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EBCF133-50BE-47B0-9B19-B5C89EED9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757" y="1326854"/>
            <a:ext cx="2924358" cy="1962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E1F56D-2E11-4E00-9C77-B99751723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49" y="3289004"/>
            <a:ext cx="2271490" cy="8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빠르게 미분 복습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974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20D8B1-1934-4FD3-A2E0-A95971D94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309613-E253-408B-B0A3-D6164C2E7814}"/>
              </a:ext>
            </a:extLst>
          </p:cNvPr>
          <p:cNvGrpSpPr/>
          <p:nvPr/>
        </p:nvGrpSpPr>
        <p:grpSpPr>
          <a:xfrm>
            <a:off x="916585" y="670128"/>
            <a:ext cx="7859530" cy="3749710"/>
            <a:chOff x="916585" y="670128"/>
            <a:chExt cx="7859530" cy="37497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92B16F-CA19-4822-B077-9D22A63C3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585" y="670128"/>
              <a:ext cx="7859530" cy="374971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F8FA95D-9CD5-458E-A9C1-2F3D98D5572C}"/>
                </a:ext>
              </a:extLst>
            </p:cNvPr>
            <p:cNvSpPr/>
            <p:nvPr/>
          </p:nvSpPr>
          <p:spPr>
            <a:xfrm>
              <a:off x="5122333" y="2951205"/>
              <a:ext cx="3105082" cy="1383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090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CCE8F-DFD4-4CD5-ADAC-8884DFC32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53" y="679881"/>
            <a:ext cx="6251094" cy="39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56E67-C2FE-4FCD-AC59-1019A0162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822"/>
          <a:stretch/>
        </p:blipFill>
        <p:spPr>
          <a:xfrm>
            <a:off x="5139266" y="633659"/>
            <a:ext cx="3045411" cy="3876182"/>
          </a:xfrm>
          <a:prstGeom prst="rect">
            <a:avLst/>
          </a:prstGeom>
        </p:spPr>
      </p:pic>
      <p:sp>
        <p:nvSpPr>
          <p:cNvPr id="2" name="Google Shape;74;p15">
            <a:extLst>
              <a:ext uri="{FF2B5EF4-FFF2-40B4-BE49-F238E27FC236}">
                <a16:creationId xmlns:a16="http://schemas.microsoft.com/office/drawing/2014/main" id="{D99BDDCC-788D-482C-BE33-BDF0E5AC3E9F}"/>
              </a:ext>
            </a:extLst>
          </p:cNvPr>
          <p:cNvSpPr txBox="1">
            <a:spLocks/>
          </p:cNvSpPr>
          <p:nvPr/>
        </p:nvSpPr>
        <p:spPr>
          <a:xfrm>
            <a:off x="611297" y="2976033"/>
            <a:ext cx="5904600" cy="58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Weight</a:t>
            </a:r>
            <a:r>
              <a:rPr lang="ko-KR" altLang="en-US" sz="1400" dirty="0"/>
              <a:t>의 값을 최초에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값으로 초기화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Training</a:t>
            </a:r>
            <a:r>
              <a:rPr lang="ko-KR" altLang="en-US" sz="1400" dirty="0"/>
              <a:t>마다</a:t>
            </a:r>
            <a:r>
              <a:rPr lang="en-US" altLang="ko-KR" sz="1400" dirty="0"/>
              <a:t>, network</a:t>
            </a:r>
            <a:r>
              <a:rPr lang="ko-KR" altLang="en-US" sz="1400" dirty="0"/>
              <a:t>는 이 </a:t>
            </a:r>
            <a:r>
              <a:rPr lang="en-US" altLang="ko-KR" sz="1400" dirty="0"/>
              <a:t>weight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     </a:t>
            </a:r>
            <a:r>
              <a:rPr lang="ko-KR" altLang="en-US" sz="1400" dirty="0"/>
              <a:t>에러가 줄어드는 방향으로 조금씩 재조정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어디까지 재조정</a:t>
            </a:r>
            <a:r>
              <a:rPr lang="en-US" altLang="ko-KR" sz="1400" dirty="0"/>
              <a:t>? Error </a:t>
            </a:r>
            <a:r>
              <a:rPr lang="ko-KR" altLang="en-US" sz="1400" dirty="0"/>
              <a:t>함수의 최소점이 될 때까지</a:t>
            </a:r>
            <a:endParaRPr lang="en-US" altLang="ko-KR" sz="1400" dirty="0"/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Error </a:t>
            </a:r>
            <a:r>
              <a:rPr lang="ko-KR" altLang="en-US" sz="1400" dirty="0" err="1"/>
              <a:t>함수값을</a:t>
            </a:r>
            <a:r>
              <a:rPr lang="ko-KR" altLang="en-US" sz="1400" dirty="0"/>
              <a:t> 최소로 만드는 </a:t>
            </a:r>
            <a:r>
              <a:rPr lang="en-US" altLang="ko-KR" sz="1400" dirty="0"/>
              <a:t>w</a:t>
            </a:r>
            <a:r>
              <a:rPr lang="ko-KR" altLang="en-US" sz="1400" dirty="0"/>
              <a:t>가 우리가 바라는 </a:t>
            </a:r>
            <a:r>
              <a:rPr lang="en-US" altLang="ko-KR" sz="1400" dirty="0"/>
              <a:t>weight!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9235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086F8F-C37B-41EF-8E4D-B357315BA962}"/>
              </a:ext>
            </a:extLst>
          </p:cNvPr>
          <p:cNvGrpSpPr/>
          <p:nvPr/>
        </p:nvGrpSpPr>
        <p:grpSpPr>
          <a:xfrm>
            <a:off x="1058333" y="461914"/>
            <a:ext cx="7281333" cy="4154724"/>
            <a:chOff x="1058333" y="461914"/>
            <a:chExt cx="7281333" cy="41547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0B6B7A-D780-436C-8749-AAC3434F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8333" y="658714"/>
              <a:ext cx="7281333" cy="395792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5EEFA6-852A-478D-9B7A-3DDC194A4901}"/>
                </a:ext>
              </a:extLst>
            </p:cNvPr>
            <p:cNvSpPr/>
            <p:nvPr/>
          </p:nvSpPr>
          <p:spPr>
            <a:xfrm>
              <a:off x="3191933" y="461914"/>
              <a:ext cx="2209800" cy="630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78469-4D16-4454-BE2D-27F10656E659}"/>
              </a:ext>
            </a:extLst>
          </p:cNvPr>
          <p:cNvSpPr/>
          <p:nvPr/>
        </p:nvSpPr>
        <p:spPr>
          <a:xfrm>
            <a:off x="1176867" y="1159933"/>
            <a:ext cx="745066" cy="689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1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6FF3009-B0C7-429C-B15C-ECD44E09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7" y="1306855"/>
            <a:ext cx="2476500" cy="2428875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524C00-F9FF-493E-BEAC-46B47EFE0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09" r="6994"/>
          <a:stretch/>
        </p:blipFill>
        <p:spPr>
          <a:xfrm>
            <a:off x="6737349" y="3293772"/>
            <a:ext cx="1145393" cy="4122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1DEE388-F94E-4CAE-A390-BB5E58182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05" y="1490283"/>
            <a:ext cx="3051101" cy="2394652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/>
              <a:t>상수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11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C7158-408A-466C-A6DA-17B23D800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" b="49169"/>
          <a:stretch/>
        </p:blipFill>
        <p:spPr>
          <a:xfrm>
            <a:off x="683762" y="1258074"/>
            <a:ext cx="7357533" cy="14766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CF53B5-6441-44FB-B31A-5C517464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900" y="2795058"/>
            <a:ext cx="2704199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65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1227836C-A28F-48D4-A6BF-B90B88AAFE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440344"/>
            <a:ext cx="5904600" cy="626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Learning Rate???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D776AA-8C5B-4A7C-9B0D-3F3583872083}"/>
              </a:ext>
            </a:extLst>
          </p:cNvPr>
          <p:cNvGrpSpPr/>
          <p:nvPr/>
        </p:nvGrpSpPr>
        <p:grpSpPr>
          <a:xfrm>
            <a:off x="4297650" y="1540934"/>
            <a:ext cx="4222300" cy="2328333"/>
            <a:chOff x="3302000" y="1862667"/>
            <a:chExt cx="4222300" cy="23283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E180E1D-8937-4056-9558-34A9E1D18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6985"/>
            <a:stretch/>
          </p:blipFill>
          <p:spPr>
            <a:xfrm>
              <a:off x="3302000" y="1862667"/>
              <a:ext cx="4006335" cy="222151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74FF011-5FD5-4E11-9874-49086E06E501}"/>
                </a:ext>
              </a:extLst>
            </p:cNvPr>
            <p:cNvSpPr/>
            <p:nvPr/>
          </p:nvSpPr>
          <p:spPr>
            <a:xfrm>
              <a:off x="6248400" y="3750733"/>
              <a:ext cx="1275900" cy="44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8094D49-A100-4FB0-A78A-B594A579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58" y="1865453"/>
            <a:ext cx="3281892" cy="14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97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1227836C-A28F-48D4-A6BF-B90B88AAFE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440344"/>
            <a:ext cx="5904600" cy="626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Learning Rate???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0CCE4-F247-49CF-9612-88CC279A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0"/>
          <a:stretch/>
        </p:blipFill>
        <p:spPr>
          <a:xfrm>
            <a:off x="1109133" y="1193877"/>
            <a:ext cx="3285036" cy="2980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2970C5-AC19-48FD-8CE9-E374E1578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04"/>
          <a:stretch/>
        </p:blipFill>
        <p:spPr>
          <a:xfrm>
            <a:off x="4572000" y="1195229"/>
            <a:ext cx="3285036" cy="2978838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51F32F43-810E-4811-8E14-24B7A91ACD0F}"/>
              </a:ext>
            </a:extLst>
          </p:cNvPr>
          <p:cNvSpPr txBox="1">
            <a:spLocks/>
          </p:cNvSpPr>
          <p:nvPr/>
        </p:nvSpPr>
        <p:spPr>
          <a:xfrm>
            <a:off x="-141367" y="4119110"/>
            <a:ext cx="5904600" cy="62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적당</a:t>
            </a: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C8E10BE7-2178-461E-BA9D-729BCA7B516F}"/>
              </a:ext>
            </a:extLst>
          </p:cNvPr>
          <p:cNvSpPr txBox="1">
            <a:spLocks/>
          </p:cNvSpPr>
          <p:nvPr/>
        </p:nvSpPr>
        <p:spPr>
          <a:xfrm>
            <a:off x="3456966" y="4106610"/>
            <a:ext cx="5904600" cy="62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/>
              <a:t>너무 클 경우</a:t>
            </a:r>
          </a:p>
        </p:txBody>
      </p:sp>
    </p:spTree>
    <p:extLst>
      <p:ext uri="{BB962C8B-B14F-4D97-AF65-F5344CB8AC3E}">
        <p14:creationId xmlns:p14="http://schemas.microsoft.com/office/powerpoint/2010/main" val="2679812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9573FC-2C19-4CC1-9B48-62467C6E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19" y="702829"/>
            <a:ext cx="3555261" cy="37378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5578469-4D16-4454-BE2D-27F10656E659}"/>
              </a:ext>
            </a:extLst>
          </p:cNvPr>
          <p:cNvSpPr/>
          <p:nvPr/>
        </p:nvSpPr>
        <p:spPr>
          <a:xfrm>
            <a:off x="2446866" y="575733"/>
            <a:ext cx="2399483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AE63BF-7CC1-4537-B554-E2711C441B13}"/>
              </a:ext>
            </a:extLst>
          </p:cNvPr>
          <p:cNvSpPr/>
          <p:nvPr/>
        </p:nvSpPr>
        <p:spPr>
          <a:xfrm>
            <a:off x="3372258" y="4059787"/>
            <a:ext cx="2258075" cy="360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097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" name="Google Shape;74;p15">
            <a:extLst>
              <a:ext uri="{FF2B5EF4-FFF2-40B4-BE49-F238E27FC236}">
                <a16:creationId xmlns:a16="http://schemas.microsoft.com/office/drawing/2014/main" id="{81A6289C-BCDD-4953-A475-DC5D484213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-249838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/>
              <a:t>퍼셉트론</a:t>
            </a:r>
            <a:r>
              <a:rPr lang="ko-KR" altLang="en-US" sz="2000" dirty="0"/>
              <a:t> 학습 알고리즘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DF53039-14F1-4910-9A11-147B082EB3B1}"/>
              </a:ext>
            </a:extLst>
          </p:cNvPr>
          <p:cNvGrpSpPr/>
          <p:nvPr/>
        </p:nvGrpSpPr>
        <p:grpSpPr>
          <a:xfrm>
            <a:off x="2076571" y="1018807"/>
            <a:ext cx="5539558" cy="2908773"/>
            <a:chOff x="2076571" y="1018807"/>
            <a:chExt cx="5539558" cy="290877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6150102-AA5A-4AB8-A079-5FE1EE07B834}"/>
                </a:ext>
              </a:extLst>
            </p:cNvPr>
            <p:cNvGrpSpPr/>
            <p:nvPr/>
          </p:nvGrpSpPr>
          <p:grpSpPr>
            <a:xfrm>
              <a:off x="2076571" y="1018807"/>
              <a:ext cx="5539558" cy="2397611"/>
              <a:chOff x="2076571" y="1018807"/>
              <a:chExt cx="5539558" cy="239761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F8540EA-8285-4AA9-829F-F5F5A06658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9007"/>
              <a:stretch/>
            </p:blipFill>
            <p:spPr>
              <a:xfrm>
                <a:off x="2076571" y="1018807"/>
                <a:ext cx="5539558" cy="139419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2D8AAA9-0278-44FF-AC56-DE7B047522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1418" b="59007"/>
              <a:stretch/>
            </p:blipFill>
            <p:spPr>
              <a:xfrm>
                <a:off x="4927599" y="2022225"/>
                <a:ext cx="1029391" cy="1394193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04DA825-C058-44E0-8014-2FF3DAFE52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511" t="32199" b="45147"/>
            <a:stretch/>
          </p:blipFill>
          <p:spPr>
            <a:xfrm>
              <a:off x="2740085" y="2420689"/>
              <a:ext cx="1998133" cy="48341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88E6468-72A2-4BD5-B176-881687747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10" t="56608" r="38734" b="31608"/>
            <a:stretch/>
          </p:blipFill>
          <p:spPr>
            <a:xfrm>
              <a:off x="2740085" y="2924162"/>
              <a:ext cx="2311400" cy="32817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F635C47-1B03-4B22-B811-7652B4702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879"/>
            <a:stretch/>
          </p:blipFill>
          <p:spPr>
            <a:xfrm>
              <a:off x="2201334" y="3351331"/>
              <a:ext cx="4908550" cy="576249"/>
            </a:xfrm>
            <a:prstGeom prst="rect">
              <a:avLst/>
            </a:prstGeom>
          </p:spPr>
        </p:pic>
      </p:grp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AD6B0EE6-B0BA-430F-8515-B658C73AD940}"/>
              </a:ext>
            </a:extLst>
          </p:cNvPr>
          <p:cNvSpPr txBox="1">
            <a:spLocks/>
          </p:cNvSpPr>
          <p:nvPr/>
        </p:nvSpPr>
        <p:spPr>
          <a:xfrm>
            <a:off x="5902319" y="4243022"/>
            <a:ext cx="2933594" cy="56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아직은 </a:t>
            </a:r>
            <a:r>
              <a:rPr lang="ko-KR" altLang="en-US" sz="1400" dirty="0" err="1"/>
              <a:t>텐서플로우</a:t>
            </a:r>
            <a:r>
              <a:rPr lang="ko-KR" altLang="en-US" sz="1400" dirty="0"/>
              <a:t> 아니어도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8358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/>
              <a:t>AND gate</a:t>
            </a:r>
            <a:r>
              <a:rPr lang="ko-KR" altLang="en-US" sz="2000" dirty="0"/>
              <a:t>의 학습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453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94CBA71-BC5C-4329-B57D-C7245AF1AF90}"/>
              </a:ext>
            </a:extLst>
          </p:cNvPr>
          <p:cNvGrpSpPr/>
          <p:nvPr/>
        </p:nvGrpSpPr>
        <p:grpSpPr>
          <a:xfrm>
            <a:off x="4166371" y="1436920"/>
            <a:ext cx="4025637" cy="2028726"/>
            <a:chOff x="3875087" y="1852711"/>
            <a:chExt cx="4025637" cy="20287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ABB349-1655-4167-8AF4-80A0FCE00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087" y="1852711"/>
              <a:ext cx="895350" cy="2952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8FBDDD-A528-4839-9FCA-6C5C4614A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466" y="2307794"/>
              <a:ext cx="3955258" cy="2793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493659-ECAC-4C64-9175-6228C550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5466" y="2753295"/>
              <a:ext cx="2290762" cy="26980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3EBC36C-60B1-470B-8E38-DD3A8462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5466" y="3189253"/>
              <a:ext cx="1041401" cy="25517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ED633FF-E958-4913-A1A9-E44147958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5466" y="3604630"/>
              <a:ext cx="1617134" cy="276807"/>
            </a:xfrm>
            <a:prstGeom prst="rect">
              <a:avLst/>
            </a:prstGeom>
          </p:spPr>
        </p:pic>
      </p:grpSp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A2DA539C-FDEF-4984-B587-49E17BF563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40970" y="895109"/>
            <a:ext cx="3674534" cy="524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초기 </a:t>
            </a:r>
            <a:r>
              <a:rPr lang="en-US" altLang="ko-KR" sz="1600" dirty="0"/>
              <a:t>weight random </a:t>
            </a:r>
            <a:r>
              <a:rPr lang="ko-KR" altLang="en-US" sz="1600" dirty="0"/>
              <a:t>초기화</a:t>
            </a:r>
          </a:p>
        </p:txBody>
      </p:sp>
      <p:sp>
        <p:nvSpPr>
          <p:cNvPr id="19" name="Google Shape;74;p15">
            <a:extLst>
              <a:ext uri="{FF2B5EF4-FFF2-40B4-BE49-F238E27FC236}">
                <a16:creationId xmlns:a16="http://schemas.microsoft.com/office/drawing/2014/main" id="{86DB3F16-6E2C-4249-B862-D1D22D4DE31A}"/>
              </a:ext>
            </a:extLst>
          </p:cNvPr>
          <p:cNvSpPr txBox="1">
            <a:spLocks/>
          </p:cNvSpPr>
          <p:nvPr/>
        </p:nvSpPr>
        <p:spPr>
          <a:xfrm>
            <a:off x="4190425" y="3488831"/>
            <a:ext cx="3674534" cy="52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altLang="ko-KR" sz="1600" dirty="0"/>
              <a:t>Activation function</a:t>
            </a:r>
            <a:r>
              <a:rPr lang="ko-KR" altLang="en-US" sz="1600" dirty="0"/>
              <a:t>은 </a:t>
            </a:r>
            <a:r>
              <a:rPr lang="en-US" altLang="ko-KR" sz="1600" dirty="0"/>
              <a:t>0</a:t>
            </a:r>
            <a:r>
              <a:rPr lang="ko-KR" altLang="en-US" sz="1600" dirty="0"/>
              <a:t> 이상 </a:t>
            </a:r>
            <a:r>
              <a:rPr lang="en-US" altLang="ko-KR" sz="1600" dirty="0"/>
              <a:t>1, </a:t>
            </a:r>
            <a:r>
              <a:rPr lang="ko-KR" altLang="en-US" sz="1600" dirty="0"/>
              <a:t>미만 </a:t>
            </a:r>
            <a:r>
              <a:rPr lang="en-US" altLang="ko-KR" sz="1600" dirty="0"/>
              <a:t>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740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DA6B31-624A-4C72-9146-88A4B719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817" y="1470554"/>
            <a:ext cx="1674332" cy="22023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1E67F3-6EAB-404C-A21C-183B739162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335"/>
          <a:stretch/>
        </p:blipFill>
        <p:spPr>
          <a:xfrm>
            <a:off x="3939868" y="1366307"/>
            <a:ext cx="4608819" cy="23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65843D-62A3-485C-B700-5A2EC64C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1228988"/>
            <a:ext cx="3124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395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1D449-8940-4E77-B8B8-3D22520B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02" y="448106"/>
            <a:ext cx="7755995" cy="41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1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E56FE-BF50-46EC-AA97-8424A2397F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55" r="29704"/>
          <a:stretch/>
        </p:blipFill>
        <p:spPr>
          <a:xfrm>
            <a:off x="7394383" y="2881562"/>
            <a:ext cx="226828" cy="4122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D014D0-45C7-4E9D-AAB3-3780779E8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72" t="4515" r="7114"/>
          <a:stretch/>
        </p:blipFill>
        <p:spPr>
          <a:xfrm>
            <a:off x="5511672" y="1014171"/>
            <a:ext cx="180359" cy="393600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상수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591C2-76AB-46C5-87CE-ABBC8F5C2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681" y="1429777"/>
            <a:ext cx="2725093" cy="20701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08367C-577E-4EB0-A5FB-C71AAB44B531}"/>
              </a:ext>
            </a:extLst>
          </p:cNvPr>
          <p:cNvGrpSpPr/>
          <p:nvPr/>
        </p:nvGrpSpPr>
        <p:grpSpPr>
          <a:xfrm>
            <a:off x="5231736" y="1343782"/>
            <a:ext cx="2807364" cy="2362200"/>
            <a:chOff x="5231736" y="1343782"/>
            <a:chExt cx="2807364" cy="236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630DC65-AFAE-4A44-AE74-6CE46121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1736" y="1343782"/>
              <a:ext cx="2390775" cy="23622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32A4F75-7086-4DAB-B9F2-46783B1D85BB}"/>
                </a:ext>
              </a:extLst>
            </p:cNvPr>
            <p:cNvSpPr/>
            <p:nvPr/>
          </p:nvSpPr>
          <p:spPr>
            <a:xfrm>
              <a:off x="7207250" y="1849728"/>
              <a:ext cx="831850" cy="937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A9E824-1A2F-4532-9308-1A3F60476A7B}"/>
              </a:ext>
            </a:extLst>
          </p:cNvPr>
          <p:cNvGrpSpPr/>
          <p:nvPr/>
        </p:nvGrpSpPr>
        <p:grpSpPr>
          <a:xfrm>
            <a:off x="6475818" y="1088610"/>
            <a:ext cx="2113922" cy="491148"/>
            <a:chOff x="6475818" y="1088610"/>
            <a:chExt cx="2113922" cy="49114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E524C00-F9FF-493E-BEAC-46B47EFE0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909" r="6994"/>
            <a:stretch/>
          </p:blipFill>
          <p:spPr>
            <a:xfrm>
              <a:off x="6475818" y="1167548"/>
              <a:ext cx="1145393" cy="412210"/>
            </a:xfrm>
            <a:prstGeom prst="rect">
              <a:avLst/>
            </a:prstGeom>
          </p:spPr>
        </p:pic>
        <p:sp>
          <p:nvSpPr>
            <p:cNvPr id="17" name="Google Shape;74;p15">
              <a:extLst>
                <a:ext uri="{FF2B5EF4-FFF2-40B4-BE49-F238E27FC236}">
                  <a16:creationId xmlns:a16="http://schemas.microsoft.com/office/drawing/2014/main" id="{AFC1D1ED-457E-415C-80F5-F4125A3396F0}"/>
                </a:ext>
              </a:extLst>
            </p:cNvPr>
            <p:cNvSpPr txBox="1">
              <a:spLocks/>
            </p:cNvSpPr>
            <p:nvPr/>
          </p:nvSpPr>
          <p:spPr>
            <a:xfrm>
              <a:off x="7089247" y="1088610"/>
              <a:ext cx="1500493" cy="476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Playfair Display"/>
                <a:buNone/>
                <a:defRPr sz="3600" b="0" i="0" u="none" strike="noStrike" cap="none">
                  <a:solidFill>
                    <a:schemeClr val="dk1"/>
                  </a:solidFill>
                  <a:latin typeface="Playfair Display"/>
                  <a:ea typeface="Playfair Display"/>
                  <a:cs typeface="Playfair Display"/>
                  <a:sym typeface="Playfair Display"/>
                </a:defRPr>
              </a:lvl9pPr>
            </a:lstStyle>
            <a:p>
              <a:r>
                <a:rPr lang="en-US" altLang="ko-KR" sz="1200" dirty="0"/>
                <a:t>?????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7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D37F9-40D9-4C52-8F78-61C167B7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7" y="434040"/>
            <a:ext cx="7544858" cy="427542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21C0B8-D800-4215-9FDE-8AF3D8707116}"/>
              </a:ext>
            </a:extLst>
          </p:cNvPr>
          <p:cNvCxnSpPr>
            <a:cxnSpLocks/>
          </p:cNvCxnSpPr>
          <p:nvPr/>
        </p:nvCxnSpPr>
        <p:spPr>
          <a:xfrm>
            <a:off x="4461933" y="1498600"/>
            <a:ext cx="3158067" cy="235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3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7284E-6 L 0.04306 -0.098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-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31C41-EC57-4BB7-BF85-0D7AAB6E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262062"/>
            <a:ext cx="3228975" cy="2619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1E67F3-6EAB-404C-A21C-183B7391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335"/>
          <a:stretch/>
        </p:blipFill>
        <p:spPr>
          <a:xfrm>
            <a:off x="4008149" y="536575"/>
            <a:ext cx="4261533" cy="19356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1ECF0F-BC62-4084-BF17-CB038CB49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872" y="2939770"/>
            <a:ext cx="5119927" cy="176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6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자</a:t>
            </a:r>
            <a:r>
              <a:rPr lang="en-US" altLang="ko-KR" sz="2000" dirty="0"/>
              <a:t>, </a:t>
            </a:r>
            <a:r>
              <a:rPr lang="ko-KR" altLang="en-US" sz="2000" dirty="0"/>
              <a:t>그럼 </a:t>
            </a:r>
            <a:r>
              <a:rPr lang="en-US" altLang="ko-KR" sz="2000" dirty="0"/>
              <a:t>XOR </a:t>
            </a:r>
            <a:r>
              <a:rPr lang="ko-KR" altLang="en-US" sz="2000" dirty="0"/>
              <a:t>차례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01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37BAEDA7-593D-41C9-8DB4-69A8C0E18D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근데 여기서 꼭 생각해봐야할 문제</a:t>
            </a:r>
          </a:p>
        </p:txBody>
      </p:sp>
    </p:spTree>
    <p:extLst>
      <p:ext uri="{BB962C8B-B14F-4D97-AF65-F5344CB8AC3E}">
        <p14:creationId xmlns:p14="http://schemas.microsoft.com/office/powerpoint/2010/main" val="3303738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37BAEDA7-593D-41C9-8DB4-69A8C0E18D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다층 </a:t>
            </a:r>
            <a:r>
              <a:rPr lang="ko-KR" altLang="en-US" sz="2000" dirty="0" err="1"/>
              <a:t>퍼셉트론에서의</a:t>
            </a:r>
            <a:r>
              <a:rPr lang="ko-KR" altLang="en-US" sz="2000" dirty="0"/>
              <a:t> </a:t>
            </a:r>
            <a:r>
              <a:rPr lang="en-US" altLang="ko-KR" sz="2000" dirty="0"/>
              <a:t>Weight </a:t>
            </a:r>
            <a:r>
              <a:rPr lang="ko-KR" altLang="en-US" sz="2000" dirty="0"/>
              <a:t>수정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2153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불가능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710629" y="3922384"/>
            <a:ext cx="323426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불가능</a:t>
            </a:r>
          </a:p>
        </p:txBody>
      </p:sp>
    </p:spTree>
    <p:extLst>
      <p:ext uri="{BB962C8B-B14F-4D97-AF65-F5344CB8AC3E}">
        <p14:creationId xmlns:p14="http://schemas.microsoft.com/office/powerpoint/2010/main" val="361764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불가능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41297" y="39647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</p:spTree>
    <p:extLst>
      <p:ext uri="{BB962C8B-B14F-4D97-AF65-F5344CB8AC3E}">
        <p14:creationId xmlns:p14="http://schemas.microsoft.com/office/powerpoint/2010/main" val="38815127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4F84BA-941D-45CC-B9E2-054384F67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94"/>
          <a:stretch/>
        </p:blipFill>
        <p:spPr>
          <a:xfrm>
            <a:off x="1199104" y="1166281"/>
            <a:ext cx="6745792" cy="2635251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불가능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41297" y="39647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</p:spTree>
    <p:extLst>
      <p:ext uri="{BB962C8B-B14F-4D97-AF65-F5344CB8AC3E}">
        <p14:creationId xmlns:p14="http://schemas.microsoft.com/office/powerpoint/2010/main" val="55006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A174DC52-A3F5-4306-87EB-B113C4FE1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0465" y="3686326"/>
            <a:ext cx="3234267" cy="84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출력층에서 나온 결과를</a:t>
            </a:r>
            <a:br>
              <a:rPr lang="en-US" altLang="ko-KR" sz="1600" dirty="0"/>
            </a:br>
            <a:r>
              <a:rPr lang="ko-KR" altLang="en-US" sz="1600" dirty="0"/>
              <a:t>기대결과와 바로 비교 불가능</a:t>
            </a:r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4572000" y="3571119"/>
            <a:ext cx="3832238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입력층은 은닉층의 값과 비교해야 하고</a:t>
            </a:r>
            <a:r>
              <a:rPr lang="en-US" altLang="ko-KR" sz="16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은닉층의 결과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출력층</a:t>
            </a:r>
            <a:r>
              <a:rPr lang="en-US" altLang="ko-KR" sz="1600" dirty="0"/>
              <a:t>)</a:t>
            </a:r>
            <a:r>
              <a:rPr lang="ko-KR" altLang="en-US" sz="1600" dirty="0"/>
              <a:t>와 기대결과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8CA191-7E44-4DFF-8DD3-E06895836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62"/>
          <a:stretch/>
        </p:blipFill>
        <p:spPr>
          <a:xfrm>
            <a:off x="706966" y="1457174"/>
            <a:ext cx="3504499" cy="1906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39"/>
          <a:stretch/>
        </p:blipFill>
        <p:spPr>
          <a:xfrm>
            <a:off x="4772965" y="1691568"/>
            <a:ext cx="3514227" cy="15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448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464656" y="3571119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dirty="0"/>
              <a:t>1 | </a:t>
            </a:r>
            <a:r>
              <a:rPr lang="ko-KR" altLang="en-US" sz="1200" dirty="0"/>
              <a:t>임의의 초기 가중치</a:t>
            </a:r>
            <a:r>
              <a:rPr lang="en-US" altLang="ko-KR" sz="1200" dirty="0"/>
              <a:t>(W)</a:t>
            </a:r>
            <a:r>
              <a:rPr lang="ko-KR" altLang="en-US" sz="1200" dirty="0"/>
              <a:t>를 준 뒤 결과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yout</a:t>
            </a:r>
            <a:r>
              <a:rPr lang="en-US" altLang="ko-KR" sz="1200" dirty="0"/>
              <a:t> )</a:t>
            </a:r>
            <a:r>
              <a:rPr lang="ko-KR" altLang="en-US" sz="1200" dirty="0"/>
              <a:t>를 계산한다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2 | </a:t>
            </a:r>
            <a:r>
              <a:rPr lang="ko-KR" altLang="en-US" sz="1200" dirty="0"/>
              <a:t>계산 결과와 우리가 원하는 값 사이의 오차를 구한다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3 | </a:t>
            </a:r>
            <a:r>
              <a:rPr lang="ko-KR" altLang="en-US" sz="1200" dirty="0"/>
              <a:t>경사 하강법을 이용해 바로 앞 가중치를 오차가 작아지는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    방향으로 업데이트한다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4 | </a:t>
            </a:r>
            <a:r>
              <a:rPr lang="ko-KR" altLang="en-US" sz="1200" dirty="0"/>
              <a:t>위 과정을 더이상 오차가 줄어들지 않을 때까지 반복한다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dirty="0"/>
              <a:t>계산 방향이 </a:t>
            </a:r>
            <a:r>
              <a:rPr lang="ko-KR" altLang="en-US" sz="1200" b="1" dirty="0">
                <a:solidFill>
                  <a:srgbClr val="FF0000"/>
                </a:solidFill>
              </a:rPr>
              <a:t>출력층에서 시작해 앞으로 진행</a:t>
            </a:r>
          </a:p>
        </p:txBody>
      </p:sp>
    </p:spTree>
    <p:extLst>
      <p:ext uri="{BB962C8B-B14F-4D97-AF65-F5344CB8AC3E}">
        <p14:creationId xmlns:p14="http://schemas.microsoft.com/office/powerpoint/2010/main" val="39359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3ED53D-774E-4359-B864-30DD265B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56" y="1126853"/>
            <a:ext cx="2856545" cy="412210"/>
          </a:xfrm>
          <a:prstGeom prst="rect">
            <a:avLst/>
          </a:prstGeom>
        </p:spPr>
      </p:pic>
      <p:pic>
        <p:nvPicPr>
          <p:cNvPr id="15" name="그래픽 14" descr="선 화살표 시계 반대 방향 곡선">
            <a:extLst>
              <a:ext uri="{FF2B5EF4-FFF2-40B4-BE49-F238E27FC236}">
                <a16:creationId xmlns:a16="http://schemas.microsoft.com/office/drawing/2014/main" id="{09502D94-C6AF-4A0F-BA56-8DF8BC1E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121154">
            <a:off x="2326379" y="612148"/>
            <a:ext cx="584200" cy="584200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25D202DE-0108-4836-A825-787084B183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26904" y="517340"/>
            <a:ext cx="1500493" cy="476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상수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591C2-76AB-46C5-87CE-ABBC8F5C2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340" y="1667288"/>
            <a:ext cx="2725093" cy="20701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9231FE8F-AB93-4745-9641-71F9B123FA92}"/>
              </a:ext>
            </a:extLst>
          </p:cNvPr>
          <p:cNvGrpSpPr/>
          <p:nvPr/>
        </p:nvGrpSpPr>
        <p:grpSpPr>
          <a:xfrm>
            <a:off x="1215169" y="1672468"/>
            <a:ext cx="3318731" cy="2249141"/>
            <a:chOff x="1773663" y="1212079"/>
            <a:chExt cx="4571595" cy="3156315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BEC2589-9A2E-4B3D-AFB5-00FA2250B624}"/>
                </a:ext>
              </a:extLst>
            </p:cNvPr>
            <p:cNvGrpSpPr/>
            <p:nvPr/>
          </p:nvGrpSpPr>
          <p:grpSpPr>
            <a:xfrm>
              <a:off x="1773663" y="1212079"/>
              <a:ext cx="967090" cy="1023121"/>
              <a:chOff x="3152041" y="1421800"/>
              <a:chExt cx="4360855" cy="295318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C3FEFA8-6953-48E6-AE15-EFE7189534E2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A25B432-179D-48B7-ADA2-1CF4FF012112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BEC3FA6-D512-4C05-B61D-EA49C46F9AB6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B798E46-6F71-4778-8C98-CDD33C5E1BDD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98C1F363-F6EB-4A56-9249-0764D73ABCDA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FD5BDFB-A1D3-477F-BCCB-150A4AE70042}"/>
                </a:ext>
              </a:extLst>
            </p:cNvPr>
            <p:cNvGrpSpPr/>
            <p:nvPr/>
          </p:nvGrpSpPr>
          <p:grpSpPr>
            <a:xfrm>
              <a:off x="1786809" y="2160018"/>
              <a:ext cx="1153270" cy="1085793"/>
              <a:chOff x="3152041" y="1421800"/>
              <a:chExt cx="4360855" cy="295318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E43B7B9-677B-45DB-87F3-2E43A762014A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921EE9B6-4DE9-49A8-AC28-503956E12778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BB157DE-3ACA-452F-91A6-4BDBC3E606D8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592BB30-4B8A-49A5-A127-C346638508FA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4F56F20-2133-4C8F-95F2-193A18700164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8EE2B42-1079-4415-A6B8-39A1783AEF7A}"/>
                </a:ext>
              </a:extLst>
            </p:cNvPr>
            <p:cNvGrpSpPr/>
            <p:nvPr/>
          </p:nvGrpSpPr>
          <p:grpSpPr>
            <a:xfrm>
              <a:off x="1786809" y="3282601"/>
              <a:ext cx="1153270" cy="1085793"/>
              <a:chOff x="3152041" y="1421800"/>
              <a:chExt cx="4360855" cy="2953187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F4465CD-66F8-4C31-A987-00311DFCD649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60DE54F-A94B-4496-84B0-3DF3E9457FDB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018A1A2-6BBC-4C40-B51F-AA7027626FCA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78FFEDE-0DCE-4823-984A-17311BAF9AE4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7516C3D-E251-4019-9004-11C42B7B55FC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6B84404-9B7B-4795-8AB9-15D0D747DED7}"/>
                </a:ext>
              </a:extLst>
            </p:cNvPr>
            <p:cNvGrpSpPr/>
            <p:nvPr/>
          </p:nvGrpSpPr>
          <p:grpSpPr>
            <a:xfrm>
              <a:off x="2518378" y="1243767"/>
              <a:ext cx="3826880" cy="3020493"/>
              <a:chOff x="1631104" y="1100906"/>
              <a:chExt cx="5881792" cy="327408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BB07EAD-82AC-46F1-AEE3-720B44BAF269}"/>
                  </a:ext>
                </a:extLst>
              </p:cNvPr>
              <p:cNvSpPr/>
              <p:nvPr/>
            </p:nvSpPr>
            <p:spPr>
              <a:xfrm>
                <a:off x="7148829" y="1658822"/>
                <a:ext cx="364067" cy="2981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3C12781F-F775-4FEA-BF14-11741916B4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8148"/>
              <a:stretch/>
            </p:blipFill>
            <p:spPr>
              <a:xfrm>
                <a:off x="1631104" y="1100906"/>
                <a:ext cx="5602392" cy="2990850"/>
              </a:xfrm>
              <a:prstGeom prst="rect">
                <a:avLst/>
              </a:prstGeom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E5D826C-A54D-41E7-8EED-2A664A75A7B5}"/>
                  </a:ext>
                </a:extLst>
              </p:cNvPr>
              <p:cNvSpPr/>
              <p:nvPr/>
            </p:nvSpPr>
            <p:spPr>
              <a:xfrm>
                <a:off x="5088467" y="1421800"/>
                <a:ext cx="24244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30CCE32-5192-419C-B38E-4A51E5312E1B}"/>
                  </a:ext>
                </a:extLst>
              </p:cNvPr>
              <p:cNvSpPr/>
              <p:nvPr/>
            </p:nvSpPr>
            <p:spPr>
              <a:xfrm>
                <a:off x="5088467" y="2762695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C2F000A-8048-49B5-AF21-BB927DD47BCE}"/>
                  </a:ext>
                </a:extLst>
              </p:cNvPr>
              <p:cNvSpPr/>
              <p:nvPr/>
            </p:nvSpPr>
            <p:spPr>
              <a:xfrm>
                <a:off x="4673600" y="2959101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9E5F5F85-FF2D-4062-97B0-F40AB7F02354}"/>
                  </a:ext>
                </a:extLst>
              </p:cNvPr>
              <p:cNvSpPr/>
              <p:nvPr/>
            </p:nvSpPr>
            <p:spPr>
              <a:xfrm>
                <a:off x="3152041" y="3612387"/>
                <a:ext cx="2360929" cy="76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45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464656" y="3571119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200" dirty="0"/>
              <a:t>1 | </a:t>
            </a:r>
            <a:r>
              <a:rPr lang="ko-KR" altLang="en-US" sz="1200" dirty="0"/>
              <a:t>임의의 초기 가중치</a:t>
            </a:r>
            <a:r>
              <a:rPr lang="en-US" altLang="ko-KR" sz="1200" dirty="0"/>
              <a:t>(W)</a:t>
            </a:r>
            <a:r>
              <a:rPr lang="ko-KR" altLang="en-US" sz="1200" dirty="0"/>
              <a:t>를 준 뒤 결과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yout</a:t>
            </a:r>
            <a:r>
              <a:rPr lang="en-US" altLang="ko-KR" sz="1200" dirty="0"/>
              <a:t> )</a:t>
            </a:r>
            <a:r>
              <a:rPr lang="ko-KR" altLang="en-US" sz="1200" dirty="0"/>
              <a:t>를 계산한다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2 | </a:t>
            </a:r>
            <a:r>
              <a:rPr lang="ko-KR" altLang="en-US" sz="1200" dirty="0"/>
              <a:t>계산 결과와 우리가 원하는 값 사이의 오차를 구한다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3 | </a:t>
            </a:r>
            <a:r>
              <a:rPr lang="ko-KR" altLang="en-US" sz="1200" dirty="0"/>
              <a:t>경사 하강법을 이용해 바로 앞 가중치를 오차가 작아지는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    방향으로 업데이트한다</a:t>
            </a:r>
            <a:r>
              <a:rPr lang="en-US" altLang="ko-KR" sz="12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/>
              <a:t>4 | </a:t>
            </a:r>
            <a:r>
              <a:rPr lang="ko-KR" altLang="en-US" sz="1200" dirty="0"/>
              <a:t>위 과정을 더이상 오차가 줄어들지 않을 때까지 반복한다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1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372104" y="3667375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W(t+1) </a:t>
            </a:r>
            <a:r>
              <a:rPr lang="ko-KR" altLang="en-US" sz="1200" dirty="0"/>
              <a:t>이 변함 없을 때 까지 학습을 반복한다</a:t>
            </a: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BC61B-AF8B-4345-ADAF-41AF3B50D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69"/>
          <a:stretch/>
        </p:blipFill>
        <p:spPr>
          <a:xfrm>
            <a:off x="2837286" y="3050502"/>
            <a:ext cx="3687069" cy="10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20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2703968" y="905709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" name="Google Shape;74;p15">
            <a:extLst>
              <a:ext uri="{FF2B5EF4-FFF2-40B4-BE49-F238E27FC236}">
                <a16:creationId xmlns:a16="http://schemas.microsoft.com/office/drawing/2014/main" id="{DD0D33AA-DD6A-4E01-84C7-950DEDD50AF0}"/>
              </a:ext>
            </a:extLst>
          </p:cNvPr>
          <p:cNvSpPr txBox="1">
            <a:spLocks/>
          </p:cNvSpPr>
          <p:nvPr/>
        </p:nvSpPr>
        <p:spPr>
          <a:xfrm>
            <a:off x="2372104" y="3667375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/>
              <a:t>W(t+1) </a:t>
            </a:r>
            <a:r>
              <a:rPr lang="ko-KR" altLang="en-US" sz="1200" dirty="0"/>
              <a:t>이 변함 없을 때 까지 학습을 반복한다</a:t>
            </a:r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BC61B-AF8B-4345-ADAF-41AF3B50D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969"/>
          <a:stretch/>
        </p:blipFill>
        <p:spPr>
          <a:xfrm>
            <a:off x="2837286" y="3050502"/>
            <a:ext cx="3687069" cy="104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07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51081E-B3B7-4587-86AA-0AD3FCBFB3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39"/>
          <a:stretch/>
        </p:blipFill>
        <p:spPr>
          <a:xfrm>
            <a:off x="818461" y="1682037"/>
            <a:ext cx="4284763" cy="1904482"/>
          </a:xfrm>
          <a:prstGeom prst="rect">
            <a:avLst/>
          </a:prstGeom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7" name="Google Shape;74;p15">
            <a:extLst>
              <a:ext uri="{FF2B5EF4-FFF2-40B4-BE49-F238E27FC236}">
                <a16:creationId xmlns:a16="http://schemas.microsoft.com/office/drawing/2014/main" id="{089EFDDE-7DE2-422B-A5E0-8D34DCBE0386}"/>
              </a:ext>
            </a:extLst>
          </p:cNvPr>
          <p:cNvSpPr txBox="1">
            <a:spLocks/>
          </p:cNvSpPr>
          <p:nvPr/>
        </p:nvSpPr>
        <p:spPr>
          <a:xfrm>
            <a:off x="3170599" y="0"/>
            <a:ext cx="4616627" cy="84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200" b="1" u="sng" dirty="0"/>
              <a:t>오차 </a:t>
            </a:r>
            <a:r>
              <a:rPr lang="ko-KR" altLang="en-US" sz="1200" b="1" u="sng" dirty="0" err="1"/>
              <a:t>역전파</a:t>
            </a:r>
            <a:r>
              <a:rPr lang="ko-KR" altLang="en-US" sz="1200" b="1" u="sng" dirty="0"/>
              <a:t> </a:t>
            </a:r>
            <a:r>
              <a:rPr lang="en-US" altLang="ko-KR" sz="1200" b="1" u="sng" dirty="0"/>
              <a:t>(back propagation)</a:t>
            </a:r>
            <a:endParaRPr lang="ko-KR" altLang="en-US" sz="1200" b="1" u="sng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A08C1C-90CD-4062-8F93-12EBF504FB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07"/>
          <a:stretch/>
        </p:blipFill>
        <p:spPr>
          <a:xfrm>
            <a:off x="5619231" y="1441109"/>
            <a:ext cx="2706308" cy="23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80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8085B29E-C1E6-4516-993F-1290A0177A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/>
              <a:t>오차 역전파의 자세한 계산법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897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AC29D-3370-4A77-87F4-319592B8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647700"/>
            <a:ext cx="4762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8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다시 찾아온 인공지능의 겨울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62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8D3627B1-3366-4163-B086-64FA790234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왜 이런 일이 </a:t>
            </a:r>
            <a:r>
              <a:rPr lang="ko-KR" altLang="en-US" sz="2000" dirty="0" err="1"/>
              <a:t>생긴거지</a:t>
            </a:r>
            <a:r>
              <a:rPr lang="en-US" altLang="ko-KR" sz="2000" dirty="0"/>
              <a:t>..?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117620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631</Words>
  <Application>Microsoft Office PowerPoint</Application>
  <PresentationFormat>화면 슬라이드 쇼(16:9)</PresentationFormat>
  <Paragraphs>159</Paragraphs>
  <Slides>64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Playfair Display</vt:lpstr>
      <vt:lpstr>Arial</vt:lpstr>
      <vt:lpstr>PT Serif</vt:lpstr>
      <vt:lpstr>Portia template</vt:lpstr>
      <vt:lpstr>단층 퍼셉트론의 한계: 다층 신경망의 등장</vt:lpstr>
      <vt:lpstr>XOR 학습의 문제점</vt:lpstr>
      <vt:lpstr>상수</vt:lpstr>
      <vt:lpstr>상수</vt:lpstr>
      <vt:lpstr>상수</vt:lpstr>
      <vt:lpstr>상수</vt:lpstr>
      <vt:lpstr>PowerPoint 프레젠테이션</vt:lpstr>
      <vt:lpstr>다시 찾아온 인공지능의 겨울</vt:lpstr>
      <vt:lpstr>왜 이런 일이 생긴거지..?</vt:lpstr>
      <vt:lpstr>선 하나로 분류할 수 있는 문제</vt:lpstr>
      <vt:lpstr>선 하나로 분류할 수 없는 문제</vt:lpstr>
      <vt:lpstr>(여담) 자존심 강한 두 천재의 대결  프랭크 로잰블랫(연결주의) vs 마빈 민스키(기호주의)    https://brunch.co.kr/@cogsciin/34</vt:lpstr>
      <vt:lpstr>암튼 그래서, 해결 방법은..?</vt:lpstr>
      <vt:lpstr>PowerPoint 프레젠테이션</vt:lpstr>
      <vt:lpstr>PowerPoint 프레젠테이션</vt:lpstr>
      <vt:lpstr>PowerPoint 프레젠테이션</vt:lpstr>
      <vt:lpstr>직선의 개수를 늘리는 방법!?</vt:lpstr>
      <vt:lpstr>식이 하나 더 있으면 되잖아..!</vt:lpstr>
      <vt:lpstr>식이 하나 더 있으면 되잖아..!</vt:lpstr>
      <vt:lpstr>PowerPoint 프레젠테이션</vt:lpstr>
      <vt:lpstr>PowerPoint 프레젠테이션</vt:lpstr>
      <vt:lpstr>다층 신경망의 도입!</vt:lpstr>
      <vt:lpstr>PowerPoint 프레젠테이션</vt:lpstr>
      <vt:lpstr>PowerPoint 프레젠테이션</vt:lpstr>
      <vt:lpstr>PowerPoint 프레젠테이션</vt:lpstr>
      <vt:lpstr>PowerPoint 프레젠테이션</vt:lpstr>
      <vt:lpstr>첫번째 layer의 역할</vt:lpstr>
      <vt:lpstr>퍼셉트론이 사람 뇌 흉내낸건 알겠는데.. 그래서 이걸로 어떻게 학습을 하죠?</vt:lpstr>
      <vt:lpstr>PowerPoint 프레젠테이션</vt:lpstr>
      <vt:lpstr>PowerPoint 프레젠테이션</vt:lpstr>
      <vt:lpstr>목표</vt:lpstr>
      <vt:lpstr>목표</vt:lpstr>
      <vt:lpstr>Gradient Descent Learning (경사 하강법)</vt:lpstr>
      <vt:lpstr>PowerPoint 프레젠테이션</vt:lpstr>
      <vt:lpstr>빠르게 미분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Learning Rate???</vt:lpstr>
      <vt:lpstr>Learning Rate???</vt:lpstr>
      <vt:lpstr>PowerPoint 프레젠테이션</vt:lpstr>
      <vt:lpstr>퍼셉트론 학습 알고리즘</vt:lpstr>
      <vt:lpstr>AND gate의 학습</vt:lpstr>
      <vt:lpstr>초기 weight random 초기화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자, 그럼 XOR 차례! </vt:lpstr>
      <vt:lpstr>근데 여기서 꼭 생각해봐야할 문제</vt:lpstr>
      <vt:lpstr>다층 퍼셉트론에서의 Weight 수정..?</vt:lpstr>
      <vt:lpstr>출력층에서 나온 결과를 기대결과와 바로 비교 불가능</vt:lpstr>
      <vt:lpstr>출력층에서 나온 결과를 기대결과와 바로 비교 불가능</vt:lpstr>
      <vt:lpstr>출력층에서 나온 결과를 기대결과와 바로 비교 불가능</vt:lpstr>
      <vt:lpstr>출력층에서 나온 결과를 기대결과와 바로 비교 불가능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오차 역전파의 자세한 계산법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minchul</cp:lastModifiedBy>
  <cp:revision>227</cp:revision>
  <dcterms:modified xsi:type="dcterms:W3CDTF">2020-10-27T10:52:42Z</dcterms:modified>
</cp:coreProperties>
</file>