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y="5143500" cx="9144000"/>
  <p:notesSz cx="6858000" cy="9144000"/>
  <p:embeddedFontLst>
    <p:embeddedFont>
      <p:font typeface="Robot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8" roundtripDataSignature="AMtx7mjDFMyIUuPxJ+my57IznIZZjwRRr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font" Target="fonts/Roboto-bold.fntdata"/><Relationship Id="rId12" Type="http://schemas.openxmlformats.org/officeDocument/2006/relationships/slide" Target="slides/slide7.xml"/><Relationship Id="rId34" Type="http://schemas.openxmlformats.org/officeDocument/2006/relationships/font" Target="fonts/Roboto-regular.fntdata"/><Relationship Id="rId15" Type="http://schemas.openxmlformats.org/officeDocument/2006/relationships/slide" Target="slides/slide10.xml"/><Relationship Id="rId37" Type="http://schemas.openxmlformats.org/officeDocument/2006/relationships/font" Target="fonts/Roboto-boldItalic.fntdata"/><Relationship Id="rId14" Type="http://schemas.openxmlformats.org/officeDocument/2006/relationships/slide" Target="slides/slide9.xml"/><Relationship Id="rId36" Type="http://schemas.openxmlformats.org/officeDocument/2006/relationships/font" Target="fonts/Roboto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customschemas.google.com/relationships/presentationmetadata" Target="meta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6" name="Google Shape;5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38d3785a36_0_2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7" name="Google Shape;117;g338d3785a36_0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38d3785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38d3785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38d3785a36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38d3785a36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38d3785a36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g338d3785a36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38d3785a36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38d3785a36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38d3785a36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g338d3785a36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38d3785a36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g338d3785a36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38d3785a36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338d3785a36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38d3785a36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6" name="Google Shape;196;g338d3785a36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38d3785a36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38d3785a36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38e4a03c88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g338e4a03c88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4" name="Google Shape;64;g338e4a03c88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38d3785a36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3" name="Google Shape;223;g338d3785a36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8d3785a36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g338d3785a36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38d3785a36_0_2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8" name="Google Shape;238;g338d3785a36_0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38d3785a36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7" name="Google Shape;257;g338d3785a36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38d3785a36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g338d3785a36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38e4a03c8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1" name="Google Shape;271;g338e4a03c8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38e4a03c88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g338e4a03c88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38e4a03c88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338e4a03c88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" name="Google Shape;8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zh-CN"/>
              <a:t>The first part is train you own LLMs.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" name="Google Shape;109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8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36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7" name="Google Shape;47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7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338e4a03c88_0_75"/>
          <p:cNvSpPr txBox="1"/>
          <p:nvPr>
            <p:ph type="title"/>
          </p:nvPr>
        </p:nvSpPr>
        <p:spPr>
          <a:xfrm>
            <a:off x="787400" y="108349"/>
            <a:ext cx="78882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g338e4a03c88_0_75"/>
          <p:cNvSpPr txBox="1"/>
          <p:nvPr>
            <p:ph idx="1" type="body"/>
          </p:nvPr>
        </p:nvSpPr>
        <p:spPr>
          <a:xfrm>
            <a:off x="457200" y="844153"/>
            <a:ext cx="8229600" cy="36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100"/>
              <a:buChar char="●"/>
              <a:defRPr/>
            </a:lvl1pPr>
            <a:lvl2pPr indent="-304800" lvl="1" marL="914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SzPts val="1200"/>
              <a:buChar char="○"/>
              <a:defRPr/>
            </a:lvl2pPr>
            <a:lvl3pPr indent="-355600" lvl="2" marL="1371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■"/>
              <a:defRPr sz="2000"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●"/>
              <a:defRPr sz="1800"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Char char="○"/>
              <a:defRPr sz="1600"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g338e4a03c88_0_75"/>
          <p:cNvSpPr txBox="1"/>
          <p:nvPr>
            <p:ph idx="12" type="sldNum"/>
          </p:nvPr>
        </p:nvSpPr>
        <p:spPr>
          <a:xfrm>
            <a:off x="6831013" y="4893471"/>
            <a:ext cx="2133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3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3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" name="Google Shape;3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3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4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8" name="Google Shape;3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3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" name="Google Shape;41;p35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35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35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github.com/vllm-project/vllm" TargetMode="External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Relationship Id="rId5" Type="http://schemas.openxmlformats.org/officeDocument/2006/relationships/hyperlink" Target="https://packaging.python.org/en/latest/tutorials/packaging-projects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20.png"/><Relationship Id="rId5" Type="http://schemas.openxmlformats.org/officeDocument/2006/relationships/image" Target="../media/image4.png"/><Relationship Id="rId6" Type="http://schemas.openxmlformats.org/officeDocument/2006/relationships/image" Target="../media/image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.png"/><Relationship Id="rId4" Type="http://schemas.openxmlformats.org/officeDocument/2006/relationships/image" Target="../media/image9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6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4.png"/><Relationship Id="rId5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2.png"/><Relationship Id="rId4" Type="http://schemas.openxmlformats.org/officeDocument/2006/relationships/image" Target="../media/image25.gif"/><Relationship Id="rId5" Type="http://schemas.openxmlformats.org/officeDocument/2006/relationships/image" Target="../media/image16.gif"/><Relationship Id="rId6" Type="http://schemas.openxmlformats.org/officeDocument/2006/relationships/image" Target="../media/image15.png"/><Relationship Id="rId7" Type="http://schemas.openxmlformats.org/officeDocument/2006/relationships/image" Target="../media/image2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Relationship Id="rId4" Type="http://schemas.openxmlformats.org/officeDocument/2006/relationships/image" Target="../media/image2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9.png"/><Relationship Id="rId4" Type="http://schemas.openxmlformats.org/officeDocument/2006/relationships/hyperlink" Target="https://huggingface.co/docs/transformers/en/main_classes/trainer#transformers.TrainingArguments" TargetMode="External"/><Relationship Id="rId5" Type="http://schemas.openxmlformats.org/officeDocument/2006/relationships/image" Target="../media/image1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github.com/huggingface/peft" TargetMode="External"/><Relationship Id="rId4" Type="http://schemas.openxmlformats.org/officeDocument/2006/relationships/hyperlink" Target="https://github.com/thunlp/OpenDelta" TargetMode="External"/><Relationship Id="rId5" Type="http://schemas.openxmlformats.org/officeDocument/2006/relationships/hyperlink" Target="https://github.com/artidoro/qlor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github.com/FreedomIntelligence/LLMZoo" TargetMode="External"/><Relationship Id="rId4" Type="http://schemas.openxmlformats.org/officeDocument/2006/relationships/hyperlink" Target="https://github.com/tatsu-lab/stanford_alpaca" TargetMode="External"/><Relationship Id="rId5" Type="http://schemas.openxmlformats.org/officeDocument/2006/relationships/hyperlink" Target="https://github.com/hiyouga/LLaMA-Factory" TargetMode="External"/><Relationship Id="rId6" Type="http://schemas.openxmlformats.org/officeDocument/2006/relationships/hyperlink" Target="https://github.com/lm-sys/FastChat" TargetMode="External"/><Relationship Id="rId7" Type="http://schemas.openxmlformats.org/officeDocument/2006/relationships/hyperlink" Target="https://github.com/microsoft/DeepSpeedExamples/tree/master/applications/DeepSpeed-Chat" TargetMode="External"/><Relationship Id="rId8" Type="http://schemas.openxmlformats.org/officeDocument/2006/relationships/hyperlink" Target="https://github.com/modelscope/ms-swift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colab.research.google.com/drive/1AP5kIzo_BKqfmmY8pl4l2kkNec8zkMoh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"/>
          <p:cNvSpPr txBox="1"/>
          <p:nvPr>
            <p:ph type="ctrTitle"/>
          </p:nvPr>
        </p:nvSpPr>
        <p:spPr>
          <a:xfrm>
            <a:off x="-89101" y="1198475"/>
            <a:ext cx="93222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33333"/>
              <a:buNone/>
            </a:pPr>
            <a:r>
              <a:rPr b="1" lang="zh-CN" sz="3300">
                <a:latin typeface="Times New Roman"/>
                <a:ea typeface="Times New Roman"/>
                <a:cs typeface="Times New Roman"/>
                <a:sym typeface="Times New Roman"/>
              </a:rPr>
              <a:t>CSC6052/5051/4100/DDA6307/MDS5110</a:t>
            </a:r>
            <a:br>
              <a:rPr b="1" lang="zh-CN" sz="33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zh-CN" sz="3300">
                <a:latin typeface="Times New Roman"/>
                <a:ea typeface="Times New Roman"/>
                <a:cs typeface="Times New Roman"/>
                <a:sym typeface="Times New Roman"/>
              </a:rPr>
              <a:t>Natural Language Processing </a:t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333"/>
              <a:buFont typeface="Arial"/>
              <a:buNone/>
            </a:pPr>
            <a:r>
              <a:t/>
            </a:r>
            <a:endParaRPr b="1" sz="3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62500"/>
              <a:buNone/>
            </a:pPr>
            <a:r>
              <a:rPr lang="zh-CN" sz="3200">
                <a:latin typeface="Times New Roman"/>
                <a:ea typeface="Times New Roman"/>
                <a:cs typeface="Times New Roman"/>
                <a:sym typeface="Times New Roman"/>
              </a:rPr>
              <a:t>Tutorial 5: Train your own LLMs</a:t>
            </a:r>
            <a:endParaRPr sz="3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03356" y="0"/>
            <a:ext cx="2522194" cy="124740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417650" y="3689651"/>
            <a:ext cx="4308600" cy="1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Font typeface="Arial"/>
              <a:buNone/>
            </a:pPr>
            <a:r>
              <a:rPr b="0" i="0" lang="zh-CN" sz="207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Spring 2024</a:t>
            </a:r>
            <a:endParaRPr b="0" i="0" sz="207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Font typeface="Arial"/>
              <a:buNone/>
            </a:pPr>
            <a:r>
              <a:rPr b="0" i="0" lang="zh-CN" sz="207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Benyou Wang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70"/>
              <a:buFont typeface="Arial"/>
              <a:buNone/>
            </a:pPr>
            <a:r>
              <a:rPr b="0" i="0" lang="zh-CN" sz="207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School of Data Science</a:t>
            </a:r>
            <a:endParaRPr b="0" i="0" sz="207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38d3785a36_0_231"/>
          <p:cNvSpPr txBox="1"/>
          <p:nvPr/>
        </p:nvSpPr>
        <p:spPr>
          <a:xfrm>
            <a:off x="1565700" y="2182675"/>
            <a:ext cx="51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2.1   About Python Package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8d3785a36_0_0"/>
          <p:cNvSpPr txBox="1"/>
          <p:nvPr/>
        </p:nvSpPr>
        <p:spPr>
          <a:xfrm>
            <a:off x="104000" y="6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About Package Installation</a:t>
            </a:r>
            <a:endParaRPr b="1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25" name="Google Shape;125;g338d3785a36_0_0"/>
          <p:cNvSpPr txBox="1"/>
          <p:nvPr/>
        </p:nvSpPr>
        <p:spPr>
          <a:xfrm>
            <a:off x="28250" y="1994800"/>
            <a:ext cx="89772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About pip args: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53740"/>
              </a:buClr>
              <a:buSzPts val="1400"/>
              <a:buFont typeface="Arial"/>
              <a:buAutoNum type="arabicPeriod"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-q: Quiet mode, reduces output information.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-U: Upgrade to the latest version if already installed.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g338d3785a36_0_0"/>
          <p:cNvSpPr txBox="1"/>
          <p:nvPr/>
        </p:nvSpPr>
        <p:spPr>
          <a:xfrm>
            <a:off x="28250" y="3180900"/>
            <a:ext cx="86721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About Installation Patterns: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Install from PyPI: </a:t>
            </a: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-q -U bitsandbytes</a:t>
            </a:r>
            <a:endParaRPr b="0" i="0" sz="10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Install from GitHub: </a:t>
            </a:r>
            <a:r>
              <a:rPr b="0" i="0" lang="zh-CN" sz="1050" u="none" cap="none" strike="noStrike">
                <a:solidFill>
                  <a:srgbClr val="0000FF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!</a:t>
            </a: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-q -U git+https://github.com/huggingface/transformers.git</a:t>
            </a:r>
            <a:endParaRPr b="0" i="0" sz="1050" u="none" cap="none" strike="noStrike">
              <a:solidFill>
                <a:schemeClr val="dk1"/>
              </a:solidFill>
              <a:highlight>
                <a:srgbClr val="F7F7F7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         </a:t>
            </a:r>
            <a:r>
              <a:rPr b="1" i="1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What’s the Difference? </a:t>
            </a:r>
            <a:r>
              <a:rPr b="0" i="1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Install from git in the newest version (or dev version)</a:t>
            </a:r>
            <a:endParaRPr b="0" i="1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Roboto"/>
              <a:buAutoNum type="arabicPeriod"/>
            </a:pP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Can not </a:t>
            </a: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ping</a:t>
            </a: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PyPI or github? Install from predownloaded code or </a:t>
            </a:r>
            <a:r>
              <a:rPr b="0" i="0" lang="zh-CN" sz="1400" u="sng" cap="none" strike="noStrike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.whl</a:t>
            </a:r>
            <a:r>
              <a:rPr b="0" i="0" lang="zh-CN" sz="1400" u="none" cap="none" strike="noStrik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 (recommand).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/path/to/local/package </a:t>
            </a:r>
            <a:r>
              <a:rPr b="1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package_name.tar.gz </a:t>
            </a:r>
            <a:r>
              <a:rPr b="1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or</a:t>
            </a:r>
            <a:r>
              <a:rPr b="0" i="0" lang="zh-CN" sz="1050" u="none" cap="none" strike="noStrike">
                <a:solidFill>
                  <a:schemeClr val="dk1"/>
                </a:solidFill>
                <a:highlight>
                  <a:srgbClr val="F7F7F7"/>
                </a:highlight>
                <a:latin typeface="Courier New"/>
                <a:ea typeface="Courier New"/>
                <a:cs typeface="Courier New"/>
                <a:sym typeface="Courier New"/>
              </a:rPr>
              <a:t> package_name.whl</a:t>
            </a:r>
            <a:r>
              <a:rPr b="0" i="0" lang="zh-CN" sz="95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pa  ckage_nam e.tar.g</a:t>
            </a:r>
            <a:endParaRPr b="0" i="0" sz="1400" u="none" cap="none" strike="noStrike">
              <a:solidFill>
                <a:schemeClr val="accen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7" name="Google Shape;127;g338d3785a36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025" y="636900"/>
            <a:ext cx="6953925" cy="121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8d3785a36_0_41"/>
          <p:cNvSpPr txBox="1"/>
          <p:nvPr/>
        </p:nvSpPr>
        <p:spPr>
          <a:xfrm>
            <a:off x="104000" y="6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More About Python Package</a:t>
            </a:r>
            <a:endParaRPr b="1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33" name="Google Shape;133;g338d3785a36_0_41"/>
          <p:cNvSpPr txBox="1"/>
          <p:nvPr/>
        </p:nvSpPr>
        <p:spPr>
          <a:xfrm>
            <a:off x="242350" y="633925"/>
            <a:ext cx="73077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1" lang="zh-CN" sz="19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to release my own Python Package?</a:t>
            </a:r>
            <a:r>
              <a:rPr b="0" i="0" lang="zh-CN" sz="1800" u="none" cap="none" strike="noStrike">
                <a:solidFill>
                  <a:schemeClr val="accent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Write a pyproject.toml file</a:t>
            </a:r>
            <a:endParaRPr b="0" i="0" sz="1800" u="none" cap="none" strike="noStrike">
              <a:solidFill>
                <a:schemeClr val="accent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338d3785a36_0_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350" y="1528375"/>
            <a:ext cx="3881925" cy="19218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38d3785a36_0_41"/>
          <p:cNvSpPr txBox="1"/>
          <p:nvPr/>
        </p:nvSpPr>
        <p:spPr>
          <a:xfrm>
            <a:off x="242350" y="1174225"/>
            <a:ext cx="300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Your Project Code Template：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6" name="Google Shape;136;g338d3785a36_0_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61749" y="1589725"/>
            <a:ext cx="3742625" cy="316977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38d3785a36_0_41"/>
          <p:cNvSpPr txBox="1"/>
          <p:nvPr/>
        </p:nvSpPr>
        <p:spPr>
          <a:xfrm>
            <a:off x="4572000" y="1134775"/>
            <a:ext cx="33192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The basic </a:t>
            </a:r>
            <a:r>
              <a:rPr b="0" i="1" lang="zh-CN" sz="16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pyproject.toml Template</a:t>
            </a:r>
            <a:r>
              <a:rPr b="0" i="0" lang="zh-C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：</a:t>
            </a:r>
            <a:endParaRPr b="0" i="0" sz="1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338d3785a36_0_41"/>
          <p:cNvSpPr txBox="1"/>
          <p:nvPr/>
        </p:nvSpPr>
        <p:spPr>
          <a:xfrm>
            <a:off x="287225" y="4681800"/>
            <a:ext cx="577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Please refer to 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Official Documentation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for more details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8d3785a36_0_235"/>
          <p:cNvSpPr txBox="1"/>
          <p:nvPr/>
        </p:nvSpPr>
        <p:spPr>
          <a:xfrm>
            <a:off x="1565700" y="2182675"/>
            <a:ext cx="65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2.2   About Quantization (Q-Lora)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38d3785a36_0_94"/>
          <p:cNvSpPr txBox="1"/>
          <p:nvPr/>
        </p:nvSpPr>
        <p:spPr>
          <a:xfrm>
            <a:off x="104000" y="612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bitsandbytes?</a:t>
            </a:r>
            <a:endParaRPr b="1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49" name="Google Shape;149;g338d3785a36_0_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37700" y="252825"/>
            <a:ext cx="4579025" cy="152635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g338d3785a36_0_94"/>
          <p:cNvSpPr txBox="1"/>
          <p:nvPr/>
        </p:nvSpPr>
        <p:spPr>
          <a:xfrm>
            <a:off x="104000" y="633925"/>
            <a:ext cx="38337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“The bitsandbytes library is a lightweight Python wrapper around CUDA custom functions, in particular 8-bit optimizers, matrix multiplication (LLM.int8()), and 8 &amp; 4-bit quantization functions.”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338d3785a36_0_94"/>
          <p:cNvSpPr txBox="1"/>
          <p:nvPr/>
        </p:nvSpPr>
        <p:spPr>
          <a:xfrm>
            <a:off x="1320350" y="2407675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IT IS FOR Quantization~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338d3785a36_0_94"/>
          <p:cNvSpPr txBox="1"/>
          <p:nvPr/>
        </p:nvSpPr>
        <p:spPr>
          <a:xfrm>
            <a:off x="1019425" y="361982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Quantization? 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38d3785a36_0_103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Quantization? 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58" name="Google Shape;158;g338d3785a36_0_1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" y="553775"/>
            <a:ext cx="4237323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g338d3785a36_0_1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6300" y="553775"/>
            <a:ext cx="4507230" cy="866775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g338d3785a36_0_103"/>
          <p:cNvSpPr txBox="1"/>
          <p:nvPr/>
        </p:nvSpPr>
        <p:spPr>
          <a:xfrm>
            <a:off x="6296900" y="1287825"/>
            <a:ext cx="752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FP32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g338d3785a36_0_103"/>
          <p:cNvSpPr txBox="1"/>
          <p:nvPr/>
        </p:nvSpPr>
        <p:spPr>
          <a:xfrm>
            <a:off x="304800" y="30480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338d3785a36_0_10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96298" y="1749525"/>
            <a:ext cx="4273859" cy="308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338d3785a36_0_10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97113" y="2208788"/>
            <a:ext cx="2952600" cy="205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38d3785a36_0_103"/>
          <p:cNvSpPr txBox="1"/>
          <p:nvPr/>
        </p:nvSpPr>
        <p:spPr>
          <a:xfrm>
            <a:off x="1246838" y="4180975"/>
            <a:ext cx="18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Int8  Quantization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38d3785a36_0_243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Quantization? Why it’s Important?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70" name="Google Shape;170;g338d3785a36_0_2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" y="553775"/>
            <a:ext cx="4237323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g338d3785a36_0_24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8323" y="253360"/>
            <a:ext cx="2465150" cy="17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g338d3785a36_0_243"/>
          <p:cNvSpPr txBox="1"/>
          <p:nvPr/>
        </p:nvSpPr>
        <p:spPr>
          <a:xfrm>
            <a:off x="5910075" y="1837250"/>
            <a:ext cx="18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Int8  Quantization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338d3785a36_0_243"/>
          <p:cNvSpPr txBox="1"/>
          <p:nvPr/>
        </p:nvSpPr>
        <p:spPr>
          <a:xfrm>
            <a:off x="284150" y="4135700"/>
            <a:ext cx="87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ratio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127/2=63.5           </a:t>
            </a: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float)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0.1-&gt;0.1*ratio=0.1=6.35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38d3785a36_0_243"/>
          <p:cNvSpPr txBox="1"/>
          <p:nvPr/>
        </p:nvSpPr>
        <p:spPr>
          <a:xfrm>
            <a:off x="284150" y="4597400"/>
            <a:ext cx="21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quant)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g338d3785a36_0_243"/>
          <p:cNvSpPr txBox="1"/>
          <p:nvPr/>
        </p:nvSpPr>
        <p:spPr>
          <a:xfrm>
            <a:off x="2867425" y="4597400"/>
            <a:ext cx="44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dequant)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6/ratio=0.0944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g338d3785a36_0_243"/>
          <p:cNvSpPr txBox="1"/>
          <p:nvPr/>
        </p:nvSpPr>
        <p:spPr>
          <a:xfrm>
            <a:off x="363525" y="3050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338d3785a36_0_243"/>
          <p:cNvSpPr txBox="1"/>
          <p:nvPr/>
        </p:nvSpPr>
        <p:spPr>
          <a:xfrm>
            <a:off x="284150" y="2344738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[-0.9, -0.5, 0, 0.1, 0.9, 1.3, 1.7, 2.0]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38d3785a36_0_125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is Quantization? Why it’s Important?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83" name="Google Shape;183;g338d3785a36_0_1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" y="553775"/>
            <a:ext cx="4237323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38d3785a36_0_1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28323" y="253360"/>
            <a:ext cx="2465150" cy="17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38d3785a36_0_125"/>
          <p:cNvSpPr txBox="1"/>
          <p:nvPr/>
        </p:nvSpPr>
        <p:spPr>
          <a:xfrm>
            <a:off x="5910075" y="1837250"/>
            <a:ext cx="18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Int8  Quantization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6" name="Google Shape;186;g338d3785a36_0_125"/>
          <p:cNvSpPr txBox="1"/>
          <p:nvPr/>
        </p:nvSpPr>
        <p:spPr>
          <a:xfrm>
            <a:off x="284150" y="4135700"/>
            <a:ext cx="8760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ratio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127/2=63.5           </a:t>
            </a: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float)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0.1-&gt;0.1*ratio=0.1=6.35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338d3785a36_0_125"/>
          <p:cNvSpPr txBox="1"/>
          <p:nvPr/>
        </p:nvSpPr>
        <p:spPr>
          <a:xfrm>
            <a:off x="284150" y="4597400"/>
            <a:ext cx="210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quant)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6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g338d3785a36_0_125"/>
          <p:cNvSpPr txBox="1"/>
          <p:nvPr/>
        </p:nvSpPr>
        <p:spPr>
          <a:xfrm>
            <a:off x="2867425" y="4597400"/>
            <a:ext cx="4421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0.1 (8bit dequant)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6/ratio=0.0944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g338d3785a36_0_125"/>
          <p:cNvSpPr txBox="1"/>
          <p:nvPr/>
        </p:nvSpPr>
        <p:spPr>
          <a:xfrm>
            <a:off x="363525" y="3050950"/>
            <a:ext cx="3000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1" lang="zh-CN" sz="18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: 2.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38d3785a36_0_125"/>
          <p:cNvSpPr txBox="1"/>
          <p:nvPr/>
        </p:nvSpPr>
        <p:spPr>
          <a:xfrm>
            <a:off x="284150" y="2344738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[-0.9, -0.5, 0, 0.1, 0.9, 1.3, 1.7, 2.0]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38d3785a36_0_125"/>
          <p:cNvSpPr txBox="1"/>
          <p:nvPr/>
        </p:nvSpPr>
        <p:spPr>
          <a:xfrm>
            <a:off x="6832750" y="2698113"/>
            <a:ext cx="198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is Key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2" name="Google Shape;192;g338d3785a36_0_125"/>
          <p:cNvCxnSpPr/>
          <p:nvPr/>
        </p:nvCxnSpPr>
        <p:spPr>
          <a:xfrm flipH="1" rot="10800000">
            <a:off x="1435100" y="2799850"/>
            <a:ext cx="5397600" cy="47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93" name="Google Shape;193;g338d3785a36_0_125"/>
          <p:cNvCxnSpPr/>
          <p:nvPr/>
        </p:nvCxnSpPr>
        <p:spPr>
          <a:xfrm flipH="1" rot="10800000">
            <a:off x="1544225" y="2998500"/>
            <a:ext cx="5268600" cy="1250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38d3785a36_0_179"/>
          <p:cNvSpPr txBox="1"/>
          <p:nvPr/>
        </p:nvSpPr>
        <p:spPr>
          <a:xfrm>
            <a:off x="143275" y="523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1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Double quant</a:t>
            </a: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for Qlora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199" name="Google Shape;199;g338d3785a36_0_1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" y="553775"/>
            <a:ext cx="4237323" cy="141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38d3785a36_0_1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11773" y="514085"/>
            <a:ext cx="2465150" cy="1712875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38d3785a36_0_179"/>
          <p:cNvSpPr txBox="1"/>
          <p:nvPr/>
        </p:nvSpPr>
        <p:spPr>
          <a:xfrm>
            <a:off x="5477250" y="1983750"/>
            <a:ext cx="185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Int8  Quantization</a:t>
            </a:r>
            <a:endParaRPr b="0" i="0" sz="1800" u="none" cap="none" strike="noStrike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g338d3785a36_0_179"/>
          <p:cNvSpPr txBox="1"/>
          <p:nvPr/>
        </p:nvSpPr>
        <p:spPr>
          <a:xfrm>
            <a:off x="143275" y="2082950"/>
            <a:ext cx="15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Max is Key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38d3785a36_0_179"/>
          <p:cNvSpPr txBox="1"/>
          <p:nvPr/>
        </p:nvSpPr>
        <p:spPr>
          <a:xfrm>
            <a:off x="204775" y="2874650"/>
            <a:ext cx="7936500" cy="192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N numbers as 1 Block, calculating </a:t>
            </a:r>
            <a:r>
              <a:rPr b="1" i="1" lang="zh-CN" sz="16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Max</a:t>
            </a:r>
            <a:r>
              <a:rPr b="0" i="0" lang="zh-CN" sz="16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 within a Block, and performing quantization operations</a:t>
            </a:r>
            <a:endParaRPr b="0" i="0" sz="1600" u="none" cap="none" strike="noStrike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Assuming there are 1024 numbers, when N=8 and N=256:</a:t>
            </a:r>
            <a:endParaRPr b="0" i="0" sz="1400" u="none" cap="none" strike="noStrike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1024/8 = 128, requiring 128 additional </a:t>
            </a:r>
            <a:r>
              <a:rPr b="1" i="1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absmax auxiliary numbers (FP32)</a:t>
            </a:r>
            <a:r>
              <a:rPr b="0" i="0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1024/256 = 4, requiring 4 additional </a:t>
            </a:r>
            <a:r>
              <a:rPr b="1" i="1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absmax auxiliary numbers (FP32)</a:t>
            </a:r>
            <a:r>
              <a:rPr b="0" i="0" lang="zh-CN" sz="14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400" u="none" cap="none" strike="noStrike">
              <a:solidFill>
                <a:srgbClr val="40404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4" name="Google Shape;204;g338d3785a36_0_179"/>
          <p:cNvCxnSpPr/>
          <p:nvPr/>
        </p:nvCxnSpPr>
        <p:spPr>
          <a:xfrm>
            <a:off x="1593850" y="2333675"/>
            <a:ext cx="585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5" name="Google Shape;205;g338d3785a36_0_179"/>
          <p:cNvSpPr txBox="1"/>
          <p:nvPr/>
        </p:nvSpPr>
        <p:spPr>
          <a:xfrm>
            <a:off x="2448725" y="2102825"/>
            <a:ext cx="1557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Block-Wise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g338d3785a36_0_179"/>
          <p:cNvCxnSpPr/>
          <p:nvPr/>
        </p:nvCxnSpPr>
        <p:spPr>
          <a:xfrm>
            <a:off x="2933300" y="1123200"/>
            <a:ext cx="3423000" cy="218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07" name="Google Shape;207;g338d3785a36_0_179"/>
          <p:cNvCxnSpPr/>
          <p:nvPr/>
        </p:nvCxnSpPr>
        <p:spPr>
          <a:xfrm flipH="1" rot="10800000">
            <a:off x="5622125" y="3484600"/>
            <a:ext cx="704400" cy="535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8" name="Google Shape;208;g338d3785a36_0_179"/>
          <p:cNvSpPr txBox="1"/>
          <p:nvPr/>
        </p:nvSpPr>
        <p:spPr>
          <a:xfrm>
            <a:off x="6408150" y="3306000"/>
            <a:ext cx="26073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zh-CN" sz="15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absmax auxiliary numbers also can be Quantified</a:t>
            </a:r>
            <a:endParaRPr b="0" i="0" sz="21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38d3785a36_0_179"/>
          <p:cNvSpPr txBox="1"/>
          <p:nvPr/>
        </p:nvSpPr>
        <p:spPr>
          <a:xfrm>
            <a:off x="6822675" y="4179125"/>
            <a:ext cx="2465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zh-CN" sz="1800" u="none" cap="none" strike="noStrike">
                <a:solidFill>
                  <a:schemeClr val="dk2"/>
                </a:solidFill>
                <a:latin typeface="Comic Sans MS"/>
                <a:ea typeface="Comic Sans MS"/>
                <a:cs typeface="Comic Sans MS"/>
                <a:sym typeface="Comic Sans MS"/>
              </a:rPr>
              <a:t>Double</a:t>
            </a: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quant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g338d3785a36_0_179"/>
          <p:cNvSpPr txBox="1"/>
          <p:nvPr/>
        </p:nvSpPr>
        <p:spPr>
          <a:xfrm>
            <a:off x="306750" y="2445438"/>
            <a:ext cx="5170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[-0.9, -0.5, 0, 0.1, 0.9, 1.3, 1.7, 2.0]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" name="Google Shape;211;g338d3785a36_0_179"/>
          <p:cNvCxnSpPr/>
          <p:nvPr/>
        </p:nvCxnSpPr>
        <p:spPr>
          <a:xfrm>
            <a:off x="6773050" y="3911250"/>
            <a:ext cx="416700" cy="37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38d3785a36_0_209"/>
          <p:cNvSpPr txBox="1"/>
          <p:nvPr/>
        </p:nvSpPr>
        <p:spPr>
          <a:xfrm>
            <a:off x="143275" y="523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1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NF4 </a:t>
            </a: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Qlora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17" name="Google Shape;217;g338d3785a36_0_20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3275" y="553775"/>
            <a:ext cx="4237323" cy="141245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g338d3785a36_0_209"/>
          <p:cNvSpPr txBox="1"/>
          <p:nvPr/>
        </p:nvSpPr>
        <p:spPr>
          <a:xfrm>
            <a:off x="4643425" y="553775"/>
            <a:ext cx="42372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191B1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Tim Dettmers Theoretical Optimum : </a:t>
            </a:r>
            <a:endParaRPr b="0" i="0" sz="1400" u="none" cap="none" strike="noStrike">
              <a:solidFill>
                <a:srgbClr val="191B1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rgbClr val="191B1F"/>
              </a:solidFill>
              <a:highlight>
                <a:srgbClr val="FFFFFF"/>
              </a:highlight>
              <a:latin typeface="Microsoft Yahei"/>
              <a:ea typeface="Microsoft Yahei"/>
              <a:cs typeface="Microsoft Yahei"/>
              <a:sym typeface="Microsoft Yahe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191B1F"/>
                </a:solidFill>
                <a:highlight>
                  <a:srgbClr val="FFFFFF"/>
                </a:highlight>
                <a:latin typeface="Microsoft Yahei"/>
                <a:ea typeface="Microsoft Yahei"/>
                <a:cs typeface="Microsoft Yahei"/>
                <a:sym typeface="Microsoft Yahei"/>
              </a:rPr>
              <a:t>“</a:t>
            </a:r>
            <a:r>
              <a:rPr b="1" i="1" lang="zh-CN" sz="15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When quantizing the input data, the frequency of occurrence of each possible k-bit integer value is equal.</a:t>
            </a:r>
            <a:r>
              <a:rPr b="0" i="0" lang="zh-CN" sz="1500" u="none" cap="none" strike="noStrike">
                <a:solidFill>
                  <a:srgbClr val="404040"/>
                </a:solidFill>
                <a:latin typeface="Roboto"/>
                <a:ea typeface="Roboto"/>
                <a:cs typeface="Roboto"/>
                <a:sym typeface="Roboto"/>
              </a:rPr>
              <a:t>” </a:t>
            </a:r>
            <a:endParaRPr b="0" i="0" sz="1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9" name="Google Shape;219;g338d3785a36_0_20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100" y="1886475"/>
            <a:ext cx="4395525" cy="311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g338d3785a36_0_20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1850" y="2125375"/>
            <a:ext cx="3319641" cy="2872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38e4a03c88_0_3"/>
          <p:cNvSpPr txBox="1"/>
          <p:nvPr>
            <p:ph type="title"/>
          </p:nvPr>
        </p:nvSpPr>
        <p:spPr>
          <a:xfrm>
            <a:off x="1261232" y="54499"/>
            <a:ext cx="7703400" cy="51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Self Introduction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g338e4a03c88_0_3"/>
          <p:cNvSpPr txBox="1"/>
          <p:nvPr>
            <p:ph idx="1" type="body"/>
          </p:nvPr>
        </p:nvSpPr>
        <p:spPr>
          <a:xfrm>
            <a:off x="108549" y="646981"/>
            <a:ext cx="7703400" cy="26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54000" lvl="0" marL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A Second-Year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PHD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Towards Better Human-AI Collaboration, especially in Medicine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54000" lvl="0" marL="25400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400"/>
              <a:buChar char="●"/>
            </a:pP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CMB, Apollo, LongLLaVA, ApolloMoE, </a:t>
            </a:r>
            <a:r>
              <a:rPr lang="zh-CN">
                <a:latin typeface="Times New Roman"/>
                <a:ea typeface="Times New Roman"/>
                <a:cs typeface="Times New Roman"/>
                <a:sym typeface="Times New Roman"/>
              </a:rPr>
              <a:t>TinyDeepSeek</a:t>
            </a:r>
            <a:r>
              <a:rPr lang="zh-CN" sz="1800">
                <a:latin typeface="Times New Roman"/>
                <a:ea typeface="Times New Roman"/>
                <a:cs typeface="Times New Roman"/>
                <a:sym typeface="Times New Roman"/>
              </a:rPr>
              <a:t> ...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g338e4a03c88_0_3"/>
          <p:cNvSpPr txBox="1"/>
          <p:nvPr>
            <p:ph idx="12" type="sldNum"/>
          </p:nvPr>
        </p:nvSpPr>
        <p:spPr>
          <a:xfrm>
            <a:off x="6831013" y="4893471"/>
            <a:ext cx="2133600" cy="2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69" name="Google Shape;69;g338e4a03c88_0_3"/>
          <p:cNvSpPr txBox="1"/>
          <p:nvPr/>
        </p:nvSpPr>
        <p:spPr>
          <a:xfrm>
            <a:off x="6445568" y="4893469"/>
            <a:ext cx="2230200" cy="238500"/>
          </a:xfrm>
          <a:prstGeom prst="rect">
            <a:avLst/>
          </a:prstGeom>
          <a:noFill/>
          <a:ln>
            <a:noFill/>
          </a:ln>
        </p:spPr>
        <p:txBody>
          <a:bodyPr anchorCtr="1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zh-CN" sz="11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https://github.com/wangxidong06</a:t>
            </a:r>
            <a:endParaRPr b="0" i="0" sz="11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0" name="Google Shape;70;g338e4a03c88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48425" y="1768538"/>
            <a:ext cx="3527350" cy="307857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g338e4a03c88_0_3"/>
          <p:cNvSpPr txBox="1"/>
          <p:nvPr/>
        </p:nvSpPr>
        <p:spPr>
          <a:xfrm>
            <a:off x="0" y="474330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zh-CN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https://github.com/wangxidong06</a:t>
            </a:r>
            <a:endParaRPr b="0" i="0" sz="1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2" name="Google Shape;72;g338e4a03c88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5975" y="2017550"/>
            <a:ext cx="4340250" cy="2580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38d3785a36_0_260"/>
          <p:cNvSpPr txBox="1"/>
          <p:nvPr/>
        </p:nvSpPr>
        <p:spPr>
          <a:xfrm>
            <a:off x="1565700" y="2182675"/>
            <a:ext cx="65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2.3   About Gradient Checkpointing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38d3785a36_0_265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Activation During Training 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31" name="Google Shape;231;g338d3785a36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75200"/>
            <a:ext cx="4607450" cy="1612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g338d3785a36_0_2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63250" y="1490325"/>
            <a:ext cx="4354274" cy="198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38d3785a36_0_265"/>
          <p:cNvSpPr txBox="1"/>
          <p:nvPr/>
        </p:nvSpPr>
        <p:spPr>
          <a:xfrm>
            <a:off x="214800" y="615175"/>
            <a:ext cx="87144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zh-C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During the training of the Transformer model (and other neural network models), 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zh-C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activations</a:t>
            </a:r>
            <a:r>
              <a:rPr b="0" i="0" lang="zh-CN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are stored because they are used again during the backpropagation process.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g338d3785a36_0_265"/>
          <p:cNvSpPr txBox="1"/>
          <p:nvPr/>
        </p:nvSpPr>
        <p:spPr>
          <a:xfrm>
            <a:off x="988600" y="4258525"/>
            <a:ext cx="794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Minimizing </a:t>
            </a: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Activations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is the mission of  </a:t>
            </a: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 Checkpointing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5" name="Google Shape;235;g338d3785a36_0_26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8500" y="122900"/>
            <a:ext cx="4339004" cy="400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38d3785a36_0_293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Gradient Checkpointing (GC) 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41" name="Google Shape;241;g338d3785a36_0_2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58500" y="0"/>
            <a:ext cx="4339004" cy="40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g338d3785a36_0_29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7800" y="4144150"/>
            <a:ext cx="3947800" cy="882950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g338d3785a36_0_293"/>
          <p:cNvSpPr txBox="1"/>
          <p:nvPr/>
        </p:nvSpPr>
        <p:spPr>
          <a:xfrm>
            <a:off x="165050" y="2152663"/>
            <a:ext cx="371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w/o </a:t>
            </a: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GC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need store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at least 7 “point” at the peak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g338d3785a36_0_293"/>
          <p:cNvSpPr txBox="1"/>
          <p:nvPr/>
        </p:nvSpPr>
        <p:spPr>
          <a:xfrm>
            <a:off x="165050" y="810700"/>
            <a:ext cx="90828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zh-CN" sz="1500" u="none" cap="none" strike="noStrike">
                <a:solidFill>
                  <a:srgbClr val="242424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For a simple feed-forward neural network with n layers, gradient computation graph can be pictured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g338d3785a36_0_29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04975" y="4116748"/>
            <a:ext cx="3947800" cy="93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38d3785a36_0_293"/>
          <p:cNvSpPr txBox="1"/>
          <p:nvPr/>
        </p:nvSpPr>
        <p:spPr>
          <a:xfrm>
            <a:off x="4713275" y="2138975"/>
            <a:ext cx="3716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w/ </a:t>
            </a: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GC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we only need store 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      at most 3 “point” at the peak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38d3785a36_0_29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784550" y="2851263"/>
            <a:ext cx="3891750" cy="1211650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38d3785a36_0_293"/>
          <p:cNvSpPr txBox="1"/>
          <p:nvPr/>
        </p:nvSpPr>
        <p:spPr>
          <a:xfrm>
            <a:off x="117750" y="438388"/>
            <a:ext cx="4666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GC: Recomputing Forward for BackWard</a:t>
            </a:r>
            <a:endParaRPr b="1" i="1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9" name="Google Shape;249;g338d3785a36_0_29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540750" y="1135388"/>
            <a:ext cx="3454005" cy="104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g338d3785a36_0_293"/>
          <p:cNvSpPr txBox="1"/>
          <p:nvPr/>
        </p:nvSpPr>
        <p:spPr>
          <a:xfrm>
            <a:off x="6775250" y="1200675"/>
            <a:ext cx="1160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Forward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g338d3785a36_0_293"/>
          <p:cNvSpPr txBox="1"/>
          <p:nvPr/>
        </p:nvSpPr>
        <p:spPr>
          <a:xfrm>
            <a:off x="6781650" y="1636850"/>
            <a:ext cx="1438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Backward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2" name="Google Shape;252;g338d3785a36_0_293"/>
          <p:cNvCxnSpPr/>
          <p:nvPr/>
        </p:nvCxnSpPr>
        <p:spPr>
          <a:xfrm flipH="1" rot="10800000">
            <a:off x="6026150" y="1429125"/>
            <a:ext cx="803700" cy="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g338d3785a36_0_293"/>
          <p:cNvCxnSpPr/>
          <p:nvPr/>
        </p:nvCxnSpPr>
        <p:spPr>
          <a:xfrm rot="10800000">
            <a:off x="6080750" y="1920525"/>
            <a:ext cx="694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4" name="Google Shape;254;g338d3785a36_0_293"/>
          <p:cNvSpPr/>
          <p:nvPr/>
        </p:nvSpPr>
        <p:spPr>
          <a:xfrm>
            <a:off x="5981450" y="2811575"/>
            <a:ext cx="893100" cy="287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38d3785a36_0_326"/>
          <p:cNvSpPr txBox="1"/>
          <p:nvPr/>
        </p:nvSpPr>
        <p:spPr>
          <a:xfrm>
            <a:off x="1486325" y="2093400"/>
            <a:ext cx="65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2.4   About Template of Chat Model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4" name="Google Shape;264;g338d3785a36_0_3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0" y="553775"/>
            <a:ext cx="7198674" cy="421415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38d3785a36_0_330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Inference 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66" name="Google Shape;266;g338d3785a36_0_330"/>
          <p:cNvSpPr/>
          <p:nvPr/>
        </p:nvSpPr>
        <p:spPr>
          <a:xfrm>
            <a:off x="153850" y="913450"/>
            <a:ext cx="2520300" cy="2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g338d3785a36_0_330"/>
          <p:cNvSpPr/>
          <p:nvPr/>
        </p:nvSpPr>
        <p:spPr>
          <a:xfrm>
            <a:off x="153850" y="2035300"/>
            <a:ext cx="2100000" cy="2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338d3785a36_0_330"/>
          <p:cNvSpPr/>
          <p:nvPr/>
        </p:nvSpPr>
        <p:spPr>
          <a:xfrm>
            <a:off x="153850" y="3516200"/>
            <a:ext cx="2100000" cy="2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3" name="Google Shape;273;g338e4a03c88_0_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900" y="2241815"/>
            <a:ext cx="9143999" cy="2195569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338e4a03c88_0_86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275" name="Google Shape;275;g338e4a03c88_0_86"/>
          <p:cNvSpPr/>
          <p:nvPr/>
        </p:nvSpPr>
        <p:spPr>
          <a:xfrm>
            <a:off x="76900" y="2450600"/>
            <a:ext cx="7953000" cy="9132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6" name="Google Shape;276;g338e4a03c88_0_86"/>
          <p:cNvSpPr/>
          <p:nvPr/>
        </p:nvSpPr>
        <p:spPr>
          <a:xfrm>
            <a:off x="76900" y="4189275"/>
            <a:ext cx="5316300" cy="2481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7" name="Google Shape;277;g338e4a03c88_0_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150" y="791375"/>
            <a:ext cx="8314105" cy="11063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38e4a03c88_0_107"/>
          <p:cNvSpPr txBox="1"/>
          <p:nvPr/>
        </p:nvSpPr>
        <p:spPr>
          <a:xfrm>
            <a:off x="1486325" y="2093400"/>
            <a:ext cx="652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2.5   About TrainingArguments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38e4a03c88_0_112"/>
          <p:cNvSpPr txBox="1"/>
          <p:nvPr/>
        </p:nvSpPr>
        <p:spPr>
          <a:xfrm>
            <a:off x="76900" y="92075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94"/>
              <a:buFont typeface="Arial"/>
              <a:buNone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Arguments</a:t>
            </a:r>
            <a:endParaRPr b="1" i="0" sz="22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288" name="Google Shape;288;g338e4a03c88_0_1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03500" y="139400"/>
            <a:ext cx="3733275" cy="3205425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38e4a03c88_0_112"/>
          <p:cNvSpPr txBox="1"/>
          <p:nvPr/>
        </p:nvSpPr>
        <p:spPr>
          <a:xfrm>
            <a:off x="233525" y="1024475"/>
            <a:ext cx="4064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Just refer to </a:t>
            </a:r>
            <a:r>
              <a:rPr b="0" i="0" lang="zh-CN" sz="18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Official Documentation</a:t>
            </a: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and search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g338e4a03c88_0_112"/>
          <p:cNvSpPr txBox="1"/>
          <p:nvPr/>
        </p:nvSpPr>
        <p:spPr>
          <a:xfrm>
            <a:off x="233525" y="2063850"/>
            <a:ext cx="39366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For Example: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gradient_accumulation_steps?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zh-CN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weight_decay?</a:t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g338e4a03c88_0_1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3525" y="3583500"/>
            <a:ext cx="8305250" cy="133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"/>
          <p:cNvSpPr txBox="1"/>
          <p:nvPr/>
        </p:nvSpPr>
        <p:spPr>
          <a:xfrm>
            <a:off x="1419175" y="2202650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Arial"/>
              <a:buNone/>
            </a:pPr>
            <a:r>
              <a:rPr b="1" i="0" lang="zh-CN" sz="3900" u="none" cap="none" strike="noStrike">
                <a:solidFill>
                  <a:schemeClr val="dk1"/>
                </a:solidFill>
                <a:latin typeface="Georgia"/>
                <a:ea typeface="Georgia"/>
                <a:cs typeface="Georgia"/>
                <a:sym typeface="Georgia"/>
              </a:rPr>
              <a:t>Thanks</a:t>
            </a:r>
            <a:endParaRPr b="1" i="0" sz="39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"/>
          <p:cNvSpPr txBox="1"/>
          <p:nvPr/>
        </p:nvSpPr>
        <p:spPr>
          <a:xfrm>
            <a:off x="379200" y="37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Context</a:t>
            </a:r>
            <a:endParaRPr b="1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78" name="Google Shape;78;p2"/>
          <p:cNvSpPr txBox="1"/>
          <p:nvPr/>
        </p:nvSpPr>
        <p:spPr>
          <a:xfrm>
            <a:off x="1196950" y="1659900"/>
            <a:ext cx="67191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0000">
            <a:noAutofit/>
          </a:bodyPr>
          <a:lstStyle/>
          <a:p>
            <a:pPr indent="-457200" lvl="0" marL="546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AutoNum type="arabicPeriod"/>
            </a:pPr>
            <a:r>
              <a:rPr b="1" i="0" lang="zh-CN" sz="2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Your Own LLMs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57200" lvl="0" marL="5461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AutoNum type="arabicPeriod"/>
            </a:pPr>
            <a:r>
              <a:rPr b="1" i="0" lang="zh-CN" sz="2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Colab Practice</a:t>
            </a:r>
            <a:endParaRPr b="1" i="0" sz="22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"/>
          <p:cNvSpPr txBox="1"/>
          <p:nvPr/>
        </p:nvSpPr>
        <p:spPr>
          <a:xfrm>
            <a:off x="1565700" y="2182675"/>
            <a:ext cx="5127888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AutoNum type="arabicPeriod"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Your Own LLMs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0"/>
          <p:cNvSpPr txBox="1"/>
          <p:nvPr/>
        </p:nvSpPr>
        <p:spPr>
          <a:xfrm>
            <a:off x="379200" y="37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Overall Process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89" name="Google Shape;89;p40"/>
          <p:cNvSpPr txBox="1"/>
          <p:nvPr/>
        </p:nvSpPr>
        <p:spPr>
          <a:xfrm>
            <a:off x="482960" y="948100"/>
            <a:ext cx="8097000" cy="28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Typically, training your own LLMs contains the following five main steps:</a:t>
            </a:r>
            <a:endParaRPr b="0" i="1" sz="155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1" sz="155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Load pre-trained model and tokenizer (or from scratch?)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Data preparation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Start training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Save your trained model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Char char="•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Evaluate your trained model on a given test dataset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1"/>
          <p:cNvSpPr txBox="1"/>
          <p:nvPr/>
        </p:nvSpPr>
        <p:spPr>
          <a:xfrm>
            <a:off x="379200" y="37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Training Tricks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5" name="Google Shape;95;p11"/>
          <p:cNvSpPr txBox="1"/>
          <p:nvPr/>
        </p:nvSpPr>
        <p:spPr>
          <a:xfrm>
            <a:off x="482960" y="948100"/>
            <a:ext cx="8097000" cy="3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You can use other parameter-efficient fine-tuning methods to be able to fine-tune large models on limited GPU resources.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1" lang="zh-CN" sz="155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Here, we introduce some useful open source github project that may help.</a:t>
            </a:r>
            <a:endParaRPr b="0" i="1" sz="155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1" sz="155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PEFT: </a:t>
            </a:r>
            <a:r>
              <a:rPr b="0" i="0" lang="zh-CN" sz="155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https://github.com/huggingface/peft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OpenDelta: </a:t>
            </a:r>
            <a:r>
              <a:rPr b="0" i="0" lang="zh-CN" sz="155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https://github.com/thunlp/OpenDelta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QLoRA: </a:t>
            </a:r>
            <a:r>
              <a:rPr b="0" i="0" lang="zh-CN" sz="155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https://github.com/artidoro/qlora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Char char="●"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unsloth: </a:t>
            </a:r>
            <a:r>
              <a:rPr b="0" i="0" lang="zh-CN" sz="155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https://github.com/unslothai/unsloth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1"/>
          <p:cNvSpPr txBox="1"/>
          <p:nvPr/>
        </p:nvSpPr>
        <p:spPr>
          <a:xfrm>
            <a:off x="379200" y="37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zh-CN" sz="2400" u="none" cap="none" strike="noStrike">
                <a:solidFill>
                  <a:srgbClr val="000000"/>
                </a:solidFill>
                <a:latin typeface="Georgia"/>
                <a:ea typeface="Georgia"/>
                <a:cs typeface="Georgia"/>
                <a:sym typeface="Georgia"/>
              </a:rPr>
              <a:t>Training Frameworks</a:t>
            </a:r>
            <a:endParaRPr b="1" i="0" sz="24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01" name="Google Shape;101;p41"/>
          <p:cNvSpPr txBox="1"/>
          <p:nvPr/>
        </p:nvSpPr>
        <p:spPr>
          <a:xfrm>
            <a:off x="482960" y="948100"/>
            <a:ext cx="8097000" cy="38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rPr b="0" i="0" lang="zh-CN" sz="155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Using notebooks for long-term model training is inconvenient in some cases. You can also try the following alternative model training frameworks:</a:t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Arial"/>
              <a:buNone/>
            </a:pPr>
            <a:r>
              <a:t/>
            </a:r>
            <a:endParaRPr b="0" i="1" sz="1550" u="none" cap="none" strike="noStrike">
              <a:solidFill>
                <a:schemeClr val="accent1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LLMZoo: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https://github.com/FreedomIntelligence/LLMZoo</a:t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stanford_alpaca: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https://github.com/tatsu-lab/stanford_alpaca</a:t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LlaMA-Factory: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https://github.com/hiyouga/LLaMA-Factory</a:t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FastChat: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https://github.com/lm-sys/FastChat</a:t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DeepSpeed-Chat: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https://github.com/microsoft/DeepSpeedExamples/tree/master/applications/DeepSpeed-Chat</a:t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50"/>
              <a:buFont typeface="Noto Sans Symbols"/>
              <a:buChar char="●"/>
            </a:pPr>
            <a:r>
              <a:rPr b="0" i="0" lang="zh-CN" sz="1200" u="none" cap="none" strike="noStrike">
                <a:solidFill>
                  <a:srgbClr val="080A13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rPr>
              <a:t>MS-SWIFT: </a:t>
            </a:r>
            <a:r>
              <a:rPr b="0" i="0" lang="zh-CN" sz="1200" u="sng" cap="none" strike="noStrike">
                <a:solidFill>
                  <a:srgbClr val="080A1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https://github.com/modelscope/ms-swift</a:t>
            </a:r>
            <a:endParaRPr b="0" i="0" sz="1200" u="none" cap="none" strike="noStrike">
              <a:solidFill>
                <a:srgbClr val="080A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80A13"/>
              </a:solidFill>
              <a:highlight>
                <a:schemeClr val="lt1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-187325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rgbClr val="080A1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4"/>
          <p:cNvSpPr txBox="1"/>
          <p:nvPr/>
        </p:nvSpPr>
        <p:spPr>
          <a:xfrm>
            <a:off x="1565700" y="2182675"/>
            <a:ext cx="4004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  Colab Practice</a:t>
            </a:r>
            <a:endParaRPr b="1" i="0" sz="45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/>
          <p:nvPr/>
        </p:nvSpPr>
        <p:spPr>
          <a:xfrm>
            <a:off x="379200" y="375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6218"/>
              <a:buFont typeface="Arial"/>
              <a:buNone/>
            </a:pPr>
            <a:r>
              <a:rPr b="1" i="0" lang="zh-CN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Practice of </a:t>
            </a:r>
            <a:r>
              <a:rPr b="0" i="0" lang="zh-CN" sz="3600" u="none" cap="none" strike="noStrike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rPr>
              <a:t>Train your own LLMs</a:t>
            </a:r>
            <a:endParaRPr b="1" i="0" sz="2800" u="none" cap="none" strike="noStrike">
              <a:solidFill>
                <a:srgbClr val="000000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112" name="Google Shape;112;p25"/>
          <p:cNvSpPr txBox="1"/>
          <p:nvPr/>
        </p:nvSpPr>
        <p:spPr>
          <a:xfrm>
            <a:off x="5127425" y="2468600"/>
            <a:ext cx="3304200" cy="41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25"/>
          <p:cNvSpPr txBox="1"/>
          <p:nvPr/>
        </p:nvSpPr>
        <p:spPr>
          <a:xfrm>
            <a:off x="761750" y="1306025"/>
            <a:ext cx="8097000" cy="32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3537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If you're new to using LLMs, don't worry; we've prepared a </a:t>
            </a:r>
            <a:r>
              <a:rPr b="1" i="0" lang="zh-CN" sz="1400" u="none" cap="none" strike="noStrike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notebook</a:t>
            </a:r>
            <a:r>
              <a:rPr b="0" i="0" lang="zh-CN" sz="1400" u="none" cap="none" strike="noStrike">
                <a:solidFill>
                  <a:srgbClr val="3537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for you:</a:t>
            </a:r>
            <a:endParaRPr b="0" i="0" sz="1400" u="none" cap="none" strike="noStrike">
              <a:solidFill>
                <a:srgbClr val="3537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zh-CN" sz="13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https://colab.research.google.com/drive/1AP5kIzo_BKqfmmY8pl4l2kkNec8zkMoh?usp=sharing</a:t>
            </a:r>
            <a:endParaRPr>
              <a:solidFill>
                <a:srgbClr val="353740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zh-CN" sz="1400" u="none" cap="none" strike="noStrike">
                <a:solidFill>
                  <a:srgbClr val="353740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3537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53740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Load Model, Tokenizer and Template for Chat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Process Data for Training.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 Train Model with Qlora.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 Evaluate Model's performance.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zh-C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5. Save and Deploy Trained Model.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5"/>
          <p:cNvSpPr txBox="1"/>
          <p:nvPr/>
        </p:nvSpPr>
        <p:spPr>
          <a:xfrm>
            <a:off x="832950" y="2459000"/>
            <a:ext cx="3819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1" lang="zh-CN" sz="1600" u="none" cap="none" strike="noStrik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This will guide you on</a:t>
            </a:r>
            <a:endParaRPr b="1" i="1" sz="1600" u="none" cap="none" strike="noStrik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/>
</file>