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58" r:id="rId1"/>
  </p:sldMasterIdLst>
  <p:notesMasterIdLst>
    <p:notesMasterId r:id="rId26"/>
  </p:notesMasterIdLst>
  <p:handoutMasterIdLst>
    <p:handoutMasterId r:id="rId27"/>
  </p:handoutMasterIdLst>
  <p:sldIdLst>
    <p:sldId id="331" r:id="rId2"/>
    <p:sldId id="330" r:id="rId3"/>
    <p:sldId id="332" r:id="rId4"/>
    <p:sldId id="443" r:id="rId5"/>
    <p:sldId id="336" r:id="rId6"/>
    <p:sldId id="339" r:id="rId7"/>
    <p:sldId id="337" r:id="rId8"/>
    <p:sldId id="421" r:id="rId9"/>
    <p:sldId id="444" r:id="rId10"/>
    <p:sldId id="432" r:id="rId11"/>
    <p:sldId id="436" r:id="rId12"/>
    <p:sldId id="437" r:id="rId13"/>
    <p:sldId id="446" r:id="rId14"/>
    <p:sldId id="438" r:id="rId15"/>
    <p:sldId id="442" r:id="rId16"/>
    <p:sldId id="435" r:id="rId17"/>
    <p:sldId id="441" r:id="rId18"/>
    <p:sldId id="440" r:id="rId19"/>
    <p:sldId id="433" r:id="rId20"/>
    <p:sldId id="439" r:id="rId21"/>
    <p:sldId id="434" r:id="rId22"/>
    <p:sldId id="447" r:id="rId23"/>
    <p:sldId id="333" r:id="rId24"/>
    <p:sldId id="419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6600"/>
    <a:srgbClr val="0000FF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7906" autoAdjust="0"/>
  </p:normalViewPr>
  <p:slideViewPr>
    <p:cSldViewPr>
      <p:cViewPr varScale="1">
        <p:scale>
          <a:sx n="52" d="100"/>
          <a:sy n="52" d="100"/>
        </p:scale>
        <p:origin x="44" y="40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654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CMU</a:t>
            </a:r>
            <a:r>
              <a:rPr lang="zh-CN" altLang="en-US" dirty="0"/>
              <a:t>的版本仅仅给出一个</a:t>
            </a:r>
            <a:r>
              <a:rPr lang="en-US" altLang="zh-CN" dirty="0" err="1"/>
              <a:t>mm.c</a:t>
            </a:r>
            <a:r>
              <a:rPr lang="zh-CN" altLang="en-US" dirty="0"/>
              <a:t>，咱们额外给大家提供了隐式空闲链表的例子代码了</a:t>
            </a:r>
            <a:r>
              <a:rPr lang="en-US" altLang="zh-CN" dirty="0"/>
              <a:t>mm-</a:t>
            </a:r>
            <a:r>
              <a:rPr lang="en-US" altLang="zh-CN" dirty="0" err="1"/>
              <a:t>implicit.c</a:t>
            </a:r>
            <a:r>
              <a:rPr lang="zh-CN" altLang="en-US" dirty="0"/>
              <a:t>，但是缺少合并函数的实现部分，供大家参考</a:t>
            </a:r>
          </a:p>
        </p:txBody>
      </p:sp>
    </p:spTree>
    <p:extLst>
      <p:ext uri="{BB962C8B-B14F-4D97-AF65-F5344CB8AC3E}">
        <p14:creationId xmlns:p14="http://schemas.microsoft.com/office/powerpoint/2010/main" val="2505964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无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>
            <a:lvl1pPr marL="342900" indent="-342900">
              <a:defRPr lang="zh-CN" alt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342900" lvl="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/>
              <a:t>编辑母版文本样式</a:t>
            </a:r>
          </a:p>
          <a:p>
            <a:pPr marL="342900" lvl="1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/>
              <a:t>第二级</a:t>
            </a:r>
          </a:p>
          <a:p>
            <a:pPr marL="342900" lvl="2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/>
              <a:t>第三级</a:t>
            </a:r>
          </a:p>
          <a:p>
            <a:pPr marL="342900" lvl="3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/>
              <a:t>第四级</a:t>
            </a:r>
          </a:p>
          <a:p>
            <a:pPr marL="342900" lvl="4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718246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>
            <a:lvl1pPr marL="342900" indent="-342900">
              <a:defRPr lang="zh-CN" alt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714500" indent="-342900">
              <a:buSzPct val="70000"/>
              <a:buFont typeface="Wingdings" panose="05000000000000000000" pitchFamily="2" charset="2"/>
              <a:buChar char="ü"/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marL="342900" lvl="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/>
              <a:t>编辑母版文本样式</a:t>
            </a:r>
          </a:p>
          <a:p>
            <a:pPr marL="342900" lvl="1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/>
              <a:t>第二级</a:t>
            </a:r>
          </a:p>
          <a:p>
            <a:pPr marL="342900" lvl="2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/>
              <a:t>第三级</a:t>
            </a:r>
          </a:p>
          <a:p>
            <a:pPr marL="342900" lvl="3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/>
              <a:t>第四级</a:t>
            </a:r>
          </a:p>
          <a:p>
            <a:pPr marL="342900" lvl="4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31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>
        <p:tmplLst>
          <p:tmpl lvl="1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05798"/>
      </p:ext>
    </p:extLst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3CB639DA-763A-4F37-99E0-3681E54E72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47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4"/>
            <a:ext cx="8590546" cy="5235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4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2" name="Rectangle 5"/>
          <p:cNvSpPr/>
          <p:nvPr/>
        </p:nvSpPr>
        <p:spPr>
          <a:xfrm>
            <a:off x="8792128" y="6597352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itchFamily="-96" charset="-128"/>
                <a:cs typeface="Times New Roman" panose="02020603050405020304" pitchFamily="18" charset="0"/>
              </a:rPr>
              <a:pPr/>
              <a:t>‹#›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7D28358A-7FDA-440D-83F0-A45B99FF0F11}"/>
              </a:ext>
            </a:extLst>
          </p:cNvPr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589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</p:sldLayoutIdLst>
  <p:hf sldNum="0" hdr="0" ftr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8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n.ubuntu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567782" cy="2612322"/>
          </a:xfrm>
        </p:spPr>
        <p:txBody>
          <a:bodyPr/>
          <a:lstStyle/>
          <a:p>
            <a:pPr algn="ctr"/>
            <a:r>
              <a:rPr lang="en-US" altLang="zh-CN" sz="4800" dirty="0"/>
              <a:t> ICS-LAB8 </a:t>
            </a:r>
            <a:br>
              <a:rPr lang="en-US" altLang="zh-CN" sz="4800" dirty="0"/>
            </a:br>
            <a:r>
              <a:rPr lang="en-US" altLang="zh-CN" sz="4800" dirty="0"/>
              <a:t>Dynamic Storage Allocator </a:t>
            </a:r>
            <a:br>
              <a:rPr lang="en-US" altLang="zh-CN" sz="4800" dirty="0"/>
            </a:br>
            <a:r>
              <a:rPr lang="zh-CN" altLang="en-US" sz="4800" dirty="0"/>
              <a:t>动态内存分配器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2021</a:t>
            </a:r>
            <a:r>
              <a:rPr lang="zh-CN" altLang="en-US" sz="2800" dirty="0"/>
              <a:t>年</a:t>
            </a:r>
            <a:r>
              <a:rPr lang="en-US" altLang="zh-CN" sz="2800" dirty="0"/>
              <a:t>6</a:t>
            </a:r>
            <a:r>
              <a:rPr lang="zh-CN" altLang="en-US" sz="2800" dirty="0"/>
              <a:t>月</a:t>
            </a:r>
            <a:r>
              <a:rPr lang="en-US" altLang="zh-CN" sz="2800" dirty="0"/>
              <a:t>8</a:t>
            </a:r>
            <a:r>
              <a:rPr lang="zh-CN" altLang="en-US" sz="2800" dirty="0"/>
              <a:t>日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433881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4.1 </a:t>
            </a:r>
            <a:r>
              <a:rPr lang="zh-CN" altLang="en-US" sz="2800" dirty="0"/>
              <a:t>实验任务</a:t>
            </a:r>
            <a:endParaRPr lang="en-US" altLang="zh-CN" sz="2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400" dirty="0"/>
              <a:t>实现自定义版本的</a:t>
            </a:r>
            <a:r>
              <a:rPr lang="en-US" altLang="zh-CN" sz="2400" dirty="0" err="1"/>
              <a:t>malloc</a:t>
            </a:r>
            <a:r>
              <a:rPr lang="en-US" altLang="zh-CN" sz="2400" dirty="0"/>
              <a:t>, free </a:t>
            </a:r>
            <a:r>
              <a:rPr lang="zh-CN" altLang="en-US" sz="2400" dirty="0"/>
              <a:t>和</a:t>
            </a:r>
            <a:r>
              <a:rPr lang="en-US" altLang="zh-CN" sz="2400" dirty="0"/>
              <a:t> </a:t>
            </a:r>
            <a:r>
              <a:rPr lang="en-US" altLang="zh-CN" sz="2400" dirty="0" err="1"/>
              <a:t>realloc</a:t>
            </a:r>
            <a:r>
              <a:rPr lang="zh-CN" altLang="en-US" sz="2400" dirty="0"/>
              <a:t>函数：</a:t>
            </a:r>
          </a:p>
          <a:p>
            <a:pPr lvl="1"/>
            <a:r>
              <a:rPr lang="en-US" altLang="zh-CN" sz="2400" b="1" dirty="0" err="1">
                <a:solidFill>
                  <a:srgbClr val="006600"/>
                </a:solidFill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</a:rPr>
              <a:t>mm_init</a:t>
            </a:r>
            <a:r>
              <a:rPr lang="en-US" altLang="zh-CN" sz="2400" b="1" dirty="0">
                <a:solidFill>
                  <a:srgbClr val="006600"/>
                </a:solidFill>
              </a:rPr>
              <a:t>(void);</a:t>
            </a:r>
          </a:p>
          <a:p>
            <a:pPr lvl="1"/>
            <a:r>
              <a:rPr lang="en-US" altLang="zh-CN" sz="2400" b="1" dirty="0">
                <a:solidFill>
                  <a:srgbClr val="006600"/>
                </a:solidFill>
              </a:rPr>
              <a:t>void *</a:t>
            </a:r>
            <a:r>
              <a:rPr lang="en-US" altLang="zh-CN" sz="2400" b="1" dirty="0" err="1">
                <a:solidFill>
                  <a:srgbClr val="006600"/>
                </a:solidFill>
              </a:rPr>
              <a:t>mm_malloc</a:t>
            </a:r>
            <a:r>
              <a:rPr lang="en-US" altLang="zh-CN" sz="2400" b="1" dirty="0">
                <a:solidFill>
                  <a:srgbClr val="006600"/>
                </a:solidFill>
              </a:rPr>
              <a:t>(</a:t>
            </a:r>
            <a:r>
              <a:rPr lang="en-US" altLang="zh-CN" sz="2400" b="1" dirty="0" err="1">
                <a:solidFill>
                  <a:srgbClr val="006600"/>
                </a:solidFill>
              </a:rPr>
              <a:t>size_t</a:t>
            </a:r>
            <a:r>
              <a:rPr lang="en-US" altLang="zh-CN" sz="2400" b="1" dirty="0">
                <a:solidFill>
                  <a:srgbClr val="006600"/>
                </a:solidFill>
              </a:rPr>
              <a:t> size);</a:t>
            </a:r>
          </a:p>
          <a:p>
            <a:pPr lvl="1"/>
            <a:r>
              <a:rPr lang="en-US" altLang="zh-CN" sz="2400" b="1" dirty="0">
                <a:solidFill>
                  <a:srgbClr val="006600"/>
                </a:solidFill>
              </a:rPr>
              <a:t>void </a:t>
            </a:r>
            <a:r>
              <a:rPr lang="en-US" altLang="zh-CN" sz="2400" b="1" dirty="0" err="1">
                <a:solidFill>
                  <a:srgbClr val="006600"/>
                </a:solidFill>
              </a:rPr>
              <a:t>mm_free</a:t>
            </a:r>
            <a:r>
              <a:rPr lang="en-US" altLang="zh-CN" sz="2400" b="1" dirty="0">
                <a:solidFill>
                  <a:srgbClr val="006600"/>
                </a:solidFill>
              </a:rPr>
              <a:t>(void *</a:t>
            </a:r>
            <a:r>
              <a:rPr lang="en-US" altLang="zh-CN" sz="2400" b="1" dirty="0" err="1">
                <a:solidFill>
                  <a:srgbClr val="006600"/>
                </a:solidFill>
              </a:rPr>
              <a:t>ptr</a:t>
            </a:r>
            <a:r>
              <a:rPr lang="en-US" altLang="zh-CN" sz="2400" b="1" dirty="0">
                <a:solidFill>
                  <a:srgbClr val="006600"/>
                </a:solidFill>
              </a:rPr>
              <a:t>);</a:t>
            </a:r>
          </a:p>
          <a:p>
            <a:pPr lvl="1"/>
            <a:r>
              <a:rPr lang="en-US" altLang="zh-CN" sz="2400" b="1" dirty="0">
                <a:solidFill>
                  <a:srgbClr val="006600"/>
                </a:solidFill>
              </a:rPr>
              <a:t>void *</a:t>
            </a:r>
            <a:r>
              <a:rPr lang="en-US" altLang="zh-CN" sz="2400" b="1" dirty="0" err="1">
                <a:solidFill>
                  <a:srgbClr val="006600"/>
                </a:solidFill>
              </a:rPr>
              <a:t>mm_realloc</a:t>
            </a:r>
            <a:r>
              <a:rPr lang="en-US" altLang="zh-CN" sz="2400" b="1" dirty="0">
                <a:solidFill>
                  <a:srgbClr val="006600"/>
                </a:solidFill>
              </a:rPr>
              <a:t>(void *</a:t>
            </a:r>
            <a:r>
              <a:rPr lang="en-US" altLang="zh-CN" sz="2400" b="1" dirty="0" err="1">
                <a:solidFill>
                  <a:srgbClr val="006600"/>
                </a:solidFill>
              </a:rPr>
              <a:t>ptr</a:t>
            </a:r>
            <a:r>
              <a:rPr lang="en-US" altLang="zh-CN" sz="2400" b="1" dirty="0">
                <a:solidFill>
                  <a:srgbClr val="006600"/>
                </a:solidFill>
              </a:rPr>
              <a:t>, </a:t>
            </a:r>
            <a:r>
              <a:rPr lang="en-US" altLang="zh-CN" sz="2400" b="1" dirty="0" err="1">
                <a:solidFill>
                  <a:srgbClr val="006600"/>
                </a:solidFill>
              </a:rPr>
              <a:t>size_t</a:t>
            </a:r>
            <a:r>
              <a:rPr lang="en-US" altLang="zh-CN" sz="2400" b="1" dirty="0">
                <a:solidFill>
                  <a:srgbClr val="006600"/>
                </a:solidFill>
              </a:rPr>
              <a:t> size);</a:t>
            </a:r>
          </a:p>
          <a:p>
            <a:pPr marL="457200" lvl="1" indent="0">
              <a:buNone/>
            </a:pPr>
            <a:r>
              <a:rPr lang="zh-CN" altLang="en-US" sz="2400" dirty="0"/>
              <a:t>这四个函数在</a:t>
            </a:r>
            <a:r>
              <a:rPr lang="en-US" altLang="zh-CN" sz="2400" dirty="0" err="1"/>
              <a:t>mm.h</a:t>
            </a:r>
            <a:r>
              <a:rPr lang="zh-CN" altLang="en-US" sz="2400" dirty="0"/>
              <a:t>声明，在</a:t>
            </a:r>
            <a:r>
              <a:rPr lang="en-US" altLang="zh-CN" sz="2400" dirty="0" err="1"/>
              <a:t>mm.c</a:t>
            </a:r>
            <a:r>
              <a:rPr lang="zh-CN" altLang="en-US" sz="2400" dirty="0"/>
              <a:t>中实现</a:t>
            </a:r>
            <a:r>
              <a:rPr lang="zh-CN" altLang="en-US" dirty="0"/>
              <a:t>。</a:t>
            </a:r>
            <a:endParaRPr lang="en-US" altLang="zh-CN" sz="24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/>
              <a:t>重要的函数：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    </a:t>
            </a:r>
            <a:r>
              <a:rPr lang="zh-CN" altLang="en-US" sz="2400" dirty="0">
                <a:solidFill>
                  <a:srgbClr val="FF0000"/>
                </a:solidFill>
              </a:rPr>
              <a:t>★空闲块合并函数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void *coalesce(void *bp)</a:t>
            </a:r>
          </a:p>
          <a:p>
            <a:pPr lvl="1"/>
            <a:endParaRPr lang="en-US" altLang="zh-CN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四、实验内容与步骤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8701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4.2</a:t>
            </a:r>
            <a:r>
              <a:rPr lang="zh-CN" altLang="en-US" sz="2800" dirty="0"/>
              <a:t>实验任务</a:t>
            </a:r>
            <a:r>
              <a:rPr lang="en-US" altLang="zh-CN" sz="2800" dirty="0"/>
              <a:t>——</a:t>
            </a:r>
            <a:r>
              <a:rPr lang="zh-CN" altLang="en-US" sz="2800" dirty="0"/>
              <a:t>函数说明</a:t>
            </a:r>
            <a:endParaRPr lang="en-US" altLang="zh-CN" dirty="0"/>
          </a:p>
          <a:p>
            <a:pPr lvl="1"/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mm_init</a:t>
            </a:r>
            <a:r>
              <a:rPr lang="en-US" altLang="zh-CN" sz="2400" dirty="0"/>
              <a:t>(void)</a:t>
            </a:r>
          </a:p>
          <a:p>
            <a:pPr marL="400050" lvl="1" indent="0">
              <a:buNone/>
            </a:pPr>
            <a:r>
              <a:rPr lang="zh-CN" altLang="en-US" sz="2400" dirty="0"/>
              <a:t>应用程序（例如轨迹驱动的测试程序</a:t>
            </a:r>
            <a:r>
              <a:rPr lang="en-US" altLang="zh-CN" sz="2400" dirty="0" err="1"/>
              <a:t>mdriver</a:t>
            </a:r>
            <a:r>
              <a:rPr lang="zh-CN" altLang="en-US" sz="2400" dirty="0"/>
              <a:t>）在使用</a:t>
            </a:r>
            <a:r>
              <a:rPr lang="en-US" altLang="zh-CN" sz="2400" dirty="0" err="1"/>
              <a:t>mm_malloc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mm_realloc</a:t>
            </a:r>
            <a:r>
              <a:rPr lang="zh-CN" altLang="en-US" sz="2400" dirty="0"/>
              <a:t>或</a:t>
            </a:r>
            <a:r>
              <a:rPr lang="en-US" altLang="zh-CN" sz="2400" dirty="0" err="1"/>
              <a:t>mm_free</a:t>
            </a:r>
            <a:r>
              <a:rPr lang="zh-CN" altLang="en-US" sz="2400" dirty="0"/>
              <a:t>之前，首先要调用该函数进行初始化。例如申请初始堆区域。</a:t>
            </a:r>
          </a:p>
          <a:p>
            <a:pPr marL="400050" lvl="1" indent="0">
              <a:buNone/>
            </a:pPr>
            <a:r>
              <a:rPr lang="zh-CN" altLang="en-US" sz="2400" dirty="0"/>
              <a:t>返回值：</a:t>
            </a:r>
            <a:r>
              <a:rPr lang="en-US" altLang="zh-CN" sz="2400" dirty="0"/>
              <a:t>0</a:t>
            </a:r>
            <a:r>
              <a:rPr lang="zh-CN" altLang="en-US" sz="2400" dirty="0"/>
              <a:t>表示正常，</a:t>
            </a:r>
            <a:r>
              <a:rPr lang="en-US" altLang="zh-CN" sz="2400" dirty="0"/>
              <a:t>-1</a:t>
            </a:r>
            <a:r>
              <a:rPr lang="zh-CN" altLang="en-US" sz="2400" dirty="0"/>
              <a:t>表示有错误；</a:t>
            </a:r>
          </a:p>
          <a:p>
            <a:pPr marL="400050" lvl="1" indent="0">
              <a:buNone/>
            </a:pPr>
            <a:r>
              <a:rPr lang="zh-CN" altLang="en-US" dirty="0"/>
              <a:t> </a:t>
            </a:r>
          </a:p>
          <a:p>
            <a:pPr lvl="1"/>
            <a:r>
              <a:rPr lang="en-US" altLang="zh-CN" sz="2400" dirty="0"/>
              <a:t>void *</a:t>
            </a:r>
            <a:r>
              <a:rPr lang="en-US" altLang="zh-CN" sz="2400" dirty="0" err="1"/>
              <a:t>mm_malloc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size_t</a:t>
            </a:r>
            <a:r>
              <a:rPr lang="en-US" altLang="zh-CN" sz="2400" dirty="0"/>
              <a:t> size)</a:t>
            </a:r>
          </a:p>
          <a:p>
            <a:pPr marL="457200" lvl="1" indent="0">
              <a:buNone/>
            </a:pPr>
            <a:r>
              <a:rPr lang="en-US" altLang="zh-CN" sz="2400" dirty="0"/>
              <a:t> </a:t>
            </a:r>
            <a:r>
              <a:rPr lang="zh-CN" altLang="en-US" sz="2400" dirty="0"/>
              <a:t>申请有效载荷至少是参数“</a:t>
            </a:r>
            <a:r>
              <a:rPr lang="en-US" altLang="zh-CN" sz="2400" dirty="0"/>
              <a:t>size”</a:t>
            </a:r>
            <a:r>
              <a:rPr lang="zh-CN" altLang="en-US" sz="2400" dirty="0"/>
              <a:t>指定大小的内存块，返回该内存块地址首地址（可以使用的区域首地址）。申请的整个块应该在对齐的区间内，并且不能与其他已经分配的块重叠。返回的地址应该是</a:t>
            </a:r>
            <a:r>
              <a:rPr lang="en-US" altLang="zh-CN" sz="2400" dirty="0"/>
              <a:t>8</a:t>
            </a:r>
            <a:r>
              <a:rPr lang="zh-CN" altLang="en-US" sz="2400" dirty="0"/>
              <a:t>字节对齐的（地址</a:t>
            </a:r>
            <a:r>
              <a:rPr lang="en-US" altLang="zh-CN" sz="2400" dirty="0"/>
              <a:t>%8==0</a:t>
            </a:r>
            <a:r>
              <a:rPr lang="zh-CN" altLang="en-US" sz="2400" dirty="0"/>
              <a:t>）。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</p:spTree>
    <p:extLst>
      <p:ext uri="{BB962C8B-B14F-4D97-AF65-F5344CB8AC3E}">
        <p14:creationId xmlns:p14="http://schemas.microsoft.com/office/powerpoint/2010/main" val="493603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4.2</a:t>
            </a:r>
            <a:r>
              <a:rPr lang="zh-CN" altLang="en-US" sz="2800" dirty="0"/>
              <a:t>实验任务</a:t>
            </a:r>
            <a:r>
              <a:rPr lang="en-US" altLang="zh-CN" sz="2800" dirty="0"/>
              <a:t>——</a:t>
            </a:r>
            <a:r>
              <a:rPr lang="zh-CN" altLang="en-US" sz="2800" dirty="0"/>
              <a:t>函数说明</a:t>
            </a:r>
            <a:endParaRPr lang="en-US" altLang="zh-CN" sz="2800" dirty="0"/>
          </a:p>
          <a:p>
            <a:pPr lvl="1"/>
            <a:r>
              <a:rPr lang="en-US" altLang="zh-CN" sz="2400" dirty="0"/>
              <a:t> void </a:t>
            </a:r>
            <a:r>
              <a:rPr lang="en-US" altLang="zh-CN" sz="2400" dirty="0" err="1"/>
              <a:t>mm_free</a:t>
            </a:r>
            <a:r>
              <a:rPr lang="en-US" altLang="zh-CN" sz="2400" dirty="0"/>
              <a:t>(void *</a:t>
            </a:r>
            <a:r>
              <a:rPr lang="en-US" altLang="zh-CN" sz="2400" dirty="0" err="1"/>
              <a:t>ptr</a:t>
            </a:r>
            <a:r>
              <a:rPr lang="en-US" altLang="zh-CN" sz="2400" dirty="0"/>
              <a:t>)</a:t>
            </a:r>
          </a:p>
          <a:p>
            <a:pPr marL="457200" lvl="1" indent="0">
              <a:buNone/>
            </a:pPr>
            <a:r>
              <a:rPr lang="zh-CN" altLang="en-US" dirty="0"/>
              <a:t>释放参数“</a:t>
            </a:r>
            <a:r>
              <a:rPr lang="en-US" altLang="zh-CN" dirty="0" err="1"/>
              <a:t>ptr</a:t>
            </a:r>
            <a:r>
              <a:rPr lang="en-US" altLang="zh-CN" dirty="0"/>
              <a:t>”</a:t>
            </a:r>
            <a:r>
              <a:rPr lang="zh-CN" altLang="en-US" dirty="0"/>
              <a:t>指向的已分配内存块，没有返回值。指针值</a:t>
            </a:r>
            <a:r>
              <a:rPr lang="en-US" altLang="zh-CN" dirty="0" err="1"/>
              <a:t>ptr</a:t>
            </a:r>
            <a:r>
              <a:rPr lang="zh-CN" altLang="en-US" dirty="0"/>
              <a:t>应该是之前调用</a:t>
            </a:r>
            <a:r>
              <a:rPr lang="en-US" altLang="zh-CN" dirty="0" err="1"/>
              <a:t>mm_malloc</a:t>
            </a:r>
            <a:r>
              <a:rPr lang="zh-CN" altLang="en-US" dirty="0"/>
              <a:t>或</a:t>
            </a:r>
            <a:r>
              <a:rPr lang="en-US" altLang="zh-CN" dirty="0" err="1"/>
              <a:t>mm_realloc</a:t>
            </a:r>
            <a:r>
              <a:rPr lang="zh-CN" altLang="en-US" dirty="0"/>
              <a:t>返回的值，并且没有释放过。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void *</a:t>
            </a:r>
            <a:r>
              <a:rPr lang="en-US" altLang="zh-CN" sz="2400" dirty="0" err="1"/>
              <a:t>mm_realloc</a:t>
            </a:r>
            <a:r>
              <a:rPr lang="en-US" altLang="zh-CN" sz="2400" dirty="0"/>
              <a:t>(void *</a:t>
            </a:r>
            <a:r>
              <a:rPr lang="en-US" altLang="zh-CN" sz="2400" dirty="0" err="1"/>
              <a:t>ptr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size_t</a:t>
            </a:r>
            <a:r>
              <a:rPr lang="en-US" altLang="zh-CN" sz="2400" dirty="0"/>
              <a:t> size)</a:t>
            </a:r>
          </a:p>
          <a:p>
            <a:pPr marL="800100" lvl="2" indent="0">
              <a:buNone/>
            </a:pPr>
            <a:r>
              <a:rPr lang="en-US" altLang="zh-CN" dirty="0"/>
              <a:t>–</a:t>
            </a:r>
            <a:r>
              <a:rPr lang="zh-CN" altLang="en-US" dirty="0"/>
              <a:t>如</a:t>
            </a:r>
            <a:r>
              <a:rPr lang="en-US" altLang="zh-CN" dirty="0" err="1"/>
              <a:t>ptr</a:t>
            </a:r>
            <a:r>
              <a:rPr lang="zh-CN" altLang="en-US" dirty="0"/>
              <a:t>是空指针</a:t>
            </a:r>
            <a:r>
              <a:rPr lang="en-US" altLang="zh-CN" dirty="0"/>
              <a:t>NULL,</a:t>
            </a:r>
            <a:r>
              <a:rPr lang="zh-CN" altLang="en-US" dirty="0"/>
              <a:t>等价于</a:t>
            </a:r>
            <a:r>
              <a:rPr lang="en-US" altLang="zh-CN" dirty="0" err="1"/>
              <a:t>mm_malloc</a:t>
            </a:r>
            <a:r>
              <a:rPr lang="en-US" altLang="zh-CN" dirty="0"/>
              <a:t>(size)</a:t>
            </a:r>
          </a:p>
          <a:p>
            <a:pPr marL="800100" lvl="2" indent="0">
              <a:buNone/>
            </a:pPr>
            <a:r>
              <a:rPr lang="en-US" altLang="zh-CN" dirty="0"/>
              <a:t>–</a:t>
            </a:r>
            <a:r>
              <a:rPr lang="zh-CN" altLang="en-US" dirty="0"/>
              <a:t>如果参数</a:t>
            </a:r>
            <a:r>
              <a:rPr lang="en-US" altLang="zh-CN" dirty="0"/>
              <a:t>size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，等价于</a:t>
            </a:r>
            <a:r>
              <a:rPr lang="en-US" altLang="zh-CN" dirty="0" err="1"/>
              <a:t>mm_free</a:t>
            </a:r>
            <a:r>
              <a:rPr lang="en-US" altLang="zh-CN" dirty="0"/>
              <a:t>(</a:t>
            </a:r>
            <a:r>
              <a:rPr lang="en-US" altLang="zh-CN" dirty="0" err="1"/>
              <a:t>ptr</a:t>
            </a:r>
            <a:r>
              <a:rPr lang="en-US" altLang="zh-CN" dirty="0"/>
              <a:t>)</a:t>
            </a:r>
          </a:p>
          <a:p>
            <a:pPr marL="800100" lvl="2" indent="0">
              <a:buNone/>
            </a:pPr>
            <a:r>
              <a:rPr lang="en-US" altLang="zh-CN" dirty="0"/>
              <a:t>–</a:t>
            </a:r>
            <a:r>
              <a:rPr lang="zh-CN" altLang="en-US" dirty="0"/>
              <a:t>如</a:t>
            </a:r>
            <a:r>
              <a:rPr lang="en-US" altLang="zh-CN" dirty="0" err="1"/>
              <a:t>ptr</a:t>
            </a:r>
            <a:r>
              <a:rPr lang="zh-CN" altLang="en-US" dirty="0"/>
              <a:t>非空</a:t>
            </a:r>
            <a:r>
              <a:rPr lang="en-US" altLang="zh-CN" dirty="0"/>
              <a:t>, </a:t>
            </a:r>
            <a:r>
              <a:rPr lang="zh-CN" altLang="en-US" dirty="0"/>
              <a:t>它应该是之前调用</a:t>
            </a:r>
            <a:r>
              <a:rPr lang="en-US" altLang="zh-CN" dirty="0" err="1"/>
              <a:t>mm_malloc</a:t>
            </a:r>
            <a:r>
              <a:rPr lang="zh-CN" altLang="en-US" dirty="0"/>
              <a:t>或</a:t>
            </a:r>
            <a:r>
              <a:rPr lang="en-US" altLang="zh-CN" dirty="0" err="1"/>
              <a:t>mm_realloc</a:t>
            </a:r>
            <a:r>
              <a:rPr lang="zh-CN" altLang="en-US" dirty="0"/>
              <a:t>返回的数值，指向一个已分配的内存块。</a:t>
            </a: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</p:spTree>
    <p:extLst>
      <p:ext uri="{BB962C8B-B14F-4D97-AF65-F5344CB8AC3E}">
        <p14:creationId xmlns:p14="http://schemas.microsoft.com/office/powerpoint/2010/main" val="553149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4.2</a:t>
            </a:r>
            <a:r>
              <a:rPr lang="zh-CN" altLang="en-US" sz="2800" dirty="0"/>
              <a:t>实验任务</a:t>
            </a:r>
            <a:r>
              <a:rPr lang="en-US" altLang="zh-CN" sz="2800" dirty="0"/>
              <a:t>——</a:t>
            </a:r>
            <a:r>
              <a:rPr lang="zh-CN" altLang="en-US" sz="2800" dirty="0"/>
              <a:t>函数说明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void *</a:t>
            </a:r>
            <a:r>
              <a:rPr lang="en-US" altLang="zh-CN" dirty="0" err="1"/>
              <a:t>mm_realloc</a:t>
            </a:r>
            <a:r>
              <a:rPr lang="en-US" altLang="zh-CN" dirty="0"/>
              <a:t>(void *</a:t>
            </a:r>
            <a:r>
              <a:rPr lang="en-US" altLang="zh-CN" dirty="0" err="1"/>
              <a:t>ptr</a:t>
            </a:r>
            <a:r>
              <a:rPr lang="en-US" altLang="zh-CN" dirty="0"/>
              <a:t>, </a:t>
            </a:r>
            <a:r>
              <a:rPr lang="en-US" altLang="zh-CN" dirty="0" err="1"/>
              <a:t>size_t</a:t>
            </a:r>
            <a:r>
              <a:rPr lang="en-US" altLang="zh-CN" dirty="0"/>
              <a:t> size) (</a:t>
            </a:r>
            <a:r>
              <a:rPr lang="zh-CN" altLang="en-US" dirty="0"/>
              <a:t>续</a:t>
            </a:r>
            <a:r>
              <a:rPr lang="en-US" altLang="zh-CN" dirty="0"/>
              <a:t>…)</a:t>
            </a:r>
          </a:p>
          <a:p>
            <a:pPr marL="457200" lvl="1" indent="0">
              <a:buNone/>
            </a:pPr>
            <a:r>
              <a:rPr lang="zh-CN" altLang="en-US" dirty="0">
                <a:solidFill>
                  <a:srgbClr val="0000FF"/>
                </a:solidFill>
              </a:rPr>
              <a:t>调用</a:t>
            </a:r>
            <a:r>
              <a:rPr lang="en-US" altLang="zh-CN" dirty="0" err="1">
                <a:solidFill>
                  <a:srgbClr val="0000FF"/>
                </a:solidFill>
              </a:rPr>
              <a:t>mm_realloc</a:t>
            </a:r>
            <a:r>
              <a:rPr lang="zh-CN" altLang="en-US" dirty="0">
                <a:solidFill>
                  <a:srgbClr val="0000FF"/>
                </a:solidFill>
              </a:rPr>
              <a:t>是为了将</a:t>
            </a:r>
            <a:r>
              <a:rPr lang="en-US" altLang="zh-CN" dirty="0" err="1">
                <a:solidFill>
                  <a:srgbClr val="0000FF"/>
                </a:solidFill>
              </a:rPr>
              <a:t>ptr</a:t>
            </a:r>
            <a:r>
              <a:rPr lang="zh-CN" altLang="en-US" dirty="0">
                <a:solidFill>
                  <a:srgbClr val="0000FF"/>
                </a:solidFill>
              </a:rPr>
              <a:t>所指向内存块（旧块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>
                <a:solidFill>
                  <a:srgbClr val="0000FF"/>
                </a:solidFill>
              </a:rPr>
              <a:t>的大小变为</a:t>
            </a:r>
            <a:r>
              <a:rPr lang="en-US" altLang="zh-CN" dirty="0">
                <a:solidFill>
                  <a:srgbClr val="0000FF"/>
                </a:solidFill>
              </a:rPr>
              <a:t>size</a:t>
            </a:r>
            <a:r>
              <a:rPr lang="zh-CN" altLang="en-US" dirty="0">
                <a:solidFill>
                  <a:srgbClr val="0000FF"/>
                </a:solidFill>
              </a:rPr>
              <a:t>，并返回新内存块的地址。</a:t>
            </a:r>
            <a:endParaRPr lang="en-US" altLang="zh-CN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zh-CN" altLang="en-US" dirty="0">
                <a:solidFill>
                  <a:srgbClr val="0000FF"/>
                </a:solidFill>
              </a:rPr>
              <a:t>注意：</a:t>
            </a:r>
            <a:endParaRPr lang="en-US" altLang="zh-CN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(1)</a:t>
            </a:r>
            <a:r>
              <a:rPr lang="zh-CN" altLang="en-US" dirty="0">
                <a:solidFill>
                  <a:srgbClr val="0000FF"/>
                </a:solidFill>
              </a:rPr>
              <a:t>返回的地址与原地址可能相同，也可能不同，这依赖于算法的实现、旧块内部碎片大小、参数</a:t>
            </a:r>
            <a:r>
              <a:rPr lang="en-US" altLang="zh-CN" dirty="0">
                <a:solidFill>
                  <a:srgbClr val="0000FF"/>
                </a:solidFill>
              </a:rPr>
              <a:t>size</a:t>
            </a:r>
            <a:r>
              <a:rPr lang="zh-CN" altLang="en-US" dirty="0">
                <a:solidFill>
                  <a:srgbClr val="0000FF"/>
                </a:solidFill>
              </a:rPr>
              <a:t>的数值。</a:t>
            </a:r>
            <a:endParaRPr lang="en-US" altLang="zh-CN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(2)</a:t>
            </a:r>
            <a:r>
              <a:rPr lang="zh-CN" altLang="en-US" dirty="0">
                <a:solidFill>
                  <a:srgbClr val="0000FF"/>
                </a:solidFill>
              </a:rPr>
              <a:t>新内存块中，前</a:t>
            </a:r>
            <a:r>
              <a:rPr lang="en-US" altLang="zh-CN" dirty="0">
                <a:solidFill>
                  <a:srgbClr val="0000FF"/>
                </a:solidFill>
              </a:rPr>
              <a:t>min(</a:t>
            </a:r>
            <a:r>
              <a:rPr lang="zh-CN" altLang="en-US" dirty="0">
                <a:solidFill>
                  <a:srgbClr val="0000FF"/>
                </a:solidFill>
              </a:rPr>
              <a:t>旧块</a:t>
            </a:r>
            <a:r>
              <a:rPr lang="en-US" altLang="zh-CN" dirty="0">
                <a:solidFill>
                  <a:srgbClr val="0000FF"/>
                </a:solidFill>
              </a:rPr>
              <a:t>size</a:t>
            </a:r>
            <a:r>
              <a:rPr lang="zh-CN" altLang="en-US" dirty="0">
                <a:solidFill>
                  <a:srgbClr val="0000FF"/>
                </a:solidFill>
              </a:rPr>
              <a:t>，新块</a:t>
            </a:r>
            <a:r>
              <a:rPr lang="en-US" altLang="zh-CN" dirty="0">
                <a:solidFill>
                  <a:srgbClr val="0000FF"/>
                </a:solidFill>
              </a:rPr>
              <a:t>size)</a:t>
            </a:r>
            <a:r>
              <a:rPr lang="zh-CN" altLang="en-US" dirty="0">
                <a:solidFill>
                  <a:srgbClr val="0000FF"/>
                </a:solidFill>
              </a:rPr>
              <a:t>个字节的内容与旧块相同，其他字节未做初始化。</a:t>
            </a: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</p:spTree>
    <p:extLst>
      <p:ext uri="{BB962C8B-B14F-4D97-AF65-F5344CB8AC3E}">
        <p14:creationId xmlns:p14="http://schemas.microsoft.com/office/powerpoint/2010/main" val="1600921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4.2 </a:t>
            </a:r>
            <a:r>
              <a:rPr lang="zh-CN" altLang="en-US" sz="2800" dirty="0"/>
              <a:t>实验任务</a:t>
            </a:r>
            <a:r>
              <a:rPr lang="en-US" altLang="zh-CN" sz="2800" dirty="0"/>
              <a:t>——</a:t>
            </a:r>
            <a:r>
              <a:rPr lang="zh-CN" altLang="en-US" sz="2800" dirty="0"/>
              <a:t>函数说明</a:t>
            </a:r>
            <a:endParaRPr lang="en-US" altLang="zh-CN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</a:t>
            </a:r>
            <a:r>
              <a:rPr lang="zh-CN" altLang="en-US" sz="2400" dirty="0"/>
              <a:t>堆的一致性检查</a:t>
            </a:r>
            <a:r>
              <a:rPr lang="en-US" altLang="zh-CN" sz="2400" dirty="0"/>
              <a:t>int </a:t>
            </a:r>
            <a:r>
              <a:rPr lang="en-US" altLang="zh-CN" sz="2400" dirty="0" err="1"/>
              <a:t>mm_checkheap</a:t>
            </a:r>
            <a:r>
              <a:rPr lang="en-US" altLang="zh-CN" sz="2400" dirty="0"/>
              <a:t>(void)</a:t>
            </a:r>
            <a:endParaRPr lang="zh-CN" altLang="en-US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zh-CN" altLang="en-US" dirty="0"/>
              <a:t>建议重点关注的方面：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dirty="0"/>
              <a:t>• </a:t>
            </a:r>
            <a:r>
              <a:rPr lang="zh-CN" altLang="en-US" dirty="0"/>
              <a:t>空闲列表中的每个块是否都标识为</a:t>
            </a:r>
            <a:r>
              <a:rPr lang="en-US" altLang="zh-CN" dirty="0"/>
              <a:t>free</a:t>
            </a:r>
            <a:r>
              <a:rPr lang="zh-CN" altLang="en-US" dirty="0"/>
              <a:t>（空闲）？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dirty="0"/>
              <a:t>• </a:t>
            </a:r>
            <a:r>
              <a:rPr lang="zh-CN" altLang="en-US" dirty="0"/>
              <a:t>是否有连续的空闲块没有被合并？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dirty="0"/>
              <a:t>• </a:t>
            </a:r>
            <a:r>
              <a:rPr lang="zh-CN" altLang="en-US" dirty="0"/>
              <a:t>是否每个空闲块都在空闲链表中？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dirty="0"/>
              <a:t>• </a:t>
            </a:r>
            <a:r>
              <a:rPr lang="zh-CN" altLang="en-US" dirty="0"/>
              <a:t>空闲链表中的指针是否均指向有效的空闲块？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dirty="0"/>
              <a:t>• </a:t>
            </a:r>
            <a:r>
              <a:rPr lang="zh-CN" altLang="en-US" dirty="0"/>
              <a:t>分配的块是否有重叠？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dirty="0"/>
              <a:t>• </a:t>
            </a:r>
            <a:r>
              <a:rPr lang="zh-CN" altLang="en-US" dirty="0"/>
              <a:t>堆块中的指针是否指向有效的堆地址？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dirty="0"/>
              <a:t>    int </a:t>
            </a:r>
            <a:r>
              <a:rPr lang="en-US" altLang="zh-CN" dirty="0" err="1"/>
              <a:t>mm_check</a:t>
            </a:r>
            <a:r>
              <a:rPr lang="en-US" altLang="zh-CN" dirty="0"/>
              <a:t>(void)</a:t>
            </a:r>
            <a:r>
              <a:rPr lang="zh-CN" altLang="en-US" dirty="0"/>
              <a:t>函数，检查重要的不变量和一致性条件。当且仅当堆是一致的，才能返回非</a:t>
            </a:r>
            <a:r>
              <a:rPr lang="en-US" altLang="zh-CN" dirty="0"/>
              <a:t>0</a:t>
            </a:r>
            <a:r>
              <a:rPr lang="zh-CN" altLang="en-US" dirty="0"/>
              <a:t>值。</a:t>
            </a:r>
            <a:endParaRPr lang="en-US" altLang="zh-CN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dirty="0"/>
              <a:t> ★</a:t>
            </a:r>
            <a:r>
              <a:rPr lang="zh-CN" altLang="en-US" dirty="0"/>
              <a:t>提交代码文件</a:t>
            </a:r>
            <a:r>
              <a:rPr lang="en-US" altLang="zh-CN" dirty="0" err="1"/>
              <a:t>mm.c</a:t>
            </a:r>
            <a:r>
              <a:rPr lang="zh-CN" altLang="en-US" dirty="0"/>
              <a:t>的时候，注释所有</a:t>
            </a:r>
            <a:r>
              <a:rPr lang="en-US" altLang="zh-CN" dirty="0" err="1"/>
              <a:t>mm_checkheap</a:t>
            </a:r>
            <a:r>
              <a:rPr lang="zh-CN" altLang="en-US" dirty="0"/>
              <a:t>的调用，以免影响速度，降低吞吐率。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</p:spTree>
    <p:extLst>
      <p:ext uri="{BB962C8B-B14F-4D97-AF65-F5344CB8AC3E}">
        <p14:creationId xmlns:p14="http://schemas.microsoft.com/office/powerpoint/2010/main" val="3321832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886327-49BC-42FA-B241-546484A6C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4.3 </a:t>
            </a:r>
            <a:r>
              <a:rPr lang="zh-CN" altLang="en-US" dirty="0">
                <a:solidFill>
                  <a:srgbClr val="FF0000"/>
                </a:solidFill>
              </a:rPr>
              <a:t>空闲块合并函数★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函数原型：</a:t>
            </a:r>
            <a:r>
              <a:rPr lang="en-US" altLang="zh-CN" dirty="0"/>
              <a:t>static void *coalesce(void *</a:t>
            </a:r>
            <a:r>
              <a:rPr lang="en-US" altLang="zh-CN" dirty="0" err="1"/>
              <a:t>bp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参         数：</a:t>
            </a:r>
            <a:r>
              <a:rPr lang="en-US" altLang="zh-CN" dirty="0" err="1"/>
              <a:t>bp</a:t>
            </a:r>
            <a:r>
              <a:rPr lang="zh-CN" altLang="en-US" dirty="0"/>
              <a:t>是要回收的空闲块指针</a:t>
            </a:r>
            <a:endParaRPr lang="en-US" altLang="zh-CN" dirty="0"/>
          </a:p>
          <a:p>
            <a:pPr lvl="1"/>
            <a:r>
              <a:rPr lang="zh-CN" altLang="en-US" dirty="0"/>
              <a:t>功         能：将要回收的空闲块和临近的空闲块（如果有的话）合并成一个大的空闲块。</a:t>
            </a:r>
            <a:endParaRPr lang="en-US" altLang="zh-CN" dirty="0"/>
          </a:p>
          <a:p>
            <a:pPr lvl="1"/>
            <a:r>
              <a:rPr lang="zh-CN" altLang="en-US" dirty="0"/>
              <a:t>返  回  值：合并后的空闲块指针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代码实现：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参考教材</a:t>
            </a:r>
            <a:r>
              <a:rPr lang="en-US" altLang="zh-CN" dirty="0">
                <a:solidFill>
                  <a:srgbClr val="FF0000"/>
                </a:solidFill>
              </a:rPr>
              <a:t>9.9.11</a:t>
            </a:r>
            <a:r>
              <a:rPr lang="zh-CN" altLang="en-US" dirty="0">
                <a:solidFill>
                  <a:srgbClr val="FF0000"/>
                </a:solidFill>
              </a:rPr>
              <a:t>节的相关内容，针对空闲块合并的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种情况，进行合并处理。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1373081-7FFB-4570-AAE7-2498DE6FF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</p:spTree>
    <p:extLst>
      <p:ext uri="{BB962C8B-B14F-4D97-AF65-F5344CB8AC3E}">
        <p14:creationId xmlns:p14="http://schemas.microsoft.com/office/powerpoint/2010/main" val="3291711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/>
              <a:t>4.4 </a:t>
            </a:r>
            <a:r>
              <a:rPr lang="zh-CN" altLang="en-US" sz="2800" dirty="0"/>
              <a:t>注意事项</a:t>
            </a:r>
            <a:endParaRPr lang="en-US" altLang="zh-CN" sz="2800" dirty="0"/>
          </a:p>
          <a:p>
            <a:pPr lvl="1">
              <a:spcBef>
                <a:spcPts val="600"/>
              </a:spcBef>
            </a:pPr>
            <a:r>
              <a:rPr lang="zh-CN" altLang="en-US" sz="2400" b="0" dirty="0"/>
              <a:t>不能修改</a:t>
            </a:r>
            <a:r>
              <a:rPr lang="en-US" altLang="zh-CN" sz="2400" b="0" dirty="0" err="1"/>
              <a:t>mm.c</a:t>
            </a:r>
            <a:r>
              <a:rPr lang="zh-CN" altLang="en-US" sz="2400" b="0" dirty="0"/>
              <a:t>中的接口函数（函数声明不能改）</a:t>
            </a:r>
            <a:endParaRPr lang="en-US" altLang="zh-CN" sz="2400" b="0" dirty="0"/>
          </a:p>
          <a:p>
            <a:pPr lvl="1">
              <a:spcBef>
                <a:spcPts val="600"/>
              </a:spcBef>
            </a:pPr>
            <a:r>
              <a:rPr lang="zh-CN" altLang="en-US" sz="2400" dirty="0"/>
              <a:t>不可以使用内存管理相关的库函数或系统调用，如</a:t>
            </a:r>
            <a:r>
              <a:rPr lang="en-US" altLang="zh-CN" sz="2400" dirty="0"/>
              <a:t>malloc, </a:t>
            </a:r>
            <a:r>
              <a:rPr lang="en-US" altLang="zh-CN" sz="2400" dirty="0" err="1"/>
              <a:t>calloc</a:t>
            </a:r>
            <a:r>
              <a:rPr lang="en-US" altLang="zh-CN" sz="2400" dirty="0"/>
              <a:t>, free, </a:t>
            </a:r>
            <a:r>
              <a:rPr lang="en-US" altLang="zh-CN" sz="2400" dirty="0" err="1"/>
              <a:t>realloc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sbrk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brk</a:t>
            </a:r>
            <a:r>
              <a:rPr lang="zh-CN" altLang="en-US" sz="2400" dirty="0"/>
              <a:t>等</a:t>
            </a:r>
            <a:endParaRPr lang="en-US" altLang="zh-CN" sz="2400" dirty="0"/>
          </a:p>
          <a:p>
            <a:pPr lvl="1">
              <a:spcBef>
                <a:spcPts val="600"/>
              </a:spcBef>
            </a:pPr>
            <a:r>
              <a:rPr lang="zh-CN" altLang="en-US" sz="2400" dirty="0"/>
              <a:t>不可以定义任何全局或静态的复合数据结构，例如：数据、结构体、树或链表</a:t>
            </a:r>
          </a:p>
          <a:p>
            <a:pPr lvl="1">
              <a:spcBef>
                <a:spcPts val="600"/>
              </a:spcBef>
            </a:pPr>
            <a:r>
              <a:rPr lang="zh-CN" altLang="en-US" sz="2400" dirty="0"/>
              <a:t>可以定义全局标量型变量，例如整型、浮点型、指针。</a:t>
            </a:r>
            <a:endParaRPr lang="en-US" altLang="zh-CN" sz="2400" dirty="0"/>
          </a:p>
          <a:p>
            <a:pPr lvl="1">
              <a:spcBef>
                <a:spcPts val="600"/>
              </a:spcBef>
            </a:pPr>
            <a:r>
              <a:rPr lang="zh-CN" altLang="en-US" sz="2400" dirty="0"/>
              <a:t>对齐：为了和</a:t>
            </a:r>
            <a:r>
              <a:rPr lang="en-US" altLang="zh-CN" sz="2400" dirty="0" err="1"/>
              <a:t>libc</a:t>
            </a:r>
            <a:r>
              <a:rPr lang="zh-CN" altLang="en-US" sz="2400" dirty="0"/>
              <a:t>的</a:t>
            </a:r>
            <a:r>
              <a:rPr lang="en-US" altLang="zh-CN" sz="2400" dirty="0"/>
              <a:t>malloc</a:t>
            </a:r>
            <a:r>
              <a:rPr lang="zh-CN" altLang="en-US" sz="2400" dirty="0"/>
              <a:t>一致，使用</a:t>
            </a:r>
            <a:r>
              <a:rPr lang="en-US" altLang="zh-CN" sz="2400" dirty="0"/>
              <a:t>8</a:t>
            </a:r>
            <a:r>
              <a:rPr lang="zh-CN" altLang="en-US" sz="2400" dirty="0"/>
              <a:t>字节边界对齐，即实验实现的</a:t>
            </a:r>
            <a:r>
              <a:rPr lang="en-US" altLang="zh-CN" sz="2400" dirty="0"/>
              <a:t>malloc</a:t>
            </a:r>
            <a:r>
              <a:rPr lang="zh-CN" altLang="en-US" sz="2400" dirty="0"/>
              <a:t>函数、</a:t>
            </a:r>
            <a:r>
              <a:rPr lang="en-US" altLang="zh-CN" sz="2400" dirty="0" err="1"/>
              <a:t>remalloc</a:t>
            </a:r>
            <a:r>
              <a:rPr lang="zh-CN" altLang="en-US" sz="2400" dirty="0"/>
              <a:t>函数应该返回</a:t>
            </a:r>
            <a:r>
              <a:rPr lang="en-US" altLang="zh-CN" sz="2400" dirty="0"/>
              <a:t>8</a:t>
            </a:r>
            <a:r>
              <a:rPr lang="zh-CN" altLang="en-US" sz="2400" dirty="0"/>
              <a:t>字节对齐的边界（指针值</a:t>
            </a:r>
            <a:r>
              <a:rPr lang="en-US" altLang="zh-CN" sz="2400" dirty="0"/>
              <a:t>%8==0)</a:t>
            </a:r>
          </a:p>
          <a:p>
            <a:pPr lvl="2">
              <a:spcBef>
                <a:spcPts val="600"/>
              </a:spcBef>
            </a:pPr>
            <a:r>
              <a:rPr lang="zh-CN" altLang="en-US" sz="2400" dirty="0"/>
              <a:t>测试驱动程序会强制检查这一点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</p:spTree>
    <p:extLst>
      <p:ext uri="{BB962C8B-B14F-4D97-AF65-F5344CB8AC3E}">
        <p14:creationId xmlns:p14="http://schemas.microsoft.com/office/powerpoint/2010/main" val="1455829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11B121-6830-4B7B-BEB8-A779C88AE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/>
              <a:t>4.5 </a:t>
            </a:r>
            <a:r>
              <a:rPr lang="zh-CN" altLang="en-US" sz="2800" dirty="0"/>
              <a:t>优化方案建议</a:t>
            </a:r>
            <a:r>
              <a:rPr lang="zh-CN" altLang="en-US" sz="2800" dirty="0">
                <a:solidFill>
                  <a:srgbClr val="006600"/>
                </a:solidFill>
              </a:rPr>
              <a:t>（不做要求）</a:t>
            </a:r>
            <a:endParaRPr lang="en-US" altLang="zh-CN" sz="2400" dirty="0">
              <a:solidFill>
                <a:srgbClr val="0066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/>
              <a:t>方案</a:t>
            </a:r>
            <a:r>
              <a:rPr lang="en-US" altLang="zh-CN" sz="2400" dirty="0"/>
              <a:t>1</a:t>
            </a:r>
            <a:r>
              <a:rPr lang="zh-CN" altLang="en-US" sz="2400" dirty="0"/>
              <a:t>：显式空闲链表 </a:t>
            </a:r>
            <a:r>
              <a:rPr lang="en-US" altLang="zh-CN" sz="2400" dirty="0"/>
              <a:t>+ </a:t>
            </a:r>
            <a:r>
              <a:rPr lang="zh-CN" altLang="en-US" sz="2400" dirty="0"/>
              <a:t>基于边界标签的空闲块合并 </a:t>
            </a:r>
            <a:r>
              <a:rPr lang="en-US" altLang="zh-CN" sz="2400" dirty="0"/>
              <a:t>+ </a:t>
            </a:r>
            <a:r>
              <a:rPr lang="zh-CN" altLang="en-US" sz="2400" dirty="0"/>
              <a:t>首次适配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/>
              <a:t>方案</a:t>
            </a:r>
            <a:r>
              <a:rPr lang="en-US" altLang="zh-CN" sz="2400" dirty="0"/>
              <a:t>2</a:t>
            </a:r>
            <a:r>
              <a:rPr lang="zh-CN" altLang="en-US" sz="2400" dirty="0"/>
              <a:t>：使用红黑树（最优的方法）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0E69EA8-D045-4A03-B1B8-E611EC70D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</p:spTree>
    <p:extLst>
      <p:ext uri="{BB962C8B-B14F-4D97-AF65-F5344CB8AC3E}">
        <p14:creationId xmlns:p14="http://schemas.microsoft.com/office/powerpoint/2010/main" val="180889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E3D7C6-C8A5-4AF1-9AD2-2E8A1EF20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/>
              <a:t>4.5 </a:t>
            </a:r>
            <a:r>
              <a:rPr lang="zh-CN" altLang="en-US" sz="2800" dirty="0"/>
              <a:t>优化方案建议</a:t>
            </a:r>
            <a:r>
              <a:rPr lang="zh-CN" altLang="en-US" dirty="0">
                <a:solidFill>
                  <a:srgbClr val="006600"/>
                </a:solidFill>
              </a:rPr>
              <a:t>（不做要求）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参考教材，使用宏函数实现一些指针的算术运算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分阶段完成、测试</a:t>
            </a:r>
          </a:p>
          <a:p>
            <a:pPr lvl="2">
              <a:spcBef>
                <a:spcPts val="1200"/>
              </a:spcBef>
            </a:pPr>
            <a:r>
              <a:rPr lang="zh-CN" altLang="en-US" sz="2400" dirty="0"/>
              <a:t>阶段</a:t>
            </a:r>
            <a:r>
              <a:rPr lang="en-US" altLang="zh-CN" sz="2400" dirty="0"/>
              <a:t>1</a:t>
            </a:r>
            <a:r>
              <a:rPr lang="zh-CN" altLang="en-US" sz="2400" dirty="0"/>
              <a:t>：前</a:t>
            </a:r>
            <a:r>
              <a:rPr lang="en-US" altLang="zh-CN" sz="2400" dirty="0"/>
              <a:t>9</a:t>
            </a:r>
            <a:r>
              <a:rPr lang="zh-CN" altLang="en-US" sz="2400" dirty="0"/>
              <a:t>个</a:t>
            </a:r>
            <a:r>
              <a:rPr lang="en-US" altLang="zh-CN" sz="2400" dirty="0"/>
              <a:t>trace</a:t>
            </a:r>
            <a:r>
              <a:rPr lang="zh-CN" altLang="en-US" sz="2400" dirty="0"/>
              <a:t>文件包含</a:t>
            </a:r>
            <a:r>
              <a:rPr lang="en-US" altLang="zh-CN" sz="2400" dirty="0"/>
              <a:t>malloc</a:t>
            </a:r>
            <a:r>
              <a:rPr lang="zh-CN" altLang="en-US" sz="2400" dirty="0"/>
              <a:t>和</a:t>
            </a:r>
            <a:r>
              <a:rPr lang="en-US" altLang="zh-CN" sz="2400" dirty="0"/>
              <a:t>free</a:t>
            </a:r>
            <a:r>
              <a:rPr lang="zh-CN" altLang="en-US" sz="2400" dirty="0"/>
              <a:t>的测试</a:t>
            </a:r>
          </a:p>
          <a:p>
            <a:pPr lvl="2">
              <a:spcBef>
                <a:spcPts val="1200"/>
              </a:spcBef>
            </a:pPr>
            <a:r>
              <a:rPr lang="zh-CN" altLang="en-US" sz="2400" dirty="0"/>
              <a:t>阶段</a:t>
            </a:r>
            <a:r>
              <a:rPr lang="en-US" altLang="zh-CN" sz="2400" dirty="0"/>
              <a:t>2</a:t>
            </a:r>
            <a:r>
              <a:rPr lang="zh-CN" altLang="en-US" sz="2400" dirty="0"/>
              <a:t>：最后</a:t>
            </a:r>
            <a:r>
              <a:rPr lang="en-US" altLang="zh-CN" sz="2400" dirty="0"/>
              <a:t>2</a:t>
            </a:r>
            <a:r>
              <a:rPr lang="zh-CN" altLang="en-US" sz="2400" dirty="0"/>
              <a:t>个</a:t>
            </a:r>
            <a:r>
              <a:rPr lang="en-US" altLang="zh-CN" sz="2400" dirty="0"/>
              <a:t>trace</a:t>
            </a:r>
            <a:r>
              <a:rPr lang="zh-CN" altLang="en-US" sz="2400" dirty="0"/>
              <a:t>文件包含对</a:t>
            </a:r>
            <a:r>
              <a:rPr lang="en-US" altLang="zh-CN" sz="2400" dirty="0" err="1"/>
              <a:t>realloc</a:t>
            </a:r>
            <a:r>
              <a:rPr lang="zh-CN" altLang="en-US" sz="2400" dirty="0"/>
              <a:t>、</a:t>
            </a:r>
            <a:r>
              <a:rPr lang="en-US" altLang="zh-CN" sz="2400" dirty="0"/>
              <a:t>malloc</a:t>
            </a:r>
            <a:r>
              <a:rPr lang="zh-CN" altLang="en-US" sz="2400" dirty="0"/>
              <a:t>和</a:t>
            </a:r>
            <a:r>
              <a:rPr lang="en-US" altLang="zh-CN" sz="2400" dirty="0"/>
              <a:t>free</a:t>
            </a:r>
            <a:r>
              <a:rPr lang="zh-CN" altLang="en-US" sz="2400" dirty="0"/>
              <a:t>的测试</a:t>
            </a:r>
          </a:p>
          <a:p>
            <a:pPr marL="857250" lvl="2" indent="0">
              <a:spcBef>
                <a:spcPts val="1200"/>
              </a:spcBef>
              <a:buNone/>
            </a:pPr>
            <a:r>
              <a:rPr lang="zh-CN" altLang="en-US" sz="2400" dirty="0"/>
              <a:t>可以利用</a:t>
            </a:r>
            <a:r>
              <a:rPr lang="en-US" altLang="zh-CN" sz="2400" dirty="0"/>
              <a:t>malloc</a:t>
            </a:r>
            <a:r>
              <a:rPr lang="zh-CN" altLang="en-US" sz="2400" dirty="0"/>
              <a:t>和</a:t>
            </a:r>
            <a:r>
              <a:rPr lang="en-US" altLang="zh-CN" sz="2400" dirty="0"/>
              <a:t>free</a:t>
            </a:r>
            <a:r>
              <a:rPr lang="zh-CN" altLang="en-US" sz="2400" dirty="0"/>
              <a:t>实现</a:t>
            </a:r>
            <a:r>
              <a:rPr lang="en-US" altLang="zh-CN" sz="2400" dirty="0" err="1"/>
              <a:t>realloc</a:t>
            </a:r>
            <a:r>
              <a:rPr lang="zh-CN" altLang="en-US" sz="2400" dirty="0"/>
              <a:t>的功能，但如果获取高性能，需要写单独的</a:t>
            </a:r>
            <a:r>
              <a:rPr lang="en-US" altLang="zh-CN" sz="2400" dirty="0" err="1"/>
              <a:t>realloc</a:t>
            </a:r>
            <a:r>
              <a:rPr lang="zh-CN" altLang="en-US" sz="2400" dirty="0"/>
              <a:t>函数。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使用</a:t>
            </a:r>
            <a:r>
              <a:rPr lang="en-US" altLang="zh-CN" sz="2400" dirty="0"/>
              <a:t>profiler</a:t>
            </a:r>
            <a:r>
              <a:rPr lang="zh-CN" altLang="en-US" sz="2400" dirty="0"/>
              <a:t>，工具</a:t>
            </a:r>
            <a:r>
              <a:rPr lang="en-US" altLang="zh-CN" sz="2400" dirty="0" err="1"/>
              <a:t>gprof</a:t>
            </a:r>
            <a:r>
              <a:rPr lang="zh-CN" altLang="en-US" sz="2400" dirty="0"/>
              <a:t>对优化性能很有帮助</a:t>
            </a:r>
            <a:endParaRPr lang="en-US" altLang="zh-CN" sz="2400" dirty="0"/>
          </a:p>
          <a:p>
            <a:pPr marL="342900" lvl="1" indent="-342900">
              <a:buSzPct val="60000"/>
              <a:buFont typeface="Wingdings 2" pitchFamily="18" charset="2"/>
              <a:buChar char="¢"/>
            </a:pPr>
            <a:endParaRPr lang="zh-CN" altLang="en-US" sz="2800" b="1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5285946-09B2-438A-A4D7-AA07EAC9F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</p:spTree>
    <p:extLst>
      <p:ext uri="{BB962C8B-B14F-4D97-AF65-F5344CB8AC3E}">
        <p14:creationId xmlns:p14="http://schemas.microsoft.com/office/powerpoint/2010/main" val="1792355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4.6 </a:t>
            </a:r>
            <a:r>
              <a:rPr lang="zh-CN" altLang="en-US" sz="2800" dirty="0"/>
              <a:t>性能评测方法</a:t>
            </a:r>
            <a:endParaRPr lang="en-US" altLang="zh-CN" sz="2800" dirty="0"/>
          </a:p>
          <a:p>
            <a:pPr lvl="1"/>
            <a:r>
              <a:rPr lang="zh-CN" altLang="en-US" sz="2400" dirty="0"/>
              <a:t>实验目标：能正确、高效、快速地运行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生成可执行评测程序文件的方法</a:t>
            </a:r>
            <a:endParaRPr lang="en-US" altLang="zh-CN" sz="2400" dirty="0"/>
          </a:p>
          <a:p>
            <a:pPr marL="514350" lvl="1" indent="0">
              <a:spcBef>
                <a:spcPts val="0"/>
              </a:spcBef>
              <a:buNone/>
            </a:pPr>
            <a:r>
              <a:rPr lang="en-US" altLang="zh-CN" sz="2400" dirty="0"/>
              <a:t>      </a:t>
            </a:r>
            <a:r>
              <a:rPr lang="en-US" altLang="zh-CN" sz="2400" dirty="0" err="1"/>
              <a:t>linux</a:t>
            </a:r>
            <a:r>
              <a:rPr lang="en-US" altLang="zh-CN" sz="2400" dirty="0"/>
              <a:t>&gt;make</a:t>
            </a:r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评测方法</a:t>
            </a:r>
            <a:r>
              <a:rPr lang="en-US" altLang="zh-CN" sz="2400" dirty="0"/>
              <a:t>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dirty="0"/>
              <a:t>     </a:t>
            </a:r>
            <a:r>
              <a:rPr lang="en-US" altLang="zh-CN" sz="2400" dirty="0" err="1"/>
              <a:t>mdriver</a:t>
            </a:r>
            <a:r>
              <a:rPr lang="en-US" altLang="zh-CN" sz="2400" dirty="0"/>
              <a:t> [-</a:t>
            </a:r>
            <a:r>
              <a:rPr lang="en-US" altLang="zh-CN" sz="2400" dirty="0" err="1"/>
              <a:t>hvVa</a:t>
            </a:r>
            <a:r>
              <a:rPr lang="en-US" altLang="zh-CN" sz="2400" dirty="0"/>
              <a:t>] [-f &lt;file&gt;]	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zh-CN" altLang="en-US" sz="2400" dirty="0"/>
              <a:t>     选项：</a:t>
            </a:r>
            <a:endParaRPr lang="en-US" altLang="zh-CN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dirty="0"/>
              <a:t>     -a         </a:t>
            </a:r>
            <a:r>
              <a:rPr lang="zh-CN" altLang="en-US" sz="2400" dirty="0"/>
              <a:t>不检查分组信息</a:t>
            </a:r>
            <a:endParaRPr lang="en-US" altLang="zh-CN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dirty="0"/>
              <a:t>     -f &lt;file&gt;  </a:t>
            </a:r>
            <a:r>
              <a:rPr lang="zh-CN" altLang="en-US" sz="2400" dirty="0"/>
              <a:t>使用</a:t>
            </a:r>
            <a:r>
              <a:rPr lang="en-US" altLang="zh-CN" sz="2400" dirty="0"/>
              <a:t> &lt;file&gt;</a:t>
            </a:r>
            <a:r>
              <a:rPr lang="zh-CN" altLang="en-US" sz="2400" dirty="0"/>
              <a:t>作为单个的测试轨迹文件</a:t>
            </a:r>
            <a:endParaRPr lang="en-US" altLang="zh-CN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dirty="0"/>
              <a:t>     -h      </a:t>
            </a:r>
            <a:r>
              <a:rPr lang="zh-CN" altLang="en-US" sz="2400" dirty="0"/>
              <a:t>显示帮助信息</a:t>
            </a:r>
            <a:endParaRPr lang="en-US" altLang="zh-CN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dirty="0"/>
              <a:t>     -l       </a:t>
            </a:r>
            <a:r>
              <a:rPr lang="zh-CN" altLang="en-US" sz="2400" dirty="0"/>
              <a:t>也运行</a:t>
            </a:r>
            <a:r>
              <a:rPr lang="en-US" altLang="zh-CN" sz="2400" dirty="0"/>
              <a:t>C</a:t>
            </a:r>
            <a:r>
              <a:rPr lang="zh-CN" altLang="en-US" sz="2400" dirty="0"/>
              <a:t>库的</a:t>
            </a:r>
            <a:r>
              <a:rPr lang="en-US" altLang="zh-CN" sz="2400" dirty="0" err="1"/>
              <a:t>malloc</a:t>
            </a:r>
            <a:endParaRPr lang="en-US" altLang="zh-CN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dirty="0"/>
              <a:t>     -v      </a:t>
            </a:r>
            <a:r>
              <a:rPr lang="zh-CN" altLang="en-US" sz="2400" dirty="0"/>
              <a:t>输出每个轨迹文件性能</a:t>
            </a:r>
            <a:endParaRPr lang="en-US" altLang="zh-CN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400" dirty="0"/>
              <a:t>     -V     </a:t>
            </a:r>
            <a:r>
              <a:rPr lang="zh-CN" altLang="en-US" sz="2400" dirty="0"/>
              <a:t>输出额外的调试信息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</p:spTree>
    <p:extLst>
      <p:ext uri="{BB962C8B-B14F-4D97-AF65-F5344CB8AC3E}">
        <p14:creationId xmlns:p14="http://schemas.microsoft.com/office/powerpoint/2010/main" val="2535990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实验类型：设计型实验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理解现代计算机系统虚拟存储的基本知识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C</a:t>
            </a:r>
            <a:r>
              <a:rPr lang="zh-CN" altLang="en-US" dirty="0"/>
              <a:t>语言指针相关的基本操作</a:t>
            </a:r>
            <a:endParaRPr lang="en-US" altLang="zh-CN" dirty="0"/>
          </a:p>
          <a:p>
            <a:pPr lvl="1"/>
            <a:r>
              <a:rPr lang="zh-CN" altLang="en-US" dirty="0"/>
              <a:t>深入理解动态存储申请、释放的基本原理和相关系统函数</a:t>
            </a:r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C</a:t>
            </a:r>
            <a:r>
              <a:rPr lang="zh-CN" altLang="en-US" dirty="0"/>
              <a:t>语言实现动态存储分配器，并进行测试分析</a:t>
            </a:r>
            <a:endParaRPr lang="en-US" altLang="zh-CN" dirty="0"/>
          </a:p>
          <a:p>
            <a:pPr lvl="1"/>
            <a:r>
              <a:rPr lang="zh-CN" altLang="en-US" dirty="0"/>
              <a:t>培养</a:t>
            </a:r>
            <a:r>
              <a:rPr lang="en-US" altLang="zh-CN" dirty="0"/>
              <a:t>Linux</a:t>
            </a:r>
            <a:r>
              <a:rPr lang="zh-CN" altLang="en-US" dirty="0"/>
              <a:t>下的软件系统开发与测试能力</a:t>
            </a:r>
            <a:endParaRPr lang="en-US" altLang="zh-CN" dirty="0"/>
          </a:p>
          <a:p>
            <a:r>
              <a:rPr lang="zh-CN" altLang="en-US" dirty="0"/>
              <a:t>实验指导教师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/>
              <a:t>任课教师：刘宏伟、史先俊、郑贵滨、吴锐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en-US" dirty="0"/>
              <a:t>实验分组</a:t>
            </a:r>
            <a:endParaRPr lang="en-US" altLang="zh-CN" dirty="0"/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</p:spTree>
    <p:extLst>
      <p:ext uri="{BB962C8B-B14F-4D97-AF65-F5344CB8AC3E}">
        <p14:creationId xmlns:p14="http://schemas.microsoft.com/office/powerpoint/2010/main" val="690938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4.6 </a:t>
            </a:r>
            <a:r>
              <a:rPr lang="zh-CN" altLang="en-US" sz="2800" dirty="0"/>
              <a:t>性能评测方法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dirty="0"/>
              <a:t>     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dirty="0" err="1"/>
              <a:t>amptjp-bal.rep</a:t>
            </a:r>
            <a:r>
              <a:rPr lang="zh-CN" altLang="en-US" dirty="0"/>
              <a:t>轨迹文件：指示测试驱动程序</a:t>
            </a:r>
            <a:r>
              <a:rPr lang="en-US" altLang="zh-CN" dirty="0" err="1"/>
              <a:t>mdriver</a:t>
            </a:r>
            <a:r>
              <a:rPr lang="zh-CN" altLang="en-US" dirty="0"/>
              <a:t>以一定顺序调用</a:t>
            </a:r>
            <a:r>
              <a:rPr lang="en-US" altLang="zh-CN" dirty="0" err="1"/>
              <a:t>mm_malloc</a:t>
            </a:r>
            <a:r>
              <a:rPr lang="en-US" altLang="zh-CN" dirty="0"/>
              <a:t>, </a:t>
            </a:r>
            <a:r>
              <a:rPr lang="en-US" altLang="zh-CN" dirty="0" err="1"/>
              <a:t>mm_realloc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 err="1"/>
              <a:t>mm_free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dirty="0" err="1"/>
              <a:t>cccp-bal.rep</a:t>
            </a:r>
            <a:r>
              <a:rPr lang="en-US" altLang="zh-CN" dirty="0"/>
              <a:t>    </a:t>
            </a:r>
          </a:p>
          <a:p>
            <a:pPr lvl="1">
              <a:spcBef>
                <a:spcPts val="0"/>
              </a:spcBef>
            </a:pPr>
            <a:r>
              <a:rPr lang="en-US" altLang="zh-CN" dirty="0" err="1"/>
              <a:t>cp-decl-bal.rep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dirty="0"/>
              <a:t>expr-</a:t>
            </a:r>
            <a:r>
              <a:rPr lang="en-US" altLang="zh-CN" dirty="0" err="1"/>
              <a:t>bal.rep</a:t>
            </a:r>
            <a:r>
              <a:rPr lang="en-US" altLang="zh-CN" dirty="0"/>
              <a:t>    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coalescing-</a:t>
            </a:r>
            <a:r>
              <a:rPr lang="en-US" altLang="zh-CN" dirty="0" err="1"/>
              <a:t>bal.rep</a:t>
            </a:r>
            <a:r>
              <a:rPr lang="en-US" altLang="zh-CN" dirty="0"/>
              <a:t>    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random-</a:t>
            </a:r>
            <a:r>
              <a:rPr lang="en-US" altLang="zh-CN" dirty="0" err="1"/>
              <a:t>bal.rep</a:t>
            </a:r>
            <a:r>
              <a:rPr lang="en-US" altLang="zh-CN" dirty="0"/>
              <a:t>    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random2-bal.rep    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binary-</a:t>
            </a:r>
            <a:r>
              <a:rPr lang="en-US" altLang="zh-CN" dirty="0" err="1"/>
              <a:t>bal.rep</a:t>
            </a:r>
            <a:r>
              <a:rPr lang="en-US" altLang="zh-CN" dirty="0"/>
              <a:t>    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binary2-bal.rep    </a:t>
            </a:r>
          </a:p>
          <a:p>
            <a:pPr lvl="1">
              <a:spcBef>
                <a:spcPts val="0"/>
              </a:spcBef>
            </a:pPr>
            <a:r>
              <a:rPr lang="en-US" altLang="zh-CN" dirty="0" err="1"/>
              <a:t>realloc-bal.rep</a:t>
            </a:r>
            <a:r>
              <a:rPr lang="en-US" altLang="zh-CN" dirty="0"/>
              <a:t>    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realloc2-bal.rep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410200" y="2764572"/>
            <a:ext cx="3336925" cy="409342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u="sng" dirty="0" err="1">
                <a:solidFill>
                  <a:srgbClr val="006600"/>
                </a:solidFill>
                <a:latin typeface="Calibri" pitchFamily="34" charset="0"/>
              </a:rPr>
              <a:t>amptjp-bal.rep</a:t>
            </a:r>
            <a:endParaRPr lang="pt-BR" altLang="zh-CN" sz="2000" u="sng" dirty="0">
              <a:solidFill>
                <a:srgbClr val="006600"/>
              </a:solidFill>
              <a:latin typeface="Calibri" pitchFamily="34" charset="0"/>
            </a:endParaRPr>
          </a:p>
          <a:p>
            <a:r>
              <a:rPr lang="pt-BR" altLang="zh-CN" sz="2000" dirty="0">
                <a:latin typeface="Calibri" pitchFamily="34" charset="0"/>
              </a:rPr>
              <a:t>3000000</a:t>
            </a:r>
            <a:r>
              <a:rPr lang="en-US" altLang="zh-CN" sz="2000" dirty="0">
                <a:solidFill>
                  <a:srgbClr val="0000FF"/>
                </a:solidFill>
                <a:latin typeface="Calibri" pitchFamily="34" charset="0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latin typeface="Calibri" pitchFamily="34" charset="0"/>
              </a:rPr>
              <a:t>推荐的堆尺寸</a:t>
            </a:r>
            <a:endParaRPr lang="pt-BR" altLang="zh-CN" sz="2000" dirty="0">
              <a:solidFill>
                <a:srgbClr val="0000FF"/>
              </a:solidFill>
              <a:latin typeface="Calibri" pitchFamily="34" charset="0"/>
            </a:endParaRPr>
          </a:p>
          <a:p>
            <a:r>
              <a:rPr lang="pt-BR" altLang="zh-CN" sz="2000" dirty="0">
                <a:latin typeface="Calibri" pitchFamily="34" charset="0"/>
              </a:rPr>
              <a:t>2847</a:t>
            </a:r>
            <a:r>
              <a:rPr lang="en-US" altLang="zh-CN" sz="2000" dirty="0">
                <a:solidFill>
                  <a:srgbClr val="0000FF"/>
                </a:solidFill>
                <a:latin typeface="Calibri" pitchFamily="34" charset="0"/>
              </a:rPr>
              <a:t>//</a:t>
            </a:r>
            <a:r>
              <a:rPr lang="en-US" altLang="zh-CN" sz="2000" dirty="0" err="1">
                <a:solidFill>
                  <a:srgbClr val="0000FF"/>
                </a:solidFill>
                <a:latin typeface="Calibri" pitchFamily="34" charset="0"/>
              </a:rPr>
              <a:t>alloc</a:t>
            </a:r>
            <a:r>
              <a:rPr lang="zh-CN" altLang="en-US" sz="2000" dirty="0">
                <a:solidFill>
                  <a:srgbClr val="0000FF"/>
                </a:solidFill>
                <a:latin typeface="Calibri" pitchFamily="34" charset="0"/>
              </a:rPr>
              <a:t>、</a:t>
            </a:r>
            <a:r>
              <a:rPr lang="en-US" altLang="zh-CN" sz="2000" dirty="0" err="1">
                <a:solidFill>
                  <a:srgbClr val="0000FF"/>
                </a:solidFill>
                <a:latin typeface="Calibri" pitchFamily="34" charset="0"/>
              </a:rPr>
              <a:t>realloc</a:t>
            </a:r>
            <a:r>
              <a:rPr lang="zh-CN" altLang="en-US" sz="2000" dirty="0">
                <a:solidFill>
                  <a:srgbClr val="0000FF"/>
                </a:solidFill>
                <a:latin typeface="Calibri" pitchFamily="34" charset="0"/>
              </a:rPr>
              <a:t>的</a:t>
            </a:r>
            <a:r>
              <a:rPr lang="en-US" altLang="zh-CN" sz="2000" dirty="0">
                <a:solidFill>
                  <a:srgbClr val="0000FF"/>
                </a:solidFill>
                <a:latin typeface="Calibri" pitchFamily="34" charset="0"/>
              </a:rPr>
              <a:t>id</a:t>
            </a:r>
            <a:r>
              <a:rPr lang="zh-CN" altLang="en-US" sz="2000" dirty="0">
                <a:solidFill>
                  <a:srgbClr val="0000FF"/>
                </a:solidFill>
                <a:latin typeface="Calibri" pitchFamily="34" charset="0"/>
              </a:rPr>
              <a:t>数量</a:t>
            </a:r>
            <a:endParaRPr lang="pt-BR" altLang="zh-CN" sz="2000" dirty="0">
              <a:solidFill>
                <a:srgbClr val="0000FF"/>
              </a:solidFill>
              <a:latin typeface="Calibri" pitchFamily="34" charset="0"/>
            </a:endParaRPr>
          </a:p>
          <a:p>
            <a:r>
              <a:rPr lang="pt-BR" altLang="zh-CN" sz="2000" dirty="0">
                <a:latin typeface="Calibri" pitchFamily="34" charset="0"/>
              </a:rPr>
              <a:t>5694 </a:t>
            </a:r>
            <a:r>
              <a:rPr lang="pt-BR" altLang="zh-CN" sz="2000" dirty="0">
                <a:solidFill>
                  <a:srgbClr val="0000FF"/>
                </a:solidFill>
                <a:latin typeface="Calibri" pitchFamily="34" charset="0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latin typeface="Calibri" pitchFamily="34" charset="0"/>
              </a:rPr>
              <a:t>操作总数</a:t>
            </a:r>
            <a:endParaRPr lang="pt-BR" altLang="zh-CN" sz="2000" dirty="0">
              <a:solidFill>
                <a:srgbClr val="0000FF"/>
              </a:solidFill>
              <a:latin typeface="Calibri" pitchFamily="34" charset="0"/>
            </a:endParaRPr>
          </a:p>
          <a:p>
            <a:r>
              <a:rPr lang="pt-BR" altLang="zh-CN" sz="2000" dirty="0">
                <a:latin typeface="Calibri" pitchFamily="34" charset="0"/>
              </a:rPr>
              <a:t>1</a:t>
            </a:r>
          </a:p>
          <a:p>
            <a:r>
              <a:rPr lang="pt-BR" altLang="zh-CN" sz="2000" dirty="0">
                <a:latin typeface="Calibri" pitchFamily="34" charset="0"/>
              </a:rPr>
              <a:t>a 0 2040</a:t>
            </a:r>
          </a:p>
          <a:p>
            <a:r>
              <a:rPr lang="pt-BR" altLang="zh-CN" sz="2000" dirty="0">
                <a:latin typeface="Calibri" pitchFamily="34" charset="0"/>
              </a:rPr>
              <a:t>a 1 2040</a:t>
            </a:r>
          </a:p>
          <a:p>
            <a:r>
              <a:rPr lang="pt-BR" altLang="zh-CN" sz="2000" dirty="0">
                <a:latin typeface="Calibri" pitchFamily="34" charset="0"/>
              </a:rPr>
              <a:t>a 2 48</a:t>
            </a:r>
          </a:p>
          <a:p>
            <a:r>
              <a:rPr lang="pt-BR" altLang="zh-CN" sz="2000" dirty="0">
                <a:latin typeface="Calibri" pitchFamily="34" charset="0"/>
              </a:rPr>
              <a:t>a 3 4072</a:t>
            </a:r>
          </a:p>
          <a:p>
            <a:r>
              <a:rPr lang="pt-BR" altLang="zh-CN" sz="2000" dirty="0">
                <a:latin typeface="Calibri" pitchFamily="34" charset="0"/>
              </a:rPr>
              <a:t>a 4 4072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alibri" pitchFamily="34" charset="0"/>
              </a:rPr>
              <a:t>a:alloc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alibri" pitchFamily="34" charset="0"/>
              </a:rPr>
              <a:t>r:realloc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Calibri" pitchFamily="34" charset="0"/>
              </a:rPr>
              <a:t>f: free</a:t>
            </a:r>
            <a:endParaRPr lang="zh-CN" altLang="en-US" sz="2000" dirty="0">
              <a:solidFill>
                <a:srgbClr val="0000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91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dirty="0"/>
              <a:t>4.7 </a:t>
            </a:r>
            <a:r>
              <a:rPr lang="zh-CN" altLang="en-US" sz="2800" dirty="0"/>
              <a:t>性能评分</a:t>
            </a:r>
            <a:endParaRPr lang="en-US" altLang="zh-CN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      </a:t>
            </a:r>
            <a:r>
              <a:rPr lang="zh-CN" altLang="en-US" sz="2800" dirty="0"/>
              <a:t>性能分</a:t>
            </a:r>
            <a:r>
              <a:rPr lang="en-US" altLang="zh-CN" dirty="0" err="1"/>
              <a:t>pindex</a:t>
            </a:r>
            <a:r>
              <a:rPr lang="zh-CN" altLang="en-US" dirty="0"/>
              <a:t>是空间利用率和吞吐率的线性组合：</a:t>
            </a:r>
            <a:endParaRPr lang="zh-CN" alt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p1 = UTIL_WEIGHT * </a:t>
            </a:r>
            <a:r>
              <a:rPr lang="en-US" altLang="zh-CN" sz="2000" dirty="0" err="1"/>
              <a:t>avg_mm_util</a:t>
            </a:r>
            <a:r>
              <a:rPr lang="en-US" altLang="zh-CN" sz="20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if (</a:t>
            </a:r>
            <a:r>
              <a:rPr lang="en-US" altLang="zh-CN" sz="2000" dirty="0" err="1"/>
              <a:t>avg_mm_throughput</a:t>
            </a:r>
            <a:r>
              <a:rPr lang="en-US" altLang="zh-CN" sz="2000" dirty="0"/>
              <a:t> &gt; AVG_LIBC_THRUPUT)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    p2 = (double)(1.0 - UTIL_WEIGHT);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    p2 = ((double) (1.0 - UTIL_WEIGHT)) *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	(</a:t>
            </a:r>
            <a:r>
              <a:rPr lang="en-US" altLang="zh-CN" sz="2000" dirty="0" err="1"/>
              <a:t>avg_mm_throughput</a:t>
            </a:r>
            <a:r>
              <a:rPr lang="en-US" altLang="zh-CN" sz="2000" dirty="0"/>
              <a:t>/AVG_LIBC_THRUPUT);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pindex</a:t>
            </a:r>
            <a:r>
              <a:rPr lang="en-US" altLang="zh-CN" sz="2000" dirty="0"/>
              <a:t> = (p1 + p2)*100.0;	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6600"/>
                </a:solidFill>
              </a:rPr>
              <a:t>- UTIL_WEIGHT = 0.6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6600"/>
                </a:solidFill>
              </a:rPr>
              <a:t>- AVG_LIBC_THRUPUT=600000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6600"/>
                </a:solidFill>
              </a:rPr>
              <a:t>- </a:t>
            </a:r>
            <a:r>
              <a:rPr lang="en-US" altLang="zh-CN" sz="1800" b="1" dirty="0" err="1">
                <a:solidFill>
                  <a:srgbClr val="006600"/>
                </a:solidFill>
              </a:rPr>
              <a:t>avg_mm_util</a:t>
            </a:r>
            <a:r>
              <a:rPr lang="en-US" altLang="zh-CN" sz="1800" b="1" dirty="0">
                <a:solidFill>
                  <a:srgbClr val="006600"/>
                </a:solidFill>
              </a:rPr>
              <a:t> </a:t>
            </a:r>
            <a:r>
              <a:rPr lang="zh-CN" altLang="en-US" sz="1800" b="1" dirty="0">
                <a:solidFill>
                  <a:srgbClr val="006600"/>
                </a:solidFill>
              </a:rPr>
              <a:t>测试实验代码</a:t>
            </a:r>
            <a:r>
              <a:rPr lang="en-US" altLang="zh-CN" sz="1800" b="1" dirty="0" err="1">
                <a:solidFill>
                  <a:srgbClr val="006600"/>
                </a:solidFill>
              </a:rPr>
              <a:t>malloc</a:t>
            </a:r>
            <a:r>
              <a:rPr lang="zh-CN" altLang="en-US" sz="1800" b="1" dirty="0">
                <a:solidFill>
                  <a:srgbClr val="006600"/>
                </a:solidFill>
              </a:rPr>
              <a:t>得到的平均空间利用率</a:t>
            </a:r>
            <a:endParaRPr lang="en-US" altLang="zh-CN" sz="1800" b="1" dirty="0">
              <a:solidFill>
                <a:srgbClr val="006600"/>
              </a:solidFill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6600"/>
                </a:solidFill>
              </a:rPr>
              <a:t>      </a:t>
            </a:r>
            <a:r>
              <a:rPr lang="en-US" altLang="zh-CN" sz="1800" b="1" dirty="0" err="1">
                <a:solidFill>
                  <a:srgbClr val="006600"/>
                </a:solidFill>
              </a:rPr>
              <a:t>avg_mm_util</a:t>
            </a:r>
            <a:r>
              <a:rPr lang="en-US" altLang="zh-CN" sz="1800" b="1" dirty="0">
                <a:solidFill>
                  <a:srgbClr val="006600"/>
                </a:solidFill>
              </a:rPr>
              <a:t> = </a:t>
            </a:r>
            <a:r>
              <a:rPr lang="en-US" altLang="zh-CN" sz="1800" b="1" dirty="0" err="1">
                <a:solidFill>
                  <a:srgbClr val="006600"/>
                </a:solidFill>
              </a:rPr>
              <a:t>hwm</a:t>
            </a:r>
            <a:r>
              <a:rPr lang="en-US" altLang="zh-CN" sz="1800" b="1" dirty="0">
                <a:solidFill>
                  <a:srgbClr val="006600"/>
                </a:solidFill>
              </a:rPr>
              <a:t>/</a:t>
            </a:r>
            <a:r>
              <a:rPr lang="en-US" altLang="zh-CN" sz="1800" b="1" dirty="0" err="1">
                <a:solidFill>
                  <a:srgbClr val="006600"/>
                </a:solidFill>
              </a:rPr>
              <a:t>heapsize</a:t>
            </a:r>
            <a:r>
              <a:rPr lang="en-US" altLang="zh-CN" sz="1800" b="1" dirty="0">
                <a:solidFill>
                  <a:srgbClr val="006600"/>
                </a:solidFill>
              </a:rPr>
              <a:t> = </a:t>
            </a:r>
            <a:r>
              <a:rPr lang="en-US" altLang="zh-CN" sz="1800" b="1" dirty="0" err="1">
                <a:solidFill>
                  <a:srgbClr val="006600"/>
                </a:solidFill>
              </a:rPr>
              <a:t>brk</a:t>
            </a:r>
            <a:r>
              <a:rPr lang="en-US" altLang="zh-CN" sz="1800" b="1" dirty="0">
                <a:solidFill>
                  <a:srgbClr val="006600"/>
                </a:solidFill>
              </a:rPr>
              <a:t>/</a:t>
            </a:r>
            <a:r>
              <a:rPr lang="en-US" altLang="zh-CN" sz="1800" b="1" dirty="0" err="1">
                <a:solidFill>
                  <a:srgbClr val="006600"/>
                </a:solidFill>
              </a:rPr>
              <a:t>heapsize</a:t>
            </a:r>
            <a:r>
              <a:rPr lang="en-US" altLang="zh-CN" sz="1800" b="1" dirty="0">
                <a:solidFill>
                  <a:srgbClr val="006600"/>
                </a:solidFill>
              </a:rPr>
              <a:t>  //</a:t>
            </a:r>
            <a:r>
              <a:rPr lang="en-US" altLang="zh-CN" sz="1800" b="1" dirty="0" err="1">
                <a:solidFill>
                  <a:srgbClr val="006600"/>
                </a:solidFill>
              </a:rPr>
              <a:t>hwm</a:t>
            </a:r>
            <a:r>
              <a:rPr lang="en-US" altLang="zh-CN" sz="1800" b="1" dirty="0">
                <a:solidFill>
                  <a:srgbClr val="006600"/>
                </a:solidFill>
              </a:rPr>
              <a:t> is high water mark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6600"/>
                </a:solidFill>
              </a:rPr>
              <a:t>- </a:t>
            </a:r>
            <a:r>
              <a:rPr lang="en-US" altLang="zh-CN" sz="1800" b="1" dirty="0" err="1">
                <a:solidFill>
                  <a:srgbClr val="006600"/>
                </a:solidFill>
              </a:rPr>
              <a:t>avg_mm_throughput</a:t>
            </a:r>
            <a:r>
              <a:rPr lang="en-US" altLang="zh-CN" sz="1800" b="1" dirty="0">
                <a:solidFill>
                  <a:srgbClr val="006600"/>
                </a:solidFill>
              </a:rPr>
              <a:t> </a:t>
            </a:r>
            <a:r>
              <a:rPr lang="zh-CN" altLang="en-US" sz="1800" b="1" dirty="0">
                <a:solidFill>
                  <a:srgbClr val="006600"/>
                </a:solidFill>
              </a:rPr>
              <a:t>测试实验代码</a:t>
            </a:r>
            <a:r>
              <a:rPr lang="en-US" altLang="zh-CN" sz="1800" b="1" dirty="0" err="1">
                <a:solidFill>
                  <a:srgbClr val="006600"/>
                </a:solidFill>
              </a:rPr>
              <a:t>malloc</a:t>
            </a:r>
            <a:r>
              <a:rPr lang="zh-CN" altLang="en-US" sz="1800" b="1" dirty="0">
                <a:solidFill>
                  <a:srgbClr val="006600"/>
                </a:solidFill>
              </a:rPr>
              <a:t>得到的平均吞吐率</a:t>
            </a:r>
            <a:r>
              <a:rPr lang="en-US" altLang="zh-CN" sz="1800" b="1" dirty="0">
                <a:solidFill>
                  <a:srgbClr val="006600"/>
                </a:solidFill>
              </a:rPr>
              <a:t>(</a:t>
            </a:r>
            <a:r>
              <a:rPr lang="zh-CN" altLang="en-US" sz="1800" b="1" dirty="0">
                <a:solidFill>
                  <a:srgbClr val="006600"/>
                </a:solidFill>
              </a:rPr>
              <a:t>次</a:t>
            </a:r>
            <a:r>
              <a:rPr lang="en-US" altLang="zh-CN" sz="1800" b="1" dirty="0">
                <a:solidFill>
                  <a:srgbClr val="006600"/>
                </a:solidFill>
              </a:rPr>
              <a:t>/</a:t>
            </a:r>
            <a:r>
              <a:rPr lang="zh-CN" altLang="en-US" sz="1800" b="1" dirty="0">
                <a:solidFill>
                  <a:srgbClr val="006600"/>
                </a:solidFill>
              </a:rPr>
              <a:t>秒</a:t>
            </a:r>
            <a:r>
              <a:rPr lang="en-US" altLang="zh-CN" sz="1800" b="1" dirty="0">
                <a:solidFill>
                  <a:srgbClr val="006600"/>
                </a:solidFill>
              </a:rPr>
              <a:t>, ops/sec)</a:t>
            </a:r>
          </a:p>
          <a:p>
            <a:pPr>
              <a:spcBef>
                <a:spcPts val="0"/>
              </a:spcBef>
            </a:pPr>
            <a:endParaRPr lang="zh-CN" altLang="en-US" sz="20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886200" y="990600"/>
            <a:ext cx="5105400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Calibri" pitchFamily="34" charset="0"/>
              </a:rPr>
              <a:t>每个人用不同的机器，速度不同，评分仅供参考。统一评测才有意义。</a:t>
            </a:r>
          </a:p>
        </p:txBody>
      </p:sp>
    </p:spTree>
    <p:extLst>
      <p:ext uri="{BB962C8B-B14F-4D97-AF65-F5344CB8AC3E}">
        <p14:creationId xmlns:p14="http://schemas.microsoft.com/office/powerpoint/2010/main" val="375198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A3CAA1F-51B6-467E-8FC4-F09762511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4.8 </a:t>
            </a:r>
            <a:r>
              <a:rPr lang="zh-CN" altLang="en-US" dirty="0"/>
              <a:t>教材示例说明</a:t>
            </a:r>
            <a:endParaRPr lang="en-US" altLang="zh-CN" dirty="0"/>
          </a:p>
          <a:p>
            <a:pPr lvl="1"/>
            <a:r>
              <a:rPr lang="en-US" altLang="zh-CN" dirty="0" err="1"/>
              <a:t>mem_heap</a:t>
            </a:r>
            <a:r>
              <a:rPr lang="en-US" altLang="zh-CN" dirty="0"/>
              <a:t>:</a:t>
            </a:r>
            <a:r>
              <a:rPr lang="zh-CN" altLang="en-US" dirty="0"/>
              <a:t>堆的起始位置</a:t>
            </a:r>
            <a:endParaRPr lang="en-US" altLang="zh-CN" dirty="0"/>
          </a:p>
          <a:p>
            <a:pPr lvl="1"/>
            <a:r>
              <a:rPr lang="en-US" altLang="zh-CN" dirty="0" err="1"/>
              <a:t>mem_brk</a:t>
            </a:r>
            <a:r>
              <a:rPr lang="en-US" altLang="zh-CN" dirty="0"/>
              <a:t>:</a:t>
            </a:r>
            <a:r>
              <a:rPr lang="zh-CN" altLang="en-US" dirty="0"/>
              <a:t>堆的已用边界（最大地址）</a:t>
            </a:r>
            <a:endParaRPr lang="en-US" altLang="zh-CN" dirty="0"/>
          </a:p>
          <a:p>
            <a:pPr lvl="2"/>
            <a:r>
              <a:rPr lang="en-US" altLang="zh-CN" dirty="0"/>
              <a:t>[</a:t>
            </a:r>
            <a:r>
              <a:rPr lang="en-US" altLang="zh-CN" dirty="0" err="1"/>
              <a:t>mem_heap,mem_brk</a:t>
            </a:r>
            <a:r>
              <a:rPr lang="zh-CN" altLang="en-US" dirty="0"/>
              <a:t>）：已经动态分配</a:t>
            </a:r>
            <a:r>
              <a:rPr lang="zh-CN" altLang="en-US" b="1" dirty="0">
                <a:solidFill>
                  <a:srgbClr val="0000FF"/>
                </a:solidFill>
              </a:rPr>
              <a:t>过</a:t>
            </a:r>
            <a:r>
              <a:rPr lang="zh-CN" altLang="en-US" dirty="0"/>
              <a:t>的内存（即便是</a:t>
            </a:r>
            <a:r>
              <a:rPr lang="en-US" altLang="zh-CN" dirty="0"/>
              <a:t>malloc</a:t>
            </a:r>
            <a:r>
              <a:rPr lang="zh-CN" altLang="en-US" dirty="0"/>
              <a:t>之后</a:t>
            </a:r>
            <a:r>
              <a:rPr lang="en-US" altLang="zh-CN" dirty="0"/>
              <a:t>free</a:t>
            </a:r>
            <a:r>
              <a:rPr lang="zh-CN" altLang="en-US" dirty="0"/>
              <a:t>的也算）</a:t>
            </a:r>
            <a:endParaRPr lang="en-US" altLang="zh-CN" dirty="0"/>
          </a:p>
          <a:p>
            <a:pPr lvl="2"/>
            <a:r>
              <a:rPr lang="en-US" altLang="zh-CN" dirty="0"/>
              <a:t>[</a:t>
            </a:r>
            <a:r>
              <a:rPr lang="en-US" altLang="zh-CN" dirty="0" err="1"/>
              <a:t>mem_brk</a:t>
            </a:r>
            <a:r>
              <a:rPr lang="en-US" altLang="zh-CN" dirty="0"/>
              <a:t>,  ]</a:t>
            </a:r>
            <a:r>
              <a:rPr lang="zh-CN" altLang="en-US" dirty="0"/>
              <a:t>未分配的虚拟内存</a:t>
            </a:r>
            <a:endParaRPr lang="en-US" altLang="zh-CN" dirty="0"/>
          </a:p>
          <a:p>
            <a:pPr lvl="1"/>
            <a:r>
              <a:rPr lang="en-US" altLang="zh-CN" dirty="0" err="1"/>
              <a:t>mem_max_addr</a:t>
            </a:r>
            <a:r>
              <a:rPr lang="en-US" altLang="zh-CN" dirty="0"/>
              <a:t>:</a:t>
            </a:r>
            <a:r>
              <a:rPr lang="zh-CN" altLang="en-US" dirty="0"/>
              <a:t>系统内存最大地址（模拟值）</a:t>
            </a:r>
            <a:endParaRPr lang="en-US" altLang="zh-CN" dirty="0"/>
          </a:p>
          <a:p>
            <a:pPr lvl="1"/>
            <a:r>
              <a:rPr lang="en-US" altLang="zh-CN" dirty="0"/>
              <a:t>void </a:t>
            </a:r>
            <a:r>
              <a:rPr lang="en-US" altLang="zh-CN" dirty="0" err="1"/>
              <a:t>mem_init</a:t>
            </a:r>
            <a:r>
              <a:rPr lang="en-US" altLang="zh-CN" dirty="0"/>
              <a:t>(void):</a:t>
            </a:r>
            <a:r>
              <a:rPr lang="zh-CN" altLang="en-US" dirty="0"/>
              <a:t>内存系统的初始化</a:t>
            </a:r>
            <a:endParaRPr lang="en-US" altLang="zh-CN" dirty="0"/>
          </a:p>
          <a:p>
            <a:pPr lvl="1"/>
            <a:r>
              <a:rPr lang="en-US" altLang="zh-CN" dirty="0"/>
              <a:t>void </a:t>
            </a:r>
            <a:r>
              <a:rPr lang="zh-CN" altLang="en-US" dirty="0"/>
              <a:t>*</a:t>
            </a:r>
            <a:r>
              <a:rPr lang="en-US" altLang="zh-CN" dirty="0" err="1"/>
              <a:t>mem_sbrk</a:t>
            </a:r>
            <a:r>
              <a:rPr lang="en-US" altLang="zh-CN" dirty="0"/>
              <a:t>(int </a:t>
            </a:r>
            <a:r>
              <a:rPr lang="en-US" altLang="zh-CN" dirty="0" err="1"/>
              <a:t>incr</a:t>
            </a:r>
            <a:r>
              <a:rPr lang="en-US" altLang="zh-CN" dirty="0"/>
              <a:t>): </a:t>
            </a:r>
            <a:r>
              <a:rPr lang="zh-CN" altLang="en-US" dirty="0"/>
              <a:t>模拟系统的</a:t>
            </a:r>
            <a:r>
              <a:rPr lang="en-US" altLang="zh-CN" dirty="0" err="1"/>
              <a:t>sbrk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979F407-E9FA-4D9B-A3EA-A826F861F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</p:spTree>
    <p:extLst>
      <p:ext uri="{BB962C8B-B14F-4D97-AF65-F5344CB8AC3E}">
        <p14:creationId xmlns:p14="http://schemas.microsoft.com/office/powerpoint/2010/main" val="3863565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实验报告格式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按照实验报告模板所要求的格式与内容书写。</a:t>
            </a:r>
            <a:endParaRPr lang="en-US" altLang="zh-CN" sz="2800" dirty="0"/>
          </a:p>
          <a:p>
            <a:r>
              <a:rPr lang="zh-CN" altLang="en-US" sz="2800" dirty="0"/>
              <a:t>评       分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本次实验成绩按</a:t>
            </a:r>
            <a:r>
              <a:rPr lang="en-US" altLang="zh-CN" sz="2800" dirty="0"/>
              <a:t>100</a:t>
            </a:r>
            <a:r>
              <a:rPr lang="zh-CN" altLang="en-US" sz="2800" dirty="0"/>
              <a:t>分计</a:t>
            </a:r>
            <a:endParaRPr lang="en-US" altLang="zh-CN" sz="2800" dirty="0"/>
          </a:p>
          <a:p>
            <a:pPr lvl="1"/>
            <a:r>
              <a:rPr lang="zh-CN" altLang="en-US" sz="2400" dirty="0"/>
              <a:t>按时上课，签到</a:t>
            </a:r>
            <a:r>
              <a:rPr lang="en-US" altLang="zh-CN" sz="2400" dirty="0"/>
              <a:t>5</a:t>
            </a:r>
            <a:r>
              <a:rPr lang="zh-CN" altLang="en-US" sz="2400" dirty="0"/>
              <a:t>分</a:t>
            </a:r>
            <a:endParaRPr lang="en-US" altLang="zh-CN" sz="2400" dirty="0"/>
          </a:p>
          <a:p>
            <a:pPr lvl="1"/>
            <a:r>
              <a:rPr lang="zh-CN" altLang="en-US" sz="2400" dirty="0"/>
              <a:t>按时下课，不早退</a:t>
            </a:r>
            <a:r>
              <a:rPr lang="en-US" altLang="zh-CN" sz="2400" dirty="0"/>
              <a:t>5</a:t>
            </a:r>
            <a:r>
              <a:rPr lang="zh-CN" altLang="en-US" sz="2400" dirty="0"/>
              <a:t>分</a:t>
            </a:r>
            <a:endParaRPr lang="en-US" altLang="zh-CN" sz="2400" dirty="0"/>
          </a:p>
          <a:p>
            <a:pPr lvl="1"/>
            <a:r>
              <a:rPr lang="zh-CN" altLang="en-US" sz="2400" dirty="0"/>
              <a:t>课堂表现：</a:t>
            </a:r>
            <a:r>
              <a:rPr lang="en-US" altLang="zh-CN" sz="2400" dirty="0"/>
              <a:t>10</a:t>
            </a:r>
            <a:r>
              <a:rPr lang="zh-CN" altLang="en-US" sz="2400" dirty="0"/>
              <a:t>分，不按操作规程、非法活动扣分。</a:t>
            </a:r>
            <a:endParaRPr lang="en-US" altLang="zh-CN" sz="2400" dirty="0"/>
          </a:p>
          <a:p>
            <a:pPr lvl="1"/>
            <a:r>
              <a:rPr lang="zh-CN" altLang="en-US" sz="2400" dirty="0"/>
              <a:t>实验报告：</a:t>
            </a:r>
            <a:r>
              <a:rPr lang="en-US" altLang="zh-CN" sz="2400" dirty="0"/>
              <a:t>80</a:t>
            </a:r>
            <a:r>
              <a:rPr lang="zh-CN" altLang="en-US" sz="2400" dirty="0"/>
              <a:t>分。具体参见实验报告各环节的分值</a:t>
            </a:r>
            <a:endParaRPr lang="en-US" altLang="zh-CN" sz="2400" dirty="0"/>
          </a:p>
          <a:p>
            <a:r>
              <a:rPr lang="zh-CN" altLang="en-US" sz="2800" dirty="0">
                <a:solidFill>
                  <a:srgbClr val="0000FF"/>
                </a:solidFill>
              </a:rPr>
              <a:t>在实验报告中，对每一任务，按照要求用文字详细描述</a:t>
            </a:r>
            <a:endParaRPr lang="en-US" altLang="zh-CN" sz="2800" dirty="0">
              <a:solidFill>
                <a:srgbClr val="0000FF"/>
              </a:solidFill>
            </a:endParaRPr>
          </a:p>
          <a:p>
            <a:r>
              <a:rPr lang="zh-CN" altLang="en-US" sz="2800" dirty="0">
                <a:solidFill>
                  <a:srgbClr val="0000FF"/>
                </a:solidFill>
              </a:rPr>
              <a:t>杜绝抄袭！发现 全 </a:t>
            </a:r>
            <a:r>
              <a:rPr lang="en-US" altLang="zh-CN" sz="2800" dirty="0">
                <a:solidFill>
                  <a:srgbClr val="0000FF"/>
                </a:solidFill>
              </a:rPr>
              <a:t>0 </a:t>
            </a:r>
            <a:r>
              <a:rPr lang="zh-CN" altLang="en-US" sz="2800" dirty="0">
                <a:solidFill>
                  <a:srgbClr val="0000FF"/>
                </a:solidFill>
              </a:rPr>
              <a:t>分！</a:t>
            </a:r>
            <a:endParaRPr lang="en-US" altLang="zh-CN" sz="2800" dirty="0">
              <a:solidFill>
                <a:srgbClr val="0000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五、实验报告格式与评分</a:t>
            </a:r>
          </a:p>
        </p:txBody>
      </p:sp>
    </p:spTree>
    <p:extLst>
      <p:ext uri="{BB962C8B-B14F-4D97-AF65-F5344CB8AC3E}">
        <p14:creationId xmlns:p14="http://schemas.microsoft.com/office/powerpoint/2010/main" val="2306497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6BFDE4-09B4-4F6B-9E16-E1F7DA886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提交内容</a:t>
            </a:r>
            <a:r>
              <a:rPr lang="en-US" altLang="zh-CN" sz="2800" dirty="0"/>
              <a:t>——3</a:t>
            </a:r>
            <a:r>
              <a:rPr lang="zh-CN" altLang="en-US" sz="2800" dirty="0"/>
              <a:t>个文件：</a:t>
            </a:r>
          </a:p>
          <a:p>
            <a:pPr lvl="1"/>
            <a:r>
              <a:rPr lang="en-US" altLang="zh-CN" sz="2400" dirty="0" err="1"/>
              <a:t>mm.c</a:t>
            </a:r>
            <a:r>
              <a:rPr lang="zh-CN" altLang="en-US" sz="2400" dirty="0"/>
              <a:t>文件（非压缩格式）</a:t>
            </a:r>
            <a:endParaRPr lang="en-US" altLang="zh-CN" sz="2400" dirty="0"/>
          </a:p>
          <a:p>
            <a:pPr lvl="1"/>
            <a:r>
              <a:rPr lang="zh-CN" altLang="zh-CN" dirty="0">
                <a:solidFill>
                  <a:srgbClr val="0000FF"/>
                </a:solidFill>
              </a:rPr>
              <a:t>将使用自动评分工具，对代码进行自动评测。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zh-CN" altLang="en-US" sz="2400" dirty="0"/>
              <a:t>实验报告文件</a:t>
            </a:r>
            <a:r>
              <a:rPr lang="en-US" altLang="zh-CN" sz="2400" dirty="0"/>
              <a:t>word</a:t>
            </a:r>
            <a:r>
              <a:rPr lang="zh-CN" altLang="en-US" sz="2400" dirty="0"/>
              <a:t>版</a:t>
            </a:r>
            <a:r>
              <a:rPr lang="zh-CN" altLang="en-US" sz="2400" dirty="0">
                <a:solidFill>
                  <a:srgbClr val="0000FF"/>
                </a:solidFill>
              </a:rPr>
              <a:t>（填写自测试评分）</a:t>
            </a:r>
          </a:p>
          <a:p>
            <a:pPr lvl="1"/>
            <a:r>
              <a:rPr lang="zh-CN" altLang="en-US" sz="2400" dirty="0"/>
              <a:t>实验报告</a:t>
            </a:r>
            <a:r>
              <a:rPr lang="en-US" altLang="zh-CN" sz="2400" dirty="0"/>
              <a:t>pdf</a:t>
            </a:r>
            <a:r>
              <a:rPr lang="zh-CN" altLang="en-US" sz="2400" dirty="0"/>
              <a:t>版</a:t>
            </a:r>
            <a:endParaRPr lang="en-US" altLang="zh-CN" sz="2400" dirty="0"/>
          </a:p>
          <a:p>
            <a:pPr marL="342900" lvl="1" indent="-342900">
              <a:buSzPct val="60000"/>
              <a:buFont typeface="Wingdings 2" pitchFamily="18" charset="2"/>
              <a:buChar char="¢"/>
            </a:pPr>
            <a:r>
              <a:rPr lang="zh-CN" altLang="en-US" sz="2800" b="1" dirty="0"/>
              <a:t>提交时间：实验后 </a:t>
            </a:r>
            <a:r>
              <a:rPr lang="en-US" altLang="zh-CN" sz="2800" b="1" dirty="0">
                <a:solidFill>
                  <a:srgbClr val="0000FF"/>
                </a:solidFill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</a:rPr>
              <a:t>周内</a:t>
            </a:r>
            <a:r>
              <a:rPr lang="zh-CN" altLang="en-US" sz="2800" b="1" dirty="0"/>
              <a:t>提交</a:t>
            </a:r>
            <a:endParaRPr lang="en-US" altLang="zh-CN" sz="2800" b="1" dirty="0"/>
          </a:p>
          <a:p>
            <a:r>
              <a:rPr lang="zh-CN" altLang="en-US" dirty="0"/>
              <a:t>提交方式：</a:t>
            </a:r>
            <a:endParaRPr lang="en-US" altLang="zh-CN" dirty="0"/>
          </a:p>
          <a:p>
            <a:pPr lvl="1"/>
            <a:r>
              <a:rPr lang="zh-CN" altLang="en-US" dirty="0"/>
              <a:t>学生提交</a:t>
            </a:r>
            <a:r>
              <a:rPr lang="en-US" altLang="zh-CN" dirty="0"/>
              <a:t>1</a:t>
            </a:r>
            <a:r>
              <a:rPr lang="zh-CN" altLang="en-US" dirty="0"/>
              <a:t>个压缩包给课代表</a:t>
            </a:r>
            <a:endParaRPr lang="en-US" altLang="zh-CN" dirty="0"/>
          </a:p>
          <a:p>
            <a:pPr lvl="1"/>
            <a:r>
              <a:rPr lang="zh-CN" altLang="en-US" dirty="0"/>
              <a:t>课代表将自己班级的实验打包后，提交</a:t>
            </a:r>
            <a:r>
              <a:rPr lang="en-US" altLang="zh-CN" dirty="0"/>
              <a:t>1</a:t>
            </a:r>
            <a:r>
              <a:rPr lang="zh-CN" altLang="en-US" dirty="0"/>
              <a:t>个包给授课教师</a:t>
            </a:r>
            <a:r>
              <a:rPr lang="en-US" altLang="zh-CN" dirty="0"/>
              <a:t>/</a:t>
            </a:r>
            <a:r>
              <a:rPr lang="zh-CN" altLang="en-US" dirty="0"/>
              <a:t>助教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六、实验提交</a:t>
            </a:r>
          </a:p>
        </p:txBody>
      </p:sp>
    </p:spTree>
    <p:extLst>
      <p:ext uri="{BB962C8B-B14F-4D97-AF65-F5344CB8AC3E}">
        <p14:creationId xmlns:p14="http://schemas.microsoft.com/office/powerpoint/2010/main" val="296187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实验学时：</a:t>
            </a:r>
            <a:r>
              <a:rPr lang="en-US" altLang="zh-CN" dirty="0"/>
              <a:t>3 </a:t>
            </a:r>
          </a:p>
          <a:p>
            <a:r>
              <a:rPr lang="zh-CN" altLang="en-US" dirty="0"/>
              <a:t>实验分数：</a:t>
            </a:r>
            <a:r>
              <a:rPr lang="en-US" altLang="zh-CN" dirty="0"/>
              <a:t>5</a:t>
            </a:r>
            <a:r>
              <a:rPr lang="zh-CN" altLang="en-US" dirty="0"/>
              <a:t>，本次实验按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5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/>
              <a:t>G712</a:t>
            </a:r>
            <a:r>
              <a:rPr lang="zh-CN" altLang="en-US" dirty="0"/>
              <a:t>、</a:t>
            </a:r>
            <a:r>
              <a:rPr lang="en-US" altLang="zh-CN" dirty="0"/>
              <a:t>G709</a:t>
            </a:r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3135942-B929-4541-9649-117A9CF90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一、实验基本信息</a:t>
            </a:r>
          </a:p>
        </p:txBody>
      </p:sp>
    </p:spTree>
    <p:extLst>
      <p:ext uri="{BB962C8B-B14F-4D97-AF65-F5344CB8AC3E}">
        <p14:creationId xmlns:p14="http://schemas.microsoft.com/office/powerpoint/2010/main" val="292637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36E4294-C44A-4D88-86CF-2EFCA2196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  <a:hlinkClick r:id="rId2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</a:rPr>
              <a:t> C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>
                <a:solidFill>
                  <a:srgbClr val="FF0000"/>
                </a:solidFill>
              </a:rPr>
              <a:t> CMU</a:t>
            </a:r>
            <a:r>
              <a:rPr lang="zh-CN" altLang="en-US" dirty="0">
                <a:solidFill>
                  <a:srgbClr val="FF0000"/>
                </a:solidFill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3"/>
              </a:rPr>
              <a:t>http://www.linuxidc.com</a:t>
            </a:r>
            <a:r>
              <a:rPr lang="en-US" altLang="zh-CN" u="sng" dirty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   </a:t>
            </a:r>
            <a:r>
              <a:rPr lang="en-US" altLang="zh-CN" u="sng" dirty="0">
                <a:solidFill>
                  <a:srgbClr val="FF0000"/>
                </a:solidFill>
                <a:hlinkClick r:id="rId4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7FCBEEE-C74F-411B-98C9-D77E0B14E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一、实验基本信息</a:t>
            </a:r>
          </a:p>
        </p:txBody>
      </p:sp>
    </p:spTree>
    <p:extLst>
      <p:ext uri="{BB962C8B-B14F-4D97-AF65-F5344CB8AC3E}">
        <p14:creationId xmlns:p14="http://schemas.microsoft.com/office/powerpoint/2010/main" val="1557525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/>
              <a:t>学生应穿鞋套进入实验室</a:t>
            </a:r>
            <a:endParaRPr lang="en-US" altLang="zh-CN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/>
              <a:t>进入实验室后在签到簿中签字</a:t>
            </a:r>
            <a:endParaRPr lang="en-US" altLang="zh-CN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/>
              <a:t>实验安全与注意事项</a:t>
            </a:r>
            <a:endParaRPr lang="en-US" altLang="zh-CN" sz="24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禁止使用笔记本电脑以外的设备</a:t>
            </a:r>
            <a:endParaRPr lang="en-US" altLang="zh-CN" sz="20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学行生不得自行开关空调、投影仪</a:t>
            </a:r>
            <a:endParaRPr lang="en-US" altLang="zh-CN" sz="20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学生不得自打开窗户</a:t>
            </a:r>
            <a:endParaRPr lang="en-US" altLang="zh-CN" sz="20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不得使用实验室内其他实验箱、示波器、导线、工具器等</a:t>
            </a:r>
            <a:endParaRPr lang="en-US" altLang="zh-CN" sz="20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认真阅读消防安全撤离路线</a:t>
            </a:r>
            <a:endParaRPr lang="en-US" altLang="zh-CN" sz="20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突发事件处理：第一时间告知教师，同时关闭电源开关。</a:t>
            </a:r>
            <a:endParaRPr lang="en-US" altLang="zh-CN" sz="2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zh-CN" sz="2400" dirty="0"/>
              <a:t>遵守学生实验守则，爱护</a:t>
            </a:r>
            <a:r>
              <a:rPr lang="zh-CN" altLang="en-US" sz="2400" dirty="0"/>
              <a:t>实验</a:t>
            </a:r>
            <a:r>
              <a:rPr lang="zh-CN" altLang="zh-CN" sz="2400" dirty="0"/>
              <a:t>设备，遵守操作规程，精心操作，注意安全，严禁乱拆乱动。</a:t>
            </a:r>
            <a:endParaRPr lang="en-US" altLang="zh-CN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zh-CN" sz="2400" dirty="0"/>
              <a:t>实验结束后要及时关掉电源，对所用</a:t>
            </a:r>
            <a:r>
              <a:rPr lang="zh-CN" altLang="en-US" sz="2400" dirty="0"/>
              <a:t>实验</a:t>
            </a:r>
            <a:r>
              <a:rPr lang="zh-CN" altLang="zh-CN" sz="2400" dirty="0"/>
              <a:t>设备进行整理，设备摆放和状态恢复到原始状态。</a:t>
            </a:r>
            <a:endParaRPr lang="en-US" altLang="zh-CN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/>
              <a:t>桌面整洁、椅子归位，</a:t>
            </a:r>
            <a:r>
              <a:rPr lang="zh-CN" altLang="zh-CN" sz="2400" dirty="0"/>
              <a:t>经实验指导教师允许后方可离开</a:t>
            </a:r>
            <a:endParaRPr lang="en-US" altLang="zh-CN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二、实验要求</a:t>
            </a:r>
          </a:p>
        </p:txBody>
      </p:sp>
    </p:spTree>
    <p:extLst>
      <p:ext uri="{BB962C8B-B14F-4D97-AF65-F5344CB8AC3E}">
        <p14:creationId xmlns:p14="http://schemas.microsoft.com/office/powerpoint/2010/main" val="2366291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r>
              <a:rPr lang="zh-CN" altLang="en-US" dirty="0"/>
              <a:t>三、实验预习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752" y="914400"/>
            <a:ext cx="8594725" cy="5562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上实验课前，必须认真预习实验指导书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熟知</a:t>
            </a:r>
            <a:r>
              <a:rPr lang="en-US" altLang="zh-CN" dirty="0"/>
              <a:t>C</a:t>
            </a:r>
            <a:r>
              <a:rPr lang="zh-CN" altLang="en-US" dirty="0"/>
              <a:t>语言指针的概念、原理和使用方法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了解虚拟存储的基本原理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熟知动态内存申请、释放的方法和相关函数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熟知动态内存申请的内部实现机制：分配算法、释放合并算法等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496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zh-CN" dirty="0"/>
              <a:t>Ubuntu</a:t>
            </a:r>
            <a:r>
              <a:rPr lang="zh-CN" altLang="en-US" dirty="0"/>
              <a:t> </a:t>
            </a:r>
            <a:r>
              <a:rPr lang="en-US" altLang="zh-CN" dirty="0"/>
              <a:t>+ </a:t>
            </a:r>
            <a:r>
              <a:rPr lang="en-US" altLang="zh-CN" dirty="0" err="1"/>
              <a:t>gcc</a:t>
            </a:r>
            <a:endParaRPr lang="en-US" altLang="zh-CN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/>
              <a:t>2.</a:t>
            </a:r>
            <a:r>
              <a:rPr lang="zh-CN" altLang="en-US" dirty="0"/>
              <a:t>获得实验包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从实验教师处获得下 </a:t>
            </a:r>
            <a:r>
              <a:rPr lang="en-US" altLang="zh-CN" dirty="0"/>
              <a:t>malloc-handout-hit.tar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也可以从课程</a:t>
            </a:r>
            <a:r>
              <a:rPr lang="en-US" altLang="zh-CN" dirty="0"/>
              <a:t>QQ</a:t>
            </a:r>
            <a:r>
              <a:rPr lang="zh-CN" altLang="en-US" dirty="0"/>
              <a:t>群下载，也可以从其他同学处获取。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提供了隐式空闲链表的例子代码了</a:t>
            </a:r>
            <a:r>
              <a:rPr lang="en-US" altLang="zh-CN" b="1" dirty="0">
                <a:solidFill>
                  <a:srgbClr val="006600"/>
                </a:solidFill>
              </a:rPr>
              <a:t>mm-</a:t>
            </a:r>
            <a:r>
              <a:rPr lang="en-US" altLang="zh-CN" b="1" dirty="0" err="1">
                <a:solidFill>
                  <a:srgbClr val="006600"/>
                </a:solidFill>
              </a:rPr>
              <a:t>implicit.c</a:t>
            </a:r>
            <a:r>
              <a:rPr lang="zh-CN" altLang="en-US" dirty="0"/>
              <a:t>，</a:t>
            </a:r>
            <a:r>
              <a:rPr lang="zh-CN" altLang="en-US" b="1" u="sng" dirty="0">
                <a:solidFill>
                  <a:srgbClr val="C00000"/>
                </a:solidFill>
              </a:rPr>
              <a:t>缺少空闲块合并函数</a:t>
            </a:r>
            <a:r>
              <a:rPr lang="en-US" altLang="zh-CN" b="1" u="sng" dirty="0">
                <a:solidFill>
                  <a:srgbClr val="C00000"/>
                </a:solidFill>
              </a:rPr>
              <a:t>static void *coalesce(void *bp)</a:t>
            </a:r>
            <a:r>
              <a:rPr lang="zh-CN" altLang="en-US" dirty="0"/>
              <a:t>的实现。</a:t>
            </a:r>
            <a:endParaRPr lang="en-US" altLang="zh-CN" b="1" dirty="0">
              <a:solidFill>
                <a:srgbClr val="0000FF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/>
              <a:t>3.  </a:t>
            </a:r>
            <a:r>
              <a:rPr lang="zh-CN" altLang="en-US" dirty="0"/>
              <a:t>实验报告解压（</a:t>
            </a:r>
            <a:r>
              <a:rPr lang="en-US" altLang="zh-CN" dirty="0" err="1"/>
              <a:t>linux</a:t>
            </a:r>
            <a:r>
              <a:rPr lang="zh-CN" altLang="en-US" dirty="0"/>
              <a:t>下）</a:t>
            </a:r>
            <a:endParaRPr lang="en-US" altLang="zh-CN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000" dirty="0"/>
              <a:t>      </a:t>
            </a:r>
            <a:r>
              <a:rPr lang="zh-CN" altLang="zh-CN" sz="2000" dirty="0"/>
              <a:t>解压</a:t>
            </a:r>
            <a:r>
              <a:rPr lang="zh-CN" altLang="en-US" sz="2000" dirty="0"/>
              <a:t>命令</a:t>
            </a:r>
            <a:r>
              <a:rPr lang="en-US" altLang="zh-CN" dirty="0"/>
              <a:t> </a:t>
            </a:r>
            <a:r>
              <a:rPr lang="en-US" altLang="zh-CN" b="0" dirty="0" err="1"/>
              <a:t>unix</a:t>
            </a:r>
            <a:r>
              <a:rPr lang="en-US" altLang="zh-CN" b="0" dirty="0"/>
              <a:t>&gt;</a:t>
            </a:r>
            <a:r>
              <a:rPr lang="en-US" altLang="zh-CN" dirty="0">
                <a:solidFill>
                  <a:srgbClr val="FF0000"/>
                </a:solidFill>
              </a:rPr>
              <a:t>tar </a:t>
            </a:r>
            <a:r>
              <a:rPr lang="en-US" altLang="zh-CN" dirty="0" err="1">
                <a:solidFill>
                  <a:srgbClr val="FF0000"/>
                </a:solidFill>
              </a:rPr>
              <a:t>xvf</a:t>
            </a:r>
            <a:r>
              <a:rPr lang="en-US" altLang="zh-CN" dirty="0">
                <a:solidFill>
                  <a:srgbClr val="FF0000"/>
                </a:solidFill>
              </a:rPr>
              <a:t> malloc-handout-hit.tar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</p:spTree>
    <p:extLst>
      <p:ext uri="{BB962C8B-B14F-4D97-AF65-F5344CB8AC3E}">
        <p14:creationId xmlns:p14="http://schemas.microsoft.com/office/powerpoint/2010/main" val="3563186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dirty="0"/>
              <a:t>4.0 </a:t>
            </a:r>
            <a:r>
              <a:rPr lang="zh-CN" altLang="en-US" sz="2800" dirty="0"/>
              <a:t>实验包内容介绍</a:t>
            </a:r>
            <a:endParaRPr lang="en-US" altLang="zh-CN" sz="28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zh-CN" sz="2400" dirty="0" err="1"/>
              <a:t>mm.c</a:t>
            </a:r>
            <a:r>
              <a:rPr lang="en-US" altLang="zh-CN" sz="2400" dirty="0"/>
              <a:t>  </a:t>
            </a:r>
            <a:r>
              <a:rPr lang="zh-CN" altLang="en-US" sz="2400" dirty="0"/>
              <a:t>实验需要修改的源代码文件</a:t>
            </a:r>
            <a:endParaRPr lang="en-US" altLang="zh-CN" sz="24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zh-CN" sz="2400" dirty="0" err="1"/>
              <a:t>memlib.c</a:t>
            </a:r>
            <a:r>
              <a:rPr lang="en-US" altLang="zh-CN" sz="2400" dirty="0"/>
              <a:t>  </a:t>
            </a:r>
            <a:r>
              <a:rPr lang="zh-CN" altLang="en-US" sz="2400" dirty="0"/>
              <a:t>模拟内存系统，为实验提供如下可用函数：</a:t>
            </a:r>
            <a:endParaRPr lang="en-US" altLang="zh-CN" sz="2400" dirty="0"/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altLang="zh-CN" dirty="0"/>
              <a:t>void *</a:t>
            </a:r>
            <a:r>
              <a:rPr lang="en-US" altLang="zh-CN" dirty="0" err="1"/>
              <a:t>mem_sbrk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incr</a:t>
            </a:r>
            <a:r>
              <a:rPr lang="en-US" altLang="zh-CN" dirty="0"/>
              <a:t>)</a:t>
            </a:r>
            <a:r>
              <a:rPr lang="zh-CN" altLang="en-US" dirty="0"/>
              <a:t>：将堆增加</a:t>
            </a:r>
            <a:r>
              <a:rPr lang="en-US" altLang="zh-CN" dirty="0" err="1"/>
              <a:t>incr</a:t>
            </a:r>
            <a:r>
              <a:rPr lang="zh-CN" altLang="en-US" dirty="0"/>
              <a:t>字节，参数 </a:t>
            </a:r>
            <a:r>
              <a:rPr lang="en-US" altLang="zh-CN" dirty="0" err="1"/>
              <a:t>incr</a:t>
            </a:r>
            <a:r>
              <a:rPr lang="zh-CN" altLang="en-US" dirty="0"/>
              <a:t>是正整数，函数返回新增加堆区域的首字节地址，</a:t>
            </a:r>
            <a:r>
              <a:rPr lang="en-US" altLang="zh-CN" dirty="0" err="1"/>
              <a:t>incr</a:t>
            </a:r>
            <a:r>
              <a:rPr lang="zh-CN" altLang="en-US" dirty="0"/>
              <a:t>不可以是负数。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 </a:t>
            </a:r>
            <a:r>
              <a:rPr lang="en-US" altLang="zh-CN" dirty="0"/>
              <a:t>void *</a:t>
            </a:r>
            <a:r>
              <a:rPr lang="en-US" altLang="zh-CN" dirty="0" err="1"/>
              <a:t>mem_heap_lo</a:t>
            </a:r>
            <a:r>
              <a:rPr lang="en-US" altLang="zh-CN" dirty="0"/>
              <a:t>(void): </a:t>
            </a:r>
            <a:r>
              <a:rPr lang="zh-CN" altLang="en-US" dirty="0"/>
              <a:t>返回指向堆中首字节的指针。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altLang="zh-CN" dirty="0"/>
              <a:t> void *</a:t>
            </a:r>
            <a:r>
              <a:rPr lang="en-US" altLang="zh-CN" dirty="0" err="1"/>
              <a:t>mem_heap_hi</a:t>
            </a:r>
            <a:r>
              <a:rPr lang="en-US" altLang="zh-CN" dirty="0"/>
              <a:t>(void): </a:t>
            </a:r>
            <a:r>
              <a:rPr lang="zh-CN" altLang="en-US" dirty="0"/>
              <a:t>返回指向堆中末尾字节的指针。</a:t>
            </a:r>
            <a:endParaRPr lang="en-US" altLang="zh-CN" dirty="0"/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altLang="zh-CN" dirty="0" err="1"/>
              <a:t>size_t</a:t>
            </a:r>
            <a:r>
              <a:rPr lang="en-US" altLang="zh-CN" dirty="0"/>
              <a:t> </a:t>
            </a:r>
            <a:r>
              <a:rPr lang="en-US" altLang="zh-CN" dirty="0" err="1"/>
              <a:t>mem_heapsize</a:t>
            </a:r>
            <a:r>
              <a:rPr lang="en-US" altLang="zh-CN" dirty="0"/>
              <a:t>(void): </a:t>
            </a:r>
            <a:r>
              <a:rPr lang="zh-CN" altLang="en-US" dirty="0"/>
              <a:t>返回堆大小（字节总数）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altLang="zh-CN" dirty="0"/>
              <a:t> </a:t>
            </a:r>
            <a:r>
              <a:rPr lang="en-US" altLang="zh-CN" dirty="0" err="1"/>
              <a:t>size_t</a:t>
            </a:r>
            <a:r>
              <a:rPr lang="en-US" altLang="zh-CN" dirty="0"/>
              <a:t> </a:t>
            </a:r>
            <a:r>
              <a:rPr lang="en-US" altLang="zh-CN" dirty="0" err="1"/>
              <a:t>mem_pagesize</a:t>
            </a:r>
            <a:r>
              <a:rPr lang="en-US" altLang="zh-CN" dirty="0"/>
              <a:t>(void): </a:t>
            </a:r>
            <a:r>
              <a:rPr lang="zh-CN" altLang="en-US" dirty="0"/>
              <a:t>返回系统的页尺寸</a:t>
            </a:r>
            <a:r>
              <a:rPr lang="en-US" altLang="zh-CN" dirty="0"/>
              <a:t>(</a:t>
            </a:r>
            <a:r>
              <a:rPr lang="zh-CN" altLang="en-US" dirty="0"/>
              <a:t>字节数，</a:t>
            </a:r>
            <a:r>
              <a:rPr lang="en-US" altLang="zh-CN" dirty="0"/>
              <a:t>Linux</a:t>
            </a:r>
            <a:r>
              <a:rPr lang="zh-CN" altLang="en-US" dirty="0"/>
              <a:t>系统是</a:t>
            </a:r>
            <a:r>
              <a:rPr lang="en-US" altLang="zh-CN" dirty="0"/>
              <a:t>4K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endParaRPr lang="en-US" altLang="zh-CN" sz="24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00472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7FE5A09-65A9-4E1D-9603-53F1B4DF9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/>
              <a:t>4.0 </a:t>
            </a:r>
            <a:r>
              <a:rPr lang="zh-CN" altLang="en-US" dirty="0"/>
              <a:t>实验包内容介绍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…)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006600"/>
                </a:solidFill>
              </a:rPr>
              <a:t>mm-</a:t>
            </a:r>
            <a:r>
              <a:rPr lang="en-US" altLang="zh-CN" b="1" dirty="0" err="1">
                <a:solidFill>
                  <a:srgbClr val="006600"/>
                </a:solidFill>
              </a:rPr>
              <a:t>implicit.c</a:t>
            </a:r>
            <a:r>
              <a:rPr lang="en-US" altLang="zh-CN" dirty="0">
                <a:solidFill>
                  <a:srgbClr val="006600"/>
                </a:solidFill>
              </a:rPr>
              <a:t> </a:t>
            </a:r>
            <a:r>
              <a:rPr lang="zh-CN" altLang="en-US" dirty="0">
                <a:solidFill>
                  <a:srgbClr val="006600"/>
                </a:solidFill>
              </a:rPr>
              <a:t> 采用隐式空闲链表的分配器代码：</a:t>
            </a:r>
            <a:r>
              <a:rPr lang="zh-CN" altLang="en-US" dirty="0">
                <a:solidFill>
                  <a:srgbClr val="FF0000"/>
                </a:solidFill>
              </a:rPr>
              <a:t>缺少空闲块合并函数</a:t>
            </a:r>
            <a:r>
              <a:rPr lang="en-US" altLang="zh-CN" dirty="0">
                <a:solidFill>
                  <a:srgbClr val="FF0000"/>
                </a:solidFill>
              </a:rPr>
              <a:t>coalesce</a:t>
            </a:r>
            <a:r>
              <a:rPr lang="zh-CN" altLang="en-US" dirty="0">
                <a:solidFill>
                  <a:srgbClr val="FF0000"/>
                </a:solidFill>
              </a:rPr>
              <a:t>的代码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>
                <a:solidFill>
                  <a:srgbClr val="0066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mm-</a:t>
            </a:r>
            <a:r>
              <a:rPr lang="en-US" altLang="zh-CN" dirty="0" err="1">
                <a:solidFill>
                  <a:srgbClr val="FF0000"/>
                </a:solidFill>
              </a:rPr>
              <a:t>implicit.c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的第</a:t>
            </a:r>
            <a:r>
              <a:rPr lang="en-US" altLang="zh-CN" dirty="0">
                <a:solidFill>
                  <a:srgbClr val="FF0000"/>
                </a:solidFill>
              </a:rPr>
              <a:t>301</a:t>
            </a:r>
            <a:r>
              <a:rPr lang="zh-CN" altLang="en-US" dirty="0">
                <a:solidFill>
                  <a:srgbClr val="FF0000"/>
                </a:solidFill>
              </a:rPr>
              <a:t>行处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en-US" altLang="zh-CN" dirty="0">
              <a:solidFill>
                <a:srgbClr val="0066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/>
              <a:t>mdriver.c</a:t>
            </a:r>
            <a:r>
              <a:rPr lang="en-US" altLang="zh-CN" dirty="0"/>
              <a:t>  </a:t>
            </a:r>
            <a:r>
              <a:rPr lang="zh-CN" altLang="en-US" dirty="0"/>
              <a:t>性能评测程序，检查</a:t>
            </a:r>
            <a:r>
              <a:rPr lang="en-US" altLang="zh-CN" dirty="0" err="1"/>
              <a:t>mm.c</a:t>
            </a:r>
            <a:r>
              <a:rPr lang="zh-CN" altLang="en-US" dirty="0"/>
              <a:t>中实现的分配器的正确性、空间利用率、吞吐率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轨迹文件：</a:t>
            </a:r>
            <a:r>
              <a:rPr lang="en-US" altLang="zh-CN" dirty="0" err="1"/>
              <a:t>malloclab</a:t>
            </a:r>
            <a:r>
              <a:rPr lang="en-US" altLang="zh-CN" dirty="0"/>
              <a:t>-handout\traces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malloclab.pdf</a:t>
            </a:r>
            <a:r>
              <a:rPr lang="zh-CN" altLang="en-US" dirty="0"/>
              <a:t>：实验说明文档（英文）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F4A3C43-A31F-41F5-91AB-98347AB1E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</p:spTree>
    <p:extLst>
      <p:ext uri="{BB962C8B-B14F-4D97-AF65-F5344CB8AC3E}">
        <p14:creationId xmlns:p14="http://schemas.microsoft.com/office/powerpoint/2010/main" val="3431694623"/>
      </p:ext>
    </p:extLst>
  </p:cSld>
  <p:clrMapOvr>
    <a:masterClrMapping/>
  </p:clrMapOvr>
</p:sld>
</file>

<file path=ppt/theme/theme1.xml><?xml version="1.0" encoding="utf-8"?>
<a:theme xmlns:a="http://schemas.openxmlformats.org/drawingml/2006/main" name="2_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ch09-2虚拟内存-系统</Template>
  <TotalTime>8129</TotalTime>
  <Pages>0</Pages>
  <Words>2611</Words>
  <Characters>0</Characters>
  <Application>Microsoft Office PowerPoint</Application>
  <PresentationFormat>全屏显示(4:3)</PresentationFormat>
  <Lines>0</Lines>
  <Paragraphs>240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Gill Sans</vt:lpstr>
      <vt:lpstr>Arial</vt:lpstr>
      <vt:lpstr>Arial Narrow</vt:lpstr>
      <vt:lpstr>Calibri</vt:lpstr>
      <vt:lpstr>Times New Roman</vt:lpstr>
      <vt:lpstr>Wingdings</vt:lpstr>
      <vt:lpstr>Wingdings 2</vt:lpstr>
      <vt:lpstr>2_template2007</vt:lpstr>
      <vt:lpstr> ICS-LAB8  Dynamic Storage Allocator  动态内存分配器</vt:lpstr>
      <vt:lpstr>一、实验基本信息</vt:lpstr>
      <vt:lpstr>一、实验基本信息</vt:lpstr>
      <vt:lpstr>一、实验基本信息</vt:lpstr>
      <vt:lpstr>二、实验要求</vt:lpstr>
      <vt:lpstr>三、实验预习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五、实验报告格式与评分</vt:lpstr>
      <vt:lpstr>六、实验提交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林 燕燕</cp:lastModifiedBy>
  <cp:revision>490</cp:revision>
  <cp:lastPrinted>2012-09-05T04:08:39Z</cp:lastPrinted>
  <dcterms:created xsi:type="dcterms:W3CDTF">2012-09-06T15:16:51Z</dcterms:created>
  <dcterms:modified xsi:type="dcterms:W3CDTF">2021-06-18T14:11:15Z</dcterms:modified>
</cp:coreProperties>
</file>