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62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55" r:id="rId29"/>
    <p:sldId id="33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51" d="100"/>
          <a:sy n="51" d="100"/>
        </p:scale>
        <p:origin x="1387" y="43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 ICS-LAB3  </a:t>
            </a:r>
            <a:br>
              <a:rPr lang="en-US" altLang="zh-CN" sz="4800" dirty="0"/>
            </a:br>
            <a:r>
              <a:rPr lang="en-US" altLang="zh-CN" sz="4800" dirty="0" err="1"/>
              <a:t>BinaryBomb</a:t>
            </a:r>
            <a:r>
              <a:rPr lang="en-US" altLang="zh-CN" sz="4800" dirty="0"/>
              <a:t> </a:t>
            </a:r>
            <a:r>
              <a:rPr lang="zh-CN" altLang="en-US" sz="4800" dirty="0"/>
              <a:t>二进制炸弹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  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/>
              <a:t>断点</a:t>
            </a:r>
            <a:r>
              <a:rPr lang="en-US" altLang="zh-CN" dirty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</a:t>
            </a:r>
            <a:r>
              <a:rPr lang="en-US" altLang="zh-CN" dirty="0" err="1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# install 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 </a:t>
            </a:r>
            <a:r>
              <a:rPr lang="en-US" altLang="zh-CN" dirty="0" err="1"/>
              <a:t>cmake</a:t>
            </a:r>
            <a:r>
              <a:rPr lang="en-US" altLang="zh-CN" dirty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      qtbase5-dev           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/>
              <a:t>libgraphviz</a:t>
            </a:r>
            <a:r>
              <a:rPr lang="en-US" altLang="zh-CN" dirty="0"/>
              <a:t>-dev            </a:t>
            </a:r>
            <a:r>
              <a:rPr lang="en-US" altLang="zh-CN" dirty="0" err="1"/>
              <a:t>libcapstone</a:t>
            </a:r>
            <a:r>
              <a:rPr lang="en-US" altLang="zh-CN" dirty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/>
              <a:t>edb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>
                <a:sym typeface="+mn-ea"/>
              </a:rPr>
              <a:t>如出错 </a:t>
            </a:r>
            <a:r>
              <a:rPr lang="en-US" altLang="zh-CN" dirty="0" err="1">
                <a:sym typeface="+mn-ea"/>
              </a:rPr>
              <a:t>sudo</a:t>
            </a:r>
            <a:r>
              <a:rPr lang="en-US" altLang="zh-CN" dirty="0">
                <a:sym typeface="+mn-ea"/>
              </a:rPr>
              <a:t> 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edb</a:t>
            </a:r>
            <a:r>
              <a:rPr lang="zh-CN" altLang="en-US" dirty="0"/>
              <a:t>                      </a:t>
            </a:r>
            <a:r>
              <a:rPr lang="en-US" altLang="zh-CN" dirty="0"/>
              <a:t>--run </a:t>
            </a:r>
            <a:r>
              <a:rPr lang="zh-CN" altLang="en-US" dirty="0"/>
              <a:t>执行程序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5.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/>
              <a:t>炸弹文件包</a:t>
            </a:r>
            <a:r>
              <a:rPr lang="zh-CN" altLang="zh-CN" sz="2800" dirty="0"/>
              <a:t>：</a:t>
            </a:r>
            <a:r>
              <a:rPr lang="zh-CN" altLang="en-US" sz="2800" dirty="0"/>
              <a:t>（每位同学不一样）</a:t>
            </a:r>
            <a:endParaRPr lang="en-US" altLang="zh-CN" sz="2800" dirty="0"/>
          </a:p>
          <a:p>
            <a:r>
              <a:rPr lang="en-US" altLang="zh-CN" sz="2800" dirty="0"/>
              <a:t>$tar </a:t>
            </a:r>
            <a:r>
              <a:rPr lang="en-US" altLang="zh-CN" sz="2800" dirty="0" err="1"/>
              <a:t>vxf</a:t>
            </a:r>
            <a:r>
              <a:rPr lang="en-US" altLang="zh-CN" sz="2800" dirty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bomb：linux</a:t>
            </a:r>
            <a:r>
              <a:rPr lang="zh-CN" altLang="en-US" sz="2800" dirty="0"/>
              <a:t>下</a:t>
            </a:r>
            <a:r>
              <a:rPr lang="zh-CN" altLang="zh-CN" sz="2800" dirty="0"/>
              <a:t>可执行程序，需要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个命令行参数</a:t>
            </a:r>
            <a:endParaRPr lang="en-US" altLang="zh-CN" sz="2800" dirty="0"/>
          </a:p>
          <a:p>
            <a:pPr marL="1030605"/>
            <a:r>
              <a:rPr lang="zh-CN" altLang="zh-CN" dirty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030605"/>
            <a:r>
              <a:rPr lang="zh-CN" altLang="en-US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bomb.c：bomb</a:t>
            </a:r>
            <a:r>
              <a:rPr lang="zh-CN" altLang="en-US" sz="2800" dirty="0"/>
              <a:t>主程序，帮助拆弹者了解代码框架，没有细节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指导教师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/>
              <a:t>实验步骤提示</a:t>
            </a:r>
            <a:endParaRPr 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b="1" dirty="0">
                <a:solidFill>
                  <a:srgbClr val="FF0000"/>
                </a:solidFill>
              </a:rPr>
              <a:t>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880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0" indent="17780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ym typeface="+mn-ea"/>
              </a:rPr>
              <a:t>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</a:rPr>
              <a:t>%rax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/>
              <a:t>    1075:	e8 fa 00 00 00       	callq  1174 </a:t>
            </a:r>
            <a:r>
              <a:rPr lang="en-US" altLang="zh-CN" sz="2000" dirty="0">
                <a:solidFill>
                  <a:srgbClr val="FFC000"/>
                </a:solidFill>
              </a:rPr>
              <a:t>&lt;phase_1&gt;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107a:	e8 ee 07 00 00       	callq  186d </a:t>
            </a:r>
            <a:r>
              <a:rPr lang="en-US" altLang="zh-CN" sz="2000" dirty="0">
                <a:solidFill>
                  <a:srgbClr val="00B0F0"/>
                </a:solidFill>
              </a:rPr>
              <a:t>&lt;phase_defused&gt;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/>
              <a:t>    1086:	e8 25 fd ff ff       	                callq  db0 &lt;puts@plt&gt;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/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1903007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1903008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1903009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>
                <a:sym typeface="+mn-ea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0x2650        %rsi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main</a:t>
            </a: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2）gdb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instructor）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显示内存内容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>
                <a:ea typeface="宋体" panose="02010600030101010101" pitchFamily="2" charset="-122"/>
              </a:rPr>
              <a:t>0x804a0fc</a:t>
            </a:r>
            <a:r>
              <a:rPr lang="zh-CN" altLang="en-US" dirty="0">
                <a:ea typeface="宋体" panose="02010600030101010101" pitchFamily="2" charset="-122"/>
              </a:rPr>
              <a:t>处开始的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ea typeface="宋体" panose="02010600030101010101" pitchFamily="2" charset="-122"/>
              </a:rPr>
              <a:t>字节的内容：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10.</a:t>
            </a:r>
            <a:r>
              <a:rPr lang="zh-CN" altLang="en-US" dirty="0"/>
              <a:t>结果提交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/>
              <a:t>CS1807_1180307101.txt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CS1807-CS1809    </a:t>
            </a:r>
            <a:r>
              <a:rPr lang="zh-CN" altLang="en-US" dirty="0"/>
              <a:t>软工</a:t>
            </a:r>
            <a:r>
              <a:rPr lang="en-US" altLang="zh-CN" dirty="0"/>
              <a:t>SE1801-SE1802 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YC1801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dirty="0"/>
              <a:t>班为单位集中打包发送至</a:t>
            </a:r>
            <a:r>
              <a:rPr lang="zh-CN" altLang="en-US" dirty="0"/>
              <a:t>助教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英才班：</a:t>
            </a:r>
            <a:endParaRPr lang="en-US" altLang="zh-CN" dirty="0"/>
          </a:p>
          <a:p>
            <a:pPr lvl="1"/>
            <a:r>
              <a:rPr lang="zh-CN" altLang="en-US" dirty="0"/>
              <a:t>可网上提交，比赛每个阶段的提交时间与完成的阶段数，看评分。</a:t>
            </a:r>
            <a:endParaRPr lang="en-US" altLang="zh-CN" dirty="0"/>
          </a:p>
          <a:p>
            <a:pPr lvl="1"/>
            <a:r>
              <a:rPr lang="zh-CN" altLang="en-US" dirty="0"/>
              <a:t>破解，修改</a:t>
            </a:r>
            <a:r>
              <a:rPr lang="en-US" altLang="zh-CN" dirty="0"/>
              <a:t>bomb</a:t>
            </a:r>
            <a:r>
              <a:rPr lang="zh-CN" altLang="en-US" dirty="0"/>
              <a:t>，不用输入密码，直接都</a:t>
            </a:r>
            <a:r>
              <a:rPr lang="en-US" altLang="zh-CN" dirty="0"/>
              <a:t>ok</a:t>
            </a:r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提交至课代表并打包给助教。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提交</a:t>
            </a:r>
            <a:r>
              <a:rPr lang="en-US" altLang="zh-CN" dirty="0"/>
              <a:t>CS19</a:t>
            </a:r>
            <a:r>
              <a:rPr lang="en-US" altLang="zh-CN" dirty="0">
                <a:solidFill>
                  <a:srgbClr val="FF0000"/>
                </a:solidFill>
              </a:rPr>
              <a:t>07</a:t>
            </a:r>
            <a:r>
              <a:rPr lang="en-US" altLang="zh-CN" dirty="0"/>
              <a:t>_H1903</a:t>
            </a:r>
            <a:r>
              <a:rPr lang="en-US" altLang="zh-CN" dirty="0">
                <a:solidFill>
                  <a:srgbClr val="FF0000"/>
                </a:solidFill>
              </a:rPr>
              <a:t>07099</a:t>
            </a:r>
            <a:r>
              <a:rPr lang="en-US" altLang="zh-CN" dirty="0"/>
              <a:t>.txt  </a:t>
            </a:r>
            <a:r>
              <a:rPr lang="zh-CN" altLang="en-US" dirty="0"/>
              <a:t>（</a:t>
            </a:r>
            <a:r>
              <a:rPr lang="en-US" altLang="zh-CN" dirty="0"/>
              <a:t>ans.txt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CS19</a:t>
            </a:r>
            <a:r>
              <a:rPr lang="en-US" altLang="zh-CN" dirty="0">
                <a:solidFill>
                  <a:srgbClr val="FF0000"/>
                </a:solidFill>
              </a:rPr>
              <a:t>07</a:t>
            </a:r>
            <a:r>
              <a:rPr lang="en-US" altLang="zh-CN" dirty="0"/>
              <a:t>_H1903</a:t>
            </a:r>
            <a:r>
              <a:rPr lang="en-US" altLang="zh-CN" dirty="0">
                <a:solidFill>
                  <a:srgbClr val="FF0000"/>
                </a:solidFill>
              </a:rPr>
              <a:t>07099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CS19</a:t>
            </a:r>
            <a:r>
              <a:rPr lang="en-US" altLang="zh-CN" dirty="0">
                <a:solidFill>
                  <a:srgbClr val="FF0000"/>
                </a:solidFill>
              </a:rPr>
              <a:t>07</a:t>
            </a:r>
            <a:r>
              <a:rPr lang="en-US" altLang="zh-CN" dirty="0"/>
              <a:t>_H1903</a:t>
            </a:r>
            <a:r>
              <a:rPr lang="en-US" altLang="zh-CN" dirty="0">
                <a:solidFill>
                  <a:srgbClr val="FF0000"/>
                </a:solidFill>
              </a:rPr>
              <a:t>07099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3</a:t>
            </a:r>
            <a:r>
              <a:rPr lang="zh-CN" altLang="en-US" dirty="0"/>
              <a:t>个文件，课代表提交</a:t>
            </a:r>
            <a:r>
              <a:rPr lang="en-US" altLang="zh-CN" dirty="0"/>
              <a:t>3</a:t>
            </a:r>
            <a:r>
              <a:rPr lang="zh-CN" altLang="en-US" dirty="0"/>
              <a:t>个包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15:45-18:15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20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6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EDB</a:t>
            </a:r>
            <a:r>
              <a:rPr lang="zh-CN" altLang="en-US" dirty="0"/>
              <a:t>；</a:t>
            </a:r>
            <a:r>
              <a:rPr lang="en-US" altLang="zh-CN" dirty="0"/>
              <a:t>KDD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C</a:t>
            </a:r>
            <a:r>
              <a:rPr lang="zh-CN" altLang="en-US" dirty="0"/>
              <a:t>语言下包含字符串比较、循环、分支（含</a:t>
            </a:r>
            <a:r>
              <a:rPr lang="en-US" altLang="zh-CN" dirty="0"/>
              <a:t>switch</a:t>
            </a:r>
            <a:r>
              <a:rPr lang="zh-CN" altLang="en-US" dirty="0"/>
              <a:t>）、函数调用、递归、指针、结构、链表等的例子程序</a:t>
            </a:r>
            <a:r>
              <a:rPr lang="en-US" altLang="zh-CN" dirty="0" err="1"/>
              <a:t>sample.c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生成执行程序</a:t>
            </a:r>
            <a:r>
              <a:rPr lang="en-US" altLang="zh-CN" dirty="0" err="1"/>
              <a:t>sample.out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–S</a:t>
            </a:r>
            <a:r>
              <a:rPr lang="zh-CN" altLang="en-US" dirty="0"/>
              <a:t>或</a:t>
            </a:r>
            <a:r>
              <a:rPr lang="en-US" altLang="zh-CN" dirty="0" err="1"/>
              <a:t>CodeBlocks</a:t>
            </a:r>
            <a:r>
              <a:rPr lang="zh-CN" altLang="en-US" dirty="0"/>
              <a:t>或</a:t>
            </a:r>
            <a:r>
              <a:rPr lang="en-US" altLang="zh-CN" dirty="0"/>
              <a:t>GDB</a:t>
            </a:r>
            <a:r>
              <a:rPr lang="zh-CN" altLang="en-US" dirty="0"/>
              <a:t>或</a:t>
            </a:r>
            <a:r>
              <a:rPr lang="en-US" altLang="zh-CN" dirty="0"/>
              <a:t>OBJDUMP</a:t>
            </a:r>
            <a:r>
              <a:rPr lang="zh-CN" altLang="en-US" dirty="0"/>
              <a:t>等，反汇编，比较。</a:t>
            </a:r>
            <a:endParaRPr lang="en-US" altLang="zh-CN" dirty="0"/>
          </a:p>
          <a:p>
            <a:r>
              <a:rPr lang="zh-CN" altLang="en-US" dirty="0"/>
              <a:t>列出每一部分的</a:t>
            </a:r>
            <a:r>
              <a:rPr lang="en-US" altLang="zh-CN" dirty="0"/>
              <a:t>C</a:t>
            </a:r>
            <a:r>
              <a:rPr lang="zh-CN" altLang="en-US" dirty="0"/>
              <a:t>语言对应的汇编语言。</a:t>
            </a:r>
            <a:endParaRPr lang="en-US" altLang="zh-CN" dirty="0"/>
          </a:p>
          <a:p>
            <a:r>
              <a:rPr lang="zh-CN" altLang="en-US" dirty="0"/>
              <a:t>修改编译选项</a:t>
            </a:r>
            <a:r>
              <a:rPr lang="en-US" altLang="zh-CN" dirty="0"/>
              <a:t>-O (</a:t>
            </a:r>
            <a:r>
              <a:rPr lang="zh-CN" altLang="en-US" dirty="0"/>
              <a:t>缺省</a:t>
            </a:r>
            <a:r>
              <a:rPr lang="en-US" altLang="zh-CN" dirty="0"/>
              <a:t>2)</a:t>
            </a:r>
            <a:r>
              <a:rPr lang="zh-CN" altLang="en-US" dirty="0"/>
              <a:t>、</a:t>
            </a:r>
            <a:r>
              <a:rPr lang="en-US" altLang="zh-CN" dirty="0"/>
              <a:t>O0</a:t>
            </a:r>
            <a:r>
              <a:rPr lang="zh-CN" altLang="en-US" dirty="0"/>
              <a:t>、</a:t>
            </a:r>
            <a:r>
              <a:rPr lang="en-US" altLang="zh-CN" dirty="0"/>
              <a:t>O1</a:t>
            </a:r>
            <a:r>
              <a:rPr lang="zh-CN" altLang="en-US" dirty="0"/>
              <a:t>、</a:t>
            </a:r>
            <a:r>
              <a:rPr lang="en-US" altLang="zh-CN" dirty="0"/>
              <a:t>O2</a:t>
            </a:r>
            <a:r>
              <a:rPr lang="zh-CN" altLang="en-US" dirty="0"/>
              <a:t>、</a:t>
            </a:r>
            <a:r>
              <a:rPr lang="en-US" altLang="zh-CN" dirty="0"/>
              <a:t>O3</a:t>
            </a:r>
            <a:r>
              <a:rPr lang="zh-CN" altLang="en-US" dirty="0"/>
              <a:t>，</a:t>
            </a:r>
            <a:r>
              <a:rPr lang="en-US" altLang="zh-CN" dirty="0"/>
              <a:t>-m32/m64</a:t>
            </a:r>
            <a:r>
              <a:rPr lang="zh-CN" altLang="en-US" dirty="0"/>
              <a:t>。再次查看生成的汇编语言与原来的区别。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O1</a:t>
            </a:r>
            <a:r>
              <a:rPr lang="zh-CN" altLang="en-US" dirty="0"/>
              <a:t>之后无栈帧，</a:t>
            </a:r>
            <a:r>
              <a:rPr lang="en-US" altLang="zh-CN" dirty="0"/>
              <a:t>EBP</a:t>
            </a:r>
            <a:r>
              <a:rPr lang="zh-CN" altLang="en-US" dirty="0"/>
              <a:t>做别的用途。</a:t>
            </a:r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</a:t>
            </a:r>
            <a:r>
              <a:rPr lang="zh-CN" altLang="en-US" dirty="0"/>
              <a:t>加上栈指针。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命令详解 </a:t>
            </a:r>
            <a:r>
              <a:rPr lang="en-US" altLang="zh-CN" dirty="0"/>
              <a:t>–</a:t>
            </a:r>
            <a:r>
              <a:rPr lang="en-US" altLang="zh-CN" dirty="0" err="1"/>
              <a:t>tui</a:t>
            </a:r>
            <a:r>
              <a:rPr lang="zh-CN" altLang="en-US" dirty="0"/>
              <a:t>模式 </a:t>
            </a:r>
            <a:r>
              <a:rPr lang="en-US" altLang="zh-CN" dirty="0"/>
              <a:t>^XA</a:t>
            </a:r>
            <a:r>
              <a:rPr lang="zh-CN" altLang="en-US" dirty="0"/>
              <a:t>切换 </a:t>
            </a:r>
            <a:r>
              <a:rPr lang="en-US" altLang="zh-CN" dirty="0"/>
              <a:t> layout</a:t>
            </a:r>
            <a:r>
              <a:rPr lang="zh-CN" altLang="en-US" dirty="0"/>
              <a:t>改变等等</a:t>
            </a:r>
            <a:endParaRPr lang="en-US" altLang="zh-CN" dirty="0"/>
          </a:p>
          <a:p>
            <a:r>
              <a:rPr lang="zh-CN" altLang="en-US" dirty="0"/>
              <a:t>有目的地学习</a:t>
            </a:r>
            <a:r>
              <a:rPr lang="en-US" altLang="zh-CN" dirty="0"/>
              <a:t>: </a:t>
            </a:r>
            <a:r>
              <a:rPr lang="zh-CN" altLang="en-US" dirty="0"/>
              <a:t>看</a:t>
            </a:r>
            <a:r>
              <a:rPr lang="en-US" altLang="zh-CN" dirty="0"/>
              <a:t>VS</a:t>
            </a:r>
            <a:r>
              <a:rPr lang="zh-CN" altLang="en-US" dirty="0"/>
              <a:t>的功能</a:t>
            </a:r>
            <a:r>
              <a:rPr lang="en-US" altLang="zh-CN" dirty="0"/>
              <a:t>GDB</a:t>
            </a:r>
            <a:r>
              <a:rPr lang="zh-CN" altLang="en-US" dirty="0"/>
              <a:t>命令用什么？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 err="1"/>
              <a:t>；</a:t>
            </a:r>
            <a:r>
              <a:rPr lang="en-US" altLang="zh-CN" dirty="0" err="1"/>
              <a:t>EDB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3.GDB</a:t>
            </a:r>
            <a:r>
              <a:rPr lang="zh-CN" altLang="en-US" dirty="0"/>
              <a:t>常用命令复习</a:t>
            </a:r>
            <a:endParaRPr lang="en-US" altLang="zh-CN" dirty="0"/>
          </a:p>
          <a:p>
            <a:pPr lvl="1"/>
            <a:r>
              <a:rPr lang="zh-CN" altLang="en-US" dirty="0"/>
              <a:t>设置断点、执行指令、看指令、看调用栈</a:t>
            </a:r>
            <a:endParaRPr lang="en-US" altLang="zh-CN" dirty="0"/>
          </a:p>
          <a:p>
            <a:pPr lvl="1"/>
            <a:r>
              <a:rPr lang="zh-CN" altLang="en-US" dirty="0"/>
              <a:t>查看内存（全局变量）、看堆栈（局部变量、返回地址等）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3553</Words>
  <Application>Microsoft Office PowerPoint</Application>
  <PresentationFormat>全屏显示(4:3)</PresentationFormat>
  <Paragraphs>342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林 燕燕</cp:lastModifiedBy>
  <cp:revision>313</cp:revision>
  <cp:lastPrinted>2012-09-05T04:08:00Z</cp:lastPrinted>
  <dcterms:created xsi:type="dcterms:W3CDTF">2012-09-06T15:16:00Z</dcterms:created>
  <dcterms:modified xsi:type="dcterms:W3CDTF">2021-05-07T09:24:27Z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