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56" r:id="rId3"/>
    <p:sldId id="330" r:id="rId4"/>
    <p:sldId id="332" r:id="rId5"/>
    <p:sldId id="336" r:id="rId6"/>
    <p:sldId id="339" r:id="rId7"/>
    <p:sldId id="337" r:id="rId8"/>
    <p:sldId id="357" r:id="rId9"/>
    <p:sldId id="358" r:id="rId10"/>
    <p:sldId id="344" r:id="rId11"/>
    <p:sldId id="359" r:id="rId12"/>
    <p:sldId id="347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72" d="100"/>
          <a:sy n="72" d="100"/>
        </p:scale>
        <p:origin x="1104" y="66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ICS-LAB2  </a:t>
            </a:r>
            <a:r>
              <a:rPr lang="en-US" altLang="zh-CN" sz="4800" dirty="0" err="1" smtClean="0"/>
              <a:t>DataLab</a:t>
            </a:r>
            <a:r>
              <a:rPr lang="zh-CN" altLang="en-US" sz="4800" dirty="0" smtClean="0"/>
              <a:t>数据表示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2019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9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 smtClean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cd ~  </a:t>
            </a:r>
            <a:r>
              <a:rPr lang="zh-CN" altLang="en-US" dirty="0"/>
              <a:t>返回</a:t>
            </a:r>
            <a:r>
              <a:rPr lang="zh-CN" altLang="en-US" dirty="0" smtClean="0"/>
              <a:t>主目录     </a:t>
            </a:r>
            <a:r>
              <a:rPr lang="en-US" altLang="zh-CN" dirty="0" smtClean="0"/>
              <a:t>  </a:t>
            </a:r>
            <a:r>
              <a:rPr lang="en-US" altLang="zh-CN" dirty="0"/>
              <a:t>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 </a:t>
            </a:r>
            <a:r>
              <a:rPr lang="en-US" altLang="zh-CN" dirty="0"/>
              <a:t>–l </a:t>
            </a:r>
            <a:r>
              <a:rPr lang="en-US" altLang="zh-CN" dirty="0" smtClean="0"/>
              <a:t>  -a   -h  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文件*</a:t>
            </a:r>
            <a:r>
              <a:rPr lang="zh-CN" altLang="en-US" dirty="0" smtClean="0"/>
              <a:t>？                                注：可以</a:t>
            </a:r>
            <a:r>
              <a:rPr lang="zh-CN" altLang="en-US" dirty="0"/>
              <a:t>单独</a:t>
            </a:r>
            <a:r>
              <a:rPr lang="zh-CN" altLang="en-US" dirty="0" smtClean="0"/>
              <a:t>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 smtClean="0"/>
              <a:t>文件与目录操作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 mv  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显示打印操作</a:t>
            </a:r>
            <a:r>
              <a:rPr lang="en-US" altLang="zh-CN" dirty="0" smtClean="0"/>
              <a:t>: cat  </a:t>
            </a:r>
            <a:r>
              <a:rPr lang="en-US" altLang="zh-CN" dirty="0" err="1" smtClean="0"/>
              <a:t>nano</a:t>
            </a:r>
            <a:r>
              <a:rPr lang="en-US" altLang="zh-CN" dirty="0" smtClean="0"/>
              <a:t> more  type </a:t>
            </a:r>
          </a:p>
          <a:p>
            <a:r>
              <a:rPr lang="zh-CN" altLang="en-US" dirty="0"/>
              <a:t>编辑</a:t>
            </a:r>
            <a:r>
              <a:rPr lang="zh-CN" altLang="en-US" dirty="0" smtClean="0"/>
              <a:t>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 smtClean="0"/>
              <a:t>gedit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</a:t>
            </a:r>
            <a:r>
              <a:rPr lang="zh-CN" altLang="en-US" dirty="0" smtClean="0"/>
              <a:t>其他集成环境如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code,Code</a:t>
            </a:r>
            <a:r>
              <a:rPr lang="en-US" altLang="zh-CN" dirty="0" smtClean="0"/>
              <a:t> </a:t>
            </a:r>
            <a:r>
              <a:rPr lang="en-US" altLang="zh-CN" dirty="0" smtClean="0"/>
              <a:t>Blocks</a:t>
            </a:r>
          </a:p>
          <a:p>
            <a:pPr lvl="1"/>
            <a:r>
              <a:rPr lang="en-US" altLang="zh-CN" dirty="0" err="1" smtClean="0"/>
              <a:t>Gedit</a:t>
            </a:r>
            <a:r>
              <a:rPr lang="zh-CN" altLang="en-US" dirty="0" smtClean="0"/>
              <a:t>下更改</a:t>
            </a:r>
            <a:r>
              <a:rPr lang="en-US" altLang="zh-CN" dirty="0" smtClean="0"/>
              <a:t>C</a:t>
            </a:r>
            <a:r>
              <a:rPr lang="zh-CN" altLang="en-US" dirty="0" smtClean="0"/>
              <a:t>源程序（任意文件）的编码格式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换行方式。运行下看看！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 smtClean="0"/>
              <a:t>3.Linux</a:t>
            </a:r>
            <a:r>
              <a:rPr lang="zh-CN" altLang="en-US" sz="3200" kern="0" dirty="0" smtClean="0"/>
              <a:t>常用命令复习</a:t>
            </a:r>
            <a:endParaRPr lang="en-US" altLang="zh-CN" sz="3200" kern="0" dirty="0" smtClean="0"/>
          </a:p>
          <a:p>
            <a:pPr lvl="1"/>
            <a:endParaRPr lang="en-US" altLang="zh-CN" b="0" kern="0" dirty="0" smtClean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 smtClean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 smtClean="0"/>
              <a:t>gdb</a:t>
            </a:r>
            <a:r>
              <a:rPr lang="en-US" altLang="zh-CN" dirty="0" smtClean="0"/>
              <a:t>)l (</a:t>
            </a:r>
            <a:r>
              <a:rPr lang="en-US" altLang="zh-CN" dirty="0" err="1" smtClean="0"/>
              <a:t>ist</a:t>
            </a:r>
            <a:r>
              <a:rPr lang="en-US" altLang="zh-CN" dirty="0" smtClean="0"/>
              <a:t>)                (</a:t>
            </a:r>
            <a:r>
              <a:rPr lang="en-US" altLang="zh-CN" dirty="0" err="1" smtClean="0"/>
              <a:t>gdb</a:t>
            </a:r>
            <a:r>
              <a:rPr lang="en-US" altLang="zh-CN" dirty="0"/>
              <a:t>) b </a:t>
            </a:r>
            <a:r>
              <a:rPr lang="en-US" altLang="zh-CN" dirty="0" smtClean="0"/>
              <a:t>main  </a:t>
            </a:r>
            <a:r>
              <a:rPr lang="zh-CN" altLang="en-US" dirty="0" smtClean="0"/>
              <a:t>断点</a:t>
            </a:r>
            <a:r>
              <a:rPr lang="en-US" altLang="zh-CN" dirty="0" smtClean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smtClean="0"/>
              <a:t>r  </a:t>
            </a:r>
            <a:r>
              <a:rPr lang="zh-CN" altLang="en-US" dirty="0" smtClean="0"/>
              <a:t>运行  </a:t>
            </a:r>
            <a:r>
              <a:rPr lang="en-US" altLang="zh-CN" dirty="0" smtClean="0"/>
              <a:t>c</a:t>
            </a:r>
            <a:r>
              <a:rPr lang="zh-CN" altLang="en-US" dirty="0" smtClean="0"/>
              <a:t>继续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</a:t>
            </a:r>
            <a:r>
              <a:rPr lang="en-US" altLang="zh-CN" dirty="0" smtClean="0"/>
              <a:t>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err="1" smtClean="0">
                <a:solidFill>
                  <a:srgbClr val="FF0000"/>
                </a:solidFill>
              </a:rPr>
              <a:t>asm</a:t>
            </a:r>
            <a:r>
              <a:rPr lang="zh-CN" altLang="zh-CN" dirty="0" smtClean="0">
                <a:solidFill>
                  <a:srgbClr val="FF0000"/>
                </a:solidFill>
              </a:rPr>
              <a:t>一起</a:t>
            </a:r>
            <a:r>
              <a:rPr lang="zh-CN" altLang="zh-CN" dirty="0">
                <a:solidFill>
                  <a:srgbClr val="FF0000"/>
                </a:solidFill>
              </a:rPr>
              <a:t>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</a:t>
            </a:r>
            <a:r>
              <a:rPr lang="zh-CN" altLang="zh-CN" dirty="0" smtClean="0"/>
              <a:t>数据</a:t>
            </a:r>
            <a:r>
              <a:rPr lang="en-US" altLang="zh-CN" dirty="0" smtClean="0"/>
              <a:t>   s</a:t>
            </a:r>
            <a:r>
              <a:rPr lang="zh-CN" altLang="en-US" dirty="0" smtClean="0"/>
              <a:t>字符串 </a:t>
            </a:r>
            <a:r>
              <a:rPr lang="en-US" altLang="zh-CN" dirty="0" smtClean="0"/>
              <a:t>x</a:t>
            </a:r>
            <a:r>
              <a:rPr lang="zh-CN" altLang="en-US" dirty="0" smtClean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 smtClean="0"/>
              <a:t>命令</a:t>
            </a:r>
            <a:r>
              <a:rPr lang="zh-CN" altLang="zh-CN" dirty="0"/>
              <a:t>自动显示当前正要</a:t>
            </a:r>
            <a:r>
              <a:rPr lang="zh-CN" altLang="zh-CN" dirty="0" smtClean="0"/>
              <a:t>执行汇编指令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/>
              <a:t>下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n</a:t>
            </a:r>
            <a:r>
              <a:rPr lang="zh-CN" altLang="zh-CN" dirty="0"/>
              <a:t>单步执行一</a:t>
            </a:r>
            <a:r>
              <a:rPr lang="zh-CN" altLang="zh-CN" dirty="0" smtClean="0"/>
              <a:t>条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</a:t>
            </a:r>
            <a:r>
              <a:rPr lang="zh-CN" altLang="zh-CN" dirty="0" smtClean="0"/>
              <a:t>执行</a:t>
            </a:r>
            <a:r>
              <a:rPr lang="zh-CN" altLang="en-US" dirty="0" smtClean="0"/>
              <a:t>入</a:t>
            </a:r>
            <a:r>
              <a:rPr lang="zh-CN" altLang="zh-CN" dirty="0" smtClean="0"/>
              <a:t>一</a:t>
            </a:r>
            <a:r>
              <a:rPr lang="zh-CN" altLang="zh-CN" dirty="0"/>
              <a:t>条</a:t>
            </a:r>
            <a:r>
              <a:rPr lang="zh-CN" altLang="zh-CN" dirty="0" smtClean="0"/>
              <a:t>机器指令</a:t>
            </a:r>
            <a:r>
              <a:rPr lang="en-US" altLang="zh-CN" dirty="0" smtClean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 smtClean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/split/</a:t>
            </a:r>
            <a:r>
              <a:rPr lang="en-US" altLang="zh-CN" dirty="0" err="1" smtClean="0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dirty="0" smtClean="0">
                <a:sym typeface="+mn-ea"/>
              </a:rPr>
              <a:t> set </a:t>
            </a:r>
            <a:r>
              <a:rPr lang="en-US" altLang="zh-CN" dirty="0">
                <a:sym typeface="+mn-ea"/>
              </a:rPr>
              <a:t>disassembly-flavor </a:t>
            </a:r>
            <a:r>
              <a:rPr lang="en-US" altLang="zh-CN" dirty="0" smtClean="0">
                <a:sym typeface="+mn-ea"/>
              </a:rPr>
              <a:t>  intel  </a:t>
            </a:r>
            <a:r>
              <a:rPr lang="zh-CN" altLang="en-US" dirty="0" smtClean="0">
                <a:sym typeface="+mn-ea"/>
              </a:rPr>
              <a:t>改成</a:t>
            </a:r>
            <a:r>
              <a:rPr lang="en-US" altLang="zh-CN" dirty="0" smtClean="0">
                <a:sym typeface="+mn-ea"/>
              </a:rPr>
              <a:t>Intel</a:t>
            </a:r>
            <a:r>
              <a:rPr lang="zh-CN" altLang="en-US" dirty="0" smtClean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r>
              <a:rPr lang="en-US" altLang="zh-CN" sz="2800" dirty="0" smtClean="0"/>
              <a:t>4. </a:t>
            </a:r>
            <a:r>
              <a:rPr lang="zh-CN" altLang="en-US" sz="2800" dirty="0" smtClean="0"/>
              <a:t>类型的数据存储</a:t>
            </a:r>
            <a:r>
              <a:rPr lang="zh-CN" altLang="en-US" sz="2800" dirty="0" smtClean="0"/>
              <a:t>：类型本质是空间 </a:t>
            </a:r>
            <a:r>
              <a:rPr lang="en-US" altLang="zh-CN" dirty="0" err="1" smtClean="0"/>
              <a:t>sizeof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程序在</a:t>
            </a:r>
            <a:r>
              <a:rPr lang="en-US" altLang="zh-CN" dirty="0" smtClean="0"/>
              <a:t>Windows</a:t>
            </a:r>
            <a:r>
              <a:rPr lang="zh-CN" altLang="en-US" dirty="0"/>
              <a:t>的</a:t>
            </a:r>
            <a:r>
              <a:rPr lang="en-US" altLang="zh-CN" dirty="0" smtClean="0"/>
              <a:t>VS/CB</a:t>
            </a:r>
            <a:r>
              <a:rPr lang="zh-CN" altLang="en-US" dirty="0" smtClean="0"/>
              <a:t>下分别查看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位模式的各类型所占字节数</a:t>
            </a:r>
            <a:r>
              <a:rPr lang="en-US" altLang="zh-CN" dirty="0" smtClean="0"/>
              <a:t>:char/short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/long/float/double/ long </a:t>
            </a:r>
            <a:r>
              <a:rPr lang="en-US" altLang="zh-CN" dirty="0"/>
              <a:t>long/long double/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CB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GCC/GDB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位模式下查看。   画一个表格</a:t>
            </a:r>
            <a:r>
              <a:rPr lang="en-US" altLang="zh-CN" dirty="0" smtClean="0"/>
              <a:t>!</a:t>
            </a:r>
            <a:endParaRPr lang="en-US" altLang="zh-CN" dirty="0"/>
          </a:p>
          <a:p>
            <a:pPr lvl="1"/>
            <a:r>
              <a:rPr lang="en-US" altLang="zh-CN" dirty="0" err="1" smtClean="0"/>
              <a:t>sizeof</a:t>
            </a:r>
            <a:r>
              <a:rPr lang="zh-CN" altLang="en-US" dirty="0" smtClean="0"/>
              <a:t>是函数吗？  通过</a:t>
            </a:r>
            <a:r>
              <a:rPr lang="en-US" altLang="zh-CN" dirty="0" err="1" smtClean="0"/>
              <a:t>cpp</a:t>
            </a:r>
            <a:r>
              <a:rPr lang="zh-CN" altLang="en-US" dirty="0" smtClean="0"/>
              <a:t>预处理文件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本质。</a:t>
            </a:r>
            <a:endParaRPr lang="zh-CN" altLang="en-US" dirty="0" smtClean="0"/>
          </a:p>
          <a:p>
            <a:r>
              <a:rPr lang="en-US" altLang="zh-CN" sz="2800" dirty="0" smtClean="0"/>
              <a:t>5. </a:t>
            </a:r>
            <a:r>
              <a:rPr lang="zh-CN" altLang="en-US" sz="2800" dirty="0" smtClean="0"/>
              <a:t>探索数据存储的位置：地址！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常量：编写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子程序，全局变量</a:t>
            </a:r>
            <a:r>
              <a:rPr lang="en-US" altLang="zh-CN" dirty="0" smtClean="0"/>
              <a:t>x=</a:t>
            </a:r>
            <a:r>
              <a:rPr lang="zh-CN" altLang="en-US" dirty="0" smtClean="0"/>
              <a:t>整型常量</a:t>
            </a:r>
            <a:r>
              <a:rPr lang="en-US" altLang="zh-CN" dirty="0" smtClean="0"/>
              <a:t>=-</a:t>
            </a:r>
            <a:r>
              <a:rPr lang="zh-CN" altLang="en-US" dirty="0" smtClean="0"/>
              <a:t>学号（去掉字母</a:t>
            </a:r>
            <a:r>
              <a:rPr lang="zh-CN" altLang="en-US" dirty="0"/>
              <a:t>）；局部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y=</a:t>
            </a:r>
            <a:r>
              <a:rPr lang="zh-CN" altLang="en-US" dirty="0" smtClean="0"/>
              <a:t>浮点常量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身份证号（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/>
              <a:t>）</a:t>
            </a:r>
            <a:r>
              <a:rPr lang="zh-CN" altLang="en-US" dirty="0" smtClean="0"/>
              <a:t>；静态局部变量</a:t>
            </a:r>
            <a:r>
              <a:rPr lang="en-US" altLang="zh-CN" dirty="0" smtClean="0"/>
              <a:t>z=</a:t>
            </a:r>
            <a:r>
              <a:rPr lang="zh-CN" altLang="en-US" dirty="0" smtClean="0"/>
              <a:t>字符串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分行打印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反汇编查看这些常量出现在内存什么段？每个字节内容？代码中的形式？截图说明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分析验证：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是什么阶段转换成补码与</a:t>
            </a:r>
            <a:r>
              <a:rPr lang="en-US" altLang="zh-CN" dirty="0" smtClean="0"/>
              <a:t>ieee754</a:t>
            </a:r>
            <a:r>
              <a:rPr lang="zh-CN" altLang="en-US" dirty="0" smtClean="0"/>
              <a:t>编码的？数值型常量与变量在存储空间上有什么区别！字符串型呢？ 常量表达式呢？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 smtClean="0"/>
              <a:t>参数的位置：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 </a:t>
            </a:r>
            <a:r>
              <a:rPr lang="zh-CN" altLang="en-US" dirty="0" smtClean="0"/>
              <a:t>分别作为参数传递给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函数，并打印！分析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参数在内存的位置以及存储形式。 截图！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指针与字符串的区别： 全局变量 </a:t>
            </a:r>
            <a:r>
              <a:rPr lang="en-US" altLang="zh-CN" dirty="0" smtClean="0"/>
              <a:t>char </a:t>
            </a:r>
            <a:r>
              <a:rPr lang="en-US" altLang="zh-CN" dirty="0" err="1"/>
              <a:t>cstr</a:t>
            </a:r>
            <a:r>
              <a:rPr lang="en-US" altLang="zh-CN" dirty="0"/>
              <a:t>[100</a:t>
            </a:r>
            <a:r>
              <a:rPr lang="en-US" altLang="zh-CN" dirty="0" smtClean="0"/>
              <a:t>]=“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”; char *</a:t>
            </a:r>
            <a:r>
              <a:rPr lang="en-US" altLang="zh-CN" dirty="0" err="1" smtClean="0"/>
              <a:t>pstr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学</a:t>
            </a:r>
            <a:r>
              <a:rPr lang="zh-CN" altLang="en-US" dirty="0"/>
              <a:t>号</a:t>
            </a:r>
            <a:r>
              <a:rPr lang="en-US" altLang="zh-CN" dirty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“</a:t>
            </a:r>
            <a:r>
              <a:rPr lang="zh-CN" altLang="en-US" dirty="0" smtClean="0"/>
              <a:t>。编程都复制为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身份证号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。有什么问题出现？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324600"/>
          </a:xfrm>
        </p:spPr>
        <p:txBody>
          <a:bodyPr/>
          <a:lstStyle/>
          <a:p>
            <a:r>
              <a:rPr lang="en-US" altLang="zh-CN" sz="2800" dirty="0" smtClean="0"/>
              <a:t>6.</a:t>
            </a:r>
            <a:r>
              <a:rPr lang="zh-CN" altLang="en-US" sz="2800" dirty="0" smtClean="0"/>
              <a:t>深入分析程序的编码</a:t>
            </a:r>
            <a:endParaRPr lang="en-US" altLang="zh-CN" sz="2800" dirty="0" smtClean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</a:t>
            </a:r>
            <a:r>
              <a:rPr lang="zh-CN" altLang="en-US" sz="2400" b="1" dirty="0"/>
              <a:t>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</a:t>
            </a:r>
            <a:r>
              <a:rPr lang="zh-CN" altLang="en-US" sz="2400" b="1" dirty="0"/>
              <a:t>的编码与</a:t>
            </a:r>
            <a:r>
              <a:rPr lang="zh-CN" altLang="en-US" sz="2400" b="1" dirty="0" smtClean="0"/>
              <a:t>回车处理不同，所以不同编码在不正确的使用环境下可能有编译以及错误输出。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分析验证：</a:t>
            </a:r>
            <a:r>
              <a:rPr lang="en-US" altLang="zh-CN" sz="2400" b="1" dirty="0" smtClean="0"/>
              <a:t>VS/CB/GCC</a:t>
            </a:r>
            <a:r>
              <a:rPr lang="zh-CN" altLang="en-US" sz="2400" b="1" dirty="0" smtClean="0"/>
              <a:t>下不同源程序编码是怎么处理的？</a:t>
            </a:r>
            <a:endParaRPr lang="en-US" altLang="zh-CN" sz="2400" b="1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深入研究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</a:t>
            </a:r>
            <a:endParaRPr lang="en-US" altLang="zh-CN" dirty="0"/>
          </a:p>
          <a:p>
            <a:pPr lvl="1"/>
            <a:r>
              <a:rPr lang="en-US" altLang="zh-CN" dirty="0" smtClean="0"/>
              <a:t>Unicode.org  </a:t>
            </a:r>
            <a:r>
              <a:rPr lang="zh-CN" altLang="en-US" dirty="0" smtClean="0"/>
              <a:t>学习！ </a:t>
            </a:r>
            <a:r>
              <a:rPr lang="en-US" altLang="zh-CN" dirty="0" smtClean="0"/>
              <a:t>Code chart       CJK:   U4E00.PDF </a:t>
            </a:r>
            <a:r>
              <a:rPr lang="zh-CN" altLang="en-US" dirty="0" smtClean="0"/>
              <a:t>基本</a:t>
            </a:r>
            <a:r>
              <a:rPr lang="zh-CN" altLang="en-US" dirty="0"/>
              <a:t>多文种</a:t>
            </a:r>
            <a:r>
              <a:rPr lang="zh-CN" altLang="en-US" dirty="0" smtClean="0"/>
              <a:t>平面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blog.csdn.net/oyji1992/article/details/80030366</a:t>
            </a:r>
            <a:r>
              <a:rPr lang="en-US" altLang="zh-CN" dirty="0" smtClean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</a:t>
            </a:r>
            <a:r>
              <a:rPr lang="zh-CN" altLang="en-US" dirty="0" smtClean="0"/>
              <a:t>平面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UTF-8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的一种编码方式，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有各种编码转换函数</a:t>
            </a:r>
            <a:endParaRPr lang="en-US" altLang="zh-CN" dirty="0"/>
          </a:p>
          <a:p>
            <a:pPr lvl="1"/>
            <a:r>
              <a:rPr lang="en-US" altLang="zh-CN" dirty="0" smtClean="0"/>
              <a:t>//</a:t>
            </a:r>
            <a:r>
              <a:rPr lang="en-US" altLang="zh-CN" dirty="0"/>
              <a:t>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</a:t>
            </a:r>
            <a:r>
              <a:rPr lang="en-US" altLang="zh-CN" dirty="0" smtClean="0"/>
              <a:t>        </a:t>
            </a:r>
            <a:endParaRPr lang="zh-CN" altLang="zh-CN" dirty="0"/>
          </a:p>
          <a:p>
            <a:pPr lvl="1"/>
            <a:r>
              <a:rPr lang="en-US" altLang="zh-CN" dirty="0"/>
              <a:t>//0000 0080 – 0000 07FF: 	110xxxxx 10xxxxxx	</a:t>
            </a:r>
            <a:r>
              <a:rPr lang="en-US" altLang="zh-CN" dirty="0" smtClean="0"/>
              <a:t>	11 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</a:t>
            </a:r>
            <a:r>
              <a:rPr lang="en-US" altLang="zh-CN" dirty="0" smtClean="0"/>
              <a:t>  </a:t>
            </a:r>
            <a:r>
              <a:rPr lang="en-US" altLang="zh-CN" dirty="0"/>
              <a:t>21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/>
            <a:r>
              <a:rPr lang="zh-CN" altLang="en-US" dirty="0" smtClean="0"/>
              <a:t>编写子程序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utf8len(char*) </a:t>
            </a:r>
            <a:r>
              <a:rPr lang="zh-CN" altLang="en-US" dirty="0" smtClean="0"/>
              <a:t>返回字符个数（一个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编码一个字符）</a:t>
            </a:r>
            <a:endParaRPr lang="en-US" altLang="zh-CN" dirty="0" smtClean="0"/>
          </a:p>
          <a:p>
            <a:pPr lvl="1"/>
            <a:r>
              <a:rPr lang="zh-CN" altLang="en-US" dirty="0"/>
              <a:t>分析</a:t>
            </a:r>
            <a:r>
              <a:rPr lang="zh-CN" altLang="en-US" dirty="0" smtClean="0"/>
              <a:t>验证字符串比较函数，不同编码的串按姓名排序的正确性！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讨论：按照姓氏笔画排序怎么实现呢？  输入法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显示打印软件中编码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数据变换与输入输出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/float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char*</a:t>
            </a:r>
            <a:r>
              <a:rPr lang="zh-CN" altLang="en-US" sz="2800" dirty="0" smtClean="0"/>
              <a:t>的转换情景：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编译器碰到的常数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scanf</a:t>
            </a:r>
            <a:r>
              <a:rPr lang="zh-CN" altLang="en-US" sz="2400" dirty="0" smtClean="0"/>
              <a:t>的实现</a:t>
            </a:r>
            <a:endParaRPr lang="en-US" altLang="zh-CN" sz="2400" dirty="0" smtClean="0"/>
          </a:p>
          <a:p>
            <a:r>
              <a:rPr lang="zh-CN" altLang="en-US" sz="2800" dirty="0" smtClean="0"/>
              <a:t>编写函数</a:t>
            </a:r>
            <a:r>
              <a:rPr lang="en-US" altLang="zh-CN" sz="2800" dirty="0" err="1" smtClean="0"/>
              <a:t>cs_atoi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cs_atof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字符串转正数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浮点数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语言内置函数如</a:t>
            </a:r>
            <a:r>
              <a:rPr lang="en-US" altLang="zh-CN" sz="2400" dirty="0" err="1" smtClean="0"/>
              <a:t>sprintf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atoi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字符串限定为十进制，处理效果同</a:t>
            </a:r>
            <a:r>
              <a:rPr lang="en-US" altLang="zh-CN" sz="2400" dirty="0" err="1" smtClean="0"/>
              <a:t>scanf</a:t>
            </a:r>
            <a:endParaRPr lang="en-US" altLang="zh-CN" sz="2400" dirty="0" smtClean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 smtClean="0"/>
              <a:t>cs_itoa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cs_ftoa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 smtClean="0"/>
              <a:t>浮点数</a:t>
            </a:r>
            <a:r>
              <a:rPr lang="zh-CN" altLang="en-US" sz="2800" dirty="0"/>
              <a:t>转</a:t>
            </a:r>
            <a:r>
              <a:rPr lang="zh-CN" altLang="en-US" sz="2800" dirty="0" smtClean="0"/>
              <a:t>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</a:t>
            </a:r>
            <a:r>
              <a:rPr lang="zh-CN" altLang="en-US" sz="2400" dirty="0" smtClean="0"/>
              <a:t>函数</a:t>
            </a:r>
            <a:r>
              <a:rPr lang="en-US" altLang="zh-CN" sz="2400" dirty="0" err="1" smtClean="0"/>
              <a:t>itoa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sprintf</a:t>
            </a:r>
            <a:r>
              <a:rPr lang="zh-CN" altLang="en-US" sz="2400" dirty="0" smtClean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</a:t>
            </a:r>
            <a:r>
              <a:rPr lang="zh-CN" altLang="en-US" sz="2400" dirty="0" smtClean="0"/>
              <a:t>同</a:t>
            </a:r>
            <a:r>
              <a:rPr lang="en-US" altLang="zh-CN" sz="2400" dirty="0" err="1" smtClean="0"/>
              <a:t>printf</a:t>
            </a:r>
            <a:endParaRPr lang="en-US" altLang="zh-CN" sz="2400" dirty="0"/>
          </a:p>
          <a:p>
            <a:r>
              <a:rPr lang="zh-CN" altLang="en-US" sz="2800" dirty="0" smtClean="0"/>
              <a:t>讨论：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的函数对输入输出的数据有类型要求吗？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数据整数表示与运算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程序，验证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语言中整数除以</a:t>
            </a:r>
            <a:r>
              <a:rPr lang="en-US" altLang="zh-CN" dirty="0" smtClean="0"/>
              <a:t>0/</a:t>
            </a:r>
            <a:r>
              <a:rPr lang="zh-CN" altLang="en-US" dirty="0" smtClean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 smtClean="0"/>
              <a:t>10.</a:t>
            </a:r>
            <a:r>
              <a:rPr lang="zh-CN" altLang="en-US" dirty="0" smtClean="0"/>
              <a:t>千年虫</a:t>
            </a:r>
            <a:r>
              <a:rPr lang="en-US" altLang="zh-CN" dirty="0" smtClean="0"/>
              <a:t>/</a:t>
            </a:r>
            <a:r>
              <a:rPr lang="zh-CN" altLang="en-US" dirty="0" smtClean="0"/>
              <a:t>万年虫模拟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3501" y="3810000"/>
            <a:ext cx="8594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 smtClean="0"/>
              <a:t>2000</a:t>
            </a:r>
            <a:r>
              <a:rPr lang="zh-CN" altLang="en-US" kern="0" dirty="0" smtClean="0"/>
              <a:t>年问题：年份而已，只有两位，问题是什么？怎么解决</a:t>
            </a:r>
            <a:endParaRPr lang="en-US" altLang="zh-CN" kern="0" dirty="0" smtClean="0"/>
          </a:p>
          <a:p>
            <a:r>
              <a:rPr lang="en-US" altLang="zh-CN" kern="0" dirty="0" smtClean="0"/>
              <a:t>9999</a:t>
            </a:r>
            <a:r>
              <a:rPr lang="zh-CN" altLang="en-US" kern="0" dirty="0" smtClean="0"/>
              <a:t>年问题：</a:t>
            </a:r>
            <a:r>
              <a:rPr lang="en-US" altLang="zh-CN" kern="0" dirty="0" smtClean="0"/>
              <a:t>4</a:t>
            </a:r>
            <a:r>
              <a:rPr lang="zh-CN" altLang="en-US" kern="0" dirty="0"/>
              <a:t>位</a:t>
            </a:r>
            <a:r>
              <a:rPr lang="zh-CN" altLang="en-US" kern="0" dirty="0" smtClean="0"/>
              <a:t>年份，问题是什么？怎么解决？  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请在</a:t>
            </a:r>
            <a:r>
              <a:rPr lang="en-US" altLang="zh-CN" kern="0" dirty="0" smtClean="0"/>
              <a:t>BIOS</a:t>
            </a:r>
            <a:r>
              <a:rPr lang="zh-CN" altLang="en-US" kern="0" dirty="0" smtClean="0"/>
              <a:t>与</a:t>
            </a:r>
            <a:r>
              <a:rPr lang="en-US" altLang="zh-CN" kern="0" dirty="0" smtClean="0"/>
              <a:t>OS</a:t>
            </a:r>
            <a:r>
              <a:rPr lang="zh-CN" altLang="en-US" kern="0" dirty="0" smtClean="0"/>
              <a:t>中验证你的机器到底会有什么问题？包括</a:t>
            </a:r>
            <a:r>
              <a:rPr lang="en-US" altLang="zh-CN" kern="0" dirty="0" smtClean="0"/>
              <a:t>C</a:t>
            </a:r>
            <a:r>
              <a:rPr lang="zh-CN" altLang="en-US" kern="0" dirty="0" smtClean="0"/>
              <a:t>中获取日期时间的函数。</a:t>
            </a:r>
            <a:endParaRPr lang="en-US" altLang="zh-CN" kern="0" dirty="0" smtClean="0"/>
          </a:p>
          <a:p>
            <a:r>
              <a:rPr lang="en-US" altLang="zh-CN" kern="0" dirty="0" smtClean="0"/>
              <a:t>2038</a:t>
            </a:r>
            <a:r>
              <a:rPr lang="zh-CN" altLang="en-US" kern="0" dirty="0" smtClean="0"/>
              <a:t>虫问题：计算机的时间获取与</a:t>
            </a:r>
            <a:r>
              <a:rPr lang="en-US" altLang="zh-CN" kern="0" dirty="0" smtClean="0"/>
              <a:t>long</a:t>
            </a:r>
            <a:r>
              <a:rPr lang="zh-CN" altLang="en-US" kern="0" dirty="0" smtClean="0"/>
              <a:t>的计数问题</a:t>
            </a:r>
            <a:endParaRPr lang="en-US" altLang="zh-CN" kern="0" dirty="0" smtClean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</a:t>
            </a:r>
            <a:r>
              <a:rPr lang="zh-CN" altLang="en-US" kern="0" dirty="0" smtClean="0"/>
              <a:t>。      会</a:t>
            </a:r>
            <a:r>
              <a:rPr lang="zh-CN" altLang="en-US" kern="0" dirty="0"/>
              <a:t>出问题</a:t>
            </a:r>
            <a:r>
              <a:rPr lang="zh-CN" altLang="en-US" kern="0" dirty="0" smtClean="0"/>
              <a:t>吗？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30878"/>
            <a:ext cx="8253582" cy="762000"/>
          </a:xfrm>
        </p:spPr>
        <p:txBody>
          <a:bodyPr/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浮点数据的表示与运算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188" y="892878"/>
            <a:ext cx="8594725" cy="2905125"/>
          </a:xfrm>
        </p:spPr>
        <p:txBody>
          <a:bodyPr/>
          <a:lstStyle/>
          <a:p>
            <a:r>
              <a:rPr lang="zh-CN" altLang="en-US" dirty="0" smtClean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</a:t>
            </a:r>
            <a:r>
              <a:rPr lang="zh-CN" altLang="en-US" dirty="0" smtClean="0"/>
              <a:t>），</a:t>
            </a:r>
            <a:endParaRPr lang="en-US" altLang="zh-CN" dirty="0"/>
          </a:p>
          <a:p>
            <a:r>
              <a:rPr lang="zh-CN" altLang="en-US" dirty="0" smtClean="0"/>
              <a:t>按</a:t>
            </a:r>
            <a:r>
              <a:rPr lang="zh-CN" altLang="en-US" dirty="0"/>
              <a:t>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</a:t>
            </a:r>
            <a:r>
              <a:rPr lang="zh-CN" altLang="en-US" dirty="0" smtClean="0"/>
              <a:t>制，</a:t>
            </a:r>
            <a:r>
              <a:rPr lang="zh-CN" altLang="en-US" dirty="0"/>
              <a:t>编写</a:t>
            </a:r>
            <a:r>
              <a:rPr lang="zh-CN" altLang="en-US" dirty="0" smtClean="0"/>
              <a:t>子程序在内存验证</a:t>
            </a:r>
            <a:r>
              <a:rPr lang="zh-CN" altLang="en-US" dirty="0"/>
              <a:t>，</a:t>
            </a:r>
            <a:r>
              <a:rPr lang="zh-CN" altLang="en-US" dirty="0" smtClean="0"/>
              <a:t>截图</a:t>
            </a:r>
            <a:endParaRPr lang="en-US" altLang="zh-CN" dirty="0" smtClean="0"/>
          </a:p>
          <a:p>
            <a:r>
              <a:rPr lang="zh-CN" altLang="en-US" dirty="0" smtClean="0"/>
              <a:t>构造多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变量，分别存储</a:t>
            </a:r>
            <a:r>
              <a:rPr lang="en-US" altLang="zh-CN" dirty="0" smtClean="0"/>
              <a:t>+0-0</a:t>
            </a:r>
            <a:r>
              <a:rPr lang="zh-CN" altLang="en-US" dirty="0" smtClean="0"/>
              <a:t>，最小浮点正数，最大浮点正数、最小正的规格化浮点数、正无穷大、</a:t>
            </a:r>
            <a:r>
              <a:rPr lang="en-US" altLang="zh-CN" dirty="0" smtClean="0"/>
              <a:t>Nan,</a:t>
            </a:r>
            <a:r>
              <a:rPr lang="zh-CN" altLang="en-US" dirty="0" smtClean="0"/>
              <a:t>并打印最可能的精确结果输出（十进制</a:t>
            </a:r>
            <a:r>
              <a:rPr lang="en-US" altLang="zh-CN" dirty="0" smtClean="0"/>
              <a:t>/16</a:t>
            </a:r>
            <a:r>
              <a:rPr lang="zh-CN" altLang="en-US" dirty="0" smtClean="0"/>
              <a:t>进制）。</a:t>
            </a:r>
            <a:endParaRPr lang="en-US" altLang="zh-CN" dirty="0"/>
          </a:p>
          <a:p>
            <a:r>
              <a:rPr lang="zh-CN" altLang="en-US" dirty="0" smtClean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除</a:t>
            </a:r>
            <a:r>
              <a:rPr lang="zh-CN" altLang="en-US" dirty="0"/>
              <a:t>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smtClean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00188" y="3798003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 smtClean="0"/>
              <a:t>12.Float</a:t>
            </a:r>
            <a:r>
              <a:rPr lang="zh-CN" altLang="en-US" dirty="0" smtClean="0"/>
              <a:t>的微观与宏观世界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7018" y="4560003"/>
            <a:ext cx="84059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en-US" altLang="zh-CN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究的</a:t>
            </a: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微观世界：最多能精确到多少呢？变成十进制科学记数法呢？</a:t>
            </a:r>
            <a:endParaRPr lang="en-US" altLang="zh-CN" dirty="0" smtClean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 smtClean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心系宇宙的宏观世界：心有多粗呢？十进制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科学记数法呢？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 </a:t>
            </a:r>
            <a:r>
              <a:rPr lang="zh-CN" altLang="en-US" dirty="0" smtClean="0"/>
              <a:t>舍尾平衡的讨论：当天税务局长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 smtClean="0"/>
              <a:t>全国税收是从一个个单位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个人的每一笔消费</a:t>
            </a:r>
            <a:r>
              <a:rPr lang="en-US" altLang="zh-CN" sz="2800" dirty="0" smtClean="0"/>
              <a:t>/</a:t>
            </a:r>
            <a:r>
              <a:rPr lang="zh-CN" altLang="en-US" sz="2800" dirty="0"/>
              <a:t>营收</a:t>
            </a:r>
            <a:r>
              <a:rPr lang="zh-CN" altLang="en-US" sz="2800" dirty="0" smtClean="0"/>
              <a:t>等计算出来的。</a:t>
            </a:r>
            <a:endParaRPr lang="en-US" altLang="zh-CN" sz="2800" dirty="0" smtClean="0"/>
          </a:p>
          <a:p>
            <a:r>
              <a:rPr lang="zh-CN" altLang="en-US" sz="2800" dirty="0" smtClean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 smtClean="0"/>
          </a:p>
          <a:p>
            <a:r>
              <a:rPr lang="zh-CN" altLang="en-US" sz="2800" dirty="0" smtClean="0"/>
              <a:t>浮点数的二进制表示，导致有精度问题。浮点数据的密度不同，也导致数据的精度。</a:t>
            </a:r>
            <a:endParaRPr lang="en-US" altLang="zh-CN" sz="2800" dirty="0" smtClean="0"/>
          </a:p>
          <a:p>
            <a:r>
              <a:rPr lang="zh-CN" altLang="en-US" sz="2800" dirty="0"/>
              <a:t>不要</a:t>
            </a:r>
            <a:r>
              <a:rPr lang="zh-CN" altLang="en-US" sz="2800" dirty="0" smtClean="0"/>
              <a:t>找借口、不要推脱！</a:t>
            </a:r>
            <a:endParaRPr lang="en-US" altLang="zh-CN" sz="2800" dirty="0" smtClean="0"/>
          </a:p>
          <a:p>
            <a:r>
              <a:rPr lang="zh-CN" altLang="en-US" sz="2800" dirty="0"/>
              <a:t>设计一</a:t>
            </a:r>
            <a:r>
              <a:rPr lang="zh-CN" altLang="en-US" sz="2800" dirty="0" smtClean="0"/>
              <a:t>套完美的舍尾平衡算法吧！！！！！！！！</a:t>
            </a:r>
            <a:endParaRPr lang="en-US" altLang="zh-CN" sz="2800" dirty="0" smtClean="0"/>
          </a:p>
          <a:p>
            <a:r>
              <a:rPr lang="en-US" altLang="zh-CN" sz="2800" dirty="0" smtClean="0"/>
              <a:t>…………………………………………………………………………………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 smtClean="0"/>
              <a:t>后</a:t>
            </a:r>
            <a:r>
              <a:rPr lang="en-US" altLang="zh-CN" dirty="0"/>
              <a:t>2</a:t>
            </a:r>
            <a:r>
              <a:rPr lang="zh-CN" altLang="en-US" dirty="0" smtClean="0"/>
              <a:t>周内</a:t>
            </a:r>
            <a:r>
              <a:rPr lang="zh-CN" altLang="en-US" dirty="0" smtClean="0"/>
              <a:t>提交至</a:t>
            </a:r>
            <a:r>
              <a:rPr lang="zh-CN" altLang="en-US" dirty="0"/>
              <a:t>课</a:t>
            </a:r>
            <a:r>
              <a:rPr lang="zh-CN" altLang="en-US" dirty="0" smtClean="0"/>
              <a:t>代表并打包给授课教师。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</a:t>
            </a:r>
            <a:r>
              <a:rPr lang="zh-CN" altLang="en-US" dirty="0" smtClean="0"/>
              <a:t>分值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r>
              <a:rPr lang="en-US" altLang="zh-CN" dirty="0" smtClean="0"/>
              <a:t>CS1701_H170301099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smtClean="0"/>
              <a:t>c 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bits.c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提交实验</a:t>
            </a:r>
            <a:r>
              <a:rPr lang="zh-CN" altLang="en-US" dirty="0" smtClean="0"/>
              <a:t>报告 </a:t>
            </a:r>
            <a:r>
              <a:rPr lang="en-US" altLang="zh-CN" dirty="0" smtClean="0"/>
              <a:t>CS1701_H160301099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docx</a:t>
            </a:r>
            <a:endParaRPr lang="en-US" altLang="zh-CN" dirty="0" smtClean="0"/>
          </a:p>
          <a:p>
            <a:r>
              <a:rPr lang="zh-CN" altLang="en-US" dirty="0"/>
              <a:t>提交实验报告 </a:t>
            </a:r>
            <a:r>
              <a:rPr lang="en-US" altLang="zh-CN" dirty="0" smtClean="0"/>
              <a:t>CS1701_H160301099</a:t>
            </a:r>
            <a:r>
              <a:rPr lang="en-US" altLang="zh-CN" dirty="0"/>
              <a:t>_</a:t>
            </a:r>
            <a:r>
              <a:rPr lang="zh-CN" altLang="en-US" dirty="0"/>
              <a:t>学霸</a:t>
            </a:r>
            <a:r>
              <a:rPr lang="en-US" altLang="zh-CN" dirty="0" smtClean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1</a:t>
            </a:r>
            <a:r>
              <a:rPr lang="zh-CN" altLang="en-US" smtClean="0"/>
              <a:t>个文件包，</a:t>
            </a:r>
            <a:r>
              <a:rPr lang="zh-CN" altLang="en-US" dirty="0" smtClean="0"/>
              <a:t>课代表提交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个包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imgsa.baidu.com/timg?image&amp;quality=80&amp;size=b9999_10000&amp;sec=1569376998749&amp;di=3805e9dff56819cdc8d296af5ab7ca58&amp;imgtype=0&amp;src=http%3A%2F%2Fimg.mp.itc.cn%2Fupload%2F20160829%2F71afebad0d2a4127aacde5ed1807af6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2843"/>
            <a:ext cx="257633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69377026737&amp;di=d3af2481c68b8d07932c546c45f1a37f&amp;imgtype=0&amp;src=http%3A%2F%2Fs3.sinaimg.cn%2Fmw690%2F001oEuZmzy7m6M5v1L442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5" y="1442843"/>
            <a:ext cx="2658577" cy="49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69377133143&amp;di=abe634a4f2e367a9d70338a9304e1663&amp;imgtype=0&amp;src=http%3A%2F%2Fgss0.baidu.com%2F-fo3dSag_xI4khGko9WTAnF6hhy%2Fzhidao%2Fpic%2Fitem%2F6a600c338744ebf81c1e1167dcf9d72a6059a77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4" y="304361"/>
            <a:ext cx="542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3393906" y="1752600"/>
            <a:ext cx="25495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调试箴言：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没病不死人！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3491316" y="3957442"/>
            <a:ext cx="2549546" cy="213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计算机也会错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没相信机器死的快！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</a:t>
            </a:r>
            <a:r>
              <a:rPr lang="zh-CN" altLang="en-US" dirty="0" smtClean="0"/>
              <a:t>：综合型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r>
              <a:rPr lang="zh-CN" altLang="en-US" dirty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熟练掌握</a:t>
            </a:r>
            <a:r>
              <a:rPr lang="zh-CN" altLang="en-US" dirty="0"/>
              <a:t>计算机系统</a:t>
            </a:r>
            <a:r>
              <a:rPr lang="zh-CN" altLang="en-US" dirty="0" smtClean="0"/>
              <a:t>的数据表示与数据运算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C</a:t>
            </a:r>
            <a:r>
              <a:rPr lang="zh-CN" altLang="en-US" dirty="0"/>
              <a:t>程序</a:t>
            </a:r>
            <a:r>
              <a:rPr lang="zh-CN" altLang="en-US" dirty="0" smtClean="0"/>
              <a:t>深入理解计算机运算器的底层实现与优化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VS/CB/GCC</a:t>
            </a:r>
            <a:r>
              <a:rPr lang="zh-CN" altLang="en-US" dirty="0" smtClean="0"/>
              <a:t>等</a:t>
            </a:r>
            <a:r>
              <a:rPr lang="zh-CN" altLang="en-US" dirty="0" smtClean="0"/>
              <a:t>工具的使用技巧与注意事项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：田成、唐儒星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1837101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1837102</a:t>
            </a:r>
            <a:endParaRPr lang="en-US" altLang="zh-CN" dirty="0" smtClean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13:00-15:30</a:t>
            </a:r>
          </a:p>
          <a:p>
            <a:r>
              <a:rPr lang="zh-CN" altLang="en-US" dirty="0" smtClean="0"/>
              <a:t>实验学分：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实验地点：</a:t>
            </a:r>
            <a:r>
              <a:rPr lang="en-US" altLang="zh-CN" dirty="0" smtClean="0"/>
              <a:t>G712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G709</a:t>
            </a:r>
            <a:endParaRPr lang="en-US" altLang="zh-CN" dirty="0" smtClean="0"/>
          </a:p>
          <a:p>
            <a:r>
              <a:rPr lang="zh-CN" altLang="en-US" dirty="0" smtClean="0"/>
              <a:t>实验环境与工具：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gpedit+gcc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 smtClean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参考手册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 smtClean="0">
                <a:solidFill>
                  <a:srgbClr val="FF0000"/>
                </a:solidFill>
              </a:rPr>
              <a:t> C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r>
              <a:rPr lang="en-US" altLang="zh-CN" dirty="0" smtClean="0">
                <a:solidFill>
                  <a:srgbClr val="FF0000"/>
                </a:solidFill>
              </a:rPr>
              <a:t>Linux</a:t>
            </a:r>
            <a:r>
              <a:rPr lang="zh-CN" altLang="en-US" dirty="0" smtClean="0">
                <a:solidFill>
                  <a:srgbClr val="FF0000"/>
                </a:solidFill>
              </a:rPr>
              <a:t>手册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 smtClean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 smtClean="0">
                <a:solidFill>
                  <a:srgbClr val="FF0000"/>
                </a:solidFill>
              </a:rPr>
              <a:t> CMU</a:t>
            </a:r>
            <a:r>
              <a:rPr lang="zh-CN" altLang="en-US" dirty="0" smtClean="0">
                <a:solidFill>
                  <a:srgbClr val="FF0000"/>
                </a:solidFill>
              </a:rPr>
              <a:t>的实验参考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www.linuxidc.com</a:t>
            </a:r>
            <a:r>
              <a:rPr lang="en-US" altLang="zh-CN" u="sng" dirty="0" smtClean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</a:t>
            </a:r>
            <a:r>
              <a:rPr lang="en-US" altLang="zh-CN" u="sng" dirty="0" smtClean="0">
                <a:solidFill>
                  <a:srgbClr val="FF0000"/>
                </a:solidFill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</a:t>
            </a:r>
            <a:r>
              <a:rPr lang="en-US" altLang="zh-CN" u="sng" dirty="0" smtClean="0">
                <a:solidFill>
                  <a:srgbClr val="FF0000"/>
                </a:solidFill>
                <a:hlinkClick r:id="rId4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sizeof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VS/CB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CB/GCC</a:t>
            </a:r>
            <a:r>
              <a:rPr lang="zh-CN" altLang="en-US" dirty="0" smtClean="0"/>
              <a:t>下获得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语言每一类型在</a:t>
            </a:r>
            <a:r>
              <a:rPr lang="en-US" altLang="zh-CN" dirty="0" smtClean="0"/>
              <a:t>32/64</a:t>
            </a:r>
            <a:r>
              <a:rPr lang="zh-CN" altLang="en-US" dirty="0" smtClean="0"/>
              <a:t>位模式下的空间大小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/short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/long/float/double/long long/long double/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程序，计算斐波那契数列在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/long/unsigned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/unsigned long</a:t>
            </a:r>
            <a:r>
              <a:rPr lang="zh-CN" altLang="en-US" dirty="0" smtClean="0"/>
              <a:t>类型时，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为多少时会出错</a:t>
            </a:r>
          </a:p>
          <a:p>
            <a:pPr lvl="1"/>
            <a:r>
              <a:rPr lang="zh-CN" altLang="en-US" dirty="0" smtClean="0"/>
              <a:t>先用递归程序实现，会出现什么问题？</a:t>
            </a:r>
            <a:endParaRPr lang="en-US" altLang="zh-CN" dirty="0" smtClean="0"/>
          </a:p>
          <a:p>
            <a:pPr lvl="1"/>
            <a:r>
              <a:rPr lang="zh-CN" altLang="en-US" dirty="0"/>
              <a:t>再</a:t>
            </a:r>
            <a:r>
              <a:rPr lang="zh-CN" altLang="en-US" dirty="0" smtClean="0"/>
              <a:t>用循环方式实现。</a:t>
            </a:r>
            <a:endParaRPr lang="en-US" altLang="zh-CN" dirty="0" smtClean="0"/>
          </a:p>
          <a:p>
            <a:r>
              <a:rPr lang="zh-CN" altLang="en-US" dirty="0" smtClean="0"/>
              <a:t>写出</a:t>
            </a:r>
            <a:r>
              <a:rPr lang="en-US" altLang="zh-CN" dirty="0" smtClean="0"/>
              <a:t>float/double</a:t>
            </a:r>
            <a:r>
              <a:rPr lang="zh-CN" altLang="en-US" dirty="0" smtClean="0"/>
              <a:t>类型最小的正数、最大的正数（非无穷）</a:t>
            </a:r>
            <a:endParaRPr lang="en-US" altLang="zh-CN" dirty="0" smtClean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步骤写出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数</a:t>
            </a:r>
            <a:r>
              <a:rPr lang="en-US" altLang="zh-CN" dirty="0" smtClean="0"/>
              <a:t>-1.1</a:t>
            </a:r>
            <a:r>
              <a:rPr lang="zh-CN" altLang="en-US" dirty="0" smtClean="0"/>
              <a:t>在内存从低到高地址的字节值</a:t>
            </a:r>
            <a:r>
              <a:rPr lang="en-US" altLang="zh-CN" dirty="0" smtClean="0"/>
              <a:t>-16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r>
              <a:rPr lang="zh-CN" altLang="en-US" dirty="0" smtClean="0"/>
              <a:t>按照阶码区域写出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的最大密度区域范围及其密度，最小密度区域及其密度（区域长度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表示的浮点个数）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err="1" smtClean="0"/>
              <a:t>CodeBlocks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zh-CN" altLang="en-US" dirty="0" smtClean="0"/>
              <a:t>下安装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（为以后编程调试准备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可省略）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位编译与运行环境（为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位程序运行与反编译准备）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环境下开发工具使用</a:t>
            </a:r>
            <a:endParaRPr lang="en-US" altLang="zh-CN" dirty="0" smtClean="0"/>
          </a:p>
          <a:p>
            <a:pPr lvl="1"/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源程序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头文件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资源文件等的软件工程理念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2019</a:t>
            </a:r>
            <a:r>
              <a:rPr lang="zh-CN" altLang="en-US" dirty="0" smtClean="0"/>
              <a:t>下的程序开发与调试：</a:t>
            </a:r>
            <a:r>
              <a:rPr lang="en-US" altLang="zh-CN" dirty="0" smtClean="0"/>
              <a:t>x86/x64</a:t>
            </a:r>
            <a:r>
              <a:rPr lang="zh-CN" altLang="en-US" dirty="0" smtClean="0"/>
              <a:t>切换下看看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scanf</a:t>
            </a:r>
            <a:r>
              <a:rPr lang="en-US" altLang="zh-CN" dirty="0" smtClean="0"/>
              <a:t> </a:t>
            </a:r>
            <a:r>
              <a:rPr lang="zh-CN" altLang="en-US" dirty="0" smtClean="0"/>
              <a:t>问题与解决、各类开关的含义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调试查看各类寄存器、变量</a:t>
            </a:r>
            <a:r>
              <a:rPr lang="en-US" altLang="zh-CN" dirty="0" smtClean="0"/>
              <a:t>/</a:t>
            </a:r>
            <a:r>
              <a:rPr lang="zh-CN" altLang="en-US" dirty="0" smtClean="0"/>
              <a:t>参数、汇编与机器代码、堆栈等等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性能分析              源程序的编码切换！！执行对吗？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CodeBlocks</a:t>
            </a:r>
            <a:r>
              <a:rPr lang="zh-CN" altLang="en-US" dirty="0" smtClean="0"/>
              <a:t>下的程序开发与调试：</a:t>
            </a:r>
            <a:r>
              <a:rPr lang="en-US" altLang="zh-CN" dirty="0" smtClean="0"/>
              <a:t>m32/m64</a:t>
            </a:r>
            <a:r>
              <a:rPr lang="zh-CN" altLang="en-US" dirty="0" smtClean="0"/>
              <a:t>的切换（</a:t>
            </a:r>
            <a:r>
              <a:rPr lang="en-US" altLang="zh-CN" dirty="0" smtClean="0"/>
              <a:t>CB</a:t>
            </a:r>
            <a:r>
              <a:rPr lang="zh-CN" altLang="en-US" dirty="0" smtClean="0"/>
              <a:t>会傻哭你）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源程序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ansi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编码。验证下。</a:t>
            </a:r>
            <a:endParaRPr lang="en-US" altLang="zh-CN" dirty="0" smtClean="0"/>
          </a:p>
          <a:p>
            <a:pPr lvl="2"/>
            <a:r>
              <a:rPr lang="zh-CN" altLang="en-US" dirty="0"/>
              <a:t>能变更源程序编码</a:t>
            </a:r>
            <a:r>
              <a:rPr lang="zh-CN" altLang="en-US" dirty="0" smtClean="0"/>
              <a:t>吗？                        采用类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编译调试环境。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VS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建解决方案</a:t>
            </a:r>
            <a:r>
              <a:rPr lang="en-US" altLang="zh-CN" dirty="0" smtClean="0"/>
              <a:t>+</a:t>
            </a:r>
            <a:r>
              <a:rPr lang="zh-CN" altLang="en-US" dirty="0" smtClean="0"/>
              <a:t>工程：连接选择子系统平台</a:t>
            </a:r>
            <a:r>
              <a:rPr lang="en-US" altLang="zh-CN" dirty="0" smtClean="0"/>
              <a:t>console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</a:t>
            </a:r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生成，可选择编译、生成，重新生成等</a:t>
            </a:r>
            <a:endParaRPr lang="en-US" altLang="zh-CN" dirty="0" smtClean="0"/>
          </a:p>
          <a:p>
            <a:r>
              <a:rPr lang="zh-CN" altLang="en-US" dirty="0" smtClean="0"/>
              <a:t>调试：调试菜单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F10 </a:t>
            </a:r>
            <a:r>
              <a:rPr lang="zh-CN" altLang="en-US" dirty="0" smtClean="0"/>
              <a:t>单步调试，不进入子程序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F11</a:t>
            </a:r>
            <a:r>
              <a:rPr lang="en-US" altLang="zh-CN" dirty="0"/>
              <a:t> </a:t>
            </a:r>
            <a:r>
              <a:rPr lang="zh-CN" altLang="en-US" dirty="0"/>
              <a:t>单步调试</a:t>
            </a:r>
            <a:r>
              <a:rPr lang="zh-CN" altLang="en-US" dirty="0" smtClean="0"/>
              <a:t>，进入</a:t>
            </a:r>
            <a:r>
              <a:rPr lang="zh-CN" altLang="en-US" dirty="0"/>
              <a:t>子程序</a:t>
            </a:r>
            <a:endParaRPr lang="en-US" altLang="zh-CN" dirty="0"/>
          </a:p>
          <a:p>
            <a:pPr lvl="1"/>
            <a:r>
              <a:rPr lang="en-US" altLang="zh-CN" dirty="0" smtClean="0"/>
              <a:t>F9   </a:t>
            </a:r>
            <a:r>
              <a:rPr lang="zh-CN" altLang="en-US" dirty="0" smtClean="0"/>
              <a:t>断点  </a:t>
            </a:r>
            <a:r>
              <a:rPr lang="en-US" altLang="zh-CN" dirty="0" smtClean="0"/>
              <a:t>F5 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  </a:t>
            </a:r>
            <a:r>
              <a:rPr lang="en-US" altLang="zh-CN" dirty="0" smtClean="0"/>
              <a:t>Shift+F5</a:t>
            </a:r>
            <a:r>
              <a:rPr lang="zh-CN" altLang="en-US" dirty="0" smtClean="0"/>
              <a:t>停止 不调试运行</a:t>
            </a:r>
            <a:r>
              <a:rPr lang="en-US" altLang="zh-CN" dirty="0" smtClean="0"/>
              <a:t>Ctrl+F5</a:t>
            </a:r>
          </a:p>
          <a:p>
            <a:pPr lvl="1"/>
            <a:r>
              <a:rPr lang="en-US" altLang="zh-CN" dirty="0" smtClean="0"/>
              <a:t>Ctrl+F10 </a:t>
            </a:r>
            <a:r>
              <a:rPr lang="zh-CN" altLang="en-US" dirty="0" smtClean="0"/>
              <a:t>运行到光标处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</a:t>
            </a:r>
            <a:endParaRPr lang="en-US" altLang="zh-CN" dirty="0" smtClean="0"/>
          </a:p>
          <a:p>
            <a:r>
              <a:rPr lang="zh-CN" altLang="en-US" dirty="0" smtClean="0"/>
              <a:t>调试：查看菜单</a:t>
            </a:r>
            <a:endParaRPr lang="en-US" altLang="zh-CN" dirty="0" smtClean="0"/>
          </a:p>
          <a:p>
            <a:pPr lvl="1"/>
            <a:r>
              <a:rPr lang="zh-CN" altLang="en-US" dirty="0"/>
              <a:t>看</a:t>
            </a:r>
            <a:r>
              <a:rPr lang="zh-CN" altLang="en-US" dirty="0" smtClean="0"/>
              <a:t>寄存器 </a:t>
            </a:r>
            <a:r>
              <a:rPr lang="en-US" altLang="zh-CN" dirty="0" smtClean="0"/>
              <a:t>Alt+5     </a:t>
            </a:r>
            <a:r>
              <a:rPr lang="zh-CN" altLang="en-US" dirty="0" smtClean="0"/>
              <a:t>看内存</a:t>
            </a:r>
            <a:r>
              <a:rPr lang="en-US" altLang="zh-CN" dirty="0" smtClean="0"/>
              <a:t>Alt+6  </a:t>
            </a:r>
            <a:r>
              <a:rPr lang="zh-CN" altLang="en-US" dirty="0" smtClean="0"/>
              <a:t>看汇编语言程序 </a:t>
            </a:r>
            <a:r>
              <a:rPr lang="en-US" altLang="zh-CN" dirty="0" smtClean="0"/>
              <a:t>Alt+8</a:t>
            </a:r>
          </a:p>
          <a:p>
            <a:pPr lvl="1"/>
            <a:r>
              <a:rPr lang="zh-CN" altLang="en-US" dirty="0" smtClean="0"/>
              <a:t>鼠标右键可以增加内容，更改显示格式等等</a:t>
            </a:r>
            <a:endParaRPr lang="en-US" altLang="zh-CN" dirty="0" smtClean="0"/>
          </a:p>
          <a:p>
            <a:pPr lvl="1"/>
            <a:r>
              <a:rPr lang="zh-CN" altLang="en-US" dirty="0"/>
              <a:t>增加</a:t>
            </a:r>
            <a:r>
              <a:rPr lang="zh-CN" altLang="en-US" dirty="0" smtClean="0"/>
              <a:t>内存窗口：</a:t>
            </a:r>
            <a:r>
              <a:rPr lang="en-US" altLang="zh-CN" dirty="0" smtClean="0"/>
              <a:t>Ctrl+Alt+M+2     3    4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 smtClean="0"/>
              <a:t>CB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 smtClean="0"/>
              <a:t>建立</a:t>
            </a:r>
            <a:r>
              <a:rPr lang="en-US" altLang="zh-CN" dirty="0" err="1" smtClean="0"/>
              <a:t>WorkPlace+Project</a:t>
            </a:r>
            <a:r>
              <a:rPr lang="zh-CN" altLang="en-US" dirty="0" smtClean="0"/>
              <a:t>工程：</a:t>
            </a:r>
            <a:r>
              <a:rPr lang="en-US" altLang="zh-CN" dirty="0" smtClean="0"/>
              <a:t>console/empty</a:t>
            </a:r>
          </a:p>
          <a:p>
            <a:pPr lvl="1"/>
            <a:r>
              <a:rPr lang="zh-CN" altLang="en-US" dirty="0" smtClean="0"/>
              <a:t>添加源程序</a:t>
            </a:r>
            <a:r>
              <a:rPr lang="en-US" altLang="zh-CN" dirty="0" smtClean="0"/>
              <a:t>.c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64/32</a:t>
            </a:r>
            <a:r>
              <a:rPr lang="zh-CN" altLang="en-US" dirty="0" smtClean="0"/>
              <a:t>位，选择</a:t>
            </a:r>
            <a:r>
              <a:rPr lang="en-US" altLang="zh-CN" dirty="0" smtClean="0"/>
              <a:t>Debug/Release     </a:t>
            </a:r>
            <a:r>
              <a:rPr lang="zh-CN" altLang="en-US" dirty="0" smtClean="0"/>
              <a:t>项目属性</a:t>
            </a:r>
            <a:r>
              <a:rPr lang="en-US" altLang="zh-CN" dirty="0" smtClean="0"/>
              <a:t>GCC</a:t>
            </a:r>
            <a:r>
              <a:rPr lang="zh-CN" altLang="en-US" dirty="0" smtClean="0"/>
              <a:t>编译里 </a:t>
            </a:r>
            <a:r>
              <a:rPr lang="en-US" altLang="zh-CN" dirty="0" smtClean="0"/>
              <a:t>-m32/-m64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编译链接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菜单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生成，可选择编译</a:t>
            </a:r>
            <a:r>
              <a:rPr lang="en-US" altLang="zh-CN" dirty="0" smtClean="0"/>
              <a:t>^Shift+F9</a:t>
            </a:r>
            <a:r>
              <a:rPr lang="zh-CN" altLang="en-US" dirty="0" smtClean="0"/>
              <a:t>、生成</a:t>
            </a:r>
            <a:r>
              <a:rPr lang="en-US" altLang="zh-CN" dirty="0" smtClean="0"/>
              <a:t>^F9</a:t>
            </a:r>
            <a:r>
              <a:rPr lang="zh-CN" altLang="en-US" dirty="0" smtClean="0"/>
              <a:t>，重新生成</a:t>
            </a:r>
            <a:r>
              <a:rPr lang="en-US" altLang="zh-CN" dirty="0" smtClean="0"/>
              <a:t>^F11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F2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编译等输出的窗口</a:t>
            </a:r>
            <a:endParaRPr lang="en-US" altLang="zh-CN" dirty="0" smtClean="0"/>
          </a:p>
          <a:p>
            <a:r>
              <a:rPr lang="zh-CN" altLang="en-US" dirty="0" smtClean="0"/>
              <a:t>调试：调试菜单：</a:t>
            </a:r>
            <a:r>
              <a:rPr lang="en-US" altLang="zh-CN" dirty="0" smtClean="0"/>
              <a:t>GDB</a:t>
            </a:r>
            <a:r>
              <a:rPr lang="zh-CN" altLang="en-US" dirty="0" smtClean="0"/>
              <a:t>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，可以代替</a:t>
            </a:r>
            <a:r>
              <a:rPr lang="en-US" altLang="zh-CN" dirty="0" smtClean="0"/>
              <a:t>Linux</a:t>
            </a:r>
            <a:r>
              <a:rPr lang="zh-CN" altLang="en-US" smtClean="0"/>
              <a:t>环境的学习</a:t>
            </a:r>
            <a:endParaRPr lang="en-US" altLang="zh-CN" dirty="0" smtClean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 smtClean="0"/>
              <a:t>F8(</a:t>
            </a:r>
            <a:r>
              <a:rPr lang="zh-CN" altLang="en-US" dirty="0" smtClean="0"/>
              <a:t>无断点全速</a:t>
            </a:r>
            <a:r>
              <a:rPr lang="en-US" altLang="zh-CN" dirty="0" smtClean="0"/>
              <a:t>)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Shift+F7 </a:t>
            </a:r>
            <a:r>
              <a:rPr lang="zh-CN" altLang="en-US" dirty="0" smtClean="0"/>
              <a:t>进入编译连接调试并到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</a:t>
            </a:r>
            <a:r>
              <a:rPr lang="en-US" altLang="zh-CN" dirty="0" smtClean="0"/>
              <a:t>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Alt+F7</a:t>
            </a:r>
            <a:r>
              <a:rPr lang="zh-CN" altLang="en-US" dirty="0"/>
              <a:t>下一</a:t>
            </a:r>
            <a:r>
              <a:rPr lang="zh-CN" altLang="en-US" dirty="0" smtClean="0"/>
              <a:t>指令    </a:t>
            </a:r>
            <a:r>
              <a:rPr lang="en-US" altLang="zh-CN" dirty="0" smtClean="0"/>
              <a:t>ALT+Shift+F7 </a:t>
            </a:r>
            <a:r>
              <a:rPr lang="zh-CN" altLang="en-US" dirty="0" smtClean="0"/>
              <a:t>下一指令入</a:t>
            </a:r>
            <a:endParaRPr lang="en-US" altLang="zh-CN" dirty="0"/>
          </a:p>
          <a:p>
            <a:pPr lvl="1"/>
            <a:r>
              <a:rPr lang="en-US" altLang="zh-CN" dirty="0" smtClean="0"/>
              <a:t>F5   </a:t>
            </a:r>
            <a:r>
              <a:rPr lang="zh-CN" altLang="en-US" dirty="0" smtClean="0"/>
              <a:t>断点            </a:t>
            </a:r>
            <a:r>
              <a:rPr lang="en-US" altLang="zh-CN" dirty="0" smtClean="0"/>
              <a:t>F4  </a:t>
            </a:r>
            <a:r>
              <a:rPr lang="zh-CN" altLang="en-US" dirty="0" smtClean="0"/>
              <a:t>运行到光标处       </a:t>
            </a:r>
            <a:r>
              <a:rPr lang="en-US" altLang="zh-CN" dirty="0" smtClean="0"/>
              <a:t>Shift+F8</a:t>
            </a:r>
            <a:r>
              <a:rPr lang="zh-CN" altLang="en-US" dirty="0" smtClean="0"/>
              <a:t>停止调试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Shift+F11 </a:t>
            </a:r>
            <a:r>
              <a:rPr lang="zh-CN" altLang="en-US" dirty="0" smtClean="0"/>
              <a:t>跳出子程序      </a:t>
            </a:r>
            <a:r>
              <a:rPr lang="en-US" altLang="zh-CN" dirty="0" smtClean="0">
                <a:solidFill>
                  <a:srgbClr val="FF0000"/>
                </a:solidFill>
              </a:rPr>
              <a:t>settings/debugger</a:t>
            </a:r>
            <a:r>
              <a:rPr lang="zh-CN" altLang="en-US" dirty="0" smtClean="0">
                <a:solidFill>
                  <a:srgbClr val="FF0000"/>
                </a:solidFill>
              </a:rPr>
              <a:t>可改成</a:t>
            </a:r>
            <a:r>
              <a:rPr lang="en-US" altLang="zh-CN" dirty="0" smtClean="0">
                <a:solidFill>
                  <a:srgbClr val="FF0000"/>
                </a:solidFill>
              </a:rPr>
              <a:t>Intel</a:t>
            </a:r>
            <a:r>
              <a:rPr lang="zh-CN" altLang="en-US" dirty="0" smtClean="0">
                <a:solidFill>
                  <a:srgbClr val="FF0000"/>
                </a:solidFill>
              </a:rPr>
              <a:t>汇编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调试：查看菜单 </a:t>
            </a:r>
            <a:r>
              <a:rPr lang="en-US" altLang="zh-CN" dirty="0" smtClean="0"/>
              <a:t>Debugging Windows</a:t>
            </a:r>
          </a:p>
          <a:p>
            <a:pPr lvl="1"/>
            <a:r>
              <a:rPr lang="zh-CN" altLang="en-US" dirty="0" smtClean="0"/>
              <a:t>寄存器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  </a:t>
            </a:r>
            <a:r>
              <a:rPr lang="en-US" altLang="zh-CN" dirty="0" smtClean="0"/>
              <a:t> </a:t>
            </a:r>
            <a:r>
              <a:rPr lang="zh-CN" altLang="en-US" dirty="0" smtClean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 smtClean="0"/>
              <a:t>汇编语言是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汇编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</TotalTime>
  <Pages>0</Pages>
  <Words>2222</Words>
  <Characters>0</Characters>
  <Application>Microsoft Office PowerPoint</Application>
  <PresentationFormat>全屏显示(4:3)</PresentationFormat>
  <Lines>0</Lines>
  <Paragraphs>215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PowerPoint 演示文稿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8.数据变换与输入输出</vt:lpstr>
      <vt:lpstr>9.数据整数表示与运算</vt:lpstr>
      <vt:lpstr>11.浮点数据的表示与运算</vt:lpstr>
      <vt:lpstr>13. 舍尾平衡的讨论：当天税务局长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301</cp:revision>
  <cp:lastPrinted>2012-09-05T04:08:39Z</cp:lastPrinted>
  <dcterms:created xsi:type="dcterms:W3CDTF">2012-09-06T15:16:51Z</dcterms:created>
  <dcterms:modified xsi:type="dcterms:W3CDTF">2019-09-25T01:44:53Z</dcterms:modified>
</cp:coreProperties>
</file>