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7"/>
  </p:notesMasterIdLst>
  <p:handoutMasterIdLst>
    <p:handoutMasterId r:id="rId48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18" r:id="rId13"/>
    <p:sldId id="267" r:id="rId14"/>
    <p:sldId id="299" r:id="rId15"/>
    <p:sldId id="329" r:id="rId16"/>
    <p:sldId id="270" r:id="rId17"/>
    <p:sldId id="324" r:id="rId18"/>
    <p:sldId id="271" r:id="rId19"/>
    <p:sldId id="319" r:id="rId20"/>
    <p:sldId id="320" r:id="rId21"/>
    <p:sldId id="272" r:id="rId22"/>
    <p:sldId id="325" r:id="rId23"/>
    <p:sldId id="326" r:id="rId24"/>
    <p:sldId id="327" r:id="rId25"/>
    <p:sldId id="32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9" r:id="rId40"/>
    <p:sldId id="314" r:id="rId41"/>
    <p:sldId id="311" r:id="rId42"/>
    <p:sldId id="315" r:id="rId43"/>
    <p:sldId id="316" r:id="rId44"/>
    <p:sldId id="317" r:id="rId45"/>
    <p:sldId id="32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>
      <p:cViewPr>
        <p:scale>
          <a:sx n="70" d="100"/>
          <a:sy n="70" d="100"/>
        </p:scale>
        <p:origin x="516" y="114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>
                <a:latin typeface="Arial" panose="020B0604020202020204" pitchFamily="34" charset="0"/>
              </a:rPr>
              <a:t>bb…b</a:t>
            </a:r>
            <a:r>
              <a:rPr lang="en-US" altLang="zh-CN" dirty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>
                <a:latin typeface="Arial" panose="020B0604020202020204" pitchFamily="34" charset="0"/>
              </a:rPr>
              <a:t>-126 </a:t>
            </a:r>
            <a:r>
              <a:rPr lang="en-US" altLang="zh-CN" dirty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>
                <a:latin typeface="Arial" panose="020B0604020202020204" pitchFamily="34" charset="0"/>
              </a:rPr>
              <a:t>denorms</a:t>
            </a:r>
            <a:r>
              <a:rPr lang="en-US" altLang="zh-CN" dirty="0">
                <a:latin typeface="Arial" panose="020B0604020202020204" pitchFamily="34" charset="0"/>
              </a:rPr>
              <a:t>. In </a:t>
            </a:r>
            <a:r>
              <a:rPr lang="en-US" altLang="zh-CN" dirty="0" err="1">
                <a:latin typeface="Arial" panose="020B0604020202020204" pitchFamily="34" charset="0"/>
              </a:rPr>
              <a:t>denorm</a:t>
            </a:r>
            <a:r>
              <a:rPr lang="en-US" altLang="zh-CN" dirty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>
                <a:latin typeface="Arial" panose="020B0604020202020204" pitchFamily="34" charset="0"/>
              </a:rPr>
              <a:t>-126</a:t>
            </a:r>
            <a:r>
              <a:rPr lang="en-US" altLang="zh-CN" dirty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教师：史先俊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，作为符号位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阶码（移码）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endParaRPr lang="en-US" dirty="0"/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采用偏置值编码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如果考虑到尾数</a:t>
            </a:r>
            <a:r>
              <a:rPr lang="en-US" altLang="zh-CN" dirty="0">
                <a:solidFill>
                  <a:srgbClr val="FF0000"/>
                </a:solidFill>
              </a:rPr>
              <a:t>1.XXXX</a:t>
            </a:r>
            <a:r>
              <a:rPr lang="zh-CN" altLang="en-US" dirty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                     </a:t>
            </a:r>
            <a:r>
              <a:rPr lang="en-US" b="0" dirty="0"/>
              <a:t>= 1.1101101101101</a:t>
            </a:r>
            <a:r>
              <a:rPr lang="en-US" b="0" baseline="-25000" dirty="0"/>
              <a:t>2</a:t>
            </a:r>
            <a:r>
              <a:rPr lang="en-US" b="0" dirty="0"/>
              <a:t> x 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	</a:t>
            </a:r>
            <a:r>
              <a:rPr lang="en-US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Bias</a:t>
            </a:r>
            <a:r>
              <a:rPr lang="en-US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Exp</a:t>
            </a:r>
            <a:r>
              <a:rPr lang="en-US" dirty="0"/>
              <a:t> 	= 	140 	=	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40722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zh-CN" sz="2800" dirty="0">
                <a:solidFill>
                  <a:srgbClr val="0070C0"/>
                </a:solidFill>
              </a:rPr>
              <a:t>请说明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>
                <a:solidFill>
                  <a:srgbClr val="0070C0"/>
                </a:solidFill>
              </a:rPr>
              <a:t>类型编码格式，并按步骤计算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在内存从地址到高地址的存储字节内容。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的规格化）。</a:t>
            </a:r>
            <a:r>
              <a:rPr lang="en-US" altLang="zh-CN" dirty="0"/>
              <a:t>              -0.1 </a:t>
            </a:r>
            <a:r>
              <a:rPr lang="zh-CN" altLang="en-US" dirty="0"/>
              <a:t>编码步骤如下：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 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/>
              <a:t>                       -4+127=123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1001 1001 1001 1001 1001 100</a:t>
            </a:r>
            <a:r>
              <a:rPr lang="en-US" altLang="zh-CN" dirty="0"/>
              <a:t>1100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向偶数舍入</a:t>
            </a:r>
            <a:r>
              <a:rPr lang="en-US" altLang="zh-CN" dirty="0"/>
              <a:t> 1001 1001 1001 1001 1001 101</a:t>
            </a:r>
          </a:p>
          <a:p>
            <a:r>
              <a:rPr lang="en-US" altLang="zh-CN" dirty="0"/>
              <a:t>(5) IEEE 754</a:t>
            </a:r>
            <a:r>
              <a:rPr lang="zh-CN" altLang="zh-CN" dirty="0"/>
              <a:t>编码为：符号位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</a:t>
            </a:r>
            <a:r>
              <a:rPr lang="en-US" dirty="0"/>
              <a:t> </a:t>
            </a:r>
            <a:r>
              <a:rPr lang="zh-CN" altLang="en-US" dirty="0"/>
              <a:t>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</a:t>
            </a:r>
            <a:r>
              <a:rPr lang="en-US" altLang="zh-CN" dirty="0"/>
              <a:t>=-126/-1022</a:t>
            </a:r>
            <a:r>
              <a:rPr lang="en-US" dirty="0"/>
              <a:t>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(why?)</a:t>
            </a:r>
          </a:p>
          <a:p>
            <a:pPr marL="438150" lvl="1"/>
            <a:endParaRPr lang="en-US" dirty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/>
              <a:t>情况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/>
              <a:t>非规格化数据</a:t>
            </a:r>
            <a:endParaRPr lang="en-US" altLang="zh-CN" sz="32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1.0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1.1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dirty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-12</a:t>
            </a:r>
            <a:r>
              <a:rPr kumimoji="1" lang="en-US" altLang="zh-CN" sz="2400" b="1" baseline="30000" dirty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(-1)</a:t>
            </a:r>
            <a:r>
              <a:rPr kumimoji="1" lang="en-US" altLang="zh-CN" sz="2800" b="1" baseline="30000"/>
              <a:t>s</a:t>
            </a:r>
            <a:r>
              <a:rPr kumimoji="1" lang="en-US" altLang="zh-CN" sz="2800" b="1"/>
              <a:t>×</a:t>
            </a:r>
            <a:r>
              <a:rPr kumimoji="1" lang="en-US" altLang="zh-CN" sz="2800" b="1">
                <a:solidFill>
                  <a:srgbClr val="FF0066"/>
                </a:solidFill>
              </a:rPr>
              <a:t>0.</a:t>
            </a:r>
            <a:r>
              <a:rPr kumimoji="1" lang="en-US" altLang="zh-CN" sz="2800" b="1"/>
              <a:t>xx…x ×2</a:t>
            </a:r>
            <a:r>
              <a:rPr kumimoji="1" lang="en-US" altLang="zh-CN" sz="2800" b="1" baseline="3000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115818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×1.m×2</a:t>
                      </a:r>
                      <a:r>
                        <a:rPr lang="en-US" altLang="zh-CN" baseline="70000" dirty="0"/>
                        <a:t>e-127</a:t>
                      </a:r>
                      <a:endParaRPr lang="en-US" altLang="zh-C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1-127</a:t>
                      </a:r>
                      <a:r>
                        <a:rPr lang="en-US" altLang="zh-CN" sz="1800" i="0" dirty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/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/>
                        <a:t>=254, f=1.1111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254-127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127</a:t>
                      </a:r>
                      <a:r>
                        <a:rPr lang="en-US" altLang="zh-CN" sz="1800" i="0" dirty="0"/>
                        <a:t>×(2-2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单精度非规格化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×0.m×2</a:t>
                      </a:r>
                      <a:r>
                        <a:rPr lang="en-US" altLang="zh-CN" baseline="70000" dirty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M=2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= 2</a:t>
                      </a:r>
                      <a:r>
                        <a:rPr lang="en-US" altLang="zh-CN" sz="1800" i="0" baseline="50000" dirty="0"/>
                        <a:t>-149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f=0.1111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×(1-2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5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9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/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2973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37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/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30751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49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18525" cy="5191125"/>
          </a:xfrm>
          <a:ln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与整数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编码相同：所有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浮点数比较：用“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” “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”    </a:t>
            </a:r>
            <a:r>
              <a:rPr lang="en-US" altLang="zh-CN" dirty="0">
                <a:solidFill>
                  <a:srgbClr val="FF0000"/>
                </a:solidFill>
              </a:rPr>
              <a:t>“&lt;”     “&gt;=”    “&lt;=“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几乎可以用与无符号整数相同的方式进行浮点数的比较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但必须考虑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altLang="zh-CN" dirty="0"/>
          </a:p>
          <a:p>
            <a:pPr marL="38100"/>
            <a:r>
              <a:rPr lang="zh-CN" altLang="en-US" dirty="0"/>
              <a:t>精度问题呢？   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Double</a:t>
            </a:r>
            <a:r>
              <a:rPr lang="zh-CN" altLang="en-US" dirty="0"/>
              <a:t>比较呢？</a:t>
            </a:r>
            <a:endParaRPr lang="en-US" altLang="zh-CN" dirty="0"/>
          </a:p>
          <a:p>
            <a:pPr marL="38100"/>
            <a:r>
              <a:rPr lang="zh-CN" altLang="en-US" dirty="0"/>
              <a:t>怎么解决？讨论</a:t>
            </a:r>
            <a:r>
              <a:rPr lang="en-US" altLang="zh-CN" dirty="0"/>
              <a:t>……………………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无穷大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小怎么办？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382000" cy="5435600"/>
          </a:xfrm>
          <a:ln/>
        </p:spPr>
        <p:txBody>
          <a:bodyPr/>
          <a:lstStyle/>
          <a:p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>
                <a:solidFill>
                  <a:srgbClr val="FF0000"/>
                </a:solidFill>
              </a:rPr>
              <a:t>其他方法都有统计偏差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舍入后，最低有效位的数码为偶数</a:t>
            </a:r>
            <a:endParaRPr lang="en-US" altLang="zh-CN" dirty="0"/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dirty="0"/>
              <a:t>比中间值小向下舍入，比中间值大向上舍入</a:t>
            </a:r>
            <a:endParaRPr lang="en-US" altLang="zh-CN" dirty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7.8950000	7.90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7.8850000	7.88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向下舍入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</a:t>
            </a:r>
            <a:endParaRPr lang="en-US" altLang="zh-CN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是否封闭</a:t>
            </a:r>
            <a:endParaRPr lang="en-US" dirty="0"/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/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/>
            <a:r>
              <a:rPr lang="zh-CN" altLang="en-US" dirty="0"/>
              <a:t>溢出和舍入的不确定性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/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dirty="0"/>
          </a:p>
          <a:p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与交换环相比</a:t>
            </a:r>
            <a:endParaRPr lang="en-US" dirty="0"/>
          </a:p>
          <a:p>
            <a:pPr marL="552450" lvl="1"/>
            <a:r>
              <a:rPr lang="zh-CN" altLang="en-US" dirty="0"/>
              <a:t>乘法下封闭性？</a:t>
            </a:r>
            <a:endParaRPr lang="en-US" dirty="0"/>
          </a:p>
          <a:p>
            <a:pPr marL="838200" lvl="2"/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zh-CN" altLang="en-US" dirty="0"/>
              <a:t>乘法的交换性？</a:t>
            </a:r>
            <a:endParaRPr lang="en-US" dirty="0"/>
          </a:p>
          <a:p>
            <a:pPr marL="552450" lvl="1"/>
            <a:r>
              <a:rPr lang="zh-CN" altLang="en-US" dirty="0"/>
              <a:t>乘法的结合性？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/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/>
              <a:t>截掉小数部分</a:t>
            </a:r>
            <a:endParaRPr lang="en-US" dirty="0"/>
          </a:p>
          <a:p>
            <a:pPr marL="838200" lvl="2"/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/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/>
              <a:t>将根据舍入模式进行舍入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“</a:t>
                </a:r>
                <a:r>
                  <a:rPr lang="zh-CN" altLang="en-US" dirty="0"/>
                  <a:t>小数点</a:t>
                </a:r>
                <a:r>
                  <a:rPr lang="en-US" dirty="0"/>
                  <a:t>” </a:t>
                </a:r>
                <a:r>
                  <a:rPr lang="zh-CN" altLang="en-US" dirty="0"/>
                  <a:t>右边的位代表小数部分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表示的有理数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0.1-x = 0.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-20</a:t>
            </a:r>
            <a:r>
              <a:rPr lang="en-US" altLang="zh-CN" sz="2400" dirty="0">
                <a:ea typeface="宋体" panose="02010600030101010101" pitchFamily="2" charset="-122"/>
              </a:rPr>
              <a:t> ×0.1 = 9.54</a:t>
            </a:r>
            <a:r>
              <a:rPr lang="en-US" altLang="zh-CN" dirty="0">
                <a:ea typeface="宋体" panose="02010600030101010101" pitchFamily="2" charset="-122"/>
              </a:rPr>
              <a:t>×10</a:t>
            </a:r>
            <a:r>
              <a:rPr lang="en-US" altLang="zh-CN" baseline="30000" dirty="0">
                <a:ea typeface="宋体" panose="02010600030101010101" pitchFamily="2" charset="-122"/>
              </a:rPr>
              <a:t>-8</a:t>
            </a: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程序运行</a:t>
            </a:r>
            <a:r>
              <a:rPr lang="en-US" altLang="zh-CN" sz="2400" dirty="0">
                <a:ea typeface="宋体" panose="02010600030101010101" pitchFamily="2" charset="-122"/>
              </a:rPr>
              <a:t>100 </a:t>
            </a:r>
            <a:r>
              <a:rPr lang="zh-CN" altLang="en-US" sz="2400" dirty="0">
                <a:ea typeface="宋体" panose="02010600030101010101" pitchFamily="2" charset="-122"/>
              </a:rPr>
              <a:t>后，累计的误差：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>
                <a:ea typeface="宋体" panose="02010600030101010101" pitchFamily="2" charset="-122"/>
              </a:rPr>
              <a:t>-8 </a:t>
            </a:r>
            <a:r>
              <a:rPr lang="en-US" altLang="zh-CN" sz="2400" dirty="0">
                <a:ea typeface="宋体" panose="02010600030101010101" pitchFamily="2" charset="-122"/>
              </a:rPr>
              <a:t>=0.34344</a:t>
            </a:r>
            <a:r>
              <a:rPr lang="zh-CN" altLang="en-US" sz="2400" dirty="0">
                <a:ea typeface="宋体" panose="02010600030101010101" pitchFamily="2" charset="-122"/>
              </a:rPr>
              <a:t>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>
                <a:ea typeface="宋体" panose="02010600030101010101" pitchFamily="2" charset="-122"/>
              </a:rPr>
              <a:t>2000 m/s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>
                <a:ea typeface="宋体" panose="02010600030101010101" pitchFamily="2" charset="-122"/>
              </a:rPr>
              <a:t>686 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比整数部分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小数部分</a:t>
            </a:r>
            <a:r>
              <a:rPr lang="en-US" altLang="zh-CN" dirty="0"/>
              <a:t>20</a:t>
            </a:r>
            <a:r>
              <a:rPr lang="zh-CN" altLang="en-US" dirty="0"/>
              <a:t>位的表示方法有什么优点？  缺点呢</a:t>
            </a:r>
            <a:r>
              <a:rPr lang="en-US" altLang="zh-CN" dirty="0"/>
              <a:t>—</a:t>
            </a:r>
            <a:r>
              <a:rPr lang="zh-CN" altLang="en-US" dirty="0"/>
              <a:t>考虑下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float</a:t>
            </a:r>
            <a:r>
              <a:rPr lang="zh-CN" altLang="en-US" dirty="0"/>
              <a:t>非无穷的最大值，最小值？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的最大绝对值？最小绝对值？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65536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的内存表示</a:t>
            </a:r>
            <a:endParaRPr lang="en-US" altLang="zh-CN" dirty="0"/>
          </a:p>
          <a:p>
            <a:r>
              <a:rPr lang="zh-CN" altLang="en-US" dirty="0"/>
              <a:t>一个数的</a:t>
            </a:r>
            <a:r>
              <a:rPr lang="en-US" altLang="zh-CN" dirty="0"/>
              <a:t>Float</a:t>
            </a:r>
            <a:r>
              <a:rPr lang="zh-CN" altLang="en-US" dirty="0"/>
              <a:t>形式是唯一的吗？（除了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IEEE754</a:t>
            </a:r>
            <a:r>
              <a:rPr lang="zh-CN" altLang="en-US" dirty="0"/>
              <a:t>编码对应的数是唯一的吗？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的阶码范围是多少？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/>
              <a:t>Float</a:t>
            </a:r>
            <a:r>
              <a:rPr lang="zh-CN" altLang="en-US" dirty="0"/>
              <a:t>数据的浮点数密度分布？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语言中除以</a:t>
            </a:r>
            <a:r>
              <a:rPr lang="en-US" altLang="zh-CN" dirty="0"/>
              <a:t>0</a:t>
            </a:r>
            <a:r>
              <a:rPr lang="zh-CN" altLang="en-US" dirty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 </a:t>
            </a:r>
            <a:r>
              <a:rPr kumimoji="1" lang="zh-CN" altLang="en-US" dirty="0">
                <a:solidFill>
                  <a:schemeClr val="accent2"/>
                </a:solidFill>
              </a:rPr>
              <a:t>可以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INT</a:t>
            </a:r>
            <a:r>
              <a:rPr lang="zh-CN" altLang="en-US" dirty="0"/>
              <a:t>相比谁的个数多？各自是多少个？多多少？  （</a:t>
            </a:r>
            <a:r>
              <a:rPr lang="en-US" altLang="zh-CN" dirty="0"/>
              <a:t>+-0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的最大密度区间（非无穷）？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的最小密度区间？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最大密度区间是最小密度区间的密度的多少倍？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浮点数的表示，越小精度越高，越大精度越低，这也基本符合数据处理的规律。太大的数据差点没啥，就是个规模而已。如人口、</a:t>
            </a:r>
            <a:r>
              <a:rPr lang="en-US" altLang="zh-CN" dirty="0"/>
              <a:t>GDP</a:t>
            </a:r>
            <a:r>
              <a:rPr lang="zh-CN" altLang="en-US" dirty="0"/>
              <a:t>等，没有必要到个、圆角分。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使用注意事项？</a:t>
            </a:r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                  </a:t>
            </a:r>
            <a:r>
              <a:rPr lang="zh-CN" altLang="en-US" sz="2000" dirty="0">
                <a:ea typeface="宋体" panose="02010600030101010101" pitchFamily="2" charset="-122"/>
              </a:rPr>
              <a:t>二进制小数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5 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只能精确表示形如 </a:t>
            </a:r>
            <a:r>
              <a:rPr lang="en-US" dirty="0"/>
              <a:t>x/2</a:t>
            </a:r>
            <a:r>
              <a:rPr lang="en-US" baseline="32000" dirty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其他有理数的二进制表示存在重复段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二进制表示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Pages>0</Pages>
  <Words>4023</Words>
  <Characters>0</Characters>
  <Application>Microsoft Office PowerPoint</Application>
  <PresentationFormat>全屏显示(4:3)</PresentationFormat>
  <Lines>0</Lines>
  <Paragraphs>688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71" baseType="lpstr">
      <vt:lpstr>Gill Sans</vt:lpstr>
      <vt:lpstr>Monaco</vt:lpstr>
      <vt:lpstr>黑体</vt:lpstr>
      <vt:lpstr>宋体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规格化数</vt:lpstr>
      <vt:lpstr>规格化编码示例</vt:lpstr>
      <vt:lpstr> 请说明float 类型编码格式，并按步骤计算 -0.1的各部分内容，写出 -0.1在内存从地址到高地址的存储字节内容。 </vt:lpstr>
      <vt:lpstr>特殊值</vt:lpstr>
      <vt:lpstr>非规格化数</vt:lpstr>
      <vt:lpstr>浮点编码总结</vt:lpstr>
      <vt:lpstr>非规格化数据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Guo Zhuoning</cp:lastModifiedBy>
  <cp:revision>166</cp:revision>
  <cp:lastPrinted>2012-09-05T04:08:39Z</cp:lastPrinted>
  <dcterms:created xsi:type="dcterms:W3CDTF">2012-09-06T15:16:51Z</dcterms:created>
  <dcterms:modified xsi:type="dcterms:W3CDTF">2019-12-23T12:28:21Z</dcterms:modified>
</cp:coreProperties>
</file>