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0"/>
  </p:notesMasterIdLst>
  <p:handoutMasterIdLst>
    <p:handoutMasterId r:id="rId40"/>
  </p:handoutMasterIdLst>
  <p:sldIdLst>
    <p:sldId id="850" r:id="rId3"/>
    <p:sldId id="748" r:id="rId4"/>
    <p:sldId id="754" r:id="rId5"/>
    <p:sldId id="859" r:id="rId6"/>
    <p:sldId id="860" r:id="rId7"/>
    <p:sldId id="861" r:id="rId8"/>
    <p:sldId id="853" r:id="rId9"/>
    <p:sldId id="854" r:id="rId11"/>
    <p:sldId id="855" r:id="rId12"/>
    <p:sldId id="856" r:id="rId13"/>
    <p:sldId id="857" r:id="rId14"/>
    <p:sldId id="858" r:id="rId15"/>
    <p:sldId id="872" r:id="rId16"/>
    <p:sldId id="868" r:id="rId17"/>
    <p:sldId id="869" r:id="rId18"/>
    <p:sldId id="870" r:id="rId19"/>
    <p:sldId id="871" r:id="rId20"/>
    <p:sldId id="875" r:id="rId21"/>
    <p:sldId id="876" r:id="rId22"/>
    <p:sldId id="877" r:id="rId23"/>
    <p:sldId id="873" r:id="rId24"/>
    <p:sldId id="874" r:id="rId25"/>
    <p:sldId id="888" r:id="rId26"/>
    <p:sldId id="889" r:id="rId27"/>
    <p:sldId id="890" r:id="rId28"/>
    <p:sldId id="891" r:id="rId29"/>
    <p:sldId id="878" r:id="rId30"/>
    <p:sldId id="879" r:id="rId31"/>
    <p:sldId id="880" r:id="rId32"/>
    <p:sldId id="881" r:id="rId33"/>
    <p:sldId id="882" r:id="rId34"/>
    <p:sldId id="883" r:id="rId35"/>
    <p:sldId id="884" r:id="rId36"/>
    <p:sldId id="885" r:id="rId37"/>
    <p:sldId id="886" r:id="rId38"/>
    <p:sldId id="887" r:id="rId39"/>
  </p:sldIdLst>
  <p:sldSz cx="9144000" cy="6858000" type="screen4x3"/>
  <p:notesSz cx="7302500" cy="9586595"/>
  <p:defaultTextStyle>
    <a:defPPr>
      <a:defRPr lang="en-US"/>
    </a:defPPr>
    <a:lvl1pPr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anose="020B0606020202030204" pitchFamily="34" charset="0"/>
        <a:ea typeface="+mn-ea"/>
        <a:cs typeface="+mn-cs"/>
      </a:defRPr>
    </a:lvl5pPr>
    <a:lvl6pPr marL="2286000" algn="l" defTabSz="914400" rtl="0" eaLnBrk="1" latinLnBrk="0" hangingPunct="1">
      <a:defRPr sz="2400" b="1" kern="1200">
        <a:solidFill>
          <a:schemeClr val="tx1"/>
        </a:solidFill>
        <a:latin typeface="Arial Narrow" panose="020B0606020202030204" pitchFamily="34" charset="0"/>
        <a:ea typeface="+mn-ea"/>
        <a:cs typeface="+mn-cs"/>
      </a:defRPr>
    </a:lvl6pPr>
    <a:lvl7pPr marL="2743200" algn="l" defTabSz="914400" rtl="0" eaLnBrk="1" latinLnBrk="0" hangingPunct="1">
      <a:defRPr sz="2400" b="1" kern="1200">
        <a:solidFill>
          <a:schemeClr val="tx1"/>
        </a:solidFill>
        <a:latin typeface="Arial Narrow" panose="020B0606020202030204" pitchFamily="34" charset="0"/>
        <a:ea typeface="+mn-ea"/>
        <a:cs typeface="+mn-cs"/>
      </a:defRPr>
    </a:lvl7pPr>
    <a:lvl8pPr marL="3200400" algn="l" defTabSz="914400" rtl="0" eaLnBrk="1" latinLnBrk="0" hangingPunct="1">
      <a:defRPr sz="2400" b="1" kern="1200">
        <a:solidFill>
          <a:schemeClr val="tx1"/>
        </a:solidFill>
        <a:latin typeface="Arial Narrow" panose="020B0606020202030204" pitchFamily="34" charset="0"/>
        <a:ea typeface="+mn-ea"/>
        <a:cs typeface="+mn-cs"/>
      </a:defRPr>
    </a:lvl8pPr>
    <a:lvl9pPr marL="3657600" algn="l" defTabSz="914400" rtl="0" eaLnBrk="1" latinLnBrk="0" hangingPunct="1">
      <a:defRPr sz="2400" b="1" kern="1200">
        <a:solidFill>
          <a:schemeClr val="tx1"/>
        </a:solidFill>
        <a:latin typeface="Arial Narrow" panose="020B060602020203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3300"/>
    <a:srgbClr val="006600"/>
    <a:srgbClr val="00682F"/>
    <a:srgbClr val="FF9999"/>
    <a:srgbClr val="A8E799"/>
    <a:srgbClr val="E0F4E3"/>
    <a:srgbClr val="E0E0E0"/>
    <a:srgbClr val="E3E4E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6" autoAdjust="0"/>
    <p:restoredTop sz="78756" autoAdjust="0"/>
  </p:normalViewPr>
  <p:slideViewPr>
    <p:cSldViewPr snapToObjects="1">
      <p:cViewPr varScale="1">
        <p:scale>
          <a:sx n="70" d="100"/>
          <a:sy n="70" d="100"/>
        </p:scale>
        <p:origin x="2061" y="48"/>
      </p:cViewPr>
      <p:guideLst>
        <p:guide orient="horz" pos="2160"/>
        <p:guide pos="291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0" d="100"/>
          <a:sy n="70" d="100"/>
        </p:scale>
        <p:origin x="-2384" y="-120"/>
      </p:cViewPr>
      <p:guideLst>
        <p:guide orient="horz" pos="3019"/>
        <p:guide pos="232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ln>
          <a:effectLst/>
        </p:spPr>
        <p:txBody>
          <a:bodyPr vert="horz" wrap="square" lIns="96422" tIns="48211" rIns="96422" bIns="48211" numCol="1" anchor="t" anchorCtr="0" compatLnSpc="1"/>
          <a:lstStyle>
            <a:lvl1pPr algn="r" defTabSz="965200">
              <a:defRPr sz="1200" smtClean="0">
                <a:latin typeface="Times New Roman" panose="02020603050405020304"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ln>
          <a:effectLst/>
        </p:spPr>
        <p:txBody>
          <a:bodyPr vert="horz" wrap="square" lIns="96422" tIns="48211" rIns="96422" bIns="48211" numCol="1" anchor="b" anchorCtr="0" compatLnSpc="1"/>
          <a:lstStyle>
            <a:lvl1pPr algn="r" defTabSz="965200">
              <a:defRPr sz="1200" smtClean="0">
                <a:latin typeface="Times New Roman" panose="02020603050405020304" pitchFamily="18" charset="0"/>
              </a:defRPr>
            </a:lvl1pPr>
          </a:lstStyle>
          <a:p>
            <a:pPr>
              <a:defRPr/>
            </a:pPr>
            <a:fld id="{83587096-7852-44F5-9A71-D621B1FF247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ln>
          <a:effectLst/>
        </p:spPr>
        <p:txBody>
          <a:bodyPr vert="horz" wrap="square" lIns="91440" tIns="45720" rIns="91440" bIns="45720" numCol="1" anchor="t" anchorCtr="0" compatLnSpc="1"/>
          <a:lstStyle>
            <a:lvl1pPr>
              <a:defRPr sz="1200" b="0" smtClean="0">
                <a:latin typeface="Times New Roman" panose="02020603050405020304"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ln>
          <a:effectLst/>
        </p:spPr>
        <p:txBody>
          <a:bodyPr vert="horz" wrap="square" lIns="91440" tIns="45720" rIns="91440" bIns="45720" numCol="1" anchor="t" anchorCtr="0" compatLnSpc="1"/>
          <a:lstStyle>
            <a:lvl1pPr algn="r">
              <a:defRPr sz="1200" b="0" smtClean="0">
                <a:latin typeface="Times New Roman" panose="02020603050405020304"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ln>
          <a:effectLst/>
        </p:spPr>
        <p:txBody>
          <a:bodyPr vert="horz" wrap="square" lIns="91440" tIns="45720" rIns="91440" bIns="45720" numCol="1" anchor="b" anchorCtr="0" compatLnSpc="1"/>
          <a:lstStyle>
            <a:lvl1pPr>
              <a:defRPr sz="1200" b="0" smtClean="0">
                <a:latin typeface="Times New Roman" panose="02020603050405020304"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ln>
          <a:effectLst/>
        </p:spPr>
        <p:txBody>
          <a:bodyPr vert="horz" wrap="square" lIns="91440" tIns="45720" rIns="91440" bIns="45720" numCol="1" anchor="b" anchorCtr="0" compatLnSpc="1"/>
          <a:lstStyle>
            <a:lvl1pPr algn="r">
              <a:defRPr sz="1200" b="0" smtClean="0">
                <a:latin typeface="Times New Roman" panose="02020603050405020304" pitchFamily="18" charset="0"/>
              </a:defRPr>
            </a:lvl1pPr>
          </a:lstStyle>
          <a:p>
            <a:pPr>
              <a:defRPr/>
            </a:pPr>
            <a:fld id="{40F64717-A5A5-4C4E-9291-2F18B7410B06}"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p:sp>
      <p:sp>
        <p:nvSpPr>
          <p:cNvPr id="21709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p:txBody>
          <a:bodyPr wrap="square" lIns="91440" tIns="45720" rIns="91440" bIns="45720" anchor="t"/>
          <a:p>
            <a:pPr lvl="0"/>
            <a:r>
              <a:rPr lang="zh-CN" altLang="en-US" dirty="0">
                <a:ea typeface="宋体" panose="02010600030101010101" pitchFamily="2" charset="-122"/>
              </a:rPr>
              <a:t>冷不命中、冲突不命中、容量不命中</a:t>
            </a:r>
            <a:endParaRPr lang="en-US" altLang="zh-CN" dirty="0">
              <a:ea typeface="宋体" panose="02010600030101010101" pitchFamily="2" charset="-122"/>
            </a:endParaRPr>
          </a:p>
          <a:p>
            <a:pPr lvl="0"/>
            <a:r>
              <a:rPr lang="zh-CN" altLang="en-US" dirty="0">
                <a:ea typeface="宋体" panose="02010600030101010101" pitchFamily="2" charset="-122"/>
              </a:rPr>
              <a:t>（</a:t>
            </a:r>
            <a:r>
              <a:rPr lang="en-US" altLang="zh-CN"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E</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a:t>
            </a:r>
            <a:r>
              <a:rPr lang="en-US" altLang="zh-CN" dirty="0">
                <a:ea typeface="宋体" panose="02010600030101010101" pitchFamily="2" charset="-122"/>
              </a:rPr>
              <a:t>m</a:t>
            </a:r>
            <a:r>
              <a:rPr lang="zh-CN" altLang="en-US" dirty="0">
                <a:ea typeface="宋体" panose="02010600030101010101" pitchFamily="2" charset="-122"/>
              </a:rPr>
              <a:t>）的通用组织：组</a:t>
            </a:r>
            <a:r>
              <a:rPr lang="en-US" altLang="zh-CN" dirty="0">
                <a:ea typeface="宋体" panose="02010600030101010101" pitchFamily="2" charset="-122"/>
              </a:rPr>
              <a:t>S</a:t>
            </a:r>
            <a:r>
              <a:rPr lang="zh-CN" altLang="en-US" dirty="0">
                <a:ea typeface="宋体" panose="02010600030101010101" pitchFamily="2" charset="-122"/>
              </a:rPr>
              <a:t>、行</a:t>
            </a:r>
            <a:r>
              <a:rPr lang="en-US" altLang="zh-CN" dirty="0">
                <a:ea typeface="宋体" panose="02010600030101010101" pitchFamily="2" charset="-122"/>
              </a:rPr>
              <a:t>E</a:t>
            </a:r>
            <a:r>
              <a:rPr lang="zh-CN" altLang="en-US" dirty="0">
                <a:ea typeface="宋体" panose="02010600030101010101" pitchFamily="2" charset="-122"/>
              </a:rPr>
              <a:t>、块</a:t>
            </a:r>
            <a:r>
              <a:rPr lang="en-US" altLang="zh-CN" dirty="0">
                <a:ea typeface="宋体" panose="02010600030101010101" pitchFamily="2" charset="-122"/>
              </a:rPr>
              <a:t>B</a:t>
            </a:r>
            <a:r>
              <a:rPr lang="zh-CN" altLang="en-US" dirty="0">
                <a:ea typeface="宋体" panose="02010600030101010101" pitchFamily="2" charset="-122"/>
              </a:rPr>
              <a:t>，每行</a:t>
            </a:r>
            <a:r>
              <a:rPr lang="en-US" altLang="zh-CN" dirty="0">
                <a:ea typeface="宋体" panose="02010600030101010101" pitchFamily="2" charset="-122"/>
              </a:rPr>
              <a:t>v</a:t>
            </a:r>
            <a:r>
              <a:rPr lang="zh-CN" altLang="en-US" dirty="0">
                <a:ea typeface="宋体" panose="02010600030101010101" pitchFamily="2" charset="-122"/>
              </a:rPr>
              <a:t>、</a:t>
            </a:r>
            <a:r>
              <a:rPr lang="en-US" altLang="zh-CN" dirty="0">
                <a:ea typeface="宋体" panose="02010600030101010101" pitchFamily="2" charset="-122"/>
              </a:rPr>
              <a:t>tag</a:t>
            </a:r>
            <a:r>
              <a:rPr lang="zh-CN" altLang="en-US" dirty="0">
                <a:ea typeface="宋体" panose="02010600030101010101" pitchFamily="2" charset="-122"/>
              </a:rPr>
              <a:t>、</a:t>
            </a:r>
            <a:r>
              <a:rPr lang="en-US" altLang="zh-CN" dirty="0">
                <a:ea typeface="宋体" panose="02010600030101010101" pitchFamily="2" charset="-122"/>
              </a:rPr>
              <a:t>block</a:t>
            </a:r>
            <a:r>
              <a:rPr lang="zh-CN" altLang="en-US" dirty="0">
                <a:ea typeface="宋体" panose="02010600030101010101" pitchFamily="2" charset="-122"/>
              </a:rPr>
              <a:t>。  </a:t>
            </a:r>
            <a:r>
              <a:rPr lang="en-US" altLang="zh-CN" dirty="0">
                <a:ea typeface="宋体" panose="02010600030101010101" pitchFamily="2" charset="-122"/>
              </a:rPr>
              <a:t>C=S*E*B</a:t>
            </a:r>
            <a:endParaRPr lang="en-US" altLang="zh-CN" dirty="0">
              <a:ea typeface="宋体" panose="02010600030101010101" pitchFamily="2" charset="-122"/>
            </a:endParaRPr>
          </a:p>
          <a:p>
            <a:pPr lvl="0"/>
            <a:endParaRPr lang="en-US" altLang="zh-CN" dirty="0">
              <a:ea typeface="宋体" panose="02010600030101010101" pitchFamily="2" charset="-122"/>
            </a:endParaRPr>
          </a:p>
          <a:p>
            <a:pPr lvl="0"/>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p:txBody>
          <a:bodyPr wrap="square" lIns="91440" tIns="45720" rIns="91440" bIns="45720" anchor="t"/>
          <a:p>
            <a:pPr lvl="0"/>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p:txBody>
          <a:bodyPr wrap="square" lIns="91440" tIns="45720" rIns="91440" bIns="45720" anchor="t"/>
          <a:p>
            <a:pPr lvl="0"/>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p:txBody>
          <a:bodyPr wrap="square" lIns="91440" tIns="45720" rIns="91440" bIns="45720" anchor="t"/>
          <a:p>
            <a:pPr lvl="0"/>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smtClean="0"/>
              <a:t>注意：</a:t>
            </a:r>
            <a:r>
              <a:rPr lang="en-US" altLang="zh-CN" dirty="0" smtClean="0"/>
              <a:t>execute</a:t>
            </a:r>
            <a:r>
              <a:rPr lang="zh-CN" altLang="en-US" dirty="0" smtClean="0"/>
              <a:t>中的运算是</a:t>
            </a:r>
            <a:r>
              <a:rPr lang="en-US" altLang="zh-CN" dirty="0" err="1" smtClean="0"/>
              <a:t>valB</a:t>
            </a:r>
            <a:r>
              <a:rPr lang="en-US" altLang="zh-CN" dirty="0" smtClean="0"/>
              <a:t> OP </a:t>
            </a:r>
            <a:r>
              <a:rPr lang="en-US" altLang="zh-CN" dirty="0" err="1" smtClean="0"/>
              <a:t>valA</a:t>
            </a:r>
            <a:r>
              <a:rPr lang="zh-CN" altLang="en-US" dirty="0" smtClean="0"/>
              <a:t>，而不是</a:t>
            </a:r>
            <a:r>
              <a:rPr lang="en-US" altLang="zh-CN" dirty="0" err="1" smtClean="0"/>
              <a:t>valA</a:t>
            </a:r>
            <a:r>
              <a:rPr lang="en-US" altLang="zh-CN" dirty="0" smtClean="0"/>
              <a:t> OP </a:t>
            </a:r>
            <a:r>
              <a:rPr lang="en-US" altLang="zh-CN" dirty="0" err="1" smtClean="0"/>
              <a:t>valB</a:t>
            </a:r>
            <a:endParaRPr lang="en-US" altLang="zh-CN" dirty="0" smtClean="0"/>
          </a:p>
          <a:p>
            <a:pPr eaLnBrk="1" hangingPunct="1"/>
            <a:r>
              <a:rPr lang="en-US" altLang="zh-CN" dirty="0" smtClean="0"/>
              <a:t>M1[PC] </a:t>
            </a:r>
            <a:r>
              <a:rPr lang="zh-CN" altLang="en-US" dirty="0" smtClean="0"/>
              <a:t>表示从</a:t>
            </a:r>
            <a:r>
              <a:rPr lang="en-US" altLang="zh-CN" dirty="0" smtClean="0"/>
              <a:t>PC</a:t>
            </a:r>
            <a:r>
              <a:rPr lang="zh-CN" altLang="en-US" dirty="0" smtClean="0"/>
              <a:t>开始的内存中读取一个字节的数据。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863F0C2-635C-4938-87BC-0277CFCFCA6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冷不命中、冲突不命中、容量不命中</a:t>
            </a:r>
            <a:endParaRPr lang="en-US" altLang="zh-CN" dirty="0" smtClean="0"/>
          </a:p>
          <a:p>
            <a:r>
              <a:rPr lang="zh-CN" altLang="en-US" dirty="0" smtClean="0"/>
              <a:t>（</a:t>
            </a:r>
            <a:r>
              <a:rPr lang="en-US" altLang="zh-CN" dirty="0" smtClean="0"/>
              <a:t>S</a:t>
            </a:r>
            <a:r>
              <a:rPr lang="zh-CN" altLang="en-US" dirty="0" smtClean="0"/>
              <a:t>，</a:t>
            </a:r>
            <a:r>
              <a:rPr lang="en-US" altLang="zh-CN" dirty="0" smtClean="0"/>
              <a:t>E</a:t>
            </a:r>
            <a:r>
              <a:rPr lang="zh-CN" altLang="en-US" dirty="0" smtClean="0"/>
              <a:t>，</a:t>
            </a:r>
            <a:r>
              <a:rPr lang="en-US" altLang="zh-CN" dirty="0" smtClean="0"/>
              <a:t>B</a:t>
            </a:r>
            <a:r>
              <a:rPr lang="zh-CN" altLang="en-US" dirty="0" smtClean="0"/>
              <a:t>，</a:t>
            </a:r>
            <a:r>
              <a:rPr lang="en-US" altLang="zh-CN" dirty="0" smtClean="0"/>
              <a:t>m</a:t>
            </a:r>
            <a:r>
              <a:rPr lang="zh-CN" altLang="en-US" dirty="0" smtClean="0"/>
              <a:t>）的通用组织：组</a:t>
            </a:r>
            <a:r>
              <a:rPr lang="en-US" altLang="zh-CN" dirty="0" smtClean="0"/>
              <a:t>S</a:t>
            </a:r>
            <a:r>
              <a:rPr lang="zh-CN" altLang="en-US" dirty="0" smtClean="0"/>
              <a:t>、行</a:t>
            </a:r>
            <a:r>
              <a:rPr lang="en-US" altLang="zh-CN" dirty="0" smtClean="0"/>
              <a:t>E</a:t>
            </a:r>
            <a:r>
              <a:rPr lang="zh-CN" altLang="en-US" dirty="0" smtClean="0"/>
              <a:t>、块</a:t>
            </a:r>
            <a:r>
              <a:rPr lang="en-US" altLang="zh-CN" dirty="0" smtClean="0"/>
              <a:t>B</a:t>
            </a:r>
            <a:r>
              <a:rPr lang="zh-CN" altLang="en-US" dirty="0" smtClean="0"/>
              <a:t>，每行</a:t>
            </a:r>
            <a:r>
              <a:rPr lang="en-US" altLang="zh-CN" dirty="0" smtClean="0"/>
              <a:t>v</a:t>
            </a:r>
            <a:r>
              <a:rPr lang="zh-CN" altLang="en-US" dirty="0" smtClean="0"/>
              <a:t>、</a:t>
            </a:r>
            <a:r>
              <a:rPr lang="en-US" altLang="zh-CN" dirty="0" smtClean="0"/>
              <a:t>tag</a:t>
            </a:r>
            <a:r>
              <a:rPr lang="zh-CN" altLang="en-US" dirty="0" smtClean="0"/>
              <a:t>、</a:t>
            </a:r>
            <a:r>
              <a:rPr lang="en-US" altLang="zh-CN" dirty="0" smtClean="0"/>
              <a:t>block</a:t>
            </a:r>
            <a:r>
              <a:rPr lang="zh-CN" altLang="en-US" dirty="0" smtClean="0"/>
              <a:t>。  </a:t>
            </a:r>
            <a:r>
              <a:rPr lang="en-US" altLang="zh-CN" dirty="0" smtClean="0"/>
              <a:t>C=S*E*B</a:t>
            </a:r>
            <a:endParaRPr lang="en-US" altLang="zh-CN" dirty="0" smtClean="0"/>
          </a:p>
          <a:p>
            <a:endParaRPr lang="en-US" altLang="zh-CN"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anose="020F050202020403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anose="020F050202020403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786982"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96875" y="1362075"/>
            <a:ext cx="8594725" cy="497205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smtClean="0"/>
              <a:t>单击此处编辑母版标题样式</a:t>
            </a:r>
            <a:endParaRPr lang="en-US"/>
          </a:p>
        </p:txBody>
      </p:sp>
      <p:sp>
        <p:nvSpPr>
          <p:cNvPr id="3" name="Text Placeholder 2"/>
          <p:cNvSpPr>
            <a:spLocks noGrp="1"/>
          </p:cNvSpPr>
          <p:nvPr>
            <p:ph type="body" sz="half" idx="1" hasCustomPrompt="1"/>
          </p:nvPr>
        </p:nvSpPr>
        <p:spPr>
          <a:xfrm>
            <a:off x="638175" y="1362075"/>
            <a:ext cx="3871913"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Content Placeholder 3"/>
          <p:cNvSpPr>
            <a:spLocks noGrp="1"/>
          </p:cNvSpPr>
          <p:nvPr>
            <p:ph sz="half" idx="2" hasCustomPrompt="1"/>
          </p:nvPr>
        </p:nvSpPr>
        <p:spPr>
          <a:xfrm>
            <a:off x="4662488" y="1362075"/>
            <a:ext cx="3871912" cy="49720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5300" y="812800"/>
            <a:ext cx="8191500" cy="2665413"/>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693710" cy="762000"/>
          </a:xfrm>
          <a:prstGeom prst="rect">
            <a:avLst/>
          </a:prstGeom>
          <a:noFill/>
          <a:ln w="9525">
            <a:noFill/>
            <a:miter lim="800000"/>
          </a:ln>
        </p:spPr>
        <p:txBody>
          <a:bodyPr vert="horz" wrap="square" lIns="91440" tIns="45720" rIns="91440" bIns="45720" numCol="1" anchor="ctr" anchorCtr="0" compatLnSpc="1"/>
          <a:lstStyle/>
          <a:p>
            <a:pPr lvl="0"/>
            <a:r>
              <a:rPr lang="en-US" dirty="0"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8590546" cy="4972050"/>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ln>
          <a:effectLst/>
        </p:spPr>
        <p:txBody>
          <a:bodyPr wrap="none" anchor="ctr"/>
          <a:lstStyle/>
          <a:p>
            <a:pPr algn="ctr">
              <a:defRPr/>
            </a:pPr>
            <a:endParaRPr lang="en-US" b="0">
              <a:latin typeface="Times New Roman" panose="02020603050405020304" pitchFamily="18" charset="0"/>
            </a:endParaRPr>
          </a:p>
        </p:txBody>
      </p:sp>
      <p:sp>
        <p:nvSpPr>
          <p:cNvPr id="7" name="Text Box 5"/>
          <p:cNvSpPr txBox="1">
            <a:spLocks noChangeArrowheads="1"/>
          </p:cNvSpPr>
          <p:nvPr/>
        </p:nvSpPr>
        <p:spPr bwMode="auto">
          <a:xfrm>
            <a:off x="1" y="-26988"/>
            <a:ext cx="9144000" cy="276999"/>
          </a:xfrm>
          <a:prstGeom prst="rect">
            <a:avLst/>
          </a:prstGeom>
          <a:noFill/>
          <a:ln w="25400">
            <a:noFill/>
            <a:miter lim="800000"/>
          </a:ln>
          <a:effectLst/>
        </p:spPr>
        <p:txBody>
          <a:bodyPr wrap="square">
            <a:spAutoFit/>
          </a:bodyPr>
          <a:lstStyle/>
          <a:p>
            <a:pPr algn="r">
              <a:defRPr/>
            </a:pPr>
            <a:r>
              <a:rPr lang="en-US" altLang="zh-CN" sz="1200" dirty="0" smtClean="0">
                <a:solidFill>
                  <a:schemeClr val="bg1"/>
                </a:solidFill>
                <a:latin typeface="Times New Roman" panose="02020603050405020304" pitchFamily="18" charset="0"/>
              </a:rPr>
              <a:t>School of Computer Science and Technology,</a:t>
            </a:r>
            <a:r>
              <a:rPr lang="en-US" altLang="zh-CN" sz="1200" baseline="0" dirty="0" smtClean="0">
                <a:solidFill>
                  <a:schemeClr val="bg1"/>
                </a:solidFill>
                <a:latin typeface="Times New Roman" panose="02020603050405020304" pitchFamily="18" charset="0"/>
              </a:rPr>
              <a:t> </a:t>
            </a:r>
            <a:r>
              <a:rPr lang="en-US" altLang="zh-CN" sz="1200" dirty="0" smtClean="0">
                <a:solidFill>
                  <a:schemeClr val="bg1"/>
                </a:solidFill>
                <a:latin typeface="Times New Roman" panose="02020603050405020304" pitchFamily="18" charset="0"/>
              </a:rPr>
              <a:t>HIT</a:t>
            </a:r>
            <a:endParaRPr lang="en-US" sz="1200" dirty="0">
              <a:solidFill>
                <a:schemeClr val="bg1"/>
              </a:solidFill>
              <a:latin typeface="Times New Roman" panose="02020603050405020304" pitchFamily="18" charset="0"/>
            </a:endParaRP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anose="020B0606020202030204" pitchFamily="34" charset="0"/>
                <a:ea typeface="MS PGothic" panose="020B0600070205080204" pitchFamily="-96" charset="-128"/>
                <a:cs typeface="MS PGothic" panose="020B0600070205080204" pitchFamily="-96" charset="-128"/>
              </a:rPr>
            </a:fld>
            <a:endParaRPr lang="en-US" sz="1000" dirty="0"/>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smtClean="0">
                <a:latin typeface="Calibri" panose="020F0502020204030204" pitchFamily="34" charset="0"/>
              </a:rPr>
              <a:t>Bryant</a:t>
            </a:r>
            <a:r>
              <a:rPr lang="en-US" sz="1000" b="0" i="0" baseline="0" dirty="0" smtClean="0">
                <a:latin typeface="Calibri" panose="020F0502020204030204" pitchFamily="34" charset="0"/>
              </a:rPr>
              <a:t> and </a:t>
            </a:r>
            <a:r>
              <a:rPr lang="en-US" sz="1000" b="0" i="0" baseline="0" dirty="0" err="1" smtClean="0">
                <a:latin typeface="Calibri" panose="020F0502020204030204" pitchFamily="34" charset="0"/>
              </a:rPr>
              <a:t>O’Hallaron</a:t>
            </a:r>
            <a:r>
              <a:rPr lang="en-US" sz="1000" b="0" i="0" baseline="0" dirty="0" smtClean="0">
                <a:latin typeface="Calibri" panose="020F0502020204030204" pitchFamily="34" charset="0"/>
              </a:rPr>
              <a:t>, Computer Systems: A Programmer’s Perspective, Third Edition</a:t>
            </a:r>
            <a:endParaRPr lang="en-US" sz="1000" b="0" i="0" dirty="0" smtClean="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hf sldNum="0" hdr="0" ftr="0" dt="0"/>
  <p:txStyles>
    <p:titleStyle>
      <a:lvl1pPr marL="119380" indent="-119380" algn="l" rtl="0" eaLnBrk="1" fontAlgn="base" hangingPunct="1">
        <a:spcBef>
          <a:spcPct val="0"/>
        </a:spcBef>
        <a:spcAft>
          <a:spcPct val="0"/>
        </a:spcAft>
        <a:defRPr sz="36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2pPr>
      <a:lvl3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3pPr>
      <a:lvl4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4pPr>
      <a:lvl5pPr marL="119380" indent="-119380" algn="l" rtl="0" eaLnBrk="1" fontAlgn="base" hangingPunct="1">
        <a:spcBef>
          <a:spcPct val="0"/>
        </a:spcBef>
        <a:spcAft>
          <a:spcPct val="0"/>
        </a:spcAft>
        <a:defRPr sz="3600" b="1">
          <a:solidFill>
            <a:schemeClr val="tx1"/>
          </a:solidFill>
          <a:latin typeface="Arial Narrow" panose="020B0606020202030204" pitchFamily="34" charset="0"/>
        </a:defRPr>
      </a:lvl5pPr>
      <a:lvl6pPr marL="576580" algn="l" rtl="0" eaLnBrk="1" fontAlgn="base" hangingPunct="1">
        <a:spcBef>
          <a:spcPct val="0"/>
        </a:spcBef>
        <a:spcAft>
          <a:spcPct val="0"/>
        </a:spcAft>
        <a:defRPr sz="3600" b="1">
          <a:solidFill>
            <a:schemeClr val="tx1"/>
          </a:solidFill>
          <a:latin typeface="Arial Narrow" panose="020B0606020202030204" pitchFamily="34" charset="0"/>
        </a:defRPr>
      </a:lvl6pPr>
      <a:lvl7pPr marL="1033780" algn="l" rtl="0" eaLnBrk="1" fontAlgn="base" hangingPunct="1">
        <a:spcBef>
          <a:spcPct val="0"/>
        </a:spcBef>
        <a:spcAft>
          <a:spcPct val="0"/>
        </a:spcAft>
        <a:defRPr sz="3600" b="1">
          <a:solidFill>
            <a:schemeClr val="tx1"/>
          </a:solidFill>
          <a:latin typeface="Arial Narrow" panose="020B0606020202030204" pitchFamily="34" charset="0"/>
        </a:defRPr>
      </a:lvl7pPr>
      <a:lvl8pPr marL="1490980" algn="l" rtl="0" eaLnBrk="1" fontAlgn="base" hangingPunct="1">
        <a:spcBef>
          <a:spcPct val="0"/>
        </a:spcBef>
        <a:spcAft>
          <a:spcPct val="0"/>
        </a:spcAft>
        <a:defRPr sz="3600" b="1">
          <a:solidFill>
            <a:schemeClr val="tx1"/>
          </a:solidFill>
          <a:latin typeface="Arial Narrow" panose="020B0606020202030204" pitchFamily="34" charset="0"/>
        </a:defRPr>
      </a:lvl8pPr>
      <a:lvl9pPr marL="1948180" algn="l" rtl="0" eaLnBrk="1" fontAlgn="base" hangingPunct="1">
        <a:spcBef>
          <a:spcPct val="0"/>
        </a:spcBef>
        <a:spcAft>
          <a:spcPct val="0"/>
        </a:spcAft>
        <a:defRPr sz="3600" b="1">
          <a:solidFill>
            <a:schemeClr val="tx1"/>
          </a:solidFill>
          <a:latin typeface="Arial Narrow" panose="020B0606020202030204"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8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4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0"/>
            <a:ext cx="8382000" cy="1092200"/>
          </a:xfrm>
        </p:spPr>
        <p:txBody>
          <a:bodyPr/>
          <a:lstStyle/>
          <a:p>
            <a:pPr algn="ctr"/>
            <a:r>
              <a:rPr lang="zh-CN" altLang="en-US" dirty="0" smtClean="0"/>
              <a:t>QA </a:t>
            </a:r>
            <a:r>
              <a:rPr lang="en-US" altLang="zh-CN" dirty="0" smtClean="0"/>
              <a:t>1</a:t>
            </a:r>
            <a:endParaRPr lang="en-US" altLang="zh-CN" dirty="0" smtClean="0"/>
          </a:p>
        </p:txBody>
      </p:sp>
      <p:sp>
        <p:nvSpPr>
          <p:cNvPr id="3" name="内容占位符 2"/>
          <p:cNvSpPr>
            <a:spLocks noGrp="1"/>
          </p:cNvSpPr>
          <p:nvPr>
            <p:ph idx="1"/>
          </p:nvPr>
        </p:nvSpPr>
        <p:spPr>
          <a:xfrm>
            <a:off x="304800" y="1059815"/>
            <a:ext cx="8740140" cy="5518785"/>
          </a:xfrm>
        </p:spPr>
        <p:txBody>
          <a:bodyPr/>
          <a:lstStyle/>
          <a:p>
            <a:pPr marL="514350" indent="-514350">
              <a:buFont typeface="+mj-lt"/>
              <a:buAutoNum type="arabicPeriod"/>
            </a:pPr>
            <a:r>
              <a:rPr lang="zh-CN" altLang="en-US" sz="2800" dirty="0"/>
              <a:t>简述</a:t>
            </a:r>
            <a:r>
              <a:rPr lang="en-US" altLang="zh-CN" sz="2800" dirty="0"/>
              <a:t>C</a:t>
            </a:r>
            <a:r>
              <a:rPr lang="zh-CN" altLang="en-US" sz="2800" dirty="0"/>
              <a:t>、</a:t>
            </a:r>
            <a:r>
              <a:rPr lang="en-US" altLang="zh-CN" sz="2800" dirty="0"/>
              <a:t>ASM</a:t>
            </a:r>
            <a:r>
              <a:rPr lang="zh-CN" altLang="en-US" sz="2800" dirty="0" smtClean="0"/>
              <a:t>、</a:t>
            </a:r>
            <a:r>
              <a:rPr lang="en-US" altLang="zh-CN" sz="2800" dirty="0" smtClean="0"/>
              <a:t>ML</a:t>
            </a:r>
            <a:r>
              <a:rPr lang="zh-CN" altLang="en-US" sz="2800" dirty="0" smtClean="0"/>
              <a:t>的</a:t>
            </a:r>
            <a:r>
              <a:rPr lang="zh-CN" altLang="en-US" sz="2800" dirty="0"/>
              <a:t>关系，各自优缺点</a:t>
            </a:r>
            <a:r>
              <a:rPr lang="zh-CN" altLang="en-US" sz="2800" dirty="0" smtClean="0"/>
              <a:t>？</a:t>
            </a:r>
            <a:endParaRPr lang="en-US" altLang="zh-CN" sz="2800" dirty="0" smtClean="0"/>
          </a:p>
          <a:p>
            <a:pPr marL="514350" indent="-514350">
              <a:buFont typeface="+mj-lt"/>
              <a:buAutoNum type="arabicPeriod"/>
            </a:pPr>
            <a:r>
              <a:rPr lang="en-US" altLang="zh-CN" sz="2800" dirty="0" err="1" smtClean="0"/>
              <a:t>Hello.c</a:t>
            </a:r>
            <a:r>
              <a:rPr lang="en-US" altLang="zh-CN" sz="2800" dirty="0" smtClean="0"/>
              <a:t> </a:t>
            </a:r>
            <a:r>
              <a:rPr lang="zh-CN" altLang="en-US" sz="2800" dirty="0" smtClean="0"/>
              <a:t>经过那些工具、步骤、生成什么类型的文件？</a:t>
            </a:r>
            <a:endParaRPr lang="en-US" altLang="zh-CN" sz="2800" dirty="0" smtClean="0"/>
          </a:p>
          <a:p>
            <a:pPr marL="514350" indent="-514350">
              <a:buFont typeface="+mj-lt"/>
              <a:buAutoNum type="arabicPeriod"/>
            </a:pPr>
            <a:r>
              <a:rPr lang="zh-CN" altLang="en-US" sz="2800" dirty="0"/>
              <a:t>什么是</a:t>
            </a:r>
            <a:r>
              <a:rPr lang="zh-CN" altLang="en-US" sz="2800" dirty="0" smtClean="0"/>
              <a:t>程序可移植性</a:t>
            </a:r>
            <a:r>
              <a:rPr lang="zh-CN" altLang="en-US" sz="2800" dirty="0"/>
              <a:t>？汇编语言可移植吗？为什么？</a:t>
            </a:r>
            <a:endParaRPr lang="en-US" altLang="zh-CN" sz="2800" dirty="0"/>
          </a:p>
          <a:p>
            <a:pPr marL="514350" indent="-514350">
              <a:buFont typeface="+mj-lt"/>
              <a:buAutoNum type="arabicPeriod"/>
            </a:pPr>
            <a:r>
              <a:rPr lang="zh-CN" altLang="en-US" sz="2800" dirty="0"/>
              <a:t>编译与解释有什么区别？各举出</a:t>
            </a:r>
            <a:r>
              <a:rPr lang="en-US" altLang="zh-CN" sz="2800" dirty="0"/>
              <a:t>2</a:t>
            </a:r>
            <a:r>
              <a:rPr lang="zh-CN" altLang="en-US" sz="2800" dirty="0"/>
              <a:t>个语言的</a:t>
            </a:r>
            <a:r>
              <a:rPr lang="zh-CN" altLang="en-US" sz="2800" dirty="0" smtClean="0"/>
              <a:t>例子</a:t>
            </a:r>
            <a:endParaRPr lang="en-US" altLang="zh-CN" sz="2800" dirty="0" smtClean="0"/>
          </a:p>
          <a:p>
            <a:pPr marL="514350" indent="-514350">
              <a:buFont typeface="+mj-lt"/>
              <a:buAutoNum type="arabicPeriod"/>
            </a:pPr>
            <a:r>
              <a:rPr lang="zh-CN" altLang="en-US" sz="2800" dirty="0"/>
              <a:t>程序</a:t>
            </a:r>
            <a:r>
              <a:rPr lang="zh-CN" altLang="en-US" sz="2800" dirty="0" smtClean="0"/>
              <a:t>优化的目的？</a:t>
            </a:r>
            <a:endParaRPr lang="en-US" altLang="zh-CN" sz="2800" dirty="0" smtClean="0"/>
          </a:p>
          <a:p>
            <a:pPr marL="514350" indent="-514350">
              <a:buFont typeface="+mj-lt"/>
              <a:buAutoNum type="arabicPeriod"/>
            </a:pPr>
            <a:r>
              <a:rPr lang="zh-CN" altLang="en-US" sz="2800" dirty="0"/>
              <a:t>计算机</a:t>
            </a:r>
            <a:r>
              <a:rPr lang="zh-CN" altLang="en-US" sz="2800" dirty="0" smtClean="0"/>
              <a:t>软件与硬件的界面</a:t>
            </a:r>
            <a:r>
              <a:rPr lang="en-US" altLang="zh-CN" sz="2800" dirty="0" smtClean="0"/>
              <a:t>/</a:t>
            </a:r>
            <a:r>
              <a:rPr lang="zh-CN" altLang="en-US" sz="2800" dirty="0" smtClean="0"/>
              <a:t>接口是什么？</a:t>
            </a:r>
            <a:endParaRPr lang="en-US" altLang="zh-CN" sz="2800" dirty="0"/>
          </a:p>
          <a:p>
            <a:pPr marL="514350" indent="-514350">
              <a:buFont typeface="+mj-lt"/>
              <a:buAutoNum type="arabicPeriod"/>
            </a:pPr>
            <a:r>
              <a:rPr lang="zh-CN" altLang="en-US" sz="2800" dirty="0"/>
              <a:t>简述中间层语言及其运行</a:t>
            </a:r>
            <a:r>
              <a:rPr lang="zh-CN" altLang="en-US" sz="2800" dirty="0" smtClean="0"/>
              <a:t>机制</a:t>
            </a:r>
            <a:endParaRPr lang="en-US" altLang="zh-CN" sz="2800" dirty="0" smtClean="0"/>
          </a:p>
          <a:p>
            <a:pPr marL="514350" indent="-514350">
              <a:buFont typeface="+mj-lt"/>
              <a:buAutoNum type="arabicPeriod"/>
            </a:pPr>
            <a:r>
              <a:rPr lang="zh-CN" altLang="en-US" sz="2800" dirty="0"/>
              <a:t>设计开发一个</a:t>
            </a:r>
            <a:r>
              <a:rPr lang="en-US" altLang="zh-CN" sz="2800" dirty="0"/>
              <a:t>Java</a:t>
            </a:r>
            <a:r>
              <a:rPr lang="zh-CN" altLang="en-US" sz="2800" dirty="0"/>
              <a:t>处理器是否可行</a:t>
            </a:r>
            <a:r>
              <a:rPr lang="zh-CN" altLang="en-US" sz="2800" dirty="0" smtClean="0"/>
              <a:t>？</a:t>
            </a:r>
            <a:endParaRPr lang="en-US" altLang="zh-CN" sz="2800" dirty="0" smtClean="0"/>
          </a:p>
          <a:p>
            <a:pPr marL="514350" indent="-514350">
              <a:buFont typeface="+mj-lt"/>
              <a:buAutoNum type="arabicPeriod"/>
            </a:pPr>
            <a:r>
              <a:rPr lang="zh-CN" altLang="en-US" sz="2800" dirty="0" smtClean="0"/>
              <a:t>可执行程序的组织与其在内存的一致吗？变量地址呢？</a:t>
            </a:r>
            <a:endParaRPr lang="en-US" altLang="zh-CN" sz="2800" dirty="0" smtClean="0"/>
          </a:p>
          <a:p>
            <a:pPr marL="514350" indent="-514350">
              <a:buFont typeface="+mj-lt"/>
              <a:buAutoNum type="arabicPeriod"/>
            </a:pPr>
            <a:r>
              <a:rPr lang="zh-CN" altLang="en-US" sz="2800" dirty="0"/>
              <a:t>程序</a:t>
            </a:r>
            <a:r>
              <a:rPr lang="zh-CN" altLang="en-US" sz="2800" dirty="0" smtClean="0"/>
              <a:t>执行结果与那些相关呢</a:t>
            </a:r>
            <a:r>
              <a:rPr lang="zh-CN" altLang="en-US" dirty="0">
                <a:solidFill>
                  <a:schemeClr val="bg1"/>
                </a:solidFill>
              </a:rPr>
              <a:t>序</a:t>
            </a:r>
            <a:r>
              <a:rPr lang="zh-CN" altLang="en-US" dirty="0" smtClean="0">
                <a:solidFill>
                  <a:schemeClr val="bg1"/>
                </a:solidFill>
              </a:rPr>
              <a:t>编写、语言</a:t>
            </a:r>
            <a:r>
              <a:rPr lang="zh-CN" altLang="en-US" dirty="0">
                <a:solidFill>
                  <a:schemeClr val="bg1"/>
                </a:solidFill>
              </a:rPr>
              <a:t>处理</a:t>
            </a:r>
            <a:r>
              <a:rPr lang="zh-CN" altLang="en-US" dirty="0" smtClean="0">
                <a:solidFill>
                  <a:schemeClr val="bg1"/>
                </a:solidFill>
              </a:rPr>
              <a:t>系统、</a:t>
            </a:r>
            <a:r>
              <a:rPr lang="en-US" altLang="zh-CN" dirty="0" smtClean="0">
                <a:solidFill>
                  <a:schemeClr val="bg1"/>
                </a:solidFill>
              </a:rPr>
              <a:t>OS</a:t>
            </a:r>
            <a:r>
              <a:rPr lang="zh-CN" altLang="en-US" dirty="0" smtClean="0">
                <a:solidFill>
                  <a:schemeClr val="bg1"/>
                </a:solidFill>
              </a:rPr>
              <a:t>、</a:t>
            </a:r>
            <a:r>
              <a:rPr lang="en-US" altLang="zh-CN" dirty="0" smtClean="0">
                <a:solidFill>
                  <a:schemeClr val="bg1"/>
                </a:solidFill>
              </a:rPr>
              <a:t>ISA-</a:t>
            </a:r>
            <a:r>
              <a:rPr lang="zh-CN" altLang="en-US" dirty="0" smtClean="0">
                <a:solidFill>
                  <a:schemeClr val="bg1"/>
                </a:solidFill>
              </a:rPr>
              <a:t>机器语言、微体系结构等</a:t>
            </a:r>
            <a:endParaRPr lang="zh-CN" altLang="en-US"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9</a:t>
            </a:r>
            <a:endParaRPr lang="en-US" altLang="zh-CN" dirty="0" smtClean="0"/>
          </a:p>
        </p:txBody>
      </p:sp>
      <p:sp>
        <p:nvSpPr>
          <p:cNvPr id="3" name="内容占位符 2"/>
          <p:cNvSpPr>
            <a:spLocks noGrp="1"/>
          </p:cNvSpPr>
          <p:nvPr>
            <p:ph idx="1"/>
          </p:nvPr>
        </p:nvSpPr>
        <p:spPr>
          <a:xfrm>
            <a:off x="396875" y="1135505"/>
            <a:ext cx="8594725" cy="5417695"/>
          </a:xfrm>
        </p:spPr>
        <p:txBody>
          <a:bodyPr/>
          <a:lstStyle/>
          <a:p>
            <a:r>
              <a:rPr lang="en-US" altLang="zh-CN" dirty="0"/>
              <a:t>int a[100]; </a:t>
            </a:r>
            <a:r>
              <a:rPr lang="zh-CN" altLang="en-US" dirty="0"/>
              <a:t>在作为全局变量、局部变量、参数时是怎么实现对</a:t>
            </a:r>
            <a:r>
              <a:rPr lang="en-US" altLang="zh-CN" dirty="0"/>
              <a:t>a[i]</a:t>
            </a:r>
            <a:r>
              <a:rPr lang="zh-CN" altLang="en-US" dirty="0"/>
              <a:t>元素的访问的？</a:t>
            </a:r>
            <a:endParaRPr lang="en-US" altLang="zh-CN" dirty="0"/>
          </a:p>
          <a:p>
            <a:r>
              <a:rPr lang="en-US" altLang="zh-CN" dirty="0"/>
              <a:t>int *p;         *(P++)   </a:t>
            </a:r>
            <a:r>
              <a:rPr lang="zh-CN" altLang="en-US" dirty="0"/>
              <a:t>与</a:t>
            </a:r>
            <a:r>
              <a:rPr lang="en-US" altLang="zh-CN" dirty="0"/>
              <a:t>(*p)++</a:t>
            </a:r>
            <a:r>
              <a:rPr lang="zh-CN" altLang="en-US" dirty="0"/>
              <a:t>实现有什么不同 ？</a:t>
            </a:r>
            <a:endParaRPr lang="zh-CN" altLang="en-US" dirty="0"/>
          </a:p>
          <a:p>
            <a:pPr marL="0" indent="0">
              <a:buNone/>
            </a:pPr>
            <a:r>
              <a:rPr lang="en-US" altLang="zh-CN" dirty="0"/>
              <a:t> if </a:t>
            </a:r>
            <a:r>
              <a:rPr lang="zh-CN" altLang="en-US" dirty="0"/>
              <a:t>分支语句的汇编语言实现与</a:t>
            </a:r>
            <a:r>
              <a:rPr lang="en-US" altLang="zh-CN" dirty="0"/>
              <a:t>C</a:t>
            </a:r>
            <a:r>
              <a:rPr lang="zh-CN" altLang="en-US" dirty="0"/>
              <a:t>源程序的条件判断之间是</a:t>
            </a:r>
            <a:r>
              <a:rPr lang="en-US" altLang="zh-CN" dirty="0"/>
              <a:t>________</a:t>
            </a:r>
            <a:r>
              <a:rPr lang="zh-CN" altLang="en-US" dirty="0"/>
              <a:t>关系。</a:t>
            </a:r>
            <a:endParaRPr lang="zh-CN" altLang="en-US" dirty="0"/>
          </a:p>
          <a:p>
            <a:r>
              <a:rPr lang="zh-CN" altLang="en-US" dirty="0"/>
              <a:t>if(y&gt;100)</a:t>
            </a:r>
            <a:endParaRPr lang="zh-CN" altLang="en-US" dirty="0"/>
          </a:p>
          <a:p>
            <a:pPr lvl="1"/>
            <a:r>
              <a:rPr lang="zh-CN" altLang="en-US" dirty="0"/>
              <a:t>0x5555555548c9	mov    -0x20(%rbp),%eax</a:t>
            </a:r>
            <a:endParaRPr lang="zh-CN" altLang="en-US" dirty="0"/>
          </a:p>
          <a:p>
            <a:pPr lvl="1"/>
            <a:r>
              <a:rPr lang="zh-CN" altLang="en-US" dirty="0"/>
              <a:t>0x5555555548cc	cmp    $0x64,%eax</a:t>
            </a:r>
            <a:endParaRPr lang="zh-CN" altLang="en-US" dirty="0"/>
          </a:p>
          <a:p>
            <a:pPr lvl="1"/>
            <a:r>
              <a:rPr lang="zh-CN" altLang="en-US" dirty="0"/>
              <a:t>0x5555555548cf   </a:t>
            </a:r>
            <a:r>
              <a:rPr lang="en-US" altLang="zh-CN" dirty="0"/>
              <a:t>77 _ </a:t>
            </a:r>
            <a:r>
              <a:rPr lang="zh-CN" altLang="en-US" dirty="0"/>
              <a:t>	jle    0x5555555548d8 &lt;main+105&gt;</a:t>
            </a:r>
            <a:endParaRPr lang="zh-CN" altLang="en-US" dirty="0"/>
          </a:p>
          <a:p>
            <a:pPr lvl="1"/>
            <a:r>
              <a:rPr lang="zh-CN" altLang="en-US" dirty="0"/>
              <a:t>0x5555555548d1           movl   $0xffffffff,-0x20(%rbp)</a:t>
            </a:r>
            <a:endParaRPr lang="zh-CN" altLang="en-US" dirty="0"/>
          </a:p>
          <a:p>
            <a:r>
              <a:rPr lang="en-US" altLang="zh-CN" dirty="0"/>
              <a:t>switch</a:t>
            </a:r>
            <a:r>
              <a:rPr lang="zh-CN" altLang="en-US" dirty="0"/>
              <a:t>多分支，</a:t>
            </a:r>
            <a:r>
              <a:rPr lang="en-US" altLang="zh-CN" dirty="0"/>
              <a:t>case</a:t>
            </a:r>
            <a:r>
              <a:rPr lang="zh-CN" altLang="en-US" dirty="0"/>
              <a:t>条件码不规律时是怎么实现的？</a:t>
            </a:r>
            <a:endParaRPr lang="zh-CN" altLang="en-US" dirty="0"/>
          </a:p>
          <a:p>
            <a:endParaRPr lang="zh-CN" altLang="en-US"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10</a:t>
            </a:r>
            <a:endParaRPr lang="en-US" altLang="zh-CN" dirty="0" smtClean="0"/>
          </a:p>
        </p:txBody>
      </p:sp>
      <p:sp>
        <p:nvSpPr>
          <p:cNvPr id="3" name="内容占位符 2"/>
          <p:cNvSpPr>
            <a:spLocks noGrp="1"/>
          </p:cNvSpPr>
          <p:nvPr>
            <p:ph idx="1"/>
          </p:nvPr>
        </p:nvSpPr>
        <p:spPr>
          <a:xfrm>
            <a:off x="396875" y="1135505"/>
            <a:ext cx="8594725" cy="5417695"/>
          </a:xfrm>
        </p:spPr>
        <p:txBody>
          <a:bodyPr/>
          <a:lstStyle/>
          <a:p>
            <a:r>
              <a:rPr lang="en-US" altLang="zh-CN" dirty="0"/>
              <a:t>switch</a:t>
            </a:r>
            <a:r>
              <a:rPr lang="zh-CN" altLang="en-US" dirty="0"/>
              <a:t>多分支，</a:t>
            </a:r>
            <a:r>
              <a:rPr lang="en-US" altLang="zh-CN" dirty="0"/>
              <a:t>case</a:t>
            </a:r>
            <a:r>
              <a:rPr lang="zh-CN" altLang="en-US" dirty="0"/>
              <a:t>条件码规律时是怎么实现的？（注意我们讲的与书上不同，看下不同在哪儿？）</a:t>
            </a:r>
            <a:endParaRPr lang="zh-CN" altLang="en-US" dirty="0"/>
          </a:p>
          <a:p>
            <a:pPr lvl="1"/>
            <a:r>
              <a:rPr lang="zh-CN" altLang="en-US" sz="2400" dirty="0"/>
              <a:t>主要采用的数据结构是什么？  </a:t>
            </a:r>
            <a:endParaRPr lang="zh-CN" altLang="en-US" sz="2400" dirty="0"/>
          </a:p>
          <a:p>
            <a:pPr lvl="1"/>
            <a:r>
              <a:rPr lang="zh-CN" altLang="en-US" sz="2400" dirty="0"/>
              <a:t>跳转表的元素类型？            （不同）</a:t>
            </a:r>
            <a:endParaRPr lang="zh-CN" altLang="en-US" sz="2400" dirty="0"/>
          </a:p>
          <a:p>
            <a:pPr lvl="1"/>
            <a:r>
              <a:rPr lang="zh-CN" altLang="en-US" sz="2400" dirty="0"/>
              <a:t>跳转表的元素个数怎么计算？</a:t>
            </a:r>
            <a:endParaRPr lang="zh-CN" altLang="en-US" sz="2400" dirty="0"/>
          </a:p>
          <a:p>
            <a:pPr lvl="1"/>
            <a:r>
              <a:rPr lang="zh-CN" altLang="en-US" sz="2400" dirty="0"/>
              <a:t>跳转表的初值是什么？什么时候由谁来赋初值的？</a:t>
            </a:r>
            <a:endParaRPr lang="zh-CN" altLang="en-US" sz="2400" dirty="0"/>
          </a:p>
          <a:p>
            <a:pPr lvl="1"/>
            <a:r>
              <a:rPr lang="zh-CN" altLang="en-US" sz="2400" dirty="0"/>
              <a:t>元素下标怎么计算？</a:t>
            </a:r>
            <a:endParaRPr lang="zh-CN" altLang="en-US" sz="2400" dirty="0"/>
          </a:p>
          <a:p>
            <a:pPr lvl="1"/>
            <a:r>
              <a:rPr lang="zh-CN" altLang="en-US" sz="2400" dirty="0"/>
              <a:t>怎么计算跳转地址？</a:t>
            </a:r>
            <a:endParaRPr lang="zh-CN" altLang="en-US" sz="2400" dirty="0"/>
          </a:p>
          <a:p>
            <a:pPr lvl="1"/>
            <a:r>
              <a:rPr lang="zh-CN" altLang="en-US" sz="2400" dirty="0"/>
              <a:t>跳转指令是什么寻址方式？</a:t>
            </a:r>
            <a:endParaRPr lang="zh-CN" altLang="en-US" sz="2400" dirty="0"/>
          </a:p>
          <a:p>
            <a:pPr lvl="0"/>
            <a:r>
              <a:rPr lang="zh-CN" altLang="en-US" sz="2800" dirty="0"/>
              <a:t>叶子节点与非叶子节点的函数汇编语言实现有什么区别？</a:t>
            </a:r>
            <a:endParaRPr lang="zh-CN" altLang="en-US" sz="2800" dirty="0"/>
          </a:p>
          <a:p>
            <a:pPr lvl="0"/>
            <a:r>
              <a:rPr lang="zh-CN" altLang="en-US" sz="2800" dirty="0"/>
              <a:t>递归程序的汇编语言是怎么实现的？</a:t>
            </a:r>
            <a:endParaRPr lang="zh-CN" altLang="en-US" sz="2800" dirty="0"/>
          </a:p>
          <a:p>
            <a:pPr lvl="1"/>
            <a:endParaRPr lang="zh-CN" altLang="en-US" sz="2400" dirty="0"/>
          </a:p>
          <a:p>
            <a:pPr lvl="1"/>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QA </a:t>
            </a:r>
            <a:r>
              <a:rPr lang="en-US" altLang="zh-CN"/>
              <a:t>11</a:t>
            </a:r>
            <a:endParaRPr lang="en-US" altLang="zh-CN"/>
          </a:p>
        </p:txBody>
      </p:sp>
      <p:sp>
        <p:nvSpPr>
          <p:cNvPr id="3" name="内容占位符 2"/>
          <p:cNvSpPr>
            <a:spLocks noGrp="1"/>
          </p:cNvSpPr>
          <p:nvPr>
            <p:ph idx="1"/>
          </p:nvPr>
        </p:nvSpPr>
        <p:spPr>
          <a:xfrm>
            <a:off x="373380" y="1216024"/>
            <a:ext cx="8594725" cy="5267325"/>
          </a:xfrm>
        </p:spPr>
        <p:txBody>
          <a:bodyPr/>
          <a:p>
            <a:r>
              <a:rPr lang="zh-CN" altLang="en-US"/>
              <a:t>静态局部变量是怎么生成汇编语言的？</a:t>
            </a:r>
            <a:endParaRPr lang="zh-CN" altLang="en-US"/>
          </a:p>
          <a:p>
            <a:pPr lvl="1"/>
            <a:r>
              <a:rPr lang="zh-CN" altLang="en-US"/>
              <a:t>空间</a:t>
            </a:r>
            <a:endParaRPr lang="zh-CN" altLang="en-US"/>
          </a:p>
          <a:p>
            <a:pPr lvl="1"/>
            <a:r>
              <a:rPr lang="zh-CN" altLang="en-US"/>
              <a:t>赋初值</a:t>
            </a:r>
            <a:endParaRPr lang="zh-CN" altLang="en-US"/>
          </a:p>
          <a:p>
            <a:pPr lvl="1"/>
            <a:r>
              <a:rPr lang="zh-CN" altLang="en-US"/>
              <a:t>生命周期</a:t>
            </a:r>
            <a:endParaRPr lang="zh-CN" altLang="en-US"/>
          </a:p>
          <a:p>
            <a:pPr lvl="0"/>
            <a:r>
              <a:rPr lang="zh-CN" altLang="en-US"/>
              <a:t>分析全局变量、局部变量、传值的参数的生命周期</a:t>
            </a:r>
            <a:endParaRPr lang="zh-CN" altLang="en-US"/>
          </a:p>
          <a:p>
            <a:pPr lvl="0"/>
            <a:r>
              <a:rPr lang="zh-CN" altLang="en-US"/>
              <a:t>简述缓冲器溢出的原理</a:t>
            </a:r>
            <a:endParaRPr lang="zh-CN" altLang="en-US"/>
          </a:p>
          <a:p>
            <a:pPr lvl="0"/>
            <a:r>
              <a:rPr lang="zh-CN" altLang="en-US"/>
              <a:t>怎么攻击</a:t>
            </a:r>
            <a:r>
              <a:rPr lang="zh-CN" altLang="en-US">
                <a:sym typeface="+mn-ea"/>
              </a:rPr>
              <a:t>缓冲器溢出的漏洞？</a:t>
            </a:r>
            <a:endParaRPr lang="zh-CN" altLang="en-US">
              <a:sym typeface="+mn-ea"/>
            </a:endParaRPr>
          </a:p>
          <a:p>
            <a:pPr lvl="0"/>
            <a:r>
              <a:rPr lang="zh-CN" altLang="en-US">
                <a:sym typeface="+mn-ea"/>
              </a:rPr>
              <a:t>怎么防范缓冲器溢出漏洞？</a:t>
            </a:r>
            <a:endParaRPr lang="zh-CN" altLang="en-US">
              <a:sym typeface="+mn-ea"/>
            </a:endParaRPr>
          </a:p>
          <a:p>
            <a:pPr lvl="0"/>
            <a:r>
              <a:rPr lang="zh-CN" altLang="en-US">
                <a:sym typeface="+mn-ea"/>
              </a:rPr>
              <a:t>结构体的成员在汇编语言层面是怎么操作的？</a:t>
            </a:r>
            <a:endParaRPr lang="zh-CN" altLang="en-US">
              <a:sym typeface="+mn-ea"/>
            </a:endParaRPr>
          </a:p>
          <a:p>
            <a:pPr lvl="0"/>
            <a:r>
              <a:rPr lang="zh-CN" altLang="en-US"/>
              <a:t>结构体成员作为参数传输是怎么实现的？</a:t>
            </a:r>
            <a:endParaRPr lang="zh-CN" altLang="en-US"/>
          </a:p>
          <a:p>
            <a:pPr lvl="0"/>
            <a:r>
              <a:rPr lang="zh-CN" altLang="en-US">
                <a:sym typeface="+mn-ea"/>
              </a:rPr>
              <a:t>结构体成员作为返回值是怎么实现的？</a:t>
            </a:r>
            <a:endParaRPr lang="zh-CN" altLang="en-US"/>
          </a:p>
          <a:p>
            <a:pPr marL="0" lvl="0" indent="0">
              <a:buNone/>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8786982" cy="762000"/>
          </a:xfrm>
        </p:spPr>
        <p:txBody>
          <a:bodyPr/>
          <a:lstStyle/>
          <a:p>
            <a:pPr algn="ctr"/>
            <a:r>
              <a:rPr lang="zh-CN" altLang="en-US" dirty="0" smtClean="0"/>
              <a:t>QA </a:t>
            </a:r>
            <a:r>
              <a:rPr lang="en-US" altLang="zh-CN" dirty="0" smtClean="0"/>
              <a:t>12</a:t>
            </a:r>
            <a:endParaRPr lang="zh-CN" altLang="en-US" dirty="0"/>
          </a:p>
        </p:txBody>
      </p:sp>
      <p:sp>
        <p:nvSpPr>
          <p:cNvPr id="3" name="内容占位符 2"/>
          <p:cNvSpPr>
            <a:spLocks noGrp="1"/>
          </p:cNvSpPr>
          <p:nvPr>
            <p:ph idx="1"/>
          </p:nvPr>
        </p:nvSpPr>
        <p:spPr>
          <a:xfrm>
            <a:off x="100965" y="1147445"/>
            <a:ext cx="8941435" cy="5643245"/>
          </a:xfrm>
        </p:spPr>
        <p:txBody>
          <a:bodyPr/>
          <a:lstStyle/>
          <a:p>
            <a:r>
              <a:rPr lang="en-US" altLang="zh-CN" sz="2400" dirty="0"/>
              <a:t>CPU</a:t>
            </a:r>
            <a:r>
              <a:rPr lang="zh-CN" altLang="en-US" sz="2400" dirty="0"/>
              <a:t>设计的主要思想与步骤有哪些？</a:t>
            </a:r>
            <a:endParaRPr lang="zh-CN" altLang="en-US" sz="2400" dirty="0"/>
          </a:p>
          <a:p>
            <a:r>
              <a:rPr lang="en-US" altLang="zh-CN" sz="2400" dirty="0"/>
              <a:t>ISA</a:t>
            </a:r>
            <a:r>
              <a:rPr lang="zh-CN" altLang="en-US" sz="2400" dirty="0" smtClean="0"/>
              <a:t>设计的原则与注意事项？</a:t>
            </a:r>
            <a:endParaRPr lang="en-US" altLang="zh-CN" sz="2400" dirty="0" smtClean="0"/>
          </a:p>
          <a:p>
            <a:r>
              <a:rPr lang="en-US" altLang="zh-CN" sz="2400" dirty="0" smtClean="0"/>
              <a:t>Y86-64CPU</a:t>
            </a:r>
            <a:r>
              <a:rPr lang="zh-CN" altLang="en-US" sz="2400" dirty="0" smtClean="0"/>
              <a:t>的状态存储部件主要有哪些？</a:t>
            </a:r>
            <a:endParaRPr lang="zh-CN" altLang="en-US" sz="2400" dirty="0" smtClean="0"/>
          </a:p>
          <a:p>
            <a:r>
              <a:rPr lang="en-US" altLang="zh-CN" sz="2400" dirty="0" smtClean="0"/>
              <a:t>Y86-64</a:t>
            </a:r>
            <a:r>
              <a:rPr lang="zh-CN" altLang="en-US" sz="2400" dirty="0"/>
              <a:t>的寻址方式有哪几种？</a:t>
            </a:r>
            <a:endParaRPr lang="en-US" altLang="zh-CN" sz="2400" dirty="0"/>
          </a:p>
          <a:p>
            <a:r>
              <a:rPr lang="en-US" altLang="zh-CN" sz="2400" dirty="0" smtClean="0"/>
              <a:t>Y86-64</a:t>
            </a:r>
            <a:r>
              <a:rPr lang="zh-CN" altLang="en-US" sz="2400" dirty="0" smtClean="0"/>
              <a:t>指令系统的算逻操作的操作数与</a:t>
            </a:r>
            <a:r>
              <a:rPr lang="en-US" altLang="zh-CN" sz="2400" dirty="0" smtClean="0"/>
              <a:t>X86-64</a:t>
            </a:r>
            <a:r>
              <a:rPr lang="zh-CN" altLang="en-US" sz="2400" dirty="0" smtClean="0"/>
              <a:t>有什么区别？</a:t>
            </a:r>
            <a:endParaRPr lang="en-US" altLang="zh-CN" sz="2400" dirty="0" smtClean="0"/>
          </a:p>
          <a:p>
            <a:r>
              <a:rPr lang="en-US" altLang="zh-CN" sz="2400" dirty="0" smtClean="0"/>
              <a:t>Y86-64</a:t>
            </a:r>
            <a:r>
              <a:rPr lang="zh-CN" altLang="en-US" sz="2400" dirty="0" smtClean="0"/>
              <a:t>的</a:t>
            </a:r>
            <a:r>
              <a:rPr lang="en-US" altLang="zh-CN" sz="2400" dirty="0" err="1" smtClean="0"/>
              <a:t>Jxx</a:t>
            </a:r>
            <a:r>
              <a:rPr lang="zh-CN" altLang="en-US" sz="2400" dirty="0" smtClean="0"/>
              <a:t>跳转指令，寻址方式与</a:t>
            </a:r>
            <a:r>
              <a:rPr lang="en-US" altLang="zh-CN" sz="2400" dirty="0" smtClean="0"/>
              <a:t>X86-64</a:t>
            </a:r>
            <a:r>
              <a:rPr lang="zh-CN" altLang="en-US" sz="2400" dirty="0" smtClean="0"/>
              <a:t>（短</a:t>
            </a:r>
            <a:r>
              <a:rPr lang="en-US" altLang="zh-CN" sz="2400" dirty="0" smtClean="0"/>
              <a:t>/</a:t>
            </a:r>
            <a:r>
              <a:rPr lang="zh-CN" altLang="en-US" sz="2400" dirty="0" smtClean="0"/>
              <a:t>近）有什么区别？</a:t>
            </a:r>
            <a:endParaRPr lang="en-US" altLang="zh-CN" sz="2400" dirty="0" smtClean="0"/>
          </a:p>
          <a:p>
            <a:r>
              <a:rPr lang="en-US" altLang="zh-CN" sz="2400" dirty="0" err="1" smtClean="0"/>
              <a:t>rrmovq</a:t>
            </a:r>
            <a:r>
              <a:rPr lang="zh-CN" altLang="en-US" sz="2400" dirty="0"/>
              <a:t> </a:t>
            </a:r>
            <a:r>
              <a:rPr lang="en-US" altLang="zh-CN" sz="2400" dirty="0" err="1" smtClean="0"/>
              <a:t>rax,rbx</a:t>
            </a:r>
            <a:r>
              <a:rPr lang="zh-CN" altLang="en-US" sz="2400" dirty="0" smtClean="0"/>
              <a:t>的机器指令是？</a:t>
            </a:r>
            <a:endParaRPr lang="en-US" altLang="zh-CN" sz="2400" dirty="0" smtClean="0"/>
          </a:p>
          <a:p>
            <a:r>
              <a:rPr lang="en-US" altLang="zh-CN" sz="2400" dirty="0" smtClean="0"/>
              <a:t>Y86-64</a:t>
            </a:r>
            <a:r>
              <a:rPr lang="zh-CN" altLang="en-US" sz="2400" dirty="0" smtClean="0"/>
              <a:t>支持过程调用的指令有哪几个？</a:t>
            </a:r>
            <a:endParaRPr lang="en-US" altLang="zh-CN" sz="2400" dirty="0" smtClean="0"/>
          </a:p>
          <a:p>
            <a:r>
              <a:rPr lang="en-US" altLang="zh-CN" sz="2400" dirty="0"/>
              <a:t>Y86-64</a:t>
            </a:r>
            <a:r>
              <a:rPr lang="zh-CN" altLang="en-US" sz="2400" dirty="0" smtClean="0"/>
              <a:t>标志位怎么改变</a:t>
            </a:r>
            <a:r>
              <a:rPr lang="en-US" altLang="zh-CN" sz="2400" dirty="0" smtClean="0"/>
              <a:t>-</a:t>
            </a:r>
            <a:r>
              <a:rPr lang="zh-CN" altLang="en-US" sz="2400" dirty="0" smtClean="0"/>
              <a:t>副作用，怎么利用？</a:t>
            </a:r>
            <a:endParaRPr lang="en-US" altLang="zh-CN" sz="2400" dirty="0" smtClean="0"/>
          </a:p>
          <a:p>
            <a:r>
              <a:rPr lang="zh-CN" altLang="en-US" sz="2400" dirty="0" smtClean="0"/>
              <a:t>状态码：是怎么产生的？</a:t>
            </a:r>
            <a:r>
              <a:rPr lang="en-US" altLang="zh-CN" sz="2400" dirty="0" smtClean="0"/>
              <a:t>X86</a:t>
            </a:r>
            <a:r>
              <a:rPr lang="zh-CN" altLang="en-US" sz="2400" dirty="0" smtClean="0"/>
              <a:t>为什么看起来没有呢？</a:t>
            </a:r>
            <a:endParaRPr lang="zh-CN" altLang="en-US" sz="2400" dirty="0" smtClean="0"/>
          </a:p>
          <a:p>
            <a:pPr lvl="1"/>
            <a:r>
              <a:rPr lang="en-US" altLang="zh-CN" sz="2000" dirty="0" smtClean="0">
                <a:sym typeface="+mn-ea"/>
              </a:rPr>
              <a:t>AOK(1)-</a:t>
            </a:r>
            <a:r>
              <a:rPr lang="zh-CN" altLang="en-US" sz="2000" dirty="0" smtClean="0">
                <a:sym typeface="+mn-ea"/>
              </a:rPr>
              <a:t>正常操作 </a:t>
            </a:r>
            <a:r>
              <a:rPr lang="en-US" altLang="zh-CN" sz="2000" dirty="0" smtClean="0">
                <a:sym typeface="+mn-ea"/>
              </a:rPr>
              <a:t>		           HLT(2)-</a:t>
            </a:r>
            <a:r>
              <a:rPr lang="zh-CN" altLang="en-US" sz="2000" dirty="0" smtClean="0">
                <a:sym typeface="+mn-ea"/>
              </a:rPr>
              <a:t>执行</a:t>
            </a:r>
            <a:r>
              <a:rPr lang="en-US" altLang="zh-CN" sz="2000" dirty="0" smtClean="0">
                <a:sym typeface="+mn-ea"/>
              </a:rPr>
              <a:t>Halt </a:t>
            </a:r>
            <a:endParaRPr lang="en-US" altLang="zh-CN" sz="2000" dirty="0" smtClean="0"/>
          </a:p>
          <a:p>
            <a:pPr lvl="1"/>
            <a:r>
              <a:rPr lang="en-US" altLang="zh-CN" sz="2000" dirty="0" smtClean="0">
                <a:sym typeface="+mn-ea"/>
              </a:rPr>
              <a:t>ADR(3)-</a:t>
            </a:r>
            <a:r>
              <a:rPr lang="zh-CN" altLang="en-US" sz="2000" dirty="0" smtClean="0">
                <a:sym typeface="+mn-ea"/>
              </a:rPr>
              <a:t>错误的指令或数据地址    </a:t>
            </a:r>
            <a:r>
              <a:rPr lang="en-US" altLang="zh-CN" sz="2000" dirty="0" smtClean="0">
                <a:sym typeface="+mn-ea"/>
              </a:rPr>
              <a:t>INS(4)-</a:t>
            </a:r>
            <a:r>
              <a:rPr lang="zh-CN" altLang="en-US" sz="2000" dirty="0" smtClean="0">
                <a:sym typeface="+mn-ea"/>
              </a:rPr>
              <a:t>无效指令</a:t>
            </a:r>
            <a:r>
              <a:rPr lang="en-US" altLang="zh-CN" sz="2000" dirty="0" smtClean="0">
                <a:sym typeface="+mn-ea"/>
              </a:rPr>
              <a:t> </a:t>
            </a:r>
            <a:endParaRPr lang="en-US" altLang="zh-CN" sz="2000" dirty="0" smtClean="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121352"/>
            <a:ext cx="8786982" cy="867103"/>
          </a:xfrm>
        </p:spPr>
        <p:txBody>
          <a:bodyPr/>
          <a:lstStyle/>
          <a:p>
            <a:pPr algn="ctr"/>
            <a:r>
              <a:rPr lang="zh-CN" altLang="en-US" dirty="0" smtClean="0"/>
              <a:t>QA </a:t>
            </a:r>
            <a:r>
              <a:rPr lang="en-US" altLang="zh-CN" dirty="0" smtClean="0"/>
              <a:t>13</a:t>
            </a:r>
            <a:endParaRPr lang="zh-CN" altLang="en-US" dirty="0"/>
          </a:p>
        </p:txBody>
      </p:sp>
      <p:sp>
        <p:nvSpPr>
          <p:cNvPr id="3" name="内容占位符 2"/>
          <p:cNvSpPr>
            <a:spLocks noGrp="1"/>
          </p:cNvSpPr>
          <p:nvPr>
            <p:ph idx="1"/>
          </p:nvPr>
        </p:nvSpPr>
        <p:spPr>
          <a:xfrm>
            <a:off x="326126" y="762000"/>
            <a:ext cx="8594725" cy="5867400"/>
          </a:xfrm>
        </p:spPr>
        <p:txBody>
          <a:bodyPr/>
          <a:lstStyle/>
          <a:p>
            <a:r>
              <a:rPr lang="en-US" altLang="zh-CN" dirty="0" smtClean="0"/>
              <a:t>Y86</a:t>
            </a:r>
            <a:r>
              <a:rPr lang="zh-CN" altLang="en-US" dirty="0" smtClean="0"/>
              <a:t>的</a:t>
            </a:r>
            <a:r>
              <a:rPr lang="en-US" altLang="zh-CN" dirty="0" smtClean="0"/>
              <a:t>SEQ</a:t>
            </a:r>
            <a:r>
              <a:rPr lang="zh-CN" altLang="en-US" dirty="0" smtClean="0"/>
              <a:t>分那几个阶段？各阶段的主要过程？</a:t>
            </a:r>
            <a:endParaRPr lang="en-US" altLang="zh-CN" dirty="0" smtClean="0"/>
          </a:p>
          <a:p>
            <a:r>
              <a:rPr lang="en-US" altLang="zh-CN" dirty="0"/>
              <a:t>Y86</a:t>
            </a:r>
            <a:r>
              <a:rPr lang="zh-CN" altLang="en-US" dirty="0"/>
              <a:t>的</a:t>
            </a:r>
            <a:r>
              <a:rPr lang="en-US" altLang="zh-CN" dirty="0" smtClean="0"/>
              <a:t>SEQ</a:t>
            </a:r>
            <a:r>
              <a:rPr lang="zh-CN" altLang="en-US" dirty="0" smtClean="0"/>
              <a:t>阶段分析，</a:t>
            </a:r>
            <a:r>
              <a:rPr lang="en-US" altLang="zh-CN" dirty="0" smtClean="0"/>
              <a:t>12</a:t>
            </a:r>
            <a:r>
              <a:rPr lang="zh-CN" altLang="en-US" dirty="0" smtClean="0"/>
              <a:t>条指令的微操作实现的共同点有哪些？</a:t>
            </a:r>
            <a:endParaRPr lang="en-US" altLang="zh-CN" dirty="0" smtClean="0"/>
          </a:p>
          <a:p>
            <a:pPr lvl="1"/>
            <a:r>
              <a:rPr lang="zh-CN" altLang="en-US" sz="2000" dirty="0"/>
              <a:t>所有的指令有相同的</a:t>
            </a:r>
            <a:r>
              <a:rPr lang="zh-CN" altLang="en-US" sz="2000" dirty="0" smtClean="0"/>
              <a:t>格式，所有</a:t>
            </a:r>
            <a:r>
              <a:rPr lang="zh-CN" altLang="en-US" sz="2000" dirty="0"/>
              <a:t>的指令都按照</a:t>
            </a:r>
            <a:r>
              <a:rPr lang="en-US" altLang="zh-CN" sz="2000" dirty="0"/>
              <a:t>6</a:t>
            </a:r>
            <a:r>
              <a:rPr lang="zh-CN" altLang="en-US" sz="2000" dirty="0"/>
              <a:t>个阶段顺序执行</a:t>
            </a:r>
            <a:endParaRPr lang="zh-CN" altLang="en-US" sz="2000" dirty="0"/>
          </a:p>
          <a:p>
            <a:pPr lvl="1"/>
            <a:r>
              <a:rPr lang="zh-CN" altLang="en-US" sz="2000" dirty="0"/>
              <a:t>每一阶段</a:t>
            </a:r>
            <a:r>
              <a:rPr lang="zh-CN" altLang="en-US" sz="2000" dirty="0" smtClean="0"/>
              <a:t>的微操作，按照</a:t>
            </a:r>
            <a:r>
              <a:rPr lang="zh-CN" altLang="en-US" sz="2000" dirty="0"/>
              <a:t>顺序有</a:t>
            </a:r>
            <a:r>
              <a:rPr lang="en-US" altLang="zh-CN" sz="2000" dirty="0"/>
              <a:t>3-8</a:t>
            </a:r>
            <a:r>
              <a:rPr lang="zh-CN" altLang="en-US" sz="2000" dirty="0"/>
              <a:t>种</a:t>
            </a:r>
            <a:endParaRPr lang="zh-CN" altLang="en-US" sz="2000" dirty="0"/>
          </a:p>
          <a:p>
            <a:pPr lvl="1"/>
            <a:r>
              <a:rPr lang="zh-CN" altLang="en-US" sz="2000" dirty="0"/>
              <a:t>每一条指令在各阶段执行</a:t>
            </a:r>
            <a:r>
              <a:rPr lang="zh-CN" altLang="en-US" sz="2000" dirty="0" smtClean="0"/>
              <a:t>时，根据指令类型按顺序执行不同的微操作</a:t>
            </a:r>
            <a:endParaRPr lang="en-US" altLang="zh-CN" dirty="0" smtClean="0"/>
          </a:p>
          <a:p>
            <a:r>
              <a:rPr lang="en-US" altLang="zh-CN" dirty="0" smtClean="0"/>
              <a:t>Y86</a:t>
            </a:r>
            <a:r>
              <a:rPr lang="zh-CN" altLang="en-US" dirty="0" smtClean="0"/>
              <a:t>的硬件结构包括哪些？</a:t>
            </a:r>
            <a:endParaRPr lang="en-US" altLang="zh-CN" dirty="0" smtClean="0"/>
          </a:p>
          <a:p>
            <a:pPr lvl="1"/>
            <a:r>
              <a:rPr lang="zh-CN" altLang="en-US" sz="1800" dirty="0" smtClean="0"/>
              <a:t>硬件单元（组合、时序逻辑）、控制逻辑、信号连接线</a:t>
            </a:r>
            <a:endParaRPr lang="en-US" altLang="zh-CN" sz="1800" dirty="0" smtClean="0"/>
          </a:p>
          <a:p>
            <a:pPr lvl="1"/>
            <a:r>
              <a:rPr lang="zh-CN" altLang="en-US" sz="1800" dirty="0" smtClean="0"/>
              <a:t>组合逻辑：硬件单元间传播，不用</a:t>
            </a:r>
            <a:r>
              <a:rPr lang="en-US" altLang="zh-CN" sz="1800" dirty="0" smtClean="0"/>
              <a:t>CLK</a:t>
            </a:r>
            <a:r>
              <a:rPr lang="zh-CN" altLang="en-US" sz="1800" dirty="0" smtClean="0"/>
              <a:t>，有延迟。</a:t>
            </a:r>
            <a:endParaRPr lang="en-US" altLang="zh-CN" sz="1800" dirty="0" smtClean="0"/>
          </a:p>
          <a:p>
            <a:pPr lvl="2"/>
            <a:r>
              <a:rPr lang="zh-CN" altLang="en-US" sz="1600" dirty="0" smtClean="0"/>
              <a:t>计算逻辑（</a:t>
            </a:r>
            <a:r>
              <a:rPr lang="en-US" altLang="zh-CN" sz="1600" dirty="0" smtClean="0"/>
              <a:t>ALU</a:t>
            </a:r>
            <a:r>
              <a:rPr lang="zh-CN" altLang="en-US" sz="1600" dirty="0" smtClean="0"/>
              <a:t>、</a:t>
            </a:r>
            <a:r>
              <a:rPr lang="en-US" altLang="zh-CN" sz="1600" dirty="0" smtClean="0"/>
              <a:t>PCINC</a:t>
            </a:r>
            <a:r>
              <a:rPr lang="zh-CN" altLang="en-US" sz="1600" dirty="0" smtClean="0"/>
              <a:t>）读逻辑（ </a:t>
            </a:r>
            <a:r>
              <a:rPr lang="en-US" altLang="zh-CN" sz="1600" dirty="0" smtClean="0"/>
              <a:t>PC</a:t>
            </a:r>
            <a:r>
              <a:rPr lang="zh-CN" altLang="en-US" sz="1600" dirty="0" smtClean="0"/>
              <a:t>、</a:t>
            </a:r>
            <a:r>
              <a:rPr lang="en-US" altLang="zh-CN" sz="1600" dirty="0" smtClean="0"/>
              <a:t>CC</a:t>
            </a:r>
            <a:r>
              <a:rPr lang="zh-CN" altLang="en-US" sz="1600" dirty="0" smtClean="0"/>
              <a:t>、</a:t>
            </a:r>
            <a:r>
              <a:rPr lang="en-US" altLang="zh-CN" sz="1600" dirty="0" smtClean="0"/>
              <a:t>RF</a:t>
            </a:r>
            <a:r>
              <a:rPr lang="zh-CN" altLang="en-US" sz="1600" dirty="0" smtClean="0"/>
              <a:t>、</a:t>
            </a:r>
            <a:r>
              <a:rPr lang="en-US" altLang="zh-CN" sz="1600" dirty="0" err="1" smtClean="0"/>
              <a:t>imem</a:t>
            </a:r>
            <a:r>
              <a:rPr lang="zh-CN" altLang="en-US" sz="1600" dirty="0" smtClean="0"/>
              <a:t>、</a:t>
            </a:r>
            <a:r>
              <a:rPr lang="en-US" altLang="zh-CN" sz="1600" dirty="0" err="1" smtClean="0"/>
              <a:t>dmem</a:t>
            </a:r>
            <a:r>
              <a:rPr lang="zh-CN" altLang="en-US" sz="1600" dirty="0" smtClean="0"/>
              <a:t>）</a:t>
            </a:r>
            <a:endParaRPr lang="en-US" altLang="zh-CN" sz="1800" dirty="0" smtClean="0"/>
          </a:p>
          <a:p>
            <a:pPr lvl="1"/>
            <a:r>
              <a:rPr lang="zh-CN" altLang="en-US" sz="1800" dirty="0"/>
              <a:t>硬件单元的</a:t>
            </a:r>
            <a:r>
              <a:rPr lang="zh-CN" altLang="en-US" sz="1800" dirty="0" smtClean="0"/>
              <a:t>时序逻辑</a:t>
            </a:r>
            <a:r>
              <a:rPr lang="en-US" altLang="zh-CN" sz="1800" dirty="0" smtClean="0"/>
              <a:t>-</a:t>
            </a:r>
            <a:r>
              <a:rPr lang="zh-CN" altLang="en-US" sz="1800" dirty="0" smtClean="0"/>
              <a:t>状态单元：</a:t>
            </a:r>
            <a:r>
              <a:rPr lang="zh-CN" altLang="en-US" sz="1800" dirty="0"/>
              <a:t>都</a:t>
            </a:r>
            <a:r>
              <a:rPr lang="zh-CN" altLang="en-US" sz="1800" dirty="0" smtClean="0"/>
              <a:t>在</a:t>
            </a:r>
            <a:r>
              <a:rPr lang="en-US" altLang="zh-CN" sz="1800" dirty="0"/>
              <a:t>CLK</a:t>
            </a:r>
            <a:r>
              <a:rPr lang="zh-CN" altLang="en-US" sz="1800" dirty="0" smtClean="0"/>
              <a:t>上升</a:t>
            </a:r>
            <a:r>
              <a:rPr lang="zh-CN" altLang="en-US" sz="1800" dirty="0"/>
              <a:t>沿时更新</a:t>
            </a:r>
            <a:r>
              <a:rPr lang="zh-CN" altLang="en-US" sz="1800" dirty="0" smtClean="0"/>
              <a:t>。控制阻断</a:t>
            </a:r>
            <a:endParaRPr lang="en-US" altLang="zh-CN" sz="1800" dirty="0" smtClean="0"/>
          </a:p>
          <a:p>
            <a:pPr lvl="2"/>
            <a:r>
              <a:rPr lang="zh-CN" altLang="en-US" sz="1800" dirty="0" smtClean="0"/>
              <a:t>时钟寄存器：</a:t>
            </a:r>
            <a:r>
              <a:rPr lang="en-US" altLang="zh-CN" sz="1800" dirty="0" smtClean="0"/>
              <a:t>PC</a:t>
            </a:r>
            <a:r>
              <a:rPr lang="zh-CN" altLang="en-US" sz="1800" dirty="0" smtClean="0"/>
              <a:t>、</a:t>
            </a:r>
            <a:r>
              <a:rPr lang="en-US" altLang="zh-CN" sz="1800" dirty="0" smtClean="0"/>
              <a:t>CC</a:t>
            </a:r>
            <a:r>
              <a:rPr lang="zh-CN" altLang="en-US" sz="1800" dirty="0"/>
              <a:t>、</a:t>
            </a:r>
            <a:r>
              <a:rPr lang="en-US" altLang="zh-CN" sz="1800" dirty="0" smtClean="0"/>
              <a:t>STAT</a:t>
            </a:r>
            <a:r>
              <a:rPr lang="zh-CN" altLang="en-US" sz="1800" dirty="0" smtClean="0"/>
              <a:t>的更新</a:t>
            </a:r>
            <a:endParaRPr lang="en-US" altLang="zh-CN" sz="1800" dirty="0" smtClean="0"/>
          </a:p>
          <a:p>
            <a:pPr lvl="2"/>
            <a:r>
              <a:rPr lang="zh-CN" altLang="en-US" sz="1800" dirty="0"/>
              <a:t>随机访问</a:t>
            </a:r>
            <a:r>
              <a:rPr lang="zh-CN" altLang="en-US" sz="1800" dirty="0" smtClean="0"/>
              <a:t>存储器：</a:t>
            </a:r>
            <a:r>
              <a:rPr lang="en-US" altLang="zh-CN" sz="1800" dirty="0" smtClean="0"/>
              <a:t>RF</a:t>
            </a:r>
            <a:r>
              <a:rPr lang="zh-CN" altLang="en-US" sz="1800" dirty="0"/>
              <a:t>写</a:t>
            </a:r>
            <a:r>
              <a:rPr lang="zh-CN" altLang="en-US" sz="1800" dirty="0" smtClean="0"/>
              <a:t>、</a:t>
            </a:r>
            <a:r>
              <a:rPr lang="en-US" altLang="zh-CN" sz="1800" dirty="0" err="1" smtClean="0"/>
              <a:t>dmem</a:t>
            </a:r>
            <a:r>
              <a:rPr lang="zh-CN" altLang="en-US" sz="1800" dirty="0" smtClean="0"/>
              <a:t>写</a:t>
            </a:r>
            <a:endParaRPr lang="en-US" altLang="zh-CN" dirty="0" smtClean="0"/>
          </a:p>
          <a:p>
            <a:r>
              <a:rPr lang="zh-CN" altLang="en-US" dirty="0"/>
              <a:t>怎么</a:t>
            </a:r>
            <a:r>
              <a:rPr lang="zh-CN" altLang="en-US" dirty="0" smtClean="0"/>
              <a:t>理解</a:t>
            </a:r>
            <a:r>
              <a:rPr lang="en-US" altLang="zh-CN" dirty="0" smtClean="0"/>
              <a:t>SEQ</a:t>
            </a:r>
            <a:r>
              <a:rPr lang="zh-CN" altLang="en-US" dirty="0" smtClean="0"/>
              <a:t>原则</a:t>
            </a:r>
            <a:r>
              <a:rPr lang="en-US" altLang="zh-CN" dirty="0" smtClean="0"/>
              <a:t>-</a:t>
            </a:r>
            <a:r>
              <a:rPr lang="zh-CN" altLang="en-US" dirty="0" smtClean="0"/>
              <a:t>从不回读？</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28600"/>
            <a:ext cx="8594725" cy="6477000"/>
          </a:xfrm>
        </p:spPr>
        <p:txBody>
          <a:bodyPr/>
          <a:lstStyle/>
          <a:p>
            <a:r>
              <a:rPr lang="zh-CN" altLang="en-US" sz="2400" dirty="0" smtClean="0"/>
              <a:t>所谓</a:t>
            </a:r>
            <a:r>
              <a:rPr lang="en-US" altLang="zh-CN" sz="2400" dirty="0"/>
              <a:t>CPU</a:t>
            </a:r>
            <a:r>
              <a:rPr lang="zh-CN" altLang="en-US" sz="2400" dirty="0"/>
              <a:t>顺序实现</a:t>
            </a:r>
            <a:r>
              <a:rPr lang="en-US" altLang="zh-CN" sz="2400" dirty="0"/>
              <a:t>SEQ</a:t>
            </a:r>
            <a:r>
              <a:rPr lang="zh-CN" altLang="en-US" sz="2400" dirty="0"/>
              <a:t>：一个时钟变化，引发一个经过组合逻辑的流，从而执行整个指令</a:t>
            </a:r>
            <a:r>
              <a:rPr lang="zh-CN" altLang="en-US" sz="2400" dirty="0" smtClean="0"/>
              <a:t>。</a:t>
            </a:r>
            <a:endParaRPr lang="en-US" altLang="zh-CN" sz="2400" dirty="0" smtClean="0"/>
          </a:p>
          <a:p>
            <a:r>
              <a:rPr lang="zh-CN" altLang="en-US" sz="2400" dirty="0"/>
              <a:t>一条新指令的执行，即一个</a:t>
            </a:r>
            <a:r>
              <a:rPr lang="en-US" altLang="zh-CN" sz="2400" dirty="0"/>
              <a:t>CLK</a:t>
            </a:r>
            <a:r>
              <a:rPr lang="zh-CN" altLang="en-US" sz="2400" dirty="0"/>
              <a:t>是把上一条指令计算结果</a:t>
            </a:r>
            <a:r>
              <a:rPr lang="en-US" altLang="zh-CN" sz="2400" dirty="0"/>
              <a:t>-</a:t>
            </a:r>
            <a:r>
              <a:rPr lang="zh-CN" altLang="en-US" sz="2400" dirty="0"/>
              <a:t>状态单元更新，然后其值进行组合逻辑</a:t>
            </a:r>
            <a:r>
              <a:rPr lang="en-US" altLang="zh-CN" sz="2400" dirty="0"/>
              <a:t>(</a:t>
            </a:r>
            <a:r>
              <a:rPr lang="zh-CN" altLang="en-US" sz="2400" dirty="0"/>
              <a:t>新指令的计算</a:t>
            </a:r>
            <a:r>
              <a:rPr lang="en-US" altLang="zh-CN" sz="2400" dirty="0"/>
              <a:t>)</a:t>
            </a:r>
            <a:r>
              <a:rPr lang="zh-CN" altLang="en-US" sz="2400" dirty="0"/>
              <a:t>的传播</a:t>
            </a:r>
            <a:endParaRPr lang="en-US" altLang="zh-CN" sz="2400" dirty="0"/>
          </a:p>
          <a:p>
            <a:r>
              <a:rPr lang="zh-CN" altLang="en-US" sz="2400" dirty="0" smtClean="0"/>
              <a:t>要</a:t>
            </a:r>
            <a:r>
              <a:rPr lang="zh-CN" altLang="en-US" sz="2400" dirty="0"/>
              <a:t>控制</a:t>
            </a:r>
            <a:r>
              <a:rPr lang="en-US" altLang="zh-CN" sz="2400" dirty="0"/>
              <a:t>CPU</a:t>
            </a:r>
            <a:r>
              <a:rPr lang="zh-CN" altLang="en-US" sz="2400" dirty="0"/>
              <a:t>中活动的顺序，只需</a:t>
            </a:r>
            <a:r>
              <a:rPr lang="zh-CN" altLang="en-US" sz="2400" dirty="0" smtClean="0"/>
              <a:t>要用</a:t>
            </a:r>
            <a:r>
              <a:rPr lang="en-US" altLang="zh-CN" sz="2400" dirty="0" smtClean="0"/>
              <a:t>CLK</a:t>
            </a:r>
            <a:r>
              <a:rPr lang="zh-CN" altLang="en-US" sz="2400" dirty="0" smtClean="0"/>
              <a:t>控制寄存器</a:t>
            </a:r>
            <a:r>
              <a:rPr lang="zh-CN" altLang="en-US" sz="2400" dirty="0"/>
              <a:t>和</a:t>
            </a:r>
            <a:r>
              <a:rPr lang="zh-CN" altLang="en-US" sz="2400" dirty="0" smtClean="0"/>
              <a:t>内存。</a:t>
            </a:r>
            <a:r>
              <a:rPr lang="zh-CN" altLang="en-US" sz="2400" dirty="0"/>
              <a:t>所有６个阶段的所有步骤的状态更新同时发生（逐级延迟）。且只在时钟上升开始下一个周期时</a:t>
            </a:r>
            <a:r>
              <a:rPr lang="zh-CN" altLang="en-US" sz="2400" dirty="0" smtClean="0"/>
              <a:t>。</a:t>
            </a:r>
            <a:endParaRPr lang="en-US" altLang="zh-CN" sz="2400" dirty="0" smtClean="0"/>
          </a:p>
          <a:p>
            <a:r>
              <a:rPr lang="zh-CN" altLang="en-US" sz="2400" dirty="0" smtClean="0"/>
              <a:t>当前</a:t>
            </a:r>
            <a:r>
              <a:rPr lang="zh-CN" altLang="en-US" sz="2400" dirty="0"/>
              <a:t>时钟</a:t>
            </a:r>
            <a:r>
              <a:rPr lang="en-US" altLang="zh-CN" sz="2400" dirty="0"/>
              <a:t>/</a:t>
            </a:r>
            <a:r>
              <a:rPr lang="zh-CN" altLang="en-US" sz="2400" dirty="0"/>
              <a:t>指令</a:t>
            </a:r>
            <a:r>
              <a:rPr lang="en-US" altLang="zh-CN" sz="2400" dirty="0"/>
              <a:t>n</a:t>
            </a:r>
            <a:r>
              <a:rPr lang="zh-CN" altLang="en-US" sz="2400" dirty="0"/>
              <a:t>结束，下一时钟</a:t>
            </a:r>
            <a:r>
              <a:rPr lang="en-US" altLang="zh-CN" sz="2400" dirty="0"/>
              <a:t>/</a:t>
            </a:r>
            <a:r>
              <a:rPr lang="zh-CN" altLang="en-US" sz="2400" dirty="0"/>
              <a:t>指令</a:t>
            </a:r>
            <a:r>
              <a:rPr lang="en-US" altLang="zh-CN" sz="2400" dirty="0"/>
              <a:t>n+1</a:t>
            </a:r>
            <a:r>
              <a:rPr lang="zh-CN" altLang="en-US" sz="2400" dirty="0"/>
              <a:t>没有到上升沿前，状态单元的数据</a:t>
            </a:r>
            <a:r>
              <a:rPr lang="en-US" altLang="zh-CN" sz="2400" dirty="0"/>
              <a:t>-</a:t>
            </a:r>
            <a:r>
              <a:rPr lang="zh-CN" altLang="en-US" sz="2400" dirty="0"/>
              <a:t>状态并不是本指令</a:t>
            </a:r>
            <a:r>
              <a:rPr lang="en-US" altLang="zh-CN" sz="2400" dirty="0"/>
              <a:t>/</a:t>
            </a:r>
            <a:r>
              <a:rPr lang="zh-CN" altLang="en-US" sz="2400" dirty="0"/>
              <a:t>时钟</a:t>
            </a:r>
            <a:r>
              <a:rPr lang="en-US" altLang="zh-CN" sz="2400" dirty="0"/>
              <a:t>n</a:t>
            </a:r>
            <a:r>
              <a:rPr lang="zh-CN" altLang="en-US" sz="2400" dirty="0"/>
              <a:t>执行的结果，仍然是上一时钟</a:t>
            </a:r>
            <a:r>
              <a:rPr lang="en-US" altLang="zh-CN" sz="2400" dirty="0"/>
              <a:t>/</a:t>
            </a:r>
            <a:r>
              <a:rPr lang="zh-CN" altLang="en-US" sz="2400" dirty="0"/>
              <a:t>指令</a:t>
            </a:r>
            <a:r>
              <a:rPr lang="en-US" altLang="zh-CN" sz="2400" dirty="0"/>
              <a:t>n-1</a:t>
            </a:r>
            <a:r>
              <a:rPr lang="zh-CN" altLang="en-US" sz="2400" dirty="0"/>
              <a:t>的结果</a:t>
            </a:r>
            <a:endParaRPr lang="zh-CN" altLang="en-US" sz="2400" dirty="0"/>
          </a:p>
          <a:p>
            <a:r>
              <a:rPr lang="zh-CN" altLang="en-US" sz="2400" dirty="0"/>
              <a:t>指令</a:t>
            </a:r>
            <a:r>
              <a:rPr lang="en-US" altLang="zh-CN" sz="2400" dirty="0"/>
              <a:t>n</a:t>
            </a:r>
            <a:r>
              <a:rPr lang="zh-CN" altLang="en-US" sz="2400" dirty="0"/>
              <a:t>的执行结果，到下一指令</a:t>
            </a:r>
            <a:r>
              <a:rPr lang="en-US" altLang="zh-CN" sz="2400" dirty="0"/>
              <a:t>n+1</a:t>
            </a:r>
            <a:r>
              <a:rPr lang="zh-CN" altLang="en-US" sz="2400" dirty="0"/>
              <a:t>的上升沿才更新到转状态</a:t>
            </a:r>
            <a:r>
              <a:rPr lang="zh-CN" altLang="en-US" sz="2400" dirty="0" smtClean="0"/>
              <a:t>单元</a:t>
            </a:r>
            <a:endParaRPr lang="en-US" altLang="zh-CN" dirty="0" smtClean="0"/>
          </a:p>
          <a:p>
            <a:endParaRPr lang="zh-CN" altLang="en-US" dirty="0"/>
          </a:p>
          <a:p>
            <a:r>
              <a:rPr lang="en-US" altLang="zh-CN" sz="2400" dirty="0"/>
              <a:t>HALT</a:t>
            </a:r>
            <a:r>
              <a:rPr lang="zh-CN" altLang="en-US" sz="2400" dirty="0"/>
              <a:t>、</a:t>
            </a:r>
            <a:r>
              <a:rPr lang="en-US" altLang="zh-CN" sz="2400" dirty="0"/>
              <a:t>NOP</a:t>
            </a:r>
            <a:r>
              <a:rPr lang="zh-CN" altLang="en-US" sz="2400" dirty="0"/>
              <a:t>的微操作？新增</a:t>
            </a:r>
            <a:r>
              <a:rPr lang="en-US" altLang="zh-CN" sz="2400" dirty="0"/>
              <a:t>C0</a:t>
            </a:r>
            <a:r>
              <a:rPr lang="zh-CN" altLang="en-US" sz="2400" dirty="0"/>
              <a:t>指令</a:t>
            </a:r>
            <a:r>
              <a:rPr lang="en-US" altLang="zh-CN" sz="2400" dirty="0" err="1"/>
              <a:t>Iraddq</a:t>
            </a:r>
            <a:r>
              <a:rPr lang="en-US" altLang="zh-CN" sz="2400" dirty="0"/>
              <a:t> </a:t>
            </a:r>
            <a:r>
              <a:rPr lang="en-US" altLang="zh-CN" sz="2400" dirty="0" err="1"/>
              <a:t>V,rB</a:t>
            </a:r>
            <a:r>
              <a:rPr lang="zh-CN" altLang="en-US" sz="2400" dirty="0"/>
              <a:t>的微操作？</a:t>
            </a:r>
            <a:endParaRPr lang="en-US" altLang="zh-CN" dirty="0"/>
          </a:p>
          <a:p>
            <a:r>
              <a:rPr lang="zh-CN" altLang="en-US" sz="2400" dirty="0" smtClean="0"/>
              <a:t>取</a:t>
            </a:r>
            <a:r>
              <a:rPr lang="zh-CN" altLang="en-US" sz="2400" dirty="0"/>
              <a:t>指逻辑的</a:t>
            </a:r>
            <a:r>
              <a:rPr lang="en-US" altLang="zh-CN" sz="2400" dirty="0" err="1"/>
              <a:t>need_valC</a:t>
            </a:r>
            <a:r>
              <a:rPr lang="zh-CN" altLang="en-US" sz="2400" dirty="0"/>
              <a:t>的</a:t>
            </a:r>
            <a:r>
              <a:rPr lang="en-US" altLang="zh-CN" sz="2400" dirty="0" smtClean="0"/>
              <a:t>HCL</a:t>
            </a:r>
            <a:endParaRPr lang="en-US" altLang="zh-CN" sz="24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81000"/>
            <a:ext cx="8610600" cy="6248400"/>
          </a:xfrm>
        </p:spPr>
        <p:txBody>
          <a:bodyPr/>
          <a:lstStyle/>
          <a:p>
            <a:r>
              <a:rPr lang="zh-CN" altLang="en-US" sz="2400" dirty="0" smtClean="0"/>
              <a:t>硬件单元：</a:t>
            </a:r>
            <a:endParaRPr lang="en-US" altLang="zh-CN" dirty="0" smtClean="0"/>
          </a:p>
          <a:p>
            <a:pPr lvl="1"/>
            <a:r>
              <a:rPr lang="zh-CN" altLang="en-US" sz="2000" dirty="0" smtClean="0"/>
              <a:t>运算逻辑：   </a:t>
            </a:r>
            <a:r>
              <a:rPr lang="en-US" altLang="zh-CN" sz="2000" dirty="0" smtClean="0"/>
              <a:t>ALU</a:t>
            </a:r>
            <a:r>
              <a:rPr lang="zh-CN" altLang="en-US" sz="2000" dirty="0"/>
              <a:t>、</a:t>
            </a:r>
            <a:r>
              <a:rPr lang="en-US" altLang="zh-CN" sz="2000" dirty="0"/>
              <a:t>PCINC</a:t>
            </a:r>
            <a:r>
              <a:rPr lang="zh-CN" altLang="en-US" sz="2000" dirty="0" smtClean="0"/>
              <a:t>、</a:t>
            </a:r>
            <a:endParaRPr lang="en-US" altLang="zh-CN" sz="2000" dirty="0" smtClean="0"/>
          </a:p>
          <a:p>
            <a:pPr lvl="1"/>
            <a:r>
              <a:rPr lang="zh-CN" altLang="en-US" sz="2000" dirty="0" smtClean="0"/>
              <a:t>时钟寄存器：</a:t>
            </a:r>
            <a:r>
              <a:rPr lang="en-US" altLang="zh-CN" sz="2000" dirty="0" smtClean="0"/>
              <a:t>PC</a:t>
            </a:r>
            <a:r>
              <a:rPr lang="zh-CN" altLang="en-US" sz="2000" dirty="0" smtClean="0"/>
              <a:t>、</a:t>
            </a:r>
            <a:r>
              <a:rPr lang="en-US" altLang="zh-CN" sz="2000" dirty="0" smtClean="0"/>
              <a:t>CC</a:t>
            </a:r>
            <a:r>
              <a:rPr lang="zh-CN" altLang="en-US" sz="2000" dirty="0" smtClean="0"/>
              <a:t>、</a:t>
            </a:r>
            <a:r>
              <a:rPr lang="en-US" altLang="zh-CN" sz="2000" dirty="0" smtClean="0"/>
              <a:t>STAT</a:t>
            </a:r>
            <a:r>
              <a:rPr lang="zh-CN" altLang="en-US" sz="2000" dirty="0" smtClean="0"/>
              <a:t>、</a:t>
            </a:r>
            <a:endParaRPr lang="en-US" altLang="zh-CN" sz="2000" dirty="0"/>
          </a:p>
          <a:p>
            <a:pPr lvl="1"/>
            <a:r>
              <a:rPr lang="zh-CN" altLang="en-US" sz="2000" dirty="0" smtClean="0"/>
              <a:t>随机访问存储器：</a:t>
            </a:r>
            <a:r>
              <a:rPr lang="en-US" altLang="zh-CN" sz="2000" dirty="0" smtClean="0"/>
              <a:t>RF</a:t>
            </a:r>
            <a:r>
              <a:rPr lang="zh-CN" altLang="en-US" sz="2000" dirty="0" smtClean="0"/>
              <a:t>、</a:t>
            </a:r>
            <a:r>
              <a:rPr lang="en-US" altLang="zh-CN" sz="2000" dirty="0" smtClean="0"/>
              <a:t>IMEM</a:t>
            </a:r>
            <a:r>
              <a:rPr lang="zh-CN" altLang="en-US" sz="2000" dirty="0" smtClean="0"/>
              <a:t>、</a:t>
            </a:r>
            <a:r>
              <a:rPr lang="en-US" altLang="zh-CN" sz="2000" dirty="0" smtClean="0"/>
              <a:t>DMEM</a:t>
            </a:r>
            <a:endParaRPr lang="en-US" altLang="zh-CN" dirty="0" smtClean="0"/>
          </a:p>
          <a:p>
            <a:r>
              <a:rPr lang="zh-CN" altLang="en-US" sz="2400" dirty="0" smtClean="0"/>
              <a:t>读操作</a:t>
            </a:r>
            <a:r>
              <a:rPr lang="en-US" altLang="zh-CN" sz="2400" dirty="0" smtClean="0"/>
              <a:t>-</a:t>
            </a:r>
            <a:r>
              <a:rPr lang="zh-CN" altLang="en-US" sz="2400" dirty="0"/>
              <a:t>看成</a:t>
            </a:r>
            <a:r>
              <a:rPr lang="zh-CN" altLang="en-US" sz="2400" dirty="0" smtClean="0"/>
              <a:t>组合逻辑</a:t>
            </a:r>
            <a:r>
              <a:rPr lang="en-US" altLang="zh-CN" sz="2400" dirty="0" smtClean="0"/>
              <a:t>-</a:t>
            </a:r>
            <a:r>
              <a:rPr lang="zh-CN" altLang="en-US" sz="2400" dirty="0" smtClean="0"/>
              <a:t>有地址就有输出</a:t>
            </a:r>
            <a:endParaRPr lang="en-US" altLang="zh-CN" dirty="0" smtClean="0"/>
          </a:p>
          <a:p>
            <a:pPr lvl="1"/>
            <a:r>
              <a:rPr lang="zh-CN" altLang="en-US" sz="2000" dirty="0"/>
              <a:t>随机访问存储器</a:t>
            </a:r>
            <a:r>
              <a:rPr lang="zh-CN" altLang="en-US" sz="2000" dirty="0" smtClean="0"/>
              <a:t>：</a:t>
            </a:r>
            <a:r>
              <a:rPr lang="en-US" altLang="zh-CN" sz="2000" dirty="0" smtClean="0"/>
              <a:t>RF</a:t>
            </a:r>
            <a:r>
              <a:rPr lang="zh-CN" altLang="en-US" sz="2000" dirty="0" smtClean="0"/>
              <a:t>、</a:t>
            </a:r>
            <a:r>
              <a:rPr lang="en-US" altLang="zh-CN" sz="2000" dirty="0" err="1" smtClean="0"/>
              <a:t>imem</a:t>
            </a:r>
            <a:r>
              <a:rPr lang="en-US" altLang="zh-CN" sz="2000" dirty="0" smtClean="0"/>
              <a:t>/</a:t>
            </a:r>
            <a:r>
              <a:rPr lang="en-US" altLang="zh-CN" sz="2000" dirty="0" err="1" smtClean="0"/>
              <a:t>dmem</a:t>
            </a:r>
            <a:r>
              <a:rPr lang="zh-CN" altLang="en-US" sz="2000" dirty="0" smtClean="0"/>
              <a:t>可以</a:t>
            </a:r>
            <a:r>
              <a:rPr lang="zh-CN" altLang="en-US" sz="2000" dirty="0"/>
              <a:t>用特殊的时钟电路来模拟</a:t>
            </a:r>
            <a:endParaRPr lang="en-US" altLang="zh-CN" sz="2000" dirty="0" smtClean="0"/>
          </a:p>
          <a:p>
            <a:pPr lvl="1"/>
            <a:r>
              <a:rPr lang="zh-CN" altLang="en-US" sz="2000" dirty="0"/>
              <a:t>时钟寄存器：</a:t>
            </a:r>
            <a:r>
              <a:rPr lang="en-US" altLang="zh-CN" sz="2000" dirty="0"/>
              <a:t>PC</a:t>
            </a:r>
            <a:r>
              <a:rPr lang="zh-CN" altLang="en-US" sz="2000" dirty="0"/>
              <a:t>、</a:t>
            </a:r>
            <a:r>
              <a:rPr lang="en-US" altLang="zh-CN" sz="2000" dirty="0"/>
              <a:t>CC</a:t>
            </a:r>
            <a:r>
              <a:rPr lang="zh-CN" altLang="en-US" sz="2000" dirty="0"/>
              <a:t>、</a:t>
            </a:r>
            <a:r>
              <a:rPr lang="en-US" altLang="zh-CN" sz="2000" dirty="0"/>
              <a:t>STAT</a:t>
            </a:r>
            <a:r>
              <a:rPr lang="zh-CN" altLang="en-US" sz="2000" dirty="0" smtClean="0"/>
              <a:t>、</a:t>
            </a:r>
            <a:endParaRPr lang="en-US" altLang="zh-CN" dirty="0" smtClean="0"/>
          </a:p>
          <a:p>
            <a:r>
              <a:rPr lang="zh-CN" altLang="en-US" sz="2400" dirty="0" smtClean="0"/>
              <a:t>写</a:t>
            </a:r>
            <a:r>
              <a:rPr lang="zh-CN" altLang="en-US" sz="2400" dirty="0"/>
              <a:t>操作：需要</a:t>
            </a:r>
            <a:r>
              <a:rPr lang="zh-CN" altLang="en-US" sz="2400" dirty="0" smtClean="0"/>
              <a:t>时钟信号控制，控制阻断</a:t>
            </a:r>
            <a:endParaRPr lang="en-US" altLang="zh-CN" dirty="0" smtClean="0"/>
          </a:p>
          <a:p>
            <a:pPr lvl="1"/>
            <a:r>
              <a:rPr lang="en-US" altLang="zh-CN" sz="2000" dirty="0" smtClean="0"/>
              <a:t>RF</a:t>
            </a:r>
            <a:r>
              <a:rPr lang="zh-CN" altLang="en-US" sz="2000" dirty="0" smtClean="0"/>
              <a:t>、</a:t>
            </a:r>
            <a:r>
              <a:rPr lang="en-US" altLang="zh-CN" sz="2000" dirty="0" smtClean="0"/>
              <a:t>DMEM</a:t>
            </a:r>
            <a:r>
              <a:rPr lang="zh-CN" altLang="en-US" sz="2000" dirty="0" smtClean="0"/>
              <a:t>、</a:t>
            </a:r>
            <a:r>
              <a:rPr lang="en-US" altLang="zh-CN" sz="2000" dirty="0" smtClean="0"/>
              <a:t>PC</a:t>
            </a:r>
            <a:r>
              <a:rPr lang="zh-CN" altLang="en-US" sz="2000" dirty="0" smtClean="0"/>
              <a:t>、</a:t>
            </a:r>
            <a:r>
              <a:rPr lang="en-US" altLang="zh-CN" sz="2000" dirty="0" smtClean="0"/>
              <a:t>CC</a:t>
            </a:r>
            <a:r>
              <a:rPr lang="zh-CN" altLang="en-US" sz="2000" dirty="0" smtClean="0"/>
              <a:t>、</a:t>
            </a:r>
            <a:r>
              <a:rPr lang="en-US" altLang="zh-CN" sz="2000" dirty="0" smtClean="0"/>
              <a:t>STAT</a:t>
            </a:r>
            <a:endParaRPr lang="en-US" altLang="zh-CN" dirty="0" smtClean="0"/>
          </a:p>
          <a:p>
            <a:r>
              <a:rPr lang="zh-CN" altLang="en-US" sz="2400" dirty="0"/>
              <a:t>控制逻辑：每一阶段每一步骤的微操作，在硬件上的</a:t>
            </a:r>
            <a:r>
              <a:rPr lang="zh-CN" altLang="en-US" sz="2400" dirty="0" smtClean="0"/>
              <a:t>映射</a:t>
            </a:r>
            <a:endParaRPr lang="en-US" altLang="zh-CN" dirty="0" smtClean="0"/>
          </a:p>
          <a:p>
            <a:pPr lvl="1"/>
            <a:r>
              <a:rPr lang="zh-CN" altLang="en-US" sz="2000" dirty="0"/>
              <a:t>在不同硬件单元之间传送数据</a:t>
            </a:r>
            <a:endParaRPr lang="zh-CN" altLang="en-US" sz="2000" dirty="0"/>
          </a:p>
          <a:p>
            <a:pPr lvl="1"/>
            <a:r>
              <a:rPr lang="zh-CN" altLang="en-US" sz="2000" dirty="0"/>
              <a:t>操作硬件单元，使得对不同指令执行指定的微</a:t>
            </a:r>
            <a:r>
              <a:rPr lang="zh-CN" altLang="en-US" sz="2000" dirty="0" smtClean="0"/>
              <a:t>操作</a:t>
            </a:r>
            <a:endParaRPr lang="en-US" altLang="zh-CN" dirty="0" smtClean="0"/>
          </a:p>
          <a:p>
            <a:r>
              <a:rPr lang="zh-CN" altLang="en-US" sz="2400" dirty="0"/>
              <a:t>组合逻辑：不需要任何时序或控制，只要输入变化了，值就通过逻辑门网络</a:t>
            </a:r>
            <a:r>
              <a:rPr lang="zh-CN" altLang="en-US" sz="2400" dirty="0" smtClean="0"/>
              <a:t>传播</a:t>
            </a:r>
            <a:endParaRPr lang="en-US" altLang="zh-CN" sz="2400" dirty="0" smtClean="0"/>
          </a:p>
          <a:p>
            <a:r>
              <a:rPr lang="zh-CN" altLang="en-US" sz="2400" dirty="0"/>
              <a:t>时序</a:t>
            </a:r>
            <a:r>
              <a:rPr lang="zh-CN" altLang="en-US" sz="2400" dirty="0" smtClean="0"/>
              <a:t>逻辑：需要时钟信号控制，进行更新</a:t>
            </a:r>
            <a:r>
              <a:rPr lang="en-US" altLang="zh-CN" sz="2400" dirty="0" smtClean="0"/>
              <a:t>-</a:t>
            </a:r>
            <a:r>
              <a:rPr lang="zh-CN" altLang="en-US" sz="2400" dirty="0" smtClean="0"/>
              <a:t>把输入锁存到输出。</a:t>
            </a:r>
            <a:endParaRPr lang="en-US" altLang="zh-CN" dirty="0" smtClean="0"/>
          </a:p>
          <a:p>
            <a:endParaRPr lang="zh-CN" altLang="en-US"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178583" y="239683"/>
            <a:ext cx="8786982" cy="762000"/>
          </a:xfrm>
        </p:spPr>
        <p:txBody>
          <a:bodyPr/>
          <a:lstStyle/>
          <a:p>
            <a:r>
              <a:rPr lang="zh-CN" altLang="en-US" dirty="0"/>
              <a:t>计算序列</a:t>
            </a:r>
            <a:r>
              <a:rPr lang="en-US" dirty="0" smtClean="0"/>
              <a:t>:  </a:t>
            </a:r>
            <a:r>
              <a:rPr lang="en-US" altLang="zh-CN" dirty="0" err="1" smtClean="0"/>
              <a:t>iaddq</a:t>
            </a:r>
            <a:endParaRPr lang="en-US" dirty="0"/>
          </a:p>
        </p:txBody>
      </p:sp>
      <p:sp>
        <p:nvSpPr>
          <p:cNvPr id="331816" name="Rectangle 40"/>
          <p:cNvSpPr>
            <a:spLocks noGrp="1" noChangeArrowheads="1"/>
          </p:cNvSpPr>
          <p:nvPr>
            <p:ph type="body" idx="1"/>
          </p:nvPr>
        </p:nvSpPr>
        <p:spPr>
          <a:xfrm>
            <a:off x="304800" y="5316767"/>
            <a:ext cx="8292344" cy="1352593"/>
          </a:xfrm>
        </p:spPr>
        <p:txBody>
          <a:bodyPr/>
          <a:lstStyle/>
          <a:p>
            <a:r>
              <a:rPr lang="en-US" dirty="0" smtClean="0"/>
              <a:t>V=====</a:t>
            </a:r>
            <a:r>
              <a:rPr lang="en-US" dirty="0" err="1" smtClean="0"/>
              <a:t>valC</a:t>
            </a:r>
            <a:r>
              <a:rPr lang="zh-CN" altLang="en-US" dirty="0" smtClean="0"/>
              <a:t>，指令中</a:t>
            </a:r>
            <a:r>
              <a:rPr lang="en-US" altLang="zh-CN" dirty="0" smtClean="0"/>
              <a:t>V</a:t>
            </a:r>
            <a:r>
              <a:rPr lang="zh-CN" altLang="en-US" dirty="0" smtClean="0"/>
              <a:t>是加数，是</a:t>
            </a:r>
            <a:r>
              <a:rPr lang="en-US" altLang="zh-CN" dirty="0" smtClean="0"/>
              <a:t>ALUA</a:t>
            </a:r>
            <a:r>
              <a:rPr lang="zh-CN" altLang="en-US" dirty="0" smtClean="0"/>
              <a:t>的一个输入</a:t>
            </a:r>
            <a:endParaRPr lang="en-US" altLang="zh-CN" dirty="0" smtClean="0"/>
          </a:p>
          <a:p>
            <a:r>
              <a:rPr lang="zh-CN" altLang="en-US" dirty="0" smtClean="0"/>
              <a:t>这些微操作都有现成的硬件结构，所以不需要改动状态单元，但控制逻辑需要稍微调整。</a:t>
            </a:r>
            <a:endParaRPr lang="en-US" dirty="0"/>
          </a:p>
        </p:txBody>
      </p:sp>
      <p:sp>
        <p:nvSpPr>
          <p:cNvPr id="331780" name="Text Box 4"/>
          <p:cNvSpPr txBox="1">
            <a:spLocks noChangeArrowheads="1"/>
          </p:cNvSpPr>
          <p:nvPr/>
        </p:nvSpPr>
        <p:spPr bwMode="auto">
          <a:xfrm>
            <a:off x="2136570" y="908720"/>
            <a:ext cx="2823319" cy="407247"/>
          </a:xfrm>
          <a:prstGeom prst="rect">
            <a:avLst/>
          </a:prstGeom>
          <a:noFill/>
          <a:ln w="19050">
            <a:solidFill>
              <a:schemeClr val="folHlink"/>
            </a:solidFill>
            <a:miter lim="800000"/>
            <a:tailEnd type="none" w="sm" len="sm"/>
          </a:ln>
          <a:effectLst/>
        </p:spPr>
        <p:txBody>
          <a:bodyPr lIns="45785" tIns="45785" rIns="45785" bIns="45785"/>
          <a:lstStyle/>
          <a:p>
            <a:pPr defTabSz="915670" eaLnBrk="0" fontAlgn="base" hangingPunct="0">
              <a:lnSpc>
                <a:spcPct val="90000"/>
              </a:lnSpc>
              <a:spcBef>
                <a:spcPct val="50000"/>
              </a:spcBef>
              <a:spcAft>
                <a:spcPct val="0"/>
              </a:spcAft>
            </a:pPr>
            <a:r>
              <a:rPr lang="en-US" sz="2400" b="1" dirty="0" err="1" smtClean="0">
                <a:solidFill>
                  <a:srgbClr val="000066"/>
                </a:solidFill>
              </a:rPr>
              <a:t>iaddq</a:t>
            </a:r>
            <a:r>
              <a:rPr lang="en-US" sz="2400" b="1" dirty="0" smtClean="0">
                <a:solidFill>
                  <a:srgbClr val="000066"/>
                </a:solidFill>
              </a:rPr>
              <a:t>  V, </a:t>
            </a:r>
            <a:r>
              <a:rPr lang="en-US" sz="2400" b="1" dirty="0" err="1">
                <a:solidFill>
                  <a:srgbClr val="000066"/>
                </a:solidFill>
              </a:rPr>
              <a:t>rB</a:t>
            </a:r>
            <a:endParaRPr lang="en-US" sz="2400" b="1" dirty="0">
              <a:solidFill>
                <a:srgbClr val="000066"/>
              </a:solidFill>
            </a:endParaRPr>
          </a:p>
        </p:txBody>
      </p:sp>
      <p:sp>
        <p:nvSpPr>
          <p:cNvPr id="331781" name="Text Box 5"/>
          <p:cNvSpPr txBox="1">
            <a:spLocks noChangeArrowheads="1"/>
          </p:cNvSpPr>
          <p:nvPr/>
        </p:nvSpPr>
        <p:spPr bwMode="auto">
          <a:xfrm>
            <a:off x="2136775" y="1415415"/>
            <a:ext cx="2823210" cy="305435"/>
          </a:xfrm>
          <a:prstGeom prst="rect">
            <a:avLst/>
          </a:prstGeom>
          <a:solidFill>
            <a:srgbClr val="FFCC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000" b="1" dirty="0" err="1">
                <a:solidFill>
                  <a:srgbClr val="000066"/>
                </a:solidFill>
              </a:rPr>
              <a:t>icode:ifun</a:t>
            </a:r>
            <a:r>
              <a:rPr lang="en-US" sz="2000" b="1" dirty="0">
                <a:solidFill>
                  <a:srgbClr val="000066"/>
                </a:solidFill>
              </a:rPr>
              <a:t> </a:t>
            </a:r>
            <a:r>
              <a:rPr lang="en-US" sz="2000" b="1" dirty="0">
                <a:solidFill>
                  <a:srgbClr val="000066"/>
                </a:solidFill>
                <a:sym typeface="Symbol" panose="05050102010706020507" pitchFamily="18" charset="2"/>
              </a:rPr>
              <a:t></a:t>
            </a:r>
            <a:r>
              <a:rPr lang="en-US" sz="2000" b="1" dirty="0">
                <a:solidFill>
                  <a:srgbClr val="000066"/>
                </a:solidFill>
              </a:rPr>
              <a:t> M</a:t>
            </a:r>
            <a:r>
              <a:rPr lang="en-US" sz="2000" b="1" baseline="-25000" dirty="0">
                <a:solidFill>
                  <a:srgbClr val="000066"/>
                </a:solidFill>
              </a:rPr>
              <a:t>1</a:t>
            </a:r>
            <a:r>
              <a:rPr lang="en-US" sz="2000" b="1" dirty="0">
                <a:solidFill>
                  <a:srgbClr val="000066"/>
                </a:solidFill>
              </a:rPr>
              <a:t>[PC]</a:t>
            </a:r>
            <a:endParaRPr lang="en-US" sz="2000" b="1" dirty="0">
              <a:solidFill>
                <a:srgbClr val="000066"/>
              </a:solidFill>
            </a:endParaRPr>
          </a:p>
        </p:txBody>
      </p:sp>
      <p:sp>
        <p:nvSpPr>
          <p:cNvPr id="331782" name="Text Box 6"/>
          <p:cNvSpPr txBox="1">
            <a:spLocks noChangeArrowheads="1"/>
          </p:cNvSpPr>
          <p:nvPr/>
        </p:nvSpPr>
        <p:spPr bwMode="auto">
          <a:xfrm>
            <a:off x="2136775" y="1720850"/>
            <a:ext cx="2823210" cy="305435"/>
          </a:xfrm>
          <a:prstGeom prst="rect">
            <a:avLst/>
          </a:prstGeom>
          <a:solidFill>
            <a:srgbClr val="FFCC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000" b="1" dirty="0" err="1">
                <a:solidFill>
                  <a:srgbClr val="000066"/>
                </a:solidFill>
              </a:rPr>
              <a:t>rA:rB</a:t>
            </a:r>
            <a:r>
              <a:rPr lang="en-US" sz="2000" b="1" dirty="0">
                <a:solidFill>
                  <a:srgbClr val="000066"/>
                </a:solidFill>
              </a:rPr>
              <a:t> </a:t>
            </a:r>
            <a:r>
              <a:rPr lang="en-US" sz="2000" b="1" dirty="0">
                <a:solidFill>
                  <a:srgbClr val="000066"/>
                </a:solidFill>
                <a:sym typeface="Symbol" panose="05050102010706020507" pitchFamily="18" charset="2"/>
              </a:rPr>
              <a:t></a:t>
            </a:r>
            <a:r>
              <a:rPr lang="en-US" sz="2000" b="1" dirty="0">
                <a:solidFill>
                  <a:srgbClr val="000066"/>
                </a:solidFill>
              </a:rPr>
              <a:t> M</a:t>
            </a:r>
            <a:r>
              <a:rPr lang="en-US" sz="2000" b="1" baseline="-25000" dirty="0">
                <a:solidFill>
                  <a:srgbClr val="000066"/>
                </a:solidFill>
              </a:rPr>
              <a:t>1</a:t>
            </a:r>
            <a:r>
              <a:rPr lang="en-US" sz="2000" b="1" dirty="0">
                <a:solidFill>
                  <a:srgbClr val="000066"/>
                </a:solidFill>
              </a:rPr>
              <a:t>[PC+1]</a:t>
            </a:r>
            <a:endParaRPr lang="en-US" sz="2000" b="1" dirty="0">
              <a:solidFill>
                <a:srgbClr val="000066"/>
              </a:solidFill>
            </a:endParaRPr>
          </a:p>
        </p:txBody>
      </p:sp>
      <p:sp>
        <p:nvSpPr>
          <p:cNvPr id="331783" name="Text Box 7"/>
          <p:cNvSpPr txBox="1">
            <a:spLocks noChangeArrowheads="1"/>
          </p:cNvSpPr>
          <p:nvPr/>
        </p:nvSpPr>
        <p:spPr bwMode="auto">
          <a:xfrm>
            <a:off x="2136775" y="2026285"/>
            <a:ext cx="2823210" cy="305435"/>
          </a:xfrm>
          <a:prstGeom prst="rect">
            <a:avLst/>
          </a:prstGeom>
          <a:solidFill>
            <a:srgbClr val="FFCCCC"/>
          </a:solidFill>
          <a:ln w="19050">
            <a:noFill/>
            <a:miter lim="800000"/>
            <a:tailEnd type="none" w="sm" len="sm"/>
          </a:ln>
          <a:effectLst/>
        </p:spPr>
        <p:txBody>
          <a:bodyPr lIns="45720" rIns="45720"/>
          <a:lstStyle/>
          <a:p>
            <a:pPr defTabSz="915670">
              <a:lnSpc>
                <a:spcPct val="90000"/>
              </a:lnSpc>
              <a:spcBef>
                <a:spcPct val="50000"/>
              </a:spcBef>
            </a:pPr>
            <a:r>
              <a:rPr lang="en-US" altLang="zh-CN" sz="2000" b="1" dirty="0" err="1">
                <a:solidFill>
                  <a:srgbClr val="000066"/>
                </a:solidFill>
              </a:rPr>
              <a:t>valC</a:t>
            </a:r>
            <a:r>
              <a:rPr lang="en-US" altLang="zh-CN" sz="2000" b="1" dirty="0">
                <a:solidFill>
                  <a:srgbClr val="000066"/>
                </a:solidFill>
              </a:rPr>
              <a:t> </a:t>
            </a:r>
            <a:r>
              <a:rPr lang="en-US" altLang="zh-CN" sz="2000" b="1" dirty="0">
                <a:solidFill>
                  <a:srgbClr val="000066"/>
                </a:solidFill>
                <a:sym typeface="Symbol" panose="05050102010706020507" pitchFamily="18" charset="2"/>
              </a:rPr>
              <a:t></a:t>
            </a:r>
            <a:r>
              <a:rPr lang="en-US" altLang="zh-CN" sz="2000" b="1" dirty="0">
                <a:solidFill>
                  <a:srgbClr val="000066"/>
                </a:solidFill>
              </a:rPr>
              <a:t> M</a:t>
            </a:r>
            <a:r>
              <a:rPr lang="en-US" altLang="zh-CN" sz="2000" b="1" baseline="-25000" dirty="0">
                <a:solidFill>
                  <a:srgbClr val="000066"/>
                </a:solidFill>
              </a:rPr>
              <a:t>8</a:t>
            </a:r>
            <a:r>
              <a:rPr lang="en-US" altLang="zh-CN" sz="2000" b="1" dirty="0">
                <a:solidFill>
                  <a:srgbClr val="000066"/>
                </a:solidFill>
              </a:rPr>
              <a:t>[PC+2</a:t>
            </a:r>
            <a:endParaRPr lang="en-US" sz="2000" b="1" dirty="0">
              <a:solidFill>
                <a:srgbClr val="000066"/>
              </a:solidFill>
            </a:endParaRPr>
          </a:p>
        </p:txBody>
      </p:sp>
      <p:sp>
        <p:nvSpPr>
          <p:cNvPr id="331784" name="Text Box 8"/>
          <p:cNvSpPr txBox="1">
            <a:spLocks noChangeArrowheads="1"/>
          </p:cNvSpPr>
          <p:nvPr/>
        </p:nvSpPr>
        <p:spPr bwMode="auto">
          <a:xfrm>
            <a:off x="2136775" y="2331720"/>
            <a:ext cx="2823210" cy="305435"/>
          </a:xfrm>
          <a:prstGeom prst="rect">
            <a:avLst/>
          </a:prstGeom>
          <a:solidFill>
            <a:srgbClr val="FFCC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000" b="1" dirty="0" err="1">
                <a:solidFill>
                  <a:srgbClr val="000066"/>
                </a:solidFill>
              </a:rPr>
              <a:t>valP</a:t>
            </a:r>
            <a:r>
              <a:rPr lang="en-US" sz="2000" b="1" dirty="0">
                <a:solidFill>
                  <a:srgbClr val="000066"/>
                </a:solidFill>
              </a:rPr>
              <a:t> </a:t>
            </a:r>
            <a:r>
              <a:rPr lang="en-US" sz="2000" b="1" dirty="0">
                <a:solidFill>
                  <a:srgbClr val="000066"/>
                </a:solidFill>
                <a:sym typeface="Symbol" panose="05050102010706020507" pitchFamily="18" charset="2"/>
              </a:rPr>
              <a:t> </a:t>
            </a:r>
            <a:r>
              <a:rPr lang="en-US" sz="2000" b="1" dirty="0" smtClean="0">
                <a:solidFill>
                  <a:srgbClr val="000066"/>
                </a:solidFill>
                <a:sym typeface="Symbol" panose="05050102010706020507" pitchFamily="18" charset="2"/>
              </a:rPr>
              <a:t>PC+10</a:t>
            </a:r>
            <a:endParaRPr lang="en-US" sz="2000" b="1" dirty="0">
              <a:solidFill>
                <a:srgbClr val="000066"/>
              </a:solidFill>
              <a:sym typeface="Symbol" panose="05050102010706020507" pitchFamily="18" charset="2"/>
            </a:endParaRPr>
          </a:p>
        </p:txBody>
      </p:sp>
      <p:sp>
        <p:nvSpPr>
          <p:cNvPr id="331796" name="Text Box 20"/>
          <p:cNvSpPr txBox="1">
            <a:spLocks noChangeArrowheads="1"/>
          </p:cNvSpPr>
          <p:nvPr/>
        </p:nvSpPr>
        <p:spPr bwMode="auto">
          <a:xfrm>
            <a:off x="2139950" y="1409700"/>
            <a:ext cx="2823210" cy="1221740"/>
          </a:xfrm>
          <a:prstGeom prst="rect">
            <a:avLst/>
          </a:prstGeom>
          <a:noFill/>
          <a:ln w="19050">
            <a:solidFill>
              <a:schemeClr val="folHlink"/>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endParaRPr lang="en-US" sz="2400" b="1">
              <a:solidFill>
                <a:srgbClr val="000066"/>
              </a:solidFill>
            </a:endParaRPr>
          </a:p>
        </p:txBody>
      </p:sp>
      <p:sp>
        <p:nvSpPr>
          <p:cNvPr id="331797" name="Text Box 21"/>
          <p:cNvSpPr txBox="1">
            <a:spLocks noChangeArrowheads="1"/>
          </p:cNvSpPr>
          <p:nvPr/>
        </p:nvSpPr>
        <p:spPr bwMode="auto">
          <a:xfrm>
            <a:off x="915670" y="1415415"/>
            <a:ext cx="1221105" cy="1221740"/>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取指</a:t>
            </a:r>
            <a:endParaRPr lang="en-US" sz="2400" b="1" dirty="0">
              <a:solidFill>
                <a:srgbClr val="000066"/>
              </a:solidFill>
            </a:endParaRPr>
          </a:p>
        </p:txBody>
      </p:sp>
      <p:sp>
        <p:nvSpPr>
          <p:cNvPr id="331803" name="Text Box 27"/>
          <p:cNvSpPr txBox="1">
            <a:spLocks noChangeArrowheads="1"/>
          </p:cNvSpPr>
          <p:nvPr/>
        </p:nvSpPr>
        <p:spPr bwMode="auto">
          <a:xfrm>
            <a:off x="5112385" y="1415415"/>
            <a:ext cx="2823210" cy="305435"/>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读指令字节</a:t>
            </a:r>
            <a:endParaRPr lang="en-US" sz="2400" b="1" dirty="0">
              <a:solidFill>
                <a:srgbClr val="000066"/>
              </a:solidFill>
            </a:endParaRPr>
          </a:p>
        </p:txBody>
      </p:sp>
      <p:sp>
        <p:nvSpPr>
          <p:cNvPr id="331804" name="Text Box 28"/>
          <p:cNvSpPr txBox="1">
            <a:spLocks noChangeArrowheads="1"/>
          </p:cNvSpPr>
          <p:nvPr/>
        </p:nvSpPr>
        <p:spPr bwMode="auto">
          <a:xfrm>
            <a:off x="5112385" y="1720850"/>
            <a:ext cx="2823210" cy="305435"/>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读寄存器字节</a:t>
            </a:r>
            <a:endParaRPr lang="en-US" sz="2400" b="1" dirty="0">
              <a:solidFill>
                <a:srgbClr val="000066"/>
              </a:solidFill>
            </a:endParaRPr>
          </a:p>
        </p:txBody>
      </p:sp>
      <p:sp>
        <p:nvSpPr>
          <p:cNvPr id="331805" name="Text Box 29"/>
          <p:cNvSpPr txBox="1">
            <a:spLocks noChangeArrowheads="1"/>
          </p:cNvSpPr>
          <p:nvPr/>
        </p:nvSpPr>
        <p:spPr bwMode="auto">
          <a:xfrm>
            <a:off x="5112385" y="2026285"/>
            <a:ext cx="2823210" cy="305435"/>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smtClean="0">
                <a:solidFill>
                  <a:srgbClr val="000066"/>
                </a:solidFill>
              </a:rPr>
              <a:t>读立即数</a:t>
            </a:r>
            <a:r>
              <a:rPr lang="en-US" altLang="zh-CN" sz="2400" b="1" dirty="0" smtClean="0">
                <a:solidFill>
                  <a:srgbClr val="000066"/>
                </a:solidFill>
              </a:rPr>
              <a:t>8</a:t>
            </a:r>
            <a:r>
              <a:rPr lang="zh-CN" altLang="en-US" sz="2400" b="1" dirty="0" smtClean="0">
                <a:solidFill>
                  <a:srgbClr val="000066"/>
                </a:solidFill>
              </a:rPr>
              <a:t>个字节</a:t>
            </a:r>
            <a:endParaRPr lang="en-US" sz="2400" b="1" dirty="0">
              <a:solidFill>
                <a:srgbClr val="000066"/>
              </a:solidFill>
            </a:endParaRPr>
          </a:p>
        </p:txBody>
      </p:sp>
      <p:sp>
        <p:nvSpPr>
          <p:cNvPr id="331806" name="Text Box 30"/>
          <p:cNvSpPr txBox="1">
            <a:spLocks noChangeArrowheads="1"/>
          </p:cNvSpPr>
          <p:nvPr/>
        </p:nvSpPr>
        <p:spPr bwMode="auto">
          <a:xfrm>
            <a:off x="5112385" y="2331720"/>
            <a:ext cx="2823210" cy="305435"/>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计算下一个</a:t>
            </a:r>
            <a:r>
              <a:rPr lang="en-US" altLang="zh-CN" sz="2400" b="1" dirty="0">
                <a:solidFill>
                  <a:srgbClr val="000066"/>
                </a:solidFill>
              </a:rPr>
              <a:t>PC</a:t>
            </a:r>
            <a:endParaRPr lang="en-US" sz="2400" b="1" dirty="0">
              <a:solidFill>
                <a:srgbClr val="000066"/>
              </a:solidFill>
            </a:endParaRPr>
          </a:p>
        </p:txBody>
      </p:sp>
      <p:grpSp>
        <p:nvGrpSpPr>
          <p:cNvPr id="331823" name="Group 47"/>
          <p:cNvGrpSpPr/>
          <p:nvPr/>
        </p:nvGrpSpPr>
        <p:grpSpPr bwMode="auto">
          <a:xfrm>
            <a:off x="915672" y="2631732"/>
            <a:ext cx="7020150" cy="631405"/>
            <a:chOff x="576" y="1584"/>
            <a:chExt cx="4416" cy="397"/>
          </a:xfrm>
        </p:grpSpPr>
        <p:sp>
          <p:nvSpPr>
            <p:cNvPr id="331785" name="Text Box 9"/>
            <p:cNvSpPr txBox="1">
              <a:spLocks noChangeArrowheads="1"/>
            </p:cNvSpPr>
            <p:nvPr/>
          </p:nvSpPr>
          <p:spPr bwMode="auto">
            <a:xfrm>
              <a:off x="1344" y="1588"/>
              <a:ext cx="1776" cy="192"/>
            </a:xfrm>
            <a:prstGeom prst="rect">
              <a:avLst/>
            </a:prstGeom>
            <a:solidFill>
              <a:srgbClr val="FFFF99"/>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endParaRPr lang="en-US" sz="2400" b="1" dirty="0">
                <a:solidFill>
                  <a:srgbClr val="000066"/>
                </a:solidFill>
                <a:sym typeface="Symbol" panose="05050102010706020507" pitchFamily="18" charset="2"/>
              </a:endParaRPr>
            </a:p>
          </p:txBody>
        </p:sp>
        <p:sp>
          <p:nvSpPr>
            <p:cNvPr id="331786" name="Text Box 10"/>
            <p:cNvSpPr txBox="1">
              <a:spLocks noChangeArrowheads="1"/>
            </p:cNvSpPr>
            <p:nvPr/>
          </p:nvSpPr>
          <p:spPr bwMode="auto">
            <a:xfrm>
              <a:off x="1344" y="1776"/>
              <a:ext cx="1776" cy="192"/>
            </a:xfrm>
            <a:prstGeom prst="rect">
              <a:avLst/>
            </a:prstGeom>
            <a:solidFill>
              <a:srgbClr val="FFFF99"/>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dirty="0" err="1">
                  <a:solidFill>
                    <a:srgbClr val="000066"/>
                  </a:solidFill>
                </a:rPr>
                <a:t>valB</a:t>
              </a:r>
              <a:r>
                <a:rPr lang="en-US" sz="2400" b="1" dirty="0">
                  <a:solidFill>
                    <a:srgbClr val="000066"/>
                  </a:solidFill>
                </a:rPr>
                <a:t> </a:t>
              </a:r>
              <a:r>
                <a:rPr lang="en-US" sz="2400" b="1" dirty="0">
                  <a:solidFill>
                    <a:srgbClr val="000066"/>
                  </a:solidFill>
                  <a:sym typeface="Symbol" panose="05050102010706020507" pitchFamily="18" charset="2"/>
                </a:rPr>
                <a:t> R[</a:t>
              </a:r>
              <a:r>
                <a:rPr lang="en-US" sz="2400" b="1" dirty="0" err="1">
                  <a:solidFill>
                    <a:srgbClr val="000066"/>
                  </a:solidFill>
                  <a:sym typeface="Symbol" panose="05050102010706020507" pitchFamily="18" charset="2"/>
                </a:rPr>
                <a:t>rB</a:t>
              </a:r>
              <a:r>
                <a:rPr lang="en-US" sz="2400" b="1" dirty="0">
                  <a:solidFill>
                    <a:srgbClr val="000066"/>
                  </a:solidFill>
                  <a:sym typeface="Symbol" panose="05050102010706020507" pitchFamily="18" charset="2"/>
                </a:rPr>
                <a:t>]</a:t>
              </a:r>
              <a:endParaRPr lang="en-US" sz="2400" b="1" dirty="0">
                <a:solidFill>
                  <a:srgbClr val="000066"/>
                </a:solidFill>
                <a:sym typeface="Symbol" panose="05050102010706020507" pitchFamily="18" charset="2"/>
              </a:endParaRPr>
            </a:p>
          </p:txBody>
        </p:sp>
        <p:sp>
          <p:nvSpPr>
            <p:cNvPr id="331795" name="Text Box 19"/>
            <p:cNvSpPr txBox="1">
              <a:spLocks noChangeArrowheads="1"/>
            </p:cNvSpPr>
            <p:nvPr/>
          </p:nvSpPr>
          <p:spPr bwMode="auto">
            <a:xfrm>
              <a:off x="1346" y="1597"/>
              <a:ext cx="1776" cy="384"/>
            </a:xfrm>
            <a:prstGeom prst="rect">
              <a:avLst/>
            </a:prstGeom>
            <a:noFill/>
            <a:ln w="19050">
              <a:solidFill>
                <a:schemeClr val="folHlink"/>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endParaRPr lang="en-US" sz="2400" b="1">
                <a:solidFill>
                  <a:srgbClr val="000066"/>
                </a:solidFill>
              </a:endParaRPr>
            </a:p>
          </p:txBody>
        </p:sp>
        <p:sp>
          <p:nvSpPr>
            <p:cNvPr id="331798" name="Text Box 22"/>
            <p:cNvSpPr txBox="1">
              <a:spLocks noChangeArrowheads="1"/>
            </p:cNvSpPr>
            <p:nvPr/>
          </p:nvSpPr>
          <p:spPr bwMode="auto">
            <a:xfrm>
              <a:off x="576" y="1584"/>
              <a:ext cx="768" cy="384"/>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译码</a:t>
              </a:r>
              <a:endParaRPr lang="en-US" sz="2400" b="1" dirty="0">
                <a:solidFill>
                  <a:srgbClr val="000066"/>
                </a:solidFill>
              </a:endParaRPr>
            </a:p>
          </p:txBody>
        </p:sp>
        <p:sp>
          <p:nvSpPr>
            <p:cNvPr id="331807" name="Text Box 31"/>
            <p:cNvSpPr txBox="1">
              <a:spLocks noChangeArrowheads="1"/>
            </p:cNvSpPr>
            <p:nvPr/>
          </p:nvSpPr>
          <p:spPr bwMode="auto">
            <a:xfrm>
              <a:off x="3216" y="1584"/>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读操作数</a:t>
              </a:r>
              <a:r>
                <a:rPr lang="en-US" altLang="zh-CN" sz="2400" b="1" dirty="0">
                  <a:solidFill>
                    <a:srgbClr val="000066"/>
                  </a:solidFill>
                </a:rPr>
                <a:t>A</a:t>
              </a:r>
              <a:endParaRPr lang="en-US" sz="2400" b="1" dirty="0">
                <a:solidFill>
                  <a:srgbClr val="000066"/>
                </a:solidFill>
              </a:endParaRPr>
            </a:p>
          </p:txBody>
        </p:sp>
        <p:sp>
          <p:nvSpPr>
            <p:cNvPr id="331808" name="Text Box 32"/>
            <p:cNvSpPr txBox="1">
              <a:spLocks noChangeArrowheads="1"/>
            </p:cNvSpPr>
            <p:nvPr/>
          </p:nvSpPr>
          <p:spPr bwMode="auto">
            <a:xfrm>
              <a:off x="3216" y="1776"/>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读操作数</a:t>
              </a:r>
              <a:r>
                <a:rPr lang="en-US" altLang="zh-CN" sz="2400" b="1" dirty="0">
                  <a:solidFill>
                    <a:srgbClr val="000066"/>
                  </a:solidFill>
                </a:rPr>
                <a:t>B</a:t>
              </a:r>
              <a:endParaRPr lang="en-US" sz="2400" b="1" dirty="0">
                <a:solidFill>
                  <a:srgbClr val="000066"/>
                </a:solidFill>
              </a:endParaRPr>
            </a:p>
          </p:txBody>
        </p:sp>
      </p:grpSp>
      <p:grpSp>
        <p:nvGrpSpPr>
          <p:cNvPr id="331819" name="Group 43"/>
          <p:cNvGrpSpPr/>
          <p:nvPr/>
        </p:nvGrpSpPr>
        <p:grpSpPr bwMode="auto">
          <a:xfrm>
            <a:off x="915672" y="3249771"/>
            <a:ext cx="7020150" cy="613911"/>
            <a:chOff x="576" y="1966"/>
            <a:chExt cx="4416" cy="386"/>
          </a:xfrm>
        </p:grpSpPr>
        <p:sp>
          <p:nvSpPr>
            <p:cNvPr id="331787" name="Text Box 11"/>
            <p:cNvSpPr txBox="1">
              <a:spLocks noChangeArrowheads="1"/>
            </p:cNvSpPr>
            <p:nvPr/>
          </p:nvSpPr>
          <p:spPr bwMode="auto">
            <a:xfrm>
              <a:off x="1344" y="1968"/>
              <a:ext cx="1776" cy="192"/>
            </a:xfrm>
            <a:prstGeom prst="rect">
              <a:avLst/>
            </a:prstGeom>
            <a:solidFill>
              <a:srgbClr val="99FF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dirty="0" err="1">
                  <a:solidFill>
                    <a:srgbClr val="000066"/>
                  </a:solidFill>
                </a:rPr>
                <a:t>valE</a:t>
              </a:r>
              <a:r>
                <a:rPr lang="en-US" sz="2400" b="1" dirty="0">
                  <a:solidFill>
                    <a:srgbClr val="000066"/>
                  </a:solidFill>
                </a:rPr>
                <a:t> </a:t>
              </a:r>
              <a:r>
                <a:rPr lang="en-US" sz="2400" b="1" dirty="0">
                  <a:solidFill>
                    <a:srgbClr val="000066"/>
                  </a:solidFill>
                  <a:sym typeface="Symbol" panose="05050102010706020507" pitchFamily="18" charset="2"/>
                </a:rPr>
                <a:t> </a:t>
              </a:r>
              <a:r>
                <a:rPr lang="en-US" sz="2400" b="1" dirty="0" err="1">
                  <a:solidFill>
                    <a:srgbClr val="000066"/>
                  </a:solidFill>
                  <a:sym typeface="Symbol" panose="05050102010706020507" pitchFamily="18" charset="2"/>
                </a:rPr>
                <a:t>valB</a:t>
              </a:r>
              <a:r>
                <a:rPr lang="en-US" sz="2400" b="1" dirty="0">
                  <a:solidFill>
                    <a:srgbClr val="000066"/>
                  </a:solidFill>
                  <a:sym typeface="Symbol" panose="05050102010706020507" pitchFamily="18" charset="2"/>
                </a:rPr>
                <a:t> </a:t>
              </a:r>
              <a:r>
                <a:rPr lang="en-US" altLang="zh-CN" sz="2400" b="1" dirty="0" smtClean="0">
                  <a:solidFill>
                    <a:srgbClr val="000066"/>
                  </a:solidFill>
                  <a:sym typeface="Symbol" panose="05050102010706020507" pitchFamily="18" charset="2"/>
                </a:rPr>
                <a:t>+</a:t>
              </a:r>
              <a:r>
                <a:rPr lang="en-US" sz="2400" b="1" dirty="0" smtClean="0">
                  <a:solidFill>
                    <a:srgbClr val="000066"/>
                  </a:solidFill>
                  <a:sym typeface="Symbol" panose="05050102010706020507" pitchFamily="18" charset="2"/>
                </a:rPr>
                <a:t> </a:t>
              </a:r>
              <a:r>
                <a:rPr lang="en-US" sz="2400" b="1" dirty="0" err="1" smtClean="0">
                  <a:solidFill>
                    <a:srgbClr val="000066"/>
                  </a:solidFill>
                  <a:sym typeface="Symbol" panose="05050102010706020507" pitchFamily="18" charset="2"/>
                </a:rPr>
                <a:t>valC</a:t>
              </a:r>
              <a:endParaRPr lang="en-US" sz="2400" b="1" dirty="0">
                <a:solidFill>
                  <a:srgbClr val="000066"/>
                </a:solidFill>
                <a:sym typeface="Symbol" panose="05050102010706020507" pitchFamily="18" charset="2"/>
              </a:endParaRPr>
            </a:p>
          </p:txBody>
        </p:sp>
        <p:sp>
          <p:nvSpPr>
            <p:cNvPr id="331788" name="Text Box 12"/>
            <p:cNvSpPr txBox="1">
              <a:spLocks noChangeArrowheads="1"/>
            </p:cNvSpPr>
            <p:nvPr/>
          </p:nvSpPr>
          <p:spPr bwMode="auto">
            <a:xfrm>
              <a:off x="1344" y="2160"/>
              <a:ext cx="1776" cy="192"/>
            </a:xfrm>
            <a:prstGeom prst="rect">
              <a:avLst/>
            </a:prstGeom>
            <a:solidFill>
              <a:srgbClr val="99FF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dirty="0">
                  <a:solidFill>
                    <a:srgbClr val="000066"/>
                  </a:solidFill>
                </a:rPr>
                <a:t>Set CC</a:t>
              </a:r>
              <a:endParaRPr lang="en-US" sz="2400" b="1" dirty="0">
                <a:solidFill>
                  <a:srgbClr val="000066"/>
                </a:solidFill>
              </a:endParaRPr>
            </a:p>
          </p:txBody>
        </p:sp>
        <p:sp>
          <p:nvSpPr>
            <p:cNvPr id="331794" name="Text Box 18"/>
            <p:cNvSpPr txBox="1">
              <a:spLocks noChangeArrowheads="1"/>
            </p:cNvSpPr>
            <p:nvPr/>
          </p:nvSpPr>
          <p:spPr bwMode="auto">
            <a:xfrm>
              <a:off x="1341" y="1966"/>
              <a:ext cx="1776" cy="384"/>
            </a:xfrm>
            <a:prstGeom prst="rect">
              <a:avLst/>
            </a:prstGeom>
            <a:noFill/>
            <a:ln w="19050">
              <a:solidFill>
                <a:schemeClr val="folHlink"/>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endParaRPr lang="en-US" sz="2400" b="1">
                <a:solidFill>
                  <a:srgbClr val="000066"/>
                </a:solidFill>
              </a:endParaRPr>
            </a:p>
          </p:txBody>
        </p:sp>
        <p:sp>
          <p:nvSpPr>
            <p:cNvPr id="331799" name="Text Box 23"/>
            <p:cNvSpPr txBox="1">
              <a:spLocks noChangeArrowheads="1"/>
            </p:cNvSpPr>
            <p:nvPr/>
          </p:nvSpPr>
          <p:spPr bwMode="auto">
            <a:xfrm>
              <a:off x="576" y="1968"/>
              <a:ext cx="768" cy="384"/>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执行</a:t>
              </a:r>
              <a:endParaRPr lang="en-US" sz="2400" b="1" dirty="0">
                <a:solidFill>
                  <a:srgbClr val="000066"/>
                </a:solidFill>
              </a:endParaRPr>
            </a:p>
          </p:txBody>
        </p:sp>
        <p:sp>
          <p:nvSpPr>
            <p:cNvPr id="331809" name="Text Box 33"/>
            <p:cNvSpPr txBox="1">
              <a:spLocks noChangeArrowheads="1"/>
            </p:cNvSpPr>
            <p:nvPr/>
          </p:nvSpPr>
          <p:spPr bwMode="auto">
            <a:xfrm>
              <a:off x="3216" y="1968"/>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执行</a:t>
              </a:r>
              <a:r>
                <a:rPr lang="en-US" altLang="zh-CN" sz="2400" b="1" dirty="0">
                  <a:solidFill>
                    <a:srgbClr val="000066"/>
                  </a:solidFill>
                </a:rPr>
                <a:t>ALU</a:t>
              </a:r>
              <a:r>
                <a:rPr lang="zh-CN" altLang="en-US" sz="2400" b="1" dirty="0">
                  <a:solidFill>
                    <a:srgbClr val="000066"/>
                  </a:solidFill>
                </a:rPr>
                <a:t>的操作</a:t>
              </a:r>
              <a:endParaRPr lang="en-US" sz="2400" b="1" dirty="0">
                <a:solidFill>
                  <a:srgbClr val="000066"/>
                </a:solidFill>
              </a:endParaRPr>
            </a:p>
          </p:txBody>
        </p:sp>
        <p:sp>
          <p:nvSpPr>
            <p:cNvPr id="331810" name="Text Box 34"/>
            <p:cNvSpPr txBox="1">
              <a:spLocks noChangeArrowheads="1"/>
            </p:cNvSpPr>
            <p:nvPr/>
          </p:nvSpPr>
          <p:spPr bwMode="auto">
            <a:xfrm>
              <a:off x="3216" y="2160"/>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设置条件码寄存器</a:t>
              </a:r>
              <a:endParaRPr lang="en-US" sz="2400" b="1" dirty="0">
                <a:solidFill>
                  <a:srgbClr val="000066"/>
                </a:solidFill>
              </a:endParaRPr>
            </a:p>
          </p:txBody>
        </p:sp>
      </p:grpSp>
      <p:grpSp>
        <p:nvGrpSpPr>
          <p:cNvPr id="331826" name="Group 50"/>
          <p:cNvGrpSpPr/>
          <p:nvPr/>
        </p:nvGrpSpPr>
        <p:grpSpPr bwMode="auto">
          <a:xfrm>
            <a:off x="915672" y="3863683"/>
            <a:ext cx="7020150" cy="305365"/>
            <a:chOff x="576" y="2352"/>
            <a:chExt cx="4416" cy="192"/>
          </a:xfrm>
        </p:grpSpPr>
        <p:sp>
          <p:nvSpPr>
            <p:cNvPr id="331789" name="Text Box 13"/>
            <p:cNvSpPr txBox="1">
              <a:spLocks noChangeArrowheads="1"/>
            </p:cNvSpPr>
            <p:nvPr/>
          </p:nvSpPr>
          <p:spPr bwMode="auto">
            <a:xfrm>
              <a:off x="1344" y="2352"/>
              <a:ext cx="1776" cy="192"/>
            </a:xfrm>
            <a:prstGeom prst="rect">
              <a:avLst/>
            </a:prstGeom>
            <a:solidFill>
              <a:srgbClr val="CCFF99"/>
            </a:solidFill>
            <a:ln w="19050">
              <a:solidFill>
                <a:schemeClr val="tx1"/>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a:solidFill>
                    <a:srgbClr val="000066"/>
                  </a:solidFill>
                </a:rPr>
                <a:t>  </a:t>
              </a:r>
              <a:endParaRPr lang="en-US" sz="2400" b="1">
                <a:solidFill>
                  <a:srgbClr val="000066"/>
                </a:solidFill>
              </a:endParaRPr>
            </a:p>
          </p:txBody>
        </p:sp>
        <p:sp>
          <p:nvSpPr>
            <p:cNvPr id="331800" name="Text Box 24"/>
            <p:cNvSpPr txBox="1">
              <a:spLocks noChangeArrowheads="1"/>
            </p:cNvSpPr>
            <p:nvPr/>
          </p:nvSpPr>
          <p:spPr bwMode="auto">
            <a:xfrm>
              <a:off x="576" y="2352"/>
              <a:ext cx="768" cy="192"/>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访存</a:t>
              </a:r>
              <a:endParaRPr lang="en-US" sz="2400" b="1" dirty="0">
                <a:solidFill>
                  <a:srgbClr val="000066"/>
                </a:solidFill>
              </a:endParaRPr>
            </a:p>
          </p:txBody>
        </p:sp>
        <p:sp>
          <p:nvSpPr>
            <p:cNvPr id="331811" name="Text Box 35"/>
            <p:cNvSpPr txBox="1">
              <a:spLocks noChangeArrowheads="1"/>
            </p:cNvSpPr>
            <p:nvPr/>
          </p:nvSpPr>
          <p:spPr bwMode="auto">
            <a:xfrm>
              <a:off x="3216" y="2352"/>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a:solidFill>
                    <a:srgbClr val="000066"/>
                  </a:solidFill>
                </a:rPr>
                <a:t>  </a:t>
              </a:r>
              <a:endParaRPr lang="en-US" sz="2400" b="1">
                <a:solidFill>
                  <a:srgbClr val="000066"/>
                </a:solidFill>
              </a:endParaRPr>
            </a:p>
          </p:txBody>
        </p:sp>
      </p:grpSp>
      <p:grpSp>
        <p:nvGrpSpPr>
          <p:cNvPr id="331827" name="Group 51"/>
          <p:cNvGrpSpPr/>
          <p:nvPr/>
        </p:nvGrpSpPr>
        <p:grpSpPr bwMode="auto">
          <a:xfrm>
            <a:off x="915672" y="4169046"/>
            <a:ext cx="7020150" cy="610731"/>
            <a:chOff x="576" y="2544"/>
            <a:chExt cx="4416" cy="384"/>
          </a:xfrm>
        </p:grpSpPr>
        <p:sp>
          <p:nvSpPr>
            <p:cNvPr id="331790" name="Text Box 14"/>
            <p:cNvSpPr txBox="1">
              <a:spLocks noChangeArrowheads="1"/>
            </p:cNvSpPr>
            <p:nvPr/>
          </p:nvSpPr>
          <p:spPr bwMode="auto">
            <a:xfrm>
              <a:off x="1344" y="2544"/>
              <a:ext cx="1776" cy="192"/>
            </a:xfrm>
            <a:prstGeom prst="rect">
              <a:avLst/>
            </a:prstGeom>
            <a:solidFill>
              <a:srgbClr val="CCFF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dirty="0">
                  <a:solidFill>
                    <a:srgbClr val="000066"/>
                  </a:solidFill>
                </a:rPr>
                <a:t>R[</a:t>
              </a:r>
              <a:r>
                <a:rPr lang="en-US" sz="2400" b="1" dirty="0" err="1">
                  <a:solidFill>
                    <a:srgbClr val="000066"/>
                  </a:solidFill>
                </a:rPr>
                <a:t>rB</a:t>
              </a:r>
              <a:r>
                <a:rPr lang="en-US" sz="2400" b="1" dirty="0">
                  <a:solidFill>
                    <a:srgbClr val="000066"/>
                  </a:solidFill>
                </a:rPr>
                <a:t>] </a:t>
              </a:r>
              <a:r>
                <a:rPr lang="en-US" sz="2400" b="1" dirty="0">
                  <a:solidFill>
                    <a:srgbClr val="000066"/>
                  </a:solidFill>
                  <a:sym typeface="Symbol" panose="05050102010706020507" pitchFamily="18" charset="2"/>
                </a:rPr>
                <a:t> </a:t>
              </a:r>
              <a:r>
                <a:rPr lang="en-US" sz="2400" b="1" dirty="0" err="1">
                  <a:solidFill>
                    <a:srgbClr val="000066"/>
                  </a:solidFill>
                  <a:sym typeface="Symbol" panose="05050102010706020507" pitchFamily="18" charset="2"/>
                </a:rPr>
                <a:t>valE</a:t>
              </a:r>
              <a:endParaRPr lang="en-US" sz="2400" b="1" dirty="0">
                <a:solidFill>
                  <a:srgbClr val="000066"/>
                </a:solidFill>
                <a:sym typeface="Symbol" panose="05050102010706020507" pitchFamily="18" charset="2"/>
              </a:endParaRPr>
            </a:p>
          </p:txBody>
        </p:sp>
        <p:sp>
          <p:nvSpPr>
            <p:cNvPr id="331791" name="Text Box 15"/>
            <p:cNvSpPr txBox="1">
              <a:spLocks noChangeArrowheads="1"/>
            </p:cNvSpPr>
            <p:nvPr/>
          </p:nvSpPr>
          <p:spPr bwMode="auto">
            <a:xfrm>
              <a:off x="1344" y="2736"/>
              <a:ext cx="1776" cy="192"/>
            </a:xfrm>
            <a:prstGeom prst="rect">
              <a:avLst/>
            </a:prstGeom>
            <a:solidFill>
              <a:srgbClr val="CCFFCC"/>
            </a:solid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a:solidFill>
                    <a:srgbClr val="000066"/>
                  </a:solidFill>
                </a:rPr>
                <a:t> </a:t>
              </a:r>
              <a:endParaRPr lang="en-US" sz="2400" b="1">
                <a:solidFill>
                  <a:srgbClr val="000066"/>
                </a:solidFill>
              </a:endParaRPr>
            </a:p>
          </p:txBody>
        </p:sp>
        <p:sp>
          <p:nvSpPr>
            <p:cNvPr id="331793" name="Text Box 17"/>
            <p:cNvSpPr txBox="1">
              <a:spLocks noChangeArrowheads="1"/>
            </p:cNvSpPr>
            <p:nvPr/>
          </p:nvSpPr>
          <p:spPr bwMode="auto">
            <a:xfrm>
              <a:off x="1344" y="2544"/>
              <a:ext cx="1776" cy="384"/>
            </a:xfrm>
            <a:prstGeom prst="rect">
              <a:avLst/>
            </a:prstGeom>
            <a:noFill/>
            <a:ln w="19050">
              <a:solidFill>
                <a:schemeClr val="folHlink"/>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endParaRPr lang="en-US" sz="2400" b="1">
                <a:solidFill>
                  <a:srgbClr val="000066"/>
                </a:solidFill>
              </a:endParaRPr>
            </a:p>
          </p:txBody>
        </p:sp>
        <p:sp>
          <p:nvSpPr>
            <p:cNvPr id="331801" name="Text Box 25"/>
            <p:cNvSpPr txBox="1">
              <a:spLocks noChangeArrowheads="1"/>
            </p:cNvSpPr>
            <p:nvPr/>
          </p:nvSpPr>
          <p:spPr bwMode="auto">
            <a:xfrm>
              <a:off x="576" y="2544"/>
              <a:ext cx="768" cy="384"/>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写回</a:t>
              </a:r>
              <a:endParaRPr lang="en-US" sz="2400" b="1" dirty="0">
                <a:solidFill>
                  <a:srgbClr val="000066"/>
                </a:solidFill>
              </a:endParaRPr>
            </a:p>
          </p:txBody>
        </p:sp>
        <p:sp>
          <p:nvSpPr>
            <p:cNvPr id="331812" name="Text Box 36"/>
            <p:cNvSpPr txBox="1">
              <a:spLocks noChangeArrowheads="1"/>
            </p:cNvSpPr>
            <p:nvPr/>
          </p:nvSpPr>
          <p:spPr bwMode="auto">
            <a:xfrm>
              <a:off x="3216" y="2544"/>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结果写回</a:t>
              </a:r>
              <a:endParaRPr lang="en-US" sz="2400" b="1" dirty="0">
                <a:solidFill>
                  <a:srgbClr val="000066"/>
                </a:solidFill>
              </a:endParaRPr>
            </a:p>
          </p:txBody>
        </p:sp>
        <p:sp>
          <p:nvSpPr>
            <p:cNvPr id="331813" name="Text Box 37"/>
            <p:cNvSpPr txBox="1">
              <a:spLocks noChangeArrowheads="1"/>
            </p:cNvSpPr>
            <p:nvPr/>
          </p:nvSpPr>
          <p:spPr bwMode="auto">
            <a:xfrm>
              <a:off x="3216" y="2736"/>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a:solidFill>
                    <a:srgbClr val="000066"/>
                  </a:solidFill>
                </a:rPr>
                <a:t> </a:t>
              </a:r>
              <a:endParaRPr lang="en-US" sz="2400" b="1">
                <a:solidFill>
                  <a:srgbClr val="000066"/>
                </a:solidFill>
              </a:endParaRPr>
            </a:p>
          </p:txBody>
        </p:sp>
      </p:grpSp>
      <p:grpSp>
        <p:nvGrpSpPr>
          <p:cNvPr id="331822" name="Group 46"/>
          <p:cNvGrpSpPr/>
          <p:nvPr/>
        </p:nvGrpSpPr>
        <p:grpSpPr bwMode="auto">
          <a:xfrm>
            <a:off x="915672" y="4779819"/>
            <a:ext cx="7020150" cy="305365"/>
            <a:chOff x="576" y="2928"/>
            <a:chExt cx="4416" cy="192"/>
          </a:xfrm>
        </p:grpSpPr>
        <p:sp>
          <p:nvSpPr>
            <p:cNvPr id="331792" name="Text Box 16"/>
            <p:cNvSpPr txBox="1">
              <a:spLocks noChangeArrowheads="1"/>
            </p:cNvSpPr>
            <p:nvPr/>
          </p:nvSpPr>
          <p:spPr bwMode="auto">
            <a:xfrm>
              <a:off x="1344" y="2928"/>
              <a:ext cx="1776" cy="192"/>
            </a:xfrm>
            <a:prstGeom prst="rect">
              <a:avLst/>
            </a:prstGeom>
            <a:solidFill>
              <a:srgbClr val="FFCCFF"/>
            </a:solidFill>
            <a:ln w="19050">
              <a:solidFill>
                <a:schemeClr val="folHlink"/>
              </a:solid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en-US" sz="2400" b="1" dirty="0">
                  <a:solidFill>
                    <a:srgbClr val="000066"/>
                  </a:solidFill>
                </a:rPr>
                <a:t>PC </a:t>
              </a:r>
              <a:r>
                <a:rPr lang="en-US" sz="2400" b="1" dirty="0">
                  <a:solidFill>
                    <a:srgbClr val="000066"/>
                  </a:solidFill>
                  <a:sym typeface="Symbol" panose="05050102010706020507" pitchFamily="18" charset="2"/>
                </a:rPr>
                <a:t> </a:t>
              </a:r>
              <a:r>
                <a:rPr lang="en-US" sz="2400" b="1" dirty="0" err="1">
                  <a:solidFill>
                    <a:srgbClr val="000066"/>
                  </a:solidFill>
                  <a:sym typeface="Symbol" panose="05050102010706020507" pitchFamily="18" charset="2"/>
                </a:rPr>
                <a:t>valP</a:t>
              </a:r>
              <a:endParaRPr lang="en-US" sz="2400" b="1" dirty="0">
                <a:solidFill>
                  <a:srgbClr val="000066"/>
                </a:solidFill>
                <a:sym typeface="Symbol" panose="05050102010706020507" pitchFamily="18" charset="2"/>
              </a:endParaRPr>
            </a:p>
          </p:txBody>
        </p:sp>
        <p:sp>
          <p:nvSpPr>
            <p:cNvPr id="331802" name="Text Box 26"/>
            <p:cNvSpPr txBox="1">
              <a:spLocks noChangeArrowheads="1"/>
            </p:cNvSpPr>
            <p:nvPr/>
          </p:nvSpPr>
          <p:spPr bwMode="auto">
            <a:xfrm>
              <a:off x="576" y="2928"/>
              <a:ext cx="768" cy="192"/>
            </a:xfrm>
            <a:prstGeom prst="rect">
              <a:avLst/>
            </a:prstGeom>
            <a:noFill/>
            <a:ln w="19050">
              <a:solidFill>
                <a:schemeClr val="folHlink"/>
              </a:solidFill>
              <a:miter lim="800000"/>
              <a:tailEnd type="none" w="sm" len="sm"/>
            </a:ln>
            <a:effectLst/>
          </p:spPr>
          <p:txBody>
            <a:bodyPr lIns="45720" rIns="45720" anchor="ctr"/>
            <a:lstStyle/>
            <a:p>
              <a:pPr defTabSz="915670" eaLnBrk="0" fontAlgn="base" hangingPunct="0">
                <a:lnSpc>
                  <a:spcPct val="90000"/>
                </a:lnSpc>
                <a:spcBef>
                  <a:spcPct val="50000"/>
                </a:spcBef>
                <a:spcAft>
                  <a:spcPct val="0"/>
                </a:spcAft>
              </a:pPr>
              <a:r>
                <a:rPr lang="zh-CN" altLang="en-US" sz="2400" b="1" dirty="0">
                  <a:solidFill>
                    <a:srgbClr val="000066"/>
                  </a:solidFill>
                </a:rPr>
                <a:t>更新</a:t>
              </a:r>
              <a:r>
                <a:rPr lang="en-US" altLang="zh-CN" sz="2400" b="1" dirty="0">
                  <a:solidFill>
                    <a:srgbClr val="000066"/>
                  </a:solidFill>
                </a:rPr>
                <a:t>PC</a:t>
              </a:r>
              <a:endParaRPr lang="en-US" sz="2400" b="1" dirty="0">
                <a:solidFill>
                  <a:srgbClr val="000066"/>
                </a:solidFill>
              </a:endParaRPr>
            </a:p>
          </p:txBody>
        </p:sp>
        <p:sp>
          <p:nvSpPr>
            <p:cNvPr id="331814" name="Text Box 38"/>
            <p:cNvSpPr txBox="1">
              <a:spLocks noChangeArrowheads="1"/>
            </p:cNvSpPr>
            <p:nvPr/>
          </p:nvSpPr>
          <p:spPr bwMode="auto">
            <a:xfrm>
              <a:off x="3216" y="2928"/>
              <a:ext cx="1776" cy="192"/>
            </a:xfrm>
            <a:prstGeom prst="rect">
              <a:avLst/>
            </a:prstGeom>
            <a:noFill/>
            <a:ln w="19050">
              <a:noFill/>
              <a:miter lim="800000"/>
              <a:tailEnd type="none" w="sm" len="sm"/>
            </a:ln>
            <a:effectLst/>
          </p:spPr>
          <p:txBody>
            <a:bodyPr lIns="45720" rIns="45720"/>
            <a:lstStyle/>
            <a:p>
              <a:pPr defTabSz="915670" eaLnBrk="0" fontAlgn="base" hangingPunct="0">
                <a:lnSpc>
                  <a:spcPct val="90000"/>
                </a:lnSpc>
                <a:spcBef>
                  <a:spcPct val="50000"/>
                </a:spcBef>
                <a:spcAft>
                  <a:spcPct val="0"/>
                </a:spcAft>
              </a:pPr>
              <a:r>
                <a:rPr lang="zh-CN" altLang="en-US" sz="2400" b="1" dirty="0">
                  <a:solidFill>
                    <a:srgbClr val="000066"/>
                  </a:solidFill>
                </a:rPr>
                <a:t>更新</a:t>
              </a:r>
              <a:r>
                <a:rPr lang="en-US" altLang="zh-CN" sz="2400" b="1" dirty="0">
                  <a:solidFill>
                    <a:srgbClr val="000066"/>
                  </a:solidFill>
                </a:rPr>
                <a:t>PC</a:t>
              </a:r>
              <a:endParaRPr lang="en-US" sz="2400" b="1" dirty="0">
                <a:solidFill>
                  <a:srgbClr val="000066"/>
                </a:solidFill>
              </a:endParaRPr>
            </a:p>
          </p:txBody>
        </p:sp>
      </p:grpSp>
      <p:sp>
        <p:nvSpPr>
          <p:cNvPr id="46" name="Text Box 4"/>
          <p:cNvSpPr txBox="1">
            <a:spLocks noChangeArrowheads="1"/>
          </p:cNvSpPr>
          <p:nvPr/>
        </p:nvSpPr>
        <p:spPr bwMode="auto">
          <a:xfrm>
            <a:off x="7935822" y="1693381"/>
            <a:ext cx="524609" cy="3263630"/>
          </a:xfrm>
          <a:prstGeom prst="rect">
            <a:avLst/>
          </a:prstGeom>
          <a:noFill/>
          <a:ln w="19050">
            <a:solidFill>
              <a:schemeClr val="folHlink"/>
            </a:solidFill>
            <a:miter lim="800000"/>
            <a:tailEnd type="none" w="sm" len="sm"/>
          </a:ln>
          <a:effectLst/>
        </p:spPr>
        <p:txBody>
          <a:bodyPr lIns="45785" tIns="45785" rIns="45785" bIns="45785"/>
          <a:lstStyle/>
          <a:p>
            <a:pPr defTabSz="915670" eaLnBrk="0" fontAlgn="base" hangingPunct="0">
              <a:lnSpc>
                <a:spcPct val="90000"/>
              </a:lnSpc>
              <a:spcBef>
                <a:spcPct val="50000"/>
              </a:spcBef>
              <a:spcAft>
                <a:spcPct val="0"/>
              </a:spcAft>
            </a:pPr>
            <a:endParaRPr lang="en-US" altLang="zh-CN" sz="2400" b="1" dirty="0" smtClean="0">
              <a:solidFill>
                <a:srgbClr val="000066"/>
              </a:solidFill>
            </a:endParaRPr>
          </a:p>
          <a:p>
            <a:pPr defTabSz="915670" eaLnBrk="0" fontAlgn="base" hangingPunct="0">
              <a:lnSpc>
                <a:spcPct val="90000"/>
              </a:lnSpc>
              <a:spcBef>
                <a:spcPct val="50000"/>
              </a:spcBef>
              <a:spcAft>
                <a:spcPct val="0"/>
              </a:spcAft>
            </a:pPr>
            <a:r>
              <a:rPr lang="zh-CN" altLang="en-US" sz="2400" b="1" dirty="0" smtClean="0">
                <a:solidFill>
                  <a:srgbClr val="000066"/>
                </a:solidFill>
              </a:rPr>
              <a:t>微</a:t>
            </a:r>
            <a:endParaRPr lang="en-US" altLang="zh-CN" sz="2400" b="1" dirty="0" smtClean="0">
              <a:solidFill>
                <a:srgbClr val="000066"/>
              </a:solidFill>
            </a:endParaRPr>
          </a:p>
          <a:p>
            <a:pPr defTabSz="915670" eaLnBrk="0" fontAlgn="base" hangingPunct="0">
              <a:lnSpc>
                <a:spcPct val="90000"/>
              </a:lnSpc>
              <a:spcBef>
                <a:spcPct val="50000"/>
              </a:spcBef>
              <a:spcAft>
                <a:spcPct val="0"/>
              </a:spcAft>
            </a:pPr>
            <a:endParaRPr lang="en-US" altLang="zh-CN" sz="2400" b="1" dirty="0" smtClean="0">
              <a:solidFill>
                <a:srgbClr val="000066"/>
              </a:solidFill>
            </a:endParaRPr>
          </a:p>
          <a:p>
            <a:pPr defTabSz="915670" eaLnBrk="0" fontAlgn="base" hangingPunct="0">
              <a:lnSpc>
                <a:spcPct val="90000"/>
              </a:lnSpc>
              <a:spcBef>
                <a:spcPct val="50000"/>
              </a:spcBef>
              <a:spcAft>
                <a:spcPct val="0"/>
              </a:spcAft>
            </a:pPr>
            <a:r>
              <a:rPr lang="zh-CN" altLang="en-US" sz="2400" b="1" dirty="0" smtClean="0">
                <a:solidFill>
                  <a:srgbClr val="000066"/>
                </a:solidFill>
              </a:rPr>
              <a:t>操</a:t>
            </a:r>
            <a:endParaRPr lang="en-US" altLang="zh-CN" sz="2400" b="1" dirty="0">
              <a:solidFill>
                <a:srgbClr val="000066"/>
              </a:solidFill>
            </a:endParaRPr>
          </a:p>
          <a:p>
            <a:pPr defTabSz="915670" eaLnBrk="0" fontAlgn="base" hangingPunct="0">
              <a:lnSpc>
                <a:spcPct val="90000"/>
              </a:lnSpc>
              <a:spcBef>
                <a:spcPct val="50000"/>
              </a:spcBef>
              <a:spcAft>
                <a:spcPct val="0"/>
              </a:spcAft>
            </a:pPr>
            <a:endParaRPr lang="en-US" altLang="zh-CN" sz="2400" b="1" dirty="0" smtClean="0">
              <a:solidFill>
                <a:srgbClr val="000066"/>
              </a:solidFill>
            </a:endParaRPr>
          </a:p>
          <a:p>
            <a:pPr defTabSz="915670" eaLnBrk="0" fontAlgn="base" hangingPunct="0">
              <a:lnSpc>
                <a:spcPct val="90000"/>
              </a:lnSpc>
              <a:spcBef>
                <a:spcPct val="50000"/>
              </a:spcBef>
              <a:spcAft>
                <a:spcPct val="0"/>
              </a:spcAft>
            </a:pPr>
            <a:r>
              <a:rPr lang="zh-CN" altLang="en-US" sz="2400" b="1" dirty="0" smtClean="0">
                <a:solidFill>
                  <a:srgbClr val="000066"/>
                </a:solidFill>
              </a:rPr>
              <a:t>作</a:t>
            </a:r>
            <a:endParaRPr lang="en-US" sz="2400" b="1" dirty="0">
              <a:solidFill>
                <a:srgbClr val="000066"/>
              </a:solidFill>
            </a:endParaRPr>
          </a:p>
        </p:txBody>
      </p:sp>
      <p:sp>
        <p:nvSpPr>
          <p:cNvPr id="2" name="右大括号 1"/>
          <p:cNvSpPr/>
          <p:nvPr/>
        </p:nvSpPr>
        <p:spPr bwMode="auto">
          <a:xfrm>
            <a:off x="7452320" y="1415451"/>
            <a:ext cx="483502" cy="3771614"/>
          </a:xfrm>
          <a:prstGeom prst="rightBrace">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Narrow" panose="020B0606020202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1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18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318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318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18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683655"/>
          </a:xfrm>
        </p:spPr>
        <p:txBody>
          <a:bodyPr/>
          <a:lstStyle/>
          <a:p>
            <a:pPr algn="ctr"/>
            <a:r>
              <a:rPr lang="zh-CN" altLang="en-US" dirty="0" smtClean="0"/>
              <a:t>QA </a:t>
            </a:r>
            <a:r>
              <a:rPr lang="en-US" altLang="zh-CN" dirty="0" smtClean="0"/>
              <a:t>14</a:t>
            </a:r>
            <a:endParaRPr lang="zh-CN" altLang="en-US" dirty="0"/>
          </a:p>
        </p:txBody>
      </p:sp>
      <p:sp>
        <p:nvSpPr>
          <p:cNvPr id="3" name="内容占位符 2"/>
          <p:cNvSpPr>
            <a:spLocks noGrp="1"/>
          </p:cNvSpPr>
          <p:nvPr>
            <p:ph idx="1"/>
          </p:nvPr>
        </p:nvSpPr>
        <p:spPr>
          <a:xfrm>
            <a:off x="356870" y="988695"/>
            <a:ext cx="8594725" cy="5557520"/>
          </a:xfrm>
        </p:spPr>
        <p:txBody>
          <a:bodyPr/>
          <a:lstStyle/>
          <a:p>
            <a:r>
              <a:rPr lang="en-US" altLang="zh-CN" sz="2800" dirty="0" smtClean="0"/>
              <a:t>Y86-64</a:t>
            </a:r>
            <a:r>
              <a:rPr lang="zh-CN" altLang="en-US" sz="2800" dirty="0" smtClean="0"/>
              <a:t>的</a:t>
            </a:r>
            <a:r>
              <a:rPr lang="en-US" altLang="zh-CN" sz="2800" dirty="0" smtClean="0"/>
              <a:t>SEQ</a:t>
            </a:r>
            <a:r>
              <a:rPr lang="zh-CN" altLang="en-US" sz="2800" dirty="0" smtClean="0"/>
              <a:t>顺序结构实现的缺点是什么？</a:t>
            </a:r>
            <a:endParaRPr lang="en-US" altLang="zh-CN" sz="2800" dirty="0" smtClean="0"/>
          </a:p>
          <a:p>
            <a:r>
              <a:rPr lang="zh-CN" altLang="en-US" sz="2800" dirty="0" smtClean="0"/>
              <a:t>依据</a:t>
            </a:r>
            <a:r>
              <a:rPr lang="en-US" altLang="zh-CN" sz="2800" dirty="0" smtClean="0"/>
              <a:t>Y86-64</a:t>
            </a:r>
            <a:r>
              <a:rPr lang="zh-CN" altLang="en-US" sz="2800" dirty="0" smtClean="0"/>
              <a:t>的</a:t>
            </a:r>
            <a:r>
              <a:rPr lang="en-US" altLang="zh-CN" sz="2800" dirty="0" smtClean="0"/>
              <a:t>SEQ</a:t>
            </a:r>
            <a:r>
              <a:rPr lang="zh-CN" altLang="en-US" sz="2800" dirty="0" smtClean="0"/>
              <a:t>实现，</a:t>
            </a:r>
            <a:r>
              <a:rPr lang="en-US" altLang="zh-CN" sz="2800" dirty="0" smtClean="0"/>
              <a:t>STAT</a:t>
            </a:r>
            <a:r>
              <a:rPr lang="zh-CN" altLang="en-US" sz="2800" dirty="0" smtClean="0"/>
              <a:t>可以不用寄存器实现吗？</a:t>
            </a:r>
            <a:endParaRPr lang="en-US" altLang="zh-CN" sz="2800" dirty="0" smtClean="0"/>
          </a:p>
          <a:p>
            <a:r>
              <a:rPr lang="zh-CN" altLang="en-US" sz="2800" dirty="0" smtClean="0"/>
              <a:t>增加</a:t>
            </a:r>
            <a:r>
              <a:rPr lang="en-US" altLang="zh-CN" sz="2800" dirty="0" err="1" smtClean="0"/>
              <a:t>iaddq</a:t>
            </a:r>
            <a:r>
              <a:rPr lang="zh-CN" altLang="en-US" sz="2800" dirty="0" smtClean="0"/>
              <a:t>指令，</a:t>
            </a:r>
            <a:r>
              <a:rPr lang="en-US" altLang="zh-CN" sz="2800" dirty="0" smtClean="0"/>
              <a:t>SEQ</a:t>
            </a:r>
            <a:r>
              <a:rPr lang="zh-CN" altLang="en-US" sz="2800" dirty="0" smtClean="0"/>
              <a:t>结构与</a:t>
            </a:r>
            <a:r>
              <a:rPr lang="en-US" altLang="zh-CN" sz="2800" dirty="0" smtClean="0"/>
              <a:t>HCL</a:t>
            </a:r>
            <a:r>
              <a:rPr lang="zh-CN" altLang="en-US" sz="2800" dirty="0" smtClean="0"/>
              <a:t>怎么改进？</a:t>
            </a:r>
            <a:endParaRPr lang="en-US" altLang="zh-CN" sz="2800" dirty="0" smtClean="0"/>
          </a:p>
          <a:p>
            <a:r>
              <a:rPr lang="zh-CN" altLang="en-US" sz="2800" dirty="0" smtClean="0"/>
              <a:t>增加</a:t>
            </a:r>
            <a:r>
              <a:rPr lang="en-US" altLang="zh-CN" sz="2800" dirty="0" err="1" smtClean="0"/>
              <a:t>iopq</a:t>
            </a:r>
            <a:r>
              <a:rPr lang="zh-CN" altLang="en-US" sz="2800" dirty="0" smtClean="0"/>
              <a:t>指令，</a:t>
            </a:r>
            <a:r>
              <a:rPr lang="en-US" altLang="zh-CN" sz="2800" dirty="0"/>
              <a:t>SEQ</a:t>
            </a:r>
            <a:r>
              <a:rPr lang="zh-CN" altLang="en-US" sz="2800" dirty="0"/>
              <a:t>结构与</a:t>
            </a:r>
            <a:r>
              <a:rPr lang="en-US" altLang="zh-CN" sz="2800" dirty="0"/>
              <a:t>HCL</a:t>
            </a:r>
            <a:r>
              <a:rPr lang="zh-CN" altLang="en-US" sz="2800" dirty="0"/>
              <a:t>怎么改进？</a:t>
            </a:r>
            <a:endParaRPr lang="en-US" altLang="zh-CN" sz="2800" dirty="0"/>
          </a:p>
          <a:p>
            <a:r>
              <a:rPr lang="zh-CN" altLang="en-US" sz="2800" dirty="0" smtClean="0"/>
              <a:t>增加</a:t>
            </a:r>
            <a:r>
              <a:rPr lang="en-US" altLang="zh-CN" sz="2800" dirty="0" err="1" smtClean="0"/>
              <a:t>mropq</a:t>
            </a:r>
            <a:r>
              <a:rPr lang="zh-CN" altLang="en-US" sz="2800" dirty="0" smtClean="0"/>
              <a:t>指令呢？</a:t>
            </a:r>
            <a:endParaRPr lang="en-US" altLang="zh-CN" sz="2800" dirty="0" smtClean="0"/>
          </a:p>
          <a:p>
            <a:r>
              <a:rPr lang="zh-CN" altLang="en-US" sz="2800" dirty="0" smtClean="0"/>
              <a:t>增加</a:t>
            </a:r>
            <a:r>
              <a:rPr lang="en-US" altLang="zh-CN" sz="2800" dirty="0" err="1" smtClean="0"/>
              <a:t>rmopq</a:t>
            </a:r>
            <a:r>
              <a:rPr lang="zh-CN" altLang="en-US" sz="2800" dirty="0" smtClean="0"/>
              <a:t>指令呢？</a:t>
            </a:r>
            <a:endParaRPr lang="en-US" altLang="zh-CN" sz="2800" dirty="0" smtClean="0"/>
          </a:p>
          <a:p>
            <a:r>
              <a:rPr lang="zh-CN" altLang="en-US" sz="2800" dirty="0" smtClean="0"/>
              <a:t>更新</a:t>
            </a:r>
            <a:r>
              <a:rPr lang="en-US" altLang="zh-CN" sz="2800" dirty="0" smtClean="0"/>
              <a:t>PC</a:t>
            </a:r>
            <a:r>
              <a:rPr lang="zh-CN" altLang="en-US" sz="2800" dirty="0" smtClean="0"/>
              <a:t>阶段是否可以优化为取指阶段完成呢？其输入输出呢？</a:t>
            </a:r>
            <a:endParaRPr lang="zh-CN" altLang="en-US" sz="2800" dirty="0" smtClean="0"/>
          </a:p>
          <a:p>
            <a:r>
              <a:rPr lang="zh-CN" altLang="en-US" sz="2800" dirty="0"/>
              <a:t>写出每一阶段的输入输出（怎么做呀）？</a:t>
            </a:r>
            <a:endParaRPr lang="zh-CN" altLang="en-US" sz="2800" dirty="0"/>
          </a:p>
          <a:p>
            <a:r>
              <a:rPr lang="zh-CN" altLang="en-US" sz="2800" dirty="0"/>
              <a:t>能不能采用</a:t>
            </a:r>
            <a:r>
              <a:rPr lang="en-US" altLang="zh-CN" sz="2800" dirty="0"/>
              <a:t>C</a:t>
            </a:r>
            <a:r>
              <a:rPr lang="zh-CN" altLang="en-US" sz="2800" dirty="0"/>
              <a:t>语言描述控制逻辑呢？怎么描述？</a:t>
            </a:r>
            <a:endParaRPr lang="zh-CN" altLang="en-US" sz="2800" dirty="0"/>
          </a:p>
          <a:p>
            <a:r>
              <a:rPr lang="zh-CN" altLang="en-US" dirty="0"/>
              <a:t>用</a:t>
            </a:r>
            <a:r>
              <a:rPr lang="en-US" altLang="zh-CN" dirty="0"/>
              <a:t>Verilog</a:t>
            </a:r>
            <a:r>
              <a:rPr lang="zh-CN" altLang="en-US" dirty="0"/>
              <a:t>描述</a:t>
            </a:r>
            <a:r>
              <a:rPr lang="en-US" altLang="zh-CN" dirty="0"/>
              <a:t>Y86-64CPU</a:t>
            </a:r>
            <a:r>
              <a:rPr lang="zh-CN" altLang="en-US" dirty="0"/>
              <a:t>并能够用口袋板实现。怎么验证？</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683655"/>
          </a:xfrm>
        </p:spPr>
        <p:txBody>
          <a:bodyPr/>
          <a:lstStyle/>
          <a:p>
            <a:pPr algn="ctr"/>
            <a:r>
              <a:rPr lang="zh-CN" altLang="en-US" dirty="0" smtClean="0"/>
              <a:t>QA </a:t>
            </a:r>
            <a:r>
              <a:rPr lang="en-US" altLang="zh-CN" dirty="0" smtClean="0"/>
              <a:t>15</a:t>
            </a:r>
            <a:endParaRPr lang="zh-CN" altLang="en-US" dirty="0"/>
          </a:p>
        </p:txBody>
      </p:sp>
      <p:sp>
        <p:nvSpPr>
          <p:cNvPr id="3" name="内容占位符 2"/>
          <p:cNvSpPr>
            <a:spLocks noGrp="1"/>
          </p:cNvSpPr>
          <p:nvPr>
            <p:ph idx="1"/>
          </p:nvPr>
        </p:nvSpPr>
        <p:spPr>
          <a:xfrm>
            <a:off x="356870" y="1170940"/>
            <a:ext cx="8594725" cy="5375275"/>
          </a:xfrm>
        </p:spPr>
        <p:txBody>
          <a:bodyPr/>
          <a:lstStyle/>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为什么用连接器？</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连</a:t>
            </a:r>
            <a:r>
              <a:rPr lang="zh-CN" altLang="en-US" sz="2800" dirty="0">
                <a:latin typeface="Times New Roman" panose="02020603050405020304" pitchFamily="18" charset="0"/>
                <a:cs typeface="Times New Roman" panose="02020603050405020304" pitchFamily="18" charset="0"/>
                <a:sym typeface="+mn-ea"/>
              </a:rPr>
              <a:t>接</a:t>
            </a:r>
            <a:r>
              <a:rPr lang="zh-CN" altLang="en-US" sz="2800" dirty="0" smtClean="0">
                <a:latin typeface="Times New Roman" panose="02020603050405020304" pitchFamily="18" charset="0"/>
                <a:cs typeface="Times New Roman" panose="02020603050405020304" pitchFamily="18" charset="0"/>
                <a:sym typeface="+mn-ea"/>
              </a:rPr>
              <a:t>器工作内容与步骤？</a:t>
            </a:r>
            <a:endParaRPr lang="en-US" altLang="zh-CN"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局部变量链接时按照本地符号进行解析</a:t>
            </a:r>
            <a:endParaRPr lang="zh-CN" altLang="en-US"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全局变量按照全局符号进行解析</a:t>
            </a:r>
            <a:endParaRPr lang="en-US" altLang="zh-CN"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链接器对局部变量、参数等符号怎么解析？</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en-US" altLang="zh-CN" sz="2800" dirty="0" err="1" smtClean="0">
                <a:latin typeface="Times New Roman" panose="02020603050405020304" pitchFamily="18" charset="0"/>
                <a:cs typeface="Times New Roman" panose="02020603050405020304" pitchFamily="18" charset="0"/>
                <a:sym typeface="+mn-ea"/>
              </a:rPr>
              <a:t>goto</a:t>
            </a:r>
            <a:r>
              <a:rPr lang="en-US" altLang="zh-CN" sz="2800" dirty="0" smtClean="0">
                <a:latin typeface="Times New Roman" panose="02020603050405020304" pitchFamily="18" charset="0"/>
                <a:cs typeface="Times New Roman" panose="02020603050405020304" pitchFamily="18" charset="0"/>
                <a:sym typeface="+mn-ea"/>
              </a:rPr>
              <a:t>  L0 </a:t>
            </a:r>
            <a:r>
              <a:rPr lang="zh-CN" altLang="en-US" sz="2800" dirty="0" smtClean="0">
                <a:latin typeface="Times New Roman" panose="02020603050405020304" pitchFamily="18" charset="0"/>
                <a:cs typeface="Times New Roman" panose="02020603050405020304" pitchFamily="18" charset="0"/>
                <a:sym typeface="+mn-ea"/>
              </a:rPr>
              <a:t>的地址符号的强弱？链接时怎么</a:t>
            </a:r>
            <a:r>
              <a:rPr lang="zh-CN" altLang="en-US" sz="2800" smtClean="0">
                <a:latin typeface="Times New Roman" panose="02020603050405020304" pitchFamily="18" charset="0"/>
                <a:cs typeface="Times New Roman" panose="02020603050405020304" pitchFamily="18" charset="0"/>
                <a:sym typeface="+mn-ea"/>
              </a:rPr>
              <a:t>处理？</a:t>
            </a:r>
            <a:endParaRPr lang="en-US" altLang="zh-CN" sz="2800" dirty="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sym typeface="+mn-ea"/>
              </a:rPr>
              <a:t>有哪几种目标文件？怎么查看目标文件的各节信息？</a:t>
            </a:r>
            <a:endParaRPr lang="zh-CN" altLang="en-US" dirty="0" smtClean="0">
              <a:latin typeface="Times New Roman" panose="02020603050405020304" pitchFamily="18" charset="0"/>
              <a:cs typeface="Times New Roman" panose="02020603050405020304" pitchFamily="18" charset="0"/>
              <a:sym typeface="+mn-ea"/>
            </a:endParaRPr>
          </a:p>
          <a:p>
            <a:r>
              <a:rPr lang="zh-CN" altLang="en-US" dirty="0" smtClean="0">
                <a:latin typeface="Times New Roman" panose="02020603050405020304" pitchFamily="18" charset="0"/>
                <a:cs typeface="Times New Roman" panose="02020603050405020304" pitchFamily="18" charset="0"/>
                <a:sym typeface="+mn-ea"/>
              </a:rPr>
              <a:t>可执行目标文件中</a:t>
            </a:r>
            <a:r>
              <a:rPr lang="zh-CN" altLang="en-US" dirty="0">
                <a:latin typeface="Times New Roman" panose="02020603050405020304" pitchFamily="18" charset="0"/>
                <a:cs typeface="Times New Roman" panose="02020603050405020304" pitchFamily="18" charset="0"/>
                <a:sym typeface="+mn-ea"/>
              </a:rPr>
              <a:t>的重定位主要完成哪些</a:t>
            </a:r>
            <a:r>
              <a:rPr lang="zh-CN" altLang="en-US" dirty="0" smtClean="0">
                <a:latin typeface="Times New Roman" panose="02020603050405020304" pitchFamily="18" charset="0"/>
                <a:cs typeface="Times New Roman" panose="02020603050405020304" pitchFamily="18" charset="0"/>
                <a:sym typeface="+mn-ea"/>
              </a:rPr>
              <a:t>工作？</a:t>
            </a:r>
            <a:endParaRPr lang="zh-CN" altLang="en-US" dirty="0" smtClean="0">
              <a:latin typeface="Times New Roman" panose="02020603050405020304" pitchFamily="18" charset="0"/>
              <a:cs typeface="Times New Roman" panose="02020603050405020304" pitchFamily="18" charset="0"/>
              <a:sym typeface="+mn-ea"/>
            </a:endParaRPr>
          </a:p>
          <a:p>
            <a:r>
              <a:rPr lang="zh-CN" altLang="en-US" dirty="0" smtClean="0">
                <a:latin typeface="Times New Roman" panose="02020603050405020304" pitchFamily="18" charset="0"/>
                <a:cs typeface="Times New Roman" panose="02020603050405020304" pitchFamily="18" charset="0"/>
              </a:rPr>
              <a:t>目标文件中的数据节有哪几种，分别有什么区别？</a:t>
            </a:r>
            <a:endParaRPr lang="zh-CN" altLang="en-US"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可执行目标文件在执行时由操作系统把各节按大小在内存分配，并拷贝相应内容到内存区？</a:t>
            </a: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2</a:t>
            </a:r>
            <a:endParaRPr lang="zh-CN" altLang="en-US" dirty="0"/>
          </a:p>
        </p:txBody>
      </p:sp>
      <p:sp>
        <p:nvSpPr>
          <p:cNvPr id="3" name="内容占位符 2"/>
          <p:cNvSpPr>
            <a:spLocks noGrp="1"/>
          </p:cNvSpPr>
          <p:nvPr>
            <p:ph idx="1"/>
          </p:nvPr>
        </p:nvSpPr>
        <p:spPr>
          <a:xfrm>
            <a:off x="396875" y="1066800"/>
            <a:ext cx="8594725" cy="5410200"/>
          </a:xfrm>
        </p:spPr>
        <p:txBody>
          <a:bodyPr/>
          <a:lstStyle/>
          <a:p>
            <a:r>
              <a:rPr lang="en-US" altLang="zh-CN" dirty="0" smtClean="0"/>
              <a:t>1.8086 CPU</a:t>
            </a:r>
            <a:r>
              <a:rPr lang="zh-CN" altLang="en-US" dirty="0" smtClean="0"/>
              <a:t>内部寄存器组有哪几个？都是多少位的？</a:t>
            </a:r>
            <a:endParaRPr lang="en-US" altLang="zh-CN" dirty="0" smtClean="0"/>
          </a:p>
          <a:p>
            <a:r>
              <a:rPr lang="en-US" altLang="zh-CN" dirty="0" smtClean="0"/>
              <a:t>2.8086 </a:t>
            </a:r>
            <a:r>
              <a:rPr lang="zh-CN" altLang="en-US" dirty="0"/>
              <a:t>访问</a:t>
            </a:r>
            <a:r>
              <a:rPr lang="zh-CN" altLang="en-US" dirty="0" smtClean="0"/>
              <a:t>存储器的地址有哪部分组成？物理地址怎么形成的？</a:t>
            </a:r>
            <a:endParaRPr lang="en-US" altLang="zh-CN" dirty="0" smtClean="0"/>
          </a:p>
          <a:p>
            <a:r>
              <a:rPr lang="en-US" altLang="zh-CN" dirty="0" smtClean="0"/>
              <a:t>3.BIU</a:t>
            </a:r>
            <a:r>
              <a:rPr lang="zh-CN" altLang="en-US" dirty="0" smtClean="0"/>
              <a:t>与</a:t>
            </a:r>
            <a:r>
              <a:rPr lang="en-US" altLang="zh-CN" dirty="0" smtClean="0"/>
              <a:t>EU</a:t>
            </a:r>
            <a:r>
              <a:rPr lang="zh-CN" altLang="en-US" dirty="0"/>
              <a:t>是</a:t>
            </a:r>
            <a:r>
              <a:rPr lang="zh-CN" altLang="en-US" dirty="0" smtClean="0"/>
              <a:t>怎么完成指令执行的？</a:t>
            </a:r>
            <a:endParaRPr lang="en-US" altLang="zh-CN" dirty="0" smtClean="0"/>
          </a:p>
          <a:p>
            <a:r>
              <a:rPr lang="en-US" altLang="zh-CN" dirty="0" smtClean="0"/>
              <a:t>4. </a:t>
            </a:r>
            <a:r>
              <a:rPr lang="en-US" altLang="zh-CN" dirty="0" err="1"/>
              <a:t>int</a:t>
            </a:r>
            <a:r>
              <a:rPr lang="en-US" altLang="zh-CN" dirty="0"/>
              <a:t> x </a:t>
            </a:r>
            <a:r>
              <a:rPr lang="en-US" altLang="zh-CN" dirty="0" smtClean="0"/>
              <a:t>;    AX=100</a:t>
            </a:r>
            <a:r>
              <a:rPr lang="zh-CN" altLang="en-US" dirty="0" smtClean="0"/>
              <a:t>； </a:t>
            </a:r>
            <a:r>
              <a:rPr lang="en-US" altLang="zh-CN" dirty="0" smtClean="0"/>
              <a:t>AX=AX+256</a:t>
            </a:r>
            <a:r>
              <a:rPr lang="zh-CN" altLang="en-US" dirty="0" smtClean="0"/>
              <a:t>；   </a:t>
            </a:r>
            <a:r>
              <a:rPr lang="en-US" altLang="zh-CN" dirty="0"/>
              <a:t>x</a:t>
            </a:r>
            <a:r>
              <a:rPr lang="en-US" altLang="zh-CN" dirty="0" smtClean="0"/>
              <a:t>=AX</a:t>
            </a:r>
            <a:r>
              <a:rPr lang="zh-CN" altLang="en-US" dirty="0" smtClean="0"/>
              <a:t>；</a:t>
            </a:r>
            <a:endParaRPr lang="en-US" altLang="zh-CN" dirty="0" smtClean="0"/>
          </a:p>
          <a:p>
            <a:r>
              <a:rPr lang="zh-CN" altLang="en-US" dirty="0" smtClean="0"/>
              <a:t>    程序</a:t>
            </a:r>
            <a:r>
              <a:rPr lang="en-US" altLang="zh-CN" dirty="0" smtClean="0"/>
              <a:t>/</a:t>
            </a:r>
            <a:r>
              <a:rPr lang="zh-CN" altLang="en-US" dirty="0" smtClean="0"/>
              <a:t>指令中的常数在内存哪个区域</a:t>
            </a:r>
            <a:r>
              <a:rPr lang="en-US" altLang="zh-CN" dirty="0" smtClean="0"/>
              <a:t>/</a:t>
            </a:r>
            <a:r>
              <a:rPr lang="zh-CN" altLang="en-US" dirty="0" smtClean="0"/>
              <a:t>段？</a:t>
            </a:r>
            <a:endParaRPr lang="en-US" altLang="zh-CN" dirty="0" smtClean="0"/>
          </a:p>
          <a:p>
            <a:r>
              <a:rPr lang="en-US" altLang="zh-CN" dirty="0" smtClean="0"/>
              <a:t>5. </a:t>
            </a:r>
            <a:r>
              <a:rPr lang="zh-CN" altLang="en-US" dirty="0" smtClean="0"/>
              <a:t>全局变量</a:t>
            </a:r>
            <a:r>
              <a:rPr lang="en-US" altLang="zh-CN" dirty="0" smtClean="0"/>
              <a:t>x</a:t>
            </a:r>
            <a:r>
              <a:rPr lang="zh-CN" altLang="en-US" dirty="0" smtClean="0"/>
              <a:t>以一种什么方式在机器</a:t>
            </a:r>
            <a:r>
              <a:rPr lang="en-US" altLang="zh-CN" dirty="0" smtClean="0"/>
              <a:t>/</a:t>
            </a:r>
            <a:r>
              <a:rPr lang="zh-CN" altLang="en-US" dirty="0" smtClean="0"/>
              <a:t>汇编程序中出现？怎么访问的？至少访几次存储器？</a:t>
            </a:r>
            <a:endParaRPr lang="en-US" altLang="zh-CN" dirty="0" smtClean="0"/>
          </a:p>
          <a:p>
            <a:r>
              <a:rPr lang="en-US" altLang="zh-CN" dirty="0" smtClean="0"/>
              <a:t>6.C</a:t>
            </a:r>
            <a:r>
              <a:rPr lang="zh-CN" altLang="en-US" dirty="0" smtClean="0"/>
              <a:t>语言的数据类型</a:t>
            </a:r>
            <a:r>
              <a:rPr lang="en-US" altLang="zh-CN" dirty="0" smtClean="0"/>
              <a:t>char</a:t>
            </a:r>
            <a:r>
              <a:rPr lang="zh-CN" altLang="en-US" dirty="0" smtClean="0"/>
              <a:t>、</a:t>
            </a:r>
            <a:r>
              <a:rPr lang="en-US" altLang="zh-CN" dirty="0" smtClean="0"/>
              <a:t>short </a:t>
            </a:r>
            <a:r>
              <a:rPr lang="en-US" altLang="zh-CN" dirty="0" err="1" smtClean="0"/>
              <a:t>int</a:t>
            </a:r>
            <a:r>
              <a:rPr lang="zh-CN" altLang="en-US" dirty="0" smtClean="0"/>
              <a:t>、</a:t>
            </a:r>
            <a:r>
              <a:rPr lang="en-US" altLang="zh-CN" dirty="0" err="1" smtClean="0"/>
              <a:t>int</a:t>
            </a:r>
            <a:r>
              <a:rPr lang="zh-CN" altLang="en-US" dirty="0" smtClean="0"/>
              <a:t>、</a:t>
            </a:r>
            <a:r>
              <a:rPr lang="en-US" altLang="zh-CN" dirty="0" smtClean="0"/>
              <a:t>long</a:t>
            </a:r>
            <a:r>
              <a:rPr lang="zh-CN" altLang="en-US" dirty="0" smtClean="0"/>
              <a:t>、</a:t>
            </a:r>
            <a:r>
              <a:rPr lang="en-US" altLang="zh-CN" dirty="0" smtClean="0"/>
              <a:t>long </a:t>
            </a:r>
            <a:r>
              <a:rPr lang="en-US" altLang="zh-CN" dirty="0" err="1" smtClean="0"/>
              <a:t>long</a:t>
            </a:r>
            <a:r>
              <a:rPr lang="zh-CN" altLang="en-US" dirty="0" smtClean="0"/>
              <a:t>、</a:t>
            </a:r>
            <a:r>
              <a:rPr lang="en-US" altLang="zh-CN" dirty="0" smtClean="0"/>
              <a:t>float</a:t>
            </a:r>
            <a:r>
              <a:rPr lang="zh-CN" altLang="en-US" dirty="0" smtClean="0"/>
              <a:t>、</a:t>
            </a:r>
            <a:r>
              <a:rPr lang="en-US" altLang="zh-CN" dirty="0" smtClean="0"/>
              <a:t>double</a:t>
            </a:r>
            <a:r>
              <a:rPr lang="zh-CN" altLang="en-US" dirty="0" smtClean="0"/>
              <a:t>、</a:t>
            </a:r>
            <a:r>
              <a:rPr lang="en-US" altLang="zh-CN" dirty="0" smtClean="0"/>
              <a:t>long double</a:t>
            </a:r>
            <a:r>
              <a:rPr lang="zh-CN" altLang="en-US" dirty="0" smtClean="0"/>
              <a:t>、指针等在</a:t>
            </a:r>
            <a:r>
              <a:rPr lang="en-US" altLang="zh-CN" dirty="0" smtClean="0"/>
              <a:t>32/64</a:t>
            </a:r>
            <a:r>
              <a:rPr lang="zh-CN" altLang="en-US" dirty="0" smtClean="0"/>
              <a:t>位系统中占多少个字节？邮编为什么</a:t>
            </a:r>
            <a:r>
              <a:rPr lang="en-US" altLang="zh-CN" smtClean="0"/>
              <a:t>char[]?</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304800"/>
            <a:ext cx="8786982" cy="683655"/>
          </a:xfrm>
        </p:spPr>
        <p:txBody>
          <a:bodyPr/>
          <a:lstStyle/>
          <a:p>
            <a:pPr algn="ctr"/>
            <a:r>
              <a:rPr lang="zh-CN" altLang="en-US" dirty="0" smtClean="0"/>
              <a:t>QA </a:t>
            </a:r>
            <a:r>
              <a:rPr lang="en-US" altLang="zh-CN" dirty="0" smtClean="0"/>
              <a:t>16</a:t>
            </a:r>
            <a:endParaRPr lang="zh-CN" altLang="en-US" dirty="0"/>
          </a:p>
        </p:txBody>
      </p:sp>
      <p:sp>
        <p:nvSpPr>
          <p:cNvPr id="3" name="内容占位符 2"/>
          <p:cNvSpPr>
            <a:spLocks noGrp="1"/>
          </p:cNvSpPr>
          <p:nvPr>
            <p:ph idx="1"/>
          </p:nvPr>
        </p:nvSpPr>
        <p:spPr>
          <a:xfrm>
            <a:off x="356870" y="1170940"/>
            <a:ext cx="8594725" cy="5375275"/>
          </a:xfrm>
        </p:spPr>
        <p:txBody>
          <a:bodyPr/>
          <a:lstStyle/>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按照从低到高地址，</a:t>
            </a:r>
            <a:r>
              <a:rPr lang="en-US" altLang="zh-CN" sz="2800" dirty="0" smtClean="0">
                <a:latin typeface="Times New Roman" panose="02020603050405020304" pitchFamily="18" charset="0"/>
                <a:cs typeface="Times New Roman" panose="02020603050405020304" pitchFamily="18" charset="0"/>
                <a:sym typeface="+mn-ea"/>
              </a:rPr>
              <a:t>Linux</a:t>
            </a:r>
            <a:r>
              <a:rPr lang="zh-CN" altLang="en-US" sz="2800" dirty="0" smtClean="0">
                <a:latin typeface="Times New Roman" panose="02020603050405020304" pitchFamily="18" charset="0"/>
                <a:cs typeface="Times New Roman" panose="02020603050405020304" pitchFamily="18" charset="0"/>
                <a:sym typeface="+mn-ea"/>
              </a:rPr>
              <a:t>下内存分成哪几个区？</a:t>
            </a:r>
            <a:endParaRPr lang="zh-CN" altLang="en-US"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全局变量怎么实现重定位（</a:t>
            </a:r>
            <a:r>
              <a:rPr lang="en-US" altLang="zh-CN" sz="2800" dirty="0" smtClean="0">
                <a:latin typeface="Times New Roman" panose="02020603050405020304" pitchFamily="18" charset="0"/>
                <a:cs typeface="Times New Roman" panose="02020603050405020304" pitchFamily="18" charset="0"/>
                <a:sym typeface="+mn-ea"/>
              </a:rPr>
              <a:t>32</a:t>
            </a:r>
            <a:r>
              <a:rPr lang="zh-CN" altLang="en-US" sz="2800" dirty="0" smtClean="0">
                <a:latin typeface="Times New Roman" panose="02020603050405020304" pitchFamily="18" charset="0"/>
                <a:cs typeface="Times New Roman" panose="02020603050405020304" pitchFamily="18" charset="0"/>
                <a:sym typeface="+mn-ea"/>
              </a:rPr>
              <a:t>位</a:t>
            </a:r>
            <a:r>
              <a:rPr lang="en-US" altLang="zh-CN" sz="2800" dirty="0" smtClean="0">
                <a:latin typeface="Times New Roman" panose="02020603050405020304" pitchFamily="18" charset="0"/>
                <a:cs typeface="Times New Roman" panose="02020603050405020304" pitchFamily="18" charset="0"/>
                <a:sym typeface="+mn-ea"/>
              </a:rPr>
              <a:t>/64</a:t>
            </a:r>
            <a:r>
              <a:rPr lang="zh-CN" altLang="en-US" sz="2800" dirty="0" smtClean="0">
                <a:latin typeface="Times New Roman" panose="02020603050405020304" pitchFamily="18" charset="0"/>
                <a:cs typeface="Times New Roman" panose="02020603050405020304" pitchFamily="18" charset="0"/>
                <a:sym typeface="+mn-ea"/>
              </a:rPr>
              <a:t>位）？</a:t>
            </a:r>
            <a:endParaRPr lang="zh-CN" altLang="en-US"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子程序怎么实现重定位？</a:t>
            </a:r>
            <a:endParaRPr lang="en-US" altLang="zh-CN" sz="2800" dirty="0" smtClean="0">
              <a:latin typeface="Times New Roman" panose="02020603050405020304" pitchFamily="18" charset="0"/>
              <a:cs typeface="Times New Roman" panose="02020603050405020304" pitchFamily="18" charset="0"/>
              <a:sym typeface="+mn-ea"/>
            </a:endParaRPr>
          </a:p>
          <a:p>
            <a:pPr>
              <a:lnSpc>
                <a:spcPct val="100000"/>
              </a:lnSpc>
              <a:tabLst>
                <a:tab pos="914400" algn="l"/>
                <a:tab pos="2286000" algn="l"/>
              </a:tabLst>
            </a:pPr>
            <a:r>
              <a:rPr lang="en-US" altLang="zh-CN" sz="2800" dirty="0" smtClean="0">
                <a:latin typeface="Times New Roman" panose="02020603050405020304" pitchFamily="18" charset="0"/>
                <a:cs typeface="Times New Roman" panose="02020603050405020304" pitchFamily="18" charset="0"/>
                <a:sym typeface="+mn-ea"/>
              </a:rPr>
              <a:t>Linux</a:t>
            </a:r>
            <a:r>
              <a:rPr lang="zh-CN" altLang="en-US" sz="2800" dirty="0" smtClean="0">
                <a:latin typeface="Times New Roman" panose="02020603050405020304" pitchFamily="18" charset="0"/>
                <a:cs typeface="Times New Roman" panose="02020603050405020304" pitchFamily="18" charset="0"/>
                <a:sym typeface="+mn-ea"/>
              </a:rPr>
              <a:t>下归档器</a:t>
            </a:r>
            <a:r>
              <a:rPr lang="en-US" altLang="zh-CN" sz="2800" dirty="0" smtClean="0">
                <a:latin typeface="Times New Roman" panose="02020603050405020304" pitchFamily="18" charset="0"/>
                <a:cs typeface="Times New Roman" panose="02020603050405020304" pitchFamily="18" charset="0"/>
                <a:sym typeface="+mn-ea"/>
              </a:rPr>
              <a:t>/</a:t>
            </a:r>
            <a:r>
              <a:rPr lang="zh-CN" altLang="en-US" sz="2800" dirty="0" smtClean="0">
                <a:latin typeface="Times New Roman" panose="02020603050405020304" pitchFamily="18" charset="0"/>
                <a:cs typeface="Times New Roman" panose="02020603050405020304" pitchFamily="18" charset="0"/>
                <a:sym typeface="+mn-ea"/>
              </a:rPr>
              <a:t>库管理程序是什么？</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库管理中每个函数可以生成单独</a:t>
            </a:r>
            <a:r>
              <a:rPr lang="en-US" altLang="zh-CN" sz="2800" dirty="0" smtClean="0">
                <a:latin typeface="Times New Roman" panose="02020603050405020304" pitchFamily="18" charset="0"/>
                <a:cs typeface="Times New Roman" panose="02020603050405020304" pitchFamily="18" charset="0"/>
                <a:sym typeface="+mn-ea"/>
              </a:rPr>
              <a:t>.o</a:t>
            </a:r>
            <a:r>
              <a:rPr lang="zh-CN" altLang="en-US" sz="2800" dirty="0" smtClean="0">
                <a:latin typeface="Times New Roman" panose="02020603050405020304" pitchFamily="18" charset="0"/>
                <a:cs typeface="Times New Roman" panose="02020603050405020304" pitchFamily="18" charset="0"/>
                <a:sym typeface="+mn-ea"/>
              </a:rPr>
              <a:t>也可以多个函数用一个</a:t>
            </a:r>
            <a:r>
              <a:rPr lang="en-US" altLang="zh-CN" sz="2800" dirty="0" smtClean="0">
                <a:latin typeface="Times New Roman" panose="02020603050405020304" pitchFamily="18" charset="0"/>
                <a:cs typeface="Times New Roman" panose="02020603050405020304" pitchFamily="18" charset="0"/>
                <a:sym typeface="+mn-ea"/>
              </a:rPr>
              <a:t>.o</a:t>
            </a:r>
            <a:r>
              <a:rPr lang="zh-CN" altLang="en-US" sz="2800" dirty="0" smtClean="0">
                <a:latin typeface="Times New Roman" panose="02020603050405020304" pitchFamily="18" charset="0"/>
                <a:cs typeface="Times New Roman" panose="02020603050405020304" pitchFamily="18" charset="0"/>
                <a:sym typeface="+mn-ea"/>
              </a:rPr>
              <a:t>，对应的源程序也是这样的。</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a:latin typeface="Times New Roman" panose="02020603050405020304" pitchFamily="18" charset="0"/>
                <a:cs typeface="Times New Roman" panose="02020603050405020304" pitchFamily="18" charset="0"/>
                <a:sym typeface="+mn-ea"/>
              </a:rPr>
              <a:t>静态</a:t>
            </a:r>
            <a:r>
              <a:rPr lang="zh-CN" altLang="en-US" sz="2800" dirty="0" smtClean="0">
                <a:latin typeface="Times New Roman" panose="02020603050405020304" pitchFamily="18" charset="0"/>
                <a:cs typeface="Times New Roman" panose="02020603050405020304" pitchFamily="18" charset="0"/>
                <a:sym typeface="+mn-ea"/>
              </a:rPr>
              <a:t>连接时的目标文件生成与库文件的顺序无关。</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共享库的动态连接有哪几种方法？</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库打桩的应用有哪几个方面？</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r>
              <a:rPr lang="zh-CN" altLang="en-US" sz="2800" dirty="0" smtClean="0">
                <a:latin typeface="Times New Roman" panose="02020603050405020304" pitchFamily="18" charset="0"/>
                <a:cs typeface="Times New Roman" panose="02020603050405020304" pitchFamily="18" charset="0"/>
                <a:sym typeface="+mn-ea"/>
              </a:rPr>
              <a:t>在什么时候进行库打桩？</a:t>
            </a:r>
            <a:endParaRPr lang="en-US" altLang="zh-CN" sz="2800" dirty="0" smtClean="0">
              <a:latin typeface="Times New Roman" panose="02020603050405020304" pitchFamily="18" charset="0"/>
              <a:cs typeface="Times New Roman" panose="02020603050405020304" pitchFamily="18" charset="0"/>
            </a:endParaRPr>
          </a:p>
          <a:p>
            <a:pPr>
              <a:lnSpc>
                <a:spcPct val="100000"/>
              </a:lnSpc>
              <a:tabLst>
                <a:tab pos="914400" algn="l"/>
                <a:tab pos="2286000" algn="l"/>
              </a:tabLst>
            </a:pP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786982" cy="683655"/>
          </a:xfrm>
        </p:spPr>
        <p:txBody>
          <a:bodyPr/>
          <a:lstStyle/>
          <a:p>
            <a:pPr algn="ctr"/>
            <a:r>
              <a:rPr lang="zh-CN" altLang="en-US" sz="4400" dirty="0" smtClean="0"/>
              <a:t>QA </a:t>
            </a:r>
            <a:r>
              <a:rPr lang="en-US" altLang="zh-CN" sz="4400" dirty="0" smtClean="0"/>
              <a:t> 17</a:t>
            </a:r>
            <a:endParaRPr lang="zh-CN" altLang="en-US" sz="4400" dirty="0"/>
          </a:p>
        </p:txBody>
      </p:sp>
      <p:sp>
        <p:nvSpPr>
          <p:cNvPr id="3" name="内容占位符 2"/>
          <p:cNvSpPr>
            <a:spLocks noGrp="1"/>
          </p:cNvSpPr>
          <p:nvPr>
            <p:ph idx="1"/>
          </p:nvPr>
        </p:nvSpPr>
        <p:spPr>
          <a:xfrm>
            <a:off x="304800" y="1219200"/>
            <a:ext cx="8763000" cy="5334000"/>
          </a:xfrm>
        </p:spPr>
        <p:txBody>
          <a:bodyPr/>
          <a:lstStyle/>
          <a:p>
            <a:r>
              <a:rPr lang="zh-CN" altLang="en-US" sz="2800" dirty="0" smtClean="0">
                <a:latin typeface="黑体" panose="02010609060101010101" pitchFamily="49" charset="-122"/>
              </a:rPr>
              <a:t>从哪几方面优化程序？在底层与核心技术方面、上层与应用方面、算法与</a:t>
            </a:r>
            <a:r>
              <a:rPr lang="en-US" altLang="zh-CN" sz="2800" dirty="0" smtClean="0">
                <a:latin typeface="黑体" panose="02010609060101010101" pitchFamily="49" charset="-122"/>
              </a:rPr>
              <a:t>UI</a:t>
            </a:r>
            <a:r>
              <a:rPr lang="zh-CN" altLang="en-US" sz="2800" dirty="0" smtClean="0">
                <a:latin typeface="黑体" panose="02010609060101010101" pitchFamily="49" charset="-122"/>
              </a:rPr>
              <a:t>方面等优化重点有何区别？</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程序的性能优化从哪几方面解决？优化性能为何一定要理解“系统”？</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编译器能做的程序员也通常采用的一般有用的优化有哪几种？</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妨碍编译器优化的因素有哪些？为什么编译器不能优化呢？</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妨碍编译器优化的函数调用怎么进行补救或处理？</a:t>
            </a:r>
            <a:endParaRPr lang="en-US" altLang="zh-CN" sz="2800" dirty="0" smtClean="0">
              <a:latin typeface="黑体" panose="02010609060101010101" pitchFamily="49" charset="-122"/>
            </a:endParaRPr>
          </a:p>
          <a:p>
            <a:r>
              <a:rPr lang="zh-CN" altLang="en-US" sz="2800" dirty="0">
                <a:latin typeface="黑体" panose="02010609060101010101" pitchFamily="49" charset="-122"/>
              </a:rPr>
              <a:t>妨碍编译器</a:t>
            </a:r>
            <a:r>
              <a:rPr lang="zh-CN" altLang="en-US" sz="2800" dirty="0" smtClean="0">
                <a:latin typeface="黑体" panose="02010609060101010101" pitchFamily="49" charset="-122"/>
              </a:rPr>
              <a:t>优化的内存别名怎么</a:t>
            </a:r>
            <a:r>
              <a:rPr lang="zh-CN" altLang="en-US" sz="2800" dirty="0">
                <a:latin typeface="黑体" panose="02010609060101010101" pitchFamily="49" charset="-122"/>
              </a:rPr>
              <a:t>进行补救或处理？</a:t>
            </a:r>
            <a:endParaRPr lang="en-US" altLang="zh-CN" sz="2800" dirty="0">
              <a:latin typeface="黑体" panose="02010609060101010101" pitchFamily="49" charset="-122"/>
            </a:endParaRPr>
          </a:p>
          <a:p>
            <a:r>
              <a:rPr lang="zh-CN" altLang="en-US" sz="2800" dirty="0" smtClean="0">
                <a:latin typeface="黑体" panose="02010609060101010101" pitchFamily="49" charset="-122"/>
              </a:rPr>
              <a:t>编译器优化的其他方法与策略？</a:t>
            </a:r>
            <a:endParaRPr lang="en-US" altLang="zh-CN" sz="2800" dirty="0" smtClean="0">
              <a:latin typeface="黑体" panose="02010609060101010101" pitchFamily="49" charset="-122"/>
            </a:endParaRPr>
          </a:p>
          <a:p>
            <a:endParaRPr lang="zh-CN" altLang="en-US" sz="2800" dirty="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786982" cy="683655"/>
          </a:xfrm>
        </p:spPr>
        <p:txBody>
          <a:bodyPr/>
          <a:lstStyle/>
          <a:p>
            <a:r>
              <a:rPr lang="zh-CN" altLang="en-US" sz="4400" dirty="0"/>
              <a:t>其他编译相关优化技术</a:t>
            </a:r>
            <a:endParaRPr lang="zh-CN" altLang="en-US" sz="4400" dirty="0"/>
          </a:p>
        </p:txBody>
      </p:sp>
      <p:sp>
        <p:nvSpPr>
          <p:cNvPr id="3" name="内容占位符 2"/>
          <p:cNvSpPr>
            <a:spLocks noGrp="1"/>
          </p:cNvSpPr>
          <p:nvPr>
            <p:ph idx="1"/>
          </p:nvPr>
        </p:nvSpPr>
        <p:spPr>
          <a:xfrm>
            <a:off x="304800" y="1219200"/>
            <a:ext cx="8763000" cy="5334000"/>
          </a:xfrm>
        </p:spPr>
        <p:txBody>
          <a:bodyPr/>
          <a:lstStyle/>
          <a:p>
            <a:r>
              <a:rPr lang="zh-CN" altLang="en-US" sz="2800" dirty="0" smtClean="0">
                <a:latin typeface="黑体" panose="02010609060101010101" pitchFamily="49" charset="-122"/>
              </a:rPr>
              <a:t>寄存器比内存快</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用快的指令</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用快的寻址方式</a:t>
            </a:r>
            <a:endParaRPr lang="en-US" altLang="zh-CN" sz="2800" dirty="0" smtClean="0">
              <a:latin typeface="黑体" panose="02010609060101010101" pitchFamily="49" charset="-122"/>
            </a:endParaRPr>
          </a:p>
          <a:p>
            <a:r>
              <a:rPr lang="zh-CN" altLang="en-US" sz="2800" dirty="0">
                <a:latin typeface="黑体" panose="02010609060101010101" pitchFamily="49" charset="-122"/>
              </a:rPr>
              <a:t>位</a:t>
            </a:r>
            <a:r>
              <a:rPr lang="zh-CN" altLang="en-US" sz="2800" dirty="0" smtClean="0">
                <a:latin typeface="黑体" panose="02010609060101010101" pitchFamily="49" charset="-122"/>
              </a:rPr>
              <a:t>操作比算术运算快</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整数比浮点运算块</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宏比函数快</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简单的结构比复杂结构快</a:t>
            </a:r>
            <a:endParaRPr lang="en-US" altLang="zh-CN" sz="2800" dirty="0" smtClean="0">
              <a:latin typeface="黑体" panose="02010609060101010101" pitchFamily="49" charset="-122"/>
            </a:endParaRPr>
          </a:p>
          <a:p>
            <a:r>
              <a:rPr lang="zh-CN" altLang="en-US" sz="2800" dirty="0" smtClean="0">
                <a:latin typeface="黑体" panose="02010609060101010101" pitchFamily="49" charset="-122"/>
              </a:rPr>
              <a:t>算法很重要</a:t>
            </a:r>
            <a:endParaRPr lang="en-US" altLang="zh-CN" sz="2800" dirty="0" smtClean="0">
              <a:latin typeface="黑体" panose="02010609060101010101" pitchFamily="49" charset="-122"/>
            </a:endParaRPr>
          </a:p>
          <a:p>
            <a:r>
              <a:rPr lang="en-US" altLang="zh-CN" sz="2800" dirty="0" smtClean="0">
                <a:latin typeface="黑体" panose="02010609060101010101" pitchFamily="49" charset="-122"/>
              </a:rPr>
              <a:t>C</a:t>
            </a:r>
            <a:r>
              <a:rPr lang="zh-CN" altLang="en-US" sz="2800" dirty="0" smtClean="0">
                <a:latin typeface="黑体" panose="02010609060101010101" pitchFamily="49" charset="-122"/>
              </a:rPr>
              <a:t>嵌入汇编快</a:t>
            </a:r>
            <a:endParaRPr lang="en-US" altLang="zh-CN" sz="2800" dirty="0" smtClean="0">
              <a:latin typeface="黑体" panose="02010609060101010101" pitchFamily="49" charset="-122"/>
            </a:endParaRPr>
          </a:p>
          <a:p>
            <a:r>
              <a:rPr lang="zh-CN" altLang="en-US" sz="2800" smtClean="0">
                <a:latin typeface="黑体" panose="02010609060101010101" pitchFamily="49" charset="-122"/>
              </a:rPr>
              <a:t>并行比串行快</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04800"/>
            <a:ext cx="8786982" cy="676910"/>
          </a:xfrm>
        </p:spPr>
        <p:txBody>
          <a:bodyPr/>
          <a:lstStyle/>
          <a:p>
            <a:pPr algn="ctr"/>
            <a:r>
              <a:rPr lang="zh-CN" altLang="en-US" sz="4400" dirty="0" smtClean="0"/>
              <a:t>QA </a:t>
            </a:r>
            <a:r>
              <a:rPr lang="en-US" altLang="zh-CN" sz="4400" dirty="0" smtClean="0"/>
              <a:t>18</a:t>
            </a:r>
            <a:endParaRPr lang="en-US" altLang="zh-CN" sz="4400" dirty="0" smtClean="0"/>
          </a:p>
        </p:txBody>
      </p:sp>
      <p:sp>
        <p:nvSpPr>
          <p:cNvPr id="3" name="内容占位符 2"/>
          <p:cNvSpPr>
            <a:spLocks noGrp="1"/>
          </p:cNvSpPr>
          <p:nvPr>
            <p:ph idx="1"/>
          </p:nvPr>
        </p:nvSpPr>
        <p:spPr>
          <a:xfrm>
            <a:off x="362585" y="1340768"/>
            <a:ext cx="8533765" cy="5170646"/>
          </a:xfrm>
        </p:spPr>
        <p:txBody>
          <a:bodyPr wrap="square"/>
          <a:lstStyle/>
          <a:p>
            <a:pPr marL="514350" indent="-514350">
              <a:buFont typeface="+mj-lt"/>
              <a:buAutoNum type="arabicPeriod"/>
            </a:pPr>
            <a:r>
              <a:rPr lang="zh-CN" altLang="en-US" sz="2800" dirty="0" smtClean="0">
                <a:latin typeface="黑体" panose="02010609060101010101" pitchFamily="49" charset="-122"/>
              </a:rPr>
              <a:t>简述现代超标量</a:t>
            </a:r>
            <a:r>
              <a:rPr lang="en-US" altLang="zh-CN" sz="2800" dirty="0" smtClean="0">
                <a:latin typeface="黑体" panose="02010609060101010101" pitchFamily="49" charset="-122"/>
              </a:rPr>
              <a:t>CPU</a:t>
            </a:r>
            <a:r>
              <a:rPr lang="zh-CN" altLang="en-US" sz="2800" dirty="0" smtClean="0">
                <a:latin typeface="黑体" panose="02010609060101010101" pitchFamily="49" charset="-122"/>
              </a:rPr>
              <a:t>的</a:t>
            </a:r>
            <a:r>
              <a:rPr lang="zh-CN" altLang="en-US" sz="2800" dirty="0">
                <a:latin typeface="黑体" panose="02010609060101010101" pitchFamily="49" charset="-122"/>
              </a:rPr>
              <a:t>结构与执行程序</a:t>
            </a:r>
            <a:r>
              <a:rPr lang="zh-CN" altLang="en-US" sz="2800" dirty="0" smtClean="0">
                <a:latin typeface="黑体" panose="02010609060101010101" pitchFamily="49" charset="-122"/>
              </a:rPr>
              <a:t>特点</a:t>
            </a:r>
            <a:endParaRPr lang="zh-CN" altLang="en-US" sz="2800" dirty="0" smtClean="0">
              <a:latin typeface="黑体" panose="02010609060101010101" pitchFamily="49" charset="-122"/>
            </a:endParaRPr>
          </a:p>
          <a:p>
            <a:pPr marL="514350" indent="-514350">
              <a:buFont typeface="+mj-lt"/>
              <a:buAutoNum type="arabicPeriod"/>
            </a:pPr>
            <a:r>
              <a:rPr lang="zh-CN" altLang="en-US" sz="2800" dirty="0" smtClean="0">
                <a:latin typeface="黑体" panose="02010609060101010101" pitchFamily="49" charset="-122"/>
              </a:rPr>
              <a:t>什么容量、延迟界限、发射时间，他们之间有什么关系？</a:t>
            </a:r>
            <a:endParaRPr lang="en-US" altLang="zh-CN" sz="2800" dirty="0" smtClean="0">
              <a:latin typeface="黑体" panose="02010609060101010101" pitchFamily="49" charset="-122"/>
            </a:endParaRPr>
          </a:p>
          <a:p>
            <a:pPr marL="514350" indent="-514350">
              <a:buFont typeface="+mj-lt"/>
              <a:buAutoNum type="arabicPeriod"/>
            </a:pPr>
            <a:r>
              <a:rPr lang="en-US" altLang="zh-CN" sz="2800" dirty="0">
                <a:latin typeface="Times New Roman" panose="02020603050405020304" pitchFamily="18" charset="0"/>
                <a:cs typeface="Times New Roman" panose="02020603050405020304" pitchFamily="18" charset="0"/>
              </a:rPr>
              <a:t>x = (x OP d[</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OP d[i+1]  </a:t>
            </a:r>
            <a:r>
              <a:rPr lang="zh-CN" altLang="en-US" sz="2800" dirty="0">
                <a:latin typeface="Times New Roman" panose="02020603050405020304" pitchFamily="18" charset="0"/>
                <a:cs typeface="Times New Roman" panose="02020603050405020304" pitchFamily="18" charset="0"/>
              </a:rPr>
              <a:t>与</a:t>
            </a:r>
            <a:r>
              <a:rPr lang="en-US" altLang="zh-CN" sz="2800" dirty="0">
                <a:latin typeface="Times New Roman" panose="02020603050405020304" pitchFamily="18" charset="0"/>
                <a:cs typeface="Times New Roman" panose="02020603050405020304" pitchFamily="18" charset="0"/>
              </a:rPr>
              <a:t>x = x OP (d[</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OP d[i+1</a:t>
            </a:r>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哪一个</a:t>
            </a:r>
            <a:r>
              <a:rPr lang="zh-CN" altLang="en-US" sz="2800" dirty="0" smtClean="0">
                <a:latin typeface="Times New Roman" panose="02020603050405020304" pitchFamily="18" charset="0"/>
                <a:cs typeface="Times New Roman" panose="02020603050405020304" pitchFamily="18" charset="0"/>
              </a:rPr>
              <a:t>并行性好？</a:t>
            </a:r>
            <a:endParaRPr lang="en-US" altLang="zh-CN" sz="2800" dirty="0" smtClean="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tabLst>
                <a:tab pos="914400" algn="l"/>
                <a:tab pos="2286000" algn="l"/>
              </a:tabLst>
            </a:pPr>
            <a:r>
              <a:rPr lang="zh-CN" altLang="en-US" sz="2800" dirty="0" smtClean="0">
                <a:latin typeface="Times New Roman" panose="02020603050405020304" pitchFamily="18" charset="0"/>
                <a:cs typeface="Times New Roman" panose="02020603050405020304" pitchFamily="18" charset="0"/>
              </a:rPr>
              <a:t>采用</a:t>
            </a:r>
            <a:r>
              <a:rPr lang="en-US" altLang="zh-CN" sz="2800" dirty="0">
                <a:solidFill>
                  <a:srgbClr val="A50021"/>
                </a:solidFill>
                <a:latin typeface="Times New Roman" panose="02020603050405020304" pitchFamily="18" charset="0"/>
                <a:cs typeface="Times New Roman" panose="02020603050405020304" pitchFamily="18" charset="0"/>
              </a:rPr>
              <a:t>x0 = x0 OP d[</a:t>
            </a:r>
            <a:r>
              <a:rPr lang="en-US" altLang="zh-CN" sz="2800" dirty="0" err="1">
                <a:solidFill>
                  <a:srgbClr val="A50021"/>
                </a:solidFill>
                <a:latin typeface="Times New Roman" panose="02020603050405020304" pitchFamily="18" charset="0"/>
                <a:cs typeface="Times New Roman" panose="02020603050405020304" pitchFamily="18" charset="0"/>
              </a:rPr>
              <a:t>i</a:t>
            </a:r>
            <a:r>
              <a:rPr lang="en-US" altLang="zh-CN" sz="2800" dirty="0" smtClean="0">
                <a:solidFill>
                  <a:srgbClr val="A50021"/>
                </a:solidFill>
                <a:latin typeface="Times New Roman" panose="02020603050405020304" pitchFamily="18" charset="0"/>
                <a:cs typeface="Times New Roman" panose="02020603050405020304" pitchFamily="18" charset="0"/>
              </a:rPr>
              <a:t>];   </a:t>
            </a:r>
            <a:r>
              <a:rPr lang="en-US" altLang="zh-CN" sz="2800" dirty="0">
                <a:solidFill>
                  <a:srgbClr val="A50021"/>
                </a:solidFill>
                <a:latin typeface="Times New Roman" panose="02020603050405020304" pitchFamily="18" charset="0"/>
                <a:cs typeface="Times New Roman" panose="02020603050405020304" pitchFamily="18" charset="0"/>
              </a:rPr>
              <a:t>x1 = x1 OP d[i+1</a:t>
            </a:r>
            <a:r>
              <a:rPr lang="en-US" altLang="zh-CN" sz="2800" dirty="0" smtClean="0">
                <a:solidFill>
                  <a:srgbClr val="A50021"/>
                </a:solidFill>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的分离累加器</a:t>
            </a:r>
            <a:r>
              <a:rPr lang="zh-CN" altLang="en-US" sz="2800" dirty="0" smtClean="0">
                <a:latin typeface="Times New Roman" panose="02020603050405020304" pitchFamily="18" charset="0"/>
                <a:cs typeface="Times New Roman" panose="02020603050405020304" pitchFamily="18" charset="0"/>
              </a:rPr>
              <a:t>方法与</a:t>
            </a:r>
            <a:r>
              <a:rPr lang="en-US" altLang="zh-CN" sz="2800" dirty="0">
                <a:latin typeface="Times New Roman" panose="02020603050405020304" pitchFamily="18" charset="0"/>
                <a:cs typeface="Times New Roman" panose="02020603050405020304" pitchFamily="18" charset="0"/>
              </a:rPr>
              <a:t>x = x OP (d[</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OP d[i+1</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的在流水线利用方面有何区别？</a:t>
            </a:r>
            <a:endParaRPr lang="en-US" altLang="zh-CN" sz="2800" dirty="0" smtClean="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tabLst>
                <a:tab pos="914400" algn="l"/>
                <a:tab pos="2286000" algn="l"/>
              </a:tabLst>
            </a:pPr>
            <a:r>
              <a:rPr lang="zh-CN" altLang="en-US" sz="2800" dirty="0">
                <a:latin typeface="Times New Roman" panose="02020603050405020304" pitchFamily="18" charset="0"/>
                <a:cs typeface="Times New Roman" panose="02020603050405020304" pitchFamily="18" charset="0"/>
              </a:rPr>
              <a:t>什么</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SIMD</a:t>
            </a:r>
            <a:r>
              <a:rPr lang="zh-CN" altLang="en-US" sz="2800" dirty="0" smtClean="0">
                <a:latin typeface="Times New Roman" panose="02020603050405020304" pitchFamily="18" charset="0"/>
                <a:cs typeface="Times New Roman" panose="02020603050405020304" pitchFamily="18" charset="0"/>
              </a:rPr>
              <a:t>？为什么会提高整数运算的速度？</a:t>
            </a:r>
            <a:endParaRPr lang="zh-CN" altLang="en-US" sz="2800" dirty="0" smtClean="0">
              <a:latin typeface="Times New Roman" panose="02020603050405020304" pitchFamily="18" charset="0"/>
              <a:cs typeface="Times New Roman" panose="02020603050405020304" pitchFamily="18" charset="0"/>
            </a:endParaRPr>
          </a:p>
          <a:p>
            <a:pPr marL="514350" indent="-514350">
              <a:lnSpc>
                <a:spcPct val="100000"/>
              </a:lnSpc>
              <a:buFont typeface="+mj-lt"/>
              <a:buAutoNum type="arabicPeriod"/>
              <a:tabLst>
                <a:tab pos="914400" algn="l"/>
                <a:tab pos="2286000" algn="l"/>
              </a:tabLst>
            </a:pPr>
            <a:r>
              <a:rPr lang="zh-CN" altLang="en-US" sz="2800" dirty="0" smtClean="0">
                <a:latin typeface="Times New Roman" panose="02020603050405020304" pitchFamily="18" charset="0"/>
                <a:cs typeface="Times New Roman" panose="02020603050405020304" pitchFamily="18" charset="0"/>
              </a:rPr>
              <a:t>对</a:t>
            </a:r>
            <a:r>
              <a:rPr lang="en-US" altLang="zh-CN" sz="2800" dirty="0" smtClean="0">
                <a:latin typeface="Times New Roman" panose="02020603050405020304" pitchFamily="18" charset="0"/>
                <a:cs typeface="Times New Roman" panose="02020603050405020304" pitchFamily="18" charset="0"/>
              </a:rPr>
              <a:t>CPU</a:t>
            </a:r>
            <a:r>
              <a:rPr lang="zh-CN" altLang="en-US" sz="2800" dirty="0" smtClean="0">
                <a:latin typeface="Times New Roman" panose="02020603050405020304" pitchFamily="18" charset="0"/>
                <a:cs typeface="Times New Roman" panose="02020603050405020304" pitchFamily="18" charset="0"/>
              </a:rPr>
              <a:t>分支预测怎么处理的？程序员与编译器怎么应对？</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435" y="147320"/>
            <a:ext cx="8786982" cy="676910"/>
          </a:xfrm>
        </p:spPr>
        <p:txBody>
          <a:bodyPr/>
          <a:lstStyle/>
          <a:p>
            <a:pPr algn="ctr"/>
            <a:r>
              <a:rPr lang="zh-CN" altLang="en-US" sz="4400" dirty="0" smtClean="0"/>
              <a:t>QA </a:t>
            </a:r>
            <a:r>
              <a:rPr lang="en-US" altLang="zh-CN" sz="4400" dirty="0" smtClean="0"/>
              <a:t>19</a:t>
            </a:r>
            <a:endParaRPr lang="en-US" altLang="zh-CN" sz="4400" dirty="0" smtClean="0"/>
          </a:p>
        </p:txBody>
      </p:sp>
      <p:sp>
        <p:nvSpPr>
          <p:cNvPr id="3" name="内容占位符 2"/>
          <p:cNvSpPr>
            <a:spLocks noGrp="1"/>
          </p:cNvSpPr>
          <p:nvPr>
            <p:ph idx="1"/>
          </p:nvPr>
        </p:nvSpPr>
        <p:spPr>
          <a:xfrm>
            <a:off x="228600" y="789940"/>
            <a:ext cx="8838565" cy="5910580"/>
          </a:xfrm>
        </p:spPr>
        <p:txBody>
          <a:bodyPr wrap="square"/>
          <a:lstStyle/>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以指令执行为例，说明</a:t>
            </a:r>
            <a:r>
              <a:rPr lang="en-US" altLang="zh-CN" sz="2800" dirty="0" smtClean="0">
                <a:latin typeface="黑体" panose="02010609060101010101" pitchFamily="49" charset="-122"/>
                <a:sym typeface="+mn-ea"/>
              </a:rPr>
              <a:t>CPU</a:t>
            </a:r>
            <a:r>
              <a:rPr lang="zh-CN" altLang="en-US" sz="2800" dirty="0" smtClean="0">
                <a:latin typeface="黑体" panose="02010609060101010101" pitchFamily="49" charset="-122"/>
                <a:sym typeface="+mn-ea"/>
              </a:rPr>
              <a:t>、内存、外存在数据访问与处理上的区别。</a:t>
            </a:r>
            <a:endParaRPr lang="en-US" altLang="zh-CN" sz="2800" dirty="0" smtClean="0">
              <a:latin typeface="黑体" panose="02010609060101010101" pitchFamily="49" charset="-122"/>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内存</a:t>
            </a:r>
            <a:r>
              <a:rPr lang="en-US" altLang="zh-CN" sz="2800" dirty="0" smtClean="0">
                <a:latin typeface="黑体" panose="02010609060101010101" pitchFamily="49" charset="-122"/>
                <a:sym typeface="+mn-ea"/>
              </a:rPr>
              <a:t>MM</a:t>
            </a:r>
            <a:r>
              <a:rPr lang="zh-CN" altLang="en-US" sz="2800" dirty="0" smtClean="0">
                <a:latin typeface="黑体" panose="02010609060101010101" pitchFamily="49" charset="-122"/>
                <a:sym typeface="+mn-ea"/>
              </a:rPr>
              <a:t>除了存储单元外，还有哪些硬件？</a:t>
            </a:r>
            <a:endParaRPr lang="en-US" altLang="zh-CN" sz="2800" dirty="0" smtClean="0">
              <a:latin typeface="黑体" panose="02010609060101010101" pitchFamily="49" charset="-122"/>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内存中的行缓冲器通常采用</a:t>
            </a:r>
            <a:r>
              <a:rPr lang="en-US" altLang="zh-CN" sz="2800" dirty="0" smtClean="0">
                <a:latin typeface="黑体" panose="02010609060101010101" pitchFamily="49" charset="-122"/>
                <a:sym typeface="+mn-ea"/>
              </a:rPr>
              <a:t>SRAM</a:t>
            </a:r>
            <a:r>
              <a:rPr lang="zh-CN" altLang="en-US" sz="2800" dirty="0" smtClean="0">
                <a:latin typeface="黑体" panose="02010609060101010101" pitchFamily="49" charset="-122"/>
                <a:sym typeface="+mn-ea"/>
              </a:rPr>
              <a:t>还是</a:t>
            </a:r>
            <a:r>
              <a:rPr lang="en-US" altLang="zh-CN" sz="2800" dirty="0" smtClean="0">
                <a:latin typeface="黑体" panose="02010609060101010101" pitchFamily="49" charset="-122"/>
                <a:sym typeface="+mn-ea"/>
              </a:rPr>
              <a:t>DRAM</a:t>
            </a:r>
            <a:r>
              <a:rPr lang="zh-CN" altLang="en-US" sz="2800" dirty="0" smtClean="0">
                <a:latin typeface="黑体" panose="02010609060101010101" pitchFamily="49" charset="-122"/>
                <a:sym typeface="+mn-ea"/>
              </a:rPr>
              <a:t>？</a:t>
            </a:r>
            <a:endParaRPr lang="en-US" altLang="zh-CN" sz="2800" dirty="0" smtClean="0">
              <a:latin typeface="黑体" panose="02010609060101010101" pitchFamily="49" charset="-122"/>
            </a:endParaRPr>
          </a:p>
          <a:p>
            <a:pPr marL="514350" indent="-514350">
              <a:lnSpc>
                <a:spcPct val="100000"/>
              </a:lnSpc>
              <a:buFont typeface="Arial" panose="020B0604020202020204" pitchFamily="34" charset="0"/>
              <a:buAutoNum type="arabicPeriod"/>
              <a:tabLst>
                <a:tab pos="914400" algn="l"/>
                <a:tab pos="2286000" algn="l"/>
              </a:tabLst>
            </a:pPr>
            <a:r>
              <a:rPr lang="en-US" altLang="zh-CN" sz="2800" dirty="0" smtClean="0">
                <a:latin typeface="黑体" panose="02010609060101010101" pitchFamily="49" charset="-122"/>
                <a:sym typeface="+mn-ea"/>
              </a:rPr>
              <a:t>SRAM</a:t>
            </a:r>
            <a:r>
              <a:rPr lang="zh-CN" altLang="en-US" sz="2800" dirty="0" smtClean="0">
                <a:latin typeface="黑体" panose="02010609060101010101" pitchFamily="49" charset="-122"/>
                <a:sym typeface="+mn-ea"/>
              </a:rPr>
              <a:t>与</a:t>
            </a:r>
            <a:r>
              <a:rPr lang="en-US" altLang="zh-CN" sz="2800" dirty="0" smtClean="0">
                <a:latin typeface="黑体" panose="02010609060101010101" pitchFamily="49" charset="-122"/>
                <a:sym typeface="+mn-ea"/>
              </a:rPr>
              <a:t>DRAM</a:t>
            </a:r>
            <a:r>
              <a:rPr lang="zh-CN" altLang="en-US" sz="2800" dirty="0" smtClean="0">
                <a:latin typeface="黑体" panose="02010609060101010101" pitchFamily="49" charset="-122"/>
                <a:sym typeface="+mn-ea"/>
              </a:rPr>
              <a:t>物理构成有何区别？</a:t>
            </a:r>
            <a:endParaRPr lang="en-US" altLang="zh-CN" sz="2800" dirty="0" smtClean="0">
              <a:latin typeface="黑体" panose="02010609060101010101" pitchFamily="49" charset="-122"/>
            </a:endParaRPr>
          </a:p>
          <a:p>
            <a:pPr marL="514350" indent="-514350">
              <a:lnSpc>
                <a:spcPct val="100000"/>
              </a:lnSpc>
              <a:buFont typeface="Arial" panose="020B0604020202020204" pitchFamily="34" charset="0"/>
              <a:buAutoNum type="arabicPeriod"/>
              <a:tabLst>
                <a:tab pos="914400" algn="l"/>
                <a:tab pos="2286000" algn="l"/>
              </a:tabLst>
            </a:pPr>
            <a:r>
              <a:rPr lang="en-US" altLang="zh-CN" sz="2800" dirty="0" smtClean="0">
                <a:latin typeface="黑体" panose="02010609060101010101" pitchFamily="49" charset="-122"/>
                <a:sym typeface="+mn-ea"/>
              </a:rPr>
              <a:t>DRAM</a:t>
            </a:r>
            <a:r>
              <a:rPr lang="zh-CN" altLang="en-US" sz="2800" dirty="0" smtClean="0">
                <a:latin typeface="黑体" panose="02010609060101010101" pitchFamily="49" charset="-122"/>
                <a:sym typeface="+mn-ea"/>
              </a:rPr>
              <a:t>芯片访问时地址信号线是怎么复用的？</a:t>
            </a:r>
            <a:endParaRPr lang="zh-CN" altLang="en-US" sz="2800" dirty="0" smtClean="0">
              <a:latin typeface="黑体" panose="02010609060101010101" pitchFamily="49" charset="-122"/>
              <a:sym typeface="+mn-ea"/>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内存是</a:t>
            </a:r>
            <a:r>
              <a:rPr lang="en-US" altLang="zh-CN" sz="2800" dirty="0" smtClean="0">
                <a:latin typeface="黑体" panose="02010609060101010101" pitchFamily="49" charset="-122"/>
                <a:sym typeface="+mn-ea"/>
              </a:rPr>
              <a:t>4G</a:t>
            </a:r>
            <a:r>
              <a:rPr lang="zh-CN" altLang="en-US" sz="2800" dirty="0" smtClean="0">
                <a:latin typeface="黑体" panose="02010609060101010101" pitchFamily="49" charset="-122"/>
                <a:sym typeface="+mn-ea"/>
              </a:rPr>
              <a:t>的，此地址空间不包括</a:t>
            </a:r>
            <a:r>
              <a:rPr lang="en-US" altLang="zh-CN" sz="2800" dirty="0" smtClean="0">
                <a:latin typeface="黑体" panose="02010609060101010101" pitchFamily="49" charset="-122"/>
                <a:sym typeface="+mn-ea"/>
              </a:rPr>
              <a:t>BIOS</a:t>
            </a:r>
            <a:r>
              <a:rPr lang="zh-CN" altLang="en-US" sz="2800" dirty="0" smtClean="0">
                <a:latin typeface="黑体" panose="02010609060101010101" pitchFamily="49" charset="-122"/>
                <a:sym typeface="+mn-ea"/>
              </a:rPr>
              <a:t>的</a:t>
            </a:r>
            <a:r>
              <a:rPr lang="en-US" altLang="zh-CN" sz="2800" dirty="0" smtClean="0">
                <a:latin typeface="黑体" panose="02010609060101010101" pitchFamily="49" charset="-122"/>
                <a:sym typeface="+mn-ea"/>
              </a:rPr>
              <a:t>ROM</a:t>
            </a:r>
            <a:r>
              <a:rPr lang="zh-CN" altLang="en-US" sz="2800" dirty="0" smtClean="0">
                <a:latin typeface="黑体" panose="02010609060101010101" pitchFamily="49" charset="-122"/>
                <a:sym typeface="+mn-ea"/>
              </a:rPr>
              <a:t>存储器</a:t>
            </a:r>
            <a:r>
              <a:rPr lang="en-US" altLang="zh-CN" sz="2800" dirty="0" smtClean="0">
                <a:latin typeface="黑体" panose="02010609060101010101" pitchFamily="49" charset="-122"/>
                <a:sym typeface="+mn-ea"/>
              </a:rPr>
              <a:t>G</a:t>
            </a:r>
            <a:endParaRPr lang="zh-CN" altLang="en-US" sz="2800" dirty="0" smtClean="0">
              <a:latin typeface="黑体" panose="02010609060101010101" pitchFamily="49" charset="-122"/>
              <a:sym typeface="+mn-ea"/>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内存提高访问速度的方法有哪几种？</a:t>
            </a:r>
            <a:endParaRPr lang="zh-CN" altLang="en-US" sz="2800" dirty="0" smtClean="0">
              <a:latin typeface="黑体" panose="02010609060101010101" pitchFamily="49" charset="-122"/>
              <a:sym typeface="+mn-ea"/>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为什么每出现新一代</a:t>
            </a:r>
            <a:r>
              <a:rPr lang="en-US" altLang="zh-CN" sz="2800" dirty="0" smtClean="0">
                <a:latin typeface="黑体" panose="02010609060101010101" pitchFamily="49" charset="-122"/>
                <a:sym typeface="+mn-ea"/>
              </a:rPr>
              <a:t>DRAM</a:t>
            </a:r>
            <a:r>
              <a:rPr lang="zh-CN" altLang="en-US" sz="2800" dirty="0" smtClean="0">
                <a:latin typeface="黑体" panose="02010609060101010101" pitchFamily="49" charset="-122"/>
                <a:sym typeface="+mn-ea"/>
              </a:rPr>
              <a:t>芯片，容量至少提高４倍？</a:t>
            </a:r>
            <a:endParaRPr lang="en-US" altLang="zh-CN" sz="2800" dirty="0" smtClean="0">
              <a:latin typeface="黑体" panose="02010609060101010101" pitchFamily="49" charset="-122"/>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操作系统对硬盘访问采用逻辑方式</a:t>
            </a:r>
            <a:r>
              <a:rPr lang="en-US" altLang="zh-CN" sz="2800" dirty="0" smtClean="0">
                <a:latin typeface="黑体" panose="02010609060101010101" pitchFamily="49" charset="-122"/>
                <a:sym typeface="+mn-ea"/>
              </a:rPr>
              <a:t>(</a:t>
            </a:r>
            <a:r>
              <a:rPr lang="zh-CN" altLang="en-US" sz="2800" dirty="0" smtClean="0">
                <a:latin typeface="黑体" panose="02010609060101010101" pitchFamily="49" charset="-122"/>
                <a:sym typeface="+mn-ea"/>
              </a:rPr>
              <a:t>簇</a:t>
            </a:r>
            <a:r>
              <a:rPr lang="en-US" altLang="zh-CN" sz="2800" dirty="0" smtClean="0">
                <a:latin typeface="黑体" panose="02010609060101010101" pitchFamily="49" charset="-122"/>
                <a:sym typeface="+mn-ea"/>
              </a:rPr>
              <a:t>)</a:t>
            </a:r>
            <a:r>
              <a:rPr lang="zh-CN" altLang="en-US" sz="2800" dirty="0" smtClean="0">
                <a:latin typeface="黑体" panose="02010609060101010101" pitchFamily="49" charset="-122"/>
                <a:sym typeface="+mn-ea"/>
              </a:rPr>
              <a:t>，由谁来实现此块号与物理磁面号</a:t>
            </a:r>
            <a:r>
              <a:rPr lang="en-US" altLang="zh-CN" sz="2800" dirty="0" smtClean="0">
                <a:latin typeface="黑体" panose="02010609060101010101" pitchFamily="49" charset="-122"/>
                <a:sym typeface="+mn-ea"/>
              </a:rPr>
              <a:t>/</a:t>
            </a:r>
            <a:r>
              <a:rPr lang="zh-CN" altLang="en-US" sz="2800" dirty="0" smtClean="0">
                <a:latin typeface="黑体" panose="02010609060101010101" pitchFamily="49" charset="-122"/>
                <a:sym typeface="+mn-ea"/>
              </a:rPr>
              <a:t>道号</a:t>
            </a:r>
            <a:r>
              <a:rPr lang="en-US" altLang="zh-CN" sz="2800" dirty="0" smtClean="0">
                <a:latin typeface="黑体" panose="02010609060101010101" pitchFamily="49" charset="-122"/>
                <a:sym typeface="+mn-ea"/>
              </a:rPr>
              <a:t>/</a:t>
            </a:r>
            <a:r>
              <a:rPr lang="zh-CN" altLang="en-US" sz="2800" dirty="0" smtClean="0">
                <a:latin typeface="黑体" panose="02010609060101010101" pitchFamily="49" charset="-122"/>
                <a:sym typeface="+mn-ea"/>
              </a:rPr>
              <a:t>扇区号的访问呢？</a:t>
            </a:r>
            <a:endParaRPr lang="zh-CN" altLang="en-US" sz="2800" dirty="0" smtClean="0">
              <a:latin typeface="黑体" panose="02010609060101010101" pitchFamily="49" charset="-122"/>
              <a:sym typeface="+mn-ea"/>
            </a:endParaRPr>
          </a:p>
          <a:p>
            <a:pPr marL="514350" indent="-514350">
              <a:lnSpc>
                <a:spcPct val="100000"/>
              </a:lnSpc>
              <a:buFont typeface="Arial" panose="020B0604020202020204" pitchFamily="34" charset="0"/>
              <a:buAutoNum type="arabicPeriod"/>
              <a:tabLst>
                <a:tab pos="914400" algn="l"/>
                <a:tab pos="2286000" algn="l"/>
              </a:tabLst>
            </a:pPr>
            <a:r>
              <a:rPr lang="zh-CN" altLang="en-US" sz="2800" dirty="0" smtClean="0">
                <a:latin typeface="黑体" panose="02010609060101010101" pitchFamily="49" charset="-122"/>
                <a:sym typeface="+mn-ea"/>
              </a:rPr>
              <a:t>内存与硬盘间传输的块方式采用什么硬件实现？</a:t>
            </a:r>
            <a:endParaRPr lang="zh-CN" altLang="en-US" sz="2800" dirty="0" smtClean="0">
              <a:latin typeface="黑体" panose="02010609060101010101" pitchFamily="49" charset="-122"/>
              <a:sym typeface="+mn-ea"/>
            </a:endParaRPr>
          </a:p>
          <a:p>
            <a:pPr marL="514350" indent="-514350">
              <a:lnSpc>
                <a:spcPct val="100000"/>
              </a:lnSpc>
              <a:buFont typeface="Arial" panose="020B0604020202020204" pitchFamily="34" charset="0"/>
              <a:buAutoNum type="arabicPeriod"/>
              <a:tabLst>
                <a:tab pos="914400" algn="l"/>
                <a:tab pos="2286000" algn="l"/>
              </a:tabLst>
            </a:pP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652" y="228600"/>
            <a:ext cx="8786982" cy="676910"/>
          </a:xfrm>
        </p:spPr>
        <p:txBody>
          <a:bodyPr/>
          <a:lstStyle/>
          <a:p>
            <a:pPr algn="ctr"/>
            <a:r>
              <a:rPr lang="en-US" altLang="zh-CN" sz="4400" dirty="0" smtClean="0"/>
              <a:t>QA 20</a:t>
            </a:r>
            <a:endParaRPr lang="zh-CN" altLang="en-US" sz="4400" dirty="0"/>
          </a:p>
        </p:txBody>
      </p:sp>
      <p:sp>
        <p:nvSpPr>
          <p:cNvPr id="3" name="内容占位符 2"/>
          <p:cNvSpPr>
            <a:spLocks noGrp="1"/>
          </p:cNvSpPr>
          <p:nvPr>
            <p:ph idx="1"/>
          </p:nvPr>
        </p:nvSpPr>
        <p:spPr>
          <a:xfrm>
            <a:off x="179512" y="764704"/>
            <a:ext cx="8763000" cy="5900881"/>
          </a:xfrm>
        </p:spPr>
        <p:txBody>
          <a:bodyPr/>
          <a:lstStyle/>
          <a:p>
            <a:pPr marL="514350" indent="-514350">
              <a:buAutoNum type="arabicPeriod"/>
            </a:pPr>
            <a:r>
              <a:rPr lang="zh-CN" altLang="en-US" sz="2400" b="1" dirty="0">
                <a:latin typeface="黑体" panose="02010609060101010101" pitchFamily="49" charset="-122"/>
              </a:rPr>
              <a:t>存储</a:t>
            </a:r>
            <a:r>
              <a:rPr lang="zh-CN" altLang="en-US" sz="2400" b="1" dirty="0" smtClean="0">
                <a:latin typeface="黑体" panose="02010609060101010101" pitchFamily="49" charset="-122"/>
              </a:rPr>
              <a:t>访问局部性原理是</a:t>
            </a:r>
            <a:r>
              <a:rPr lang="zh-CN" altLang="en-US" sz="2400" b="1" dirty="0">
                <a:latin typeface="黑体" panose="02010609060101010101" pitchFamily="49" charset="-122"/>
              </a:rPr>
              <a:t>什么意思？</a:t>
            </a:r>
            <a:endParaRPr lang="en-US" altLang="zh-CN" sz="2400" b="1" dirty="0">
              <a:latin typeface="黑体" panose="02010609060101010101" pitchFamily="49" charset="-122"/>
            </a:endParaRPr>
          </a:p>
          <a:p>
            <a:pPr marL="514350" indent="-514350">
              <a:buAutoNum type="arabicPeriod"/>
            </a:pPr>
            <a:r>
              <a:rPr lang="en-US" altLang="zh-CN" sz="2400" b="1" dirty="0" smtClean="0">
                <a:latin typeface="黑体" panose="02010609060101010101" pitchFamily="49" charset="-122"/>
              </a:rPr>
              <a:t>Cache</a:t>
            </a:r>
            <a:r>
              <a:rPr lang="zh-CN" altLang="en-US" sz="2400" b="1" dirty="0" smtClean="0">
                <a:latin typeface="黑体" panose="02010609060101010101" pitchFamily="49" charset="-122"/>
              </a:rPr>
              <a:t>访问不命中的种类？</a:t>
            </a:r>
            <a:endParaRPr lang="en-US" altLang="zh-CN" sz="2400" b="1" dirty="0" smtClean="0">
              <a:latin typeface="黑体" panose="02010609060101010101" pitchFamily="49" charset="-122"/>
            </a:endParaRPr>
          </a:p>
          <a:p>
            <a:pPr marL="514350" indent="-514350">
              <a:buAutoNum type="arabicPeriod"/>
            </a:pPr>
            <a:r>
              <a:rPr lang="en-US" altLang="zh-CN" sz="2400" b="1" dirty="0" smtClean="0">
                <a:latin typeface="黑体" panose="02010609060101010101" pitchFamily="49" charset="-122"/>
              </a:rPr>
              <a:t>Cache</a:t>
            </a:r>
            <a:r>
              <a:rPr lang="zh-CN" altLang="en-US" sz="2400" b="1" dirty="0" smtClean="0">
                <a:latin typeface="黑体" panose="02010609060101010101" pitchFamily="49" charset="-122"/>
              </a:rPr>
              <a:t>怎么组织，其大小怎么计算？</a:t>
            </a:r>
            <a:endParaRPr lang="en-US" altLang="zh-CN" sz="2400" b="1" dirty="0" smtClean="0">
              <a:latin typeface="黑体" panose="02010609060101010101" pitchFamily="49" charset="-122"/>
            </a:endParaRPr>
          </a:p>
          <a:p>
            <a:pPr marL="514350" indent="-514350">
              <a:buAutoNum type="arabicPeriod"/>
            </a:pPr>
            <a:r>
              <a:rPr lang="zh-CN" altLang="en-US" sz="2400" b="1" dirty="0" smtClean="0">
                <a:latin typeface="黑体" panose="02010609060101010101" pitchFamily="49" charset="-122"/>
              </a:rPr>
              <a:t>程序怎么利用高速缓存访问存储器？</a:t>
            </a:r>
            <a:endParaRPr lang="en-US" altLang="zh-CN" sz="2400" b="1" dirty="0" smtClean="0">
              <a:latin typeface="黑体" panose="02010609060101010101" pitchFamily="49" charset="-122"/>
            </a:endParaRPr>
          </a:p>
          <a:p>
            <a:pPr marL="514350" indent="-514350">
              <a:buAutoNum type="arabicPeriod"/>
            </a:pPr>
            <a:r>
              <a:rPr lang="zh-CN" altLang="en-US" sz="2400" b="1" dirty="0" smtClean="0">
                <a:latin typeface="黑体" panose="02010609060101010101" pitchFamily="49" charset="-122"/>
              </a:rPr>
              <a:t>空间局部性好的程序也常会发生</a:t>
            </a:r>
            <a:r>
              <a:rPr lang="en-US" altLang="zh-CN" sz="2400" b="1" dirty="0" smtClean="0">
                <a:latin typeface="黑体" panose="02010609060101010101" pitchFamily="49" charset="-122"/>
              </a:rPr>
              <a:t>Cache</a:t>
            </a:r>
            <a:r>
              <a:rPr lang="zh-CN" altLang="en-US" sz="2400" b="1" dirty="0" smtClean="0">
                <a:latin typeface="黑体" panose="02010609060101010101" pitchFamily="49" charset="-122"/>
              </a:rPr>
              <a:t>抖动，导致性能大降，是怎么回事？怎么解决？</a:t>
            </a:r>
            <a:endParaRPr lang="en-US" altLang="zh-CN" sz="2400" b="1" dirty="0">
              <a:latin typeface="黑体" panose="02010609060101010101" pitchFamily="49" charset="-122"/>
            </a:endParaRPr>
          </a:p>
          <a:p>
            <a:pPr marL="514350" indent="-514350">
              <a:buAutoNum type="arabicPeriod"/>
            </a:pPr>
            <a:r>
              <a:rPr lang="zh-CN" altLang="en-US" sz="2400" b="1" dirty="0" smtClean="0">
                <a:latin typeface="黑体" panose="02010609060101010101" pitchFamily="49" charset="-122"/>
              </a:rPr>
              <a:t>为什么用中间位不用高位作为组</a:t>
            </a:r>
            <a:r>
              <a:rPr lang="en-US" altLang="zh-CN" sz="2400" b="1" dirty="0" smtClean="0">
                <a:latin typeface="黑体" panose="02010609060101010101" pitchFamily="49" charset="-122"/>
              </a:rPr>
              <a:t>/</a:t>
            </a:r>
            <a:r>
              <a:rPr lang="zh-CN" altLang="en-US" sz="2400" b="1" dirty="0" smtClean="0">
                <a:latin typeface="黑体" panose="02010609060101010101" pitchFamily="49" charset="-122"/>
              </a:rPr>
              <a:t>索引？</a:t>
            </a:r>
            <a:endParaRPr lang="en-US" altLang="zh-CN" sz="2400" b="1" dirty="0" smtClean="0">
              <a:latin typeface="黑体" panose="02010609060101010101" pitchFamily="49" charset="-122"/>
            </a:endParaRPr>
          </a:p>
          <a:p>
            <a:pPr marL="514350" indent="-514350">
              <a:buAutoNum type="arabicPeriod"/>
            </a:pPr>
            <a:r>
              <a:rPr lang="zh-CN" altLang="en-US" sz="2400" b="1" dirty="0" smtClean="0">
                <a:latin typeface="黑体" panose="02010609060101010101" pitchFamily="49" charset="-122"/>
              </a:rPr>
              <a:t>你的计算机</a:t>
            </a:r>
            <a:r>
              <a:rPr lang="en-US" altLang="zh-CN" sz="2400" b="1" dirty="0" smtClean="0">
                <a:latin typeface="黑体" panose="02010609060101010101" pitchFamily="49" charset="-122"/>
              </a:rPr>
              <a:t>CPU</a:t>
            </a:r>
            <a:r>
              <a:rPr lang="zh-CN" altLang="en-US" sz="2400" b="1" dirty="0" smtClean="0">
                <a:latin typeface="黑体" panose="02010609060101010101" pitchFamily="49" charset="-122"/>
              </a:rPr>
              <a:t>各级</a:t>
            </a:r>
            <a:r>
              <a:rPr lang="en-US" altLang="zh-CN" sz="2400" b="1" dirty="0" smtClean="0">
                <a:latin typeface="黑体" panose="02010609060101010101" pitchFamily="49" charset="-122"/>
              </a:rPr>
              <a:t>Cache</a:t>
            </a:r>
            <a:r>
              <a:rPr lang="zh-CN" altLang="en-US" sz="2400" b="1" dirty="0" smtClean="0">
                <a:latin typeface="黑体" panose="02010609060101010101" pitchFamily="49" charset="-122"/>
              </a:rPr>
              <a:t>多大？是哪一种？</a:t>
            </a:r>
            <a:r>
              <a:rPr lang="en-US" altLang="zh-CN" sz="2400" b="1" dirty="0" smtClean="0">
                <a:latin typeface="黑体" panose="02010609060101010101" pitchFamily="49" charset="-122"/>
              </a:rPr>
              <a:t>C</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S</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E</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B</a:t>
            </a:r>
            <a:r>
              <a:rPr lang="zh-CN" altLang="en-US" sz="2400" b="1" dirty="0" smtClean="0">
                <a:latin typeface="黑体" panose="02010609060101010101" pitchFamily="49" charset="-122"/>
              </a:rPr>
              <a:t>各是多少？</a:t>
            </a:r>
            <a:endParaRPr lang="zh-CN" altLang="en-US" sz="2400" b="1" dirty="0" smtClean="0">
              <a:latin typeface="黑体" panose="02010609060101010101" pitchFamily="49" charset="-122"/>
            </a:endParaRPr>
          </a:p>
          <a:p>
            <a:pPr marL="514350" indent="-514350">
              <a:buAutoNum type="arabicPeriod"/>
            </a:pPr>
            <a:r>
              <a:rPr lang="en-US" altLang="zh-CN" sz="2400" b="1" dirty="0" smtClean="0">
                <a:latin typeface="黑体" panose="02010609060101010101" pitchFamily="49" charset="-122"/>
                <a:sym typeface="+mn-ea"/>
              </a:rPr>
              <a:t>LRU</a:t>
            </a:r>
            <a:r>
              <a:rPr lang="zh-CN" altLang="en-US" sz="2400" b="1" dirty="0" smtClean="0">
                <a:latin typeface="黑体" panose="02010609060101010101" pitchFamily="49" charset="-122"/>
                <a:sym typeface="+mn-ea"/>
              </a:rPr>
              <a:t>的算法实现？命中行</a:t>
            </a:r>
            <a:r>
              <a:rPr lang="en-US" altLang="zh-CN" sz="2400" b="1" dirty="0" smtClean="0">
                <a:latin typeface="黑体" panose="02010609060101010101" pitchFamily="49" charset="-122"/>
                <a:sym typeface="+mn-ea"/>
              </a:rPr>
              <a:t>Counter=0</a:t>
            </a:r>
            <a:r>
              <a:rPr lang="zh-CN" altLang="en-US" sz="2400" b="1" dirty="0" smtClean="0">
                <a:latin typeface="黑体" panose="02010609060101010101" pitchFamily="49" charset="-122"/>
                <a:sym typeface="+mn-ea"/>
              </a:rPr>
              <a:t>，其他行的加</a:t>
            </a:r>
            <a:r>
              <a:rPr lang="en-US" altLang="zh-CN" sz="2400" b="1" dirty="0" smtClean="0">
                <a:latin typeface="黑体" panose="02010609060101010101" pitchFamily="49" charset="-122"/>
                <a:sym typeface="+mn-ea"/>
              </a:rPr>
              <a:t>1</a:t>
            </a:r>
            <a:r>
              <a:rPr lang="zh-CN" altLang="en-US" sz="2400" b="1" dirty="0" smtClean="0">
                <a:latin typeface="黑体" panose="02010609060101010101" pitchFamily="49" charset="-122"/>
                <a:sym typeface="+mn-ea"/>
              </a:rPr>
              <a:t>，淘汰计数器最大的</a:t>
            </a:r>
            <a:r>
              <a:rPr lang="en-US" altLang="zh-CN" sz="2400" b="1" dirty="0" smtClean="0">
                <a:latin typeface="黑体" panose="02010609060101010101" pitchFamily="49" charset="-122"/>
                <a:sym typeface="+mn-ea"/>
              </a:rPr>
              <a:t>-</a:t>
            </a:r>
            <a:r>
              <a:rPr lang="zh-CN" altLang="en-US" sz="2400" b="1" dirty="0" smtClean="0">
                <a:latin typeface="黑体" panose="02010609060101010101" pitchFamily="49" charset="-122"/>
                <a:sym typeface="+mn-ea"/>
              </a:rPr>
              <a:t>请设计控制逻辑（</a:t>
            </a:r>
            <a:r>
              <a:rPr lang="en-US" altLang="zh-CN" sz="2400" b="1" dirty="0" smtClean="0">
                <a:latin typeface="黑体" panose="02010609060101010101" pitchFamily="49" charset="-122"/>
                <a:sym typeface="+mn-ea"/>
              </a:rPr>
              <a:t>8</a:t>
            </a:r>
            <a:r>
              <a:rPr lang="zh-CN" altLang="en-US" sz="2400" b="1" dirty="0" smtClean="0">
                <a:latin typeface="黑体" panose="02010609060101010101" pitchFamily="49" charset="-122"/>
                <a:sym typeface="+mn-ea"/>
              </a:rPr>
              <a:t>路）。</a:t>
            </a:r>
            <a:endParaRPr lang="zh-CN" altLang="en-US" sz="2400" b="1" dirty="0" smtClean="0">
              <a:latin typeface="黑体" panose="02010609060101010101" pitchFamily="49" charset="-122"/>
              <a:sym typeface="+mn-ea"/>
            </a:endParaRPr>
          </a:p>
          <a:p>
            <a:pPr marL="514350" indent="-514350">
              <a:buAutoNum type="arabicPeriod"/>
            </a:pPr>
            <a:r>
              <a:rPr lang="en-US" altLang="zh-CN" sz="2400" b="1" dirty="0" smtClean="0">
                <a:latin typeface="黑体" panose="02010609060101010101" pitchFamily="49" charset="-122"/>
                <a:sym typeface="+mn-ea"/>
              </a:rPr>
              <a:t>I7</a:t>
            </a:r>
            <a:r>
              <a:rPr lang="zh-CN" altLang="en-US" sz="2400" b="1" dirty="0" smtClean="0">
                <a:latin typeface="黑体" panose="02010609060101010101" pitchFamily="49" charset="-122"/>
                <a:sym typeface="+mn-ea"/>
              </a:rPr>
              <a:t>的</a:t>
            </a:r>
            <a:r>
              <a:rPr lang="en-US" altLang="zh-CN" sz="2400" b="1" dirty="0" smtClean="0">
                <a:latin typeface="黑体" panose="02010609060101010101" pitchFamily="49" charset="-122"/>
                <a:sym typeface="+mn-ea"/>
              </a:rPr>
              <a:t>CPU</a:t>
            </a:r>
            <a:r>
              <a:rPr lang="zh-CN" altLang="en-US" sz="2400" b="1" dirty="0" smtClean="0">
                <a:latin typeface="黑体" panose="02010609060101010101" pitchFamily="49" charset="-122"/>
                <a:sym typeface="+mn-ea"/>
              </a:rPr>
              <a:t>，</a:t>
            </a:r>
            <a:r>
              <a:rPr lang="en-US" altLang="zh-CN" sz="2400" b="1" dirty="0" smtClean="0">
                <a:latin typeface="黑体" panose="02010609060101010101" pitchFamily="49" charset="-122"/>
                <a:sym typeface="+mn-ea"/>
              </a:rPr>
              <a:t>L2Cache</a:t>
            </a:r>
            <a:r>
              <a:rPr lang="zh-CN" altLang="en-US" sz="2400" b="1" dirty="0" smtClean="0">
                <a:latin typeface="黑体" panose="02010609060101010101" pitchFamily="49" charset="-122"/>
                <a:sym typeface="+mn-ea"/>
              </a:rPr>
              <a:t>为</a:t>
            </a:r>
            <a:r>
              <a:rPr lang="en-US" altLang="zh-CN" sz="2400" b="1" dirty="0">
                <a:latin typeface="黑体" panose="02010609060101010101" pitchFamily="49" charset="-122"/>
                <a:sym typeface="+mn-ea"/>
              </a:rPr>
              <a:t>8</a:t>
            </a:r>
            <a:r>
              <a:rPr lang="zh-CN" altLang="en-US" sz="2400" b="1" dirty="0" smtClean="0">
                <a:latin typeface="黑体" panose="02010609060101010101" pitchFamily="49" charset="-122"/>
                <a:sym typeface="+mn-ea"/>
              </a:rPr>
              <a:t>路的</a:t>
            </a:r>
            <a:r>
              <a:rPr lang="en-US" altLang="zh-CN" sz="2400" b="1" dirty="0" smtClean="0">
                <a:latin typeface="黑体" panose="02010609060101010101" pitchFamily="49" charset="-122"/>
                <a:sym typeface="+mn-ea"/>
              </a:rPr>
              <a:t>2M</a:t>
            </a:r>
            <a:r>
              <a:rPr lang="zh-CN" altLang="en-US" sz="2400" b="1" dirty="0" smtClean="0">
                <a:latin typeface="黑体" panose="02010609060101010101" pitchFamily="49" charset="-122"/>
                <a:sym typeface="+mn-ea"/>
              </a:rPr>
              <a:t>容量，则其</a:t>
            </a:r>
            <a:r>
              <a:rPr lang="en-US" altLang="zh-CN" sz="2400" b="1" dirty="0" smtClean="0">
                <a:latin typeface="黑体" panose="02010609060101010101" pitchFamily="49" charset="-122"/>
                <a:sym typeface="+mn-ea"/>
              </a:rPr>
              <a:t>B=  S=  E=</a:t>
            </a:r>
            <a:endParaRPr lang="en-US" altLang="zh-CN" sz="2400" b="1" dirty="0" smtClean="0">
              <a:latin typeface="黑体" panose="02010609060101010101" pitchFamily="49" charset="-122"/>
            </a:endParaRPr>
          </a:p>
          <a:p>
            <a:pPr marL="514350" indent="-514350">
              <a:buAutoNum type="arabicPeriod"/>
            </a:pPr>
            <a:r>
              <a:rPr lang="zh-CN" altLang="en-US" sz="2400" b="1" dirty="0" smtClean="0">
                <a:latin typeface="黑体" panose="02010609060101010101" pitchFamily="49" charset="-122"/>
                <a:sym typeface="+mn-ea"/>
              </a:rPr>
              <a:t>全相联</a:t>
            </a:r>
            <a:r>
              <a:rPr lang="en-US" altLang="zh-CN" sz="2400" b="1" dirty="0" smtClean="0">
                <a:latin typeface="黑体" panose="02010609060101010101" pitchFamily="49" charset="-122"/>
                <a:sym typeface="+mn-ea"/>
              </a:rPr>
              <a:t>Cache</a:t>
            </a:r>
            <a:r>
              <a:rPr lang="zh-CN" altLang="en-US" sz="2400" b="1" dirty="0" smtClean="0">
                <a:latin typeface="黑体" panose="02010609060101010101" pitchFamily="49" charset="-122"/>
                <a:sym typeface="+mn-ea"/>
              </a:rPr>
              <a:t>有冲突不命中吗？为什么</a:t>
            </a:r>
            <a:endParaRPr lang="zh-CN" altLang="en-US" sz="2400" b="1" dirty="0" smtClean="0">
              <a:latin typeface="黑体" panose="02010609060101010101" pitchFamily="49" charset="-122"/>
              <a:sym typeface="+mn-ea"/>
            </a:endParaRPr>
          </a:p>
          <a:p>
            <a:pPr marL="514350" indent="-514350">
              <a:buAutoNum type="arabicPeriod"/>
            </a:pPr>
            <a:r>
              <a:rPr lang="zh-CN" altLang="en-US" sz="2400" b="1" dirty="0" smtClean="0">
                <a:latin typeface="黑体" panose="02010609060101010101" pitchFamily="49" charset="-122"/>
                <a:sym typeface="+mn-ea"/>
              </a:rPr>
              <a:t>访问高速缓存的地址比内存的地址要短，是吗？</a:t>
            </a:r>
            <a:endParaRPr lang="zh-CN" altLang="en-US" sz="2400" b="1" dirty="0" smtClean="0">
              <a:latin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857" y="348615"/>
            <a:ext cx="8786982" cy="676910"/>
          </a:xfrm>
        </p:spPr>
        <p:txBody>
          <a:bodyPr/>
          <a:lstStyle/>
          <a:p>
            <a:pPr algn="ctr"/>
            <a:r>
              <a:rPr lang="en-US" altLang="zh-CN" sz="4400" dirty="0"/>
              <a:t>QA 21</a:t>
            </a:r>
            <a:endParaRPr lang="en-US" altLang="zh-CN" sz="4400" dirty="0"/>
          </a:p>
        </p:txBody>
      </p:sp>
      <p:sp>
        <p:nvSpPr>
          <p:cNvPr id="3" name="内容占位符 2"/>
          <p:cNvSpPr>
            <a:spLocks noGrp="1"/>
          </p:cNvSpPr>
          <p:nvPr>
            <p:ph idx="1"/>
          </p:nvPr>
        </p:nvSpPr>
        <p:spPr>
          <a:xfrm>
            <a:off x="176530" y="960755"/>
            <a:ext cx="8803640" cy="5673090"/>
          </a:xfrm>
        </p:spPr>
        <p:txBody>
          <a:bodyPr wrap="square"/>
          <a:lstStyle/>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Cache的写命中策略有哪些？</a:t>
            </a:r>
            <a:endParaRPr lang="zh-CN" altLang="en-US" sz="3200" b="1" kern="1200" spc="-5" dirty="0" smtClean="0"/>
          </a:p>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Cache的写不命中策略有哪些？</a:t>
            </a:r>
            <a:endParaRPr lang="zh-CN" altLang="en-US" sz="3200" b="1" kern="1200" spc="-5" dirty="0" smtClean="0"/>
          </a:p>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为什么高速缓存用不命中率而不是命中率来衡量性能？</a:t>
            </a:r>
            <a:endParaRPr lang="zh-CN" altLang="en-US" sz="3200" b="1" kern="1200" spc="-5" dirty="0" smtClean="0"/>
          </a:p>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怎么编写高速缓存友好的代码？</a:t>
            </a:r>
            <a:endParaRPr lang="zh-CN" altLang="en-US" sz="3200" b="1" kern="1200" spc="-5" dirty="0" smtClean="0"/>
          </a:p>
          <a:p>
            <a:pPr marL="355600" indent="-342900" algn="l">
              <a:buClr>
                <a:srgbClr val="990000"/>
              </a:buClr>
              <a:buSzPct val="58000"/>
              <a:buFont typeface="Wingdings 2" panose="05020102010507070707"/>
              <a:buChar char=""/>
              <a:tabLst>
                <a:tab pos="355600" algn="l"/>
              </a:tabLst>
            </a:pPr>
            <a:r>
              <a:rPr lang="zh-CN" altLang="en-US" sz="3200" b="1" dirty="0">
                <a:sym typeface="+mn-ea"/>
              </a:rPr>
              <a:t>重</a:t>
            </a:r>
            <a:r>
              <a:rPr lang="zh-CN" altLang="en-US" sz="3200" b="1" dirty="0" smtClean="0">
                <a:sym typeface="+mn-ea"/>
              </a:rPr>
              <a:t>新排列以</a:t>
            </a:r>
            <a:r>
              <a:rPr lang="zh-CN" altLang="en-US" sz="3200" b="1" dirty="0">
                <a:sym typeface="+mn-ea"/>
              </a:rPr>
              <a:t>提升程序的</a:t>
            </a:r>
            <a:r>
              <a:rPr lang="en-US" altLang="zh-CN" sz="3200" b="1" dirty="0">
                <a:sym typeface="+mn-ea"/>
              </a:rPr>
              <a:t>_____</a:t>
            </a:r>
            <a:r>
              <a:rPr lang="zh-CN" altLang="en-US" sz="3200" b="1" dirty="0">
                <a:sym typeface="+mn-ea"/>
              </a:rPr>
              <a:t>局部性</a:t>
            </a:r>
            <a:endParaRPr lang="zh-CN" altLang="en-US" sz="3200" b="1" dirty="0">
              <a:sym typeface="+mn-ea"/>
            </a:endParaRPr>
          </a:p>
          <a:p>
            <a:pPr marL="355600" indent="-342900" algn="l">
              <a:buClr>
                <a:srgbClr val="990000"/>
              </a:buClr>
              <a:buSzPct val="58000"/>
              <a:buFont typeface="Wingdings 2" panose="05020102010507070707"/>
              <a:buChar char=""/>
              <a:tabLst>
                <a:tab pos="355600" algn="l"/>
              </a:tabLst>
            </a:pPr>
            <a:r>
              <a:rPr lang="zh-CN" altLang="en-US" sz="3200" b="1" dirty="0">
                <a:sym typeface="+mn-ea"/>
              </a:rPr>
              <a:t>使用分块</a:t>
            </a:r>
            <a:r>
              <a:rPr lang="zh-CN" altLang="en-US" sz="3200" b="1" dirty="0" smtClean="0">
                <a:sym typeface="+mn-ea"/>
              </a:rPr>
              <a:t>以</a:t>
            </a:r>
            <a:r>
              <a:rPr lang="zh-CN" altLang="en-US" sz="3200" b="1" dirty="0">
                <a:sym typeface="+mn-ea"/>
              </a:rPr>
              <a:t>提升程序的</a:t>
            </a:r>
            <a:r>
              <a:rPr lang="en-US" altLang="zh-CN" sz="3200" b="1" dirty="0">
                <a:sym typeface="+mn-ea"/>
              </a:rPr>
              <a:t>_____</a:t>
            </a:r>
            <a:r>
              <a:rPr lang="zh-CN" altLang="en-US" sz="3200" b="1" dirty="0">
                <a:sym typeface="+mn-ea"/>
              </a:rPr>
              <a:t>局部性</a:t>
            </a:r>
            <a:endParaRPr lang="zh-CN" altLang="en-US" sz="3200" b="1" dirty="0">
              <a:sym typeface="+mn-ea"/>
            </a:endParaRPr>
          </a:p>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使用分块提高缓冲器命中率的基本思想与算法？</a:t>
            </a:r>
            <a:endParaRPr lang="zh-CN" altLang="en-US" sz="3200" b="1" kern="1200" spc="-5" dirty="0" smtClean="0"/>
          </a:p>
          <a:p>
            <a:pPr marL="355600" indent="-342900" algn="l">
              <a:buClr>
                <a:srgbClr val="990000"/>
              </a:buClr>
              <a:buSzPct val="58000"/>
              <a:buFont typeface="Wingdings 2" panose="05020102010507070707"/>
              <a:buChar char=""/>
              <a:tabLst>
                <a:tab pos="355600" algn="l"/>
              </a:tabLst>
            </a:pPr>
            <a:r>
              <a:rPr lang="zh-CN" altLang="en-US" sz="3200" b="1" kern="1200" spc="-5" dirty="0" smtClean="0">
                <a:sym typeface="+mn-ea"/>
              </a:rPr>
              <a:t>新的计算机</a:t>
            </a:r>
            <a:r>
              <a:rPr lang="en-US" altLang="zh-CN" sz="3200" b="1" kern="1200" spc="-5" dirty="0" smtClean="0">
                <a:sym typeface="+mn-ea"/>
              </a:rPr>
              <a:t>cache</a:t>
            </a:r>
            <a:r>
              <a:rPr lang="zh-CN" altLang="en-US" sz="3200" b="1" kern="1200" spc="-5" dirty="0" smtClean="0">
                <a:sym typeface="+mn-ea"/>
              </a:rPr>
              <a:t>技术：指令Cache-&gt;微指令Cache、追踪缓存TraceCache等，  </a:t>
            </a:r>
            <a:r>
              <a:rPr lang="en-US" altLang="zh-CN" sz="3200" b="1" kern="1200" spc="-5" dirty="0" smtClean="0">
                <a:sym typeface="+mn-ea"/>
              </a:rPr>
              <a:t>TLB</a:t>
            </a:r>
            <a:r>
              <a:rPr lang="zh-CN" altLang="en-US" sz="3200" b="1" kern="1200" spc="-5" dirty="0" smtClean="0">
                <a:sym typeface="+mn-ea"/>
              </a:rPr>
              <a:t>等</a:t>
            </a:r>
            <a:endParaRPr lang="en-US" altLang="zh-CN" sz="3200" b="1" dirty="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857" y="348615"/>
            <a:ext cx="8786982" cy="676910"/>
          </a:xfrm>
        </p:spPr>
        <p:txBody>
          <a:bodyPr/>
          <a:lstStyle/>
          <a:p>
            <a:pPr algn="ctr"/>
            <a:r>
              <a:rPr lang="en-US" altLang="zh-CN" sz="4400" dirty="0" smtClean="0"/>
              <a:t>QA 22</a:t>
            </a:r>
            <a:endParaRPr lang="en-US" altLang="zh-CN" sz="4400" dirty="0"/>
          </a:p>
        </p:txBody>
      </p:sp>
      <p:sp>
        <p:nvSpPr>
          <p:cNvPr id="3" name="内容占位符 2"/>
          <p:cNvSpPr>
            <a:spLocks noGrp="1"/>
          </p:cNvSpPr>
          <p:nvPr>
            <p:ph idx="4294967295"/>
          </p:nvPr>
        </p:nvSpPr>
        <p:spPr>
          <a:xfrm>
            <a:off x="695325" y="1191895"/>
            <a:ext cx="8143875" cy="5132705"/>
          </a:xfrm>
        </p:spPr>
        <p:txBody>
          <a:bodyPr wrap="square"/>
          <a:lstStyle/>
          <a:p>
            <a:r>
              <a:rPr lang="zh-CN" altLang="en-US" sz="2400" dirty="0">
                <a:latin typeface="Times New Roman" panose="02020603050405020304" pitchFamily="18" charset="0"/>
                <a:cs typeface="Times New Roman" panose="02020603050405020304" pitchFamily="18" charset="0"/>
              </a:rPr>
              <a:t>计算机系统的各层发生哪些异常控制？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异常处理后有哪三种返回机制？</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简述异常、异常号、异常处理程序、异常表的关系？</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中通过</a:t>
            </a:r>
            <a:r>
              <a:rPr lang="en-US" altLang="zh-CN" sz="2400" dirty="0" err="1">
                <a:latin typeface="Times New Roman" panose="02020603050405020304" pitchFamily="18" charset="0"/>
                <a:cs typeface="Times New Roman" panose="02020603050405020304" pitchFamily="18" charset="0"/>
              </a:rPr>
              <a:t>scanf</a:t>
            </a:r>
            <a:r>
              <a:rPr lang="zh-CN" altLang="en-US" sz="2400" dirty="0">
                <a:latin typeface="Times New Roman" panose="02020603050405020304" pitchFamily="18" charset="0"/>
                <a:cs typeface="Times New Roman" panose="02020603050405020304" pitchFamily="18" charset="0"/>
              </a:rPr>
              <a:t>等</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函数处理</a:t>
            </a:r>
            <a:r>
              <a:rPr lang="en-US" altLang="zh-CN" sz="2400" dirty="0">
                <a:latin typeface="Times New Roman" panose="02020603050405020304" pitchFamily="18" charset="0"/>
                <a:cs typeface="Times New Roman" panose="02020603050405020304" pitchFamily="18" charset="0"/>
              </a:rPr>
              <a:t>IO</a:t>
            </a:r>
            <a:r>
              <a:rPr lang="zh-CN" altLang="en-US" sz="2400" dirty="0">
                <a:latin typeface="Times New Roman" panose="02020603050405020304" pitchFamily="18" charset="0"/>
                <a:cs typeface="Times New Roman" panose="02020603050405020304" pitchFamily="18" charset="0"/>
              </a:rPr>
              <a:t>异常</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Linux</a:t>
            </a:r>
            <a:r>
              <a:rPr lang="zh-CN" altLang="en-US" sz="2400" dirty="0">
                <a:latin typeface="Times New Roman" panose="02020603050405020304" pitchFamily="18" charset="0"/>
                <a:cs typeface="Times New Roman" panose="02020603050405020304" pitchFamily="18" charset="0"/>
              </a:rPr>
              <a:t>系统调用中的功能号</a:t>
            </a:r>
            <a:r>
              <a:rPr lang="en-US" altLang="zh-CN" sz="24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就是异常号</a:t>
            </a:r>
            <a:r>
              <a:rPr lang="en-US" altLang="zh-CN" sz="2400" dirty="0">
                <a:latin typeface="Times New Roman" panose="02020603050405020304" pitchFamily="18" charset="0"/>
                <a:cs typeface="Times New Roman" panose="02020603050405020304" pitchFamily="18" charset="0"/>
              </a:rPr>
              <a:t>n</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系统调用是一个特殊的异常处理子程序</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异步异常需要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只需要</a:t>
            </a:r>
            <a:r>
              <a:rPr lang="en-US" altLang="zh-CN" sz="2400" dirty="0">
                <a:latin typeface="Times New Roman" panose="02020603050405020304" pitchFamily="18" charset="0"/>
                <a:cs typeface="Times New Roman" panose="02020603050405020304" pitchFamily="18" charset="0"/>
              </a:rPr>
              <a:t>CPU</a:t>
            </a:r>
            <a:r>
              <a:rPr lang="zh-CN" altLang="en-US" sz="2400" dirty="0">
                <a:latin typeface="Times New Roman" panose="02020603050405020304" pitchFamily="18" charset="0"/>
                <a:cs typeface="Times New Roman" panose="02020603050405020304" pitchFamily="18" charset="0"/>
              </a:rPr>
              <a:t>执行异常处理子程序，只需要操作系统处理即可。</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浮点除以</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产生异常，导致程序终止</a:t>
            </a:r>
            <a:r>
              <a:rPr lang="en-US" altLang="zh-CN" sz="2400" dirty="0">
                <a:latin typeface="Times New Roman" panose="02020603050405020304" pitchFamily="18" charset="0"/>
                <a:cs typeface="Times New Roman" panose="02020603050405020304" pitchFamily="18" charset="0"/>
              </a:rPr>
              <a:t>Abort</a:t>
            </a:r>
            <a:r>
              <a:rPr lang="zh-CN" altLang="en-US" sz="2400" dirty="0">
                <a:latin typeface="Times New Roman" panose="02020603050405020304" pitchFamily="18" charset="0"/>
                <a:cs typeface="Times New Roman" panose="02020603050405020304" pitchFamily="18" charset="0"/>
              </a:rPr>
              <a:t>退出。</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浮点数除以</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，不产生异常，程序正常执行。</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任何数除以</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产生异常，导致程序终止</a:t>
            </a:r>
            <a:r>
              <a:rPr lang="en-US" altLang="zh-CN" sz="2400" dirty="0">
                <a:latin typeface="Times New Roman" panose="02020603050405020304" pitchFamily="18" charset="0"/>
                <a:cs typeface="Times New Roman" panose="02020603050405020304" pitchFamily="18" charset="0"/>
              </a:rPr>
              <a:t>Abort</a:t>
            </a:r>
            <a:r>
              <a:rPr lang="zh-CN" altLang="en-US" sz="2400" dirty="0">
                <a:latin typeface="Times New Roman" panose="02020603050405020304" pitchFamily="18" charset="0"/>
                <a:cs typeface="Times New Roman" panose="02020603050405020304" pitchFamily="18" charset="0"/>
              </a:rPr>
              <a:t>退出。</a:t>
            </a:r>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每个进程的地址空间是整个内存空间的</a:t>
            </a:r>
            <a:r>
              <a:rPr lang="zh-CN" altLang="en-US" sz="2400" dirty="0" smtClean="0">
                <a:latin typeface="Times New Roman" panose="02020603050405020304" pitchFamily="18" charset="0"/>
                <a:cs typeface="Times New Roman" panose="02020603050405020304" pitchFamily="18" charset="0"/>
              </a:rPr>
              <a:t>一部分</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320675"/>
            <a:ext cx="8229600" cy="561975"/>
          </a:xfrm>
        </p:spPr>
        <p:txBody>
          <a:bodyPr/>
          <a:lstStyle/>
          <a:p>
            <a:r>
              <a:rPr lang="zh-CN" altLang="en-US" sz="3200" smtClean="0"/>
              <a:t>用</a:t>
            </a:r>
            <a:r>
              <a:rPr lang="zh-CN" altLang="en-US" sz="3200" smtClean="0">
                <a:latin typeface="黑体" panose="02010609060101010101" pitchFamily="49" charset="-122"/>
              </a:rPr>
              <a:t>“</a:t>
            </a:r>
            <a:r>
              <a:rPr lang="zh-CN" altLang="en-US" sz="3200" smtClean="0"/>
              <a:t>系统思维</a:t>
            </a:r>
            <a:r>
              <a:rPr lang="zh-CN" altLang="en-US" sz="3200" smtClean="0">
                <a:latin typeface="黑体" panose="02010609060101010101" pitchFamily="49" charset="-122"/>
              </a:rPr>
              <a:t>”</a:t>
            </a:r>
            <a:r>
              <a:rPr lang="zh-CN" altLang="en-US" sz="3200" smtClean="0"/>
              <a:t>分析问题</a:t>
            </a:r>
            <a:endParaRPr lang="zh-CN" altLang="en-US" sz="3200" smtClean="0"/>
          </a:p>
        </p:txBody>
      </p:sp>
      <p:sp>
        <p:nvSpPr>
          <p:cNvPr id="44035" name="Rectangle 3"/>
          <p:cNvSpPr>
            <a:spLocks noGrp="1" noChangeArrowheads="1"/>
          </p:cNvSpPr>
          <p:nvPr>
            <p:ph type="body" idx="1"/>
          </p:nvPr>
        </p:nvSpPr>
        <p:spPr>
          <a:xfrm>
            <a:off x="468313" y="1058863"/>
            <a:ext cx="8469312" cy="5218112"/>
          </a:xfrm>
        </p:spPr>
        <p:txBody>
          <a:bodyPr/>
          <a:lstStyle/>
          <a:p>
            <a:pPr>
              <a:buFontTx/>
              <a:buNone/>
            </a:pPr>
            <a:r>
              <a:rPr lang="zh-CN" altLang="en-US" sz="2000" dirty="0" smtClean="0">
                <a:latin typeface="微软雅黑" panose="020B0503020204020204" charset="-122"/>
              </a:rPr>
              <a:t>代码段一：</a:t>
            </a:r>
            <a:endParaRPr lang="zh-CN" altLang="en-US" sz="2000" dirty="0" smtClean="0">
              <a:latin typeface="微软雅黑" panose="020B0503020204020204" charset="-122"/>
            </a:endParaRPr>
          </a:p>
          <a:p>
            <a:pPr>
              <a:buFontTx/>
              <a:buNone/>
            </a:pPr>
            <a:r>
              <a:rPr lang="en-US" altLang="zh-CN" sz="2000" dirty="0" err="1" smtClean="0">
                <a:latin typeface="微软雅黑" panose="020B0503020204020204" charset="-122"/>
              </a:rPr>
              <a:t>int</a:t>
            </a:r>
            <a:r>
              <a:rPr lang="en-US" altLang="zh-CN" sz="2000" dirty="0" smtClean="0">
                <a:latin typeface="微软雅黑" panose="020B0503020204020204" charset="-122"/>
              </a:rPr>
              <a:t> a = 0x80000000;</a:t>
            </a:r>
            <a:endParaRPr lang="en-US" altLang="zh-CN" sz="2000" dirty="0" smtClean="0">
              <a:latin typeface="微软雅黑" panose="020B0503020204020204" charset="-122"/>
            </a:endParaRPr>
          </a:p>
          <a:p>
            <a:pPr>
              <a:buFontTx/>
              <a:buNone/>
            </a:pPr>
            <a:r>
              <a:rPr lang="en-US" altLang="zh-CN" sz="2000" dirty="0" err="1" smtClean="0">
                <a:latin typeface="微软雅黑" panose="020B0503020204020204" charset="-122"/>
              </a:rPr>
              <a:t>int</a:t>
            </a:r>
            <a:r>
              <a:rPr lang="en-US" altLang="zh-CN" sz="2000" dirty="0" smtClean="0">
                <a:latin typeface="微软雅黑" panose="020B0503020204020204" charset="-122"/>
              </a:rPr>
              <a:t> b = a / -1; </a:t>
            </a:r>
            <a:endParaRPr lang="en-US" altLang="zh-CN" sz="2000" dirty="0" smtClean="0">
              <a:latin typeface="微软雅黑" panose="020B0503020204020204" charset="-122"/>
            </a:endParaRPr>
          </a:p>
          <a:p>
            <a:pPr>
              <a:buFontTx/>
              <a:buNone/>
            </a:pPr>
            <a:r>
              <a:rPr lang="en-US" altLang="zh-CN" sz="2000" dirty="0" err="1" smtClean="0">
                <a:latin typeface="微软雅黑" panose="020B0503020204020204" charset="-122"/>
              </a:rPr>
              <a:t>printf</a:t>
            </a:r>
            <a:r>
              <a:rPr lang="en-US" altLang="zh-CN" sz="2000" dirty="0" smtClean="0">
                <a:latin typeface="微软雅黑" panose="020B0503020204020204" charset="-122"/>
              </a:rPr>
              <a:t>("%d\n", b);</a:t>
            </a:r>
            <a:endParaRPr lang="en-US" altLang="zh-CN" sz="2000" dirty="0" smtClean="0">
              <a:latin typeface="微软雅黑" panose="020B0503020204020204" charset="-122"/>
            </a:endParaRPr>
          </a:p>
          <a:p>
            <a:pPr>
              <a:buFontTx/>
              <a:buNone/>
            </a:pPr>
            <a:r>
              <a:rPr lang="zh-CN" altLang="en-US" sz="2000" dirty="0" smtClean="0">
                <a:solidFill>
                  <a:srgbClr val="FF0000"/>
                </a:solidFill>
                <a:latin typeface="微软雅黑" panose="020B0503020204020204" charset="-122"/>
              </a:rPr>
              <a:t>运行结果为</a:t>
            </a:r>
            <a:r>
              <a:rPr lang="en-US" altLang="zh-CN" sz="2000" dirty="0" smtClean="0">
                <a:solidFill>
                  <a:srgbClr val="FF0000"/>
                </a:solidFill>
                <a:latin typeface="微软雅黑" panose="020B0503020204020204" charset="-122"/>
              </a:rPr>
              <a:t>-2147483648</a:t>
            </a:r>
            <a:endParaRPr lang="zh-CN" altLang="en-US" sz="2000" dirty="0" smtClean="0">
              <a:solidFill>
                <a:srgbClr val="FF0000"/>
              </a:solidFill>
              <a:latin typeface="微软雅黑" panose="020B0503020204020204" charset="-122"/>
            </a:endParaRPr>
          </a:p>
          <a:p>
            <a:pPr>
              <a:buFontTx/>
              <a:buNone/>
            </a:pPr>
            <a:endParaRPr lang="zh-CN" altLang="en-US" dirty="0" smtClean="0">
              <a:latin typeface="微软雅黑" panose="020B0503020204020204" charset="-122"/>
            </a:endParaRPr>
          </a:p>
          <a:p>
            <a:pPr>
              <a:buFontTx/>
              <a:buNone/>
            </a:pPr>
            <a:r>
              <a:rPr lang="zh-CN" altLang="en-US" sz="2000" dirty="0" smtClean="0">
                <a:latin typeface="微软雅黑" panose="020B0503020204020204" charset="-122"/>
              </a:rPr>
              <a:t>代码段二：</a:t>
            </a:r>
            <a:endParaRPr lang="zh-CN" altLang="en-US" sz="2000" dirty="0" smtClean="0">
              <a:latin typeface="微软雅黑" panose="020B0503020204020204" charset="-122"/>
            </a:endParaRPr>
          </a:p>
          <a:p>
            <a:pPr>
              <a:buFontTx/>
              <a:buNone/>
            </a:pPr>
            <a:r>
              <a:rPr lang="en-US" altLang="zh-CN" sz="2000" dirty="0" err="1" smtClean="0">
                <a:latin typeface="微软雅黑" panose="020B0503020204020204" charset="-122"/>
              </a:rPr>
              <a:t>int</a:t>
            </a:r>
            <a:r>
              <a:rPr lang="en-US" altLang="zh-CN" sz="2000" dirty="0" smtClean="0">
                <a:latin typeface="微软雅黑" panose="020B0503020204020204" charset="-122"/>
              </a:rPr>
              <a:t> a = 0x80000000;</a:t>
            </a:r>
            <a:endParaRPr lang="en-US" altLang="zh-CN" sz="2000" dirty="0" smtClean="0">
              <a:latin typeface="微软雅黑" panose="020B0503020204020204" charset="-122"/>
            </a:endParaRPr>
          </a:p>
          <a:p>
            <a:pPr>
              <a:buFontTx/>
              <a:buNone/>
            </a:pPr>
            <a:r>
              <a:rPr lang="en-US" altLang="zh-CN" sz="2000" dirty="0" err="1" smtClean="0">
                <a:latin typeface="微软雅黑" panose="020B0503020204020204" charset="-122"/>
              </a:rPr>
              <a:t>int</a:t>
            </a:r>
            <a:r>
              <a:rPr lang="en-US" altLang="zh-CN" sz="2000" dirty="0" smtClean="0">
                <a:latin typeface="微软雅黑" panose="020B0503020204020204" charset="-122"/>
              </a:rPr>
              <a:t> b = -1;</a:t>
            </a:r>
            <a:endParaRPr lang="en-US" altLang="zh-CN" sz="2000" dirty="0" smtClean="0">
              <a:latin typeface="微软雅黑" panose="020B0503020204020204" charset="-122"/>
            </a:endParaRPr>
          </a:p>
          <a:p>
            <a:pPr>
              <a:buFontTx/>
              <a:buNone/>
            </a:pPr>
            <a:r>
              <a:rPr lang="en-US" altLang="zh-CN" sz="2000" dirty="0" err="1" smtClean="0">
                <a:latin typeface="微软雅黑" panose="020B0503020204020204" charset="-122"/>
              </a:rPr>
              <a:t>int</a:t>
            </a:r>
            <a:r>
              <a:rPr lang="en-US" altLang="zh-CN" sz="2000" dirty="0" smtClean="0">
                <a:latin typeface="微软雅黑" panose="020B0503020204020204" charset="-122"/>
              </a:rPr>
              <a:t> c = a / b; </a:t>
            </a:r>
            <a:endParaRPr lang="en-US" altLang="zh-CN" sz="2000" dirty="0" smtClean="0">
              <a:latin typeface="微软雅黑" panose="020B0503020204020204" charset="-122"/>
            </a:endParaRPr>
          </a:p>
          <a:p>
            <a:pPr>
              <a:buFontTx/>
              <a:buNone/>
            </a:pPr>
            <a:r>
              <a:rPr lang="en-US" altLang="zh-CN" sz="2000" dirty="0" err="1" smtClean="0">
                <a:latin typeface="微软雅黑" panose="020B0503020204020204" charset="-122"/>
              </a:rPr>
              <a:t>printf</a:t>
            </a:r>
            <a:r>
              <a:rPr lang="en-US" altLang="zh-CN" sz="2000" dirty="0" smtClean="0">
                <a:latin typeface="微软雅黑" panose="020B0503020204020204" charset="-122"/>
              </a:rPr>
              <a:t>("%d\n", c);</a:t>
            </a:r>
            <a:endParaRPr lang="en-US" altLang="zh-CN" sz="2000" dirty="0" smtClean="0">
              <a:latin typeface="微软雅黑" panose="020B0503020204020204" charset="-122"/>
            </a:endParaRPr>
          </a:p>
          <a:p>
            <a:pPr>
              <a:buFontTx/>
              <a:buNone/>
            </a:pPr>
            <a:endParaRPr lang="en-US" altLang="zh-CN" sz="2000" dirty="0" smtClean="0">
              <a:latin typeface="微软雅黑" panose="020B0503020204020204" charset="-122"/>
            </a:endParaRPr>
          </a:p>
          <a:p>
            <a:pPr>
              <a:buFontTx/>
              <a:buNone/>
            </a:pPr>
            <a:r>
              <a:rPr lang="zh-CN" altLang="en-US" sz="2000" dirty="0" smtClean="0">
                <a:solidFill>
                  <a:srgbClr val="FF0000"/>
                </a:solidFill>
                <a:latin typeface="微软雅黑" panose="020B0503020204020204" charset="-122"/>
              </a:rPr>
              <a:t>运行结果为</a:t>
            </a:r>
            <a:r>
              <a:rPr lang="zh-CN" altLang="en-US" sz="2000" dirty="0" smtClean="0">
                <a:solidFill>
                  <a:srgbClr val="FF0000"/>
                </a:solidFill>
              </a:rPr>
              <a:t>“</a:t>
            </a:r>
            <a:r>
              <a:rPr lang="en-US" altLang="zh-CN" sz="2000" dirty="0" smtClean="0">
                <a:solidFill>
                  <a:srgbClr val="FF0000"/>
                </a:solidFill>
                <a:latin typeface="微软雅黑" panose="020B0503020204020204" charset="-122"/>
              </a:rPr>
              <a:t>Floating point exception</a:t>
            </a:r>
            <a:r>
              <a:rPr lang="en-US" altLang="zh-CN" sz="2000" dirty="0" smtClean="0">
                <a:solidFill>
                  <a:srgbClr val="FF0000"/>
                </a:solidFill>
              </a:rPr>
              <a:t>”</a:t>
            </a:r>
            <a:r>
              <a:rPr lang="zh-CN" altLang="en-US" sz="2000" dirty="0" smtClean="0">
                <a:solidFill>
                  <a:srgbClr val="FF0000"/>
                </a:solidFill>
                <a:latin typeface="微软雅黑" panose="020B0503020204020204" charset="-122"/>
              </a:rPr>
              <a:t>，显然</a:t>
            </a:r>
            <a:r>
              <a:rPr lang="en-US" altLang="zh-CN" sz="2000" dirty="0" smtClean="0">
                <a:solidFill>
                  <a:srgbClr val="FF0000"/>
                </a:solidFill>
                <a:latin typeface="微软雅黑" panose="020B0503020204020204" charset="-122"/>
              </a:rPr>
              <a:t>CPU</a:t>
            </a:r>
            <a:r>
              <a:rPr lang="zh-CN" altLang="en-US" sz="2000" dirty="0" smtClean="0">
                <a:solidFill>
                  <a:srgbClr val="FF0000"/>
                </a:solidFill>
                <a:latin typeface="微软雅黑" panose="020B0503020204020204" charset="-122"/>
              </a:rPr>
              <a:t>检测到了溢出异常</a:t>
            </a:r>
            <a:endParaRPr lang="en-US" altLang="zh-CN" sz="2000" dirty="0" smtClean="0">
              <a:solidFill>
                <a:srgbClr val="FF0000"/>
              </a:solidFill>
              <a:latin typeface="微软雅黑" panose="020B0503020204020204" charset="-122"/>
            </a:endParaRPr>
          </a:p>
        </p:txBody>
      </p:sp>
      <p:sp>
        <p:nvSpPr>
          <p:cNvPr id="44036" name="Rectangle 4"/>
          <p:cNvSpPr>
            <a:spLocks noChangeArrowheads="1"/>
          </p:cNvSpPr>
          <p:nvPr/>
        </p:nvSpPr>
        <p:spPr bwMode="auto">
          <a:xfrm>
            <a:off x="3671888" y="906463"/>
            <a:ext cx="166528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2100">
                <a:solidFill>
                  <a:srgbClr val="0033CC"/>
                </a:solidFill>
                <a:latin typeface="微软雅黑" panose="020B0503020204020204" charset="-122"/>
                <a:ea typeface="微软雅黑" panose="020B0503020204020204" charset="-122"/>
              </a:rPr>
              <a:t>objdump</a:t>
            </a:r>
            <a:r>
              <a:rPr lang="zh-CN" altLang="en-US" sz="2100">
                <a:solidFill>
                  <a:srgbClr val="0033CC"/>
                </a:solidFill>
                <a:latin typeface="微软雅黑" panose="020B0503020204020204" charset="-122"/>
                <a:ea typeface="微软雅黑" panose="020B0503020204020204" charset="-122"/>
              </a:rPr>
              <a:t>反汇编代码</a:t>
            </a:r>
            <a:r>
              <a:rPr lang="en-US" altLang="zh-CN" sz="2100">
                <a:solidFill>
                  <a:srgbClr val="0033CC"/>
                </a:solidFill>
                <a:latin typeface="微软雅黑" panose="020B0503020204020204" charset="-122"/>
                <a:ea typeface="微软雅黑" panose="020B0503020204020204" charset="-122"/>
              </a:rPr>
              <a:t>, </a:t>
            </a:r>
            <a:r>
              <a:rPr lang="zh-CN" altLang="en-US" sz="2100">
                <a:solidFill>
                  <a:srgbClr val="0033CC"/>
                </a:solidFill>
                <a:latin typeface="微软雅黑" panose="020B0503020204020204" charset="-122"/>
                <a:ea typeface="微软雅黑" panose="020B0503020204020204" charset="-122"/>
              </a:rPr>
              <a:t>得知除以 </a:t>
            </a:r>
            <a:r>
              <a:rPr lang="en-US" altLang="zh-CN" sz="2100">
                <a:solidFill>
                  <a:srgbClr val="0033CC"/>
                </a:solidFill>
                <a:latin typeface="微软雅黑" panose="020B0503020204020204" charset="-122"/>
                <a:ea typeface="微软雅黑" panose="020B0503020204020204" charset="-122"/>
              </a:rPr>
              <a:t>-1 </a:t>
            </a:r>
            <a:r>
              <a:rPr lang="zh-CN" altLang="en-US" sz="2100">
                <a:solidFill>
                  <a:srgbClr val="0033CC"/>
                </a:solidFill>
                <a:latin typeface="微软雅黑" panose="020B0503020204020204" charset="-122"/>
                <a:ea typeface="微软雅黑" panose="020B0503020204020204" charset="-122"/>
              </a:rPr>
              <a:t>被优化成取负指令</a:t>
            </a:r>
            <a:r>
              <a:rPr lang="en-US" altLang="zh-CN" sz="2100">
                <a:solidFill>
                  <a:srgbClr val="0033CC"/>
                </a:solidFill>
                <a:latin typeface="微软雅黑" panose="020B0503020204020204" charset="-122"/>
                <a:ea typeface="微软雅黑" panose="020B0503020204020204" charset="-122"/>
              </a:rPr>
              <a:t>neg, </a:t>
            </a:r>
            <a:r>
              <a:rPr lang="zh-CN" altLang="en-US" sz="2100">
                <a:solidFill>
                  <a:srgbClr val="0033CC"/>
                </a:solidFill>
                <a:latin typeface="微软雅黑" panose="020B0503020204020204" charset="-122"/>
                <a:ea typeface="微软雅黑" panose="020B0503020204020204" charset="-122"/>
              </a:rPr>
              <a:t>故未发生除法溢出</a:t>
            </a:r>
            <a:endParaRPr lang="zh-CN" altLang="en-US" sz="2100">
              <a:solidFill>
                <a:srgbClr val="0033CC"/>
              </a:solidFill>
              <a:latin typeface="微软雅黑" panose="020B0503020204020204" charset="-122"/>
              <a:ea typeface="微软雅黑" panose="020B0503020204020204" charset="-122"/>
            </a:endParaRPr>
          </a:p>
        </p:txBody>
      </p:sp>
      <p:sp>
        <p:nvSpPr>
          <p:cNvPr id="44037" name="Text Box 5"/>
          <p:cNvSpPr txBox="1">
            <a:spLocks noChangeArrowheads="1"/>
          </p:cNvSpPr>
          <p:nvPr/>
        </p:nvSpPr>
        <p:spPr bwMode="auto">
          <a:xfrm>
            <a:off x="476250" y="6172200"/>
            <a:ext cx="409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solidFill>
                  <a:srgbClr val="008000"/>
                </a:solidFill>
                <a:ea typeface="微软雅黑" panose="020B0503020204020204" charset="-122"/>
              </a:rPr>
              <a:t>为什么两者结果不同！</a:t>
            </a:r>
            <a:endParaRPr lang="zh-CN" altLang="en-US">
              <a:solidFill>
                <a:srgbClr val="008000"/>
              </a:solidFill>
              <a:ea typeface="微软雅黑" panose="020B0503020204020204" charset="-122"/>
            </a:endParaRPr>
          </a:p>
        </p:txBody>
      </p:sp>
      <p:sp>
        <p:nvSpPr>
          <p:cNvPr id="44038" name="Text Box 6"/>
          <p:cNvSpPr txBox="1">
            <a:spLocks noChangeArrowheads="1"/>
          </p:cNvSpPr>
          <p:nvPr/>
        </p:nvSpPr>
        <p:spPr bwMode="auto">
          <a:xfrm>
            <a:off x="5697538" y="950913"/>
            <a:ext cx="3330575" cy="30956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a:ea typeface="黑体" panose="02010609060101010101" pitchFamily="49" charset="-122"/>
              </a:rPr>
              <a:t>理解该问题需要知道：</a:t>
            </a:r>
            <a:endParaRPr lang="zh-CN" altLang="en-US">
              <a:ea typeface="黑体" panose="02010609060101010101" pitchFamily="49" charset="-122"/>
            </a:endParaRPr>
          </a:p>
          <a:p>
            <a:pPr eaLnBrk="1" hangingPunct="1">
              <a:lnSpc>
                <a:spcPct val="100000"/>
              </a:lnSpc>
              <a:buFontTx/>
              <a:buNone/>
            </a:pPr>
            <a:r>
              <a:rPr lang="zh-CN" altLang="en-US">
                <a:solidFill>
                  <a:srgbClr val="FF0000"/>
                </a:solidFill>
                <a:ea typeface="黑体" panose="02010609060101010101" pitchFamily="49" charset="-122"/>
              </a:rPr>
              <a:t>编译器如何优化</a:t>
            </a:r>
            <a:endParaRPr lang="zh-CN" altLang="en-US">
              <a:solidFill>
                <a:srgbClr val="FF0000"/>
              </a:solidFill>
              <a:ea typeface="黑体" panose="02010609060101010101" pitchFamily="49" charset="-122"/>
            </a:endParaRPr>
          </a:p>
          <a:p>
            <a:pPr eaLnBrk="1" hangingPunct="1">
              <a:lnSpc>
                <a:spcPct val="100000"/>
              </a:lnSpc>
              <a:buFontTx/>
              <a:buNone/>
            </a:pPr>
            <a:r>
              <a:rPr lang="zh-CN" altLang="en-US">
                <a:solidFill>
                  <a:srgbClr val="3366FF"/>
                </a:solidFill>
                <a:ea typeface="黑体" panose="02010609060101010101" pitchFamily="49" charset="-122"/>
              </a:rPr>
              <a:t>机器级数据的表示</a:t>
            </a:r>
            <a:endParaRPr lang="zh-CN" altLang="en-US">
              <a:solidFill>
                <a:srgbClr val="3366FF"/>
              </a:solidFill>
              <a:ea typeface="黑体" panose="02010609060101010101" pitchFamily="49" charset="-122"/>
            </a:endParaRPr>
          </a:p>
          <a:p>
            <a:pPr eaLnBrk="1" hangingPunct="1">
              <a:lnSpc>
                <a:spcPct val="100000"/>
              </a:lnSpc>
              <a:buFontTx/>
              <a:buNone/>
            </a:pPr>
            <a:r>
              <a:rPr lang="zh-CN" altLang="en-US">
                <a:solidFill>
                  <a:srgbClr val="3366FF"/>
                </a:solidFill>
                <a:ea typeface="黑体" panose="02010609060101010101" pitchFamily="49" charset="-122"/>
              </a:rPr>
              <a:t>机器指令的含义和执行</a:t>
            </a:r>
            <a:endParaRPr lang="zh-CN" altLang="en-US">
              <a:solidFill>
                <a:srgbClr val="3366FF"/>
              </a:solidFill>
              <a:ea typeface="黑体" panose="02010609060101010101" pitchFamily="49" charset="-122"/>
            </a:endParaRPr>
          </a:p>
          <a:p>
            <a:pPr eaLnBrk="1" hangingPunct="1">
              <a:lnSpc>
                <a:spcPct val="100000"/>
              </a:lnSpc>
              <a:buFontTx/>
              <a:buNone/>
            </a:pPr>
            <a:r>
              <a:rPr lang="zh-CN" altLang="en-US">
                <a:solidFill>
                  <a:srgbClr val="3366FF"/>
                </a:solidFill>
                <a:ea typeface="黑体" panose="02010609060101010101" pitchFamily="49" charset="-122"/>
              </a:rPr>
              <a:t>计算机内部的运算电路</a:t>
            </a:r>
            <a:endParaRPr lang="zh-CN" altLang="en-US">
              <a:solidFill>
                <a:srgbClr val="3366FF"/>
              </a:solidFill>
              <a:ea typeface="黑体" panose="02010609060101010101" pitchFamily="49" charset="-122"/>
            </a:endParaRPr>
          </a:p>
          <a:p>
            <a:pPr eaLnBrk="1" hangingPunct="1">
              <a:lnSpc>
                <a:spcPct val="100000"/>
              </a:lnSpc>
              <a:buFontTx/>
              <a:buNone/>
            </a:pPr>
            <a:r>
              <a:rPr lang="zh-CN" altLang="en-US">
                <a:solidFill>
                  <a:srgbClr val="3366FF"/>
                </a:solidFill>
                <a:ea typeface="黑体" panose="02010609060101010101" pitchFamily="49" charset="-122"/>
              </a:rPr>
              <a:t>除法错异常的处理</a:t>
            </a:r>
            <a:endParaRPr lang="zh-CN" altLang="en-US">
              <a:solidFill>
                <a:srgbClr val="3366FF"/>
              </a:solidFill>
              <a:ea typeface="黑体" panose="02010609060101010101" pitchFamily="49" charset="-122"/>
            </a:endParaRPr>
          </a:p>
          <a:p>
            <a:pPr eaLnBrk="1" hangingPunct="1">
              <a:lnSpc>
                <a:spcPct val="100000"/>
              </a:lnSpc>
              <a:buFontTx/>
              <a:buNone/>
            </a:pPr>
            <a:r>
              <a:rPr lang="en-US" altLang="zh-CN">
                <a:solidFill>
                  <a:srgbClr val="3366FF"/>
                </a:solidFill>
                <a:latin typeface="黑体" panose="02010609060101010101" pitchFamily="49" charset="-122"/>
                <a:ea typeface="黑体" panose="02010609060101010101" pitchFamily="49" charset="-122"/>
              </a:rPr>
              <a:t>……</a:t>
            </a:r>
            <a:endParaRPr lang="en-US" altLang="zh-CN">
              <a:solidFill>
                <a:srgbClr val="3366FF"/>
              </a:solidFill>
              <a:ea typeface="黑体" panose="02010609060101010101" pitchFamily="49" charset="-122"/>
            </a:endParaRPr>
          </a:p>
        </p:txBody>
      </p:sp>
      <p:sp>
        <p:nvSpPr>
          <p:cNvPr id="44039" name="Text Box 7"/>
          <p:cNvSpPr txBox="1">
            <a:spLocks noChangeArrowheads="1"/>
          </p:cNvSpPr>
          <p:nvPr/>
        </p:nvSpPr>
        <p:spPr bwMode="auto">
          <a:xfrm>
            <a:off x="3671888" y="4191000"/>
            <a:ext cx="49942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000" dirty="0">
                <a:solidFill>
                  <a:srgbClr val="0000FF"/>
                </a:solidFill>
                <a:latin typeface="微软雅黑" panose="020B0503020204020204" charset="-122"/>
                <a:ea typeface="微软雅黑" panose="020B0503020204020204" charset="-122"/>
              </a:rPr>
              <a:t>a/b</a:t>
            </a:r>
            <a:r>
              <a:rPr lang="zh-CN" altLang="en-US" sz="2000" dirty="0">
                <a:solidFill>
                  <a:srgbClr val="0000FF"/>
                </a:solidFill>
                <a:latin typeface="微软雅黑" panose="020B0503020204020204" charset="-122"/>
                <a:ea typeface="微软雅黑" panose="020B0503020204020204" charset="-122"/>
              </a:rPr>
              <a:t>用除法指令</a:t>
            </a:r>
            <a:r>
              <a:rPr lang="en-US" altLang="zh-CN" sz="2000" dirty="0">
                <a:solidFill>
                  <a:srgbClr val="0000FF"/>
                </a:solidFill>
                <a:latin typeface="微软雅黑" panose="020B0503020204020204" charset="-122"/>
                <a:ea typeface="微软雅黑" panose="020B0503020204020204" charset="-122"/>
              </a:rPr>
              <a:t>IDIV</a:t>
            </a:r>
            <a:r>
              <a:rPr lang="zh-CN" altLang="en-US" sz="2000" dirty="0">
                <a:solidFill>
                  <a:srgbClr val="0000FF"/>
                </a:solidFill>
                <a:latin typeface="微软雅黑" panose="020B0503020204020204" charset="-122"/>
                <a:ea typeface="微软雅黑" panose="020B0503020204020204" charset="-122"/>
              </a:rPr>
              <a:t>实现，但它不生成</a:t>
            </a:r>
            <a:r>
              <a:rPr lang="en-US" altLang="zh-CN" sz="2000" dirty="0">
                <a:solidFill>
                  <a:srgbClr val="0000FF"/>
                </a:solidFill>
                <a:latin typeface="微软雅黑" panose="020B0503020204020204" charset="-122"/>
                <a:ea typeface="微软雅黑" panose="020B0503020204020204" charset="-122"/>
              </a:rPr>
              <a:t>OF</a:t>
            </a:r>
            <a:r>
              <a:rPr lang="zh-CN" altLang="en-US" sz="2000" dirty="0">
                <a:solidFill>
                  <a:srgbClr val="0000FF"/>
                </a:solidFill>
                <a:latin typeface="微软雅黑" panose="020B0503020204020204" charset="-122"/>
                <a:ea typeface="微软雅黑" panose="020B0503020204020204" charset="-122"/>
              </a:rPr>
              <a:t>标志，那么如何判断溢出异常的呢？</a:t>
            </a:r>
            <a:endParaRPr lang="zh-CN" altLang="en-US" sz="2000" dirty="0">
              <a:solidFill>
                <a:srgbClr val="0000FF"/>
              </a:solidFill>
              <a:latin typeface="微软雅黑" panose="020B0503020204020204" charset="-122"/>
              <a:ea typeface="微软雅黑" panose="020B0503020204020204" charset="-122"/>
            </a:endParaRPr>
          </a:p>
          <a:p>
            <a:pPr eaLnBrk="1" hangingPunct="1">
              <a:lnSpc>
                <a:spcPct val="100000"/>
              </a:lnSpc>
              <a:spcBef>
                <a:spcPct val="30000"/>
              </a:spcBef>
              <a:buFontTx/>
              <a:buNone/>
            </a:pPr>
            <a:r>
              <a:rPr lang="zh-CN" altLang="en-US" sz="2000" dirty="0">
                <a:solidFill>
                  <a:srgbClr val="004821"/>
                </a:solidFill>
                <a:latin typeface="微软雅黑" panose="020B0503020204020204" charset="-122"/>
                <a:ea typeface="微软雅黑" panose="020B0503020204020204" charset="-122"/>
              </a:rPr>
              <a:t>实际上是“除法错”异常</a:t>
            </a:r>
            <a:r>
              <a:rPr lang="en-US" altLang="zh-CN" sz="2000" dirty="0">
                <a:solidFill>
                  <a:srgbClr val="004821"/>
                </a:solidFill>
                <a:latin typeface="微软雅黑" panose="020B0503020204020204" charset="-122"/>
                <a:ea typeface="微软雅黑" panose="020B0503020204020204" charset="-122"/>
              </a:rPr>
              <a:t>#DE</a:t>
            </a:r>
            <a:r>
              <a:rPr lang="zh-CN" altLang="en-US" sz="2000" dirty="0">
                <a:solidFill>
                  <a:srgbClr val="004821"/>
                </a:solidFill>
                <a:latin typeface="微软雅黑" panose="020B0503020204020204" charset="-122"/>
                <a:ea typeface="微软雅黑" panose="020B0503020204020204" charset="-122"/>
              </a:rPr>
              <a:t>（类型</a:t>
            </a:r>
            <a:r>
              <a:rPr lang="en-US" altLang="zh-CN" sz="2000" dirty="0">
                <a:solidFill>
                  <a:srgbClr val="004821"/>
                </a:solidFill>
                <a:latin typeface="微软雅黑" panose="020B0503020204020204" charset="-122"/>
                <a:ea typeface="微软雅黑" panose="020B0503020204020204" charset="-122"/>
              </a:rPr>
              <a:t>0</a:t>
            </a:r>
            <a:r>
              <a:rPr lang="zh-CN" altLang="en-US" sz="2000" dirty="0">
                <a:solidFill>
                  <a:srgbClr val="004821"/>
                </a:solidFill>
                <a:latin typeface="微软雅黑" panose="020B0503020204020204" charset="-122"/>
                <a:ea typeface="微软雅黑" panose="020B0503020204020204" charset="-122"/>
              </a:rPr>
              <a:t>）</a:t>
            </a:r>
            <a:endParaRPr lang="zh-CN" altLang="en-US" sz="2000" dirty="0">
              <a:solidFill>
                <a:srgbClr val="004821"/>
              </a:solidFill>
              <a:latin typeface="微软雅黑" panose="020B0503020204020204" charset="-122"/>
              <a:ea typeface="微软雅黑" panose="020B0503020204020204" charset="-122"/>
            </a:endParaRPr>
          </a:p>
          <a:p>
            <a:pPr eaLnBrk="1" hangingPunct="1">
              <a:lnSpc>
                <a:spcPct val="100000"/>
              </a:lnSpc>
              <a:spcBef>
                <a:spcPct val="0"/>
              </a:spcBef>
              <a:buFontTx/>
              <a:buNone/>
            </a:pPr>
            <a:r>
              <a:rPr lang="en-US" altLang="zh-CN" sz="2000" dirty="0">
                <a:solidFill>
                  <a:srgbClr val="004821"/>
                </a:solidFill>
                <a:latin typeface="微软雅黑" panose="020B0503020204020204" charset="-122"/>
                <a:ea typeface="微软雅黑" panose="020B0503020204020204" charset="-122"/>
              </a:rPr>
              <a:t>Linux</a:t>
            </a:r>
            <a:r>
              <a:rPr lang="zh-CN" altLang="en-US" sz="2000" dirty="0">
                <a:solidFill>
                  <a:srgbClr val="004821"/>
                </a:solidFill>
                <a:latin typeface="微软雅黑" panose="020B0503020204020204" charset="-122"/>
                <a:ea typeface="微软雅黑" panose="020B0503020204020204" charset="-122"/>
              </a:rPr>
              <a:t>中，对</a:t>
            </a:r>
            <a:r>
              <a:rPr lang="en-US" altLang="zh-CN" sz="2000" dirty="0">
                <a:solidFill>
                  <a:srgbClr val="004821"/>
                </a:solidFill>
                <a:latin typeface="微软雅黑" panose="020B0503020204020204" charset="-122"/>
                <a:ea typeface="微软雅黑" panose="020B0503020204020204" charset="-122"/>
              </a:rPr>
              <a:t>#DE</a:t>
            </a:r>
            <a:r>
              <a:rPr lang="zh-CN" altLang="en-US" sz="2000" dirty="0">
                <a:solidFill>
                  <a:srgbClr val="004821"/>
                </a:solidFill>
                <a:latin typeface="微软雅黑" panose="020B0503020204020204" charset="-122"/>
                <a:ea typeface="微软雅黑" panose="020B0503020204020204" charset="-122"/>
              </a:rPr>
              <a:t>类型发</a:t>
            </a:r>
            <a:r>
              <a:rPr lang="en-US" altLang="zh-CN" sz="2000" dirty="0">
                <a:solidFill>
                  <a:srgbClr val="004821"/>
                </a:solidFill>
                <a:latin typeface="微软雅黑" panose="020B0503020204020204" charset="-122"/>
                <a:ea typeface="微软雅黑" panose="020B0503020204020204" charset="-122"/>
              </a:rPr>
              <a:t>SIGFPE</a:t>
            </a:r>
            <a:r>
              <a:rPr lang="zh-CN" altLang="en-US" sz="2000" dirty="0">
                <a:solidFill>
                  <a:srgbClr val="004821"/>
                </a:solidFill>
                <a:latin typeface="微软雅黑" panose="020B0503020204020204" charset="-122"/>
                <a:ea typeface="微软雅黑" panose="020B0503020204020204" charset="-122"/>
              </a:rPr>
              <a:t>信号</a:t>
            </a:r>
            <a:endParaRPr lang="zh-CN" altLang="en-US" sz="2000" dirty="0">
              <a:solidFill>
                <a:srgbClr val="00482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9" name="Rectangle 7"/>
          <p:cNvSpPr>
            <a:spLocks noChangeArrowheads="1"/>
          </p:cNvSpPr>
          <p:nvPr/>
        </p:nvSpPr>
        <p:spPr bwMode="auto">
          <a:xfrm>
            <a:off x="57150" y="1019175"/>
            <a:ext cx="116046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en-US" altLang="zh-CN" sz="2100">
                <a:latin typeface="微软雅黑" panose="020B0503020204020204" charset="-122"/>
                <a:ea typeface="微软雅黑" panose="020B0503020204020204" charset="-122"/>
              </a:rPr>
              <a:t>Linux</a:t>
            </a:r>
            <a:r>
              <a:rPr lang="zh-CN" altLang="en-US" sz="2100">
                <a:latin typeface="微软雅黑" panose="020B0503020204020204" charset="-122"/>
                <a:ea typeface="微软雅黑" panose="020B0503020204020204" charset="-122"/>
              </a:rPr>
              <a:t>中异常对应的信号名和处理程序名</a:t>
            </a:r>
            <a:r>
              <a:rPr lang="zh-CN" altLang="en-US" sz="1800" b="0"/>
              <a:t> </a:t>
            </a:r>
            <a:endParaRPr lang="zh-CN" altLang="en-US" sz="1800" b="0"/>
          </a:p>
        </p:txBody>
      </p:sp>
      <p:grpSp>
        <p:nvGrpSpPr>
          <p:cNvPr id="791568" name="Group 16"/>
          <p:cNvGrpSpPr/>
          <p:nvPr/>
        </p:nvGrpSpPr>
        <p:grpSpPr bwMode="auto">
          <a:xfrm>
            <a:off x="1296294" y="0"/>
            <a:ext cx="7835900" cy="6858000"/>
            <a:chOff x="1171" y="0"/>
            <a:chExt cx="4589" cy="4320"/>
          </a:xfrm>
        </p:grpSpPr>
        <p:pic>
          <p:nvPicPr>
            <p:cNvPr id="5837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71" y="0"/>
              <a:ext cx="4589"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Rectangle 8"/>
            <p:cNvSpPr>
              <a:spLocks noChangeArrowheads="1"/>
            </p:cNvSpPr>
            <p:nvPr/>
          </p:nvSpPr>
          <p:spPr bwMode="auto">
            <a:xfrm>
              <a:off x="2113" y="430"/>
              <a:ext cx="3611" cy="201"/>
            </a:xfrm>
            <a:prstGeom prst="rect">
              <a:avLst/>
            </a:prstGeom>
            <a:solidFill>
              <a:srgbClr val="FF0000">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7" name="Rectangle 9"/>
            <p:cNvSpPr>
              <a:spLocks noChangeArrowheads="1"/>
            </p:cNvSpPr>
            <p:nvPr/>
          </p:nvSpPr>
          <p:spPr bwMode="auto">
            <a:xfrm>
              <a:off x="2113" y="845"/>
              <a:ext cx="3620" cy="201"/>
            </a:xfrm>
            <a:prstGeom prst="rect">
              <a:avLst/>
            </a:prstGeom>
            <a:solidFill>
              <a:srgbClr val="FF0000">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8" name="Rectangle 10"/>
            <p:cNvSpPr>
              <a:spLocks noChangeArrowheads="1"/>
            </p:cNvSpPr>
            <p:nvPr/>
          </p:nvSpPr>
          <p:spPr bwMode="auto">
            <a:xfrm>
              <a:off x="2113" y="1055"/>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79" name="Rectangle 11"/>
            <p:cNvSpPr>
              <a:spLocks noChangeArrowheads="1"/>
            </p:cNvSpPr>
            <p:nvPr/>
          </p:nvSpPr>
          <p:spPr bwMode="auto">
            <a:xfrm>
              <a:off x="2118" y="1249"/>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0" name="Rectangle 12"/>
            <p:cNvSpPr>
              <a:spLocks noChangeArrowheads="1"/>
            </p:cNvSpPr>
            <p:nvPr/>
          </p:nvSpPr>
          <p:spPr bwMode="auto">
            <a:xfrm>
              <a:off x="2122" y="2269"/>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1" name="Rectangle 13"/>
            <p:cNvSpPr>
              <a:spLocks noChangeArrowheads="1"/>
            </p:cNvSpPr>
            <p:nvPr/>
          </p:nvSpPr>
          <p:spPr bwMode="auto">
            <a:xfrm>
              <a:off x="2122" y="2875"/>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2" name="Rectangle 14"/>
            <p:cNvSpPr>
              <a:spLocks noChangeArrowheads="1"/>
            </p:cNvSpPr>
            <p:nvPr/>
          </p:nvSpPr>
          <p:spPr bwMode="auto">
            <a:xfrm>
              <a:off x="2122" y="3084"/>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8383" name="Rectangle 15"/>
            <p:cNvSpPr>
              <a:spLocks noChangeArrowheads="1"/>
            </p:cNvSpPr>
            <p:nvPr/>
          </p:nvSpPr>
          <p:spPr bwMode="auto">
            <a:xfrm>
              <a:off x="2115" y="3688"/>
              <a:ext cx="3611" cy="201"/>
            </a:xfrm>
            <a:prstGeom prst="rect">
              <a:avLst/>
            </a:prstGeom>
            <a:solidFill>
              <a:srgbClr val="0000FF">
                <a:alpha val="16862"/>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sp>
        <p:nvSpPr>
          <p:cNvPr id="791569" name="Text Box 17"/>
          <p:cNvSpPr txBox="1">
            <a:spLocks noChangeArrowheads="1"/>
          </p:cNvSpPr>
          <p:nvPr/>
        </p:nvSpPr>
        <p:spPr bwMode="auto">
          <a:xfrm>
            <a:off x="203200" y="4064000"/>
            <a:ext cx="987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FF0000"/>
                </a:solidFill>
                <a:ea typeface="微软雅黑" panose="020B0503020204020204" charset="-122"/>
              </a:rPr>
              <a:t>为何除法错显示却是</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ea typeface="微软雅黑" panose="020B0503020204020204" charset="-122"/>
              </a:rPr>
              <a:t>浮点异常</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ea typeface="微软雅黑" panose="020B0503020204020204" charset="-122"/>
              </a:rPr>
              <a:t>的原因！</a:t>
            </a:r>
            <a:endParaRPr lang="zh-CN" altLang="en-US" sz="2000" dirty="0">
              <a:solidFill>
                <a:srgbClr val="FF0000"/>
              </a:solidFill>
              <a:ea typeface="微软雅黑" panose="020B0503020204020204" charset="-122"/>
            </a:endParaRPr>
          </a:p>
        </p:txBody>
      </p:sp>
      <p:sp>
        <p:nvSpPr>
          <p:cNvPr id="791570" name="Line 18"/>
          <p:cNvSpPr>
            <a:spLocks noChangeShapeType="1"/>
          </p:cNvSpPr>
          <p:nvPr/>
        </p:nvSpPr>
        <p:spPr bwMode="auto">
          <a:xfrm flipV="1">
            <a:off x="827088" y="566738"/>
            <a:ext cx="7213600" cy="3497262"/>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bldLvl="0" animBg="1"/>
      <p:bldP spid="79156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018" y="152400"/>
            <a:ext cx="8786982" cy="762000"/>
          </a:xfrm>
        </p:spPr>
        <p:txBody>
          <a:bodyPr/>
          <a:lstStyle/>
          <a:p>
            <a:pPr algn="ctr"/>
            <a:r>
              <a:rPr lang="zh-CN" altLang="en-US" dirty="0" smtClean="0"/>
              <a:t>QA </a:t>
            </a:r>
            <a:r>
              <a:rPr lang="en-US" altLang="zh-CN" dirty="0" smtClean="0"/>
              <a:t>3</a:t>
            </a:r>
            <a:endParaRPr lang="zh-CN" altLang="en-US" dirty="0"/>
          </a:p>
        </p:txBody>
      </p:sp>
      <p:sp>
        <p:nvSpPr>
          <p:cNvPr id="3" name="内容占位符 2"/>
          <p:cNvSpPr>
            <a:spLocks noGrp="1"/>
          </p:cNvSpPr>
          <p:nvPr>
            <p:ph idx="1"/>
          </p:nvPr>
        </p:nvSpPr>
        <p:spPr>
          <a:xfrm>
            <a:off x="374129" y="838200"/>
            <a:ext cx="8594725" cy="5791200"/>
          </a:xfrm>
        </p:spPr>
        <p:txBody>
          <a:bodyPr/>
          <a:lstStyle/>
          <a:p>
            <a:r>
              <a:rPr lang="en-US" altLang="zh-CN" sz="2400" dirty="0" smtClean="0"/>
              <a:t>0. </a:t>
            </a:r>
            <a:r>
              <a:rPr lang="zh-CN" altLang="en-US" sz="2400" dirty="0" smtClean="0"/>
              <a:t>计算机是</a:t>
            </a:r>
            <a:r>
              <a:rPr lang="en-US" altLang="zh-CN" sz="2400" dirty="0" smtClean="0"/>
              <a:t>64</a:t>
            </a:r>
            <a:r>
              <a:rPr lang="zh-CN" altLang="en-US" sz="2400" dirty="0" smtClean="0"/>
              <a:t>位的是指</a:t>
            </a:r>
            <a:r>
              <a:rPr lang="en-US" altLang="zh-CN" sz="2400" dirty="0" smtClean="0"/>
              <a:t>CPU</a:t>
            </a:r>
            <a:r>
              <a:rPr lang="zh-CN" altLang="en-US" sz="2400" dirty="0" smtClean="0"/>
              <a:t>寄存器是</a:t>
            </a:r>
            <a:r>
              <a:rPr lang="en-US" altLang="zh-CN" sz="2400" dirty="0" smtClean="0"/>
              <a:t>64</a:t>
            </a:r>
            <a:r>
              <a:rPr lang="zh-CN" altLang="en-US" sz="2400" dirty="0" smtClean="0"/>
              <a:t>位的？</a:t>
            </a:r>
            <a:endParaRPr lang="en-US" altLang="zh-CN" sz="2400" dirty="0" smtClean="0"/>
          </a:p>
          <a:p>
            <a:r>
              <a:rPr lang="en-US" altLang="zh-CN" sz="2400" dirty="0" smtClean="0"/>
              <a:t>1.</a:t>
            </a:r>
            <a:r>
              <a:rPr lang="zh-CN" altLang="en-US" sz="2400" dirty="0" smtClean="0"/>
              <a:t>常量表达式是谁来计算的？    </a:t>
            </a:r>
            <a:endParaRPr lang="en-US" altLang="zh-CN" sz="2400" dirty="0" smtClean="0"/>
          </a:p>
          <a:p>
            <a:r>
              <a:rPr lang="en-US" altLang="zh-CN" sz="2400" dirty="0" smtClean="0"/>
              <a:t>2.0</a:t>
            </a:r>
            <a:r>
              <a:rPr lang="zh-CN" altLang="en-US" sz="2400" dirty="0" smtClean="0"/>
              <a:t>与</a:t>
            </a:r>
            <a:r>
              <a:rPr lang="en-US" altLang="zh-CN" sz="2400" dirty="0" smtClean="0"/>
              <a:t>‘0'</a:t>
            </a:r>
            <a:r>
              <a:rPr lang="zh-CN" altLang="en-US" sz="2400" dirty="0"/>
              <a:t>谁大</a:t>
            </a:r>
            <a:r>
              <a:rPr lang="en-US" altLang="zh-CN" sz="2400" dirty="0"/>
              <a:t>?</a:t>
            </a:r>
            <a:r>
              <a:rPr lang="zh-CN" altLang="en-US" sz="2400" dirty="0"/>
              <a:t>差多少</a:t>
            </a:r>
            <a:r>
              <a:rPr lang="en-US" altLang="zh-CN" sz="2400" dirty="0"/>
              <a:t>?</a:t>
            </a:r>
            <a:r>
              <a:rPr lang="zh-CN" altLang="en-US" sz="2400" dirty="0"/>
              <a:t>空间呢</a:t>
            </a:r>
            <a:r>
              <a:rPr lang="en-US" altLang="zh-CN" sz="2400" dirty="0" smtClean="0"/>
              <a:t>??</a:t>
            </a:r>
            <a:endParaRPr lang="en-US" altLang="zh-CN" sz="2400" dirty="0" smtClean="0"/>
          </a:p>
          <a:p>
            <a:r>
              <a:rPr lang="en-US" altLang="zh-CN" sz="2400" dirty="0" smtClean="0"/>
              <a:t>3.C</a:t>
            </a:r>
            <a:r>
              <a:rPr lang="zh-CN" altLang="en-US" sz="2400" dirty="0" smtClean="0"/>
              <a:t>源程序中的有符号常数，是怎么变成二进制补码的进行和运算的？</a:t>
            </a:r>
            <a:endParaRPr lang="en-US" altLang="zh-CN" sz="2400" dirty="0" smtClean="0"/>
          </a:p>
          <a:p>
            <a:r>
              <a:rPr lang="en-US" altLang="zh-CN" sz="2400" dirty="0"/>
              <a:t>4</a:t>
            </a:r>
            <a:r>
              <a:rPr lang="en-US" altLang="zh-CN" sz="2400" dirty="0" smtClean="0"/>
              <a:t>.strlen(“1234567	</a:t>
            </a:r>
            <a:r>
              <a:rPr lang="zh-CN" altLang="en-US" sz="2400" dirty="0" smtClean="0"/>
              <a:t>我想毕业</a:t>
            </a:r>
            <a:r>
              <a:rPr lang="en-US" altLang="zh-CN" sz="2400" dirty="0" smtClean="0"/>
              <a:t>\n”)=</a:t>
            </a:r>
            <a:r>
              <a:rPr lang="zh-CN" altLang="en-US" sz="2400" dirty="0" smtClean="0"/>
              <a:t>？怎么算汉字数</a:t>
            </a:r>
            <a:endParaRPr lang="en-US" altLang="zh-CN" sz="2400" dirty="0" smtClean="0"/>
          </a:p>
          <a:p>
            <a:r>
              <a:rPr lang="en-US" altLang="zh-CN" sz="2400" dirty="0"/>
              <a:t>5</a:t>
            </a:r>
            <a:r>
              <a:rPr lang="en-US" altLang="zh-CN" sz="2400" dirty="0" smtClean="0"/>
              <a:t>.</a:t>
            </a:r>
            <a:r>
              <a:rPr lang="zh-CN" altLang="en-US" sz="2400" dirty="0" smtClean="0"/>
              <a:t>汉字是怎么输入进入源程序的（</a:t>
            </a:r>
            <a:r>
              <a:rPr lang="en-US" altLang="zh-CN" sz="2400" dirty="0" smtClean="0"/>
              <a:t>Win/Linux</a:t>
            </a:r>
            <a:r>
              <a:rPr lang="zh-CN" altLang="en-US" sz="2400" dirty="0" smtClean="0"/>
              <a:t>）？</a:t>
            </a:r>
            <a:endParaRPr lang="en-US" altLang="zh-CN" sz="2400" dirty="0" smtClean="0"/>
          </a:p>
          <a:p>
            <a:r>
              <a:rPr lang="en-US" altLang="zh-CN" sz="2400" dirty="0"/>
              <a:t>6</a:t>
            </a:r>
            <a:r>
              <a:rPr lang="en-US" altLang="zh-CN" sz="2400" dirty="0" smtClean="0"/>
              <a:t>. </a:t>
            </a:r>
            <a:r>
              <a:rPr lang="en-US" altLang="zh-CN" sz="2400" dirty="0"/>
              <a:t>OS</a:t>
            </a:r>
            <a:r>
              <a:rPr lang="zh-CN" altLang="en-US" sz="2400" dirty="0"/>
              <a:t>内核的编码决定了基于其上的系统软件与应用软件的编码要与其一致？不一致怎么办</a:t>
            </a:r>
            <a:r>
              <a:rPr lang="en-US" altLang="zh-CN" sz="2400" dirty="0"/>
              <a:t>?</a:t>
            </a:r>
            <a:r>
              <a:rPr lang="zh-CN" altLang="en-US" sz="2400" dirty="0"/>
              <a:t>要转换吗</a:t>
            </a:r>
            <a:r>
              <a:rPr lang="en-US" altLang="zh-CN" sz="2400" dirty="0"/>
              <a:t>?</a:t>
            </a:r>
            <a:r>
              <a:rPr lang="zh-CN" altLang="en-US" sz="2400" dirty="0"/>
              <a:t>谁来转换</a:t>
            </a:r>
            <a:r>
              <a:rPr lang="en-US" altLang="zh-CN" sz="2400" dirty="0"/>
              <a:t>?</a:t>
            </a:r>
            <a:endParaRPr lang="en-US" altLang="zh-CN" sz="2400" dirty="0"/>
          </a:p>
          <a:p>
            <a:r>
              <a:rPr lang="en-US" altLang="zh-CN" sz="2400" dirty="0" smtClean="0"/>
              <a:t>7.</a:t>
            </a:r>
            <a:r>
              <a:rPr lang="zh-CN" altLang="en-US" sz="2400" dirty="0" smtClean="0"/>
              <a:t>当前的源程序</a:t>
            </a:r>
            <a:r>
              <a:rPr lang="zh-CN" altLang="en-US" sz="2400" dirty="0"/>
              <a:t>编码是什么</a:t>
            </a:r>
            <a:r>
              <a:rPr lang="en-US" altLang="zh-CN" sz="2400" dirty="0"/>
              <a:t>? </a:t>
            </a:r>
            <a:r>
              <a:rPr lang="zh-CN" altLang="en-US" sz="2400" dirty="0"/>
              <a:t>可以变吗</a:t>
            </a:r>
            <a:r>
              <a:rPr lang="en-US" altLang="zh-CN" sz="2400" dirty="0"/>
              <a:t>? </a:t>
            </a:r>
            <a:endParaRPr lang="en-US" altLang="zh-CN" sz="2400" dirty="0" smtClean="0"/>
          </a:p>
          <a:p>
            <a:r>
              <a:rPr lang="en-US" altLang="zh-CN" sz="2400" dirty="0" smtClean="0"/>
              <a:t>8.</a:t>
            </a:r>
            <a:r>
              <a:rPr lang="zh-CN" altLang="en-US" sz="2400" dirty="0" smtClean="0"/>
              <a:t>汉字是怎么显示</a:t>
            </a:r>
            <a:r>
              <a:rPr lang="en-US" altLang="zh-CN" sz="2400" dirty="0" smtClean="0"/>
              <a:t>/</a:t>
            </a:r>
            <a:r>
              <a:rPr lang="zh-CN" altLang="en-US" sz="2400" dirty="0" smtClean="0"/>
              <a:t>打印输出的？</a:t>
            </a:r>
            <a:endParaRPr lang="en-US" altLang="zh-CN" sz="2400" dirty="0" smtClean="0"/>
          </a:p>
          <a:p>
            <a:r>
              <a:rPr lang="en-US" altLang="zh-CN" sz="2400" dirty="0" smtClean="0"/>
              <a:t>9.</a:t>
            </a:r>
            <a:r>
              <a:rPr lang="zh-CN" altLang="en-US" sz="2400" dirty="0" smtClean="0"/>
              <a:t>“联通”  “洗头”  “写”</a:t>
            </a:r>
            <a:endParaRPr lang="en-US" altLang="zh-CN" sz="2400" dirty="0" smtClean="0"/>
          </a:p>
          <a:p>
            <a:r>
              <a:rPr lang="en-US" altLang="zh-CN" sz="2400" dirty="0" smtClean="0"/>
              <a:t>10. </a:t>
            </a:r>
            <a:r>
              <a:rPr lang="en-US" altLang="zh-CN" sz="2400" dirty="0"/>
              <a:t> </a:t>
            </a:r>
            <a:r>
              <a:rPr lang="en-US" altLang="zh-CN" sz="2400" dirty="0" err="1" smtClean="0"/>
              <a:t>int</a:t>
            </a:r>
            <a:r>
              <a:rPr lang="en-US" altLang="zh-CN" sz="2400" dirty="0" smtClean="0"/>
              <a:t> x</a:t>
            </a:r>
            <a:r>
              <a:rPr lang="zh-CN" altLang="en-US" sz="2400" dirty="0" smtClean="0"/>
              <a:t>；            </a:t>
            </a:r>
            <a:r>
              <a:rPr lang="en-US" altLang="zh-CN" sz="2400" dirty="0" smtClean="0"/>
              <a:t>x</a:t>
            </a:r>
            <a:r>
              <a:rPr lang="zh-CN" altLang="en-US" sz="2400" dirty="0" smtClean="0"/>
              <a:t>取反  </a:t>
            </a:r>
            <a:r>
              <a:rPr lang="en-US" altLang="zh-CN" sz="2400" smtClean="0"/>
              <a:t>= X      ___        ____________</a:t>
            </a:r>
            <a:endParaRPr lang="en-US" altLang="zh-CN"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857" y="348615"/>
            <a:ext cx="8786982" cy="676910"/>
          </a:xfrm>
        </p:spPr>
        <p:txBody>
          <a:bodyPr/>
          <a:lstStyle/>
          <a:p>
            <a:pPr algn="ctr"/>
            <a:r>
              <a:rPr lang="en-US" altLang="zh-CN" sz="4400" dirty="0" smtClean="0"/>
              <a:t>QA 23</a:t>
            </a:r>
            <a:endParaRPr lang="en-US" altLang="zh-CN" sz="4400" dirty="0"/>
          </a:p>
        </p:txBody>
      </p:sp>
      <p:sp>
        <p:nvSpPr>
          <p:cNvPr id="3" name="内容占位符 2"/>
          <p:cNvSpPr>
            <a:spLocks noGrp="1"/>
          </p:cNvSpPr>
          <p:nvPr>
            <p:ph idx="4294967295"/>
          </p:nvPr>
        </p:nvSpPr>
        <p:spPr>
          <a:xfrm>
            <a:off x="341630" y="1191895"/>
            <a:ext cx="8497570" cy="5132705"/>
          </a:xfrm>
        </p:spPr>
        <p:txBody>
          <a:bodyPr wrap="square"/>
          <a:lstStyle/>
          <a:p>
            <a:r>
              <a:rPr lang="zh-CN" altLang="en-US" sz="2400" dirty="0" smtClean="0">
                <a:latin typeface="Times New Roman" panose="02020603050405020304" pitchFamily="18" charset="0"/>
                <a:cs typeface="Times New Roman" panose="02020603050405020304" pitchFamily="18" charset="0"/>
                <a:sym typeface="+mn-ea"/>
              </a:rPr>
              <a:t>并发进程是并行执行的，控制流物理上是不相交的。</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sym typeface="+mn-ea"/>
              </a:rPr>
              <a:t>任务管理器中的进程</a:t>
            </a:r>
            <a:r>
              <a:rPr lang="zh-CN" altLang="en-US" sz="2400" dirty="0">
                <a:latin typeface="Times New Roman" panose="02020603050405020304" pitchFamily="18" charset="0"/>
                <a:cs typeface="Times New Roman" panose="02020603050405020304" pitchFamily="18" charset="0"/>
                <a:sym typeface="+mn-ea"/>
              </a:rPr>
              <a:t>内是</a:t>
            </a:r>
            <a:r>
              <a:rPr lang="zh-CN" altLang="en-US" sz="2400" dirty="0" smtClean="0">
                <a:latin typeface="Times New Roman" panose="02020603050405020304" pitchFamily="18" charset="0"/>
                <a:cs typeface="Times New Roman" panose="02020603050405020304" pitchFamily="18" charset="0"/>
                <a:sym typeface="+mn-ea"/>
              </a:rPr>
              <a:t>串行、进程间是并行</a:t>
            </a:r>
            <a:endParaRPr lang="zh-CN" altLang="en-US" sz="2400" dirty="0" smtClean="0">
              <a:latin typeface="Times New Roman" panose="02020603050405020304" pitchFamily="18" charset="0"/>
              <a:cs typeface="Times New Roman" panose="02020603050405020304" pitchFamily="18" charset="0"/>
              <a:sym typeface="+mn-ea"/>
            </a:endParaRPr>
          </a:p>
          <a:p>
            <a:r>
              <a:rPr lang="en-US" altLang="zh-CN" sz="2400" dirty="0" smtClean="0">
                <a:latin typeface="Times New Roman" panose="02020603050405020304" pitchFamily="18" charset="0"/>
                <a:cs typeface="Times New Roman" panose="02020603050405020304" pitchFamily="18" charset="0"/>
                <a:sym typeface="+mn-ea"/>
              </a:rPr>
              <a:t>fork</a:t>
            </a:r>
            <a:r>
              <a:rPr lang="zh-CN" altLang="en-US" sz="2400" dirty="0" smtClean="0">
                <a:latin typeface="Times New Roman" panose="02020603050405020304" pitchFamily="18" charset="0"/>
                <a:cs typeface="Times New Roman" panose="02020603050405020304" pitchFamily="18" charset="0"/>
                <a:sym typeface="+mn-ea"/>
              </a:rPr>
              <a:t>函数调用一次</a:t>
            </a:r>
            <a:r>
              <a:rPr lang="zh-CN" altLang="en-US" sz="2400" dirty="0">
                <a:latin typeface="Times New Roman" panose="02020603050405020304" pitchFamily="18" charset="0"/>
                <a:cs typeface="Times New Roman" panose="02020603050405020304" pitchFamily="18" charset="0"/>
                <a:sym typeface="+mn-ea"/>
              </a:rPr>
              <a:t>返回两</a:t>
            </a:r>
            <a:r>
              <a:rPr lang="zh-CN" altLang="en-US" sz="2400" dirty="0" smtClean="0">
                <a:latin typeface="Times New Roman" panose="02020603050405020304" pitchFamily="18" charset="0"/>
                <a:cs typeface="Times New Roman" panose="02020603050405020304" pitchFamily="18" charset="0"/>
                <a:sym typeface="+mn-ea"/>
              </a:rPr>
              <a:t>次，怎么可能呀？</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sym typeface="+mn-ea"/>
              </a:rPr>
              <a:t>进程状态有哪几种？进程终止有几种方法？</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kill—</a:t>
            </a:r>
            <a:r>
              <a:rPr lang="zh-CN" altLang="en-US" sz="2400" dirty="0" smtClean="0">
                <a:latin typeface="Times New Roman" panose="02020603050405020304" pitchFamily="18" charset="0"/>
                <a:cs typeface="Times New Roman" panose="02020603050405020304" pitchFamily="18" charset="0"/>
                <a:sym typeface="+mn-ea"/>
              </a:rPr>
              <a:t>杀死 是终止</a:t>
            </a:r>
            <a:r>
              <a:rPr lang="zh-CN" altLang="en-US" sz="2400" dirty="0">
                <a:latin typeface="Times New Roman" panose="02020603050405020304" pitchFamily="18" charset="0"/>
                <a:cs typeface="Times New Roman" panose="02020603050405020304" pitchFamily="18" charset="0"/>
                <a:sym typeface="+mn-ea"/>
              </a:rPr>
              <a:t>进程</a:t>
            </a:r>
            <a:r>
              <a:rPr lang="zh-CN" altLang="en-US" sz="2400" dirty="0" smtClean="0">
                <a:latin typeface="Times New Roman" panose="02020603050405020304" pitchFamily="18" charset="0"/>
                <a:cs typeface="Times New Roman" panose="02020603050405020304" pitchFamily="18" charset="0"/>
                <a:sym typeface="+mn-ea"/>
              </a:rPr>
              <a:t>吗？</a:t>
            </a:r>
            <a:r>
              <a:rPr lang="en-US" altLang="zh-CN" sz="2400" dirty="0" smtClean="0">
                <a:latin typeface="Times New Roman" panose="02020603050405020304" pitchFamily="18" charset="0"/>
                <a:cs typeface="Times New Roman" panose="02020603050405020304" pitchFamily="18" charset="0"/>
                <a:sym typeface="+mn-ea"/>
              </a:rPr>
              <a:t>kill</a:t>
            </a:r>
            <a:r>
              <a:rPr lang="zh-CN" altLang="en-US" sz="2400" dirty="0" smtClean="0">
                <a:latin typeface="Times New Roman" panose="02020603050405020304" pitchFamily="18" charset="0"/>
                <a:cs typeface="Times New Roman" panose="02020603050405020304" pitchFamily="18" charset="0"/>
                <a:sym typeface="+mn-ea"/>
              </a:rPr>
              <a:t>某进程是怎么实现的？</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Kill</a:t>
            </a:r>
            <a:r>
              <a:rPr lang="zh-CN" altLang="en-US" sz="2400" dirty="0" smtClean="0">
                <a:latin typeface="Times New Roman" panose="02020603050405020304" pitchFamily="18" charset="0"/>
                <a:cs typeface="Times New Roman" panose="02020603050405020304" pitchFamily="18" charset="0"/>
                <a:sym typeface="+mn-ea"/>
              </a:rPr>
              <a:t>是终止进程并回收进程吗？</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sym typeface="+mn-ea"/>
              </a:rPr>
              <a:t>f</a:t>
            </a:r>
            <a:r>
              <a:rPr lang="en-US" altLang="zh-CN" sz="2400" dirty="0" smtClean="0">
                <a:latin typeface="Times New Roman" panose="02020603050405020304" pitchFamily="18" charset="0"/>
                <a:cs typeface="Times New Roman" panose="02020603050405020304" pitchFamily="18" charset="0"/>
                <a:sym typeface="+mn-ea"/>
              </a:rPr>
              <a:t>ork</a:t>
            </a:r>
            <a:r>
              <a:rPr lang="zh-CN" altLang="en-US" sz="2400" dirty="0" smtClean="0">
                <a:latin typeface="Times New Roman" panose="02020603050405020304" pitchFamily="18" charset="0"/>
                <a:cs typeface="Times New Roman" panose="02020603050405020304" pitchFamily="18" charset="0"/>
                <a:sym typeface="+mn-ea"/>
              </a:rPr>
              <a:t>的子进程与其父进程有什么相同与区别？</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solidFill>
                  <a:schemeClr val="bg2">
                    <a:lumMod val="75000"/>
                  </a:schemeClr>
                </a:solidFill>
                <a:latin typeface="Times New Roman" panose="02020603050405020304" pitchFamily="18" charset="0"/>
                <a:cs typeface="Times New Roman" panose="02020603050405020304" pitchFamily="18" charset="0"/>
                <a:sym typeface="+mn-ea"/>
              </a:rPr>
              <a:t>f</a:t>
            </a:r>
            <a:r>
              <a:rPr lang="en-US" altLang="zh-CN" sz="2400" dirty="0" smtClean="0">
                <a:solidFill>
                  <a:schemeClr val="bg2">
                    <a:lumMod val="75000"/>
                  </a:schemeClr>
                </a:solidFill>
                <a:latin typeface="Times New Roman" panose="02020603050405020304" pitchFamily="18" charset="0"/>
                <a:cs typeface="Times New Roman" panose="02020603050405020304" pitchFamily="18" charset="0"/>
                <a:sym typeface="+mn-ea"/>
              </a:rPr>
              <a:t>ork</a:t>
            </a:r>
            <a:r>
              <a:rPr lang="zh-CN" altLang="en-US" sz="2400" dirty="0" smtClean="0">
                <a:solidFill>
                  <a:schemeClr val="bg2">
                    <a:lumMod val="75000"/>
                  </a:schemeClr>
                </a:solidFill>
                <a:latin typeface="Times New Roman" panose="02020603050405020304" pitchFamily="18" charset="0"/>
                <a:cs typeface="Times New Roman" panose="02020603050405020304" pitchFamily="18" charset="0"/>
                <a:sym typeface="+mn-ea"/>
              </a:rPr>
              <a:t>的</a:t>
            </a:r>
            <a:r>
              <a:rPr lang="zh-CN" altLang="en-US" sz="2400" dirty="0">
                <a:solidFill>
                  <a:schemeClr val="bg2">
                    <a:lumMod val="75000"/>
                  </a:schemeClr>
                </a:solidFill>
                <a:latin typeface="Times New Roman" panose="02020603050405020304" pitchFamily="18" charset="0"/>
                <a:cs typeface="Times New Roman" panose="02020603050405020304" pitchFamily="18" charset="0"/>
                <a:sym typeface="+mn-ea"/>
              </a:rPr>
              <a:t>子</a:t>
            </a:r>
            <a:r>
              <a:rPr lang="zh-CN" altLang="en-US" sz="2400" dirty="0" smtClean="0">
                <a:solidFill>
                  <a:schemeClr val="bg2">
                    <a:lumMod val="75000"/>
                  </a:schemeClr>
                </a:solidFill>
                <a:latin typeface="Times New Roman" panose="02020603050405020304" pitchFamily="18" charset="0"/>
                <a:cs typeface="Times New Roman" panose="02020603050405020304" pitchFamily="18" charset="0"/>
                <a:sym typeface="+mn-ea"/>
              </a:rPr>
              <a:t>进程与其父进程同名的全局变量对应同一物理地址？</a:t>
            </a:r>
            <a:endParaRPr lang="en-US" altLang="zh-CN" sz="2400"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altLang="zh-CN" sz="2400" dirty="0" smtClean="0">
                <a:solidFill>
                  <a:schemeClr val="bg2">
                    <a:lumMod val="75000"/>
                  </a:schemeClr>
                </a:solidFill>
                <a:latin typeface="Times New Roman" panose="02020603050405020304" pitchFamily="18" charset="0"/>
                <a:cs typeface="Times New Roman" panose="02020603050405020304" pitchFamily="18" charset="0"/>
                <a:sym typeface="+mn-ea"/>
              </a:rPr>
              <a:t>fork</a:t>
            </a:r>
            <a:r>
              <a:rPr lang="zh-CN" altLang="en-US" sz="2400" dirty="0" smtClean="0">
                <a:solidFill>
                  <a:schemeClr val="bg2">
                    <a:lumMod val="75000"/>
                  </a:schemeClr>
                </a:solidFill>
                <a:latin typeface="Times New Roman" panose="02020603050405020304" pitchFamily="18" charset="0"/>
                <a:cs typeface="Times New Roman" panose="02020603050405020304" pitchFamily="18" charset="0"/>
                <a:sym typeface="+mn-ea"/>
              </a:rPr>
              <a:t>生成副本太浪费空间了，能不能先与父进程共享物理内存？特别是代码段！而且</a:t>
            </a:r>
            <a:r>
              <a:rPr lang="en-US" altLang="zh-CN" sz="2400" dirty="0" smtClean="0">
                <a:solidFill>
                  <a:schemeClr val="bg2">
                    <a:lumMod val="75000"/>
                  </a:schemeClr>
                </a:solidFill>
                <a:latin typeface="Times New Roman" panose="02020603050405020304" pitchFamily="18" charset="0"/>
                <a:cs typeface="Times New Roman" panose="02020603050405020304" pitchFamily="18" charset="0"/>
                <a:sym typeface="+mn-ea"/>
              </a:rPr>
              <a:t>fork</a:t>
            </a:r>
            <a:r>
              <a:rPr lang="zh-CN" altLang="en-US" sz="2400" dirty="0" smtClean="0">
                <a:solidFill>
                  <a:schemeClr val="bg2">
                    <a:lumMod val="75000"/>
                  </a:schemeClr>
                </a:solidFill>
                <a:latin typeface="Times New Roman" panose="02020603050405020304" pitchFamily="18" charset="0"/>
                <a:cs typeface="Times New Roman" panose="02020603050405020304" pitchFamily="18" charset="0"/>
                <a:sym typeface="+mn-ea"/>
              </a:rPr>
              <a:t>后还得</a:t>
            </a:r>
            <a:r>
              <a:rPr lang="en-US" altLang="zh-CN" sz="2400" dirty="0" err="1" smtClean="0">
                <a:solidFill>
                  <a:schemeClr val="bg2">
                    <a:lumMod val="75000"/>
                  </a:schemeClr>
                </a:solidFill>
                <a:latin typeface="Times New Roman" panose="02020603050405020304" pitchFamily="18" charset="0"/>
                <a:cs typeface="Times New Roman" panose="02020603050405020304" pitchFamily="18" charset="0"/>
                <a:sym typeface="+mn-ea"/>
              </a:rPr>
              <a:t>execve</a:t>
            </a:r>
            <a:r>
              <a:rPr lang="zh-CN" altLang="en-US" sz="2400" dirty="0" smtClean="0">
                <a:solidFill>
                  <a:schemeClr val="bg2">
                    <a:lumMod val="75000"/>
                  </a:schemeClr>
                </a:solidFill>
                <a:latin typeface="Times New Roman" panose="02020603050405020304" pitchFamily="18" charset="0"/>
                <a:cs typeface="Times New Roman" panose="02020603050405020304" pitchFamily="18" charset="0"/>
                <a:sym typeface="+mn-ea"/>
              </a:rPr>
              <a:t>覆盖掉。</a:t>
            </a:r>
            <a:endParaRPr lang="en-US" altLang="zh-CN" sz="2400"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fork7</a:t>
            </a:r>
            <a:r>
              <a:rPr lang="zh-CN" altLang="en-US" sz="2400" dirty="0" smtClean="0">
                <a:latin typeface="Times New Roman" panose="02020603050405020304" pitchFamily="18" charset="0"/>
                <a:cs typeface="Times New Roman" panose="02020603050405020304" pitchFamily="18" charset="0"/>
                <a:sym typeface="+mn-ea"/>
              </a:rPr>
              <a:t>去掉</a:t>
            </a:r>
            <a:r>
              <a:rPr lang="en-US" altLang="zh-CN" sz="2400" dirty="0" smtClean="0">
                <a:latin typeface="Times New Roman" panose="02020603050405020304" pitchFamily="18" charset="0"/>
                <a:cs typeface="Times New Roman" panose="02020603050405020304" pitchFamily="18" charset="0"/>
                <a:sym typeface="+mn-ea"/>
              </a:rPr>
              <a:t>while(1)</a:t>
            </a:r>
            <a:r>
              <a:rPr lang="zh-CN" altLang="en-US" sz="2400" dirty="0" smtClean="0">
                <a:latin typeface="Times New Roman" panose="02020603050405020304" pitchFamily="18" charset="0"/>
                <a:cs typeface="Times New Roman" panose="02020603050405020304" pitchFamily="18" charset="0"/>
                <a:sym typeface="+mn-ea"/>
              </a:rPr>
              <a:t>，执行后再</a:t>
            </a:r>
            <a:r>
              <a:rPr lang="en-US" altLang="zh-CN" sz="2400" dirty="0" err="1" smtClean="0">
                <a:latin typeface="Times New Roman" panose="02020603050405020304" pitchFamily="18" charset="0"/>
                <a:cs typeface="Times New Roman" panose="02020603050405020304" pitchFamily="18" charset="0"/>
                <a:sym typeface="+mn-ea"/>
              </a:rPr>
              <a:t>ps</a:t>
            </a:r>
            <a:r>
              <a:rPr lang="zh-CN" altLang="en-US" sz="2400" dirty="0" smtClean="0">
                <a:latin typeface="Times New Roman" panose="02020603050405020304" pitchFamily="18" charset="0"/>
                <a:cs typeface="Times New Roman" panose="02020603050405020304" pitchFamily="18" charset="0"/>
                <a:sym typeface="+mn-ea"/>
              </a:rPr>
              <a:t>，父与子进程能看到哪一个？</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sym typeface="+mn-ea"/>
              </a:rPr>
              <a:t>fork8</a:t>
            </a:r>
            <a:r>
              <a:rPr lang="zh-CN" altLang="en-US" sz="2400" dirty="0" smtClean="0">
                <a:latin typeface="Times New Roman" panose="02020603050405020304" pitchFamily="18" charset="0"/>
                <a:cs typeface="Times New Roman" panose="02020603050405020304" pitchFamily="18" charset="0"/>
                <a:sym typeface="+mn-ea"/>
              </a:rPr>
              <a:t>父进程</a:t>
            </a:r>
            <a:r>
              <a:rPr lang="en-US" altLang="zh-CN" sz="2400" dirty="0" smtClean="0">
                <a:latin typeface="Times New Roman" panose="02020603050405020304" pitchFamily="18" charset="0"/>
                <a:cs typeface="Times New Roman" panose="02020603050405020304" pitchFamily="18" charset="0"/>
                <a:sym typeface="+mn-ea"/>
              </a:rPr>
              <a:t>exit</a:t>
            </a:r>
            <a:r>
              <a:rPr lang="zh-CN" altLang="en-US" sz="2400" dirty="0" smtClean="0">
                <a:latin typeface="Times New Roman" panose="02020603050405020304" pitchFamily="18" charset="0"/>
                <a:cs typeface="Times New Roman" panose="02020603050405020304" pitchFamily="18" charset="0"/>
                <a:sym typeface="+mn-ea"/>
              </a:rPr>
              <a:t>为什么</a:t>
            </a:r>
            <a:r>
              <a:rPr lang="en-US" altLang="zh-CN" sz="2400" dirty="0" err="1" smtClean="0">
                <a:latin typeface="Times New Roman" panose="02020603050405020304" pitchFamily="18" charset="0"/>
                <a:cs typeface="Times New Roman" panose="02020603050405020304" pitchFamily="18" charset="0"/>
                <a:sym typeface="+mn-ea"/>
              </a:rPr>
              <a:t>ps</a:t>
            </a:r>
            <a:r>
              <a:rPr lang="zh-CN" altLang="en-US" sz="2400" dirty="0" smtClean="0">
                <a:latin typeface="Times New Roman" panose="02020603050405020304" pitchFamily="18" charset="0"/>
                <a:cs typeface="Times New Roman" panose="02020603050405020304" pitchFamily="18" charset="0"/>
                <a:sym typeface="+mn-ea"/>
              </a:rPr>
              <a:t>看不出父进程</a:t>
            </a:r>
            <a:r>
              <a:rPr lang="en-US" altLang="zh-CN" sz="2400" dirty="0" smtClean="0">
                <a:latin typeface="Times New Roman" panose="02020603050405020304" pitchFamily="18" charset="0"/>
                <a:cs typeface="Times New Roman" panose="02020603050405020304" pitchFamily="18" charset="0"/>
                <a:sym typeface="+mn-ea"/>
              </a:rPr>
              <a:t>defunct?</a:t>
            </a:r>
            <a:endParaRPr lang="en-US" altLang="zh-C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6410" y="304800"/>
            <a:ext cx="8686800" cy="6380480"/>
          </a:xfrm>
        </p:spPr>
        <p:txBody>
          <a:bodyPr/>
          <a:lstStyle/>
          <a:p>
            <a:r>
              <a:rPr lang="en-US" altLang="zh-CN" sz="1200" dirty="0" err="1" smtClean="0">
                <a:latin typeface="Arial" panose="020B0604020202020204" pitchFamily="34" charset="0"/>
                <a:cs typeface="Arial" panose="020B0604020202020204" pitchFamily="34" charset="0"/>
              </a:rPr>
              <a:t>struct</a:t>
            </a:r>
            <a:r>
              <a:rPr lang="en-US" altLang="zh-CN" sz="1200" dirty="0" smtClean="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task_struct</a:t>
            </a:r>
            <a:r>
              <a:rPr lang="en-US" altLang="zh-CN" sz="1200" dirty="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       /* </a:t>
            </a:r>
            <a:r>
              <a:rPr lang="en-US" altLang="zh-CN" sz="1200" dirty="0">
                <a:latin typeface="Arial" panose="020B0604020202020204" pitchFamily="34" charset="0"/>
                <a:cs typeface="Arial" panose="020B0604020202020204" pitchFamily="34" charset="0"/>
              </a:rPr>
              <a:t>these are hardcoded - don't touch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state;			/* -1 </a:t>
            </a:r>
            <a:r>
              <a:rPr lang="en-US" altLang="zh-CN" sz="1200" dirty="0" err="1">
                <a:latin typeface="Arial" panose="020B0604020202020204" pitchFamily="34" charset="0"/>
                <a:cs typeface="Arial" panose="020B0604020202020204" pitchFamily="34" charset="0"/>
              </a:rPr>
              <a:t>unrunnable</a:t>
            </a:r>
            <a:r>
              <a:rPr lang="en-US" altLang="zh-CN" sz="1200" dirty="0">
                <a:latin typeface="Arial" panose="020B0604020202020204" pitchFamily="34" charset="0"/>
                <a:cs typeface="Arial" panose="020B0604020202020204" pitchFamily="34" charset="0"/>
              </a:rPr>
              <a:t>, 0 runnable, &gt;0 stopped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counter</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任务运行时间计数</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递减</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（滴答数），运行时间片</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priority</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运行优先数。任务开始运行时</a:t>
            </a:r>
            <a:r>
              <a:rPr lang="en-US" altLang="zh-CN" sz="1200" dirty="0">
                <a:latin typeface="Times New Roman" panose="02020603050405020304" pitchFamily="18" charset="0"/>
                <a:cs typeface="Times New Roman" panose="02020603050405020304" pitchFamily="18" charset="0"/>
              </a:rPr>
              <a:t>counter = priority</a:t>
            </a:r>
            <a:r>
              <a:rPr lang="zh-CN" altLang="en-US" sz="1200" dirty="0">
                <a:latin typeface="Times New Roman" panose="02020603050405020304" pitchFamily="18" charset="0"/>
                <a:cs typeface="Times New Roman" panose="02020603050405020304" pitchFamily="18" charset="0"/>
              </a:rPr>
              <a:t>，越大运行越长</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signal</a:t>
            </a:r>
            <a:r>
              <a:rPr lang="en-US" altLang="zh-CN" sz="1200" dirty="0" smtClean="0">
                <a:latin typeface="Arial" panose="020B0604020202020204" pitchFamily="34" charset="0"/>
                <a:cs typeface="Arial" panose="020B0604020202020204" pitchFamily="34" charset="0"/>
              </a:rPr>
              <a:t>;		                    //</a:t>
            </a:r>
            <a:r>
              <a:rPr lang="zh-CN" altLang="en-US" sz="1200" dirty="0" smtClean="0">
                <a:latin typeface="Times New Roman" panose="02020603050405020304" pitchFamily="18" charset="0"/>
                <a:cs typeface="Times New Roman" panose="02020603050405020304" pitchFamily="18" charset="0"/>
              </a:rPr>
              <a:t>信号</a:t>
            </a:r>
            <a:r>
              <a:rPr lang="zh-CN" altLang="en-US" sz="1200" dirty="0">
                <a:latin typeface="Times New Roman" panose="02020603050405020304" pitchFamily="18" charset="0"/>
                <a:cs typeface="Times New Roman" panose="02020603050405020304" pitchFamily="18" charset="0"/>
              </a:rPr>
              <a:t>。是位图，每个比特位代表一种信号，信号值</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位偏移值</a:t>
            </a:r>
            <a:r>
              <a:rPr lang="en-US" altLang="zh-CN" sz="1200" dirty="0">
                <a:latin typeface="Times New Roman" panose="02020603050405020304" pitchFamily="18" charset="0"/>
                <a:cs typeface="Times New Roman" panose="02020603050405020304" pitchFamily="18" charset="0"/>
              </a:rPr>
              <a:t>+1</a:t>
            </a:r>
            <a:r>
              <a:rPr lang="zh-CN" altLang="en-US" sz="1200" dirty="0" smtClean="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sigaction</a:t>
            </a:r>
            <a:r>
              <a:rPr lang="en-US" altLang="zh-CN" sz="1200" dirty="0">
                <a:latin typeface="Arial" panose="020B0604020202020204" pitchFamily="34" charset="0"/>
                <a:cs typeface="Arial" panose="020B0604020202020204" pitchFamily="34" charset="0"/>
              </a:rPr>
              <a:t>[32</a:t>
            </a:r>
            <a:r>
              <a:rPr lang="en-US" altLang="zh-CN" sz="1200" dirty="0" smtClean="0">
                <a:latin typeface="Arial" panose="020B0604020202020204" pitchFamily="34" charset="0"/>
                <a:cs typeface="Arial" panose="020B0604020202020204" pitchFamily="34" charset="0"/>
              </a:rPr>
              <a:t>];            //</a:t>
            </a:r>
            <a:r>
              <a:rPr lang="en-US" altLang="zh-CN" sz="1200" dirty="0" smtClean="0">
                <a:latin typeface="Times New Roman" panose="02020603050405020304" pitchFamily="18" charset="0"/>
                <a:cs typeface="Times New Roman" panose="02020603050405020304" pitchFamily="18" charset="0"/>
              </a:rPr>
              <a:t> </a:t>
            </a:r>
            <a:r>
              <a:rPr lang="zh-CN" altLang="en-US" sz="1200" dirty="0" smtClean="0">
                <a:latin typeface="Times New Roman" panose="02020603050405020304" pitchFamily="18" charset="0"/>
                <a:cs typeface="Times New Roman" panose="02020603050405020304" pitchFamily="18" charset="0"/>
              </a:rPr>
              <a:t>信号</a:t>
            </a:r>
            <a:r>
              <a:rPr lang="zh-CN" altLang="en-US" sz="1200" dirty="0">
                <a:latin typeface="Times New Roman" panose="02020603050405020304" pitchFamily="18" charset="0"/>
                <a:cs typeface="Times New Roman" panose="02020603050405020304" pitchFamily="18" charset="0"/>
              </a:rPr>
              <a:t>执行属性结构，对应信号将要执行的操作和标志信息。</a:t>
            </a:r>
            <a:r>
              <a:rPr lang="en-US" altLang="zh-CN" sz="1200" dirty="0" smtClean="0">
                <a:latin typeface="Arial" panose="020B0604020202020204" pitchFamily="34" charset="0"/>
                <a:cs typeface="Arial" panose="020B0604020202020204" pitchFamily="34"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blocked;		/* bitmap of masked signals </a:t>
            </a:r>
            <a:r>
              <a:rPr lang="en-US" altLang="zh-CN" sz="1200" dirty="0" smtClean="0">
                <a:latin typeface="Arial" panose="020B0604020202020204" pitchFamily="34" charset="0"/>
                <a:cs typeface="Arial" panose="020B0604020202020204" pitchFamily="34" charset="0"/>
              </a:rPr>
              <a:t>*/   //</a:t>
            </a:r>
            <a:r>
              <a:rPr lang="zh-CN" altLang="en-US" sz="1200" dirty="0" smtClean="0">
                <a:latin typeface="Times New Roman" panose="02020603050405020304" pitchFamily="18" charset="0"/>
                <a:cs typeface="Times New Roman" panose="02020603050405020304" pitchFamily="18" charset="0"/>
              </a:rPr>
              <a:t>进程</a:t>
            </a:r>
            <a:r>
              <a:rPr lang="zh-CN" altLang="en-US" sz="1200" dirty="0">
                <a:latin typeface="Times New Roman" panose="02020603050405020304" pitchFamily="18" charset="0"/>
                <a:cs typeface="Times New Roman" panose="02020603050405020304" pitchFamily="18" charset="0"/>
              </a:rPr>
              <a:t>信号屏蔽码（对应信号位图）</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various fields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exit_code</a:t>
            </a:r>
            <a:r>
              <a:rPr lang="en-US" altLang="zh-CN" sz="1200" dirty="0" smtClean="0">
                <a:latin typeface="Arial" panose="020B0604020202020204" pitchFamily="34" charset="0"/>
                <a:cs typeface="Arial" panose="020B0604020202020204" pitchFamily="34" charset="0"/>
              </a:rPr>
              <a:t>;                                        //</a:t>
            </a:r>
            <a:r>
              <a:rPr lang="zh-CN" altLang="en-US" sz="1200" dirty="0" smtClean="0">
                <a:latin typeface="Times New Roman" panose="02020603050405020304" pitchFamily="18" charset="0"/>
                <a:cs typeface="Times New Roman" panose="02020603050405020304" pitchFamily="18" charset="0"/>
              </a:rPr>
              <a:t>任务</a:t>
            </a:r>
            <a:r>
              <a:rPr lang="zh-CN" altLang="en-US" sz="1200" dirty="0">
                <a:latin typeface="Times New Roman" panose="02020603050405020304" pitchFamily="18" charset="0"/>
                <a:cs typeface="Times New Roman" panose="02020603050405020304" pitchFamily="18" charset="0"/>
              </a:rPr>
              <a:t>执行停止的退出码，其父进程会取。</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start_code,end_code,end_data,brk,start_stack</a:t>
            </a:r>
            <a:r>
              <a:rPr lang="en-US" altLang="zh-CN" sz="1200" dirty="0" smtClean="0">
                <a:latin typeface="Arial" panose="020B0604020202020204" pitchFamily="34" charset="0"/>
                <a:cs typeface="Arial" panose="020B0604020202020204" pitchFamily="34" charset="0"/>
              </a:rPr>
              <a:t>; //</a:t>
            </a:r>
            <a:r>
              <a:rPr lang="zh-CN" altLang="en-US" sz="1200" dirty="0">
                <a:latin typeface="Arial" panose="020B0604020202020204" pitchFamily="34" charset="0"/>
                <a:cs typeface="Arial" panose="020B0604020202020204" pitchFamily="34" charset="0"/>
              </a:rPr>
              <a:t>代码</a:t>
            </a:r>
            <a:r>
              <a:rPr lang="zh-CN" altLang="en-US" sz="1200" dirty="0" smtClean="0">
                <a:latin typeface="Arial" panose="020B0604020202020204" pitchFamily="34" charset="0"/>
                <a:cs typeface="Arial" panose="020B0604020202020204" pitchFamily="34" charset="0"/>
              </a:rPr>
              <a:t>段地址、</a:t>
            </a:r>
            <a:r>
              <a:rPr lang="zh-CN" altLang="en-US" sz="1200" dirty="0">
                <a:latin typeface="Times New Roman" panose="02020603050405020304" pitchFamily="18" charset="0"/>
                <a:cs typeface="Times New Roman" panose="02020603050405020304" pitchFamily="18" charset="0"/>
              </a:rPr>
              <a:t>代码长度（字节数）、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代码长度 </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数据长度（字节数）、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总长度（字节数）、</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堆栈段地址。</a:t>
            </a:r>
            <a:endParaRPr lang="zh-CN" altLang="en-US" sz="1200" dirty="0">
              <a:latin typeface="Times New Roman" panose="02020603050405020304" pitchFamily="18" charset="0"/>
              <a:cs typeface="Times New Roman" panose="02020603050405020304" pitchFamily="18"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pid,father,pgrp,session,leader</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进程号、父进程号、父进程组号、会话号、</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会话首领</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uid,euid,suid</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、保存的用户</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gid,egid,sgid</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组标识号（组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）、有效组</a:t>
            </a:r>
            <a:r>
              <a:rPr lang="en-US" altLang="zh-CN" sz="1200" dirty="0">
                <a:latin typeface="Times New Roman" panose="02020603050405020304" pitchFamily="18" charset="0"/>
                <a:cs typeface="Times New Roman" panose="02020603050405020304" pitchFamily="18" charset="0"/>
              </a:rPr>
              <a:t>id</a:t>
            </a:r>
            <a:r>
              <a:rPr lang="zh-CN" altLang="en-US" sz="1200" dirty="0">
                <a:latin typeface="Times New Roman" panose="02020603050405020304" pitchFamily="18" charset="0"/>
                <a:cs typeface="Times New Roman" panose="02020603050405020304" pitchFamily="18" charset="0"/>
              </a:rPr>
              <a:t>、保存的组</a:t>
            </a:r>
            <a:r>
              <a:rPr lang="en-US" altLang="zh-CN" sz="1200" dirty="0">
                <a:latin typeface="Times New Roman" panose="02020603050405020304" pitchFamily="18" charset="0"/>
                <a:cs typeface="Times New Roman" panose="02020603050405020304" pitchFamily="18" charset="0"/>
              </a:rPr>
              <a:t>id</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alarm</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报警定时值（滴答数）</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long </a:t>
            </a:r>
            <a:r>
              <a:rPr lang="en-US" altLang="zh-CN" sz="1200" dirty="0" err="1">
                <a:latin typeface="Arial" panose="020B0604020202020204" pitchFamily="34" charset="0"/>
                <a:cs typeface="Arial" panose="020B0604020202020204" pitchFamily="34" charset="0"/>
              </a:rPr>
              <a:t>utime,stime,cutime,cstime,start_time</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用户态运行时间（滴答数）、系统态</a:t>
            </a:r>
            <a:r>
              <a:rPr lang="zh-CN" altLang="en-US" sz="1200" dirty="0" smtClean="0">
                <a:latin typeface="Times New Roman" panose="02020603050405020304" pitchFamily="18" charset="0"/>
                <a:cs typeface="Times New Roman" panose="02020603050405020304" pitchFamily="18" charset="0"/>
              </a:rPr>
              <a:t>运行时间、</a:t>
            </a:r>
            <a:r>
              <a:rPr lang="zh-CN" altLang="en-US" sz="1200" dirty="0">
                <a:latin typeface="Times New Roman" panose="02020603050405020304" pitchFamily="18" charset="0"/>
                <a:cs typeface="Times New Roman" panose="02020603050405020304" pitchFamily="18" charset="0"/>
              </a:rPr>
              <a:t>子进程用户态运行时间、子进程系统态</a:t>
            </a:r>
            <a:r>
              <a:rPr lang="zh-CN" altLang="en-US" sz="1200" dirty="0" smtClean="0">
                <a:latin typeface="Times New Roman" panose="02020603050405020304" pitchFamily="18" charset="0"/>
                <a:cs typeface="Times New Roman" panose="02020603050405020304" pitchFamily="18" charset="0"/>
              </a:rPr>
              <a:t>运行时间、</a:t>
            </a:r>
            <a:r>
              <a:rPr lang="zh-CN" altLang="en-US" sz="1200" dirty="0">
                <a:latin typeface="Times New Roman" panose="02020603050405020304" pitchFamily="18" charset="0"/>
                <a:cs typeface="Times New Roman" panose="02020603050405020304" pitchFamily="18" charset="0"/>
              </a:rPr>
              <a:t>进程开始运行时刻</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used_math</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标志：是否使用了协处理器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file system info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int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tty</a:t>
            </a:r>
            <a:r>
              <a:rPr lang="en-US" altLang="zh-CN" sz="1200" dirty="0">
                <a:latin typeface="Arial" panose="020B0604020202020204" pitchFamily="34" charset="0"/>
                <a:cs typeface="Arial" panose="020B0604020202020204" pitchFamily="34" charset="0"/>
              </a:rPr>
              <a:t>;			</a:t>
            </a:r>
            <a:r>
              <a:rPr lang="en-US" altLang="zh-CN" sz="1200" dirty="0" smtClean="0">
                <a:latin typeface="Arial" panose="020B0604020202020204" pitchFamily="34" charset="0"/>
                <a:cs typeface="Arial" panose="020B0604020202020204" pitchFamily="34" charset="0"/>
              </a:rPr>
              <a:t>//</a:t>
            </a:r>
            <a:r>
              <a:rPr lang="zh-CN" altLang="en-US" sz="1200" dirty="0" smtClean="0">
                <a:latin typeface="Times New Roman" panose="02020603050405020304" pitchFamily="18" charset="0"/>
                <a:cs typeface="Times New Roman" panose="02020603050405020304" pitchFamily="18" charset="0"/>
              </a:rPr>
              <a:t>进程</a:t>
            </a:r>
            <a:r>
              <a:rPr lang="zh-CN" altLang="en-US" sz="1200" dirty="0">
                <a:latin typeface="Times New Roman" panose="02020603050405020304" pitchFamily="18" charset="0"/>
                <a:cs typeface="Times New Roman" panose="02020603050405020304" pitchFamily="18" charset="0"/>
              </a:rPr>
              <a:t>使用</a:t>
            </a:r>
            <a:r>
              <a:rPr lang="en-US" altLang="zh-CN" sz="1200" dirty="0" err="1">
                <a:latin typeface="Times New Roman" panose="02020603050405020304" pitchFamily="18" charset="0"/>
                <a:cs typeface="Times New Roman" panose="02020603050405020304" pitchFamily="18" charset="0"/>
              </a:rPr>
              <a:t>tty</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的子设备号。</a:t>
            </a:r>
            <a:r>
              <a:rPr lang="en-US" altLang="zh-CN" sz="1200" dirty="0">
                <a:latin typeface="Times New Roman" panose="02020603050405020304" pitchFamily="18" charset="0"/>
                <a:cs typeface="Times New Roman" panose="02020603050405020304" pitchFamily="18" charset="0"/>
              </a:rPr>
              <a:t>-1 </a:t>
            </a:r>
            <a:r>
              <a:rPr lang="zh-CN" altLang="en-US" sz="1200" dirty="0">
                <a:latin typeface="Times New Roman" panose="02020603050405020304" pitchFamily="18" charset="0"/>
                <a:cs typeface="Times New Roman" panose="02020603050405020304" pitchFamily="18" charset="0"/>
              </a:rPr>
              <a:t>表示没有使用。</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short </a:t>
            </a:r>
            <a:r>
              <a:rPr lang="en-US" altLang="zh-CN" sz="1200" dirty="0" err="1">
                <a:latin typeface="Arial" panose="020B0604020202020204" pitchFamily="34" charset="0"/>
                <a:cs typeface="Arial" panose="020B0604020202020204" pitchFamily="34" charset="0"/>
              </a:rPr>
              <a:t>umask</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文件创建属性屏蔽位</a:t>
            </a:r>
            <a:r>
              <a:rPr lang="zh-CN" altLang="en-US" sz="1200" dirty="0" smtClean="0">
                <a:latin typeface="Times New Roman" panose="02020603050405020304" pitchFamily="18" charset="0"/>
                <a:cs typeface="Times New Roman" panose="02020603050405020304" pitchFamily="18" charset="0"/>
              </a:rPr>
              <a:t>。</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pwd</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当前工作目录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root</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根目录</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m_inode</a:t>
            </a:r>
            <a:r>
              <a:rPr lang="en-US" altLang="zh-CN" sz="1200" dirty="0">
                <a:latin typeface="Arial" panose="020B0604020202020204" pitchFamily="34" charset="0"/>
                <a:cs typeface="Arial" panose="020B0604020202020204" pitchFamily="34" charset="0"/>
              </a:rPr>
              <a:t> * executable</a:t>
            </a:r>
            <a:r>
              <a:rPr lang="en-US" altLang="zh-CN" sz="1200" dirty="0" smtClean="0">
                <a:latin typeface="Arial" panose="020B0604020202020204" pitchFamily="34" charset="0"/>
                <a:cs typeface="Arial" panose="020B0604020202020204" pitchFamily="34" charset="0"/>
              </a:rPr>
              <a:t>;                //</a:t>
            </a:r>
            <a:r>
              <a:rPr lang="zh-CN" altLang="en-US" sz="1200" dirty="0" smtClean="0">
                <a:latin typeface="Times New Roman" panose="02020603050405020304" pitchFamily="18" charset="0"/>
                <a:cs typeface="Times New Roman" panose="02020603050405020304" pitchFamily="18" charset="0"/>
              </a:rPr>
              <a:t>执行</a:t>
            </a:r>
            <a:r>
              <a:rPr lang="zh-CN" altLang="en-US" sz="1200" dirty="0">
                <a:latin typeface="Times New Roman" panose="02020603050405020304" pitchFamily="18" charset="0"/>
                <a:cs typeface="Times New Roman" panose="02020603050405020304" pitchFamily="18" charset="0"/>
              </a:rPr>
              <a:t>文件</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a:t>
            </a:r>
            <a:r>
              <a:rPr lang="zh-CN" altLang="en-US" sz="1200" dirty="0">
                <a:latin typeface="Times New Roman" panose="02020603050405020304" pitchFamily="18" charset="0"/>
                <a:cs typeface="Times New Roman" panose="02020603050405020304" pitchFamily="18" charset="0"/>
              </a:rPr>
              <a:t>节点结构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unsigned long </a:t>
            </a:r>
            <a:r>
              <a:rPr lang="en-US" altLang="zh-CN" sz="1200" dirty="0" err="1">
                <a:latin typeface="Arial" panose="020B0604020202020204" pitchFamily="34" charset="0"/>
                <a:cs typeface="Arial" panose="020B0604020202020204" pitchFamily="34" charset="0"/>
              </a:rPr>
              <a:t>close_on_exec</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执行时关闭文件句柄位图标志。（参见</a:t>
            </a:r>
            <a:r>
              <a:rPr lang="en-US" altLang="zh-CN" sz="1200" dirty="0">
                <a:latin typeface="Times New Roman" panose="02020603050405020304" pitchFamily="18" charset="0"/>
                <a:cs typeface="Times New Roman" panose="02020603050405020304" pitchFamily="18" charset="0"/>
              </a:rPr>
              <a:t>include/</a:t>
            </a:r>
            <a:r>
              <a:rPr lang="en-US" altLang="zh-CN" sz="1200" dirty="0" err="1">
                <a:latin typeface="Times New Roman" panose="02020603050405020304" pitchFamily="18" charset="0"/>
                <a:cs typeface="Times New Roman" panose="02020603050405020304" pitchFamily="18" charset="0"/>
              </a:rPr>
              <a:t>fcntl.h</a:t>
            </a:r>
            <a:r>
              <a:rPr lang="zh-CN" altLang="en-US" sz="1200" dirty="0" smtClean="0">
                <a:latin typeface="Times New Roman" panose="02020603050405020304" pitchFamily="18" charset="0"/>
                <a:cs typeface="Times New Roman" panose="02020603050405020304" pitchFamily="18" charset="0"/>
              </a:rPr>
              <a:t>）</a:t>
            </a:r>
            <a:r>
              <a:rPr lang="en-US" altLang="zh-CN" sz="1200" dirty="0" smtClean="0">
                <a:latin typeface="Arial" panose="020B0604020202020204" pitchFamily="34" charset="0"/>
                <a:cs typeface="Arial" panose="020B0604020202020204" pitchFamily="34"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file * </a:t>
            </a:r>
            <a:r>
              <a:rPr lang="en-US" altLang="zh-CN" sz="1200" dirty="0" err="1">
                <a:latin typeface="Arial" panose="020B0604020202020204" pitchFamily="34" charset="0"/>
                <a:cs typeface="Arial" panose="020B0604020202020204" pitchFamily="34" charset="0"/>
              </a:rPr>
              <a:t>filp</a:t>
            </a:r>
            <a:r>
              <a:rPr lang="en-US" altLang="zh-CN" sz="1200" dirty="0">
                <a:latin typeface="Arial" panose="020B0604020202020204" pitchFamily="34" charset="0"/>
                <a:cs typeface="Arial" panose="020B0604020202020204" pitchFamily="34" charset="0"/>
              </a:rPr>
              <a:t>[NR_OPEN</a:t>
            </a:r>
            <a:r>
              <a:rPr lang="en-US" altLang="zh-CN" sz="1200" dirty="0" smtClean="0">
                <a:latin typeface="Arial" panose="020B0604020202020204" pitchFamily="34" charset="0"/>
                <a:cs typeface="Arial" panose="020B0604020202020204" pitchFamily="34" charset="0"/>
              </a:rPr>
              <a:t>];                   //</a:t>
            </a:r>
            <a:r>
              <a:rPr lang="zh-CN" altLang="en-US" sz="1200" dirty="0" smtClean="0">
                <a:latin typeface="Times New Roman" panose="02020603050405020304" pitchFamily="18" charset="0"/>
                <a:cs typeface="Times New Roman" panose="02020603050405020304" pitchFamily="18" charset="0"/>
              </a:rPr>
              <a:t>进程</a:t>
            </a:r>
            <a:r>
              <a:rPr lang="zh-CN" altLang="en-US" sz="1200" dirty="0">
                <a:latin typeface="Times New Roman" panose="02020603050405020304" pitchFamily="18" charset="0"/>
                <a:cs typeface="Times New Roman" panose="02020603050405020304" pitchFamily="18" charset="0"/>
              </a:rPr>
              <a:t>使用的文件表结构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desc_struct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ldt</a:t>
            </a:r>
            <a:r>
              <a:rPr lang="en-US" altLang="zh-CN" sz="1200" dirty="0">
                <a:latin typeface="Arial" panose="020B0604020202020204" pitchFamily="34" charset="0"/>
                <a:cs typeface="Arial" panose="020B0604020202020204" pitchFamily="34" charset="0"/>
              </a:rPr>
              <a:t>[3</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本任务的局部表描述符。</a:t>
            </a:r>
            <a:r>
              <a:rPr lang="en-US" altLang="zh-CN" sz="1200" dirty="0">
                <a:latin typeface="Times New Roman" panose="02020603050405020304" pitchFamily="18" charset="0"/>
                <a:cs typeface="Times New Roman" panose="02020603050405020304" pitchFamily="18" charset="0"/>
              </a:rPr>
              <a:t>0-</a:t>
            </a:r>
            <a:r>
              <a:rPr lang="zh-CN" altLang="en-US" sz="1200" dirty="0">
                <a:latin typeface="Times New Roman" panose="02020603050405020304" pitchFamily="18" charset="0"/>
                <a:cs typeface="Times New Roman" panose="02020603050405020304" pitchFamily="18" charset="0"/>
              </a:rPr>
              <a:t>空，</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代码段</a:t>
            </a:r>
            <a:r>
              <a:rPr lang="en-US" altLang="zh-CN" sz="1200" dirty="0" err="1">
                <a:latin typeface="Times New Roman" panose="02020603050405020304" pitchFamily="18" charset="0"/>
                <a:cs typeface="Times New Roman" panose="02020603050405020304" pitchFamily="18" charset="0"/>
              </a:rPr>
              <a:t>cs</a:t>
            </a:r>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2-</a:t>
            </a:r>
            <a:r>
              <a:rPr lang="zh-CN" altLang="en-US" sz="1200" dirty="0">
                <a:latin typeface="Times New Roman" panose="02020603050405020304" pitchFamily="18" charset="0"/>
                <a:cs typeface="Times New Roman" panose="02020603050405020304" pitchFamily="18" charset="0"/>
              </a:rPr>
              <a:t>数据和堆栈段</a:t>
            </a:r>
            <a:r>
              <a:rPr lang="en-US" altLang="zh-CN" sz="1200" dirty="0" err="1">
                <a:latin typeface="Times New Roman" panose="02020603050405020304" pitchFamily="18" charset="0"/>
                <a:cs typeface="Times New Roman" panose="02020603050405020304" pitchFamily="18" charset="0"/>
              </a:rPr>
              <a:t>ds&amp;ss</a:t>
            </a:r>
            <a:r>
              <a:rPr lang="zh-CN" altLang="en-US" sz="1200" dirty="0" smtClean="0">
                <a:latin typeface="Times New Roman" panose="02020603050405020304" pitchFamily="18" charset="0"/>
                <a:cs typeface="Times New Roman" panose="02020603050405020304" pitchFamily="18" charset="0"/>
              </a:rPr>
              <a:t>。  </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tss_struct</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tss</a:t>
            </a:r>
            <a:r>
              <a:rPr lang="en-US" altLang="zh-CN" sz="1200" dirty="0" smtClean="0">
                <a:latin typeface="Arial" panose="020B0604020202020204" pitchFamily="34" charset="0"/>
                <a:cs typeface="Arial" panose="020B0604020202020204" pitchFamily="34" charset="0"/>
              </a:rPr>
              <a:t>;                             //</a:t>
            </a:r>
            <a:r>
              <a:rPr lang="zh-CN" altLang="en-US" sz="1200" dirty="0">
                <a:latin typeface="Times New Roman" panose="02020603050405020304" pitchFamily="18" charset="0"/>
                <a:cs typeface="Times New Roman" panose="02020603050405020304" pitchFamily="18" charset="0"/>
              </a:rPr>
              <a:t>本进程的任务状态段信息结构</a:t>
            </a:r>
            <a:endParaRPr lang="en-US" altLang="zh-CN" sz="1200" dirty="0">
              <a:latin typeface="Arial" panose="020B0604020202020204" pitchFamily="34" charset="0"/>
              <a:cs typeface="Arial" panose="020B0604020202020204" pitchFamily="34" charset="0"/>
            </a:endParaRPr>
          </a:p>
          <a:p>
            <a:r>
              <a:rPr lang="en-US" altLang="zh-CN" sz="1200" dirty="0">
                <a:latin typeface="Arial" panose="020B0604020202020204" pitchFamily="34" charset="0"/>
                <a:cs typeface="Arial" panose="020B0604020202020204" pitchFamily="34" charset="0"/>
              </a:rPr>
              <a:t>};</a:t>
            </a:r>
            <a:endParaRPr lang="en-US" altLang="zh-CN" sz="1200" dirty="0">
              <a:latin typeface="Arial" panose="020B0604020202020204" pitchFamily="34" charset="0"/>
              <a:cs typeface="Arial" panose="020B0604020202020204" pitchFamily="34" charset="0"/>
            </a:endParaRPr>
          </a:p>
          <a:p>
            <a:endParaRPr lang="zh-CN" altLang="en-US" sz="12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2146" y="228600"/>
            <a:ext cx="687946" cy="6629400"/>
          </a:xfrm>
        </p:spPr>
        <p:txBody>
          <a:bodyPr/>
          <a:lstStyle/>
          <a:p>
            <a:r>
              <a:rPr lang="zh-CN" altLang="en-US" sz="2400" dirty="0" smtClean="0">
                <a:latin typeface="Times New Roman" panose="02020603050405020304" pitchFamily="18" charset="0"/>
                <a:cs typeface="Times New Roman" panose="02020603050405020304" pitchFamily="18" charset="0"/>
              </a:rPr>
              <a:t>  任务</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进程数据结构</a:t>
            </a:r>
            <a:r>
              <a:rPr lang="zh-CN" altLang="en-US" sz="2400" dirty="0">
                <a:latin typeface="Times New Roman" panose="02020603050405020304" pitchFamily="18" charset="0"/>
                <a:cs typeface="Times New Roman" panose="02020603050405020304" pitchFamily="18" charset="0"/>
              </a:rPr>
              <a:t>，或称为进程描述符</a:t>
            </a: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857" y="348615"/>
            <a:ext cx="8786982" cy="676910"/>
          </a:xfrm>
        </p:spPr>
        <p:txBody>
          <a:bodyPr/>
          <a:lstStyle/>
          <a:p>
            <a:pPr algn="ctr"/>
            <a:r>
              <a:rPr lang="en-US" altLang="zh-CN" sz="4400" dirty="0" smtClean="0"/>
              <a:t>QA 24</a:t>
            </a:r>
            <a:endParaRPr lang="en-US" altLang="zh-CN" sz="4400" dirty="0"/>
          </a:p>
        </p:txBody>
      </p:sp>
      <p:sp>
        <p:nvSpPr>
          <p:cNvPr id="3" name="内容占位符 2"/>
          <p:cNvSpPr>
            <a:spLocks noGrp="1"/>
          </p:cNvSpPr>
          <p:nvPr>
            <p:ph idx="4294967295"/>
          </p:nvPr>
        </p:nvSpPr>
        <p:spPr>
          <a:xfrm>
            <a:off x="230505" y="947420"/>
            <a:ext cx="8752840" cy="5616575"/>
          </a:xfrm>
        </p:spPr>
        <p:txBody>
          <a:bodyPr wrap="square"/>
          <a:lstStyle/>
          <a:p>
            <a:r>
              <a:rPr lang="zh-CN" altLang="en-US" sz="2400" dirty="0" smtClean="0">
                <a:latin typeface="Times New Roman" panose="02020603050405020304" pitchFamily="18" charset="0"/>
                <a:cs typeface="Times New Roman" panose="02020603050405020304" pitchFamily="18" charset="0"/>
                <a:sym typeface="+mn-ea"/>
              </a:rPr>
              <a:t>简述</a:t>
            </a:r>
            <a:r>
              <a:rPr lang="en-US" altLang="zh-CN" sz="2400" dirty="0" smtClean="0">
                <a:latin typeface="Times New Roman" panose="02020603050405020304" pitchFamily="18" charset="0"/>
                <a:cs typeface="Times New Roman" panose="02020603050405020304" pitchFamily="18" charset="0"/>
                <a:sym typeface="+mn-ea"/>
              </a:rPr>
              <a:t>hello</a:t>
            </a:r>
            <a:r>
              <a:rPr lang="zh-CN" altLang="en-US" sz="2400" dirty="0" smtClean="0">
                <a:latin typeface="Times New Roman" panose="02020603050405020304" pitchFamily="18" charset="0"/>
                <a:cs typeface="Times New Roman" panose="02020603050405020304" pitchFamily="18" charset="0"/>
                <a:sym typeface="+mn-ea"/>
              </a:rPr>
              <a:t>从命令行到运行的过程</a:t>
            </a:r>
            <a:endParaRPr lang="en-US" altLang="zh-CN" sz="2400" dirty="0" smtClean="0">
              <a:latin typeface="Times New Roman" panose="02020603050405020304" pitchFamily="18" charset="0"/>
              <a:cs typeface="Times New Roman" panose="02020603050405020304" pitchFamily="18" charset="0"/>
            </a:endParaRPr>
          </a:p>
          <a:p>
            <a:pPr lvl="1"/>
            <a:r>
              <a:rPr lang="en-US" altLang="zh-CN" sz="900" dirty="0" smtClean="0">
                <a:solidFill>
                  <a:srgbClr val="FF0000"/>
                </a:solidFill>
                <a:latin typeface="Times New Roman" panose="02020603050405020304" pitchFamily="18" charset="0"/>
                <a:cs typeface="Times New Roman" panose="02020603050405020304" pitchFamily="18" charset="0"/>
                <a:sym typeface="+mn-ea"/>
              </a:rPr>
              <a:t>1fork</a:t>
            </a:r>
            <a:r>
              <a:rPr lang="en-US" altLang="zh-CN" sz="900" dirty="0" smtClean="0">
                <a:latin typeface="Times New Roman" panose="02020603050405020304" pitchFamily="18" charset="0"/>
                <a:cs typeface="Times New Roman" panose="02020603050405020304" pitchFamily="18" charset="0"/>
                <a:sym typeface="+mn-ea"/>
              </a:rPr>
              <a:t>-&gt;</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2execve</a:t>
            </a:r>
            <a:r>
              <a:rPr lang="en-US" altLang="zh-CN" sz="900" dirty="0" smtClean="0">
                <a:latin typeface="Times New Roman" panose="02020603050405020304" pitchFamily="18" charset="0"/>
                <a:cs typeface="Times New Roman" panose="02020603050405020304" pitchFamily="18" charset="0"/>
                <a:sym typeface="+mn-ea"/>
              </a:rPr>
              <a:t>-&gt;</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3load</a:t>
            </a:r>
            <a:r>
              <a:rPr lang="en-US" altLang="zh-CN" sz="900" dirty="0" smtClean="0">
                <a:latin typeface="Times New Roman" panose="02020603050405020304" pitchFamily="18" charset="0"/>
                <a:cs typeface="Times New Roman" panose="02020603050405020304" pitchFamily="18" charset="0"/>
                <a:sym typeface="+mn-ea"/>
              </a:rPr>
              <a:t>-&gt;</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4 dl_init setjmp</a:t>
            </a:r>
            <a:r>
              <a:rPr lang="zh-CN" altLang="en-US" sz="900" dirty="0" smtClean="0">
                <a:solidFill>
                  <a:srgbClr val="FF0000"/>
                </a:solidFill>
                <a:latin typeface="Times New Roman" panose="02020603050405020304" pitchFamily="18" charset="0"/>
                <a:cs typeface="Times New Roman" panose="02020603050405020304" pitchFamily="18" charset="0"/>
                <a:sym typeface="+mn-ea"/>
              </a:rPr>
              <a:t>等</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 </a:t>
            </a:r>
            <a:r>
              <a:rPr lang="zh-CN" altLang="en-US" sz="900" dirty="0" smtClean="0">
                <a:solidFill>
                  <a:srgbClr val="FF0000"/>
                </a:solidFill>
                <a:latin typeface="Times New Roman" panose="02020603050405020304" pitchFamily="18" charset="0"/>
                <a:cs typeface="Times New Roman" panose="02020603050405020304" pitchFamily="18" charset="0"/>
                <a:sym typeface="+mn-ea"/>
              </a:rPr>
              <a:t>到</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 _start</a:t>
            </a:r>
            <a:r>
              <a:rPr lang="en-US" altLang="zh-CN" sz="900" dirty="0" smtClean="0">
                <a:latin typeface="Times New Roman" panose="02020603050405020304" pitchFamily="18" charset="0"/>
                <a:cs typeface="Times New Roman" panose="02020603050405020304" pitchFamily="18" charset="0"/>
                <a:sym typeface="+mn-ea"/>
              </a:rPr>
              <a:t>-(</a:t>
            </a:r>
            <a:r>
              <a:rPr lang="zh-CN" altLang="en-US" sz="900" dirty="0" smtClean="0">
                <a:latin typeface="Times New Roman" panose="02020603050405020304" pitchFamily="18" charset="0"/>
                <a:cs typeface="Times New Roman" panose="02020603050405020304" pitchFamily="18" charset="0"/>
                <a:sym typeface="+mn-ea"/>
              </a:rPr>
              <a:t>所有</a:t>
            </a:r>
            <a:r>
              <a:rPr lang="en-US" altLang="zh-CN" sz="900" dirty="0" smtClean="0">
                <a:latin typeface="Times New Roman" panose="02020603050405020304" pitchFamily="18" charset="0"/>
                <a:cs typeface="Times New Roman" panose="02020603050405020304" pitchFamily="18" charset="0"/>
                <a:sym typeface="+mn-ea"/>
              </a:rPr>
              <a:t>C</a:t>
            </a:r>
            <a:r>
              <a:rPr lang="zh-CN" altLang="en-US" sz="900" dirty="0" smtClean="0">
                <a:latin typeface="Times New Roman" panose="02020603050405020304" pitchFamily="18" charset="0"/>
                <a:cs typeface="Times New Roman" panose="02020603050405020304" pitchFamily="18" charset="0"/>
                <a:sym typeface="+mn-ea"/>
              </a:rPr>
              <a:t>程序的入口点</a:t>
            </a:r>
            <a:r>
              <a:rPr lang="en-US" altLang="zh-CN" sz="900" dirty="0" smtClean="0">
                <a:latin typeface="Times New Roman" panose="02020603050405020304" pitchFamily="18" charset="0"/>
                <a:cs typeface="Times New Roman" panose="02020603050405020304" pitchFamily="18" charset="0"/>
                <a:sym typeface="+mn-ea"/>
              </a:rPr>
              <a:t>,</a:t>
            </a:r>
            <a:r>
              <a:rPr lang="zh-CN" altLang="en-US" sz="900" dirty="0" smtClean="0">
                <a:latin typeface="Times New Roman" panose="02020603050405020304" pitchFamily="18" charset="0"/>
                <a:cs typeface="Times New Roman" panose="02020603050405020304" pitchFamily="18" charset="0"/>
                <a:sym typeface="+mn-ea"/>
              </a:rPr>
              <a:t>在</a:t>
            </a:r>
            <a:r>
              <a:rPr lang="en-US" altLang="zh-CN" sz="900" dirty="0" err="1" smtClean="0">
                <a:latin typeface="Times New Roman" panose="02020603050405020304" pitchFamily="18" charset="0"/>
                <a:cs typeface="Times New Roman" panose="02020603050405020304" pitchFamily="18" charset="0"/>
                <a:sym typeface="+mn-ea"/>
              </a:rPr>
              <a:t>ctrl.o</a:t>
            </a:r>
            <a:r>
              <a:rPr lang="zh-CN" altLang="en-US" sz="900" dirty="0" smtClean="0">
                <a:latin typeface="Times New Roman" panose="02020603050405020304" pitchFamily="18" charset="0"/>
                <a:cs typeface="Times New Roman" panose="02020603050405020304" pitchFamily="18" charset="0"/>
                <a:sym typeface="+mn-ea"/>
              </a:rPr>
              <a:t>中</a:t>
            </a:r>
            <a:r>
              <a:rPr lang="en-US" altLang="zh-CN" sz="900" dirty="0" smtClean="0">
                <a:latin typeface="Times New Roman" panose="02020603050405020304" pitchFamily="18" charset="0"/>
                <a:cs typeface="Times New Roman" panose="02020603050405020304" pitchFamily="18" charset="0"/>
                <a:sym typeface="+mn-ea"/>
              </a:rPr>
              <a:t>)</a:t>
            </a:r>
            <a:r>
              <a:rPr lang="en-US" altLang="zh-CN" sz="900" dirty="0">
                <a:latin typeface="Times New Roman" panose="02020603050405020304" pitchFamily="18" charset="0"/>
                <a:cs typeface="Times New Roman" panose="02020603050405020304" pitchFamily="18" charset="0"/>
                <a:sym typeface="+mn-ea"/>
              </a:rPr>
              <a:t> </a:t>
            </a:r>
            <a:r>
              <a:rPr lang="en-US" altLang="zh-CN" sz="900" dirty="0" smtClean="0">
                <a:latin typeface="Times New Roman" panose="02020603050405020304" pitchFamily="18" charset="0"/>
                <a:cs typeface="Times New Roman" panose="02020603050405020304" pitchFamily="18" charset="0"/>
                <a:sym typeface="+mn-ea"/>
              </a:rPr>
              <a:t>-&gt;-&gt;</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5_libc_start_main</a:t>
            </a:r>
            <a:r>
              <a:rPr lang="en-US" altLang="zh-CN" sz="900" dirty="0" smtClean="0">
                <a:latin typeface="Times New Roman" panose="02020603050405020304" pitchFamily="18" charset="0"/>
                <a:cs typeface="Times New Roman" panose="02020603050405020304" pitchFamily="18" charset="0"/>
                <a:sym typeface="+mn-ea"/>
              </a:rPr>
              <a:t>(</a:t>
            </a:r>
            <a:r>
              <a:rPr lang="zh-CN" altLang="en-US" sz="900" dirty="0" smtClean="0">
                <a:latin typeface="Times New Roman" panose="02020603050405020304" pitchFamily="18" charset="0"/>
                <a:cs typeface="Times New Roman" panose="02020603050405020304" pitchFamily="18" charset="0"/>
                <a:sym typeface="+mn-ea"/>
              </a:rPr>
              <a:t>系统启动函数，在</a:t>
            </a:r>
            <a:r>
              <a:rPr lang="en-US" altLang="zh-CN" sz="900" dirty="0" smtClean="0">
                <a:latin typeface="Times New Roman" panose="02020603050405020304" pitchFamily="18" charset="0"/>
                <a:cs typeface="Times New Roman" panose="02020603050405020304" pitchFamily="18" charset="0"/>
                <a:sym typeface="+mn-ea"/>
              </a:rPr>
              <a:t>libc.so,</a:t>
            </a:r>
            <a:r>
              <a:rPr lang="zh-CN" altLang="en-US" sz="900" dirty="0" smtClean="0">
                <a:latin typeface="Times New Roman" panose="02020603050405020304" pitchFamily="18" charset="0"/>
                <a:cs typeface="Times New Roman" panose="02020603050405020304" pitchFamily="18" charset="0"/>
                <a:sym typeface="+mn-ea"/>
              </a:rPr>
              <a:t>初始化执行环境</a:t>
            </a:r>
            <a:endParaRPr lang="zh-CN" altLang="en-US" sz="900" dirty="0" smtClean="0">
              <a:latin typeface="Times New Roman" panose="02020603050405020304" pitchFamily="18" charset="0"/>
              <a:cs typeface="Times New Roman" panose="02020603050405020304" pitchFamily="18" charset="0"/>
              <a:sym typeface="+mn-ea"/>
            </a:endParaRPr>
          </a:p>
          <a:p>
            <a:pPr lvl="1"/>
            <a:r>
              <a:rPr lang="zh-CN" altLang="en-US" sz="900" dirty="0" smtClean="0">
                <a:latin typeface="Times New Roman" panose="02020603050405020304" pitchFamily="18" charset="0"/>
                <a:cs typeface="Times New Roman" panose="02020603050405020304" pitchFamily="18" charset="0"/>
                <a:sym typeface="+mn-ea"/>
              </a:rPr>
              <a:t>调用</a:t>
            </a:r>
            <a:r>
              <a:rPr lang="en-US" altLang="zh-CN" sz="900" dirty="0" smtClean="0">
                <a:latin typeface="Times New Roman" panose="02020603050405020304" pitchFamily="18" charset="0"/>
                <a:cs typeface="Times New Roman" panose="02020603050405020304" pitchFamily="18" charset="0"/>
                <a:sym typeface="+mn-ea"/>
              </a:rPr>
              <a:t>main</a:t>
            </a:r>
            <a:r>
              <a:rPr lang="zh-CN" altLang="en-US" sz="900" dirty="0" smtClean="0">
                <a:latin typeface="Times New Roman" panose="02020603050405020304" pitchFamily="18" charset="0"/>
                <a:cs typeface="Times New Roman" panose="02020603050405020304" pitchFamily="18" charset="0"/>
                <a:sym typeface="+mn-ea"/>
              </a:rPr>
              <a:t>执行，处理</a:t>
            </a:r>
            <a:r>
              <a:rPr lang="en-US" altLang="zh-CN" sz="900" dirty="0" smtClean="0">
                <a:latin typeface="Times New Roman" panose="02020603050405020304" pitchFamily="18" charset="0"/>
                <a:cs typeface="Times New Roman" panose="02020603050405020304" pitchFamily="18" charset="0"/>
                <a:sym typeface="+mn-ea"/>
              </a:rPr>
              <a:t>main</a:t>
            </a:r>
            <a:r>
              <a:rPr lang="zh-CN" altLang="en-US" sz="900" dirty="0" smtClean="0">
                <a:latin typeface="Times New Roman" panose="02020603050405020304" pitchFamily="18" charset="0"/>
                <a:cs typeface="Times New Roman" panose="02020603050405020304" pitchFamily="18" charset="0"/>
                <a:sym typeface="+mn-ea"/>
              </a:rPr>
              <a:t>返回值，控制返回给内核</a:t>
            </a:r>
            <a:r>
              <a:rPr lang="en-US" altLang="zh-CN" sz="900" dirty="0" smtClean="0">
                <a:latin typeface="Times New Roman" panose="02020603050405020304" pitchFamily="18" charset="0"/>
                <a:cs typeface="Times New Roman" panose="02020603050405020304" pitchFamily="18" charset="0"/>
                <a:sym typeface="+mn-ea"/>
              </a:rPr>
              <a:t>)   </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-&gt;6main        ---&gt;exit(0) </a:t>
            </a:r>
            <a:r>
              <a:rPr lang="zh-CN" altLang="en-US" sz="900" dirty="0" smtClean="0">
                <a:solidFill>
                  <a:srgbClr val="FF0000"/>
                </a:solidFill>
                <a:latin typeface="Times New Roman" panose="02020603050405020304" pitchFamily="18" charset="0"/>
                <a:cs typeface="Times New Roman" panose="02020603050405020304" pitchFamily="18" charset="0"/>
                <a:sym typeface="+mn-ea"/>
              </a:rPr>
              <a:t>或 </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return 0   </a:t>
            </a:r>
            <a:r>
              <a:rPr lang="zh-CN" altLang="en-US" sz="900" dirty="0" smtClean="0">
                <a:solidFill>
                  <a:srgbClr val="FF0000"/>
                </a:solidFill>
                <a:latin typeface="Times New Roman" panose="02020603050405020304" pitchFamily="18" charset="0"/>
                <a:cs typeface="Times New Roman" panose="02020603050405020304" pitchFamily="18" charset="0"/>
                <a:sym typeface="+mn-ea"/>
              </a:rPr>
              <a:t>终止   </a:t>
            </a:r>
            <a:r>
              <a:rPr lang="en-US" altLang="zh-CN" sz="900" dirty="0" smtClean="0">
                <a:solidFill>
                  <a:srgbClr val="FF0000"/>
                </a:solidFill>
                <a:latin typeface="Times New Roman" panose="02020603050405020304" pitchFamily="18" charset="0"/>
                <a:cs typeface="Times New Roman" panose="02020603050405020304" pitchFamily="18" charset="0"/>
                <a:sym typeface="+mn-ea"/>
              </a:rPr>
              <a:t>---&gt;bash</a:t>
            </a:r>
            <a:r>
              <a:rPr lang="zh-CN" altLang="en-US" sz="900" dirty="0" smtClean="0">
                <a:solidFill>
                  <a:srgbClr val="FF0000"/>
                </a:solidFill>
                <a:latin typeface="Times New Roman" panose="02020603050405020304" pitchFamily="18" charset="0"/>
                <a:cs typeface="Times New Roman" panose="02020603050405020304" pitchFamily="18" charset="0"/>
                <a:sym typeface="+mn-ea"/>
              </a:rPr>
              <a:t>回收</a:t>
            </a:r>
            <a:endParaRPr lang="zh-CN" altLang="en-US" sz="2400" dirty="0" smtClean="0">
              <a:solidFill>
                <a:srgbClr val="FF0000"/>
              </a:solidFill>
              <a:latin typeface="Times New Roman" panose="02020603050405020304" pitchFamily="18" charset="0"/>
              <a:cs typeface="Times New Roman" panose="02020603050405020304" pitchFamily="18" charset="0"/>
              <a:sym typeface="+mn-ea"/>
            </a:endParaRPr>
          </a:p>
          <a:p>
            <a:pPr lvl="0"/>
            <a:r>
              <a:rPr lang="zh-CN" altLang="en-US" sz="1800" dirty="0" smtClean="0">
                <a:latin typeface="Times New Roman" panose="02020603050405020304" pitchFamily="18" charset="0"/>
                <a:cs typeface="Times New Roman" panose="02020603050405020304" pitchFamily="18" charset="0"/>
                <a:sym typeface="+mn-ea"/>
              </a:rPr>
              <a:t>信号与异常的区别与联系</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smtClean="0">
                <a:latin typeface="Times New Roman" panose="02020603050405020304" pitchFamily="18" charset="0"/>
                <a:cs typeface="Times New Roman" panose="02020603050405020304" pitchFamily="18" charset="0"/>
                <a:sym typeface="+mn-ea"/>
              </a:rPr>
              <a:t>信号的处理方法有哪几种？</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smtClean="0">
                <a:latin typeface="Times New Roman" panose="02020603050405020304" pitchFamily="18" charset="0"/>
                <a:cs typeface="Times New Roman" panose="02020603050405020304" pitchFamily="18" charset="0"/>
                <a:sym typeface="+mn-ea"/>
              </a:rPr>
              <a:t>批处理、作业、任务、程序、进程？</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a:latin typeface="Times New Roman" panose="02020603050405020304" pitchFamily="18" charset="0"/>
                <a:cs typeface="Times New Roman" panose="02020603050405020304" pitchFamily="18" charset="0"/>
                <a:sym typeface="+mn-ea"/>
              </a:rPr>
              <a:t>异步</a:t>
            </a:r>
            <a:r>
              <a:rPr lang="zh-CN" altLang="en-US" sz="1800" dirty="0" smtClean="0">
                <a:latin typeface="Times New Roman" panose="02020603050405020304" pitchFamily="18" charset="0"/>
                <a:cs typeface="Times New Roman" panose="02020603050405020304" pitchFamily="18" charset="0"/>
                <a:sym typeface="+mn-ea"/>
              </a:rPr>
              <a:t>异常</a:t>
            </a:r>
            <a:r>
              <a:rPr lang="en-US" altLang="zh-CN" sz="1800" dirty="0" smtClean="0">
                <a:latin typeface="Times New Roman" panose="02020603050405020304" pitchFamily="18" charset="0"/>
                <a:cs typeface="Times New Roman" panose="02020603050405020304" pitchFamily="18" charset="0"/>
                <a:sym typeface="+mn-ea"/>
              </a:rPr>
              <a:t>/</a:t>
            </a:r>
            <a:r>
              <a:rPr lang="zh-CN" altLang="en-US" sz="1800" dirty="0" smtClean="0">
                <a:latin typeface="Times New Roman" panose="02020603050405020304" pitchFamily="18" charset="0"/>
                <a:cs typeface="Times New Roman" panose="02020603050405020304" pitchFamily="18" charset="0"/>
                <a:sym typeface="+mn-ea"/>
              </a:rPr>
              <a:t>中断与信号的处理有何不同？</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a:latin typeface="Times New Roman" panose="02020603050405020304" pitchFamily="18" charset="0"/>
                <a:cs typeface="Times New Roman" panose="02020603050405020304" pitchFamily="18" charset="0"/>
                <a:sym typeface="+mn-ea"/>
              </a:rPr>
              <a:t>有</a:t>
            </a:r>
            <a:r>
              <a:rPr lang="zh-CN" altLang="en-US" sz="1800" dirty="0" smtClean="0">
                <a:latin typeface="Times New Roman" panose="02020603050405020304" pitchFamily="18" charset="0"/>
                <a:cs typeface="Times New Roman" panose="02020603050405020304" pitchFamily="18" charset="0"/>
                <a:sym typeface="+mn-ea"/>
              </a:rPr>
              <a:t>的中断</a:t>
            </a:r>
            <a:r>
              <a:rPr lang="en-US" altLang="zh-CN" sz="1800" dirty="0" smtClean="0">
                <a:latin typeface="Times New Roman" panose="02020603050405020304" pitchFamily="18" charset="0"/>
                <a:cs typeface="Times New Roman" panose="02020603050405020304" pitchFamily="18" charset="0"/>
                <a:sym typeface="+mn-ea"/>
              </a:rPr>
              <a:t>/</a:t>
            </a:r>
            <a:r>
              <a:rPr lang="zh-CN" altLang="en-US" sz="1800" dirty="0">
                <a:latin typeface="Times New Roman" panose="02020603050405020304" pitchFamily="18" charset="0"/>
                <a:cs typeface="Times New Roman" panose="02020603050405020304" pitchFamily="18" charset="0"/>
                <a:sym typeface="+mn-ea"/>
              </a:rPr>
              <a:t>异步</a:t>
            </a:r>
            <a:r>
              <a:rPr lang="zh-CN" altLang="en-US" sz="1800" dirty="0" smtClean="0">
                <a:latin typeface="Times New Roman" panose="02020603050405020304" pitchFamily="18" charset="0"/>
                <a:cs typeface="Times New Roman" panose="02020603050405020304" pitchFamily="18" charset="0"/>
                <a:sym typeface="+mn-ea"/>
              </a:rPr>
              <a:t>异常会产生信号？（键盘</a:t>
            </a:r>
            <a:r>
              <a:rPr lang="en-US" altLang="zh-CN" sz="1800" dirty="0" smtClean="0">
                <a:latin typeface="Times New Roman" panose="02020603050405020304" pitchFamily="18" charset="0"/>
                <a:cs typeface="Times New Roman" panose="02020603050405020304" pitchFamily="18" charset="0"/>
                <a:sym typeface="+mn-ea"/>
              </a:rPr>
              <a:t>—Ctrl-C/Z</a:t>
            </a:r>
            <a:r>
              <a:rPr lang="zh-CN" altLang="en-US" sz="1800" dirty="0" smtClean="0">
                <a:latin typeface="Times New Roman" panose="02020603050405020304" pitchFamily="18" charset="0"/>
                <a:cs typeface="Times New Roman" panose="02020603050405020304" pitchFamily="18" charset="0"/>
                <a:sym typeface="+mn-ea"/>
              </a:rPr>
              <a:t>）</a:t>
            </a:r>
            <a:endParaRPr lang="en-US" altLang="zh-CN" sz="1800" dirty="0" smtClean="0">
              <a:latin typeface="Times New Roman" panose="02020603050405020304" pitchFamily="18" charset="0"/>
              <a:cs typeface="Times New Roman" panose="02020603050405020304" pitchFamily="18" charset="0"/>
            </a:endParaRPr>
          </a:p>
          <a:p>
            <a:pPr lvl="0"/>
            <a:r>
              <a:rPr lang="en-US" altLang="zh-CN" sz="1800" dirty="0" smtClean="0">
                <a:latin typeface="Times New Roman" panose="02020603050405020304" pitchFamily="18" charset="0"/>
                <a:cs typeface="Times New Roman" panose="02020603050405020304" pitchFamily="18" charset="0"/>
                <a:sym typeface="+mn-ea"/>
              </a:rPr>
              <a:t>Linux</a:t>
            </a:r>
            <a:r>
              <a:rPr lang="zh-CN" altLang="en-US" sz="1800" dirty="0" smtClean="0">
                <a:latin typeface="Times New Roman" panose="02020603050405020304" pitchFamily="18" charset="0"/>
                <a:cs typeface="Times New Roman" panose="02020603050405020304" pitchFamily="18" charset="0"/>
                <a:sym typeface="+mn-ea"/>
              </a:rPr>
              <a:t>处理“除法错”异常</a:t>
            </a:r>
            <a:r>
              <a:rPr lang="en-US" altLang="zh-CN" sz="1800" dirty="0" smtClean="0">
                <a:latin typeface="Times New Roman" panose="02020603050405020304" pitchFamily="18" charset="0"/>
                <a:cs typeface="Times New Roman" panose="02020603050405020304" pitchFamily="18" charset="0"/>
                <a:sym typeface="+mn-ea"/>
              </a:rPr>
              <a:t>#DE</a:t>
            </a:r>
            <a:r>
              <a:rPr lang="zh-CN" altLang="en-US" sz="1800" dirty="0" smtClean="0">
                <a:latin typeface="Times New Roman" panose="02020603050405020304" pitchFamily="18" charset="0"/>
                <a:cs typeface="Times New Roman" panose="02020603050405020304" pitchFamily="18" charset="0"/>
                <a:sym typeface="+mn-ea"/>
              </a:rPr>
              <a:t>（类型</a:t>
            </a:r>
            <a:r>
              <a:rPr lang="en-US" altLang="zh-CN" sz="1800" dirty="0" smtClean="0">
                <a:latin typeface="Times New Roman" panose="02020603050405020304" pitchFamily="18" charset="0"/>
                <a:cs typeface="Times New Roman" panose="02020603050405020304" pitchFamily="18" charset="0"/>
                <a:sym typeface="+mn-ea"/>
              </a:rPr>
              <a:t>0</a:t>
            </a:r>
            <a:r>
              <a:rPr lang="zh-CN" altLang="en-US" sz="1800" dirty="0" smtClean="0">
                <a:latin typeface="Times New Roman" panose="02020603050405020304" pitchFamily="18" charset="0"/>
                <a:cs typeface="Times New Roman" panose="02020603050405020304" pitchFamily="18" charset="0"/>
                <a:sym typeface="+mn-ea"/>
              </a:rPr>
              <a:t>）发送</a:t>
            </a:r>
            <a:r>
              <a:rPr lang="en-US" altLang="zh-CN" sz="1800" dirty="0" smtClean="0">
                <a:latin typeface="Times New Roman" panose="02020603050405020304" pitchFamily="18" charset="0"/>
                <a:cs typeface="Times New Roman" panose="02020603050405020304" pitchFamily="18" charset="0"/>
                <a:sym typeface="+mn-ea"/>
              </a:rPr>
              <a:t>SIGFPE</a:t>
            </a:r>
            <a:r>
              <a:rPr lang="zh-CN" altLang="en-US" sz="1800" dirty="0" smtClean="0">
                <a:latin typeface="Times New Roman" panose="02020603050405020304" pitchFamily="18" charset="0"/>
                <a:cs typeface="Times New Roman" panose="02020603050405020304" pitchFamily="18" charset="0"/>
                <a:sym typeface="+mn-ea"/>
              </a:rPr>
              <a:t>信号</a:t>
            </a:r>
            <a:endParaRPr lang="en-US" altLang="zh-CN" sz="1800" dirty="0" smtClean="0">
              <a:latin typeface="Times New Roman" panose="02020603050405020304" pitchFamily="18" charset="0"/>
              <a:cs typeface="Times New Roman" panose="02020603050405020304" pitchFamily="18" charset="0"/>
            </a:endParaRPr>
          </a:p>
          <a:p>
            <a:pPr lvl="0"/>
            <a:r>
              <a:rPr lang="en-US" altLang="zh-CN" sz="1800" dirty="0" smtClean="0">
                <a:latin typeface="Times New Roman" panose="02020603050405020304" pitchFamily="18" charset="0"/>
                <a:cs typeface="Times New Roman" panose="02020603050405020304" pitchFamily="18" charset="0"/>
                <a:sym typeface="+mn-ea"/>
              </a:rPr>
              <a:t>Linux</a:t>
            </a:r>
            <a:r>
              <a:rPr lang="zh-CN" altLang="en-US" sz="1800" dirty="0" smtClean="0">
                <a:latin typeface="Times New Roman" panose="02020603050405020304" pitchFamily="18" charset="0"/>
                <a:cs typeface="Times New Roman" panose="02020603050405020304" pitchFamily="18" charset="0"/>
                <a:sym typeface="+mn-ea"/>
              </a:rPr>
              <a:t>用信号处理同步异常，用中断处理异步异常（</a:t>
            </a:r>
            <a:r>
              <a:rPr lang="en-US" altLang="zh-CN" sz="1800" dirty="0" err="1" smtClean="0">
                <a:latin typeface="Times New Roman" panose="02020603050405020304" pitchFamily="18" charset="0"/>
                <a:cs typeface="Times New Roman" panose="02020603050405020304" pitchFamily="18" charset="0"/>
                <a:sym typeface="+mn-ea"/>
              </a:rPr>
              <a:t>pushf</a:t>
            </a:r>
            <a:r>
              <a:rPr lang="zh-CN" altLang="en-US" sz="1800" dirty="0" smtClean="0">
                <a:latin typeface="Times New Roman" panose="02020603050405020304" pitchFamily="18" charset="0"/>
                <a:cs typeface="Times New Roman" panose="02020603050405020304" pitchFamily="18" charset="0"/>
                <a:sym typeface="+mn-ea"/>
              </a:rPr>
              <a:t>）</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smtClean="0">
                <a:latin typeface="Times New Roman" panose="02020603050405020304" pitchFamily="18" charset="0"/>
                <a:cs typeface="Times New Roman" panose="02020603050405020304" pitchFamily="18" charset="0"/>
                <a:sym typeface="+mn-ea"/>
              </a:rPr>
              <a:t>信号处理程序与中断处理程序可以各自嵌套与互相嵌套？同一信号</a:t>
            </a:r>
            <a:r>
              <a:rPr lang="en-US" altLang="zh-CN" sz="1800" dirty="0" smtClean="0">
                <a:latin typeface="Times New Roman" panose="02020603050405020304" pitchFamily="18" charset="0"/>
                <a:cs typeface="Times New Roman" panose="02020603050405020304" pitchFamily="18" charset="0"/>
                <a:sym typeface="+mn-ea"/>
              </a:rPr>
              <a:t>/</a:t>
            </a:r>
            <a:r>
              <a:rPr lang="zh-CN" altLang="en-US" sz="1800" dirty="0" smtClean="0">
                <a:latin typeface="Times New Roman" panose="02020603050405020304" pitchFamily="18" charset="0"/>
                <a:cs typeface="Times New Roman" panose="02020603050405020304" pitchFamily="18" charset="0"/>
                <a:sym typeface="+mn-ea"/>
              </a:rPr>
              <a:t>中断同时多次发生呢？ 缺省信号可嵌套中断不嵌套</a:t>
            </a:r>
            <a:endParaRPr lang="en-US" altLang="zh-CN" sz="1800" dirty="0" smtClean="0">
              <a:latin typeface="Times New Roman" panose="02020603050405020304" pitchFamily="18" charset="0"/>
              <a:cs typeface="Times New Roman" panose="02020603050405020304" pitchFamily="18" charset="0"/>
            </a:endParaRPr>
          </a:p>
          <a:p>
            <a:pPr lvl="0"/>
            <a:r>
              <a:rPr lang="zh-CN" altLang="en-US" sz="1800" dirty="0" smtClean="0">
                <a:latin typeface="黑体" panose="02010609060101010101" pitchFamily="49" charset="-122"/>
                <a:sym typeface="+mn-ea"/>
              </a:rPr>
              <a:t>一般的</a:t>
            </a:r>
            <a:r>
              <a:rPr lang="zh-CN" altLang="en-US" sz="1800" dirty="0" smtClean="0">
                <a:solidFill>
                  <a:srgbClr val="FF0000"/>
                </a:solidFill>
                <a:latin typeface="黑体" panose="02010609060101010101" pitchFamily="49" charset="-122"/>
                <a:sym typeface="+mn-ea"/>
              </a:rPr>
              <a:t>故障类异常</a:t>
            </a:r>
            <a:r>
              <a:rPr lang="en-US" altLang="zh-CN" sz="1800" dirty="0" smtClean="0">
                <a:solidFill>
                  <a:srgbClr val="FF0000"/>
                </a:solidFill>
                <a:latin typeface="黑体" panose="02010609060101010101" pitchFamily="49" charset="-122"/>
                <a:sym typeface="+mn-ea"/>
              </a:rPr>
              <a:t>-</a:t>
            </a:r>
            <a:r>
              <a:rPr lang="zh-CN" altLang="en-US" sz="1800" dirty="0" smtClean="0">
                <a:solidFill>
                  <a:srgbClr val="FF0000"/>
                </a:solidFill>
                <a:latin typeface="黑体" panose="02010609060101010101" pitchFamily="49" charset="-122"/>
                <a:sym typeface="+mn-ea"/>
              </a:rPr>
              <a:t>内中断的</a:t>
            </a:r>
            <a:r>
              <a:rPr lang="zh-CN" altLang="en-US" sz="1800" dirty="0" smtClean="0">
                <a:latin typeface="黑体" panose="02010609060101010101" pitchFamily="49" charset="-122"/>
                <a:sym typeface="+mn-ea"/>
              </a:rPr>
              <a:t>处理是通过向</a:t>
            </a:r>
            <a:r>
              <a:rPr lang="zh-CN" altLang="en-US" sz="1800" dirty="0">
                <a:latin typeface="黑体" panose="02010609060101010101" pitchFamily="49" charset="-122"/>
                <a:sym typeface="+mn-ea"/>
              </a:rPr>
              <a:t>发生异常的进程发送信号的机制实现异常处理，</a:t>
            </a:r>
            <a:r>
              <a:rPr lang="zh-CN" altLang="en-US" sz="1800" dirty="0">
                <a:solidFill>
                  <a:srgbClr val="FF0000"/>
                </a:solidFill>
                <a:latin typeface="黑体" panose="02010609060101010101" pitchFamily="49" charset="-122"/>
                <a:sym typeface="+mn-ea"/>
              </a:rPr>
              <a:t>可尽快完成在内核态的异常处理过程</a:t>
            </a:r>
            <a:r>
              <a:rPr lang="zh-CN" altLang="en-US" sz="1800" dirty="0">
                <a:latin typeface="黑体" panose="02010609060101010101" pitchFamily="49" charset="-122"/>
                <a:sym typeface="+mn-ea"/>
              </a:rPr>
              <a:t>，因为异常处理过程越长，嵌套执行异常的可能性越大，而异常嵌套执行会付出较大的</a:t>
            </a:r>
            <a:r>
              <a:rPr lang="zh-CN" altLang="en-US" sz="1800" dirty="0" smtClean="0">
                <a:latin typeface="黑体" panose="02010609060101010101" pitchFamily="49" charset="-122"/>
                <a:sym typeface="+mn-ea"/>
              </a:rPr>
              <a:t>代价。但缺页故障不是</a:t>
            </a:r>
            <a:endParaRPr lang="en-US" altLang="zh-CN" sz="1800" dirty="0" smtClean="0">
              <a:latin typeface="黑体" panose="02010609060101010101" pitchFamily="49" charset="-122"/>
            </a:endParaRPr>
          </a:p>
          <a:p>
            <a:pPr lvl="0"/>
            <a:r>
              <a:rPr lang="en-US" altLang="zh-CN" sz="1800" dirty="0" smtClean="0">
                <a:latin typeface="黑体" panose="02010609060101010101" pitchFamily="49" charset="-122"/>
                <a:sym typeface="+mn-ea"/>
              </a:rPr>
              <a:t>Linux</a:t>
            </a:r>
            <a:r>
              <a:rPr lang="zh-CN" altLang="en-US" sz="1800" dirty="0" smtClean="0">
                <a:latin typeface="黑体" panose="02010609060101010101" pitchFamily="49" charset="-122"/>
                <a:sym typeface="+mn-ea"/>
              </a:rPr>
              <a:t>用两个</a:t>
            </a:r>
            <a:r>
              <a:rPr lang="en-US" altLang="zh-CN" sz="1800" dirty="0" smtClean="0">
                <a:latin typeface="黑体" panose="02010609060101010101" pitchFamily="49" charset="-122"/>
                <a:sym typeface="+mn-ea"/>
              </a:rPr>
              <a:t>32/64</a:t>
            </a:r>
            <a:r>
              <a:rPr lang="zh-CN" altLang="en-US" sz="1800" dirty="0" smtClean="0">
                <a:latin typeface="黑体" panose="02010609060101010101" pitchFamily="49" charset="-122"/>
                <a:sym typeface="+mn-ea"/>
              </a:rPr>
              <a:t>位数表示信号与其阻塞</a:t>
            </a:r>
            <a:endParaRPr lang="zh-CN" altLang="en-US" sz="1800" dirty="0" smtClean="0">
              <a:latin typeface="黑体" panose="02010609060101010101" pitchFamily="49" charset="-122"/>
              <a:sym typeface="+mn-ea"/>
            </a:endParaRPr>
          </a:p>
          <a:p>
            <a:pPr lvl="0"/>
            <a:r>
              <a:rPr lang="en-US" altLang="zh-CN" sz="1800" dirty="0" smtClean="0">
                <a:latin typeface="黑体" panose="02010609060101010101" pitchFamily="49" charset="-122"/>
                <a:sym typeface="+mn-ea"/>
              </a:rPr>
              <a:t>kill</a:t>
            </a:r>
            <a:r>
              <a:rPr lang="zh-CN" altLang="en-US" sz="1800" dirty="0" smtClean="0">
                <a:latin typeface="黑体" panose="02010609060101010101" pitchFamily="49" charset="-122"/>
                <a:sym typeface="+mn-ea"/>
              </a:rPr>
              <a:t>函数是终止进程并回收进程</a:t>
            </a:r>
            <a:endParaRPr lang="zh-CN" altLang="en-US" sz="1800" dirty="0" smtClean="0">
              <a:latin typeface="黑体" panose="02010609060101010101" pitchFamily="49" charset="-122"/>
              <a:sym typeface="+mn-ea"/>
            </a:endParaRPr>
          </a:p>
          <a:p>
            <a:pPr lvl="0"/>
            <a:r>
              <a:rPr lang="zh-CN" altLang="en-US" sz="1800" dirty="0" smtClean="0">
                <a:latin typeface="黑体" panose="02010609060101010101" pitchFamily="49" charset="-122"/>
                <a:sym typeface="+mn-ea"/>
              </a:rPr>
              <a:t>延时过程调用与中断服务例程</a:t>
            </a:r>
            <a:endParaRPr lang="zh-CN" altLang="en-US" sz="1800" dirty="0" smtClean="0">
              <a:solidFill>
                <a:srgbClr val="FF0000"/>
              </a:solidFill>
              <a:latin typeface="黑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1"/>
          <p:cNvSpPr>
            <a:spLocks noGrp="1"/>
          </p:cNvSpPr>
          <p:nvPr>
            <p:ph type="ctrTitle"/>
          </p:nvPr>
        </p:nvSpPr>
        <p:spPr>
          <a:xfrm>
            <a:off x="341313" y="348933"/>
            <a:ext cx="8786812" cy="676910"/>
          </a:xfrm>
        </p:spPr>
        <p:txBody>
          <a:bodyPr vert="horz" wrap="square" lIns="0" tIns="0" rIns="0" bIns="0" anchor="ctr">
            <a:spAutoFit/>
          </a:bodyPr>
          <a:p>
            <a:pPr algn="ctr"/>
            <a:r>
              <a:rPr lang="en-US" sz="4400" dirty="0">
                <a:latin typeface="Calibri" panose="020F0502020204030204" pitchFamily="34" charset="0"/>
                <a:ea typeface="宋体" panose="02010600030101010101" pitchFamily="2" charset="-122"/>
                <a:cs typeface="+mj-cs"/>
              </a:rPr>
              <a:t>QA 25</a:t>
            </a:r>
            <a:endParaRPr lang="en-US" sz="4400" dirty="0">
              <a:latin typeface="Calibri" panose="020F0502020204030204" pitchFamily="34" charset="0"/>
              <a:ea typeface="宋体" panose="02010600030101010101" pitchFamily="2" charset="-122"/>
              <a:cs typeface="+mj-cs"/>
            </a:endParaRPr>
          </a:p>
        </p:txBody>
      </p:sp>
      <p:sp>
        <p:nvSpPr>
          <p:cNvPr id="6" name="内容占位符 2"/>
          <p:cNvSpPr txBox="1"/>
          <p:nvPr/>
        </p:nvSpPr>
        <p:spPr>
          <a:xfrm>
            <a:off x="179388" y="914400"/>
            <a:ext cx="9001125" cy="5638800"/>
          </a:xfrm>
          <a:prstGeom prst="rect">
            <a:avLst/>
          </a:prstGeom>
        </p:spPr>
        <p:txBody>
          <a:bodyPr/>
          <a:lstStyle>
            <a:lvl1pPr marL="342900" indent="-342900" algn="l" rtl="0" eaLnBrk="0" fontAlgn="base" hangingPunct="0">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计算机的地址空间有哪几种？怎么进行变换？</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MMU</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怎么将</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[EBP+ESI*8+4]</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变换成虚拟地址的？</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Linux</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是怎么处理</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Intel</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的分段管理机制的？</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Intel</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没有只采用物理寻址的计算机系统。</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虚拟页面有哪几种状态？</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MMU</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怎么分配一个新的页面（</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VM/PM/PTE</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多个进程的</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PTE</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项目可能存储同一内容</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VM</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是怎么支持连接与进程创建、加载运行的？</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TLB</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的</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Block</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是什么内容？</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32/64</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位系统为多少字节？</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TLB</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怎么实现</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VA</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中</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VP</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的访问（</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VPN/PPN/TLBI/TLBT/VPO</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多级页表中一级页表与末级页表的表项分别是什么，每张表是不是都必须是</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1K</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个元素（</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32</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位）？</a:t>
            </a:r>
            <a:endPar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执行</a:t>
            </a:r>
            <a:r>
              <a:rPr kumimoji="0" lang="en-US" altLang="zh-CN" sz="20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MOV EAX,[EBP+ESI*8+4]</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最多访存几次</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(TLB2</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级</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Cache3</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级</a:t>
            </a:r>
            <a:r>
              <a:rPr kumimoji="0" lang="en-US" altLang="zh-CN"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2400" b="1" i="0" u="none" strike="noStrike" kern="0" cap="none" spc="0" normalizeH="0" baseline="0" noProof="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endParaRPr kumimoji="0" lang="zh-CN" altLang="en-US" sz="2400" b="1" i="0" u="none" strike="noStrike" kern="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xfrm>
            <a:off x="228600" y="188913"/>
            <a:ext cx="8786813" cy="682625"/>
          </a:xfrm>
        </p:spPr>
        <p:txBody>
          <a:bodyPr vert="horz" wrap="square" lIns="91440" tIns="45720" rIns="91440" bIns="45720" anchor="ctr"/>
          <a:p>
            <a:pPr algn="ctr"/>
            <a:r>
              <a:rPr lang="en-US" altLang="zh-CN" sz="4400" dirty="0">
                <a:latin typeface="Calibri" panose="020F0502020204030204" pitchFamily="34" charset="0"/>
                <a:ea typeface="宋体" panose="02010600030101010101" pitchFamily="2" charset="-122"/>
                <a:cs typeface="+mj-cs"/>
              </a:rPr>
              <a:t>QA 26</a:t>
            </a:r>
            <a:endParaRPr lang="zh-CN" altLang="en-US" sz="4400" dirty="0">
              <a:latin typeface="Calibri" panose="020F0502020204030204" pitchFamily="34" charset="0"/>
              <a:ea typeface="宋体" panose="02010600030101010101" pitchFamily="2" charset="-122"/>
              <a:cs typeface="+mj-cs"/>
            </a:endParaRPr>
          </a:p>
        </p:txBody>
      </p:sp>
      <p:sp>
        <p:nvSpPr>
          <p:cNvPr id="6147" name="内容占位符 2"/>
          <p:cNvSpPr>
            <a:spLocks noGrp="1"/>
          </p:cNvSpPr>
          <p:nvPr>
            <p:ph idx="1"/>
          </p:nvPr>
        </p:nvSpPr>
        <p:spPr>
          <a:xfrm>
            <a:off x="50800" y="736600"/>
            <a:ext cx="9144000" cy="5976938"/>
          </a:xfrm>
        </p:spPr>
        <p:txBody>
          <a:bodyPr vert="horz" wrap="square" lIns="91440" tIns="45720" rIns="91440" bIns="45720" anchor="t"/>
          <a:p>
            <a:pPr>
              <a:buSzPct val="60000"/>
            </a:pPr>
            <a:r>
              <a:rPr lang="zh-CN" altLang="en-US" sz="2400" dirty="0">
                <a:latin typeface="Times New Roman" panose="02020603050405020304" pitchFamily="18" charset="0"/>
                <a:ea typeface="宋体" panose="02010600030101010101" pitchFamily="2" charset="-122"/>
                <a:cs typeface="+mn-cs"/>
              </a:rPr>
              <a:t>多级页表中一级页表与末级页表的表项分别是什么，每张表是不是都必须是</a:t>
            </a:r>
            <a:r>
              <a:rPr lang="en-US" altLang="zh-CN" sz="2400" dirty="0">
                <a:latin typeface="Times New Roman" panose="02020603050405020304" pitchFamily="18" charset="0"/>
                <a:ea typeface="宋体" panose="02010600030101010101" pitchFamily="2" charset="-122"/>
                <a:cs typeface="+mn-cs"/>
              </a:rPr>
              <a:t>1K</a:t>
            </a:r>
            <a:r>
              <a:rPr lang="zh-CN" altLang="en-US" sz="2400" dirty="0">
                <a:latin typeface="Times New Roman" panose="02020603050405020304" pitchFamily="18" charset="0"/>
                <a:ea typeface="宋体" panose="02010600030101010101" pitchFamily="2" charset="-122"/>
                <a:cs typeface="+mn-cs"/>
              </a:rPr>
              <a:t>个元素（</a:t>
            </a:r>
            <a:r>
              <a:rPr lang="en-US" altLang="zh-CN" sz="2400" dirty="0">
                <a:latin typeface="Times New Roman" panose="02020603050405020304" pitchFamily="18" charset="0"/>
                <a:ea typeface="宋体" panose="02010600030101010101" pitchFamily="2" charset="-122"/>
                <a:cs typeface="+mn-cs"/>
              </a:rPr>
              <a:t>32</a:t>
            </a:r>
            <a:r>
              <a:rPr lang="zh-CN" altLang="en-US" sz="2400" dirty="0">
                <a:latin typeface="Times New Roman" panose="02020603050405020304" pitchFamily="18" charset="0"/>
                <a:ea typeface="宋体" panose="02010600030101010101" pitchFamily="2" charset="-122"/>
                <a:cs typeface="+mn-cs"/>
              </a:rPr>
              <a:t>位）？</a:t>
            </a:r>
            <a:endParaRPr lang="en-US" altLang="zh-CN" sz="2400" dirty="0">
              <a:latin typeface="Times New Roman" panose="02020603050405020304" pitchFamily="18" charset="0"/>
              <a:ea typeface="宋体" panose="02010600030101010101" pitchFamily="2" charset="-122"/>
              <a:cs typeface="+mn-cs"/>
            </a:endParaRPr>
          </a:p>
          <a:p>
            <a:pPr>
              <a:buSzPct val="60000"/>
            </a:pPr>
            <a:r>
              <a:rPr lang="zh-CN" altLang="en-US" sz="2400" dirty="0">
                <a:latin typeface="Times New Roman" panose="02020603050405020304" pitchFamily="18" charset="0"/>
                <a:ea typeface="宋体" panose="02010600030101010101" pitchFamily="2" charset="-122"/>
                <a:cs typeface="+mn-cs"/>
              </a:rPr>
              <a:t>执行</a:t>
            </a:r>
            <a:r>
              <a:rPr lang="en-US" altLang="zh-CN" sz="1800" dirty="0">
                <a:latin typeface="Times New Roman" panose="02020603050405020304" pitchFamily="18" charset="0"/>
                <a:ea typeface="宋体" panose="02010600030101010101" pitchFamily="2" charset="-122"/>
                <a:cs typeface="+mn-cs"/>
              </a:rPr>
              <a:t>MOV EAX,[EBP+ESI*8+4]</a:t>
            </a:r>
            <a:r>
              <a:rPr lang="zh-CN" altLang="en-US" sz="2400" dirty="0">
                <a:latin typeface="Times New Roman" panose="02020603050405020304" pitchFamily="18" charset="0"/>
                <a:ea typeface="宋体" panose="02010600030101010101" pitchFamily="2" charset="-122"/>
                <a:cs typeface="+mn-cs"/>
              </a:rPr>
              <a:t>最多访存几次</a:t>
            </a:r>
            <a:r>
              <a:rPr lang="en-US" altLang="zh-CN" sz="2400" dirty="0">
                <a:latin typeface="Times New Roman" panose="02020603050405020304" pitchFamily="18" charset="0"/>
                <a:ea typeface="宋体" panose="02010600030101010101" pitchFamily="2" charset="-122"/>
                <a:cs typeface="+mn-cs"/>
              </a:rPr>
              <a:t>(TLB2</a:t>
            </a:r>
            <a:r>
              <a:rPr lang="zh-CN" altLang="en-US" sz="2400" dirty="0">
                <a:latin typeface="Times New Roman" panose="02020603050405020304" pitchFamily="18" charset="0"/>
                <a:ea typeface="宋体" panose="02010600030101010101" pitchFamily="2" charset="-122"/>
                <a:cs typeface="+mn-cs"/>
              </a:rPr>
              <a:t>级</a:t>
            </a:r>
            <a:r>
              <a:rPr lang="en-US" altLang="zh-CN" sz="2400" dirty="0">
                <a:latin typeface="Times New Roman" panose="02020603050405020304" pitchFamily="18" charset="0"/>
                <a:ea typeface="宋体" panose="02010600030101010101" pitchFamily="2" charset="-122"/>
                <a:cs typeface="+mn-cs"/>
              </a:rPr>
              <a:t>Cache3</a:t>
            </a:r>
            <a:r>
              <a:rPr lang="zh-CN" altLang="en-US" sz="2400" dirty="0">
                <a:latin typeface="Times New Roman" panose="02020603050405020304" pitchFamily="18" charset="0"/>
                <a:ea typeface="宋体" panose="02010600030101010101" pitchFamily="2" charset="-122"/>
                <a:cs typeface="+mn-cs"/>
              </a:rPr>
              <a:t>级</a:t>
            </a:r>
            <a:r>
              <a:rPr lang="en-US" altLang="zh-CN" sz="2400" dirty="0">
                <a:latin typeface="Times New Roman" panose="02020603050405020304" pitchFamily="18" charset="0"/>
                <a:ea typeface="宋体" panose="02010600030101010101" pitchFamily="2" charset="-122"/>
                <a:cs typeface="+mn-cs"/>
              </a:rPr>
              <a:t>)</a:t>
            </a:r>
            <a:r>
              <a:rPr lang="zh-CN" altLang="en-US" sz="2400" dirty="0">
                <a:latin typeface="Times New Roman" panose="02020603050405020304" pitchFamily="18" charset="0"/>
                <a:ea typeface="宋体" panose="02010600030101010101" pitchFamily="2" charset="-122"/>
                <a:cs typeface="+mn-cs"/>
              </a:rPr>
              <a:t>？</a:t>
            </a:r>
            <a:endParaRPr lang="en-US" altLang="zh-CN" sz="2400" dirty="0">
              <a:latin typeface="Times New Roman" panose="02020603050405020304" pitchFamily="18" charset="0"/>
              <a:ea typeface="宋体" panose="02010600030101010101" pitchFamily="2" charset="-122"/>
              <a:cs typeface="+mn-cs"/>
            </a:endParaRPr>
          </a:p>
          <a:p>
            <a:pPr>
              <a:buSzPct val="60000"/>
            </a:pPr>
            <a:r>
              <a:rPr lang="en-US" altLang="zh-CN" sz="2400" dirty="0">
                <a:latin typeface="Times New Roman" panose="02020603050405020304" pitchFamily="18" charset="0"/>
                <a:ea typeface="宋体" panose="02010600030101010101" pitchFamily="2" charset="-122"/>
                <a:cs typeface="+mn-cs"/>
              </a:rPr>
              <a:t>I7 CPU</a:t>
            </a:r>
            <a:r>
              <a:rPr lang="zh-CN" altLang="en-US" sz="2400" dirty="0">
                <a:latin typeface="Times New Roman" panose="02020603050405020304" pitchFamily="18" charset="0"/>
                <a:ea typeface="宋体" panose="02010600030101010101" pitchFamily="2" charset="-122"/>
                <a:cs typeface="+mn-cs"/>
              </a:rPr>
              <a:t>的</a:t>
            </a:r>
            <a:r>
              <a:rPr lang="en-US" altLang="zh-CN" sz="2400" dirty="0">
                <a:latin typeface="Times New Roman" panose="02020603050405020304" pitchFamily="18" charset="0"/>
                <a:ea typeface="宋体" panose="02010600030101010101" pitchFamily="2" charset="-122"/>
                <a:cs typeface="+mn-cs"/>
              </a:rPr>
              <a:t>VA___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PA___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VPO___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PPO____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VPN___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PPN____</a:t>
            </a:r>
            <a:r>
              <a:rPr lang="zh-CN" altLang="en-US" sz="2400" dirty="0">
                <a:latin typeface="Times New Roman" panose="02020603050405020304" pitchFamily="18" charset="0"/>
                <a:ea typeface="宋体" panose="02010600030101010101" pitchFamily="2" charset="-122"/>
                <a:cs typeface="+mn-cs"/>
              </a:rPr>
              <a:t>位。采用</a:t>
            </a:r>
            <a:r>
              <a:rPr lang="en-US" altLang="zh-CN" sz="2400" dirty="0">
                <a:latin typeface="Times New Roman" panose="02020603050405020304" pitchFamily="18" charset="0"/>
                <a:ea typeface="宋体" panose="02010600030101010101" pitchFamily="2" charset="-122"/>
                <a:cs typeface="+mn-cs"/>
              </a:rPr>
              <a:t>_____</a:t>
            </a:r>
            <a:r>
              <a:rPr lang="zh-CN" altLang="en-US" sz="2400" dirty="0">
                <a:latin typeface="Times New Roman" panose="02020603050405020304" pitchFamily="18" charset="0"/>
                <a:ea typeface="宋体" panose="02010600030101010101" pitchFamily="2" charset="-122"/>
                <a:cs typeface="+mn-cs"/>
              </a:rPr>
              <a:t>级页表，其页表项数依次为</a:t>
            </a:r>
            <a:r>
              <a:rPr lang="en-US" altLang="zh-CN" sz="2400" dirty="0">
                <a:latin typeface="Times New Roman" panose="02020603050405020304" pitchFamily="18" charset="0"/>
                <a:ea typeface="宋体" panose="02010600030101010101" pitchFamily="2" charset="-122"/>
                <a:cs typeface="+mn-cs"/>
              </a:rPr>
              <a:t>______</a:t>
            </a:r>
            <a:r>
              <a:rPr lang="zh-CN" altLang="en-US" sz="2400" dirty="0">
                <a:latin typeface="Times New Roman" panose="02020603050405020304" pitchFamily="18" charset="0"/>
                <a:ea typeface="宋体" panose="02010600030101010101" pitchFamily="2" charset="-122"/>
                <a:cs typeface="+mn-cs"/>
              </a:rPr>
              <a:t>，页表空间为</a:t>
            </a:r>
            <a:r>
              <a:rPr lang="en-US" altLang="zh-CN" sz="2400" dirty="0">
                <a:latin typeface="Times New Roman" panose="02020603050405020304" pitchFamily="18" charset="0"/>
                <a:ea typeface="宋体" panose="02010600030101010101" pitchFamily="2" charset="-122"/>
                <a:cs typeface="+mn-cs"/>
              </a:rPr>
              <a:t>____</a:t>
            </a:r>
            <a:r>
              <a:rPr lang="zh-CN" altLang="en-US" sz="2400" dirty="0">
                <a:latin typeface="Times New Roman" panose="02020603050405020304" pitchFamily="18" charset="0"/>
                <a:ea typeface="宋体" panose="02010600030101010101" pitchFamily="2" charset="-122"/>
                <a:cs typeface="+mn-cs"/>
              </a:rPr>
              <a:t>字节，每一页表项占</a:t>
            </a:r>
            <a:r>
              <a:rPr lang="en-US" altLang="zh-CN" sz="2400" dirty="0">
                <a:latin typeface="Times New Roman" panose="02020603050405020304" pitchFamily="18" charset="0"/>
                <a:ea typeface="宋体" panose="02010600030101010101" pitchFamily="2" charset="-122"/>
                <a:cs typeface="+mn-cs"/>
              </a:rPr>
              <a:t>______</a:t>
            </a:r>
            <a:r>
              <a:rPr lang="zh-CN" altLang="en-US" sz="2400" dirty="0">
                <a:latin typeface="Times New Roman" panose="02020603050405020304" pitchFamily="18" charset="0"/>
                <a:ea typeface="宋体" panose="02010600030101010101" pitchFamily="2" charset="-122"/>
                <a:cs typeface="+mn-cs"/>
              </a:rPr>
              <a:t>字节。</a:t>
            </a:r>
            <a:r>
              <a:rPr lang="en-US" altLang="zh-CN" sz="2400" dirty="0">
                <a:latin typeface="Times New Roman" panose="02020603050405020304" pitchFamily="18" charset="0"/>
                <a:ea typeface="宋体" panose="02010600030101010101" pitchFamily="2" charset="-122"/>
                <a:cs typeface="+mn-cs"/>
              </a:rPr>
              <a:t> TLB</a:t>
            </a:r>
            <a:r>
              <a:rPr lang="zh-CN" altLang="en-US" sz="2400" dirty="0">
                <a:latin typeface="Times New Roman" panose="02020603050405020304" pitchFamily="18" charset="0"/>
                <a:ea typeface="宋体" panose="02010600030101010101" pitchFamily="2" charset="-122"/>
                <a:cs typeface="+mn-cs"/>
              </a:rPr>
              <a:t>采用</a:t>
            </a:r>
            <a:r>
              <a:rPr lang="en-US" altLang="zh-CN" sz="2400" dirty="0">
                <a:latin typeface="Times New Roman" panose="02020603050405020304" pitchFamily="18" charset="0"/>
                <a:ea typeface="宋体" panose="02010600030101010101" pitchFamily="2" charset="-122"/>
                <a:cs typeface="+mn-cs"/>
              </a:rPr>
              <a:t>Cache</a:t>
            </a:r>
            <a:r>
              <a:rPr lang="zh-CN" altLang="en-US" sz="2400" dirty="0">
                <a:latin typeface="Times New Roman" panose="02020603050405020304" pitchFamily="18" charset="0"/>
                <a:ea typeface="宋体" panose="02010600030101010101" pitchFamily="2" charset="-122"/>
                <a:cs typeface="+mn-cs"/>
              </a:rPr>
              <a:t>类型</a:t>
            </a:r>
            <a:r>
              <a:rPr lang="en-US" altLang="zh-CN" sz="2400" dirty="0">
                <a:latin typeface="Times New Roman" panose="02020603050405020304" pitchFamily="18" charset="0"/>
                <a:ea typeface="宋体" panose="02010600030101010101" pitchFamily="2" charset="-122"/>
                <a:cs typeface="+mn-cs"/>
              </a:rPr>
              <a:t>_______</a:t>
            </a:r>
            <a:r>
              <a:rPr lang="zh-CN" altLang="en-US" sz="2400" dirty="0">
                <a:latin typeface="Times New Roman" panose="02020603050405020304" pitchFamily="18" charset="0"/>
                <a:ea typeface="宋体" panose="02010600030101010101" pitchFamily="2" charset="-122"/>
                <a:cs typeface="+mn-cs"/>
              </a:rPr>
              <a:t>，</a:t>
            </a:r>
            <a:r>
              <a:rPr lang="en-US" altLang="zh-CN" sz="2400" dirty="0">
                <a:latin typeface="Times New Roman" panose="02020603050405020304" pitchFamily="18" charset="0"/>
                <a:ea typeface="宋体" panose="02010600030101010101" pitchFamily="2" charset="-122"/>
                <a:cs typeface="+mn-cs"/>
              </a:rPr>
              <a:t>TLB-D1</a:t>
            </a:r>
            <a:r>
              <a:rPr lang="zh-CN" altLang="en-US" sz="2400" dirty="0">
                <a:latin typeface="Times New Roman" panose="02020603050405020304" pitchFamily="18" charset="0"/>
                <a:ea typeface="宋体" panose="02010600030101010101" pitchFamily="2" charset="-122"/>
                <a:cs typeface="+mn-cs"/>
              </a:rPr>
              <a:t>为</a:t>
            </a:r>
            <a:r>
              <a:rPr lang="en-US" altLang="zh-CN" sz="2400" dirty="0">
                <a:latin typeface="Times New Roman" panose="02020603050405020304" pitchFamily="18" charset="0"/>
                <a:ea typeface="宋体" panose="02010600030101010101" pitchFamily="2" charset="-122"/>
                <a:cs typeface="+mn-cs"/>
              </a:rPr>
              <a:t>4</a:t>
            </a:r>
            <a:r>
              <a:rPr lang="zh-CN" altLang="en-US" sz="2400" dirty="0">
                <a:latin typeface="Times New Roman" panose="02020603050405020304" pitchFamily="18" charset="0"/>
                <a:ea typeface="宋体" panose="02010600030101010101" pitchFamily="2" charset="-122"/>
                <a:cs typeface="+mn-cs"/>
              </a:rPr>
              <a:t>路</a:t>
            </a:r>
            <a:r>
              <a:rPr lang="en-US" altLang="zh-CN" sz="2400" dirty="0">
                <a:latin typeface="Times New Roman" panose="02020603050405020304" pitchFamily="18" charset="0"/>
                <a:ea typeface="宋体" panose="02010600030101010101" pitchFamily="2" charset="-122"/>
                <a:cs typeface="+mn-cs"/>
              </a:rPr>
              <a:t>64</a:t>
            </a:r>
            <a:r>
              <a:rPr lang="zh-CN" altLang="en-US" sz="2400" dirty="0">
                <a:latin typeface="Times New Roman" panose="02020603050405020304" pitchFamily="18" charset="0"/>
                <a:ea typeface="宋体" panose="02010600030101010101" pitchFamily="2" charset="-122"/>
                <a:cs typeface="+mn-cs"/>
              </a:rPr>
              <a:t>条，则其</a:t>
            </a:r>
            <a:r>
              <a:rPr lang="en-US" altLang="zh-CN" sz="2400" dirty="0">
                <a:latin typeface="Times New Roman" panose="02020603050405020304" pitchFamily="18" charset="0"/>
                <a:ea typeface="宋体" panose="02010600030101010101" pitchFamily="2" charset="-122"/>
                <a:cs typeface="+mn-cs"/>
              </a:rPr>
              <a:t>TLBI___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TLBT___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CacheD1</a:t>
            </a:r>
            <a:r>
              <a:rPr lang="zh-CN" altLang="en-US" sz="2400" dirty="0">
                <a:latin typeface="Times New Roman" panose="02020603050405020304" pitchFamily="18" charset="0"/>
                <a:ea typeface="宋体" panose="02010600030101010101" pitchFamily="2" charset="-122"/>
                <a:cs typeface="+mn-cs"/>
              </a:rPr>
              <a:t>为</a:t>
            </a:r>
            <a:r>
              <a:rPr lang="en-US" altLang="zh-CN" sz="2400" dirty="0">
                <a:latin typeface="Times New Roman" panose="02020603050405020304" pitchFamily="18" charset="0"/>
                <a:ea typeface="宋体" panose="02010600030101010101" pitchFamily="2" charset="-122"/>
                <a:cs typeface="+mn-cs"/>
              </a:rPr>
              <a:t>8</a:t>
            </a:r>
            <a:r>
              <a:rPr lang="zh-CN" altLang="en-US" sz="2400" dirty="0">
                <a:latin typeface="Times New Roman" panose="02020603050405020304" pitchFamily="18" charset="0"/>
                <a:ea typeface="宋体" panose="02010600030101010101" pitchFamily="2" charset="-122"/>
                <a:cs typeface="+mn-cs"/>
              </a:rPr>
              <a:t>路</a:t>
            </a:r>
            <a:r>
              <a:rPr lang="en-US" altLang="zh-CN" sz="2400" dirty="0">
                <a:latin typeface="Times New Roman" panose="02020603050405020304" pitchFamily="18" charset="0"/>
                <a:ea typeface="宋体" panose="02010600030101010101" pitchFamily="2" charset="-122"/>
                <a:cs typeface="+mn-cs"/>
              </a:rPr>
              <a:t>32K</a:t>
            </a:r>
            <a:r>
              <a:rPr lang="zh-CN" altLang="en-US" sz="2400" dirty="0">
                <a:latin typeface="Times New Roman" panose="02020603050405020304" pitchFamily="18" charset="0"/>
                <a:ea typeface="宋体" panose="02010600030101010101" pitchFamily="2" charset="-122"/>
                <a:cs typeface="+mn-cs"/>
              </a:rPr>
              <a:t>，则其</a:t>
            </a:r>
            <a:r>
              <a:rPr lang="en-US" altLang="zh-CN" sz="2400" dirty="0">
                <a:latin typeface="Times New Roman" panose="02020603050405020304" pitchFamily="18" charset="0"/>
                <a:ea typeface="宋体" panose="02010600030101010101" pitchFamily="2" charset="-122"/>
                <a:cs typeface="+mn-cs"/>
              </a:rPr>
              <a:t>_____</a:t>
            </a:r>
            <a:r>
              <a:rPr lang="zh-CN" altLang="en-US" sz="2400" dirty="0">
                <a:latin typeface="Times New Roman" panose="02020603050405020304" pitchFamily="18" charset="0"/>
                <a:ea typeface="宋体" panose="02010600030101010101" pitchFamily="2" charset="-122"/>
                <a:cs typeface="+mn-cs"/>
              </a:rPr>
              <a:t>组，</a:t>
            </a:r>
            <a:r>
              <a:rPr lang="en-US" altLang="zh-CN" sz="2400" dirty="0">
                <a:latin typeface="Times New Roman" panose="02020603050405020304" pitchFamily="18" charset="0"/>
                <a:ea typeface="宋体" panose="02010600030101010101" pitchFamily="2" charset="-122"/>
                <a:cs typeface="+mn-cs"/>
              </a:rPr>
              <a:t>Block</a:t>
            </a:r>
            <a:r>
              <a:rPr lang="zh-CN" altLang="en-US" sz="2400" dirty="0">
                <a:latin typeface="Times New Roman" panose="02020603050405020304" pitchFamily="18" charset="0"/>
                <a:ea typeface="宋体" panose="02010600030101010101" pitchFamily="2" charset="-122"/>
                <a:cs typeface="+mn-cs"/>
              </a:rPr>
              <a:t>为</a:t>
            </a:r>
            <a:r>
              <a:rPr lang="en-US" altLang="zh-CN" sz="2400" dirty="0">
                <a:latin typeface="Times New Roman" panose="02020603050405020304" pitchFamily="18" charset="0"/>
                <a:ea typeface="宋体" panose="02010600030101010101" pitchFamily="2" charset="-122"/>
                <a:cs typeface="+mn-cs"/>
              </a:rPr>
              <a:t>____</a:t>
            </a:r>
            <a:r>
              <a:rPr lang="zh-CN" altLang="en-US" sz="2400" dirty="0">
                <a:latin typeface="Times New Roman" panose="02020603050405020304" pitchFamily="18" charset="0"/>
                <a:ea typeface="宋体" panose="02010600030101010101" pitchFamily="2" charset="-122"/>
                <a:cs typeface="+mn-cs"/>
              </a:rPr>
              <a:t>字节，</a:t>
            </a:r>
            <a:r>
              <a:rPr lang="en-US" altLang="zh-CN" sz="2400" dirty="0">
                <a:latin typeface="Times New Roman" panose="02020603050405020304" pitchFamily="18" charset="0"/>
                <a:ea typeface="宋体" panose="02010600030101010101" pitchFamily="2" charset="-122"/>
                <a:cs typeface="+mn-cs"/>
              </a:rPr>
              <a:t>tag</a:t>
            </a:r>
            <a:r>
              <a:rPr lang="zh-CN" altLang="en-US" sz="2400" dirty="0">
                <a:latin typeface="Times New Roman" panose="02020603050405020304" pitchFamily="18" charset="0"/>
                <a:ea typeface="宋体" panose="02010600030101010101" pitchFamily="2" charset="-122"/>
                <a:cs typeface="+mn-cs"/>
              </a:rPr>
              <a:t>为</a:t>
            </a:r>
            <a:r>
              <a:rPr lang="en-US" altLang="zh-CN" sz="2400" dirty="0">
                <a:latin typeface="Times New Roman" panose="02020603050405020304" pitchFamily="18" charset="0"/>
                <a:ea typeface="宋体" panose="02010600030101010101" pitchFamily="2" charset="-122"/>
                <a:cs typeface="+mn-cs"/>
              </a:rPr>
              <a:t>___</a:t>
            </a:r>
            <a:r>
              <a:rPr lang="zh-CN" altLang="en-US" sz="2400" dirty="0">
                <a:latin typeface="Times New Roman" panose="02020603050405020304" pitchFamily="18" charset="0"/>
                <a:ea typeface="宋体" panose="02010600030101010101" pitchFamily="2" charset="-122"/>
                <a:cs typeface="+mn-cs"/>
              </a:rPr>
              <a:t>位。</a:t>
            </a:r>
            <a:r>
              <a:rPr lang="en-US" altLang="zh-CN" sz="2400" dirty="0">
                <a:latin typeface="Times New Roman" panose="02020603050405020304" pitchFamily="18" charset="0"/>
                <a:ea typeface="宋体" panose="02010600030101010101" pitchFamily="2" charset="-122"/>
                <a:cs typeface="+mn-cs"/>
              </a:rPr>
              <a:t>PA</a:t>
            </a:r>
            <a:r>
              <a:rPr lang="zh-CN" altLang="en-US" sz="2400" dirty="0">
                <a:latin typeface="Times New Roman" panose="02020603050405020304" pitchFamily="18" charset="0"/>
                <a:ea typeface="宋体" panose="02010600030101010101" pitchFamily="2" charset="-122"/>
                <a:cs typeface="+mn-cs"/>
              </a:rPr>
              <a:t>中</a:t>
            </a:r>
            <a:r>
              <a:rPr lang="en-US" altLang="zh-CN" sz="2400" dirty="0">
                <a:latin typeface="Times New Roman" panose="02020603050405020304" pitchFamily="18" charset="0"/>
                <a:ea typeface="宋体" panose="02010600030101010101" pitchFamily="2" charset="-122"/>
                <a:cs typeface="+mn-cs"/>
              </a:rPr>
              <a:t>CT/CI/CO</a:t>
            </a:r>
            <a:r>
              <a:rPr lang="zh-CN" altLang="en-US" sz="2400" dirty="0">
                <a:latin typeface="Times New Roman" panose="02020603050405020304" pitchFamily="18" charset="0"/>
                <a:ea typeface="宋体" panose="02010600030101010101" pitchFamily="2" charset="-122"/>
                <a:cs typeface="+mn-cs"/>
              </a:rPr>
              <a:t>依次为</a:t>
            </a:r>
            <a:r>
              <a:rPr lang="en-US" altLang="zh-CN" sz="2400" dirty="0">
                <a:latin typeface="Times New Roman" panose="02020603050405020304" pitchFamily="18" charset="0"/>
                <a:ea typeface="宋体" panose="02010600030101010101" pitchFamily="2" charset="-122"/>
                <a:cs typeface="+mn-cs"/>
              </a:rPr>
              <a:t>__</a:t>
            </a:r>
            <a:r>
              <a:rPr lang="zh-CN" altLang="en-US" sz="2400" dirty="0">
                <a:latin typeface="Times New Roman" panose="02020603050405020304" pitchFamily="18" charset="0"/>
                <a:ea typeface="宋体" panose="02010600030101010101" pitchFamily="2" charset="-122"/>
                <a:cs typeface="+mn-cs"/>
              </a:rPr>
              <a:t>、</a:t>
            </a:r>
            <a:r>
              <a:rPr lang="en-US" altLang="zh-CN" sz="2400" dirty="0">
                <a:latin typeface="Times New Roman" panose="02020603050405020304" pitchFamily="18" charset="0"/>
                <a:ea typeface="宋体" panose="02010600030101010101" pitchFamily="2" charset="-122"/>
                <a:cs typeface="+mn-cs"/>
              </a:rPr>
              <a:t>___</a:t>
            </a:r>
            <a:r>
              <a:rPr lang="zh-CN" altLang="en-US" sz="2400" dirty="0">
                <a:latin typeface="Times New Roman" panose="02020603050405020304" pitchFamily="18" charset="0"/>
                <a:ea typeface="宋体" panose="02010600030101010101" pitchFamily="2" charset="-122"/>
                <a:cs typeface="+mn-cs"/>
              </a:rPr>
              <a:t>、</a:t>
            </a:r>
            <a:r>
              <a:rPr lang="en-US" altLang="zh-CN" sz="2400" dirty="0">
                <a:latin typeface="Times New Roman" panose="02020603050405020304" pitchFamily="18" charset="0"/>
                <a:ea typeface="宋体" panose="02010600030101010101" pitchFamily="2" charset="-122"/>
                <a:cs typeface="+mn-cs"/>
              </a:rPr>
              <a:t>___</a:t>
            </a:r>
            <a:r>
              <a:rPr lang="zh-CN" altLang="en-US" sz="2400" dirty="0">
                <a:latin typeface="Times New Roman" panose="02020603050405020304" pitchFamily="18" charset="0"/>
                <a:ea typeface="宋体" panose="02010600030101010101" pitchFamily="2" charset="-122"/>
                <a:cs typeface="+mn-cs"/>
              </a:rPr>
              <a:t>位。页表物理基地址为</a:t>
            </a:r>
            <a:r>
              <a:rPr lang="en-US" altLang="zh-CN" sz="2400" dirty="0">
                <a:latin typeface="Times New Roman" panose="02020603050405020304" pitchFamily="18" charset="0"/>
                <a:ea typeface="宋体" panose="02010600030101010101" pitchFamily="2" charset="-122"/>
                <a:cs typeface="+mn-cs"/>
              </a:rPr>
              <a:t>____</a:t>
            </a:r>
            <a:r>
              <a:rPr lang="zh-CN" altLang="en-US" sz="2400" dirty="0">
                <a:latin typeface="Times New Roman" panose="02020603050405020304" pitchFamily="18" charset="0"/>
                <a:ea typeface="宋体" panose="02010600030101010101" pitchFamily="2" charset="-122"/>
                <a:cs typeface="+mn-cs"/>
              </a:rPr>
              <a:t>字节。</a:t>
            </a:r>
            <a:endParaRPr lang="en-US" altLang="zh-CN" sz="2400" dirty="0">
              <a:latin typeface="Times New Roman" panose="02020603050405020304" pitchFamily="18" charset="0"/>
              <a:ea typeface="宋体" panose="02010600030101010101" pitchFamily="2" charset="-122"/>
              <a:cs typeface="+mn-cs"/>
            </a:endParaRPr>
          </a:p>
          <a:p>
            <a:pPr>
              <a:buSzPct val="60000"/>
            </a:pPr>
            <a:r>
              <a:rPr lang="en-US" altLang="zh-CN" sz="2400" dirty="0">
                <a:latin typeface="Times New Roman" panose="02020603050405020304" pitchFamily="18" charset="0"/>
                <a:ea typeface="宋体" panose="02010600030101010101" pitchFamily="2" charset="-122"/>
                <a:cs typeface="+mn-cs"/>
              </a:rPr>
              <a:t>Linux</a:t>
            </a:r>
            <a:r>
              <a:rPr lang="zh-CN" altLang="en-US" sz="2400" dirty="0">
                <a:latin typeface="Times New Roman" panose="02020603050405020304" pitchFamily="18" charset="0"/>
                <a:ea typeface="宋体" panose="02010600030101010101" pitchFamily="2" charset="-122"/>
                <a:cs typeface="+mn-cs"/>
              </a:rPr>
              <a:t>的</a:t>
            </a:r>
            <a:r>
              <a:rPr lang="en-US" altLang="zh-CN" sz="2400" dirty="0">
                <a:latin typeface="Times New Roman" panose="02020603050405020304" pitchFamily="18" charset="0"/>
                <a:ea typeface="宋体" panose="02010600030101010101" pitchFamily="2" charset="-122"/>
                <a:cs typeface="+mn-cs"/>
              </a:rPr>
              <a:t>VM</a:t>
            </a:r>
            <a:r>
              <a:rPr lang="zh-CN" altLang="en-US" sz="2400" dirty="0">
                <a:latin typeface="Times New Roman" panose="02020603050405020304" pitchFamily="18" charset="0"/>
                <a:ea typeface="宋体" panose="02010600030101010101" pitchFamily="2" charset="-122"/>
                <a:cs typeface="+mn-cs"/>
              </a:rPr>
              <a:t>机制对私有写时复制对象是怎么处理的？</a:t>
            </a:r>
            <a:endParaRPr lang="en-US" altLang="zh-CN" sz="2400" dirty="0">
              <a:latin typeface="Times New Roman" panose="02020603050405020304" pitchFamily="18" charset="0"/>
              <a:ea typeface="宋体" panose="02010600030101010101" pitchFamily="2" charset="-122"/>
              <a:cs typeface="+mn-cs"/>
            </a:endParaRPr>
          </a:p>
          <a:p>
            <a:pPr>
              <a:buSzPct val="60000"/>
            </a:pPr>
            <a:r>
              <a:rPr lang="en-US" altLang="zh-CN" sz="2400" dirty="0">
                <a:solidFill>
                  <a:srgbClr val="FF0000"/>
                </a:solidFill>
                <a:latin typeface="Times New Roman" panose="02020603050405020304" pitchFamily="18" charset="0"/>
                <a:ea typeface="宋体" panose="02010600030101010101" pitchFamily="2" charset="-122"/>
                <a:cs typeface="+mn-cs"/>
              </a:rPr>
              <a:t>fork</a:t>
            </a:r>
            <a:r>
              <a:rPr lang="zh-CN" altLang="en-US" sz="2400" dirty="0">
                <a:solidFill>
                  <a:srgbClr val="FF0000"/>
                </a:solidFill>
                <a:latin typeface="Times New Roman" panose="02020603050405020304" pitchFamily="18" charset="0"/>
                <a:ea typeface="宋体" panose="02010600030101010101" pitchFamily="2" charset="-122"/>
                <a:cs typeface="+mn-cs"/>
              </a:rPr>
              <a:t>的子进程与其父进程同名的全局变量对应同一物理地址？</a:t>
            </a:r>
            <a:endParaRPr lang="en-US" altLang="zh-CN" sz="2400" dirty="0">
              <a:solidFill>
                <a:srgbClr val="FF0000"/>
              </a:solidFill>
              <a:latin typeface="Times New Roman" panose="02020603050405020304" pitchFamily="18" charset="0"/>
              <a:ea typeface="宋体" panose="02010600030101010101" pitchFamily="2" charset="-122"/>
              <a:cs typeface="+mn-cs"/>
            </a:endParaRPr>
          </a:p>
          <a:p>
            <a:pPr>
              <a:buSzPct val="60000"/>
            </a:pPr>
            <a:r>
              <a:rPr lang="en-US" altLang="zh-CN" sz="2400" dirty="0">
                <a:solidFill>
                  <a:srgbClr val="FF0000"/>
                </a:solidFill>
                <a:latin typeface="Times New Roman" panose="02020603050405020304" pitchFamily="18" charset="0"/>
                <a:ea typeface="宋体" panose="02010600030101010101" pitchFamily="2" charset="-122"/>
                <a:cs typeface="+mn-cs"/>
              </a:rPr>
              <a:t>fork</a:t>
            </a:r>
            <a:r>
              <a:rPr lang="zh-CN" altLang="en-US" sz="2400" dirty="0">
                <a:solidFill>
                  <a:srgbClr val="FF0000"/>
                </a:solidFill>
                <a:latin typeface="Times New Roman" panose="02020603050405020304" pitchFamily="18" charset="0"/>
                <a:ea typeface="宋体" panose="02010600030101010101" pitchFamily="2" charset="-122"/>
                <a:cs typeface="+mn-cs"/>
              </a:rPr>
              <a:t>生成副本太浪费空间了，能不能先与父进程共享物理内存？特别是代码段！而且</a:t>
            </a:r>
            <a:r>
              <a:rPr lang="en-US" altLang="zh-CN" sz="2400" dirty="0">
                <a:solidFill>
                  <a:srgbClr val="FF0000"/>
                </a:solidFill>
                <a:latin typeface="Times New Roman" panose="02020603050405020304" pitchFamily="18" charset="0"/>
                <a:ea typeface="宋体" panose="02010600030101010101" pitchFamily="2" charset="-122"/>
                <a:cs typeface="+mn-cs"/>
              </a:rPr>
              <a:t>fork</a:t>
            </a:r>
            <a:r>
              <a:rPr lang="zh-CN" altLang="en-US" sz="2400" dirty="0">
                <a:solidFill>
                  <a:srgbClr val="FF0000"/>
                </a:solidFill>
                <a:latin typeface="Times New Roman" panose="02020603050405020304" pitchFamily="18" charset="0"/>
                <a:ea typeface="宋体" panose="02010600030101010101" pitchFamily="2" charset="-122"/>
                <a:cs typeface="+mn-cs"/>
              </a:rPr>
              <a:t>后还得</a:t>
            </a:r>
            <a:r>
              <a:rPr lang="en-US" altLang="zh-CN" sz="2400" dirty="0">
                <a:solidFill>
                  <a:srgbClr val="FF0000"/>
                </a:solidFill>
                <a:latin typeface="Times New Roman" panose="02020603050405020304" pitchFamily="18" charset="0"/>
                <a:ea typeface="宋体" panose="02010600030101010101" pitchFamily="2" charset="-122"/>
                <a:cs typeface="+mn-cs"/>
              </a:rPr>
              <a:t>execve</a:t>
            </a:r>
            <a:r>
              <a:rPr lang="zh-CN" altLang="en-US" sz="2400" dirty="0">
                <a:solidFill>
                  <a:srgbClr val="FF0000"/>
                </a:solidFill>
                <a:latin typeface="Times New Roman" panose="02020603050405020304" pitchFamily="18" charset="0"/>
                <a:ea typeface="宋体" panose="02010600030101010101" pitchFamily="2" charset="-122"/>
                <a:cs typeface="+mn-cs"/>
              </a:rPr>
              <a:t>覆盖掉。</a:t>
            </a:r>
            <a:endParaRPr lang="en-US" altLang="zh-CN" sz="2400" dirty="0">
              <a:solidFill>
                <a:srgbClr val="FF0000"/>
              </a:solidFill>
              <a:latin typeface="Times New Roman" panose="02020603050405020304" pitchFamily="18" charset="0"/>
              <a:ea typeface="宋体" panose="02010600030101010101" pitchFamily="2" charset="-122"/>
              <a:cs typeface="+mn-cs"/>
            </a:endParaRPr>
          </a:p>
          <a:p>
            <a:pPr>
              <a:buSzPct val="60000"/>
            </a:pPr>
            <a:r>
              <a:rPr lang="en-US" altLang="zh-CN" sz="2400" dirty="0">
                <a:latin typeface="Times New Roman" panose="02020603050405020304" pitchFamily="18" charset="0"/>
                <a:ea typeface="宋体" panose="02010600030101010101" pitchFamily="2" charset="-122"/>
                <a:cs typeface="+mn-cs"/>
              </a:rPr>
              <a:t>execve</a:t>
            </a:r>
            <a:r>
              <a:rPr lang="zh-CN" altLang="en-US" sz="2400" dirty="0">
                <a:latin typeface="Times New Roman" panose="02020603050405020304" pitchFamily="18" charset="0"/>
                <a:ea typeface="宋体" panose="02010600030101010101" pitchFamily="2" charset="-122"/>
                <a:cs typeface="+mn-cs"/>
              </a:rPr>
              <a:t>时当前进程哪些区域是请求二进制零的匿名文件映射？</a:t>
            </a:r>
            <a:endParaRPr lang="en-US" altLang="zh-CN" sz="2400" dirty="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
          <p:cNvSpPr>
            <a:spLocks noGrp="1"/>
          </p:cNvSpPr>
          <p:nvPr>
            <p:ph type="title"/>
          </p:nvPr>
        </p:nvSpPr>
        <p:spPr>
          <a:xfrm>
            <a:off x="228600" y="228600"/>
            <a:ext cx="8786813" cy="684213"/>
          </a:xfrm>
        </p:spPr>
        <p:txBody>
          <a:bodyPr vert="horz" wrap="square" lIns="91440" tIns="45720" rIns="91440" bIns="45720" anchor="ctr"/>
          <a:p>
            <a:pPr algn="ctr"/>
            <a:r>
              <a:rPr lang="en-US" altLang="zh-CN" sz="4400" dirty="0">
                <a:latin typeface="Calibri" panose="020F0502020204030204" pitchFamily="34" charset="0"/>
                <a:ea typeface="宋体" panose="02010600030101010101" pitchFamily="2" charset="-122"/>
                <a:cs typeface="+mj-cs"/>
              </a:rPr>
              <a:t>QA 27</a:t>
            </a:r>
            <a:endParaRPr lang="zh-CN" altLang="en-US" sz="4400" dirty="0">
              <a:latin typeface="Calibri" panose="020F0502020204030204" pitchFamily="34" charset="0"/>
              <a:ea typeface="宋体" panose="02010600030101010101" pitchFamily="2" charset="-122"/>
              <a:cs typeface="+mj-cs"/>
            </a:endParaRPr>
          </a:p>
        </p:txBody>
      </p:sp>
      <p:sp>
        <p:nvSpPr>
          <p:cNvPr id="97283" name="内容占位符 2"/>
          <p:cNvSpPr>
            <a:spLocks noGrp="1"/>
          </p:cNvSpPr>
          <p:nvPr>
            <p:ph idx="1"/>
          </p:nvPr>
        </p:nvSpPr>
        <p:spPr>
          <a:xfrm>
            <a:off x="304800" y="914400"/>
            <a:ext cx="8686800" cy="5638800"/>
          </a:xfrm>
        </p:spPr>
        <p:txBody>
          <a:bodyPr vert="horz" wrap="square" lIns="91440" tIns="45720" rIns="91440" bIns="45720" anchor="t"/>
          <a:p>
            <a:pPr>
              <a:buSzPct val="60000"/>
            </a:pPr>
            <a:endParaRPr lang="en-US" altLang="zh-CN" dirty="0">
              <a:latin typeface="Times New Roman" panose="02020603050405020304" pitchFamily="18" charset="0"/>
              <a:ea typeface="宋体" panose="02010600030101010101" pitchFamily="2" charset="-122"/>
              <a:cs typeface="+mn-cs"/>
            </a:endParaRPr>
          </a:p>
          <a:p>
            <a:pPr>
              <a:buSzPct val="60000"/>
            </a:pPr>
            <a:endParaRPr lang="zh-CN" altLang="en-US" dirty="0">
              <a:latin typeface="Times New Roman" panose="02020603050405020304" pitchFamily="18" charset="0"/>
              <a:ea typeface="宋体" panose="02010600030101010101" pitchFamily="2" charset="-122"/>
              <a:cs typeface="+mn-cs"/>
            </a:endParaRPr>
          </a:p>
        </p:txBody>
      </p:sp>
      <p:sp>
        <p:nvSpPr>
          <p:cNvPr id="4" name="内容占位符 2"/>
          <p:cNvSpPr txBox="1"/>
          <p:nvPr/>
        </p:nvSpPr>
        <p:spPr bwMode="auto">
          <a:xfrm>
            <a:off x="228600" y="765175"/>
            <a:ext cx="8763000" cy="5976938"/>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举例说明采用显式分配器与隐式分配器的语言。</a:t>
            </a: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为提高内存利用率，动态分配器会移动较小的已分配块以便空出更多的空闲块，供用户分配。</a:t>
            </a:r>
            <a:endParaRPr kumimoji="0"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一个内存块中的内部碎片是怎么产生的？</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如何知道一个指针可以释放多少内存</a:t>
            </a:r>
            <a:r>
              <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a:t>
            </a:r>
            <a:endPar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如何区分空闲块与已分配块？</a:t>
            </a:r>
            <a:endPar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rPr>
              <a:t>记录空闲块的方法有几种？</a:t>
            </a:r>
            <a:endParaRPr kumimoji="0" lang="en-US" altLang="zh-CN" sz="2400" b="1" i="0" u="none" strike="noStrike" kern="1200" cap="none" spc="0" normalizeH="0" baseline="0" noProof="0" dirty="0">
              <a:ln>
                <a:noFill/>
              </a:ln>
              <a:solidFill>
                <a:schemeClr val="tx1"/>
              </a:solidFill>
              <a:effectLst/>
              <a:uLnTx/>
              <a:uFillTx/>
              <a:latin typeface="Calibri" panose="020F0502020204030204" pitchFamily="34" charset="0"/>
              <a:ea typeface="黑体" panose="02010609060101010101" pitchFamily="49" charset="-122"/>
              <a:cs typeface="Calibri" panose="020F0502020204030204" pitchFamily="34"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隐式空闲链</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如何</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判断刚释放的块，其前后是否是空闲的呢？</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隐式空闲链查找空闲块有哪几种方法？优缺点？</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释放块后的合并空闲块有哪几种情况？</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显式空闲链表比隐式空闲链表的实现节省空间</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显式空闲链表的释放块处理，请比较</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LIFO</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与地址顺序法</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的吞吐率与</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空间利用率。</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分离的空闲链表与隐式</a:t>
            </a:r>
            <a:r>
              <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显式空闲链表相比时空有什么优缺点</a:t>
            </a:r>
            <a:r>
              <a:rPr kumimoji="0"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a:xfrm>
            <a:off x="228600" y="304800"/>
            <a:ext cx="8686800" cy="608013"/>
          </a:xfrm>
        </p:spPr>
        <p:txBody>
          <a:bodyPr vert="horz" wrap="square" lIns="91440" tIns="45720" rIns="91440" bIns="45720" anchor="ctr"/>
          <a:p>
            <a:pPr algn="ctr"/>
            <a:r>
              <a:rPr lang="en-US" altLang="zh-CN" sz="4400" dirty="0">
                <a:latin typeface="Calibri" panose="020F0502020204030204" pitchFamily="34" charset="0"/>
                <a:ea typeface="宋体" panose="02010600030101010101" pitchFamily="2" charset="-122"/>
                <a:cs typeface="+mj-cs"/>
              </a:rPr>
              <a:t>QA 28</a:t>
            </a:r>
            <a:endParaRPr lang="zh-CN" altLang="en-US" sz="4400" dirty="0">
              <a:latin typeface="Calibri" panose="020F0502020204030204" pitchFamily="34" charset="0"/>
              <a:ea typeface="宋体" panose="02010600030101010101" pitchFamily="2" charset="-122"/>
              <a:cs typeface="+mj-cs"/>
            </a:endParaRPr>
          </a:p>
        </p:txBody>
      </p:sp>
      <p:sp>
        <p:nvSpPr>
          <p:cNvPr id="99331" name="内容占位符 2"/>
          <p:cNvSpPr>
            <a:spLocks noGrp="1"/>
          </p:cNvSpPr>
          <p:nvPr>
            <p:ph idx="1"/>
          </p:nvPr>
        </p:nvSpPr>
        <p:spPr>
          <a:xfrm>
            <a:off x="304800" y="914400"/>
            <a:ext cx="8686800" cy="5638800"/>
          </a:xfrm>
        </p:spPr>
        <p:txBody>
          <a:bodyPr vert="horz" wrap="square" lIns="91440" tIns="45720" rIns="91440" bIns="45720" anchor="t"/>
          <a:p>
            <a:pPr>
              <a:buSzPct val="60000"/>
            </a:pPr>
            <a:endParaRPr lang="en-US" altLang="zh-CN" dirty="0">
              <a:latin typeface="Times New Roman" panose="02020603050405020304" pitchFamily="18" charset="0"/>
              <a:ea typeface="宋体" panose="02010600030101010101" pitchFamily="2" charset="-122"/>
              <a:cs typeface="+mn-cs"/>
            </a:endParaRPr>
          </a:p>
          <a:p>
            <a:pPr>
              <a:buSzPct val="60000"/>
            </a:pPr>
            <a:endParaRPr lang="zh-CN" altLang="en-US" dirty="0">
              <a:latin typeface="Times New Roman" panose="02020603050405020304" pitchFamily="18" charset="0"/>
              <a:ea typeface="宋体" panose="02010600030101010101" pitchFamily="2" charset="-122"/>
              <a:cs typeface="+mn-cs"/>
            </a:endParaRPr>
          </a:p>
        </p:txBody>
      </p:sp>
      <p:sp>
        <p:nvSpPr>
          <p:cNvPr id="5" name="内容占位符 2"/>
          <p:cNvSpPr txBox="1"/>
          <p:nvPr/>
        </p:nvSpPr>
        <p:spPr bwMode="auto">
          <a:xfrm>
            <a:off x="228600" y="990600"/>
            <a:ext cx="8763000" cy="5638800"/>
          </a:xfrm>
          <a:prstGeom prst="rect">
            <a:avLst/>
          </a:prstGeom>
          <a:noFill/>
          <a:ln w="9525">
            <a:noFill/>
            <a:miter lim="800000"/>
          </a:ln>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rgbClr val="990000"/>
              </a:buClr>
              <a:buSzPct val="60000"/>
              <a:buFont typeface="Wingdings 2" panose="05020102010507070707" pitchFamily="18" charset="2"/>
              <a:buChar char="¢"/>
              <a:defRPr sz="2400" b="1">
                <a:solidFill>
                  <a:schemeClr val="tx1"/>
                </a:solidFill>
                <a:latin typeface="Calibri" panose="020F0502020204030204" pitchFamily="34" charset="0"/>
                <a:ea typeface="黑体" panose="02010609060101010101" pitchFamily="49" charset="-122"/>
                <a:cs typeface="Calibri" panose="020F0502020204030204" pitchFamily="34" charset="0"/>
              </a:defRPr>
            </a:lvl1pPr>
            <a:lvl2pPr marL="742950" indent="-285750" algn="l" rtl="0" eaLnBrk="1" fontAlgn="base" hangingPunct="1">
              <a:spcBef>
                <a:spcPct val="20000"/>
              </a:spcBef>
              <a:spcAft>
                <a:spcPct val="0"/>
              </a:spcAft>
              <a:buClr>
                <a:srgbClr val="990000"/>
              </a:buClr>
              <a:buSzPct val="11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2pPr>
            <a:lvl3pPr marL="1143000" indent="-228600" algn="l" rtl="0" eaLnBrk="1" fontAlgn="base" hangingPunct="1">
              <a:spcBef>
                <a:spcPct val="20000"/>
              </a:spcBef>
              <a:spcAft>
                <a:spcPct val="0"/>
              </a:spcAft>
              <a:buSzPct val="80000"/>
              <a:buFont typeface="Wingdings" panose="05000000000000000000" pitchFamily="2" charset="2"/>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3pPr>
            <a:lvl4pPr marL="16002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4pPr>
            <a:lvl5pPr marL="2057400" indent="-228600" algn="l" rtl="0" eaLnBrk="1" fontAlgn="base" hangingPunct="1">
              <a:spcBef>
                <a:spcPct val="20000"/>
              </a:spcBef>
              <a:spcAft>
                <a:spcPct val="0"/>
              </a:spcAft>
              <a:buChar char="»"/>
              <a:defRPr sz="2000">
                <a:solidFill>
                  <a:schemeClr val="tx1"/>
                </a:solidFill>
                <a:latin typeface="Calibri" panose="020F0502020204030204" pitchFamily="34" charset="0"/>
                <a:ea typeface="黑体" panose="02010609060101010101" pitchFamily="49" charset="-122"/>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panose="020B0604020202020204" pitchFamily="34" charset="0"/>
              </a:defRPr>
            </a:lvl6pPr>
            <a:lvl7pPr marL="2971800" indent="-228600" algn="l" rtl="0" eaLnBrk="1" fontAlgn="base" hangingPunct="1">
              <a:spcBef>
                <a:spcPct val="20000"/>
              </a:spcBef>
              <a:spcAft>
                <a:spcPct val="0"/>
              </a:spcAft>
              <a:buChar char="»"/>
              <a:defRPr sz="2000">
                <a:solidFill>
                  <a:schemeClr val="tx1"/>
                </a:solidFill>
                <a:latin typeface="Arial" panose="020B0604020202020204" pitchFamily="34" charset="0"/>
              </a:defRPr>
            </a:lvl7pPr>
            <a:lvl8pPr marL="3429000" indent="-228600" algn="l" rtl="0" eaLnBrk="1" fontAlgn="base" hangingPunct="1">
              <a:spcBef>
                <a:spcPct val="20000"/>
              </a:spcBef>
              <a:spcAft>
                <a:spcPct val="0"/>
              </a:spcAft>
              <a:buChar char="»"/>
              <a:defRPr sz="2000">
                <a:solidFill>
                  <a:schemeClr val="tx1"/>
                </a:solidFill>
                <a:latin typeface="Arial" panose="020B0604020202020204" pitchFamily="34" charset="0"/>
              </a:defRPr>
            </a:lvl8pPr>
            <a:lvl9pPr marL="3886200" indent="-228600" algn="l" rtl="0" eaLnBrk="1" fontAlgn="base" hangingPunct="1">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垃圾回收时堆使用的内存有向图的根节点有哪几种类型？</a:t>
            </a:r>
            <a:endParaRPr kumimoji="0"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按照有向图与标记清除方法，所有的垃圾都可以回收？举例</a:t>
            </a:r>
            <a:endParaRPr kumimoji="0"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除了</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CPU</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与</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RAM</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，计算机还有啥呀？</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接口有什么用呀？没有不行吗？</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CPU</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、存储器、所有的接口等是否都可以集成到一个芯片里？</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怎么对</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接口芯片和外设进行编程控制呢？</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Linux</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的文件都有哪些类型？</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Linux</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的文件操作的编程有几种方式？分别应用于那些场合？</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重定向是什么实现的？</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进程间如何共享打开文件的？</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YN</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的标准</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函数都是带缓冲的，</a:t>
            </a:r>
            <a:r>
              <a:rPr kumimoji="0" lang="en-US" altLang="zh-CN" sz="2200" b="1" i="0" u="none" strike="noStrike" kern="0" cap="none" spc="0" normalizeH="0" baseline="0" noProof="0" dirty="0" err="1">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UnixIO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函数不带缓冲。</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Unix</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的</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函数与</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标准函数可以混合使用吗？可能会有什么问题？</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对</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设备与接口芯片的操作，最终会采用什么机器指令完成？</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anose="05020102010507070707" pitchFamily="18" charset="2"/>
              <a:buChar char="¢"/>
              <a:defRPr/>
            </a:pP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带缓冲的</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IO</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什么时候真正输入或输出</a:t>
            </a:r>
            <a:r>
              <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zh-CN" altLang="en-US"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清空缓冲区</a:t>
            </a:r>
            <a:r>
              <a:rPr kumimoji="0" lang="zh-CN" altLang="en-US" sz="2200" b="1" i="0" u="none" strike="noStrike" kern="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4</a:t>
            </a:r>
            <a:endParaRPr lang="zh-CN" altLang="en-US" dirty="0"/>
          </a:p>
        </p:txBody>
      </p:sp>
      <p:sp>
        <p:nvSpPr>
          <p:cNvPr id="3" name="内容占位符 2"/>
          <p:cNvSpPr>
            <a:spLocks noGrp="1"/>
          </p:cNvSpPr>
          <p:nvPr>
            <p:ph idx="1"/>
          </p:nvPr>
        </p:nvSpPr>
        <p:spPr>
          <a:xfrm>
            <a:off x="396875" y="1125855"/>
            <a:ext cx="8511540" cy="5459730"/>
          </a:xfrm>
        </p:spPr>
        <p:txBody>
          <a:bodyPr/>
          <a:lstStyle/>
          <a:p>
            <a:r>
              <a:rPr lang="en-US" altLang="zh-CN" dirty="0" smtClean="0"/>
              <a:t>IEEE754</a:t>
            </a:r>
            <a:r>
              <a:rPr lang="zh-CN" altLang="en-US" dirty="0" smtClean="0"/>
              <a:t>比整数部分</a:t>
            </a:r>
            <a:r>
              <a:rPr lang="en-US" altLang="zh-CN" dirty="0" smtClean="0"/>
              <a:t>10</a:t>
            </a:r>
            <a:r>
              <a:rPr lang="zh-CN" altLang="en-US" dirty="0" smtClean="0"/>
              <a:t>位</a:t>
            </a:r>
            <a:r>
              <a:rPr lang="en-US" altLang="zh-CN" dirty="0" smtClean="0"/>
              <a:t>+</a:t>
            </a:r>
            <a:r>
              <a:rPr lang="zh-CN" altLang="en-US" dirty="0" smtClean="0"/>
              <a:t>小数部分</a:t>
            </a:r>
            <a:r>
              <a:rPr lang="en-US" altLang="zh-CN" dirty="0" smtClean="0"/>
              <a:t>20</a:t>
            </a:r>
            <a:r>
              <a:rPr lang="zh-CN" altLang="en-US" dirty="0" smtClean="0"/>
              <a:t>位的表示方法有什么优点？  缺点呢</a:t>
            </a:r>
            <a:r>
              <a:rPr lang="en-US" altLang="zh-CN" dirty="0" smtClean="0"/>
              <a:t>—</a:t>
            </a:r>
            <a:r>
              <a:rPr lang="zh-CN" altLang="en-US" dirty="0" smtClean="0"/>
              <a:t>考虑下</a:t>
            </a:r>
            <a:r>
              <a:rPr lang="en-US" altLang="zh-CN" dirty="0" smtClean="0"/>
              <a:t>?</a:t>
            </a:r>
            <a:endParaRPr lang="en-US" altLang="zh-CN" dirty="0" smtClean="0"/>
          </a:p>
          <a:p>
            <a:r>
              <a:rPr lang="en-US" altLang="zh-CN" dirty="0" smtClean="0"/>
              <a:t>float</a:t>
            </a:r>
            <a:r>
              <a:rPr lang="zh-CN" altLang="en-US" dirty="0" smtClean="0"/>
              <a:t>非无穷的最大值，最小值？</a:t>
            </a:r>
            <a:endParaRPr lang="en-US" altLang="zh-CN" dirty="0" smtClean="0"/>
          </a:p>
          <a:p>
            <a:r>
              <a:rPr lang="en-US" altLang="zh-CN" dirty="0" smtClean="0"/>
              <a:t>Float</a:t>
            </a:r>
            <a:r>
              <a:rPr lang="zh-CN" altLang="en-US" dirty="0"/>
              <a:t>的</a:t>
            </a:r>
            <a:r>
              <a:rPr lang="zh-CN" altLang="en-US" dirty="0" smtClean="0"/>
              <a:t>最大绝对值</a:t>
            </a:r>
            <a:r>
              <a:rPr lang="zh-CN" altLang="en-US" dirty="0"/>
              <a:t>？</a:t>
            </a:r>
            <a:r>
              <a:rPr lang="zh-CN" altLang="en-US" dirty="0" smtClean="0"/>
              <a:t>最小绝对值？</a:t>
            </a:r>
            <a:endParaRPr lang="en-US" altLang="zh-CN" dirty="0"/>
          </a:p>
          <a:p>
            <a:r>
              <a:rPr lang="en-US" altLang="zh-CN" dirty="0" smtClean="0"/>
              <a:t>float</a:t>
            </a:r>
            <a:r>
              <a:rPr lang="zh-CN" altLang="en-US" dirty="0" smtClean="0"/>
              <a:t>数</a:t>
            </a:r>
            <a:r>
              <a:rPr lang="en-US" altLang="zh-CN" dirty="0" smtClean="0"/>
              <a:t> 1</a:t>
            </a:r>
            <a:r>
              <a:rPr lang="zh-CN" altLang="en-US" dirty="0" smtClean="0"/>
              <a:t>，</a:t>
            </a:r>
            <a:r>
              <a:rPr lang="en-US" altLang="zh-CN" dirty="0" smtClean="0"/>
              <a:t>65536</a:t>
            </a:r>
            <a:r>
              <a:rPr lang="zh-CN" altLang="en-US" dirty="0" smtClean="0"/>
              <a:t>，</a:t>
            </a:r>
            <a:r>
              <a:rPr lang="en-US" altLang="zh-CN" dirty="0" smtClean="0"/>
              <a:t>0.4</a:t>
            </a:r>
            <a:r>
              <a:rPr lang="zh-CN" altLang="en-US" dirty="0" smtClean="0"/>
              <a:t>，</a:t>
            </a:r>
            <a:r>
              <a:rPr lang="en-US" altLang="zh-CN" dirty="0" smtClean="0"/>
              <a:t>-1</a:t>
            </a:r>
            <a:r>
              <a:rPr lang="zh-CN" altLang="en-US" dirty="0" smtClean="0"/>
              <a:t>，</a:t>
            </a:r>
            <a:r>
              <a:rPr lang="en-US" altLang="zh-CN" dirty="0" smtClean="0"/>
              <a:t>0</a:t>
            </a:r>
            <a:r>
              <a:rPr lang="zh-CN" altLang="en-US" dirty="0" smtClean="0"/>
              <a:t>的内存表示</a:t>
            </a:r>
            <a:endParaRPr lang="en-US" altLang="zh-CN" dirty="0" smtClean="0"/>
          </a:p>
          <a:p>
            <a:r>
              <a:rPr lang="zh-CN" altLang="en-US" dirty="0" smtClean="0"/>
              <a:t>一个数的</a:t>
            </a:r>
            <a:r>
              <a:rPr lang="en-US" altLang="zh-CN" dirty="0" smtClean="0"/>
              <a:t>Float</a:t>
            </a:r>
            <a:r>
              <a:rPr lang="zh-CN" altLang="en-US" dirty="0" smtClean="0"/>
              <a:t>形式是唯一的吗？（除了</a:t>
            </a:r>
            <a:r>
              <a:rPr lang="en-US" altLang="zh-CN" dirty="0" smtClean="0"/>
              <a:t>0</a:t>
            </a:r>
            <a:r>
              <a:rPr lang="zh-CN" altLang="en-US" dirty="0" smtClean="0"/>
              <a:t>）</a:t>
            </a:r>
            <a:endParaRPr lang="en-US" altLang="zh-CN" dirty="0" smtClean="0"/>
          </a:p>
          <a:p>
            <a:r>
              <a:rPr lang="zh-CN" altLang="en-US" dirty="0"/>
              <a:t>每</a:t>
            </a:r>
            <a:r>
              <a:rPr lang="zh-CN" altLang="en-US" dirty="0" smtClean="0"/>
              <a:t>一个</a:t>
            </a:r>
            <a:r>
              <a:rPr lang="en-US" altLang="zh-CN" dirty="0" smtClean="0"/>
              <a:t>IEEE754</a:t>
            </a:r>
            <a:r>
              <a:rPr lang="zh-CN" altLang="en-US" dirty="0" smtClean="0"/>
              <a:t>编码对应的数是唯一的吗？</a:t>
            </a:r>
            <a:endParaRPr lang="en-US" altLang="zh-CN" dirty="0" smtClean="0"/>
          </a:p>
          <a:p>
            <a:r>
              <a:rPr lang="en-US" altLang="zh-CN" dirty="0" smtClean="0"/>
              <a:t>Float</a:t>
            </a:r>
            <a:r>
              <a:rPr lang="zh-CN" altLang="en-US" dirty="0" smtClean="0"/>
              <a:t>的阶码范围是多少？</a:t>
            </a:r>
            <a:endParaRPr lang="en-US" altLang="zh-CN" dirty="0" smtClean="0"/>
          </a:p>
          <a:p>
            <a:r>
              <a:rPr lang="zh-CN" altLang="en-US" dirty="0" smtClean="0"/>
              <a:t>简述</a:t>
            </a:r>
            <a:r>
              <a:rPr lang="en-US" altLang="zh-CN" dirty="0" smtClean="0"/>
              <a:t>Float</a:t>
            </a:r>
            <a:r>
              <a:rPr lang="zh-CN" altLang="en-US" dirty="0" smtClean="0"/>
              <a:t>数据的浮点数密度分布？</a:t>
            </a:r>
            <a:endParaRPr lang="en-US" altLang="zh-CN" dirty="0" smtClean="0"/>
          </a:p>
          <a:p>
            <a:r>
              <a:rPr lang="en-US" altLang="zh-CN" dirty="0" smtClean="0"/>
              <a:t>C</a:t>
            </a:r>
            <a:r>
              <a:rPr lang="zh-CN" altLang="en-US" dirty="0" smtClean="0"/>
              <a:t>语言中除以</a:t>
            </a:r>
            <a:r>
              <a:rPr lang="en-US" altLang="zh-CN" dirty="0" smtClean="0"/>
              <a:t>0</a:t>
            </a:r>
            <a:r>
              <a:rPr lang="zh-CN" altLang="en-US" dirty="0" smtClean="0"/>
              <a:t>一定报错溢出吗？（整数报错，浮点无穷大</a:t>
            </a:r>
            <a:r>
              <a:rPr kumimoji="1" lang="en-US" altLang="zh-CN" dirty="0">
                <a:solidFill>
                  <a:schemeClr val="accent2"/>
                </a:solidFill>
              </a:rPr>
              <a:t>X/0&gt;Y </a:t>
            </a:r>
            <a:r>
              <a:rPr kumimoji="1" lang="en-US" altLang="zh-CN" dirty="0" smtClean="0">
                <a:solidFill>
                  <a:schemeClr val="accent2"/>
                </a:solidFill>
              </a:rPr>
              <a:t> </a:t>
            </a:r>
            <a:r>
              <a:rPr kumimoji="1" lang="zh-CN" altLang="en-US" dirty="0" smtClean="0">
                <a:solidFill>
                  <a:schemeClr val="accent2"/>
                </a:solidFill>
              </a:rPr>
              <a:t>可以</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4320" y="381635"/>
            <a:ext cx="8637270" cy="6231255"/>
          </a:xfrm>
        </p:spPr>
        <p:txBody>
          <a:bodyPr/>
          <a:lstStyle/>
          <a:p>
            <a:r>
              <a:rPr lang="en-US" altLang="zh-CN" dirty="0" err="1"/>
              <a:t>int</a:t>
            </a:r>
            <a:r>
              <a:rPr lang="zh-CN" altLang="en-US" dirty="0"/>
              <a:t>与</a:t>
            </a:r>
            <a:r>
              <a:rPr lang="en-US" altLang="zh-CN" dirty="0"/>
              <a:t>float</a:t>
            </a:r>
            <a:r>
              <a:rPr lang="zh-CN" altLang="en-US" dirty="0"/>
              <a:t>都占</a:t>
            </a:r>
            <a:r>
              <a:rPr lang="en-US" altLang="zh-CN" dirty="0"/>
              <a:t>32</a:t>
            </a:r>
            <a:r>
              <a:rPr lang="zh-CN" altLang="en-US" dirty="0"/>
              <a:t>个</a:t>
            </a:r>
            <a:r>
              <a:rPr lang="zh-CN" altLang="en-US" dirty="0" smtClean="0"/>
              <a:t>二进制位，</a:t>
            </a:r>
            <a:r>
              <a:rPr lang="en-US" altLang="zh-CN" dirty="0" smtClean="0"/>
              <a:t>Float</a:t>
            </a:r>
            <a:r>
              <a:rPr lang="zh-CN" altLang="en-US" dirty="0" smtClean="0"/>
              <a:t>与</a:t>
            </a:r>
            <a:r>
              <a:rPr lang="en-US" altLang="zh-CN" dirty="0" smtClean="0"/>
              <a:t>INT</a:t>
            </a:r>
            <a:r>
              <a:rPr lang="zh-CN" altLang="en-US" dirty="0" smtClean="0"/>
              <a:t>相比谁的个数多？各自是多少个？多多少？  （</a:t>
            </a:r>
            <a:r>
              <a:rPr lang="en-US" altLang="zh-CN" dirty="0" smtClean="0"/>
              <a:t>+-</a:t>
            </a:r>
            <a:r>
              <a:rPr lang="en-US" altLang="zh-CN" dirty="0"/>
              <a:t>0</a:t>
            </a:r>
            <a:r>
              <a:rPr lang="zh-CN" altLang="en-US" dirty="0"/>
              <a:t>、</a:t>
            </a:r>
            <a:r>
              <a:rPr lang="en-US" altLang="zh-CN" dirty="0" smtClean="0"/>
              <a:t>nan</a:t>
            </a:r>
            <a:r>
              <a:rPr lang="zh-CN" altLang="en-US" dirty="0" smtClean="0"/>
              <a:t>）</a:t>
            </a:r>
            <a:endParaRPr lang="en-US" altLang="zh-CN" dirty="0" smtClean="0"/>
          </a:p>
          <a:p>
            <a:r>
              <a:rPr lang="en-US" altLang="zh-CN" dirty="0" smtClean="0"/>
              <a:t>Float</a:t>
            </a:r>
            <a:r>
              <a:rPr lang="zh-CN" altLang="en-US" dirty="0" smtClean="0"/>
              <a:t>的最大密度区间（非无穷）？</a:t>
            </a:r>
            <a:r>
              <a:rPr lang="en-US" altLang="zh-CN" dirty="0" smtClean="0"/>
              <a:t>Float</a:t>
            </a:r>
            <a:r>
              <a:rPr lang="zh-CN" altLang="en-US" dirty="0" smtClean="0"/>
              <a:t>数多少？密度多少？</a:t>
            </a:r>
            <a:endParaRPr lang="en-US" altLang="zh-CN" dirty="0" smtClean="0"/>
          </a:p>
          <a:p>
            <a:r>
              <a:rPr lang="en-US" altLang="zh-CN" dirty="0" smtClean="0"/>
              <a:t>Float</a:t>
            </a:r>
            <a:r>
              <a:rPr lang="zh-CN" altLang="en-US" dirty="0"/>
              <a:t>的</a:t>
            </a:r>
            <a:r>
              <a:rPr lang="zh-CN" altLang="en-US" dirty="0" smtClean="0"/>
              <a:t>最小密度</a:t>
            </a:r>
            <a:r>
              <a:rPr lang="zh-CN" altLang="en-US" dirty="0"/>
              <a:t>区间？</a:t>
            </a:r>
            <a:r>
              <a:rPr lang="en-US" altLang="zh-CN" dirty="0"/>
              <a:t>Float</a:t>
            </a:r>
            <a:r>
              <a:rPr lang="zh-CN" altLang="en-US" dirty="0"/>
              <a:t>数多少？密度多少</a:t>
            </a:r>
            <a:r>
              <a:rPr lang="zh-CN" altLang="en-US" dirty="0" smtClean="0"/>
              <a:t>？</a:t>
            </a:r>
            <a:endParaRPr lang="en-US" altLang="zh-CN" dirty="0" smtClean="0"/>
          </a:p>
          <a:p>
            <a:r>
              <a:rPr lang="en-US" altLang="zh-CN" dirty="0" smtClean="0"/>
              <a:t>Float</a:t>
            </a:r>
            <a:r>
              <a:rPr lang="zh-CN" altLang="en-US" dirty="0" smtClean="0"/>
              <a:t>最大密度区间是最小密度区间的密度的多少倍？</a:t>
            </a:r>
            <a:endParaRPr lang="en-US" altLang="zh-CN" dirty="0" smtClean="0"/>
          </a:p>
          <a:p>
            <a:r>
              <a:rPr lang="en-US" altLang="zh-CN" dirty="0" smtClean="0"/>
              <a:t>float</a:t>
            </a:r>
            <a:r>
              <a:rPr lang="zh-CN" altLang="en-US" dirty="0"/>
              <a:t>最大的负数是多少</a:t>
            </a:r>
            <a:r>
              <a:rPr lang="en-US" altLang="zh-CN" dirty="0"/>
              <a:t>==</a:t>
            </a:r>
            <a:r>
              <a:rPr lang="zh-CN" altLang="en-US" dirty="0"/>
              <a:t>最小的正数是多少？</a:t>
            </a:r>
            <a:endParaRPr lang="zh-CN" altLang="en-US" dirty="0"/>
          </a:p>
          <a:p>
            <a:r>
              <a:rPr lang="zh-CN" altLang="en-US" dirty="0"/>
              <a:t>怎么判断和定义浮点数的无穷大以及</a:t>
            </a:r>
            <a:r>
              <a:rPr lang="en-US" altLang="zh-CN" dirty="0" err="1"/>
              <a:t>NaN</a:t>
            </a:r>
            <a:r>
              <a:rPr lang="zh-CN" altLang="en-US" dirty="0"/>
              <a:t>？</a:t>
            </a:r>
            <a:endParaRPr lang="zh-CN" altLang="en-US" dirty="0"/>
          </a:p>
          <a:p>
            <a:r>
              <a:rPr lang="zh-CN" altLang="en-US" dirty="0" smtClean="0"/>
              <a:t>浮点数</a:t>
            </a:r>
            <a:r>
              <a:rPr lang="zh-CN" altLang="en-US" dirty="0"/>
              <a:t>的表示，越小精度越高，越大精度越低，这也基本符合数据处理的规律。太大的数据差点没啥，就是个规模而已</a:t>
            </a:r>
            <a:r>
              <a:rPr lang="zh-CN" altLang="en-US" dirty="0" smtClean="0"/>
              <a:t>。如人口、</a:t>
            </a:r>
            <a:r>
              <a:rPr lang="en-US" altLang="zh-CN" dirty="0" smtClean="0"/>
              <a:t>GDP</a:t>
            </a:r>
            <a:r>
              <a:rPr lang="zh-CN" altLang="en-US" dirty="0" smtClean="0"/>
              <a:t>等，</a:t>
            </a:r>
            <a:r>
              <a:rPr lang="zh-CN" altLang="en-US" dirty="0"/>
              <a:t>没有必要</a:t>
            </a:r>
            <a:r>
              <a:rPr lang="zh-CN" altLang="en-US" dirty="0" smtClean="0"/>
              <a:t>到个、圆角分。</a:t>
            </a:r>
            <a:endParaRPr lang="en-US" altLang="zh-CN" dirty="0"/>
          </a:p>
          <a:p>
            <a:r>
              <a:rPr lang="en-US" altLang="zh-CN" dirty="0"/>
              <a:t>Float</a:t>
            </a:r>
            <a:r>
              <a:rPr lang="zh-CN" altLang="en-US" dirty="0"/>
              <a:t>使用注意事项</a:t>
            </a:r>
            <a:r>
              <a:rPr lang="zh-CN" altLang="en-US" dirty="0" smtClean="0"/>
              <a:t>？  怎么比较两个</a:t>
            </a:r>
            <a:r>
              <a:rPr lang="en-US" altLang="zh-CN" dirty="0" smtClean="0"/>
              <a:t>float</a:t>
            </a:r>
            <a:r>
              <a:rPr lang="zh-CN" altLang="en-US" dirty="0" smtClean="0"/>
              <a:t>数据？</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a:t>5</a:t>
            </a:r>
            <a:endParaRPr lang="zh-CN" altLang="en-US" dirty="0"/>
          </a:p>
        </p:txBody>
      </p:sp>
      <p:sp>
        <p:nvSpPr>
          <p:cNvPr id="3" name="内容占位符 2"/>
          <p:cNvSpPr>
            <a:spLocks noGrp="1"/>
          </p:cNvSpPr>
          <p:nvPr>
            <p:ph idx="1"/>
          </p:nvPr>
        </p:nvSpPr>
        <p:spPr/>
        <p:txBody>
          <a:bodyPr/>
          <a:lstStyle/>
          <a:p>
            <a:r>
              <a:rPr lang="zh-CN" altLang="en-US" dirty="0" smtClean="0"/>
              <a:t>浮点数的舍入采用什么规则？</a:t>
            </a:r>
            <a:endParaRPr lang="en-US" altLang="zh-CN" dirty="0" smtClean="0"/>
          </a:p>
          <a:p>
            <a:r>
              <a:rPr lang="zh-CN" altLang="en-US" dirty="0" smtClean="0"/>
              <a:t>向偶数舍入方法，尾数会不会产生溢出，如果产生溢出怎么办？阶码会不会溢出？怎么办？</a:t>
            </a:r>
            <a:endParaRPr lang="en-US" altLang="zh-CN" dirty="0" smtClean="0"/>
          </a:p>
          <a:p>
            <a:r>
              <a:rPr lang="en-US" altLang="zh-CN" dirty="0" err="1" smtClean="0"/>
              <a:t>printf</a:t>
            </a:r>
            <a:r>
              <a:rPr lang="zh-CN" altLang="en-US" dirty="0" smtClean="0"/>
              <a:t>函数把浮点数按照十进制数打印</a:t>
            </a:r>
            <a:r>
              <a:rPr lang="en-US" altLang="zh-CN" dirty="0" smtClean="0"/>
              <a:t>%10.2f</a:t>
            </a:r>
            <a:r>
              <a:rPr lang="zh-CN" altLang="en-US" dirty="0" smtClean="0"/>
              <a:t>，按照什么舍入原则呢？  到底是什么？不要想当然</a:t>
            </a:r>
            <a:endParaRPr lang="en-US" altLang="zh-CN" dirty="0" smtClean="0"/>
          </a:p>
          <a:p>
            <a:endParaRPr lang="en-US" altLang="zh-CN" dirty="0" smtClean="0"/>
          </a:p>
          <a:p>
            <a:r>
              <a:rPr lang="zh-CN" altLang="en-US" dirty="0" smtClean="0"/>
              <a:t>通用寄存器的通用是什么意思</a:t>
            </a:r>
            <a:endParaRPr lang="en-US" altLang="zh-CN" dirty="0"/>
          </a:p>
          <a:p>
            <a:r>
              <a:rPr lang="en-US" altLang="zh-CN" dirty="0" smtClean="0"/>
              <a:t>32</a:t>
            </a:r>
            <a:r>
              <a:rPr lang="zh-CN" altLang="en-US" dirty="0" smtClean="0"/>
              <a:t>位</a:t>
            </a:r>
            <a:r>
              <a:rPr lang="en-US" altLang="zh-CN" dirty="0" smtClean="0"/>
              <a:t>CPU</a:t>
            </a:r>
            <a:r>
              <a:rPr lang="zh-CN" altLang="en-US" dirty="0" smtClean="0"/>
              <a:t>怎么实现</a:t>
            </a:r>
            <a:r>
              <a:rPr lang="en-US" altLang="zh-CN" dirty="0" smtClean="0"/>
              <a:t>64</a:t>
            </a:r>
            <a:r>
              <a:rPr lang="zh-CN" altLang="en-US" dirty="0" smtClean="0"/>
              <a:t>位加法</a:t>
            </a:r>
            <a:endParaRPr lang="en-US" altLang="zh-CN" dirty="0" smtClean="0"/>
          </a:p>
          <a:p>
            <a:r>
              <a:rPr lang="en-US" altLang="zh-CN" dirty="0" smtClean="0">
                <a:solidFill>
                  <a:schemeClr val="bg1">
                    <a:lumMod val="95000"/>
                  </a:schemeClr>
                </a:solidFill>
              </a:rPr>
              <a:t>SI/DI</a:t>
            </a:r>
            <a:r>
              <a:rPr lang="zh-CN" altLang="en-US" dirty="0">
                <a:solidFill>
                  <a:schemeClr val="bg1">
                    <a:lumMod val="95000"/>
                  </a:schemeClr>
                </a:solidFill>
              </a:rPr>
              <a:t>怎么</a:t>
            </a:r>
            <a:r>
              <a:rPr lang="zh-CN" altLang="en-US" dirty="0" smtClean="0">
                <a:solidFill>
                  <a:schemeClr val="bg1">
                    <a:lumMod val="95000"/>
                  </a:schemeClr>
                </a:solidFill>
              </a:rPr>
              <a:t>使用（</a:t>
            </a:r>
            <a:r>
              <a:rPr lang="en-US" altLang="zh-CN" dirty="0" smtClean="0">
                <a:solidFill>
                  <a:schemeClr val="bg1">
                    <a:lumMod val="95000"/>
                  </a:schemeClr>
                </a:solidFill>
              </a:rPr>
              <a:t>1-2</a:t>
            </a:r>
            <a:r>
              <a:rPr lang="zh-CN" altLang="en-US" dirty="0" smtClean="0">
                <a:solidFill>
                  <a:schemeClr val="bg1">
                    <a:lumMod val="95000"/>
                  </a:schemeClr>
                </a:solidFill>
              </a:rPr>
              <a:t>班没讲）？</a:t>
            </a:r>
            <a:endParaRPr lang="en-US" altLang="zh-CN" dirty="0" smtClean="0">
              <a:solidFill>
                <a:schemeClr val="bg1">
                  <a:lumMod val="95000"/>
                </a:schemeClr>
              </a:solidFill>
            </a:endParaRPr>
          </a:p>
          <a:p>
            <a:r>
              <a:rPr lang="zh-CN" altLang="en-US" dirty="0" smtClean="0"/>
              <a:t>数组、结构、指针各用什么寄存器指示？</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a:effectLst/>
        </p:spPr>
        <p:txBody>
          <a:bodyPr/>
          <a:lstStyle/>
          <a:p>
            <a:pPr algn="ctr"/>
            <a:r>
              <a:rPr lang="zh-CN" altLang="en-US" dirty="0" smtClean="0"/>
              <a:t>QA </a:t>
            </a:r>
            <a:r>
              <a:rPr lang="en-US" altLang="zh-CN" dirty="0" smtClean="0"/>
              <a:t>6</a:t>
            </a:r>
            <a:endParaRPr lang="en-US" dirty="0"/>
          </a:p>
        </p:txBody>
      </p:sp>
      <p:sp>
        <p:nvSpPr>
          <p:cNvPr id="142339" name="Rectangle 3"/>
          <p:cNvSpPr>
            <a:spLocks noGrp="1" noChangeArrowheads="1"/>
          </p:cNvSpPr>
          <p:nvPr>
            <p:ph idx="1"/>
          </p:nvPr>
        </p:nvSpPr>
        <p:spPr>
          <a:xfrm>
            <a:off x="381000" y="1362075"/>
            <a:ext cx="7896225" cy="4972050"/>
          </a:xfrm>
          <a:noFill/>
        </p:spPr>
        <p:txBody>
          <a:bodyPr lIns="90487" tIns="44450" rIns="90487" bIns="44450"/>
          <a:lstStyle/>
          <a:p>
            <a:r>
              <a:rPr lang="zh-CN" altLang="en-US" dirty="0" smtClean="0"/>
              <a:t>标志寄存器有什么作用？</a:t>
            </a:r>
            <a:endParaRPr lang="en-US" altLang="zh-CN" dirty="0" smtClean="0"/>
          </a:p>
          <a:p>
            <a:r>
              <a:rPr lang="zh-CN" altLang="en-US" dirty="0"/>
              <a:t>状态</a:t>
            </a:r>
            <a:r>
              <a:rPr lang="zh-CN" altLang="en-US" dirty="0" smtClean="0"/>
              <a:t>标志位有哪几个？加法运算会影响那些？</a:t>
            </a:r>
            <a:endParaRPr lang="en-US" altLang="zh-CN" dirty="0" smtClean="0"/>
          </a:p>
          <a:p>
            <a:r>
              <a:rPr lang="zh-CN" altLang="en-US" dirty="0" smtClean="0"/>
              <a:t>控制标志位 </a:t>
            </a:r>
            <a:r>
              <a:rPr lang="en-US" altLang="zh-CN" dirty="0" smtClean="0"/>
              <a:t>IF/DF</a:t>
            </a:r>
            <a:r>
              <a:rPr lang="zh-CN" altLang="en-US" dirty="0" smtClean="0"/>
              <a:t>作用，怎么改变？</a:t>
            </a:r>
            <a:endParaRPr lang="en-US" altLang="zh-CN" dirty="0"/>
          </a:p>
          <a:p>
            <a:r>
              <a:rPr lang="en-US" altLang="zh-CN" dirty="0"/>
              <a:t>CF</a:t>
            </a:r>
            <a:r>
              <a:rPr lang="zh-CN" altLang="en-US" dirty="0"/>
              <a:t>与</a:t>
            </a:r>
            <a:r>
              <a:rPr lang="en-US" altLang="zh-CN" dirty="0" smtClean="0"/>
              <a:t>OF</a:t>
            </a:r>
            <a:r>
              <a:rPr lang="zh-CN" altLang="en-US" dirty="0" smtClean="0"/>
              <a:t>是什么关系？</a:t>
            </a:r>
            <a:endParaRPr lang="en-US" altLang="zh-CN" dirty="0" smtClean="0"/>
          </a:p>
          <a:p>
            <a:r>
              <a:rPr lang="zh-CN" altLang="en-US" dirty="0" smtClean="0"/>
              <a:t>计算机怎么判断两个数相加是否超出了范围？</a:t>
            </a:r>
            <a:endParaRPr lang="en-US" altLang="zh-CN" dirty="0" smtClean="0"/>
          </a:p>
          <a:p>
            <a:r>
              <a:rPr lang="zh-CN" altLang="en-US" dirty="0" smtClean="0"/>
              <a:t>怎么修改</a:t>
            </a:r>
            <a:r>
              <a:rPr lang="en-US" altLang="zh-CN" dirty="0" smtClean="0"/>
              <a:t>IP</a:t>
            </a:r>
            <a:r>
              <a:rPr lang="zh-CN" altLang="en-US" dirty="0" smtClean="0"/>
              <a:t>寄存器？</a:t>
            </a:r>
            <a:endParaRPr lang="en-US" altLang="zh-CN" dirty="0" smtClean="0"/>
          </a:p>
          <a:p>
            <a:r>
              <a:rPr lang="en-US" altLang="zh-CN" dirty="0" smtClean="0"/>
              <a:t>32/64</a:t>
            </a:r>
            <a:r>
              <a:rPr lang="zh-CN" altLang="en-US" dirty="0" smtClean="0"/>
              <a:t>位的</a:t>
            </a:r>
            <a:r>
              <a:rPr lang="en-US" altLang="zh-CN" dirty="0" err="1" smtClean="0"/>
              <a:t>cpu</a:t>
            </a:r>
            <a:r>
              <a:rPr lang="zh-CN" altLang="en-US" dirty="0" smtClean="0"/>
              <a:t>中寄存器都是</a:t>
            </a:r>
            <a:r>
              <a:rPr lang="en-US" altLang="zh-CN" dirty="0" smtClean="0"/>
              <a:t>32/64</a:t>
            </a:r>
            <a:r>
              <a:rPr lang="zh-CN" altLang="en-US" smtClean="0"/>
              <a:t>位的？</a:t>
            </a:r>
            <a:endParaRPr lang="en-US" altLang="zh-CN" dirty="0" smtClean="0"/>
          </a:p>
          <a:p>
            <a:r>
              <a:rPr lang="zh-CN" altLang="en-US" dirty="0" smtClean="0"/>
              <a:t>请列出</a:t>
            </a:r>
            <a:r>
              <a:rPr lang="en-US" altLang="zh-CN" dirty="0" smtClean="0"/>
              <a:t>C</a:t>
            </a:r>
            <a:r>
              <a:rPr lang="zh-CN" altLang="en-US" dirty="0" smtClean="0"/>
              <a:t>语言的所有操作</a:t>
            </a:r>
            <a:r>
              <a:rPr lang="en-US" altLang="zh-CN" dirty="0" smtClean="0"/>
              <a:t>/</a:t>
            </a:r>
            <a:r>
              <a:rPr lang="zh-CN" altLang="en-US" dirty="0" smtClean="0"/>
              <a:t>指令，与汇编语言对比，说明汇编语言的优点</a:t>
            </a:r>
            <a:endParaRPr lang="en-US" altLang="zh-CN" dirty="0" smtClean="0"/>
          </a:p>
          <a:p>
            <a:r>
              <a:rPr lang="zh-CN" altLang="en-US" dirty="0" smtClean="0"/>
              <a:t>重点：逻辑操作</a:t>
            </a:r>
            <a:r>
              <a:rPr lang="en-US" altLang="zh-CN" dirty="0" smtClean="0"/>
              <a:t>/</a:t>
            </a:r>
            <a:r>
              <a:rPr lang="zh-CN" altLang="en-US" dirty="0" smtClean="0"/>
              <a:t>位操作</a:t>
            </a:r>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7</a:t>
            </a:r>
            <a:endParaRPr lang="zh-CN" altLang="en-US" dirty="0"/>
          </a:p>
        </p:txBody>
      </p:sp>
      <p:sp>
        <p:nvSpPr>
          <p:cNvPr id="3" name="内容占位符 2"/>
          <p:cNvSpPr>
            <a:spLocks noGrp="1"/>
          </p:cNvSpPr>
          <p:nvPr>
            <p:ph idx="1"/>
          </p:nvPr>
        </p:nvSpPr>
        <p:spPr>
          <a:xfrm>
            <a:off x="424584" y="1295400"/>
            <a:ext cx="8594725" cy="5267325"/>
          </a:xfrm>
        </p:spPr>
        <p:txBody>
          <a:bodyPr/>
          <a:lstStyle/>
          <a:p>
            <a:r>
              <a:rPr lang="zh-CN" altLang="en-US" dirty="0" smtClean="0"/>
              <a:t>操作数的寻址方式</a:t>
            </a:r>
            <a:r>
              <a:rPr lang="zh-CN" altLang="en-US" dirty="0"/>
              <a:t>有哪</a:t>
            </a:r>
            <a:r>
              <a:rPr lang="zh-CN" altLang="en-US" dirty="0" smtClean="0"/>
              <a:t>几种？</a:t>
            </a:r>
            <a:endParaRPr lang="en-US" altLang="zh-CN" dirty="0" smtClean="0"/>
          </a:p>
          <a:p>
            <a:endParaRPr lang="en-US" altLang="zh-CN" dirty="0"/>
          </a:p>
          <a:p>
            <a:r>
              <a:rPr lang="zh-CN" altLang="en-US" dirty="0" smtClean="0"/>
              <a:t>一</a:t>
            </a:r>
            <a:r>
              <a:rPr lang="en-US" altLang="zh-CN" dirty="0" smtClean="0"/>
              <a:t>/</a:t>
            </a:r>
            <a:r>
              <a:rPr lang="zh-CN" altLang="en-US" dirty="0" smtClean="0"/>
              <a:t>二维数组采用什么寻址方式？</a:t>
            </a:r>
            <a:endParaRPr lang="en-US" altLang="zh-CN" dirty="0" smtClean="0"/>
          </a:p>
          <a:p>
            <a:endParaRPr lang="en-US" altLang="zh-CN" dirty="0"/>
          </a:p>
          <a:p>
            <a:r>
              <a:rPr lang="zh-CN" altLang="en-US" dirty="0" smtClean="0"/>
              <a:t>结构体的某一个整型成员采取什么寻址方式？</a:t>
            </a:r>
            <a:endParaRPr lang="en-US" altLang="zh-CN" dirty="0" smtClean="0"/>
          </a:p>
          <a:p>
            <a:endParaRPr lang="en-US" altLang="zh-CN" dirty="0"/>
          </a:p>
          <a:p>
            <a:r>
              <a:rPr lang="zh-CN" altLang="en-US" dirty="0" smtClean="0"/>
              <a:t>结构体的整形数组采用什么寻址方式？</a:t>
            </a:r>
            <a:endParaRPr lang="en-US" altLang="zh-CN" dirty="0" smtClean="0"/>
          </a:p>
          <a:p>
            <a:endParaRPr lang="en-US" altLang="zh-CN" dirty="0"/>
          </a:p>
          <a:p>
            <a:r>
              <a:rPr lang="zh-CN" altLang="en-US" dirty="0" smtClean="0"/>
              <a:t>一个</a:t>
            </a:r>
            <a:r>
              <a:rPr lang="en-US" altLang="zh-CN" dirty="0" smtClean="0"/>
              <a:t>C</a:t>
            </a:r>
            <a:r>
              <a:rPr lang="zh-CN" altLang="en-US" dirty="0" smtClean="0"/>
              <a:t>生成的执行程序是多少位的是由谁来决定的？</a:t>
            </a:r>
            <a:endParaRPr lang="en-US" altLang="zh-CN" dirty="0" smtClean="0"/>
          </a:p>
          <a:p>
            <a:pPr lvl="1"/>
            <a:r>
              <a:rPr lang="zh-CN" altLang="en-US" dirty="0" smtClean="0"/>
              <a:t>（</a:t>
            </a:r>
            <a:r>
              <a:rPr lang="en-US" altLang="zh-CN" dirty="0" smtClean="0"/>
              <a:t>A</a:t>
            </a:r>
            <a:r>
              <a:rPr lang="zh-CN" altLang="en-US" dirty="0" smtClean="0"/>
              <a:t>）</a:t>
            </a:r>
            <a:r>
              <a:rPr lang="en-US" altLang="zh-CN" dirty="0" smtClean="0"/>
              <a:t>CPU      </a:t>
            </a:r>
            <a:r>
              <a:rPr lang="zh-CN" altLang="en-US" dirty="0" smtClean="0"/>
              <a:t>（</a:t>
            </a:r>
            <a:r>
              <a:rPr lang="en-US" altLang="zh-CN" dirty="0" smtClean="0"/>
              <a:t>B</a:t>
            </a:r>
            <a:r>
              <a:rPr lang="zh-CN" altLang="en-US" dirty="0" smtClean="0"/>
              <a:t>）</a:t>
            </a:r>
            <a:r>
              <a:rPr lang="en-US" altLang="zh-CN" smtClean="0"/>
              <a:t>OS</a:t>
            </a:r>
            <a:r>
              <a:rPr lang="zh-CN" altLang="en-US" smtClean="0"/>
              <a:t>    </a:t>
            </a:r>
            <a:r>
              <a:rPr lang="zh-CN" altLang="en-US" dirty="0" smtClean="0"/>
              <a:t>（</a:t>
            </a:r>
            <a:r>
              <a:rPr lang="en-US" altLang="zh-CN" dirty="0" smtClean="0"/>
              <a:t>C</a:t>
            </a:r>
            <a:r>
              <a:rPr lang="zh-CN" altLang="en-US" dirty="0" smtClean="0"/>
              <a:t>）编译器   （</a:t>
            </a:r>
            <a:r>
              <a:rPr lang="en-US" altLang="zh-CN" dirty="0" smtClean="0"/>
              <a:t>D</a:t>
            </a:r>
            <a:r>
              <a:rPr lang="zh-CN" altLang="en-US" dirty="0" smtClean="0"/>
              <a:t>）源程序</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QA </a:t>
            </a:r>
            <a:r>
              <a:rPr lang="en-US" altLang="zh-CN" dirty="0" smtClean="0"/>
              <a:t>8</a:t>
            </a:r>
            <a:endParaRPr lang="zh-CN" altLang="en-US" dirty="0"/>
          </a:p>
        </p:txBody>
      </p:sp>
      <p:sp>
        <p:nvSpPr>
          <p:cNvPr id="3" name="内容占位符 2"/>
          <p:cNvSpPr>
            <a:spLocks noGrp="1"/>
          </p:cNvSpPr>
          <p:nvPr>
            <p:ph idx="1"/>
          </p:nvPr>
        </p:nvSpPr>
        <p:spPr>
          <a:xfrm>
            <a:off x="396875" y="1135505"/>
            <a:ext cx="8594725" cy="5417695"/>
          </a:xfrm>
        </p:spPr>
        <p:txBody>
          <a:bodyPr/>
          <a:lstStyle/>
          <a:p>
            <a:r>
              <a:rPr lang="en-US" altLang="zh-CN" dirty="0" err="1" smtClean="0"/>
              <a:t>gcc</a:t>
            </a:r>
            <a:r>
              <a:rPr lang="zh-CN" altLang="en-US" dirty="0" smtClean="0"/>
              <a:t>在</a:t>
            </a:r>
            <a:r>
              <a:rPr lang="en-US" altLang="zh-CN" dirty="0" smtClean="0"/>
              <a:t>32</a:t>
            </a:r>
            <a:r>
              <a:rPr lang="zh-CN" altLang="en-US" dirty="0" smtClean="0"/>
              <a:t>位与</a:t>
            </a:r>
            <a:r>
              <a:rPr lang="en-US" altLang="zh-CN" dirty="0" smtClean="0"/>
              <a:t>64</a:t>
            </a:r>
            <a:r>
              <a:rPr lang="zh-CN" altLang="en-US" dirty="0" smtClean="0"/>
              <a:t>位执行文件生成过程中，对全局</a:t>
            </a:r>
            <a:r>
              <a:rPr lang="zh-CN" altLang="en-US" dirty="0"/>
              <a:t>变量</a:t>
            </a:r>
            <a:r>
              <a:rPr lang="zh-CN" altLang="en-US" dirty="0" smtClean="0"/>
              <a:t>是怎么处理的？</a:t>
            </a:r>
            <a:endParaRPr lang="en-US" altLang="zh-CN" dirty="0" smtClean="0"/>
          </a:p>
          <a:p>
            <a:r>
              <a:rPr lang="zh-CN" altLang="en-US" dirty="0"/>
              <a:t>局部变量</a:t>
            </a:r>
            <a:r>
              <a:rPr lang="zh-CN" altLang="en-US" dirty="0" smtClean="0"/>
              <a:t>呢？</a:t>
            </a:r>
            <a:endParaRPr lang="en-US" altLang="zh-CN" dirty="0" smtClean="0"/>
          </a:p>
          <a:p>
            <a:r>
              <a:rPr lang="en-US" altLang="zh-CN" dirty="0" smtClean="0"/>
              <a:t>32/64</a:t>
            </a:r>
            <a:r>
              <a:rPr lang="zh-CN" altLang="en-US" dirty="0"/>
              <a:t>位</a:t>
            </a:r>
            <a:r>
              <a:rPr lang="zh-CN" altLang="en-US" dirty="0" smtClean="0"/>
              <a:t>下，参数</a:t>
            </a:r>
            <a:r>
              <a:rPr lang="zh-CN" altLang="en-US" dirty="0"/>
              <a:t>传递</a:t>
            </a:r>
            <a:r>
              <a:rPr lang="zh-CN" altLang="en-US" dirty="0" smtClean="0"/>
              <a:t>呢？</a:t>
            </a:r>
            <a:endParaRPr lang="en-US" altLang="zh-CN" dirty="0" smtClean="0"/>
          </a:p>
          <a:p>
            <a:endParaRPr lang="en-US" altLang="zh-CN" dirty="0"/>
          </a:p>
          <a:p>
            <a:r>
              <a:rPr lang="zh-CN" altLang="en-US" dirty="0" smtClean="0"/>
              <a:t>变量作为参数的传值与传地址是怎么实现的？</a:t>
            </a:r>
            <a:endParaRPr lang="en-US" altLang="zh-CN" dirty="0" smtClean="0"/>
          </a:p>
          <a:p>
            <a:r>
              <a:rPr lang="zh-CN" altLang="en-US" dirty="0"/>
              <a:t>可变个数的</a:t>
            </a:r>
            <a:r>
              <a:rPr lang="zh-CN" altLang="en-US" dirty="0" smtClean="0"/>
              <a:t>参数怎么识别和处理的？</a:t>
            </a:r>
            <a:endParaRPr lang="en-US" altLang="zh-CN" dirty="0" smtClean="0"/>
          </a:p>
          <a:p>
            <a:endParaRPr lang="en-US" altLang="zh-CN" dirty="0"/>
          </a:p>
          <a:p>
            <a:r>
              <a:rPr lang="en-US" altLang="zh-CN" dirty="0" err="1" smtClean="0"/>
              <a:t>Printf</a:t>
            </a:r>
            <a:r>
              <a:rPr lang="zh-CN" altLang="en-US" dirty="0" smtClean="0"/>
              <a:t>等格式串，处理成常量还是变量？全局还是局部变量？</a:t>
            </a:r>
            <a:endParaRPr lang="en-US" altLang="zh-CN" dirty="0" smtClean="0"/>
          </a:p>
          <a:p>
            <a:r>
              <a:rPr lang="zh-CN" altLang="en-US" dirty="0" smtClean="0"/>
              <a:t>指针访问怎么处理的？</a:t>
            </a:r>
            <a:endParaRPr lang="en-US" altLang="zh-CN" dirty="0"/>
          </a:p>
        </p:txBody>
      </p:sp>
    </p:spTree>
  </p:cSld>
  <p:clrMapOvr>
    <a:masterClrMapping/>
  </p:clrMapOvr>
</p:sld>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1" i="0" u="none" strike="noStrike" cap="none" normalizeH="0" baseline="0" smtClean="0">
            <a:ln>
              <a:noFill/>
            </a:ln>
            <a:solidFill>
              <a:schemeClr val="tx1"/>
            </a:solidFill>
            <a:effectLst/>
            <a:latin typeface="Arial Narrow" panose="020B0606020202030204" pitchFamily="34" charset="0"/>
          </a:defRPr>
        </a:defPPr>
      </a:lstStyle>
    </a:lnDef>
    <a:txDef>
      <a:spPr>
        <a:noFill/>
      </a:spPr>
      <a:bodyPr wrap="none" rtlCol="0">
        <a:spAutoFit/>
      </a:bodyPr>
      <a:lstStyle>
        <a:defPPr>
          <a:defRPr dirty="0" smtClean="0">
            <a:latin typeface="Calibri" panose="020F0502020204030204"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template2007</Template>
  <TotalTime>0</TotalTime>
  <Words>10707</Words>
  <Application>WPS 演示</Application>
  <PresentationFormat>全屏显示(4:3)</PresentationFormat>
  <Paragraphs>571</Paragraphs>
  <Slides>36</Slides>
  <Notes>61</Notes>
  <HiddenSlides>0</HiddenSlides>
  <MMClips>0</MMClips>
  <ScaleCrop>false</ScaleCrop>
  <HeadingPairs>
    <vt:vector size="6" baseType="variant">
      <vt:variant>
        <vt:lpstr>已用的字体</vt:lpstr>
      </vt:variant>
      <vt:variant>
        <vt:i4>43</vt:i4>
      </vt:variant>
      <vt:variant>
        <vt:lpstr>主题</vt:lpstr>
      </vt:variant>
      <vt:variant>
        <vt:i4>1</vt:i4>
      </vt:variant>
      <vt:variant>
        <vt:lpstr>幻灯片标题</vt:lpstr>
      </vt:variant>
      <vt:variant>
        <vt:i4>36</vt:i4>
      </vt:variant>
    </vt:vector>
  </HeadingPairs>
  <TitlesOfParts>
    <vt:vector size="80" baseType="lpstr">
      <vt:lpstr>Arial</vt:lpstr>
      <vt:lpstr>宋体</vt:lpstr>
      <vt:lpstr>Wingdings</vt:lpstr>
      <vt:lpstr>Arial Narrow</vt:lpstr>
      <vt:lpstr>Calibri</vt:lpstr>
      <vt:lpstr>Times New Roman</vt:lpstr>
      <vt:lpstr>MS PGothic</vt:lpstr>
      <vt:lpstr>黑体</vt:lpstr>
      <vt:lpstr>Wingdings 2</vt:lpstr>
      <vt:lpstr>华文行楷</vt:lpstr>
      <vt:lpstr>华文中宋</vt:lpstr>
      <vt:lpstr>Gill Sans</vt:lpstr>
      <vt:lpstr>ヒラギノ角ゴ ProN W3</vt:lpstr>
      <vt:lpstr>Helvetica</vt:lpstr>
      <vt:lpstr>华文新魏</vt:lpstr>
      <vt:lpstr>楷体_GB2312</vt:lpstr>
      <vt:lpstr>仿宋_GB2312</vt:lpstr>
      <vt:lpstr>Symbol</vt:lpstr>
      <vt:lpstr>微软雅黑</vt:lpstr>
      <vt:lpstr>Arial Unicode MS</vt:lpstr>
      <vt:lpstr>Segoe Print</vt:lpstr>
      <vt:lpstr>Yu Gothic</vt:lpstr>
      <vt:lpstr>新宋体</vt:lpstr>
      <vt:lpstr>仿宋</vt:lpstr>
      <vt:lpstr>Courier New Bold</vt:lpstr>
      <vt:lpstr>Calibri</vt:lpstr>
      <vt:lpstr>Arial Narrow Bold</vt:lpstr>
      <vt:lpstr>Courier New</vt:lpstr>
      <vt:lpstr>MS Gothic</vt:lpstr>
      <vt:lpstr>Calibri Bold</vt:lpstr>
      <vt:lpstr>Monaco</vt:lpstr>
      <vt:lpstr>Zapf Dingbats</vt:lpstr>
      <vt:lpstr>Wingdings</vt:lpstr>
      <vt:lpstr>Comic Sans MS</vt:lpstr>
      <vt:lpstr>Courier New Bold Italic</vt:lpstr>
      <vt:lpstr>Courier New</vt:lpstr>
      <vt:lpstr>Times</vt:lpstr>
      <vt:lpstr>等线</vt:lpstr>
      <vt:lpstr>Calibri Italic</vt:lpstr>
      <vt:lpstr>幼圆</vt:lpstr>
      <vt:lpstr>Wingdings 2</vt:lpstr>
      <vt:lpstr>华文琥珀</vt:lpstr>
      <vt:lpstr>微软雅黑 Light</vt:lpstr>
      <vt:lpstr>template2007</vt:lpstr>
      <vt:lpstr>问题</vt:lpstr>
      <vt:lpstr>问题2</vt:lpstr>
      <vt:lpstr>问题3</vt:lpstr>
      <vt:lpstr>问题4</vt:lpstr>
      <vt:lpstr>PowerPoint 演示文稿</vt:lpstr>
      <vt:lpstr>问题5</vt:lpstr>
      <vt:lpstr>问题5</vt:lpstr>
      <vt:lpstr>问题7</vt:lpstr>
      <vt:lpstr>问题8</vt:lpstr>
      <vt:lpstr>问题9</vt:lpstr>
      <vt:lpstr>问题10</vt:lpstr>
      <vt:lpstr>问题11</vt:lpstr>
      <vt:lpstr>问题12</vt:lpstr>
      <vt:lpstr>问题13</vt:lpstr>
      <vt:lpstr>PowerPoint 演示文稿</vt:lpstr>
      <vt:lpstr>PowerPoint 演示文稿</vt:lpstr>
      <vt:lpstr>计算序列:  iaddq</vt:lpstr>
      <vt:lpstr>问题14</vt:lpstr>
      <vt:lpstr>问题15</vt:lpstr>
      <vt:lpstr>问题16</vt:lpstr>
      <vt:lpstr>问题 17</vt:lpstr>
      <vt:lpstr>其他编译相关优化技术</vt:lpstr>
      <vt:lpstr>问题18</vt:lpstr>
      <vt:lpstr>问题19</vt:lpstr>
      <vt:lpstr>复习QA 20</vt:lpstr>
      <vt:lpstr>问题21</vt:lpstr>
      <vt:lpstr>问题22</vt:lpstr>
      <vt:lpstr>用“系统思维”分析问题</vt:lpstr>
      <vt:lpstr>PowerPoint 演示文稿</vt:lpstr>
      <vt:lpstr>问题23</vt:lpstr>
      <vt:lpstr>  任务/进程数据结构，或称为进程描述符</vt:lpstr>
      <vt:lpstr>问题24</vt:lpstr>
      <vt:lpstr>问题25</vt:lpstr>
      <vt:lpstr>复习QA 26</vt:lpstr>
      <vt:lpstr>复习QA 27</vt:lpstr>
      <vt:lpstr>复习QA 28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dc:description>Redesign of slides created by Randal E. Bryant and David R. O'Hallaron</dc:description>
  <cp:lastModifiedBy>花拉棒槌</cp:lastModifiedBy>
  <cp:revision>323</cp:revision>
  <cp:lastPrinted>2014-08-28T06:23:00Z</cp:lastPrinted>
  <dcterms:created xsi:type="dcterms:W3CDTF">2012-09-04T17:29:00Z</dcterms:created>
  <dcterms:modified xsi:type="dcterms:W3CDTF">2019-01-07T05:33:33Z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2052-11.1.0.8201</vt:lpwstr>
  </property>
</Properties>
</file>