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5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4" r:id="rId33"/>
    <p:sldId id="287" r:id="rId34"/>
    <p:sldId id="288" r:id="rId35"/>
    <p:sldId id="289" r:id="rId36"/>
    <p:sldId id="290" r:id="rId37"/>
    <p:sldId id="301" r:id="rId38"/>
    <p:sldId id="302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" name="Picture 154" descr="isep_barra"/>
          <p:cNvPicPr/>
          <p:nvPr/>
        </p:nvPicPr>
        <p:blipFill>
          <a:blip r:embed="rId14"/>
          <a:stretch/>
        </p:blipFill>
        <p:spPr>
          <a:xfrm>
            <a:off x="5040" y="5040"/>
            <a:ext cx="9139320" cy="498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41" name="Picture 154" descr="isep_barra"/>
          <p:cNvPicPr/>
          <p:nvPr/>
        </p:nvPicPr>
        <p:blipFill>
          <a:blip r:embed="rId14"/>
          <a:stretch/>
        </p:blipFill>
        <p:spPr>
          <a:xfrm>
            <a:off x="5040" y="5040"/>
            <a:ext cx="9139320" cy="498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" TargetMode="External"/><Relationship Id="rId2" Type="http://schemas.openxmlformats.org/officeDocument/2006/relationships/hyperlink" Target="http://vimeo.com/m/59285751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ntlr/grammars-v4" TargetMode="External"/><Relationship Id="rId5" Type="http://schemas.openxmlformats.org/officeDocument/2006/relationships/hyperlink" Target="https://github.com/DJCordhose/antlr4-sandbox" TargetMode="External"/><Relationship Id="rId4" Type="http://schemas.openxmlformats.org/officeDocument/2006/relationships/hyperlink" Target="http://pragprog.com/book/tpantlr2/the-definitive-antlr-4-refer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48000" y="1232280"/>
            <a:ext cx="77720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4800" b="1" strike="noStrike" spc="-1">
                <a:solidFill>
                  <a:srgbClr val="000000"/>
                </a:solidFill>
                <a:latin typeface="Arial"/>
                <a:ea typeface="Arial"/>
              </a:rPr>
              <a:t>Introdução ao</a:t>
            </a:r>
            <a:br/>
            <a:r>
              <a:rPr lang="pt-PT" sz="4800" b="1" strike="noStrike" spc="-1">
                <a:solidFill>
                  <a:srgbClr val="000000"/>
                </a:solidFill>
                <a:latin typeface="Arial"/>
                <a:ea typeface="Arial"/>
              </a:rPr>
              <a:t>ANTLR 4</a:t>
            </a:r>
            <a:endParaRPr lang="pt-PT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53880" y="4857120"/>
            <a:ext cx="7458120" cy="165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pt-PT" sz="3000" b="1" strike="noStrike" spc="-1" dirty="0">
                <a:solidFill>
                  <a:srgbClr val="999999"/>
                </a:solidFill>
                <a:latin typeface="Arial"/>
                <a:ea typeface="Arial"/>
              </a:rPr>
              <a:t>José Tavares – </a:t>
            </a:r>
            <a:r>
              <a:rPr lang="pt-PT" sz="3000" b="1" spc="-1" dirty="0">
                <a:solidFill>
                  <a:srgbClr val="999999"/>
                </a:solidFill>
                <a:latin typeface="Arial"/>
              </a:rPr>
              <a:t>José Marinho </a:t>
            </a:r>
            <a:r>
              <a:rPr lang="pt-PT" sz="2200" b="1" spc="-1" dirty="0">
                <a:solidFill>
                  <a:srgbClr val="999999"/>
                </a:solidFill>
                <a:latin typeface="Arial"/>
              </a:rPr>
              <a:t>(2021) </a:t>
            </a:r>
          </a:p>
          <a:p>
            <a:pPr algn="r">
              <a:lnSpc>
                <a:spcPct val="100000"/>
              </a:lnSpc>
            </a:pPr>
            <a:r>
              <a:rPr lang="pt-PT" sz="2200" b="1" strike="noStrike" spc="-1" dirty="0">
                <a:solidFill>
                  <a:srgbClr val="999999"/>
                </a:solidFill>
                <a:latin typeface="Arial"/>
                <a:ea typeface="Arial"/>
              </a:rPr>
              <a:t>Baseado em:</a:t>
            </a:r>
            <a:endParaRPr lang="pt-PT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Oliver </a:t>
            </a: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Zeigermann</a:t>
            </a:r>
            <a:endParaRPr lang="pt-PT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Code</a:t>
            </a: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 </a:t>
            </a: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Generation</a:t>
            </a: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 Cambridge </a:t>
            </a:r>
            <a:r>
              <a:rPr lang="pt-PT" sz="16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(2013)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80" name="Shape 26"/>
          <p:cNvPicPr/>
          <p:nvPr/>
        </p:nvPicPr>
        <p:blipFill>
          <a:blip r:embed="rId2"/>
          <a:stretch/>
        </p:blipFill>
        <p:spPr>
          <a:xfrm>
            <a:off x="5257800" y="1290960"/>
            <a:ext cx="3142800" cy="173304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504000" y="3134880"/>
            <a:ext cx="7543800" cy="118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ANother Tool for Language Recognition</a:t>
            </a:r>
            <a:endParaRPr lang="pt-PT" sz="28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999933"/>
                </a:solidFill>
                <a:latin typeface="Arial"/>
                <a:hlinkClick r:id="rId3"/>
              </a:rPr>
              <a:t>www.antlr.org</a:t>
            </a:r>
            <a:endParaRPr lang="pt-PT" sz="2800" b="0" strike="noStrike" spc="-1">
              <a:latin typeface="Arial"/>
            </a:endParaRPr>
          </a:p>
          <a:p>
            <a:pPr marL="216000" indent="-216000" algn="r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03999"/>
            <a:ext cx="8229240" cy="125446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Exemplo Prático: </a:t>
            </a:r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um interpretador de expressões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946030"/>
            <a:ext cx="8229240" cy="462144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spcBef>
                <a:spcPts val="1984"/>
              </a:spcBef>
              <a:buFont typeface="Arial" panose="020B0604020202020204" pitchFamily="34" charset="0"/>
              <a:buChar char="•"/>
            </a:pPr>
            <a:r>
              <a:rPr lang="pt-PT" sz="3600" b="1" spc="-1" dirty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pt-P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onstruir um interpretador a partir do zero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Completo e funcional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Analisa expressões numéricas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Avalia as expressões (faz cálculos)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95624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Regra léxica para valores inteiros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1113" indent="-11113"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INT : ('0'..'9')+ ;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Regra para o </a:t>
            </a:r>
            <a:r>
              <a:rPr lang="pt-PT" sz="2400" b="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token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endParaRPr lang="pt-PT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Composto pelos algarismos de </a:t>
            </a:r>
            <a:r>
              <a:rPr lang="pt-PT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pt-PT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Pelo menos um algarismo</a:t>
            </a: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endParaRPr lang="pt-PT" sz="5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spcBef>
                <a:spcPts val="1417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Em alternativa pode ser:</a:t>
            </a:r>
          </a:p>
          <a:p>
            <a:pPr marL="11113" indent="-11113">
              <a:lnSpc>
                <a:spcPct val="100000"/>
              </a:lnSpc>
              <a:spcBef>
                <a:spcPts val="600"/>
              </a:spcBef>
            </a:pPr>
            <a:r>
              <a:rPr lang="pt-PT" sz="2000" spc="-1" dirty="0">
                <a:solidFill>
                  <a:srgbClr val="000000"/>
                </a:solidFill>
                <a:latin typeface="Arial"/>
                <a:ea typeface="Courier New"/>
              </a:rPr>
              <a:t>		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INT : [0-9]+ ;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95624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Regra sintática para as expressões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	 |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spc="-1" dirty="0">
                <a:solidFill>
                  <a:srgbClr val="000000"/>
                </a:solidFill>
                <a:latin typeface="Lucida Console"/>
                <a:ea typeface="Courier New"/>
              </a:rPr>
              <a:t>	 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| INT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	 ;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Três opções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precedência de operadores por </a:t>
            </a:r>
            <a:r>
              <a:rPr lang="pt-PT" sz="2400" b="0" u="sng" strike="noStrike" spc="-1" dirty="0">
                <a:solidFill>
                  <a:srgbClr val="000000"/>
                </a:solidFill>
                <a:latin typeface="Arial"/>
                <a:ea typeface="Arial"/>
              </a:rPr>
              <a:t>ordem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opções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Implementa automaticamente a recursividade à esquerda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BC0FD41-A4EC-475C-9CFB-3D581B8A02E9}"/>
              </a:ext>
            </a:extLst>
          </p:cNvPr>
          <p:cNvSpPr/>
          <p:nvPr/>
        </p:nvSpPr>
        <p:spPr>
          <a:xfrm>
            <a:off x="0" y="788675"/>
            <a:ext cx="9144000" cy="5280649"/>
          </a:xfrm>
          <a:prstGeom prst="snip2DiagRect">
            <a:avLst>
              <a:gd name="adj1" fmla="val 0"/>
              <a:gd name="adj2" fmla="val 855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Shape 1"/>
          <p:cNvSpPr txBox="1"/>
          <p:nvPr/>
        </p:nvSpPr>
        <p:spPr>
          <a:xfrm>
            <a:off x="144000" y="1508676"/>
            <a:ext cx="900000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ANTLR Parser Generator  Version 4.9.2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-o ___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directory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where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all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is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lib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location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of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atn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rule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augmented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transition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network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diagrams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; e.g.,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euc-jp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message-format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style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messages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in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antlr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, gnu, vs2005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long-messages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show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exception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details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when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available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errors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and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warnings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         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(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default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)</a:t>
            </a:r>
            <a:endParaRPr lang="pt-PT" sz="1400" b="1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-no-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don't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don't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(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default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)</a:t>
            </a:r>
            <a:endParaRPr lang="pt-PT" sz="1400" b="1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-package ___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 package/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namespace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the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code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depend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dependencies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-D&lt;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option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&gt;=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set/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override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grammar-level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option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Werror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treat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warnings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as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errors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XdbgST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launch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StringTemplate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visualizer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code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XdbgSTWait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wait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STViz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to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close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before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continuing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Xforce-atn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use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the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ATN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simulator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all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predictions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Xlog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dump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lots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of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logging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info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to antlr-timestamp.log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Xexact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-output-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dir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 all output goes into -o 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dir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regardless of paths/package</a:t>
            </a:r>
            <a:endParaRPr lang="pt-PT" sz="1400" b="0" strike="noStrike" spc="-1" dirty="0">
              <a:solidFill>
                <a:srgbClr val="000000"/>
              </a:solidFill>
              <a:latin typeface="Lucida Console"/>
            </a:endParaRPr>
          </a:p>
          <a:p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788676"/>
            <a:ext cx="6624000" cy="4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2800" b="0" strike="noStrike" spc="-1" dirty="0">
                <a:latin typeface="Lucida Console"/>
              </a:rPr>
              <a:t>$ antlr4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AFB5402-679C-424C-904C-E9DA784CE310}"/>
              </a:ext>
            </a:extLst>
          </p:cNvPr>
          <p:cNvSpPr/>
          <p:nvPr/>
        </p:nvSpPr>
        <p:spPr>
          <a:xfrm>
            <a:off x="0" y="788675"/>
            <a:ext cx="9144000" cy="2517233"/>
          </a:xfrm>
          <a:prstGeom prst="snip2DiagRect">
            <a:avLst>
              <a:gd name="adj1" fmla="val 0"/>
              <a:gd name="adj2" fmla="val 855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TextShape 1"/>
          <p:cNvSpPr txBox="1"/>
          <p:nvPr/>
        </p:nvSpPr>
        <p:spPr>
          <a:xfrm>
            <a:off x="576000" y="1512277"/>
            <a:ext cx="8280000" cy="44637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java org.antlr.v4.gui.TestRig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startRuleName</a:t>
            </a:r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[-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gui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] 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ps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file.ps]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encodingname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[-trace]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diagnostics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[-SLL]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[input-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filename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(s)]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Use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startRuleName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='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'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is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a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lexer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</a:t>
            </a:r>
          </a:p>
          <a:p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Omitting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input-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filename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makes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rig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read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from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stdin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504000" y="792000"/>
            <a:ext cx="6624000" cy="4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2800" b="0" strike="noStrike" spc="-1" dirty="0">
                <a:latin typeface="Lucida Console"/>
              </a:rPr>
              <a:t>$ </a:t>
            </a:r>
            <a:r>
              <a:rPr lang="pt-PT" sz="2800" b="0" strike="noStrike" spc="-1" dirty="0" err="1">
                <a:latin typeface="Lucida Console"/>
              </a:rPr>
              <a:t>grun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56A6629-7E17-4ABC-90BA-E76FA0FE5068}"/>
              </a:ext>
            </a:extLst>
          </p:cNvPr>
          <p:cNvSpPr/>
          <p:nvPr/>
        </p:nvSpPr>
        <p:spPr>
          <a:xfrm>
            <a:off x="328246" y="1629507"/>
            <a:ext cx="4067908" cy="2173819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B3A0A58D-8C48-4111-876F-26EC2B07E0AE}"/>
              </a:ext>
            </a:extLst>
          </p:cNvPr>
          <p:cNvSpPr/>
          <p:nvPr/>
        </p:nvSpPr>
        <p:spPr>
          <a:xfrm>
            <a:off x="0" y="4067907"/>
            <a:ext cx="7831016" cy="83233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TextShape 1"/>
          <p:cNvSpPr txBox="1"/>
          <p:nvPr/>
        </p:nvSpPr>
        <p:spPr>
          <a:xfrm>
            <a:off x="457200" y="274680"/>
            <a:ext cx="8229240" cy="815566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Testar gramática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090246"/>
            <a:ext cx="8229240" cy="488852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1" spc="-1" dirty="0">
                <a:solidFill>
                  <a:srgbClr val="0070C0"/>
                </a:solidFill>
              </a:rPr>
              <a:t>Expressions</a:t>
            </a:r>
            <a:r>
              <a:rPr lang="pt-PT" b="1" spc="-1" dirty="0">
                <a:solidFill>
                  <a:srgbClr val="000000"/>
                </a:solidFill>
              </a:rPr>
              <a:t>.g4</a:t>
            </a:r>
            <a:endParaRPr lang="pt-PT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Lucida Console"/>
              <a:ea typeface="Courier New"/>
            </a:endParaRPr>
          </a:p>
          <a:p>
            <a:pPr lvl="1"/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" dirty="0" err="1">
                <a:solidFill>
                  <a:srgbClr val="0070C0"/>
                </a:solidFill>
                <a:latin typeface="Lucida Console"/>
              </a:rPr>
              <a:t>Expressions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|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| INT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;</a:t>
            </a: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INT : ('0'..'9')+ ;</a:t>
            </a: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;</a:t>
            </a: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antlr4 -o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tmp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-no-</a:t>
            </a:r>
            <a:r>
              <a:rPr lang="pt-PT" sz="1800" b="1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listener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-no-</a:t>
            </a:r>
            <a:r>
              <a:rPr lang="pt-PT" sz="1800" b="1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visitor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Expressions.g4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cd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tmp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Cria 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tmp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com as classes java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para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Lexer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 e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Parser</a:t>
            </a:r>
            <a:r>
              <a:rPr lang="pt-PT" sz="2000" i="1" spc="-1" dirty="0">
                <a:solidFill>
                  <a:srgbClr val="000000"/>
                </a:solidFill>
                <a:latin typeface="Arial"/>
                <a:ea typeface="Courier New"/>
              </a:rPr>
              <a:t>  </a:t>
            </a:r>
            <a:r>
              <a:rPr lang="pt-PT" sz="2000" spc="-1" dirty="0">
                <a:solidFill>
                  <a:srgbClr val="000000"/>
                </a:solidFill>
                <a:latin typeface="Arial"/>
                <a:ea typeface="Courier New"/>
                <a:sym typeface="Wingdings" panose="05000000000000000000" pitchFamily="2" charset="2"/>
              </a:rPr>
              <a:t>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11046-E031-4544-AE33-68B27921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35" y="4607168"/>
            <a:ext cx="4635178" cy="21754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273299A2-D1F9-446A-A3E8-DB268092EBA8}"/>
              </a:ext>
            </a:extLst>
          </p:cNvPr>
          <p:cNvSpPr/>
          <p:nvPr/>
        </p:nvSpPr>
        <p:spPr>
          <a:xfrm>
            <a:off x="0" y="4067907"/>
            <a:ext cx="4067908" cy="128953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A2ED938-D6CC-41EF-940E-3673D7DA9DFF}"/>
              </a:ext>
            </a:extLst>
          </p:cNvPr>
          <p:cNvSpPr/>
          <p:nvPr/>
        </p:nvSpPr>
        <p:spPr>
          <a:xfrm>
            <a:off x="328246" y="1629507"/>
            <a:ext cx="4067908" cy="2173819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4DC5AF-14A9-402E-9EE1-C38D5B1A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2539818"/>
            <a:ext cx="4982307" cy="3926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4" name="TextShape 2"/>
          <p:cNvSpPr txBox="1"/>
          <p:nvPr/>
        </p:nvSpPr>
        <p:spPr>
          <a:xfrm>
            <a:off x="0" y="1090246"/>
            <a:ext cx="7842738" cy="547723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1" spc="-1" dirty="0">
                <a:solidFill>
                  <a:srgbClr val="0070C0"/>
                </a:solidFill>
              </a:rPr>
              <a:t>Expressions</a:t>
            </a:r>
            <a:r>
              <a:rPr lang="pt-PT" b="1" spc="-1" dirty="0">
                <a:solidFill>
                  <a:srgbClr val="000000"/>
                </a:solidFill>
              </a:rPr>
              <a:t>.g4</a:t>
            </a:r>
            <a:endParaRPr lang="pt-PT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Lucida Console"/>
              <a:ea typeface="Courier New"/>
            </a:endParaRPr>
          </a:p>
          <a:p>
            <a:pPr lvl="1"/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" dirty="0" err="1">
                <a:solidFill>
                  <a:srgbClr val="0070C0"/>
                </a:solidFill>
                <a:latin typeface="Lucida Console"/>
              </a:rPr>
              <a:t>Expressions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 err="1">
                <a:solidFill>
                  <a:srgbClr val="FF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|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| INT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;</a:t>
            </a: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INT : ('0'..'9')+ ;</a:t>
            </a: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;</a:t>
            </a: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javac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Expressions*.java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grun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Expressions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 err="1">
                <a:solidFill>
                  <a:srgbClr val="FF0000"/>
                </a:solidFill>
                <a:latin typeface="Lucida Console"/>
                <a:ea typeface="Courier New"/>
              </a:rPr>
              <a:t>expr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-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gui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i="1" spc="-1" dirty="0">
                <a:solidFill>
                  <a:srgbClr val="000000"/>
                </a:solidFill>
                <a:latin typeface="Lucida Console"/>
              </a:rPr>
              <a:t>1+2*3-4/5</a:t>
            </a:r>
            <a:endParaRPr lang="pt-PT" sz="1800" b="0" i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^Z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^Z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means EOF on Windows; it’s </a:t>
            </a: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^D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in Linux</a:t>
            </a:r>
            <a:endParaRPr lang="pt-PT" i="1" spc="-1" dirty="0">
              <a:solidFill>
                <a:srgbClr val="00B050"/>
              </a:solidFill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8BD6F56-F05B-4099-A7ED-93387088B6B6}"/>
              </a:ext>
            </a:extLst>
          </p:cNvPr>
          <p:cNvSpPr txBox="1"/>
          <p:nvPr/>
        </p:nvSpPr>
        <p:spPr>
          <a:xfrm>
            <a:off x="457200" y="274680"/>
            <a:ext cx="8229240" cy="815566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Testar gramática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Fazer algo com base na entrada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Opções </a:t>
            </a:r>
            <a:r>
              <a:rPr lang="pt-PT" sz="3000" b="1" spc="-1" dirty="0">
                <a:solidFill>
                  <a:srgbClr val="000000"/>
                </a:solidFill>
                <a:latin typeface="Arial"/>
                <a:ea typeface="Arial"/>
              </a:rPr>
              <a:t>para implementação </a:t>
            </a: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de ações </a:t>
            </a:r>
            <a:b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em gramáticas com ANTLR4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28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 ou </a:t>
            </a:r>
            <a:r>
              <a:rPr lang="pt-PT" sz="28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r>
              <a:rPr lang="pt-PT" sz="28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 (classes)</a:t>
            </a:r>
            <a:endParaRPr lang="pt-PT" sz="2800" b="1" i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Ações Semânticas na </a:t>
            </a:r>
            <a:r>
              <a:rPr lang="pt-PT" sz="28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gramática</a:t>
            </a:r>
            <a:endParaRPr lang="pt-PT" sz="2800" b="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7569" y="274680"/>
            <a:ext cx="8768502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>
              <a:rPr dirty="0"/>
            </a:b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pc="-1" dirty="0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Ações Semânticas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93785" y="1600200"/>
            <a:ext cx="895607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Para além da análise sintática é normalmente necessário executar operações adicionais.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No exemplo da gramatica de análise de expressões que valida a sua sintaxe pode ser necessário avaliar estas expressões.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Se a avaliação das expressões resultar num conjunto de instruções simples e não for necessário incorporar a avaliação das expressões numa aplicação mais complexa, então o código para a avaliação das expressões pode ser embebido na própria gramática. 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(2. Ações </a:t>
            </a:r>
            <a:r>
              <a:rPr lang="pt-PT" sz="2000" b="1" i="1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emânticas)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Caso contrário, se a analise sintática for apenas uma operação de uma aplicação mais complexa dever-se-á evitar embeber </a:t>
            </a:r>
            <a:r>
              <a:rPr lang="pt-PT" sz="2000" spc="-1" dirty="0">
                <a:solidFill>
                  <a:srgbClr val="000000"/>
                </a:solidFill>
              </a:rPr>
              <a:t>na gramática o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código para avaliar as expressões, </a:t>
            </a: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separando a gramática deste código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pt-PT" sz="2000" i="1" spc="-1" dirty="0">
                <a:solidFill>
                  <a:srgbClr val="000000"/>
                </a:solidFill>
              </a:rPr>
              <a:t> </a:t>
            </a:r>
            <a:br>
              <a:rPr lang="pt-PT" sz="2000" i="1" spc="-1" dirty="0">
                <a:solidFill>
                  <a:srgbClr val="000000"/>
                </a:solidFill>
              </a:rPr>
            </a:br>
            <a:r>
              <a:rPr lang="pt-PT" sz="2000" b="1" i="1" spc="-1" dirty="0">
                <a:solidFill>
                  <a:srgbClr val="000000"/>
                </a:solidFill>
              </a:rPr>
              <a:t>(1.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Listeners</a:t>
            </a:r>
            <a:r>
              <a:rPr lang="pt-PT" sz="2000" b="1" i="1" spc="-1" dirty="0">
                <a:solidFill>
                  <a:srgbClr val="000000"/>
                </a:solidFill>
                <a:ea typeface="Arial"/>
              </a:rPr>
              <a:t> ou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Visitors</a:t>
            </a:r>
            <a:r>
              <a:rPr lang="pt-PT" sz="2000" b="1" i="1" spc="-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34462" y="1600200"/>
            <a:ext cx="8674716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 ANTLR4 fornece suporte para dois mecanismos (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strike="noStrike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) que permitem percorrer 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Por </a:t>
            </a: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omissão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, o ANTLR4 gera uma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interface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parse,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que responde aos eventos acionados por um objeto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walker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capaz de percorrer a árvore parse.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spc="-1" dirty="0">
                <a:solidFill>
                  <a:srgbClr val="000000"/>
                </a:solidFill>
                <a:ea typeface="Arial"/>
              </a:rPr>
              <a:t>A maior diferença entre os mecanismos </a:t>
            </a:r>
            <a:r>
              <a:rPr lang="pt-PT" sz="2000" i="1" spc="-1" dirty="0" err="1">
                <a:solidFill>
                  <a:srgbClr val="000000"/>
                </a:solidFill>
                <a:ea typeface="Arial"/>
              </a:rPr>
              <a:t>Listener</a:t>
            </a:r>
            <a:r>
              <a:rPr lang="pt-PT" sz="2000" b="1" spc="-1" dirty="0">
                <a:solidFill>
                  <a:srgbClr val="000000"/>
                </a:solidFill>
                <a:ea typeface="Arial"/>
              </a:rPr>
              <a:t> e </a:t>
            </a:r>
            <a:r>
              <a:rPr lang="pt-PT" sz="2000" i="1" spc="-1" dirty="0" err="1">
                <a:solidFill>
                  <a:srgbClr val="000000"/>
                </a:solidFill>
                <a:ea typeface="Arial"/>
              </a:rPr>
              <a:t>Visitor</a:t>
            </a:r>
            <a:r>
              <a:rPr lang="pt-PT" sz="2000" b="1" spc="-1" dirty="0">
                <a:solidFill>
                  <a:srgbClr val="000000"/>
                </a:solidFill>
                <a:ea typeface="Arial"/>
              </a:rPr>
              <a:t> consiste: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os métodos de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listener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são chamados </a:t>
            </a:r>
            <a:r>
              <a:rPr lang="pt-PT" sz="2000" u="sng" spc="-1" dirty="0">
                <a:solidFill>
                  <a:srgbClr val="000000"/>
                </a:solidFill>
                <a:ea typeface="Arial"/>
              </a:rPr>
              <a:t>automaticamente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por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walker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fornecido por ANTLR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os métodos de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devem chamar os nós filhos de um dado nó da árvore de </a:t>
            </a:r>
            <a:r>
              <a:rPr lang="pt-PT" sz="2000" i="1" spc="-1" dirty="0">
                <a:solidFill>
                  <a:srgbClr val="000000"/>
                </a:solidFill>
                <a:ea typeface="Arial"/>
              </a:rPr>
              <a:t>parse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para visita </a:t>
            </a:r>
            <a:r>
              <a:rPr lang="pt-PT" sz="2000" u="sng" spc="-1" dirty="0">
                <a:solidFill>
                  <a:srgbClr val="000000"/>
                </a:solidFill>
                <a:ea typeface="Arial"/>
              </a:rPr>
              <a:t>explícita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. </a:t>
            </a:r>
            <a:endParaRPr lang="pt-PT" sz="2000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930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82760" y="129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2760" y="2792520"/>
            <a:ext cx="8229240" cy="325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strike="noStrike" spc="-1">
                <a:solidFill>
                  <a:srgbClr val="000000"/>
                </a:solidFill>
                <a:latin typeface="Arial"/>
                <a:ea typeface="Arial"/>
              </a:rPr>
              <a:t>Instalação</a:t>
            </a: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strike="noStrike" spc="-1">
                <a:solidFill>
                  <a:srgbClr val="000000"/>
                </a:solidFill>
                <a:latin typeface="Arial"/>
                <a:ea typeface="Arial"/>
              </a:rPr>
              <a:t>Introdução ao </a:t>
            </a:r>
            <a:r>
              <a:rPr lang="pt-PT" sz="3000" b="0" i="1" strike="noStrike" spc="-1">
                <a:solidFill>
                  <a:srgbClr val="000000"/>
                </a:solidFill>
                <a:latin typeface="Arial"/>
                <a:ea typeface="Arial"/>
              </a:rPr>
              <a:t>parsing</a:t>
            </a:r>
            <a:r>
              <a:rPr lang="pt-PT" sz="3000" b="0" strike="noStrike" spc="-1">
                <a:solidFill>
                  <a:srgbClr val="000000"/>
                </a:solidFill>
                <a:latin typeface="Arial"/>
                <a:ea typeface="Arial"/>
              </a:rPr>
              <a:t> com ANTLR4</a:t>
            </a: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i="1" strike="noStrike" spc="-1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r>
              <a:rPr lang="pt-PT" sz="3000" b="0" strike="noStrike" spc="-1">
                <a:solidFill>
                  <a:srgbClr val="000000"/>
                </a:solidFill>
                <a:latin typeface="Arial"/>
                <a:ea typeface="Arial"/>
              </a:rPr>
              <a:t>: Interpretador</a:t>
            </a: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i="1" strike="noStrike" spc="-1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r>
              <a:rPr lang="pt-PT" sz="3000" b="0" strike="noStrike" spc="-1">
                <a:solidFill>
                  <a:srgbClr val="000000"/>
                </a:solidFill>
                <a:latin typeface="Arial"/>
                <a:ea typeface="Arial"/>
              </a:rPr>
              <a:t>: Gerador de Código</a:t>
            </a: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05148" y="2126212"/>
            <a:ext cx="8933344" cy="4344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A86D9296-B6C3-4947-BE1E-4A1042FF1AE7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3FD8AA0-CC30-45A2-A01A-2E4FB3FE6BD8}"/>
              </a:ext>
            </a:extLst>
          </p:cNvPr>
          <p:cNvSpPr txBox="1"/>
          <p:nvPr/>
        </p:nvSpPr>
        <p:spPr>
          <a:xfrm>
            <a:off x="234462" y="1600200"/>
            <a:ext cx="8674716" cy="18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WALKER 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Listener</a:t>
            </a:r>
            <a:endParaRPr lang="pt-PT" sz="2000" b="1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05508" y="1786039"/>
            <a:ext cx="8932984" cy="400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4" name="TextShape 2"/>
          <p:cNvSpPr txBox="1"/>
          <p:nvPr/>
        </p:nvSpPr>
        <p:spPr>
          <a:xfrm>
            <a:off x="288000" y="1289537"/>
            <a:ext cx="8589240" cy="5474677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Os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Visitors</a:t>
            </a:r>
            <a:r>
              <a:rPr lang="pt-PT" sz="20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controlam ativamente a travessia na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16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28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Os métodos de um objeto </a:t>
            </a:r>
            <a:r>
              <a:rPr lang="pt-PT" sz="1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devem chamar os nós filhos de um dado nó da árvore de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para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  <a:ea typeface="Arial"/>
              </a:rPr>
              <a:t>visitas explícitas</a:t>
            </a:r>
            <a:endParaRPr lang="pt-PT" sz="1600" b="0" u="sng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Esquecer a invocação de métodos para visita aos nós filhos de um nó da árvore de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significa que essas subárvores não serão visitadas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A4A41CE-65BB-4C8A-98E4-8335A24B5D7B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1676400"/>
            <a:ext cx="8229240" cy="489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métodos de um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não podem retornar um valor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métodos de um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podem retornar um valor de um qualquer tipo personalizado.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são usados para visitar seletivamente nós numa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são bons para realizar uma dada tarefa sempre que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</a:rPr>
              <a:t>parser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encontra uma regra específica.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mbora o mesmo efeito possa ser obtido com um </a:t>
            </a:r>
            <a:r>
              <a:rPr lang="pt-PT" b="1" i="1" strike="noStrike" spc="-1" dirty="0" err="1">
                <a:solidFill>
                  <a:srgbClr val="000000"/>
                </a:solidFill>
                <a:latin typeface="Arial"/>
              </a:rPr>
              <a:t>visitor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br>
              <a:rPr lang="pt-PT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o uso de um </a:t>
            </a:r>
            <a:r>
              <a:rPr lang="pt-PT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 não exige que se visite manualmente os nós da árvore de </a:t>
            </a:r>
            <a:r>
              <a:rPr lang="pt-PT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4E7B191-DAA9-4DD4-BE85-DF8241D8547D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1368000"/>
            <a:ext cx="777204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pt-PT" sz="4800" b="1" strike="noStrike" spc="-1">
                <a:solidFill>
                  <a:srgbClr val="000000"/>
                </a:solidFill>
                <a:latin typeface="Arial"/>
                <a:ea typeface="Arial"/>
              </a:rPr>
              <a:t>Demo App</a:t>
            </a:r>
            <a:br/>
            <a:br/>
            <a:r>
              <a:rPr lang="pt-PT" sz="4800" b="1" strike="noStrike" spc="-1">
                <a:solidFill>
                  <a:srgbClr val="000000"/>
                </a:solidFill>
                <a:latin typeface="Arial"/>
                <a:ea typeface="Arial"/>
              </a:rPr>
              <a:t>Exemplo de uso de </a:t>
            </a:r>
            <a:r>
              <a:rPr lang="pt-PT" sz="4800" b="1" i="1" strike="noStrike" spc="-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r>
              <a:rPr lang="pt-PT" sz="4800" b="1" strike="noStrike" spc="-1">
                <a:solidFill>
                  <a:srgbClr val="000000"/>
                </a:solidFill>
                <a:latin typeface="Arial"/>
                <a:ea typeface="Arial"/>
              </a:rPr>
              <a:t> e </a:t>
            </a:r>
            <a:r>
              <a:rPr lang="pt-PT" sz="4800" b="1" i="1" strike="noStrike" spc="-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endParaRPr lang="pt-PT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88000" y="1793630"/>
            <a:ext cx="8712000" cy="461436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Criar projeto </a:t>
            </a:r>
            <a:r>
              <a:rPr lang="pt-PT" sz="2200" i="1" spc="-1" dirty="0" err="1">
                <a:solidFill>
                  <a:srgbClr val="000000"/>
                </a:solidFill>
                <a:latin typeface="Arial"/>
              </a:rPr>
              <a:t>Netbeans</a:t>
            </a:r>
            <a:r>
              <a:rPr lang="pt-PT" sz="2200" spc="-1" dirty="0">
                <a:solidFill>
                  <a:srgbClr val="000000"/>
                </a:solidFill>
                <a:latin typeface="Arial"/>
              </a:rPr>
              <a:t> (com nome </a:t>
            </a:r>
            <a:r>
              <a:rPr lang="pt-PT" sz="2200" b="1" spc="-1" dirty="0" err="1">
                <a:solidFill>
                  <a:srgbClr val="000000"/>
                </a:solidFill>
                <a:latin typeface="Arial"/>
              </a:rPr>
              <a:t>expressions</a:t>
            </a:r>
            <a:r>
              <a:rPr lang="pt-PT" sz="22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latin typeface="Arial"/>
                <a:ea typeface="Arial"/>
              </a:rPr>
              <a:t>Descarregar a biblioteca ANTLR de </a:t>
            </a:r>
            <a:r>
              <a:rPr lang="pt-PT" sz="2200" b="0" strike="noStrike" spc="-1" dirty="0">
                <a:latin typeface="Arial"/>
                <a:ea typeface="Arial"/>
                <a:hlinkClick r:id="rId2"/>
              </a:rPr>
              <a:t>www.antlr.org</a:t>
            </a:r>
            <a:r>
              <a:rPr lang="pt-PT" sz="2200" b="0" strike="noStrike" spc="-1" dirty="0">
                <a:latin typeface="Arial"/>
                <a:ea typeface="Arial"/>
              </a:rPr>
              <a:t> e acrescentar ao projeto </a:t>
            </a:r>
            <a:r>
              <a:rPr lang="pt-PT" sz="2000" b="0" i="1" strike="noStrike" spc="-1" dirty="0">
                <a:latin typeface="Arial"/>
                <a:ea typeface="Arial"/>
              </a:rPr>
              <a:t>(</a:t>
            </a:r>
            <a:r>
              <a:rPr lang="pt-PT" sz="2000" b="0" i="1" strike="noStrike" spc="-1" dirty="0">
                <a:latin typeface="Lucida Console"/>
                <a:ea typeface="Arial"/>
              </a:rPr>
              <a:t>lib</a:t>
            </a:r>
            <a:r>
              <a:rPr lang="pt-PT" sz="2000" i="1" spc="-1" dirty="0">
                <a:latin typeface="Lucida Console"/>
                <a:ea typeface="Arial"/>
              </a:rPr>
              <a:t>\</a:t>
            </a:r>
            <a:r>
              <a:rPr lang="pt-PT" sz="2000" b="1" i="1" strike="noStrike" spc="-1" dirty="0">
                <a:latin typeface="Lucida Console"/>
                <a:ea typeface="Arial"/>
              </a:rPr>
              <a:t>antlr-4.9.2-complete.jar</a:t>
            </a:r>
            <a:r>
              <a:rPr lang="pt-PT" sz="2000" b="0" i="1" strike="noStrike" spc="-1" dirty="0">
                <a:latin typeface="Arial"/>
                <a:ea typeface="Arial"/>
              </a:rPr>
              <a:t>)</a:t>
            </a:r>
            <a:endParaRPr lang="pt-PT" sz="2200" b="0" i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latin typeface="Arial"/>
              <a:ea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latin typeface="Arial"/>
                <a:ea typeface="Arial"/>
              </a:rPr>
              <a:t>Acrescentar/copiar o ficheiro </a:t>
            </a:r>
            <a:r>
              <a:rPr lang="pt-PT" sz="2200" b="1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Expressions.g4</a:t>
            </a:r>
            <a:r>
              <a:rPr lang="pt-PT" sz="2200" b="0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sz="2200" b="0" strike="noStrike" spc="-1" dirty="0">
                <a:latin typeface="Arial"/>
              </a:rPr>
              <a:t>para a pasta </a:t>
            </a:r>
            <a:r>
              <a:rPr lang="pt-PT" sz="2200" b="0" i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src</a:t>
            </a:r>
            <a:r>
              <a:rPr lang="pt-PT" sz="2200" i="1" spc="-1" dirty="0">
                <a:solidFill>
                  <a:srgbClr val="000000"/>
                </a:solidFill>
                <a:latin typeface="Lucida Console"/>
                <a:ea typeface="Arial"/>
              </a:rPr>
              <a:t>\</a:t>
            </a:r>
            <a:r>
              <a:rPr lang="pt-PT" sz="2200" b="0" i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expressions</a:t>
            </a:r>
            <a:r>
              <a:rPr lang="pt-PT" sz="2200" b="0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\</a:t>
            </a:r>
            <a:r>
              <a:rPr lang="pt-PT" sz="2200" b="0" i="1" strike="noStrike" spc="-1" dirty="0">
                <a:latin typeface="Arial"/>
              </a:rPr>
              <a:t> </a:t>
            </a:r>
            <a:r>
              <a:rPr lang="pt-PT" sz="2200" b="0" strike="noStrike" spc="-1" dirty="0">
                <a:latin typeface="Arial"/>
              </a:rPr>
              <a:t>do projeto.</a:t>
            </a: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1" i="1" u="sng" strike="noStrike" spc="-1" dirty="0">
                <a:solidFill>
                  <a:srgbClr val="00B050"/>
                </a:solidFill>
                <a:latin typeface="Arial"/>
              </a:rPr>
              <a:t>Nota</a:t>
            </a:r>
            <a:r>
              <a:rPr lang="pt-PT" sz="2200" b="0" i="1" strike="noStrike" spc="-1" dirty="0">
                <a:solidFill>
                  <a:srgbClr val="00B050"/>
                </a:solidFill>
                <a:latin typeface="Arial"/>
              </a:rPr>
              <a:t>: Não tem de ser o </a:t>
            </a:r>
            <a:r>
              <a:rPr lang="pt-PT" sz="2200" i="1" spc="-1" dirty="0" err="1">
                <a:solidFill>
                  <a:srgbClr val="00B050"/>
                </a:solidFill>
                <a:latin typeface="Arial"/>
              </a:rPr>
              <a:t>N</a:t>
            </a:r>
            <a:r>
              <a:rPr lang="pt-PT" sz="2200" b="0" i="1" strike="noStrike" spc="-1" dirty="0" err="1">
                <a:solidFill>
                  <a:srgbClr val="00B050"/>
                </a:solidFill>
                <a:latin typeface="Arial"/>
              </a:rPr>
              <a:t>etbeans</a:t>
            </a:r>
            <a:r>
              <a:rPr lang="pt-PT" sz="2200" b="0" i="1" strike="noStrike" spc="-1" dirty="0">
                <a:solidFill>
                  <a:srgbClr val="00B050"/>
                </a:solidFill>
                <a:latin typeface="Arial"/>
              </a:rPr>
              <a:t>. Pode ser usado outro 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DED6E99-62CA-4666-8E1C-384A5D7E77DC}"/>
              </a:ext>
            </a:extLst>
          </p:cNvPr>
          <p:cNvSpPr/>
          <p:nvPr/>
        </p:nvSpPr>
        <p:spPr>
          <a:xfrm>
            <a:off x="1266092" y="5451230"/>
            <a:ext cx="7291754" cy="140676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A13D677C-B519-4B5D-9991-D4F4BC8ED787}"/>
              </a:ext>
            </a:extLst>
          </p:cNvPr>
          <p:cNvSpPr/>
          <p:nvPr/>
        </p:nvSpPr>
        <p:spPr>
          <a:xfrm>
            <a:off x="457200" y="1758462"/>
            <a:ext cx="8100646" cy="2895600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TextShape 1"/>
          <p:cNvSpPr txBox="1"/>
          <p:nvPr/>
        </p:nvSpPr>
        <p:spPr>
          <a:xfrm>
            <a:off x="216000" y="1090246"/>
            <a:ext cx="8928000" cy="534572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95720" indent="-457200">
              <a:spcBef>
                <a:spcPts val="56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PT" sz="2800" b="1" spc="-1" dirty="0">
                <a:solidFill>
                  <a:srgbClr val="0070C0"/>
                </a:solidFill>
              </a:rPr>
              <a:t>Gramática:</a:t>
            </a:r>
          </a:p>
          <a:p>
            <a:pPr>
              <a:lnSpc>
                <a:spcPct val="100000"/>
              </a:lnSpc>
            </a:pPr>
            <a:endParaRPr lang="pt-PT" sz="2000" spc="-1" dirty="0">
              <a:solidFill>
                <a:srgbClr val="000000"/>
              </a:solidFill>
              <a:latin typeface="Lucida Console"/>
              <a:ea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// </a:t>
            </a:r>
            <a:r>
              <a:rPr lang="pt-PT" b="0" strike="noStrike" spc="-1" dirty="0">
                <a:solidFill>
                  <a:srgbClr val="0070C0"/>
                </a:solidFill>
                <a:latin typeface="Lucida Console"/>
                <a:ea typeface="Arial"/>
              </a:rPr>
              <a:t>Expressions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.g4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70C0"/>
                </a:solidFill>
                <a:latin typeface="Lucida Console"/>
                <a:ea typeface="Arial"/>
              </a:rPr>
              <a:t>Expressions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;</a:t>
            </a:r>
          </a:p>
          <a:p>
            <a:pPr lvl="1"/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: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left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op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=('*'|'/')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right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#</a:t>
            </a:r>
            <a:r>
              <a:rPr lang="pt-PT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opExprMulDiv</a:t>
            </a:r>
            <a:endParaRPr lang="pt-PT" b="1" spc="-1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|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left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op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=('+'|'-')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right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#</a:t>
            </a:r>
            <a:r>
              <a:rPr lang="pt-PT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opExprSumDif</a:t>
            </a:r>
            <a:endParaRPr lang="pt-PT" b="1" spc="-1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|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atom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=INT </a:t>
            </a:r>
            <a:r>
              <a:rPr lang="pt-PT" b="1" strike="noStrike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b="1" strike="noStrike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b="1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INT : ('0'..'9')+ 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;</a:t>
            </a:r>
          </a:p>
          <a:p>
            <a:pPr>
              <a:lnSpc>
                <a:spcPct val="100000"/>
              </a:lnSpc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PT" sz="2000" spc="-1" dirty="0">
                <a:solidFill>
                  <a:srgbClr val="000000"/>
                </a:solidFill>
              </a:rPr>
              <a:t>Sempre que alteramos a gramática é possível testá-la fora do projeto </a:t>
            </a:r>
            <a:br>
              <a:rPr lang="pt-PT" sz="2000" spc="-1" dirty="0">
                <a:solidFill>
                  <a:srgbClr val="000000"/>
                </a:solidFill>
              </a:rPr>
            </a:br>
            <a:r>
              <a:rPr lang="pt-PT" sz="2000" spc="-1" dirty="0">
                <a:solidFill>
                  <a:srgbClr val="000000"/>
                </a:solidFill>
              </a:rPr>
              <a:t>(os ficheiros gerados podem ser enviados para uma pasta </a:t>
            </a:r>
            <a:r>
              <a:rPr lang="pt-PT" sz="2000" i="1" spc="-1" dirty="0" err="1">
                <a:solidFill>
                  <a:srgbClr val="000000"/>
                </a:solidFill>
              </a:rPr>
              <a:t>tmp</a:t>
            </a:r>
            <a:r>
              <a:rPr lang="pt-PT" sz="2000" spc="-1" dirty="0">
                <a:solidFill>
                  <a:srgbClr val="000000"/>
                </a:solidFill>
              </a:rPr>
              <a:t>)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antlr4 -o ./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tmp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 -no-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" dirty="0">
                <a:solidFill>
                  <a:srgbClr val="000000"/>
                </a:solidFill>
                <a:latin typeface="Lucida Console"/>
              </a:rPr>
              <a:t>Expressions.g4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cd ./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tmp</a:t>
            </a:r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javac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Expressions*.java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grun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FF0000"/>
                </a:solidFill>
                <a:latin typeface="Lucida Console"/>
              </a:rPr>
              <a:t>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gui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E6FE0609-CB13-451C-B882-0C30B3F0F542}"/>
              </a:ext>
            </a:extLst>
          </p:cNvPr>
          <p:cNvSpPr txBox="1"/>
          <p:nvPr/>
        </p:nvSpPr>
        <p:spPr>
          <a:xfrm>
            <a:off x="457200" y="286403"/>
            <a:ext cx="8229240" cy="721782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87325D5-C5C4-409A-9AC5-37E2ECF98B5D}"/>
              </a:ext>
            </a:extLst>
          </p:cNvPr>
          <p:cNvSpPr/>
          <p:nvPr/>
        </p:nvSpPr>
        <p:spPr>
          <a:xfrm>
            <a:off x="-180" y="3998465"/>
            <a:ext cx="9144000" cy="444581"/>
          </a:xfrm>
          <a:prstGeom prst="snip2DiagRect">
            <a:avLst>
              <a:gd name="adj1" fmla="val 0"/>
              <a:gd name="adj2" fmla="val 3512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TextShape 2"/>
          <p:cNvSpPr txBox="1"/>
          <p:nvPr/>
        </p:nvSpPr>
        <p:spPr>
          <a:xfrm>
            <a:off x="0" y="1512000"/>
            <a:ext cx="9144000" cy="3798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3200" b="1" i="1" spc="-1" dirty="0">
                <a:solidFill>
                  <a:srgbClr val="000000"/>
                </a:solidFill>
              </a:rPr>
              <a:t>1.Visitors</a:t>
            </a:r>
            <a:endParaRPr lang="pt-PT" sz="2400" i="1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Gerar as classes para os </a:t>
            </a:r>
            <a:r>
              <a:rPr lang="pt-PT" sz="2000" b="1" i="1" u="sng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src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antlr4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usando o terminal,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não esquecendo a indicação do </a:t>
            </a:r>
            <a:r>
              <a:rPr lang="pt-PT" sz="2000" b="1" i="1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package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do projeto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(pode ser criado um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</a:rPr>
              <a:t>script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 para correr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</a:rPr>
              <a:t>sempre que modifica a gramática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endParaRPr lang="pt-PT" sz="1400" spc="-1" dirty="0">
              <a:solidFill>
                <a:srgbClr val="000000"/>
              </a:solidFill>
              <a:latin typeface="Lucida Console"/>
            </a:endParaRPr>
          </a:p>
          <a:p>
            <a:pPr marL="0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$ antlr4 -o 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.</a:t>
            </a: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50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-package expressions.antlr4 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b="1" spc="-150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2000" b="1" spc="-150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50" dirty="0">
                <a:solidFill>
                  <a:srgbClr val="000000"/>
                </a:solidFill>
                <a:latin typeface="Lucida Console"/>
              </a:rPr>
              <a:t>Expressions.g4</a:t>
            </a:r>
            <a:endParaRPr lang="pt-PT" sz="1600" b="0" i="1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C71C957-6CDE-40E6-8FEC-AF72AA86B4A2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B1C2CE43-49CF-4C43-B9BE-524D6E3BD285}"/>
              </a:ext>
            </a:extLst>
          </p:cNvPr>
          <p:cNvSpPr/>
          <p:nvPr/>
        </p:nvSpPr>
        <p:spPr>
          <a:xfrm>
            <a:off x="144000" y="1687246"/>
            <a:ext cx="8856001" cy="5088692"/>
          </a:xfrm>
          <a:prstGeom prst="snip2DiagRect">
            <a:avLst>
              <a:gd name="adj1" fmla="val 0"/>
              <a:gd name="adj2" fmla="val 6801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TextShape 2"/>
          <p:cNvSpPr txBox="1"/>
          <p:nvPr/>
        </p:nvSpPr>
        <p:spPr>
          <a:xfrm>
            <a:off x="0" y="1250770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Acrescentar/modificar o código da classe 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xpressions</a:t>
            </a:r>
            <a:endParaRPr lang="pt-PT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57200" y="1687246"/>
            <a:ext cx="8554525" cy="41419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>
                <a:latin typeface="Lucida Console"/>
              </a:rPr>
              <a:t>package </a:t>
            </a:r>
            <a:r>
              <a:rPr lang="pt-PT" sz="1400" b="0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java.io.*;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org.antlr.v4.runtime.tree.*;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expressions.antlr4.*;</a:t>
            </a:r>
            <a:endParaRPr lang="pt-PT" sz="14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main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String</a:t>
            </a:r>
            <a:r>
              <a:rPr lang="pt-PT" sz="1400" b="0" strike="noStrike" spc="-1" dirty="0">
                <a:latin typeface="Lucida Console"/>
              </a:rPr>
              <a:t>[] </a:t>
            </a:r>
            <a:r>
              <a:rPr lang="pt-PT" sz="1400" b="0" strike="noStrike" spc="-1" dirty="0" err="1">
                <a:latin typeface="Lucida Console"/>
              </a:rPr>
              <a:t>args</a:t>
            </a:r>
            <a:r>
              <a:rPr lang="pt-PT" sz="1400" b="0" strike="noStrike" spc="-1" dirty="0">
                <a:latin typeface="Lucida Console"/>
              </a:rPr>
              <a:t>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Visitor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600" b="1" strike="noStrike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50" dirty="0">
                <a:latin typeface="Lucida Console"/>
              </a:rPr>
              <a:t> = </a:t>
            </a:r>
            <a:r>
              <a:rPr lang="pt-PT" sz="1400" b="0" strike="noStrike" spc="-150" dirty="0" err="1">
                <a:latin typeface="Lucida Console"/>
              </a:rPr>
              <a:t>new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CharStreams.fromFileName</a:t>
            </a:r>
            <a:r>
              <a:rPr lang="pt-PT" sz="1400" b="0" strike="noStrike" spc="-150" dirty="0">
                <a:latin typeface="Lucida Console"/>
              </a:rPr>
              <a:t>("</a:t>
            </a:r>
            <a:r>
              <a:rPr lang="pt-PT" sz="1400" b="0" i="1" strike="noStrike" spc="-150" dirty="0">
                <a:highlight>
                  <a:srgbClr val="C0C0C0"/>
                </a:highlight>
                <a:latin typeface="Lucida Console"/>
              </a:rPr>
              <a:t>teste.txt</a:t>
            </a:r>
            <a:r>
              <a:rPr lang="pt-PT" sz="1400" b="0" strike="noStrike" spc="-150" dirty="0">
                <a:latin typeface="Lucida Console"/>
              </a:rPr>
              <a:t>"));</a:t>
            </a:r>
            <a:endParaRPr lang="pt-PT" sz="1400" b="0" strike="noStrike" spc="-150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 err="1">
                <a:latin typeface="Lucida Console"/>
              </a:rPr>
              <a:t>.start</a:t>
            </a:r>
            <a:r>
              <a:rPr lang="pt-PT" sz="1400" b="0" strike="noStrike" spc="-1" dirty="0">
                <a:latin typeface="Lucida Console"/>
              </a:rPr>
              <a:t>(); // parse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trike="noStrike" spc="-1" dirty="0" err="1">
                <a:solidFill>
                  <a:srgbClr val="FF0000"/>
                </a:solidFill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5"/>
                </a:solidFill>
                <a:latin typeface="Lucida Console"/>
              </a:rPr>
              <a:t>eval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eval</a:t>
            </a:r>
            <a:r>
              <a:rPr lang="pt-PT" sz="1400" b="0" strike="noStrike" spc="-1" dirty="0" err="1">
                <a:latin typeface="Lucida Console"/>
              </a:rPr>
              <a:t>.visit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);    </a:t>
            </a: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latin typeface="Lucida Console"/>
              </a:rPr>
              <a:t>); // print </a:t>
            </a:r>
            <a:r>
              <a:rPr lang="pt-PT" sz="1400" b="0" strike="noStrike" spc="-1" dirty="0" err="1">
                <a:latin typeface="Lucida Console"/>
              </a:rPr>
              <a:t>the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819E4A8-AC58-43E2-AB68-926BA71D9B51}"/>
              </a:ext>
            </a:extLst>
          </p:cNvPr>
          <p:cNvSpPr txBox="1"/>
          <p:nvPr/>
        </p:nvSpPr>
        <p:spPr>
          <a:xfrm>
            <a:off x="457200" y="433753"/>
            <a:ext cx="8229240" cy="713937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6FEEAA7-622F-46A8-A352-2BE73AC2F7A2}"/>
              </a:ext>
            </a:extLst>
          </p:cNvPr>
          <p:cNvSpPr/>
          <p:nvPr/>
        </p:nvSpPr>
        <p:spPr>
          <a:xfrm>
            <a:off x="144000" y="1956738"/>
            <a:ext cx="8856002" cy="302557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" name="TextShape 2"/>
          <p:cNvSpPr txBox="1"/>
          <p:nvPr/>
        </p:nvSpPr>
        <p:spPr>
          <a:xfrm>
            <a:off x="0" y="1510338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Adicionar uma nova classe </a:t>
            </a:r>
            <a:r>
              <a:rPr lang="pt-PT" sz="2000" b="1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EvalVisitor</a:t>
            </a:r>
            <a:endParaRPr lang="pt-PT" sz="2000" b="1" strike="noStrike" spc="-1" dirty="0">
              <a:solidFill>
                <a:srgbClr val="FF0000"/>
              </a:solidFill>
              <a:latin typeface="Lucida Console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1" strike="noStrike" spc="-1" dirty="0"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  <a:latin typeface="Arial"/>
              </a:rPr>
              <a:t>Estende </a:t>
            </a:r>
            <a:r>
              <a:rPr lang="pt-PT" sz="2000" b="1" i="1" strike="noStrike" spc="-1" dirty="0" err="1">
                <a:latin typeface="Lucida Console"/>
              </a:rPr>
              <a:t>ExpressionsBaseVisitor</a:t>
            </a:r>
            <a:r>
              <a:rPr lang="pt-PT" sz="2000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spc="-1" dirty="0">
                <a:solidFill>
                  <a:srgbClr val="000000"/>
                </a:solidFill>
                <a:latin typeface="Arial"/>
              </a:rPr>
            </a:br>
            <a:r>
              <a:rPr lang="pt-PT" sz="2000" spc="-1" dirty="0">
                <a:solidFill>
                  <a:srgbClr val="000000"/>
                </a:solidFill>
                <a:latin typeface="Arial"/>
              </a:rPr>
              <a:t>uma das classes resultantes do ANTLR4 a partir da gramática</a:t>
            </a: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50000" y="1956738"/>
            <a:ext cx="8236440" cy="28038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rgbClr val="FF0000"/>
                </a:solidFill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extends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ExpressionsBaseVisitor</a:t>
            </a:r>
            <a:r>
              <a:rPr lang="pt-PT" sz="1400" b="0" strike="noStrike" spc="-1" dirty="0">
                <a:latin typeface="Lucida Console"/>
              </a:rPr>
              <a:t>&lt;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&gt;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visitStart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ExpressionsParser.StartContext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visitChildren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AtomExpr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ExpressionsParser.AtomExprContext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Integer.parseInt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trike="noStrike" spc="-1" dirty="0" err="1">
                <a:solidFill>
                  <a:srgbClr val="00B050"/>
                </a:solidFill>
                <a:latin typeface="Lucida Console"/>
              </a:rPr>
              <a:t>atom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r>
              <a:rPr lang="pt-PT" sz="1400" b="1" i="1" strike="noStrike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sz="1400" b="1" i="1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Lucida Console"/>
            </a:endParaRPr>
          </a:p>
          <a:p>
            <a:r>
              <a:rPr lang="pt-PT" sz="1400" b="0" i="1" spc="-1" dirty="0">
                <a:highlight>
                  <a:srgbClr val="FFFF00"/>
                </a:highlight>
                <a:latin typeface="Lucida Console"/>
              </a:rPr>
              <a:t>    </a:t>
            </a:r>
            <a:r>
              <a:rPr lang="pt-PT" sz="1400" b="0" i="1" spc="-300" dirty="0">
                <a:highlight>
                  <a:srgbClr val="FFFF00"/>
                </a:highlight>
                <a:latin typeface="Lucida Console"/>
              </a:rPr>
              <a:t>...continua</a:t>
            </a:r>
            <a:endParaRPr lang="pt-PT" sz="1400" b="0" i="1" spc="-300" dirty="0">
              <a:highlight>
                <a:srgbClr val="FFFF00"/>
              </a:highlight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B4EEBA7-376A-4832-8AFF-CE1E81E9492A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9709D0F-C25E-4C41-A651-75E6040E7664}"/>
              </a:ext>
            </a:extLst>
          </p:cNvPr>
          <p:cNvSpPr/>
          <p:nvPr/>
        </p:nvSpPr>
        <p:spPr>
          <a:xfrm>
            <a:off x="144000" y="1615756"/>
            <a:ext cx="8856002" cy="476604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TextShape 3"/>
          <p:cNvSpPr txBox="1"/>
          <p:nvPr/>
        </p:nvSpPr>
        <p:spPr>
          <a:xfrm>
            <a:off x="0" y="1615756"/>
            <a:ext cx="9137352" cy="476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OpExprMulDiv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ExpressionsParser.OpExprMulDivContext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),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switch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'*'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*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'/'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/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0;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spc="-1" dirty="0">
                <a:latin typeface="Lucida Console"/>
              </a:rPr>
              <a:t>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opExprMulDiv</a:t>
            </a:r>
            <a:endParaRPr lang="pt-PT" sz="1400" b="1" i="1" spc="-1" dirty="0">
              <a:solidFill>
                <a:schemeClr val="bg1">
                  <a:lumMod val="50000"/>
                </a:schemeClr>
              </a:solidFill>
              <a:latin typeface="Lucida Console"/>
              <a:ea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OpExprSumDif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ExpressionsParser.OpExprSumDifContext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),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switch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'+'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+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'-'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-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0;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opExprSumDif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FFE41F1-E47B-4164-AFDF-48543DC40BD5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Instalação (http://www.antlr.org/)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4000" y="1600200"/>
            <a:ext cx="9000000" cy="512884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WINDOWS</a:t>
            </a:r>
            <a:endParaRPr lang="pt-PT" sz="2200" b="1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Download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pt-PT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https://www.antlr.org/download/antlr-4.9.2-complete.jar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antlr4-complete.jar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CLASSPATH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either: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Permanently: Using System Properties dialog &gt; Environment variables &gt; Create or append to CLASSPATH variable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Temporarily, at command line:</a:t>
            </a:r>
          </a:p>
          <a:p>
            <a:pPr marL="495720" lvl="1">
              <a:spcBef>
                <a:spcPts val="600"/>
              </a:spcBef>
              <a:buClr>
                <a:srgbClr val="000000"/>
              </a:buClr>
            </a:pPr>
            <a:r>
              <a:rPr lang="pt-PT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SET CLASSPATH=.;C:\Javalib\antlr4-complete.jar;%CLASSPATH%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Create batch commands for ANTLR Tool, TestRig in dir in PATH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 antlr4.bat: java org.antlr.v4.Tool %*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 grun.bat:   java org.antlr.v4.gui.TestRig %*</a:t>
            </a:r>
            <a:endParaRPr lang="pt-PT" sz="1600" b="0" strike="noStrike" spc="-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98F88-65E5-43BC-84BF-E76515E5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1" y="5029413"/>
            <a:ext cx="4728572" cy="165714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5" name="TextShape 2"/>
          <p:cNvSpPr txBox="1"/>
          <p:nvPr/>
        </p:nvSpPr>
        <p:spPr>
          <a:xfrm>
            <a:off x="288000" y="1440000"/>
            <a:ext cx="8712000" cy="156867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Falta criar um ficheiro 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(</a:t>
            </a:r>
            <a:r>
              <a:rPr lang="pt-PT" sz="2000" i="1" spc="-1" dirty="0">
                <a:solidFill>
                  <a:srgbClr val="000000"/>
                </a:solidFill>
                <a:highlight>
                  <a:srgbClr val="C0C0C0"/>
                </a:highlight>
                <a:latin typeface="Lucida Console"/>
                <a:ea typeface="Arial"/>
              </a:rPr>
              <a:t>teste.txt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) com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uma expressão de teste …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PT" sz="20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  <a:ea typeface="Arial"/>
              </a:rPr>
              <a:t>3+5*2-8*2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F8D816-968B-4AC5-8AD7-888F45C593AD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56A13-524F-4EFE-912E-F5EEC01E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28" y="1914620"/>
            <a:ext cx="5150671" cy="4120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C57FA16-0592-4C1E-9FBE-40BEE7C1E586}"/>
              </a:ext>
            </a:extLst>
          </p:cNvPr>
          <p:cNvSpPr/>
          <p:nvPr/>
        </p:nvSpPr>
        <p:spPr>
          <a:xfrm>
            <a:off x="-180" y="3998465"/>
            <a:ext cx="9144000" cy="444581"/>
          </a:xfrm>
          <a:prstGeom prst="snip2DiagRect">
            <a:avLst>
              <a:gd name="adj1" fmla="val 0"/>
              <a:gd name="adj2" fmla="val 3512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TextShape 2"/>
          <p:cNvSpPr txBox="1"/>
          <p:nvPr/>
        </p:nvSpPr>
        <p:spPr>
          <a:xfrm>
            <a:off x="0" y="1512000"/>
            <a:ext cx="9144000" cy="3798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3200" b="1" i="1" spc="-1" dirty="0">
                <a:solidFill>
                  <a:srgbClr val="000000"/>
                </a:solidFill>
              </a:rPr>
              <a:t>2.Listeners</a:t>
            </a: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Gerar as classes para os </a:t>
            </a:r>
            <a:r>
              <a:rPr lang="pt-PT" sz="2000" b="1" i="1" u="sng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src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antlr4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usando o terminal,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não esquecendo a indicação do </a:t>
            </a:r>
            <a:r>
              <a:rPr lang="pt-PT" sz="2000" b="1" i="1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package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do projeto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(pode ser criado um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</a:rPr>
              <a:t>script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 para correr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</a:rPr>
              <a:t>sempre que modifica a gramática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endParaRPr lang="pt-PT" sz="1400" spc="-1" dirty="0">
              <a:solidFill>
                <a:srgbClr val="000000"/>
              </a:solidFill>
              <a:latin typeface="Lucida Console"/>
            </a:endParaRPr>
          </a:p>
          <a:p>
            <a:pPr marL="0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$ antlr4 -o 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.</a:t>
            </a: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50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-package expressions.antlr4 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2000" b="1" spc="-150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–no-</a:t>
            </a:r>
            <a:r>
              <a:rPr lang="pt-PT" b="1" spc="-150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50" dirty="0">
                <a:solidFill>
                  <a:srgbClr val="000000"/>
                </a:solidFill>
                <a:latin typeface="Lucida Console"/>
              </a:rPr>
              <a:t>Expressions.g4</a:t>
            </a:r>
            <a:endParaRPr lang="pt-PT" sz="1600" b="0" i="1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C71C957-6CDE-40E6-8FEC-AF72AA86B4A2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012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4AA9F5B1-9E88-430D-A3A0-E9D9C62DC14A}"/>
              </a:ext>
            </a:extLst>
          </p:cNvPr>
          <p:cNvSpPr/>
          <p:nvPr/>
        </p:nvSpPr>
        <p:spPr>
          <a:xfrm>
            <a:off x="144000" y="1872000"/>
            <a:ext cx="8856002" cy="407160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" name="TextShape 2"/>
          <p:cNvSpPr txBox="1"/>
          <p:nvPr/>
        </p:nvSpPr>
        <p:spPr>
          <a:xfrm>
            <a:off x="0" y="1368000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Acrescentar/modificar o código da classe 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xpressions</a:t>
            </a:r>
            <a:endParaRPr lang="pt-PT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57200" y="1872000"/>
            <a:ext cx="8614800" cy="48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>
                <a:latin typeface="Lucida Console"/>
              </a:rPr>
              <a:t>package </a:t>
            </a:r>
            <a:r>
              <a:rPr lang="pt-PT" sz="1400" b="0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java.io.*;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org.antlr.v4.runtime.tree.*;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expressions.antlr4.*;</a:t>
            </a:r>
            <a:endParaRPr lang="pt-PT" sz="14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class</a:t>
            </a:r>
            <a:r>
              <a:rPr lang="pt-PT" sz="1400" b="1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Expressions</a:t>
            </a:r>
            <a:r>
              <a:rPr lang="pt-PT" sz="1400" b="1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latin typeface="Lucida Console"/>
              </a:rPr>
              <a:t>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main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String</a:t>
            </a:r>
            <a:r>
              <a:rPr lang="pt-PT" sz="1400" b="0" strike="noStrike" spc="-1" dirty="0">
                <a:latin typeface="Lucida Console"/>
              </a:rPr>
              <a:t>[] </a:t>
            </a:r>
            <a:r>
              <a:rPr lang="pt-PT" sz="1400" b="0" strike="noStrike" spc="-1" dirty="0" err="1">
                <a:latin typeface="Lucida Console"/>
              </a:rPr>
              <a:t>args</a:t>
            </a:r>
            <a:r>
              <a:rPr lang="pt-PT" sz="1400" b="0" strike="noStrike" spc="-1" dirty="0">
                <a:latin typeface="Lucida Console"/>
              </a:rPr>
              <a:t>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Visitor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spc="-1" dirty="0" err="1"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(); //versão anterior, para comparar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Listener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parseWithListener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i="1" spc="-1" dirty="0">
                <a:highlight>
                  <a:srgbClr val="FFFF00"/>
                </a:highlight>
                <a:latin typeface="Lucida Console"/>
              </a:rPr>
              <a:t> </a:t>
            </a:r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C0364F6-E3BA-4D9D-8A8F-0C81F396E129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EBD9B05-42DB-410E-9097-5FF4446CD609}"/>
              </a:ext>
            </a:extLst>
          </p:cNvPr>
          <p:cNvSpPr/>
          <p:nvPr/>
        </p:nvSpPr>
        <p:spPr>
          <a:xfrm>
            <a:off x="144000" y="1872000"/>
            <a:ext cx="8856002" cy="2864123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" name="TextShape 3"/>
          <p:cNvSpPr txBox="1"/>
          <p:nvPr/>
        </p:nvSpPr>
        <p:spPr>
          <a:xfrm>
            <a:off x="0" y="1872000"/>
            <a:ext cx="9144000" cy="48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parseWithListener</a:t>
            </a:r>
            <a:r>
              <a:rPr lang="pt-PT" sz="1400" b="0" strike="noStrike" spc="-1" dirty="0">
                <a:latin typeface="Lucida Console"/>
              </a:rPr>
              <a:t>()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600" b="1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50" dirty="0">
                <a:latin typeface="Lucida Console"/>
              </a:rPr>
              <a:t> = </a:t>
            </a:r>
            <a:r>
              <a:rPr lang="pt-PT" sz="1400" b="0" strike="noStrike" spc="-150" dirty="0" err="1">
                <a:latin typeface="Lucida Console"/>
              </a:rPr>
              <a:t>new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CharStreams.fromFileName</a:t>
            </a:r>
            <a:r>
              <a:rPr lang="pt-PT" sz="1400" b="0" strike="noStrike" spc="-150" dirty="0">
                <a:latin typeface="Lucida Console"/>
              </a:rPr>
              <a:t>("</a:t>
            </a:r>
            <a:r>
              <a:rPr lang="pt-PT" sz="1400" b="0" i="1" strike="noStrike" spc="-150" dirty="0">
                <a:highlight>
                  <a:srgbClr val="C0C0C0"/>
                </a:highlight>
                <a:latin typeface="Lucida Console"/>
              </a:rPr>
              <a:t>teste.txt</a:t>
            </a:r>
            <a:r>
              <a:rPr lang="pt-PT" sz="1400" b="0" strike="noStrike" spc="-150" dirty="0">
                <a:latin typeface="Lucida Console"/>
              </a:rPr>
              <a:t>"));</a:t>
            </a:r>
            <a:endParaRPr lang="pt-PT" sz="1400" b="0" strike="noStrike" spc="-150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 err="1">
                <a:latin typeface="Lucida Console"/>
              </a:rPr>
              <a:t>.start</a:t>
            </a:r>
            <a:r>
              <a:rPr lang="pt-PT" sz="1400" b="0" strike="noStrike" spc="-1" dirty="0">
                <a:latin typeface="Lucida Console"/>
              </a:rPr>
              <a:t>(); // parse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ParseTreeWalker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walker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ParseTreeWalker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FF0000"/>
                </a:solidFill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walker</a:t>
            </a:r>
            <a:r>
              <a:rPr lang="pt-PT" sz="1400" b="0" strike="noStrike" spc="-1" dirty="0" err="1">
                <a:latin typeface="Lucida Console"/>
              </a:rPr>
              <a:t>.walk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>
                <a:latin typeface="Lucida Console"/>
              </a:rPr>
              <a:t>, 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 err="1">
                <a:latin typeface="Lucida Console"/>
              </a:rPr>
              <a:t>.getResult</a:t>
            </a:r>
            <a:r>
              <a:rPr lang="pt-PT" sz="1400" spc="-1" dirty="0">
                <a:latin typeface="Lucida Console"/>
              </a:rPr>
              <a:t>()); // print </a:t>
            </a:r>
            <a:r>
              <a:rPr lang="pt-PT" sz="1400" spc="-1" dirty="0" err="1">
                <a:latin typeface="Lucida Console"/>
              </a:rPr>
              <a:t>the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spc="-1" dirty="0" err="1">
                <a:latin typeface="Lucida Console"/>
              </a:rPr>
              <a:t>result</a:t>
            </a:r>
            <a:r>
              <a:rPr lang="pt-PT" sz="1400" spc="-1" dirty="0">
                <a:latin typeface="Lucida Console"/>
              </a:rPr>
              <a:t>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6AF8378-361E-47F1-986B-55A8F60009BA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249FCE0-5633-410A-8B13-6F0AC9B57DAB}"/>
              </a:ext>
            </a:extLst>
          </p:cNvPr>
          <p:cNvSpPr/>
          <p:nvPr/>
        </p:nvSpPr>
        <p:spPr>
          <a:xfrm>
            <a:off x="144000" y="1956738"/>
            <a:ext cx="8856002" cy="3461262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TextShape 2"/>
          <p:cNvSpPr txBox="1"/>
          <p:nvPr/>
        </p:nvSpPr>
        <p:spPr>
          <a:xfrm>
            <a:off x="0" y="1440000"/>
            <a:ext cx="868644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Adicionar uma nova classe </a:t>
            </a:r>
            <a:r>
              <a:rPr lang="pt-PT" sz="2000" b="1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EvalListener</a:t>
            </a:r>
            <a:endParaRPr lang="pt-PT" sz="20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1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</a:rPr>
              <a:t>Estende </a:t>
            </a:r>
            <a:r>
              <a:rPr lang="pt-PT" sz="2000" b="1" i="1" spc="-1" dirty="0" err="1">
                <a:latin typeface="Lucida Console"/>
              </a:rPr>
              <a:t>ExpressionsBaseVisitor</a:t>
            </a:r>
            <a:r>
              <a:rPr lang="pt-PT" sz="2000" spc="-1" dirty="0">
                <a:solidFill>
                  <a:srgbClr val="000000"/>
                </a:solidFill>
              </a:rPr>
              <a:t> </a:t>
            </a:r>
            <a:br>
              <a:rPr lang="pt-PT" sz="2000" spc="-1" dirty="0">
                <a:solidFill>
                  <a:srgbClr val="000000"/>
                </a:solidFill>
              </a:rPr>
            </a:br>
            <a:r>
              <a:rPr lang="pt-PT" sz="2000" spc="-1" dirty="0">
                <a:solidFill>
                  <a:srgbClr val="000000"/>
                </a:solidFill>
              </a:rPr>
              <a:t>uma das classes resultantes do ANTLR4 a partir da gramática</a:t>
            </a:r>
            <a:endParaRPr lang="pt-PT" sz="2000" spc="-1" dirty="0">
              <a:solidFill>
                <a:srgbClr val="000000"/>
              </a:solidFill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1" i="1" strike="noStrike" spc="-1" dirty="0" err="1">
                <a:solidFill>
                  <a:srgbClr val="7030A0"/>
                </a:solidFill>
                <a:latin typeface="Arial"/>
              </a:rPr>
              <a:t>Stack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dá suporte aos cálculos intermédios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457200" y="1944000"/>
            <a:ext cx="8686800" cy="31438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rgbClr val="FF0000"/>
                </a:solidFill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extends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ExpressionsBaseListener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private</a:t>
            </a:r>
            <a:r>
              <a:rPr lang="pt-PT" sz="1400" b="0" strike="noStrike" spc="-1" dirty="0">
                <a:latin typeface="Lucida Console"/>
              </a:rPr>
              <a:t> final </a:t>
            </a:r>
            <a:r>
              <a:rPr lang="pt-PT" sz="1400" strike="noStrike" spc="-1" dirty="0" err="1"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&lt;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&gt;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&lt;&gt;();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getResult</a:t>
            </a:r>
            <a:r>
              <a:rPr lang="pt-PT" sz="1400" b="0" strike="noStrike" spc="-1" dirty="0">
                <a:latin typeface="Lucida Console"/>
              </a:rPr>
              <a:t>()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.peek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enter</a:t>
            </a:r>
            <a:r>
              <a:rPr lang="pt-PT" sz="1600" b="1" strike="noStrike" spc="-1" dirty="0" err="1">
                <a:latin typeface="Lucida Console"/>
              </a:rPr>
              <a:t>AtomExpr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ExpressionsParser.AtomExprContext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Integer.valueOf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atom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()));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spc="-1" dirty="0">
                <a:latin typeface="Lucida Console"/>
              </a:rPr>
              <a:t>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i="1" spc="-1" dirty="0">
                <a:highlight>
                  <a:srgbClr val="FFFF00"/>
                </a:highlight>
                <a:latin typeface="Lucida Console"/>
              </a:rPr>
              <a:t> </a:t>
            </a:r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</a:t>
            </a: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4E11F9B-C7D3-4E2B-9073-CEC72D00FBB3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1C81B13-18F3-4B0D-9DDB-A03082AA8B74}"/>
              </a:ext>
            </a:extLst>
          </p:cNvPr>
          <p:cNvSpPr/>
          <p:nvPr/>
        </p:nvSpPr>
        <p:spPr>
          <a:xfrm>
            <a:off x="144000" y="1627479"/>
            <a:ext cx="8856002" cy="5042952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TextShape 3"/>
          <p:cNvSpPr txBox="1"/>
          <p:nvPr/>
        </p:nvSpPr>
        <p:spPr>
          <a:xfrm>
            <a:off x="0" y="1627479"/>
            <a:ext cx="9144000" cy="4046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exitOpExprMulDiv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ExpressionsParser.OpExprMulDivContext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if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(0)=='*')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*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 </a:t>
            </a:r>
            <a:r>
              <a:rPr lang="pt-PT" sz="1400" b="0" strike="noStrike" spc="-1" dirty="0" err="1">
                <a:latin typeface="Lucida Console"/>
              </a:rPr>
              <a:t>else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/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OpExprMulDiv</a:t>
            </a:r>
            <a:endParaRPr lang="pt-PT" sz="1400" b="1" i="1" spc="-1" dirty="0">
              <a:solidFill>
                <a:schemeClr val="bg1">
                  <a:lumMod val="50000"/>
                </a:schemeClr>
              </a:solidFill>
              <a:latin typeface="Lucida Console"/>
              <a:ea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exitOpExprSumDif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ExpressionsParser.OpExprSumDifContext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if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(0)=='+')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+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 </a:t>
            </a:r>
            <a:r>
              <a:rPr lang="pt-PT" sz="1400" b="0" strike="noStrike" spc="-1" dirty="0" err="1">
                <a:latin typeface="Lucida Console"/>
              </a:rPr>
              <a:t>else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-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OpExprSumDif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DF68DD1D-E2F4-4EA5-990C-AAE25ABF40BC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288000" y="1440000"/>
            <a:ext cx="8712000" cy="1584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Falta criar um ficheiro (</a:t>
            </a:r>
            <a:r>
              <a:rPr lang="pt-PT" sz="2000" i="1" spc="-1" dirty="0">
                <a:solidFill>
                  <a:srgbClr val="000000"/>
                </a:solidFill>
                <a:highlight>
                  <a:srgbClr val="C0C0C0"/>
                </a:highlight>
                <a:latin typeface="Lucida Console"/>
                <a:ea typeface="Arial"/>
              </a:rPr>
              <a:t>teste.txt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) com uma expressão de teste …</a:t>
            </a:r>
            <a:endParaRPr lang="pt-PT" sz="2000" spc="-1" dirty="0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Exemplo :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PT" sz="20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  <a:ea typeface="Arial"/>
              </a:rPr>
              <a:t>3+5*2-8*2</a:t>
            </a:r>
            <a:endParaRPr lang="pt-PT" sz="20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71CEAC02-6F12-4D77-8FB5-0747E1A1C2AF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Criar aplicação JAVA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pt-PT" sz="200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Netbeans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FECF-312D-4FC5-BF45-7F1C6D29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57" y="3488013"/>
            <a:ext cx="4886325" cy="190023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954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Fazer algo com base na entrada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90955EA7-85D1-4357-9436-F2F837C52393}"/>
              </a:ext>
            </a:extLst>
          </p:cNvPr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\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Opções </a:t>
            </a:r>
            <a:r>
              <a:rPr lang="pt-PT" sz="3000" b="1" spc="-1" dirty="0">
                <a:solidFill>
                  <a:srgbClr val="000000"/>
                </a:solidFill>
                <a:latin typeface="Arial"/>
                <a:ea typeface="Arial"/>
              </a:rPr>
              <a:t>para implementação </a:t>
            </a: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de ações </a:t>
            </a:r>
            <a:b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em gramáticas com ANTLR4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2800" strike="noStrike" spc="-1" dirty="0">
                <a:solidFill>
                  <a:srgbClr val="000000"/>
                </a:solidFill>
                <a:latin typeface="Arial"/>
                <a:ea typeface="Arial"/>
              </a:rPr>
              <a:t> ou </a:t>
            </a:r>
            <a:r>
              <a:rPr lang="pt-PT" sz="280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r>
              <a:rPr lang="pt-PT" sz="2800" strike="noStrike" spc="-1" dirty="0">
                <a:solidFill>
                  <a:srgbClr val="000000"/>
                </a:solidFill>
                <a:latin typeface="Arial"/>
                <a:ea typeface="Arial"/>
              </a:rPr>
              <a:t> (classes)</a:t>
            </a:r>
            <a:endParaRPr lang="pt-PT" sz="280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Ações Semânticas na gramática</a:t>
            </a:r>
            <a:endParaRPr lang="pt-PT" sz="2800" b="1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521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Gramática com Ações Semânticas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600" b="0" strike="noStrike" spc="-1" dirty="0">
                <a:solidFill>
                  <a:srgbClr val="000000"/>
                </a:solidFill>
                <a:latin typeface="Arial"/>
              </a:rPr>
              <a:t>Faz as ações na gramática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600" b="0" strike="noStrike" spc="-1" dirty="0">
                <a:solidFill>
                  <a:srgbClr val="000000"/>
                </a:solidFill>
                <a:latin typeface="Arial"/>
              </a:rPr>
              <a:t>Só no final é que apresenta os resultados </a:t>
            </a:r>
            <a:br>
              <a:rPr lang="pt-PT" sz="26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600" b="0" i="1" strike="noStrike" spc="-1" dirty="0">
                <a:solidFill>
                  <a:srgbClr val="000000"/>
                </a:solidFill>
                <a:latin typeface="Arial"/>
              </a:rPr>
              <a:t>(quando completa a árvore de parse)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600" b="0" strike="noStrike" spc="-1" dirty="0">
                <a:solidFill>
                  <a:srgbClr val="000000"/>
                </a:solidFill>
                <a:latin typeface="Arial"/>
              </a:rPr>
              <a:t>Para análise linha a linha, é necessário reescrever a gramática e usar uma classe que invoque o </a:t>
            </a:r>
            <a:r>
              <a:rPr lang="pt-PT" sz="2600" b="0" i="1" strike="noStrike" spc="-1" dirty="0" err="1">
                <a:solidFill>
                  <a:srgbClr val="000000"/>
                </a:solidFill>
                <a:latin typeface="Arial"/>
              </a:rPr>
              <a:t>parser</a:t>
            </a:r>
            <a:r>
              <a:rPr lang="pt-PT" sz="2600" b="0" strike="noStrike" spc="-1" dirty="0">
                <a:solidFill>
                  <a:srgbClr val="000000"/>
                </a:solidFill>
                <a:latin typeface="Arial"/>
              </a:rPr>
              <a:t> para cada linha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DCA9E1C-F4C1-417C-93A3-12EC076025DF}"/>
              </a:ext>
            </a:extLst>
          </p:cNvPr>
          <p:cNvSpPr/>
          <p:nvPr/>
        </p:nvSpPr>
        <p:spPr>
          <a:xfrm>
            <a:off x="117231" y="1417320"/>
            <a:ext cx="8947796" cy="3424311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// </a:t>
            </a:r>
            <a:r>
              <a:rPr lang="pt-PT" sz="1600" spc="-1" dirty="0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.g4</a:t>
            </a:r>
          </a:p>
          <a:p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	   // nome da gramática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Lucida Console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header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	   // classes a incluir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java.util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java.lang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java.io.*;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members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  // </a:t>
            </a:r>
            <a:r>
              <a:rPr lang="pt-PT" b="1" strike="noStrike" spc="-1" dirty="0" err="1">
                <a:solidFill>
                  <a:srgbClr val="7030A0"/>
                </a:solidFill>
                <a:latin typeface="Lucida Console"/>
              </a:rPr>
              <a:t>HashMap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para guardar valores das variáveis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&lt;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&gt;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new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HashMap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&lt;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&gt;();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51B85526-B152-45A7-8830-6EBEA13A35DD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Gramática com Ações Semânticas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1D206D2-06F6-4C44-AA93-9407F9DD6ABD}"/>
              </a:ext>
            </a:extLst>
          </p:cNvPr>
          <p:cNvSpPr/>
          <p:nvPr/>
        </p:nvSpPr>
        <p:spPr>
          <a:xfrm>
            <a:off x="216000" y="2426677"/>
            <a:ext cx="8712000" cy="205153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Instalação (http://www.antlr.org/)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16000" y="1600200"/>
            <a:ext cx="89280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OS X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cd /usr/local/lib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sudo curl -O https://www.antlr.org/download/antlr-4.9.2-complete.jar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export CLASSPATH=".:/usr/local/lib/antlr-4.9.2-complete.jar:$CLASSPATH"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antlr4='java -jar /usr/local/lib/antlr-4.9.2-complete.jar'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grun='java org.antlr.v4.gui.TestRig'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37DA005-FADB-47C9-B882-2F6C941B7025}"/>
              </a:ext>
            </a:extLst>
          </p:cNvPr>
          <p:cNvSpPr/>
          <p:nvPr/>
        </p:nvSpPr>
        <p:spPr>
          <a:xfrm>
            <a:off x="117231" y="1417320"/>
            <a:ext cx="8947796" cy="4069080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TextShape 2"/>
          <p:cNvSpPr txBox="1"/>
          <p:nvPr/>
        </p:nvSpPr>
        <p:spPr>
          <a:xfrm>
            <a:off x="457200" y="1581442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/** Regra inicial; começa o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aqui. */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stat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+ ;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só uma expressão, apresenta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stat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NEWLINE 		  {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System.out.println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);}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atribuição, guarda na tabela de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hash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o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| </a:t>
            </a:r>
            <a:r>
              <a:rPr lang="pt-PT" sz="1600" b="1" strike="noStrike" spc="-1" dirty="0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'='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NEWLINE 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id = $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.put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(id, 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System.out.println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(id+":“+$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linha em branco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| NEWLINE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43A38D7-905B-40FC-AFBF-114AAB884A00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Gramática com Ações Semânticas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7751AFD-483A-46D5-BF22-623307A76E5D}"/>
              </a:ext>
            </a:extLst>
          </p:cNvPr>
          <p:cNvSpPr/>
          <p:nvPr/>
        </p:nvSpPr>
        <p:spPr>
          <a:xfrm>
            <a:off x="117231" y="1417319"/>
            <a:ext cx="8947796" cy="5323449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returns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[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]       // 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serve para guardar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: a=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=('*'|'/') b=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$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.getType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()==MUL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*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else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/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a=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=('+'|'-') b=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$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.getType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()==ADD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+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else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-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</a:t>
            </a:r>
            <a:r>
              <a:rPr lang="pt-PT" sz="1600" b="1" strike="noStrike" spc="-1" dirty="0">
                <a:solidFill>
                  <a:schemeClr val="accent6"/>
                </a:solidFill>
                <a:latin typeface="Lucida Console"/>
              </a:rPr>
              <a:t>INT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{$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Integer.valueOf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($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INT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());}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</a:t>
            </a:r>
            <a:r>
              <a:rPr lang="pt-PT" sz="1600" b="1" spc="-1" dirty="0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{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id = $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.containsKey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(id)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'(' e=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')' {$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C725461-EFAE-4095-87A4-022D78BA9D0B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Gramática com Ações Semânticas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7AE4B88-C3EF-4DBD-9325-A8C35ACA33A1}"/>
              </a:ext>
            </a:extLst>
          </p:cNvPr>
          <p:cNvSpPr/>
          <p:nvPr/>
        </p:nvSpPr>
        <p:spPr>
          <a:xfrm>
            <a:off x="117231" y="1417320"/>
            <a:ext cx="8947796" cy="3400865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Gramática (Tokens)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MUL : '*' ;      // atribui nomes aos operadores para usar na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DIV : '/' ;      // gramática em cima, e identificar a operação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ADD : '+' 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SUB : '-' 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ID : [a-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zA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-Z]+ ;      // reconhece identificadores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INT : [0-9]+ ;        // reconhece inteiros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NEWLINE:'\r'? '\n' ;  // devolve o fim de linha para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// terminar a expressão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WS : [ \t]+ -&gt;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; // ignora os espaços e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tabs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FB1992D-937A-4A7A-B074-DD8C0158BDC0}"/>
              </a:ext>
            </a:extLst>
          </p:cNvPr>
          <p:cNvSpPr/>
          <p:nvPr/>
        </p:nvSpPr>
        <p:spPr>
          <a:xfrm>
            <a:off x="797169" y="4924542"/>
            <a:ext cx="3868616" cy="772873"/>
          </a:xfrm>
          <a:prstGeom prst="snip2DiagRect">
            <a:avLst>
              <a:gd name="adj1" fmla="val 0"/>
              <a:gd name="adj2" fmla="val 2425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2ACF6F7-9999-4DAB-8E59-1FD2B63909ED}"/>
              </a:ext>
            </a:extLst>
          </p:cNvPr>
          <p:cNvSpPr/>
          <p:nvPr/>
        </p:nvSpPr>
        <p:spPr>
          <a:xfrm>
            <a:off x="211015" y="1500554"/>
            <a:ext cx="6002216" cy="2778369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Testar Exemplo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// </a:t>
            </a:r>
            <a:r>
              <a:rPr lang="pt-PT" sz="1600" spc="-1" dirty="0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.g4</a:t>
            </a:r>
          </a:p>
          <a:p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;	   // nome da gramática</a:t>
            </a:r>
            <a:endParaRPr lang="pt-PT" sz="1600" spc="-1" dirty="0">
              <a:solidFill>
                <a:srgbClr val="000000"/>
              </a:solidFill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header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java.util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java.lang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java.io.*;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…</a:t>
            </a:r>
            <a:endParaRPr lang="pt-PT" sz="16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WS : [ \t]+ -&gt;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; //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toss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out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whitespace</a:t>
            </a:r>
            <a:endParaRPr lang="pt-PT" sz="1600" b="0" strike="noStrike" spc="-1" dirty="0">
              <a:solidFill>
                <a:srgbClr val="000000"/>
              </a:solidFill>
              <a:latin typeface="Lucida Console"/>
            </a:endParaRPr>
          </a:p>
          <a:p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</a:rPr>
              <a:t>Gerar Classes ANTLR4 e compilar</a:t>
            </a: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antlr4 ActionExpr.g4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Lucida Console"/>
              </a:rPr>
              <a:t>javac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ActionExpr*.java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59A31B4-CA82-4A38-B1DA-99DB980B3762}"/>
              </a:ext>
            </a:extLst>
          </p:cNvPr>
          <p:cNvSpPr/>
          <p:nvPr/>
        </p:nvSpPr>
        <p:spPr>
          <a:xfrm>
            <a:off x="3575538" y="1359877"/>
            <a:ext cx="5568462" cy="1863969"/>
          </a:xfrm>
          <a:prstGeom prst="snip2DiagRect">
            <a:avLst>
              <a:gd name="adj1" fmla="val 0"/>
              <a:gd name="adj2" fmla="val 109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5" name="TextShape 1"/>
          <p:cNvSpPr txBox="1"/>
          <p:nvPr/>
        </p:nvSpPr>
        <p:spPr>
          <a:xfrm>
            <a:off x="457200" y="274680"/>
            <a:ext cx="8229240" cy="80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Testar Exemplo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0" y="1078524"/>
            <a:ext cx="3200400" cy="235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166688">
              <a:buFont typeface="Arial" panose="020B0604020202020204" pitchFamily="34" charset="0"/>
              <a:buChar char="•"/>
            </a:pP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teste.txt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var=2+5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teste=2*3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teste+var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nova=(</a:t>
            </a:r>
            <a:r>
              <a:rPr lang="pt-PT" sz="1600" i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teste+var</a:t>
            </a:r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)*2-5*3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nova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(2*20+1)*2+15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endParaRPr lang="pt-PT" sz="2000" b="0" i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DD143-FC78-4950-B23C-0C9E2810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3141785"/>
            <a:ext cx="8979516" cy="3669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29C71746-E783-473C-8094-FC1132AAFA0D}"/>
              </a:ext>
            </a:extLst>
          </p:cNvPr>
          <p:cNvSpPr txBox="1"/>
          <p:nvPr/>
        </p:nvSpPr>
        <p:spPr>
          <a:xfrm>
            <a:off x="3200400" y="1078524"/>
            <a:ext cx="5943600" cy="235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166688">
              <a:buFont typeface="Arial" panose="020B0604020202020204" pitchFamily="34" charset="0"/>
              <a:buChar char="•"/>
            </a:pP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Correr exemplo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grun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ActionExpr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gui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0" i="1" strike="noStrike" spc="-1" dirty="0">
                <a:solidFill>
                  <a:srgbClr val="000000"/>
                </a:solidFill>
                <a:latin typeface="Lucida Console"/>
              </a:rPr>
              <a:t>teste.txt</a:t>
            </a:r>
            <a:endParaRPr lang="pt-PT" b="0" i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var:7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teste:6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13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nova:11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11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97</a:t>
            </a:r>
            <a:endParaRPr lang="pt-P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/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Exercício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311662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spc="-1" dirty="0">
                <a:solidFill>
                  <a:srgbClr val="000000"/>
                </a:solidFill>
                <a:latin typeface="Arial"/>
              </a:rPr>
              <a:t>D</a:t>
            </a:r>
            <a:r>
              <a:rPr lang="pt-PT" sz="2200" spc="-1" dirty="0">
                <a:solidFill>
                  <a:srgbClr val="000000"/>
                </a:solidFill>
                <a:latin typeface="Arial"/>
              </a:rPr>
              <a:t>ado o exemplo anterior de gramática com ações semânticas, faça o seguinte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Apague o código relativo às ações semânticas;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Usando a gramática, implemente uma aplicação que faça o mesmo (avaliar expressões aritméticas com variáveis) usando </a:t>
            </a:r>
            <a:r>
              <a:rPr lang="pt-PT" i="1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Repita agora o ponto anterior</a:t>
            </a:r>
            <a:r>
              <a:rPr lang="pt-PT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usando </a:t>
            </a:r>
            <a:r>
              <a:rPr lang="pt-PT" b="0" i="1" strike="noStrike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2"/>
          <p:cNvSpPr txBox="1"/>
          <p:nvPr/>
        </p:nvSpPr>
        <p:spPr>
          <a:xfrm>
            <a:off x="457200" y="1417320"/>
            <a:ext cx="86868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Terence Parr speaking about ANTLR4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2"/>
              </a:rPr>
              <a:t>http://vimeo.com/m/59285751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ANTLR4-Website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3"/>
              </a:rPr>
              <a:t>http://www.antlr.org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Book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50" dirty="0">
                <a:solidFill>
                  <a:srgbClr val="1155CC"/>
                </a:solidFill>
                <a:uFillTx/>
                <a:latin typeface="Arial"/>
                <a:ea typeface="Arial"/>
                <a:hlinkClick r:id="rId4"/>
              </a:rPr>
              <a:t>http://pragprog.com/book/tpantlr2/the-definitive-antlr-4-reference</a:t>
            </a:r>
            <a:endParaRPr lang="en-US" sz="2400" b="0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Based on</a:t>
            </a:r>
            <a:r>
              <a:rPr lang="en-US" sz="3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dirty="0" err="1">
                <a:solidFill>
                  <a:srgbClr val="000000"/>
                </a:solidFill>
                <a:ea typeface="Arial"/>
              </a:rPr>
              <a:t>O.Zeigermann’s</a:t>
            </a:r>
            <a:r>
              <a:rPr lang="en-US" sz="3000" spc="-1" dirty="0">
                <a:solidFill>
                  <a:srgbClr val="000000"/>
                </a:solidFill>
                <a:ea typeface="Arial"/>
              </a:rPr>
              <a:t> GitHub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5"/>
              </a:rPr>
              <a:t>https://github.com/DJCordhose/antlr4-sandbox</a:t>
            </a:r>
            <a:endParaRPr lang="en-US" sz="2400" b="0" u="sng" strike="noStrike" spc="-1" dirty="0">
              <a:solidFill>
                <a:srgbClr val="1155CC"/>
              </a:solidFill>
              <a:uFillTx/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spc="-1" dirty="0">
                <a:solidFill>
                  <a:srgbClr val="000000"/>
                </a:solidFill>
                <a:ea typeface="Arial"/>
              </a:rPr>
              <a:t>Repository of grammars written for ANTLR v4</a:t>
            </a:r>
            <a:r>
              <a:rPr lang="en-US" sz="3000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914400" lvl="1" indent="-38052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spc="-1" dirty="0">
                <a:solidFill>
                  <a:srgbClr val="000000"/>
                </a:solidFill>
                <a:hlinkClick r:id="rId6"/>
              </a:rPr>
              <a:t>https://github.com/antlr/grammars-v4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49E4643-AA9B-474C-BFC9-7C1B4436BEEC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Rec</a:t>
            </a:r>
            <a:r>
              <a:rPr lang="pt-PT" sz="3600" b="1" spc="-1" dirty="0">
                <a:solidFill>
                  <a:srgbClr val="000000"/>
                </a:solidFill>
                <a:latin typeface="Arial"/>
                <a:ea typeface="Arial"/>
              </a:rPr>
              <a:t>ursos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7EA20EB-FA14-4E41-8A7C-D5DD559B6111}"/>
              </a:ext>
            </a:extLst>
          </p:cNvPr>
          <p:cNvSpPr/>
          <p:nvPr/>
        </p:nvSpPr>
        <p:spPr>
          <a:xfrm>
            <a:off x="216000" y="2426677"/>
            <a:ext cx="8712000" cy="205153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Instalação (http://www.antlr.org/)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6000" y="1600200"/>
            <a:ext cx="89280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cd /usr/local/lib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wget https://www.antlr.org/download/antlr-4.9.2-complete.jar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export CLASSPATH=".:/usr/local/lib/antlr-4.9.2-complete.jar:$CLASSPATH"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antlr4='java -jar /usr/local/lib/antlr-4.9.2-complete.jar'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grun='java org.antlr.v4.gui.TestRig'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45"/>
          <p:cNvPicPr/>
          <p:nvPr/>
        </p:nvPicPr>
        <p:blipFill rotWithShape="1">
          <a:blip r:embed="rId2"/>
          <a:srcRect t="10746" r="6342"/>
          <a:stretch/>
        </p:blipFill>
        <p:spPr>
          <a:xfrm>
            <a:off x="164123" y="4454769"/>
            <a:ext cx="8815754" cy="22144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Parsing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com ANTLR4?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334051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Identificar e revelar a estrutura implícita </a:t>
            </a: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PT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de uma entrada numa árvore de </a:t>
            </a:r>
            <a:r>
              <a:rPr lang="pt-PT" sz="30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endParaRPr lang="pt-PT" sz="3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estrutura é descrita como uma gramática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É dividido em analisador léxico e sintático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árvore de </a:t>
            </a:r>
            <a:r>
              <a:rPr lang="pt-PT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pode ser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auto-gerada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C24FEFDA-18EF-4811-B05B-7A77B1512F79}"/>
              </a:ext>
            </a:extLst>
          </p:cNvPr>
          <p:cNvSpPr/>
          <p:nvPr/>
        </p:nvSpPr>
        <p:spPr>
          <a:xfrm>
            <a:off x="117231" y="2039818"/>
            <a:ext cx="8947796" cy="2108670"/>
          </a:xfrm>
          <a:prstGeom prst="snip2Diag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Primeiro Exemplo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94972" y="1417320"/>
            <a:ext cx="8849028" cy="2337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spc="-1" dirty="0">
                <a:solidFill>
                  <a:srgbClr val="0070C0"/>
                </a:solidFill>
                <a:latin typeface="Arial"/>
              </a:rPr>
              <a:t>Hello</a:t>
            </a:r>
            <a:r>
              <a:rPr lang="pt-PT" sz="2400" b="1" spc="-1" dirty="0">
                <a:latin typeface="Arial"/>
              </a:rPr>
              <a:t>.g4</a:t>
            </a: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 Define a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called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spc="-1" dirty="0" err="1">
                <a:solidFill>
                  <a:srgbClr val="00B050"/>
                </a:solidFill>
                <a:latin typeface="Lucida Console"/>
              </a:rPr>
              <a:t>Hello</a:t>
            </a:r>
            <a:endParaRPr lang="pt-PT" spc="-1" dirty="0">
              <a:solidFill>
                <a:srgbClr val="00B050"/>
              </a:solidFill>
              <a:latin typeface="Lucida Console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spc="-1" dirty="0">
                <a:solidFill>
                  <a:srgbClr val="000000"/>
                </a:solidFill>
                <a:latin typeface="Lucida Console"/>
              </a:rPr>
              <a:t>inicio  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: '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' ID ;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followed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by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an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ID : [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a-z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]+ ;           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lower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-case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;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spaces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tabs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newlines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E8F62A87-A998-4C3C-9869-3A308395277B}"/>
              </a:ext>
            </a:extLst>
          </p:cNvPr>
          <p:cNvSpPr/>
          <p:nvPr/>
        </p:nvSpPr>
        <p:spPr>
          <a:xfrm>
            <a:off x="117231" y="1722922"/>
            <a:ext cx="8947796" cy="2271562"/>
          </a:xfrm>
          <a:prstGeom prst="snip2Diag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0201A42-CEAC-4DE1-805D-3264DD057922}"/>
              </a:ext>
            </a:extLst>
          </p:cNvPr>
          <p:cNvSpPr/>
          <p:nvPr/>
        </p:nvSpPr>
        <p:spPr>
          <a:xfrm>
            <a:off x="668215" y="5240216"/>
            <a:ext cx="3083170" cy="86580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0000"/>
                </a:solidFill>
                <a:latin typeface="Arial"/>
                <a:ea typeface="Arial"/>
              </a:rPr>
              <a:t>Primeiro Exemplo</a:t>
            </a:r>
            <a:endParaRPr lang="pt-P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94972" y="1162287"/>
            <a:ext cx="8849028" cy="4077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strike="noStrike" spc="-1" dirty="0">
                <a:solidFill>
                  <a:srgbClr val="0070C0"/>
                </a:solidFill>
                <a:latin typeface="Arial"/>
              </a:rPr>
              <a:t>Hello</a:t>
            </a:r>
            <a:r>
              <a:rPr lang="pt-PT" sz="2400" b="1" strike="noStrike" spc="-1" dirty="0">
                <a:solidFill>
                  <a:srgbClr val="000000"/>
                </a:solidFill>
                <a:latin typeface="Arial"/>
              </a:rPr>
              <a:t>.g4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 Define a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called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spc="-1" dirty="0" err="1">
                <a:solidFill>
                  <a:srgbClr val="00B050"/>
                </a:solidFill>
                <a:latin typeface="Lucida Console"/>
              </a:rPr>
              <a:t>Hello</a:t>
            </a:r>
            <a:endParaRPr lang="pt-PT" spc="-1" dirty="0">
              <a:solidFill>
                <a:srgbClr val="00B050"/>
              </a:solidFill>
              <a:latin typeface="Lucida Console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spc="-1" dirty="0">
                <a:solidFill>
                  <a:srgbClr val="FF0000"/>
                </a:solidFill>
                <a:latin typeface="Lucida Console"/>
              </a:rPr>
              <a:t>inicio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 : '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' ID ;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followed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by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an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ID : [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a-z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]+ ;           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lower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-case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;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spaces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tabs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newlines</a:t>
            </a:r>
            <a:endParaRPr lang="pt-PT" b="0" strike="noStrike" spc="-1" dirty="0">
              <a:solidFill>
                <a:srgbClr val="00B050"/>
              </a:solidFill>
              <a:latin typeface="Lucida Console"/>
            </a:endParaRPr>
          </a:p>
          <a:p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i="1" spc="-1" dirty="0">
                <a:solidFill>
                  <a:srgbClr val="000000"/>
                </a:solidFill>
                <a:highlight>
                  <a:srgbClr val="FFFF00"/>
                </a:highlight>
              </a:rPr>
              <a:t>Case-</a:t>
            </a:r>
            <a:r>
              <a:rPr lang="pt-PT" sz="2400" i="1" spc="-1" dirty="0" err="1">
                <a:solidFill>
                  <a:srgbClr val="000000"/>
                </a:solidFill>
                <a:highlight>
                  <a:srgbClr val="FFFF00"/>
                </a:highlight>
              </a:rPr>
              <a:t>sensitive</a:t>
            </a:r>
            <a:r>
              <a:rPr lang="pt-PT" sz="2400" i="1" spc="-1" dirty="0">
                <a:solidFill>
                  <a:srgbClr val="000000"/>
                </a:solidFill>
                <a:highlight>
                  <a:srgbClr val="FFFF00"/>
                </a:highlight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spc="-1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sz="2400" b="1" spc="-1" dirty="0">
                <a:solidFill>
                  <a:srgbClr val="000000"/>
                </a:solidFill>
              </a:rPr>
              <a:t>Correr </a:t>
            </a:r>
            <a:r>
              <a:rPr lang="pt-PT" sz="2400" spc="-1" dirty="0">
                <a:solidFill>
                  <a:srgbClr val="000000"/>
                </a:solidFill>
              </a:rPr>
              <a:t>ANTLR4</a:t>
            </a:r>
            <a:r>
              <a:rPr lang="pt-PT" sz="2400" b="1" spc="-1" dirty="0">
                <a:solidFill>
                  <a:srgbClr val="000000"/>
                </a:solidFill>
              </a:rPr>
              <a:t> na linha de comando</a:t>
            </a:r>
            <a:endParaRPr lang="pt-PT" sz="2400" spc="-1" dirty="0">
              <a:solidFill>
                <a:srgbClr val="000000"/>
              </a:solidFill>
            </a:endParaRPr>
          </a:p>
          <a:p>
            <a:pPr lvl="1"/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$ antlr4 </a:t>
            </a:r>
            <a:r>
              <a:rPr lang="pt-PT" sz="2000" spc="-1" dirty="0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.g4</a:t>
            </a:r>
            <a:endParaRPr lang="pt-PT" sz="2000" spc="-1" dirty="0">
              <a:solidFill>
                <a:srgbClr val="000000"/>
              </a:solidFill>
            </a:endParaRPr>
          </a:p>
          <a:p>
            <a:pPr lvl="1"/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2000" spc="-1" dirty="0" err="1">
                <a:solidFill>
                  <a:srgbClr val="000000"/>
                </a:solidFill>
                <a:latin typeface="Lucida Console"/>
              </a:rPr>
              <a:t>javac</a:t>
            </a:r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spc="-1" dirty="0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*.java</a:t>
            </a:r>
            <a:endParaRPr lang="pt-PT" sz="2000" spc="-1" dirty="0">
              <a:solidFill>
                <a:srgbClr val="000000"/>
              </a:solidFill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431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7D20109-DA72-4450-BC28-B16528FE4DD1}"/>
              </a:ext>
            </a:extLst>
          </p:cNvPr>
          <p:cNvSpPr/>
          <p:nvPr/>
        </p:nvSpPr>
        <p:spPr>
          <a:xfrm>
            <a:off x="679938" y="1899139"/>
            <a:ext cx="3892061" cy="1078524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Primeiro Exemplo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39969" y="1541585"/>
            <a:ext cx="6435970" cy="5140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</a:rPr>
              <a:t>Testar na linha de comando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Lucida Console"/>
              </a:rPr>
              <a:t>grun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b="0" strike="noStrike" spc="-1" dirty="0" err="1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strike="noStrike" spc="-1" dirty="0">
                <a:solidFill>
                  <a:srgbClr val="FF0000"/>
                </a:solidFill>
                <a:latin typeface="Lucida Console"/>
              </a:rPr>
              <a:t>inicio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Lucida Console"/>
              </a:rPr>
              <a:t>gui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hello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endParaRPr lang="pt-PT" sz="2000" b="0" i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^Z</a:t>
            </a: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32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4000" spc="-1" dirty="0">
              <a:solidFill>
                <a:srgbClr val="000000"/>
              </a:solidFill>
              <a:latin typeface="Lucida Consol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^Z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means EOF on Windows; it’s </a:t>
            </a: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^D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in Linux</a:t>
            </a:r>
            <a:endParaRPr lang="pt-PT" b="0" i="1" strike="noStrike" spc="-1" dirty="0">
              <a:solidFill>
                <a:srgbClr val="00B050"/>
              </a:solidFill>
              <a:latin typeface="Arial"/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3CF19-1C5C-40CC-9D83-BB7E3600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2" y="2363921"/>
            <a:ext cx="5528306" cy="40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3538</Words>
  <Application>Microsoft Office PowerPoint</Application>
  <PresentationFormat>On-screen Show (4:3)</PresentationFormat>
  <Paragraphs>542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Lucida Console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José Tavares</cp:lastModifiedBy>
  <cp:revision>250</cp:revision>
  <dcterms:modified xsi:type="dcterms:W3CDTF">2021-04-30T15:35:18Z</dcterms:modified>
  <dc:language>pt-PT</dc:language>
</cp:coreProperties>
</file>