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305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30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304" r:id="rId33"/>
    <p:sldId id="287" r:id="rId34"/>
    <p:sldId id="288" r:id="rId35"/>
    <p:sldId id="289" r:id="rId36"/>
    <p:sldId id="290" r:id="rId37"/>
    <p:sldId id="301" r:id="rId38"/>
    <p:sldId id="302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9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419472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4194720"/>
            <a:ext cx="26496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4194720"/>
            <a:ext cx="26496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4194720"/>
            <a:ext cx="26496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96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96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96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96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419472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419472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4194720"/>
            <a:ext cx="26496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4194720"/>
            <a:ext cx="26496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4194720"/>
            <a:ext cx="26496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96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96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96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96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419472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lIns="0" tIns="0" rIns="0" bIns="0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85800" y="2111040"/>
            <a:ext cx="7772040" cy="1546200"/>
          </a:xfrm>
          <a:prstGeom prst="rect">
            <a:avLst/>
          </a:prstGeom>
        </p:spPr>
        <p:txBody>
          <a:bodyPr tIns="91440" bIns="91440" anchor="b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pic>
        <p:nvPicPr>
          <p:cNvPr id="2" name="Picture 154" descr="isep_barra"/>
          <p:cNvPicPr/>
          <p:nvPr/>
        </p:nvPicPr>
        <p:blipFill>
          <a:blip r:embed="rId14"/>
          <a:stretch/>
        </p:blipFill>
        <p:spPr>
          <a:xfrm>
            <a:off x="5040" y="5040"/>
            <a:ext cx="9139320" cy="49860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lstStyle/>
          <a:p>
            <a:endParaRPr lang="pt-P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pic>
        <p:nvPicPr>
          <p:cNvPr id="41" name="Picture 154" descr="isep_barra"/>
          <p:cNvPicPr/>
          <p:nvPr/>
        </p:nvPicPr>
        <p:blipFill>
          <a:blip r:embed="rId14"/>
          <a:stretch/>
        </p:blipFill>
        <p:spPr>
          <a:xfrm>
            <a:off x="5040" y="5040"/>
            <a:ext cx="9139320" cy="49860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tlr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tlr.org/" TargetMode="Externa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tlr.org/" TargetMode="External"/><Relationship Id="rId2" Type="http://schemas.openxmlformats.org/officeDocument/2006/relationships/hyperlink" Target="http://vimeo.com/m/59285751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github.com/antlr/grammars-v4" TargetMode="External"/><Relationship Id="rId5" Type="http://schemas.openxmlformats.org/officeDocument/2006/relationships/hyperlink" Target="https://github.com/DJCordhose/antlr4-sandbox" TargetMode="External"/><Relationship Id="rId4" Type="http://schemas.openxmlformats.org/officeDocument/2006/relationships/hyperlink" Target="http://pragprog.com/book/tpantlr2/the-definitive-antlr-4-referenc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48000" y="1232280"/>
            <a:ext cx="7772040" cy="1546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PT" sz="4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Introduction to</a:t>
            </a:r>
            <a:br>
              <a:rPr dirty="0"/>
            </a:br>
            <a:r>
              <a:rPr lang="pt-PT" sz="4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ANTLR 4</a:t>
            </a:r>
            <a:endParaRPr lang="pt-PT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253880" y="4857120"/>
            <a:ext cx="7458120" cy="1656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r">
              <a:lnSpc>
                <a:spcPct val="100000"/>
              </a:lnSpc>
            </a:pPr>
            <a:r>
              <a:rPr lang="pt-PT" sz="3000" b="1" strike="noStrike" spc="-1" dirty="0">
                <a:solidFill>
                  <a:srgbClr val="999999"/>
                </a:solidFill>
                <a:latin typeface="Arial"/>
                <a:ea typeface="Arial"/>
              </a:rPr>
              <a:t>José Tavares – </a:t>
            </a:r>
            <a:r>
              <a:rPr lang="pt-PT" sz="3000" b="1" spc="-1" dirty="0">
                <a:solidFill>
                  <a:srgbClr val="999999"/>
                </a:solidFill>
                <a:latin typeface="Arial"/>
              </a:rPr>
              <a:t>José Marinho </a:t>
            </a:r>
            <a:r>
              <a:rPr lang="pt-PT" sz="2200" b="1" spc="-1" dirty="0">
                <a:solidFill>
                  <a:srgbClr val="999999"/>
                </a:solidFill>
                <a:latin typeface="Arial"/>
              </a:rPr>
              <a:t>(2021) </a:t>
            </a:r>
          </a:p>
          <a:p>
            <a:pPr algn="r">
              <a:lnSpc>
                <a:spcPct val="100000"/>
              </a:lnSpc>
            </a:pPr>
            <a:r>
              <a:rPr lang="pt-PT" sz="2200" b="1" strike="noStrike" spc="-1" dirty="0">
                <a:solidFill>
                  <a:srgbClr val="999999"/>
                </a:solidFill>
                <a:latin typeface="Arial"/>
                <a:ea typeface="Arial"/>
              </a:rPr>
              <a:t>Based on:</a:t>
            </a:r>
            <a:endParaRPr lang="pt-PT" sz="22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pt-PT" sz="2000" b="0" strike="noStrike" spc="-1" dirty="0">
                <a:solidFill>
                  <a:srgbClr val="999999"/>
                </a:solidFill>
                <a:latin typeface="Arial"/>
                <a:ea typeface="Arial"/>
              </a:rPr>
              <a:t>Oliver </a:t>
            </a:r>
            <a:r>
              <a:rPr lang="pt-PT" sz="2000" b="0" strike="noStrike" spc="-1" dirty="0" err="1">
                <a:solidFill>
                  <a:srgbClr val="999999"/>
                </a:solidFill>
                <a:latin typeface="Arial"/>
                <a:ea typeface="Arial"/>
              </a:rPr>
              <a:t>Zeigermann</a:t>
            </a:r>
            <a:endParaRPr lang="pt-PT" sz="20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pt-PT" sz="2000" b="0" strike="noStrike" spc="-1" dirty="0" err="1">
                <a:solidFill>
                  <a:srgbClr val="999999"/>
                </a:solidFill>
                <a:latin typeface="Arial"/>
                <a:ea typeface="Arial"/>
              </a:rPr>
              <a:t>Code</a:t>
            </a:r>
            <a:r>
              <a:rPr lang="pt-PT" sz="2000" b="0" strike="noStrike" spc="-1" dirty="0">
                <a:solidFill>
                  <a:srgbClr val="999999"/>
                </a:solidFill>
                <a:latin typeface="Arial"/>
                <a:ea typeface="Arial"/>
              </a:rPr>
              <a:t> </a:t>
            </a:r>
            <a:r>
              <a:rPr lang="pt-PT" sz="2000" b="0" strike="noStrike" spc="-1" dirty="0" err="1">
                <a:solidFill>
                  <a:srgbClr val="999999"/>
                </a:solidFill>
                <a:latin typeface="Arial"/>
                <a:ea typeface="Arial"/>
              </a:rPr>
              <a:t>Generation</a:t>
            </a:r>
            <a:r>
              <a:rPr lang="pt-PT" sz="2000" b="0" strike="noStrike" spc="-1" dirty="0">
                <a:solidFill>
                  <a:srgbClr val="999999"/>
                </a:solidFill>
                <a:latin typeface="Arial"/>
                <a:ea typeface="Arial"/>
              </a:rPr>
              <a:t> Cambridge </a:t>
            </a:r>
            <a:r>
              <a:rPr lang="pt-PT" sz="1600" b="0" strike="noStrike" spc="-1" dirty="0">
                <a:solidFill>
                  <a:srgbClr val="999999"/>
                </a:solidFill>
                <a:latin typeface="Arial"/>
                <a:ea typeface="Arial"/>
              </a:rPr>
              <a:t>(2013)</a:t>
            </a:r>
            <a:endParaRPr lang="pt-PT" sz="2000" b="0" strike="noStrike" spc="-1" dirty="0">
              <a:latin typeface="Arial"/>
            </a:endParaRPr>
          </a:p>
        </p:txBody>
      </p:sp>
      <p:pic>
        <p:nvPicPr>
          <p:cNvPr id="80" name="Shape 26"/>
          <p:cNvPicPr/>
          <p:nvPr/>
        </p:nvPicPr>
        <p:blipFill>
          <a:blip r:embed="rId2"/>
          <a:stretch/>
        </p:blipFill>
        <p:spPr>
          <a:xfrm>
            <a:off x="5257800" y="1290960"/>
            <a:ext cx="3142800" cy="1733040"/>
          </a:xfrm>
          <a:prstGeom prst="rect">
            <a:avLst/>
          </a:prstGeom>
          <a:ln>
            <a:noFill/>
          </a:ln>
        </p:spPr>
      </p:pic>
      <p:sp>
        <p:nvSpPr>
          <p:cNvPr id="81" name="TextShape 3"/>
          <p:cNvSpPr txBox="1"/>
          <p:nvPr/>
        </p:nvSpPr>
        <p:spPr>
          <a:xfrm>
            <a:off x="504000" y="3134880"/>
            <a:ext cx="7543800" cy="11851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marL="216000" indent="-21600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latin typeface="Arial"/>
              </a:rPr>
              <a:t>ANother Tool for Language Recognition</a:t>
            </a:r>
            <a:endParaRPr lang="pt-PT" sz="2800" b="0" strike="noStrike" spc="-1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999933"/>
                </a:solidFill>
                <a:latin typeface="Arial"/>
                <a:hlinkClick r:id="rId3"/>
              </a:rPr>
              <a:t>www.antlr.org</a:t>
            </a:r>
            <a:endParaRPr lang="pt-PT" sz="2800" b="0" strike="noStrike" spc="-1">
              <a:latin typeface="Arial"/>
            </a:endParaRPr>
          </a:p>
          <a:p>
            <a:pPr marL="216000" indent="-216000" algn="r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PT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503999"/>
            <a:ext cx="8229240" cy="1254463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Practical Example:</a:t>
            </a:r>
            <a:br>
              <a:rPr lang="en-US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en-US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an expression interpreter</a:t>
            </a:r>
            <a:endParaRPr lang="pt-PT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57200" y="1946030"/>
            <a:ext cx="8229240" cy="4621449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457200">
              <a:lnSpc>
                <a:spcPct val="100000"/>
              </a:lnSpc>
              <a:spcBef>
                <a:spcPts val="1984"/>
              </a:spcBef>
              <a:buFont typeface="Arial" panose="020B0604020202020204" pitchFamily="34" charset="0"/>
              <a:buChar char="•"/>
            </a:pPr>
            <a:r>
              <a:rPr lang="pt-PT" sz="3600" b="1" spc="-1" dirty="0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lang="pt-PT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onstruir um interpretador a partir do zero</a:t>
            </a:r>
            <a:endParaRPr lang="pt-PT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952920" lvl="1" indent="-457200">
              <a:spcBef>
                <a:spcPts val="1984"/>
              </a:spcBef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Completo e funcional</a:t>
            </a:r>
            <a:endParaRPr lang="pt-PT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952920" lvl="1" indent="-457200">
              <a:spcBef>
                <a:spcPts val="1984"/>
              </a:spcBef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Analisa expressões numéricas</a:t>
            </a:r>
            <a:endParaRPr lang="pt-PT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952920" lvl="1" indent="-457200">
              <a:spcBef>
                <a:spcPts val="1984"/>
              </a:spcBef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Avalia as expressões (faz cálculos)</a:t>
            </a:r>
            <a:endParaRPr lang="pt-PT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984"/>
              </a:spcBef>
            </a:pPr>
            <a:endParaRPr lang="pt-PT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956243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Lexical rule for integer values</a:t>
            </a:r>
            <a:endParaRPr lang="pt-PT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11113" indent="-11113">
              <a:lnSpc>
                <a:spcPct val="100000"/>
              </a:lnSpc>
            </a:pPr>
            <a:r>
              <a:rPr lang="pt-PT" sz="2800" b="0" strike="noStrike" spc="-1" dirty="0">
                <a:solidFill>
                  <a:srgbClr val="000000"/>
                </a:solidFill>
                <a:latin typeface="Lucida Console"/>
                <a:ea typeface="Courier New"/>
              </a:rPr>
              <a:t>INT : ('0'..'9')+ ;</a:t>
            </a:r>
            <a:endParaRPr lang="pt-PT" sz="3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●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Regra para o </a:t>
            </a:r>
            <a:r>
              <a:rPr lang="pt-PT" sz="2400" b="0" i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token</a:t>
            </a: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PT" sz="2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INT</a:t>
            </a:r>
            <a:endParaRPr lang="pt-PT" sz="2400" b="1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●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Composto pelos algarismos de </a:t>
            </a:r>
            <a:r>
              <a:rPr lang="pt-PT" sz="2400" b="0" i="1" strike="noStrike" spc="-1" dirty="0">
                <a:solidFill>
                  <a:srgbClr val="000000"/>
                </a:solidFill>
                <a:latin typeface="Arial"/>
                <a:ea typeface="Arial"/>
              </a:rPr>
              <a:t>0</a:t>
            </a: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a </a:t>
            </a:r>
            <a:r>
              <a:rPr lang="pt-PT" sz="2400" b="0" i="1" strike="noStrike" spc="-1" dirty="0">
                <a:solidFill>
                  <a:srgbClr val="000000"/>
                </a:solidFill>
                <a:latin typeface="Arial"/>
                <a:ea typeface="Arial"/>
              </a:rPr>
              <a:t>9</a:t>
            </a:r>
            <a:endParaRPr lang="pt-PT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●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Pelo menos um algarismo</a:t>
            </a:r>
          </a:p>
          <a:p>
            <a:pPr marL="457200" indent="-418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●"/>
            </a:pPr>
            <a:endParaRPr lang="pt-PT" sz="5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418680">
              <a:spcBef>
                <a:spcPts val="1417"/>
              </a:spcBef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pt-PT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Em alternativa pode ser:</a:t>
            </a:r>
          </a:p>
          <a:p>
            <a:pPr marL="11113" indent="-11113">
              <a:lnSpc>
                <a:spcPct val="100000"/>
              </a:lnSpc>
              <a:spcBef>
                <a:spcPts val="600"/>
              </a:spcBef>
            </a:pPr>
            <a:r>
              <a:rPr lang="pt-PT" sz="2000" spc="-1" dirty="0">
                <a:solidFill>
                  <a:srgbClr val="000000"/>
                </a:solidFill>
                <a:latin typeface="Arial"/>
                <a:ea typeface="Courier New"/>
              </a:rPr>
              <a:t>		</a:t>
            </a:r>
            <a:r>
              <a:rPr lang="pt-PT" sz="2800" b="0" strike="noStrike" spc="-1" dirty="0">
                <a:solidFill>
                  <a:srgbClr val="000000"/>
                </a:solidFill>
                <a:latin typeface="Lucida Console"/>
                <a:ea typeface="Courier New"/>
              </a:rPr>
              <a:t>INT : [0-9]+ ;</a:t>
            </a:r>
            <a:endParaRPr lang="pt-PT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956243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Lexical rule for integer values</a:t>
            </a:r>
            <a:endParaRPr lang="pt-PT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pt-PT" sz="2800" b="0" strike="noStrike" spc="-1" dirty="0" err="1">
                <a:solidFill>
                  <a:srgbClr val="000000"/>
                </a:solidFill>
                <a:latin typeface="Lucida Console"/>
                <a:ea typeface="Courier New"/>
              </a:rPr>
              <a:t>expr</a:t>
            </a:r>
            <a:r>
              <a:rPr lang="pt-PT" sz="2800" b="0" strike="noStrike" spc="-1" dirty="0">
                <a:solidFill>
                  <a:srgbClr val="000000"/>
                </a:solidFill>
                <a:latin typeface="Lucida Console"/>
                <a:ea typeface="Courier New"/>
              </a:rPr>
              <a:t> : </a:t>
            </a:r>
            <a:r>
              <a:rPr lang="pt-PT" sz="2800" b="0" strike="noStrike" spc="-1" dirty="0" err="1">
                <a:solidFill>
                  <a:srgbClr val="000000"/>
                </a:solidFill>
                <a:latin typeface="Lucida Console"/>
                <a:ea typeface="Courier New"/>
              </a:rPr>
              <a:t>expr</a:t>
            </a:r>
            <a:r>
              <a:rPr lang="pt-PT" sz="2800" b="0" strike="noStrike" spc="-1" dirty="0">
                <a:solidFill>
                  <a:srgbClr val="000000"/>
                </a:solidFill>
                <a:latin typeface="Lucida Console"/>
                <a:ea typeface="Courier New"/>
              </a:rPr>
              <a:t> ('*'|'/') </a:t>
            </a:r>
            <a:r>
              <a:rPr lang="pt-PT" sz="2800" b="0" strike="noStrike" spc="-1" dirty="0" err="1">
                <a:solidFill>
                  <a:srgbClr val="000000"/>
                </a:solidFill>
                <a:latin typeface="Lucida Console"/>
                <a:ea typeface="Courier New"/>
              </a:rPr>
              <a:t>expr</a:t>
            </a:r>
            <a:endParaRPr lang="pt-PT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2800" b="0" strike="noStrike" spc="-1" dirty="0">
                <a:solidFill>
                  <a:srgbClr val="000000"/>
                </a:solidFill>
                <a:latin typeface="Lucida Console"/>
                <a:ea typeface="Courier New"/>
              </a:rPr>
              <a:t>	 | </a:t>
            </a:r>
            <a:r>
              <a:rPr lang="pt-PT" sz="2800" b="0" strike="noStrike" spc="-1" dirty="0" err="1">
                <a:solidFill>
                  <a:srgbClr val="000000"/>
                </a:solidFill>
                <a:latin typeface="Lucida Console"/>
                <a:ea typeface="Courier New"/>
              </a:rPr>
              <a:t>expr</a:t>
            </a:r>
            <a:r>
              <a:rPr lang="pt-PT" sz="2800" b="0" strike="noStrike" spc="-1" dirty="0">
                <a:solidFill>
                  <a:srgbClr val="000000"/>
                </a:solidFill>
                <a:latin typeface="Lucida Console"/>
                <a:ea typeface="Courier New"/>
              </a:rPr>
              <a:t> ('+'|'-') </a:t>
            </a:r>
            <a:r>
              <a:rPr lang="pt-PT" sz="2800" b="0" strike="noStrike" spc="-1" dirty="0" err="1">
                <a:solidFill>
                  <a:srgbClr val="000000"/>
                </a:solidFill>
                <a:latin typeface="Lucida Console"/>
                <a:ea typeface="Courier New"/>
              </a:rPr>
              <a:t>expr</a:t>
            </a:r>
            <a:endParaRPr lang="pt-PT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2800" spc="-1" dirty="0">
                <a:solidFill>
                  <a:srgbClr val="000000"/>
                </a:solidFill>
                <a:latin typeface="Lucida Console"/>
                <a:ea typeface="Courier New"/>
              </a:rPr>
              <a:t>	 </a:t>
            </a:r>
            <a:r>
              <a:rPr lang="pt-PT" sz="2800" b="0" strike="noStrike" spc="-1" dirty="0">
                <a:solidFill>
                  <a:srgbClr val="000000"/>
                </a:solidFill>
                <a:latin typeface="Lucida Console"/>
                <a:ea typeface="Courier New"/>
              </a:rPr>
              <a:t>| INT</a:t>
            </a:r>
            <a:endParaRPr lang="pt-PT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2800" b="0" strike="noStrike" spc="-1" dirty="0">
                <a:solidFill>
                  <a:srgbClr val="000000"/>
                </a:solidFill>
                <a:latin typeface="Lucida Console"/>
                <a:ea typeface="Courier New"/>
              </a:rPr>
              <a:t>	 ;</a:t>
            </a:r>
            <a:endParaRPr lang="pt-PT" sz="3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●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Três opções</a:t>
            </a:r>
            <a:endParaRPr lang="pt-PT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●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 precedência de operadores por </a:t>
            </a:r>
            <a:r>
              <a:rPr lang="pt-PT" sz="2400" b="0" u="sng" strike="noStrike" spc="-1" dirty="0">
                <a:solidFill>
                  <a:srgbClr val="000000"/>
                </a:solidFill>
                <a:latin typeface="Arial"/>
                <a:ea typeface="Arial"/>
              </a:rPr>
              <a:t>ordem</a:t>
            </a: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de opções</a:t>
            </a:r>
            <a:endParaRPr lang="pt-PT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●"/>
            </a:pPr>
            <a:r>
              <a:rPr lang="pt-P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Implementa automaticamente a recursividade à esquerda</a:t>
            </a:r>
            <a:endParaRPr lang="pt-P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ABC0FD41-A4EC-475C-9CFB-3D581B8A02E9}"/>
              </a:ext>
            </a:extLst>
          </p:cNvPr>
          <p:cNvSpPr/>
          <p:nvPr/>
        </p:nvSpPr>
        <p:spPr>
          <a:xfrm>
            <a:off x="0" y="788675"/>
            <a:ext cx="9144000" cy="5280649"/>
          </a:xfrm>
          <a:prstGeom prst="snip2DiagRect">
            <a:avLst>
              <a:gd name="adj1" fmla="val 0"/>
              <a:gd name="adj2" fmla="val 8558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7" name="TextShape 1"/>
          <p:cNvSpPr txBox="1"/>
          <p:nvPr/>
        </p:nvSpPr>
        <p:spPr>
          <a:xfrm>
            <a:off x="144000" y="1508676"/>
            <a:ext cx="9000000" cy="496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ANTLR Parser Generator  Version 4.9.2</a:t>
            </a:r>
            <a:endParaRPr lang="pt-PT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-o ___             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specify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output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directory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where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all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output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is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generated</a:t>
            </a:r>
            <a:endParaRPr lang="pt-PT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-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lib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___           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specify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location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of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grammars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,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tokens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files</a:t>
            </a:r>
            <a:endParaRPr lang="pt-PT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-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atn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              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generate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rule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augmented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transition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network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diagrams</a:t>
            </a:r>
            <a:endParaRPr lang="pt-PT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-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encoding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___      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specify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grammar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file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encoding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; e.g.,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euc-jp</a:t>
            </a:r>
            <a:endParaRPr lang="pt-PT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-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message-format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___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specify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output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style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for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messages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in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antlr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, gnu, vs2005</a:t>
            </a:r>
            <a:endParaRPr lang="pt-PT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-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long-messages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     show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exception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details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when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available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for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errors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and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warnings</a:t>
            </a:r>
            <a:endParaRPr lang="pt-PT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1" strike="noStrike" spc="-1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pt-PT" sz="1400" b="1" strike="noStrike" spc="-1" dirty="0" err="1">
                <a:solidFill>
                  <a:srgbClr val="000000"/>
                </a:solidFill>
                <a:latin typeface="Lucida Console"/>
              </a:rPr>
              <a:t>listener</a:t>
            </a:r>
            <a:r>
              <a:rPr lang="pt-PT" sz="1400" b="1" strike="noStrike" spc="-1" dirty="0">
                <a:solidFill>
                  <a:srgbClr val="000000"/>
                </a:solidFill>
                <a:latin typeface="Lucida Console"/>
              </a:rPr>
              <a:t>           </a:t>
            </a:r>
            <a:r>
              <a:rPr lang="pt-PT" sz="1400" b="1" strike="noStrike" spc="-1" dirty="0" err="1">
                <a:solidFill>
                  <a:srgbClr val="000000"/>
                </a:solidFill>
                <a:latin typeface="Lucida Console"/>
              </a:rPr>
              <a:t>generate</a:t>
            </a:r>
            <a:r>
              <a:rPr lang="pt-PT" sz="1400" b="1" strike="noStrike" spc="-1" dirty="0">
                <a:solidFill>
                  <a:srgbClr val="000000"/>
                </a:solidFill>
                <a:latin typeface="Lucida Console"/>
              </a:rPr>
              <a:t> parse </a:t>
            </a:r>
            <a:r>
              <a:rPr lang="pt-PT" sz="1400" b="1" strike="noStrike" spc="-1" dirty="0" err="1">
                <a:solidFill>
                  <a:srgbClr val="000000"/>
                </a:solidFill>
                <a:latin typeface="Lucida Console"/>
              </a:rPr>
              <a:t>tree</a:t>
            </a:r>
            <a:r>
              <a:rPr lang="pt-PT" sz="1400" b="1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1" strike="noStrike" spc="-1" dirty="0" err="1">
                <a:solidFill>
                  <a:srgbClr val="000000"/>
                </a:solidFill>
                <a:latin typeface="Lucida Console"/>
              </a:rPr>
              <a:t>listener</a:t>
            </a:r>
            <a:r>
              <a:rPr lang="pt-PT" sz="1400" b="1" strike="noStrike" spc="-1" dirty="0">
                <a:solidFill>
                  <a:srgbClr val="000000"/>
                </a:solidFill>
                <a:latin typeface="Lucida Console"/>
              </a:rPr>
              <a:t> (</a:t>
            </a:r>
            <a:r>
              <a:rPr lang="pt-PT" sz="1400" b="1" strike="noStrike" spc="-1" dirty="0" err="1">
                <a:solidFill>
                  <a:srgbClr val="000000"/>
                </a:solidFill>
                <a:latin typeface="Lucida Console"/>
              </a:rPr>
              <a:t>default</a:t>
            </a:r>
            <a:r>
              <a:rPr lang="pt-PT" sz="1400" b="1" strike="noStrike" spc="-1" dirty="0">
                <a:solidFill>
                  <a:srgbClr val="000000"/>
                </a:solidFill>
                <a:latin typeface="Lucida Console"/>
              </a:rPr>
              <a:t>)</a:t>
            </a:r>
            <a:endParaRPr lang="pt-PT" sz="1400" b="1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-no-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listener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      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don't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generate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parse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tree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listener</a:t>
            </a:r>
            <a:endParaRPr lang="pt-PT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-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visitor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          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generate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parse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tree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visitor</a:t>
            </a:r>
            <a:endParaRPr lang="pt-PT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1" strike="noStrike" spc="-1" dirty="0">
                <a:solidFill>
                  <a:srgbClr val="000000"/>
                </a:solidFill>
                <a:latin typeface="Lucida Console"/>
              </a:rPr>
              <a:t>-no-</a:t>
            </a:r>
            <a:r>
              <a:rPr lang="pt-PT" sz="1400" b="1" strike="noStrike" spc="-1" dirty="0" err="1">
                <a:solidFill>
                  <a:srgbClr val="000000"/>
                </a:solidFill>
                <a:latin typeface="Lucida Console"/>
              </a:rPr>
              <a:t>visitor</a:t>
            </a:r>
            <a:r>
              <a:rPr lang="pt-PT" sz="1400" b="1" strike="noStrike" spc="-1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pt-PT" sz="1400" b="1" strike="noStrike" spc="-1" dirty="0" err="1">
                <a:solidFill>
                  <a:srgbClr val="000000"/>
                </a:solidFill>
                <a:latin typeface="Lucida Console"/>
              </a:rPr>
              <a:t>don't</a:t>
            </a:r>
            <a:r>
              <a:rPr lang="pt-PT" sz="1400" b="1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1" strike="noStrike" spc="-1" dirty="0" err="1">
                <a:solidFill>
                  <a:srgbClr val="000000"/>
                </a:solidFill>
                <a:latin typeface="Lucida Console"/>
              </a:rPr>
              <a:t>generate</a:t>
            </a:r>
            <a:r>
              <a:rPr lang="pt-PT" sz="1400" b="1" strike="noStrike" spc="-1" dirty="0">
                <a:solidFill>
                  <a:srgbClr val="000000"/>
                </a:solidFill>
                <a:latin typeface="Lucida Console"/>
              </a:rPr>
              <a:t> parse </a:t>
            </a:r>
            <a:r>
              <a:rPr lang="pt-PT" sz="1400" b="1" strike="noStrike" spc="-1" dirty="0" err="1">
                <a:solidFill>
                  <a:srgbClr val="000000"/>
                </a:solidFill>
                <a:latin typeface="Lucida Console"/>
              </a:rPr>
              <a:t>tree</a:t>
            </a:r>
            <a:r>
              <a:rPr lang="pt-PT" sz="1400" b="1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1" strike="noStrike" spc="-1" dirty="0" err="1">
                <a:solidFill>
                  <a:srgbClr val="000000"/>
                </a:solidFill>
                <a:latin typeface="Lucida Console"/>
              </a:rPr>
              <a:t>visitor</a:t>
            </a:r>
            <a:r>
              <a:rPr lang="pt-PT" sz="1400" b="1" strike="noStrike" spc="-1" dirty="0">
                <a:solidFill>
                  <a:srgbClr val="000000"/>
                </a:solidFill>
                <a:latin typeface="Lucida Console"/>
              </a:rPr>
              <a:t> (</a:t>
            </a:r>
            <a:r>
              <a:rPr lang="pt-PT" sz="1400" b="1" strike="noStrike" spc="-1" dirty="0" err="1">
                <a:solidFill>
                  <a:srgbClr val="000000"/>
                </a:solidFill>
                <a:latin typeface="Lucida Console"/>
              </a:rPr>
              <a:t>default</a:t>
            </a:r>
            <a:r>
              <a:rPr lang="pt-PT" sz="1400" b="1" strike="noStrike" spc="-1" dirty="0">
                <a:solidFill>
                  <a:srgbClr val="000000"/>
                </a:solidFill>
                <a:latin typeface="Lucida Console"/>
              </a:rPr>
              <a:t>)</a:t>
            </a:r>
            <a:endParaRPr lang="pt-PT" sz="1400" b="1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-package ___       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specify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a package/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namespace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for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the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generated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code</a:t>
            </a:r>
            <a:endParaRPr lang="pt-PT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-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depend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           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generate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file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dependencies</a:t>
            </a:r>
            <a:endParaRPr lang="pt-PT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-D&lt;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option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&gt;=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value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   set/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override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a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grammar-level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option</a:t>
            </a:r>
            <a:endParaRPr lang="pt-PT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-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Werror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           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treat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warnings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as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errors</a:t>
            </a:r>
            <a:endParaRPr lang="pt-PT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-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XdbgST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           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launch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StringTemplate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visualizer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on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generated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code</a:t>
            </a:r>
            <a:endParaRPr lang="pt-PT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-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XdbgSTWait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wait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for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STViz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to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close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before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continuing</a:t>
            </a:r>
            <a:endParaRPr lang="pt-PT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-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Xforce-atn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        use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the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ATN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simulator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for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all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predictions</a:t>
            </a:r>
            <a:endParaRPr lang="pt-PT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-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Xlog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             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dump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lots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of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logging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400" b="0" strike="noStrike" spc="-1" dirty="0" err="1">
                <a:solidFill>
                  <a:srgbClr val="000000"/>
                </a:solidFill>
                <a:latin typeface="Lucida Console"/>
              </a:rPr>
              <a:t>info</a:t>
            </a: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</a:rPr>
              <a:t> to antlr-timestamp.log</a:t>
            </a:r>
          </a:p>
          <a:p>
            <a:r>
              <a:rPr lang="en-US" sz="1400" spc="-1" dirty="0">
                <a:solidFill>
                  <a:srgbClr val="000000"/>
                </a:solidFill>
                <a:latin typeface="Lucida Console"/>
              </a:rPr>
              <a:t> -</a:t>
            </a:r>
            <a:r>
              <a:rPr lang="en-US" sz="1400" spc="-1" dirty="0" err="1">
                <a:solidFill>
                  <a:srgbClr val="000000"/>
                </a:solidFill>
                <a:latin typeface="Lucida Console"/>
              </a:rPr>
              <a:t>Xexact</a:t>
            </a:r>
            <a:r>
              <a:rPr lang="en-US" sz="1400" spc="-1" dirty="0">
                <a:solidFill>
                  <a:srgbClr val="000000"/>
                </a:solidFill>
                <a:latin typeface="Lucida Console"/>
              </a:rPr>
              <a:t>-output-</a:t>
            </a:r>
            <a:r>
              <a:rPr lang="en-US" sz="1400" spc="-1" dirty="0" err="1">
                <a:solidFill>
                  <a:srgbClr val="000000"/>
                </a:solidFill>
                <a:latin typeface="Lucida Console"/>
              </a:rPr>
              <a:t>dir</a:t>
            </a:r>
            <a:r>
              <a:rPr lang="en-US" sz="1400" spc="-1" dirty="0">
                <a:solidFill>
                  <a:srgbClr val="000000"/>
                </a:solidFill>
                <a:latin typeface="Lucida Console"/>
              </a:rPr>
              <a:t>  all output goes into -o </a:t>
            </a:r>
            <a:r>
              <a:rPr lang="en-US" sz="1400" spc="-1" dirty="0" err="1">
                <a:solidFill>
                  <a:srgbClr val="000000"/>
                </a:solidFill>
                <a:latin typeface="Lucida Console"/>
              </a:rPr>
              <a:t>dir</a:t>
            </a:r>
            <a:r>
              <a:rPr lang="en-US" sz="1400" spc="-1" dirty="0">
                <a:solidFill>
                  <a:srgbClr val="000000"/>
                </a:solidFill>
                <a:latin typeface="Lucida Console"/>
              </a:rPr>
              <a:t> regardless of paths/package</a:t>
            </a:r>
            <a:endParaRPr lang="pt-PT" sz="1400" b="0" strike="noStrike" spc="-1" dirty="0">
              <a:solidFill>
                <a:srgbClr val="000000"/>
              </a:solidFill>
              <a:latin typeface="Lucida Console"/>
            </a:endParaRPr>
          </a:p>
          <a:p>
            <a:endParaRPr lang="pt-PT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0" y="788676"/>
            <a:ext cx="6624000" cy="42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PT" sz="2800" b="0" strike="noStrike" spc="-1" dirty="0">
                <a:latin typeface="Lucida Console"/>
              </a:rPr>
              <a:t>$ antlr4</a:t>
            </a:r>
            <a:endParaRPr lang="pt-PT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AAFB5402-679C-424C-904C-E9DA784CE310}"/>
              </a:ext>
            </a:extLst>
          </p:cNvPr>
          <p:cNvSpPr/>
          <p:nvPr/>
        </p:nvSpPr>
        <p:spPr>
          <a:xfrm>
            <a:off x="0" y="788675"/>
            <a:ext cx="9144000" cy="2517233"/>
          </a:xfrm>
          <a:prstGeom prst="snip2DiagRect">
            <a:avLst>
              <a:gd name="adj1" fmla="val 0"/>
              <a:gd name="adj2" fmla="val 8558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9" name="TextShape 1"/>
          <p:cNvSpPr txBox="1"/>
          <p:nvPr/>
        </p:nvSpPr>
        <p:spPr>
          <a:xfrm>
            <a:off x="576000" y="1512277"/>
            <a:ext cx="8280000" cy="44637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java org.antlr.v4.gui.TestRig </a:t>
            </a:r>
            <a:r>
              <a:rPr lang="pt-PT" sz="1600" spc="-1" dirty="0" err="1">
                <a:solidFill>
                  <a:srgbClr val="000000"/>
                </a:solidFill>
                <a:latin typeface="Lucida Console"/>
              </a:rPr>
              <a:t>GrammarName</a:t>
            </a: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600" spc="-1" dirty="0" err="1">
                <a:solidFill>
                  <a:srgbClr val="000000"/>
                </a:solidFill>
                <a:latin typeface="Lucida Console"/>
              </a:rPr>
              <a:t>startRuleName</a:t>
            </a:r>
            <a:endParaRPr lang="pt-PT" sz="1600" spc="-1" dirty="0">
              <a:solidFill>
                <a:srgbClr val="000000"/>
              </a:solidFill>
              <a:latin typeface="Lucida Console"/>
            </a:endParaRPr>
          </a:p>
          <a:p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  [-</a:t>
            </a:r>
            <a:r>
              <a:rPr lang="pt-PT" sz="1600" spc="-1" dirty="0" err="1">
                <a:solidFill>
                  <a:srgbClr val="000000"/>
                </a:solidFill>
                <a:latin typeface="Lucida Console"/>
              </a:rPr>
              <a:t>tokens</a:t>
            </a: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] [-</a:t>
            </a:r>
            <a:r>
              <a:rPr lang="pt-PT" sz="1600" spc="-1" dirty="0" err="1">
                <a:solidFill>
                  <a:srgbClr val="000000"/>
                </a:solidFill>
                <a:latin typeface="Lucida Console"/>
              </a:rPr>
              <a:t>tree</a:t>
            </a: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] </a:t>
            </a:r>
            <a:r>
              <a:rPr lang="pt-PT" sz="1600" b="1" spc="-1" dirty="0">
                <a:solidFill>
                  <a:srgbClr val="000000"/>
                </a:solidFill>
                <a:latin typeface="Lucida Console"/>
              </a:rPr>
              <a:t>[-</a:t>
            </a:r>
            <a:r>
              <a:rPr lang="pt-PT" sz="1600" b="1" spc="-1" dirty="0" err="1">
                <a:solidFill>
                  <a:srgbClr val="000000"/>
                </a:solidFill>
                <a:latin typeface="Lucida Console"/>
              </a:rPr>
              <a:t>gui</a:t>
            </a:r>
            <a:r>
              <a:rPr lang="pt-PT" sz="1600" b="1" spc="-1" dirty="0">
                <a:solidFill>
                  <a:srgbClr val="000000"/>
                </a:solidFill>
                <a:latin typeface="Lucida Console"/>
              </a:rPr>
              <a:t>] </a:t>
            </a: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[-</a:t>
            </a:r>
            <a:r>
              <a:rPr lang="pt-PT" sz="1600" spc="-1" dirty="0" err="1">
                <a:solidFill>
                  <a:srgbClr val="000000"/>
                </a:solidFill>
                <a:latin typeface="Lucida Console"/>
              </a:rPr>
              <a:t>ps</a:t>
            </a: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 file.ps] [-</a:t>
            </a:r>
            <a:r>
              <a:rPr lang="pt-PT" sz="1600" spc="-1" dirty="0" err="1">
                <a:solidFill>
                  <a:srgbClr val="000000"/>
                </a:solidFill>
                <a:latin typeface="Lucida Console"/>
              </a:rPr>
              <a:t>encoding</a:t>
            </a: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600" spc="-1" dirty="0" err="1">
                <a:solidFill>
                  <a:srgbClr val="000000"/>
                </a:solidFill>
                <a:latin typeface="Lucida Console"/>
              </a:rPr>
              <a:t>encodingname</a:t>
            </a: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]</a:t>
            </a:r>
          </a:p>
          <a:p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  [-trace] [-</a:t>
            </a:r>
            <a:r>
              <a:rPr lang="pt-PT" sz="1600" spc="-1" dirty="0" err="1">
                <a:solidFill>
                  <a:srgbClr val="000000"/>
                </a:solidFill>
                <a:latin typeface="Lucida Console"/>
              </a:rPr>
              <a:t>diagnostics</a:t>
            </a: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] [-SLL]</a:t>
            </a:r>
          </a:p>
          <a:p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  [input-</a:t>
            </a:r>
            <a:r>
              <a:rPr lang="pt-PT" sz="1600" spc="-1" dirty="0" err="1">
                <a:solidFill>
                  <a:srgbClr val="000000"/>
                </a:solidFill>
                <a:latin typeface="Lucida Console"/>
              </a:rPr>
              <a:t>filename</a:t>
            </a: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(s)]</a:t>
            </a:r>
          </a:p>
          <a:p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Use </a:t>
            </a:r>
            <a:r>
              <a:rPr lang="pt-PT" sz="1600" spc="-1" dirty="0" err="1">
                <a:solidFill>
                  <a:srgbClr val="000000"/>
                </a:solidFill>
                <a:latin typeface="Lucida Console"/>
              </a:rPr>
              <a:t>startRuleName</a:t>
            </a: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='</a:t>
            </a:r>
            <a:r>
              <a:rPr lang="pt-PT" sz="1600" spc="-1" dirty="0" err="1">
                <a:solidFill>
                  <a:srgbClr val="000000"/>
                </a:solidFill>
                <a:latin typeface="Lucida Console"/>
              </a:rPr>
              <a:t>tokens</a:t>
            </a: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' </a:t>
            </a:r>
            <a:r>
              <a:rPr lang="pt-PT" sz="1600" spc="-1" dirty="0" err="1">
                <a:solidFill>
                  <a:srgbClr val="000000"/>
                </a:solidFill>
                <a:latin typeface="Lucida Console"/>
              </a:rPr>
              <a:t>if</a:t>
            </a: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600" spc="-1" dirty="0" err="1">
                <a:solidFill>
                  <a:srgbClr val="000000"/>
                </a:solidFill>
                <a:latin typeface="Lucida Console"/>
              </a:rPr>
              <a:t>GrammarName</a:t>
            </a: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600" spc="-1" dirty="0" err="1">
                <a:solidFill>
                  <a:srgbClr val="000000"/>
                </a:solidFill>
                <a:latin typeface="Lucida Console"/>
              </a:rPr>
              <a:t>is</a:t>
            </a: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 a </a:t>
            </a:r>
            <a:r>
              <a:rPr lang="pt-PT" sz="1600" spc="-1" dirty="0" err="1">
                <a:solidFill>
                  <a:srgbClr val="000000"/>
                </a:solidFill>
                <a:latin typeface="Lucida Console"/>
              </a:rPr>
              <a:t>lexer</a:t>
            </a: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600" spc="-1" dirty="0" err="1">
                <a:solidFill>
                  <a:srgbClr val="000000"/>
                </a:solidFill>
                <a:latin typeface="Lucida Console"/>
              </a:rPr>
              <a:t>grammar</a:t>
            </a: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.</a:t>
            </a:r>
          </a:p>
          <a:p>
            <a:r>
              <a:rPr lang="pt-PT" sz="1600" spc="-1" dirty="0" err="1">
                <a:solidFill>
                  <a:srgbClr val="000000"/>
                </a:solidFill>
                <a:latin typeface="Lucida Console"/>
              </a:rPr>
              <a:t>Omitting</a:t>
            </a: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 input-</a:t>
            </a:r>
            <a:r>
              <a:rPr lang="pt-PT" sz="1600" spc="-1" dirty="0" err="1">
                <a:solidFill>
                  <a:srgbClr val="000000"/>
                </a:solidFill>
                <a:latin typeface="Lucida Console"/>
              </a:rPr>
              <a:t>filename</a:t>
            </a: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600" spc="-1" dirty="0" err="1">
                <a:solidFill>
                  <a:srgbClr val="000000"/>
                </a:solidFill>
                <a:latin typeface="Lucida Console"/>
              </a:rPr>
              <a:t>makes</a:t>
            </a: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600" spc="-1" dirty="0" err="1">
                <a:solidFill>
                  <a:srgbClr val="000000"/>
                </a:solidFill>
                <a:latin typeface="Lucida Console"/>
              </a:rPr>
              <a:t>rig</a:t>
            </a: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600" spc="-1" dirty="0" err="1">
                <a:solidFill>
                  <a:srgbClr val="000000"/>
                </a:solidFill>
                <a:latin typeface="Lucida Console"/>
              </a:rPr>
              <a:t>read</a:t>
            </a: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600" spc="-1" dirty="0" err="1">
                <a:solidFill>
                  <a:srgbClr val="000000"/>
                </a:solidFill>
                <a:latin typeface="Lucida Console"/>
              </a:rPr>
              <a:t>from</a:t>
            </a: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600" spc="-1" dirty="0" err="1">
                <a:solidFill>
                  <a:srgbClr val="000000"/>
                </a:solidFill>
                <a:latin typeface="Lucida Console"/>
              </a:rPr>
              <a:t>stdin</a:t>
            </a: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.</a:t>
            </a:r>
          </a:p>
        </p:txBody>
      </p:sp>
      <p:sp>
        <p:nvSpPr>
          <p:cNvPr id="110" name="TextShape 2"/>
          <p:cNvSpPr txBox="1"/>
          <p:nvPr/>
        </p:nvSpPr>
        <p:spPr>
          <a:xfrm>
            <a:off x="504000" y="792000"/>
            <a:ext cx="6624000" cy="42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PT" sz="2800" b="0" strike="noStrike" spc="-1" dirty="0">
                <a:latin typeface="Lucida Console"/>
              </a:rPr>
              <a:t>$ </a:t>
            </a:r>
            <a:r>
              <a:rPr lang="pt-PT" sz="2800" b="0" strike="noStrike" spc="-1" dirty="0" err="1">
                <a:latin typeface="Lucida Console"/>
              </a:rPr>
              <a:t>grun</a:t>
            </a:r>
            <a:endParaRPr lang="pt-PT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A56A6629-7E17-4ABC-90BA-E76FA0FE5068}"/>
              </a:ext>
            </a:extLst>
          </p:cNvPr>
          <p:cNvSpPr/>
          <p:nvPr/>
        </p:nvSpPr>
        <p:spPr>
          <a:xfrm>
            <a:off x="328246" y="1629507"/>
            <a:ext cx="4067908" cy="2173819"/>
          </a:xfrm>
          <a:prstGeom prst="snip2DiagRect">
            <a:avLst>
              <a:gd name="adj1" fmla="val 0"/>
              <a:gd name="adj2" fmla="val 14510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B3A0A58D-8C48-4111-876F-26EC2B07E0AE}"/>
              </a:ext>
            </a:extLst>
          </p:cNvPr>
          <p:cNvSpPr/>
          <p:nvPr/>
        </p:nvSpPr>
        <p:spPr>
          <a:xfrm>
            <a:off x="0" y="4067907"/>
            <a:ext cx="7831016" cy="832339"/>
          </a:xfrm>
          <a:prstGeom prst="snip2Diag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1" name="TextShape 1"/>
          <p:cNvSpPr txBox="1"/>
          <p:nvPr/>
        </p:nvSpPr>
        <p:spPr>
          <a:xfrm>
            <a:off x="457200" y="274680"/>
            <a:ext cx="8229240" cy="815566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Test grammar</a:t>
            </a:r>
            <a:endParaRPr lang="pt-PT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0" y="1090246"/>
            <a:ext cx="8229240" cy="4888523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b="1" spc="-1" dirty="0">
                <a:solidFill>
                  <a:srgbClr val="0070C0"/>
                </a:solidFill>
              </a:rPr>
              <a:t>Expressions</a:t>
            </a:r>
            <a:r>
              <a:rPr lang="pt-PT" b="1" spc="-1" dirty="0">
                <a:solidFill>
                  <a:srgbClr val="000000"/>
                </a:solidFill>
              </a:rPr>
              <a:t>.g4</a:t>
            </a:r>
            <a:endParaRPr lang="pt-PT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pt-PT" sz="1800" b="0" strike="noStrike" spc="-1" dirty="0">
              <a:solidFill>
                <a:srgbClr val="000000"/>
              </a:solidFill>
              <a:latin typeface="Lucida Console"/>
              <a:ea typeface="Courier New"/>
            </a:endParaRPr>
          </a:p>
          <a:p>
            <a:pPr lvl="1"/>
            <a:r>
              <a:rPr lang="pt-PT" spc="-1" dirty="0" err="1">
                <a:solidFill>
                  <a:srgbClr val="000000"/>
                </a:solidFill>
                <a:latin typeface="Lucida Console"/>
              </a:rPr>
              <a:t>grammar</a:t>
            </a:r>
            <a:r>
              <a:rPr lang="pt-PT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b="1" spc="-1" dirty="0" err="1">
                <a:solidFill>
                  <a:srgbClr val="0070C0"/>
                </a:solidFill>
                <a:latin typeface="Lucida Console"/>
              </a:rPr>
              <a:t>Expressions</a:t>
            </a:r>
            <a:r>
              <a:rPr lang="pt-PT" spc="-1" dirty="0">
                <a:solidFill>
                  <a:srgbClr val="000000"/>
                </a:solidFill>
                <a:latin typeface="Lucida Console"/>
              </a:rPr>
              <a:t>;</a:t>
            </a:r>
            <a:endParaRPr lang="pt-PT" spc="-1" dirty="0">
              <a:solidFill>
                <a:srgbClr val="000000"/>
              </a:solidFill>
            </a:endParaRPr>
          </a:p>
          <a:p>
            <a:pPr lvl="1"/>
            <a:r>
              <a:rPr lang="pt-PT" b="0" strike="noStrike" spc="-1" dirty="0" err="1">
                <a:solidFill>
                  <a:srgbClr val="000000"/>
                </a:solidFill>
                <a:latin typeface="Lucida Console"/>
                <a:ea typeface="Courier New"/>
              </a:rPr>
              <a:t>expr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  <a:ea typeface="Courier New"/>
              </a:rPr>
              <a:t> : </a:t>
            </a:r>
            <a:r>
              <a:rPr lang="pt-PT" b="0" strike="noStrike" spc="-1" dirty="0" err="1">
                <a:solidFill>
                  <a:srgbClr val="000000"/>
                </a:solidFill>
                <a:latin typeface="Lucida Console"/>
                <a:ea typeface="Courier New"/>
              </a:rPr>
              <a:t>expr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  <a:ea typeface="Courier New"/>
              </a:rPr>
              <a:t> ('*'|'/') </a:t>
            </a:r>
            <a:r>
              <a:rPr lang="pt-PT" b="0" strike="noStrike" spc="-1" dirty="0" err="1">
                <a:solidFill>
                  <a:srgbClr val="000000"/>
                </a:solidFill>
                <a:latin typeface="Lucida Console"/>
                <a:ea typeface="Courier New"/>
              </a:rPr>
              <a:t>expr</a:t>
            </a:r>
            <a:endParaRPr lang="pt-PT" b="0" strike="noStrike" spc="-1" dirty="0">
              <a:solidFill>
                <a:srgbClr val="000000"/>
              </a:solidFill>
              <a:latin typeface="Arial"/>
            </a:endParaRPr>
          </a:p>
          <a:p>
            <a:pPr lvl="1"/>
            <a:r>
              <a:rPr lang="pt-PT" b="0" strike="noStrike" spc="-1" dirty="0">
                <a:solidFill>
                  <a:srgbClr val="000000"/>
                </a:solidFill>
                <a:latin typeface="Lucida Console"/>
                <a:ea typeface="Courier New"/>
              </a:rPr>
              <a:t>     | </a:t>
            </a:r>
            <a:r>
              <a:rPr lang="pt-PT" b="0" strike="noStrike" spc="-1" dirty="0" err="1">
                <a:solidFill>
                  <a:srgbClr val="000000"/>
                </a:solidFill>
                <a:latin typeface="Lucida Console"/>
                <a:ea typeface="Courier New"/>
              </a:rPr>
              <a:t>expr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  <a:ea typeface="Courier New"/>
              </a:rPr>
              <a:t> ('+'|'-') </a:t>
            </a:r>
            <a:r>
              <a:rPr lang="pt-PT" b="0" strike="noStrike" spc="-1" dirty="0" err="1">
                <a:solidFill>
                  <a:srgbClr val="000000"/>
                </a:solidFill>
                <a:latin typeface="Lucida Console"/>
                <a:ea typeface="Courier New"/>
              </a:rPr>
              <a:t>expr</a:t>
            </a:r>
            <a:endParaRPr lang="pt-PT" b="0" strike="noStrike" spc="-1" dirty="0">
              <a:solidFill>
                <a:srgbClr val="000000"/>
              </a:solidFill>
              <a:latin typeface="Arial"/>
            </a:endParaRPr>
          </a:p>
          <a:p>
            <a:pPr lvl="1"/>
            <a:r>
              <a:rPr lang="pt-PT" b="0" strike="noStrike" spc="-1" dirty="0">
                <a:solidFill>
                  <a:srgbClr val="000000"/>
                </a:solidFill>
                <a:latin typeface="Lucida Console"/>
                <a:ea typeface="Courier New"/>
              </a:rPr>
              <a:t>     | INT</a:t>
            </a:r>
            <a:endParaRPr lang="pt-PT" b="0" strike="noStrike" spc="-1" dirty="0">
              <a:solidFill>
                <a:srgbClr val="000000"/>
              </a:solidFill>
              <a:latin typeface="Arial"/>
            </a:endParaRPr>
          </a:p>
          <a:p>
            <a:pPr lvl="1"/>
            <a:r>
              <a:rPr lang="pt-PT" b="0" strike="noStrike" spc="-1" dirty="0">
                <a:solidFill>
                  <a:srgbClr val="000000"/>
                </a:solidFill>
                <a:latin typeface="Lucida Console"/>
                <a:ea typeface="Courier New"/>
              </a:rPr>
              <a:t>     ;</a:t>
            </a:r>
            <a:endParaRPr lang="pt-PT" spc="-1" dirty="0">
              <a:solidFill>
                <a:srgbClr val="000000"/>
              </a:solidFill>
              <a:latin typeface="Lucida Console"/>
            </a:endParaRPr>
          </a:p>
          <a:p>
            <a:pPr lvl="1"/>
            <a:r>
              <a:rPr lang="pt-PT" spc="-1" dirty="0">
                <a:solidFill>
                  <a:srgbClr val="000000"/>
                </a:solidFill>
                <a:latin typeface="Lucida Console"/>
              </a:rPr>
              <a:t>INT : ('0'..'9')+ ;</a:t>
            </a:r>
          </a:p>
          <a:p>
            <a:pPr lvl="1"/>
            <a:r>
              <a:rPr lang="pt-PT" spc="-1" dirty="0">
                <a:solidFill>
                  <a:srgbClr val="000000"/>
                </a:solidFill>
                <a:latin typeface="Lucida Console"/>
              </a:rPr>
              <a:t>WS : [ \t\r\n]+ -&gt; </a:t>
            </a:r>
            <a:r>
              <a:rPr lang="pt-PT" spc="-1" dirty="0" err="1">
                <a:solidFill>
                  <a:srgbClr val="000000"/>
                </a:solidFill>
                <a:latin typeface="Lucida Console"/>
              </a:rPr>
              <a:t>skip</a:t>
            </a:r>
            <a:r>
              <a:rPr lang="pt-PT" spc="-1" dirty="0">
                <a:solidFill>
                  <a:srgbClr val="000000"/>
                </a:solidFill>
                <a:latin typeface="Lucida Console"/>
              </a:rPr>
              <a:t> ;</a:t>
            </a:r>
          </a:p>
          <a:p>
            <a:pPr>
              <a:lnSpc>
                <a:spcPct val="100000"/>
              </a:lnSpc>
            </a:pPr>
            <a:endParaRPr lang="pt-PT" spc="-1" dirty="0">
              <a:solidFill>
                <a:srgbClr val="000000"/>
              </a:solidFill>
              <a:latin typeface="Lucida Console"/>
            </a:endParaRPr>
          </a:p>
          <a:p>
            <a:pPr>
              <a:lnSpc>
                <a:spcPct val="100000"/>
              </a:lnSpc>
            </a:pPr>
            <a:endParaRPr lang="pt-PT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 dirty="0">
                <a:solidFill>
                  <a:srgbClr val="000000"/>
                </a:solidFill>
                <a:latin typeface="Lucida Console"/>
                <a:ea typeface="Courier New"/>
              </a:rPr>
              <a:t>$ antlr4 -o </a:t>
            </a:r>
            <a:r>
              <a:rPr lang="pt-PT" sz="1800" b="0" strike="noStrike" spc="-1" dirty="0" err="1">
                <a:solidFill>
                  <a:srgbClr val="000000"/>
                </a:solidFill>
                <a:latin typeface="Lucida Console"/>
                <a:ea typeface="Courier New"/>
              </a:rPr>
              <a:t>tmp</a:t>
            </a:r>
            <a:r>
              <a:rPr lang="pt-PT" sz="1800" b="0" strike="noStrike" spc="-1" dirty="0">
                <a:solidFill>
                  <a:srgbClr val="000000"/>
                </a:solidFill>
                <a:latin typeface="Lucida Console"/>
                <a:ea typeface="Courier New"/>
              </a:rPr>
              <a:t> </a:t>
            </a:r>
            <a:r>
              <a:rPr lang="pt-PT" sz="1800" b="1" strike="noStrike" spc="-1" dirty="0">
                <a:solidFill>
                  <a:srgbClr val="000000"/>
                </a:solidFill>
                <a:latin typeface="Lucida Console"/>
                <a:ea typeface="Courier New"/>
              </a:rPr>
              <a:t>-no-</a:t>
            </a:r>
            <a:r>
              <a:rPr lang="pt-PT" sz="1800" b="1" strike="noStrike" spc="-1" dirty="0" err="1">
                <a:solidFill>
                  <a:srgbClr val="000000"/>
                </a:solidFill>
                <a:latin typeface="Lucida Console"/>
                <a:ea typeface="Courier New"/>
              </a:rPr>
              <a:t>listener</a:t>
            </a:r>
            <a:r>
              <a:rPr lang="pt-PT" sz="1800" b="1" strike="noStrike" spc="-1" dirty="0">
                <a:solidFill>
                  <a:srgbClr val="000000"/>
                </a:solidFill>
                <a:latin typeface="Lucida Console"/>
                <a:ea typeface="Courier New"/>
              </a:rPr>
              <a:t> -no-</a:t>
            </a:r>
            <a:r>
              <a:rPr lang="pt-PT" sz="1800" b="1" strike="noStrike" spc="-1" dirty="0" err="1">
                <a:solidFill>
                  <a:srgbClr val="000000"/>
                </a:solidFill>
                <a:latin typeface="Lucida Console"/>
                <a:ea typeface="Courier New"/>
              </a:rPr>
              <a:t>visitor</a:t>
            </a:r>
            <a:r>
              <a:rPr lang="pt-PT" sz="1800" b="1" strike="noStrike" spc="-1" dirty="0">
                <a:solidFill>
                  <a:srgbClr val="000000"/>
                </a:solidFill>
                <a:latin typeface="Lucida Console"/>
                <a:ea typeface="Courier New"/>
              </a:rPr>
              <a:t> </a:t>
            </a:r>
            <a:r>
              <a:rPr lang="pt-PT" sz="1800" b="0" strike="noStrike" spc="-1" dirty="0">
                <a:solidFill>
                  <a:srgbClr val="000000"/>
                </a:solidFill>
                <a:latin typeface="Lucida Console"/>
                <a:ea typeface="Courier New"/>
              </a:rPr>
              <a:t>Expressions.g4</a:t>
            </a:r>
            <a:endParaRPr lang="pt-PT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 dirty="0">
                <a:solidFill>
                  <a:srgbClr val="000000"/>
                </a:solidFill>
                <a:latin typeface="Lucida Console"/>
                <a:ea typeface="Courier New"/>
              </a:rPr>
              <a:t>$ cd </a:t>
            </a:r>
            <a:r>
              <a:rPr lang="pt-PT" sz="1800" b="0" strike="noStrike" spc="-1" dirty="0" err="1">
                <a:solidFill>
                  <a:srgbClr val="000000"/>
                </a:solidFill>
                <a:latin typeface="Lucida Console"/>
                <a:ea typeface="Courier New"/>
              </a:rPr>
              <a:t>tmp</a:t>
            </a:r>
            <a:endParaRPr lang="pt-PT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pt-PT" sz="2000" b="0" strike="noStrike" spc="-1" dirty="0">
                <a:solidFill>
                  <a:srgbClr val="000000"/>
                </a:solidFill>
                <a:latin typeface="Arial"/>
                <a:ea typeface="Courier New"/>
              </a:rPr>
              <a:t>Cria a pasta </a:t>
            </a:r>
            <a:r>
              <a:rPr lang="pt-PT" sz="2000" b="0" i="1" strike="noStrike" spc="-1" dirty="0" err="1">
                <a:solidFill>
                  <a:srgbClr val="000000"/>
                </a:solidFill>
                <a:latin typeface="Arial"/>
                <a:ea typeface="Courier New"/>
              </a:rPr>
              <a:t>tmp</a:t>
            </a:r>
            <a:r>
              <a:rPr lang="pt-PT" sz="2000" b="0" strike="noStrike" spc="-1" dirty="0">
                <a:solidFill>
                  <a:srgbClr val="000000"/>
                </a:solidFill>
                <a:latin typeface="Arial"/>
                <a:ea typeface="Courier New"/>
              </a:rPr>
              <a:t> </a:t>
            </a:r>
            <a:br>
              <a:rPr lang="pt-PT" sz="2000" b="0" strike="noStrike" spc="-1" dirty="0">
                <a:solidFill>
                  <a:srgbClr val="000000"/>
                </a:solidFill>
                <a:latin typeface="Arial"/>
                <a:ea typeface="Courier New"/>
              </a:rPr>
            </a:br>
            <a:r>
              <a:rPr lang="pt-PT" sz="2000" b="0" strike="noStrike" spc="-1" dirty="0">
                <a:solidFill>
                  <a:srgbClr val="000000"/>
                </a:solidFill>
                <a:latin typeface="Arial"/>
                <a:ea typeface="Courier New"/>
              </a:rPr>
              <a:t>com as classes java</a:t>
            </a:r>
            <a:br>
              <a:rPr lang="pt-PT" sz="2000" b="0" strike="noStrike" spc="-1" dirty="0">
                <a:solidFill>
                  <a:srgbClr val="000000"/>
                </a:solidFill>
                <a:latin typeface="Arial"/>
                <a:ea typeface="Courier New"/>
              </a:rPr>
            </a:br>
            <a:r>
              <a:rPr lang="pt-PT" sz="2000" b="0" strike="noStrike" spc="-1" dirty="0">
                <a:solidFill>
                  <a:srgbClr val="000000"/>
                </a:solidFill>
                <a:latin typeface="Arial"/>
                <a:ea typeface="Courier New"/>
              </a:rPr>
              <a:t>para o </a:t>
            </a:r>
            <a:r>
              <a:rPr lang="pt-PT" sz="2000" b="0" i="1" strike="noStrike" spc="-1" dirty="0" err="1">
                <a:solidFill>
                  <a:srgbClr val="000000"/>
                </a:solidFill>
                <a:latin typeface="Arial"/>
                <a:ea typeface="Courier New"/>
              </a:rPr>
              <a:t>Lexer</a:t>
            </a:r>
            <a:r>
              <a:rPr lang="pt-PT" sz="2000" b="0" strike="noStrike" spc="-1" dirty="0">
                <a:solidFill>
                  <a:srgbClr val="000000"/>
                </a:solidFill>
                <a:latin typeface="Arial"/>
                <a:ea typeface="Courier New"/>
              </a:rPr>
              <a:t> e o </a:t>
            </a:r>
            <a:r>
              <a:rPr lang="pt-PT" sz="2000" b="0" i="1" strike="noStrike" spc="-1" dirty="0" err="1">
                <a:solidFill>
                  <a:srgbClr val="000000"/>
                </a:solidFill>
                <a:latin typeface="Arial"/>
                <a:ea typeface="Courier New"/>
              </a:rPr>
              <a:t>Parser</a:t>
            </a:r>
            <a:r>
              <a:rPr lang="pt-PT" sz="2000" i="1" spc="-1" dirty="0">
                <a:solidFill>
                  <a:srgbClr val="000000"/>
                </a:solidFill>
                <a:latin typeface="Arial"/>
                <a:ea typeface="Courier New"/>
              </a:rPr>
              <a:t>  </a:t>
            </a:r>
            <a:r>
              <a:rPr lang="pt-PT" sz="2000" spc="-1" dirty="0">
                <a:solidFill>
                  <a:srgbClr val="000000"/>
                </a:solidFill>
                <a:latin typeface="Arial"/>
                <a:ea typeface="Courier New"/>
                <a:sym typeface="Wingdings" panose="05000000000000000000" pitchFamily="2" charset="2"/>
              </a:rPr>
              <a:t></a:t>
            </a: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711046-E031-4544-AE33-68B279214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035" y="4607168"/>
            <a:ext cx="4635178" cy="2175443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273299A2-D1F9-446A-A3E8-DB268092EBA8}"/>
              </a:ext>
            </a:extLst>
          </p:cNvPr>
          <p:cNvSpPr/>
          <p:nvPr/>
        </p:nvSpPr>
        <p:spPr>
          <a:xfrm>
            <a:off x="0" y="4067907"/>
            <a:ext cx="4067908" cy="1289539"/>
          </a:xfrm>
          <a:prstGeom prst="snip2Diag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8A2ED938-D6CC-41EF-940E-3673D7DA9DFF}"/>
              </a:ext>
            </a:extLst>
          </p:cNvPr>
          <p:cNvSpPr/>
          <p:nvPr/>
        </p:nvSpPr>
        <p:spPr>
          <a:xfrm>
            <a:off x="328246" y="1629507"/>
            <a:ext cx="4067908" cy="2173819"/>
          </a:xfrm>
          <a:prstGeom prst="snip2DiagRect">
            <a:avLst>
              <a:gd name="adj1" fmla="val 0"/>
              <a:gd name="adj2" fmla="val 14510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4DC5AF-14A9-402E-9EE1-C38D5B1A5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631" y="2539818"/>
            <a:ext cx="4982307" cy="39268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4" name="TextShape 2"/>
          <p:cNvSpPr txBox="1"/>
          <p:nvPr/>
        </p:nvSpPr>
        <p:spPr>
          <a:xfrm>
            <a:off x="0" y="1090246"/>
            <a:ext cx="7842738" cy="5477234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b="1" spc="-1" dirty="0">
                <a:solidFill>
                  <a:srgbClr val="0070C0"/>
                </a:solidFill>
              </a:rPr>
              <a:t>Expressions</a:t>
            </a:r>
            <a:r>
              <a:rPr lang="pt-PT" b="1" spc="-1" dirty="0">
                <a:solidFill>
                  <a:srgbClr val="000000"/>
                </a:solidFill>
              </a:rPr>
              <a:t>.g4</a:t>
            </a:r>
            <a:endParaRPr lang="pt-PT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pt-PT" spc="-1" dirty="0">
              <a:solidFill>
                <a:srgbClr val="000000"/>
              </a:solidFill>
              <a:latin typeface="Lucida Console"/>
              <a:ea typeface="Courier New"/>
            </a:endParaRPr>
          </a:p>
          <a:p>
            <a:pPr lvl="1"/>
            <a:r>
              <a:rPr lang="pt-PT" spc="-1" dirty="0" err="1">
                <a:solidFill>
                  <a:srgbClr val="000000"/>
                </a:solidFill>
                <a:latin typeface="Lucida Console"/>
              </a:rPr>
              <a:t>grammar</a:t>
            </a:r>
            <a:r>
              <a:rPr lang="pt-PT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b="1" spc="-1" dirty="0" err="1">
                <a:solidFill>
                  <a:srgbClr val="0070C0"/>
                </a:solidFill>
                <a:latin typeface="Lucida Console"/>
              </a:rPr>
              <a:t>Expressions</a:t>
            </a:r>
            <a:r>
              <a:rPr lang="pt-PT" spc="-1" dirty="0">
                <a:solidFill>
                  <a:srgbClr val="000000"/>
                </a:solidFill>
                <a:latin typeface="Lucida Console"/>
              </a:rPr>
              <a:t>;</a:t>
            </a:r>
            <a:endParaRPr lang="pt-PT" spc="-1" dirty="0">
              <a:solidFill>
                <a:srgbClr val="000000"/>
              </a:solidFill>
            </a:endParaRPr>
          </a:p>
          <a:p>
            <a:pPr lvl="1"/>
            <a:r>
              <a:rPr lang="pt-PT" spc="-1" dirty="0" err="1">
                <a:solidFill>
                  <a:srgbClr val="FF0000"/>
                </a:solidFill>
                <a:latin typeface="Lucida Console"/>
                <a:ea typeface="Courier New"/>
              </a:rPr>
              <a:t>expr</a:t>
            </a:r>
            <a:r>
              <a:rPr lang="pt-PT" spc="-1" dirty="0">
                <a:solidFill>
                  <a:srgbClr val="000000"/>
                </a:solidFill>
                <a:latin typeface="Lucida Console"/>
                <a:ea typeface="Courier New"/>
              </a:rPr>
              <a:t> : </a:t>
            </a:r>
            <a:r>
              <a:rPr lang="pt-PT" spc="-1" dirty="0" err="1">
                <a:solidFill>
                  <a:srgbClr val="000000"/>
                </a:solidFill>
                <a:latin typeface="Lucida Console"/>
                <a:ea typeface="Courier New"/>
              </a:rPr>
              <a:t>expr</a:t>
            </a:r>
            <a:r>
              <a:rPr lang="pt-PT" spc="-1" dirty="0">
                <a:solidFill>
                  <a:srgbClr val="000000"/>
                </a:solidFill>
                <a:latin typeface="Lucida Console"/>
                <a:ea typeface="Courier New"/>
              </a:rPr>
              <a:t> ('*'|'/') </a:t>
            </a:r>
            <a:r>
              <a:rPr lang="pt-PT" spc="-1" dirty="0" err="1">
                <a:solidFill>
                  <a:srgbClr val="000000"/>
                </a:solidFill>
                <a:latin typeface="Lucida Console"/>
                <a:ea typeface="Courier New"/>
              </a:rPr>
              <a:t>expr</a:t>
            </a:r>
            <a:endParaRPr lang="pt-PT" spc="-1" dirty="0">
              <a:solidFill>
                <a:srgbClr val="000000"/>
              </a:solidFill>
            </a:endParaRPr>
          </a:p>
          <a:p>
            <a:pPr lvl="1"/>
            <a:r>
              <a:rPr lang="pt-PT" spc="-1" dirty="0">
                <a:solidFill>
                  <a:srgbClr val="000000"/>
                </a:solidFill>
                <a:latin typeface="Lucida Console"/>
                <a:ea typeface="Courier New"/>
              </a:rPr>
              <a:t>     | </a:t>
            </a:r>
            <a:r>
              <a:rPr lang="pt-PT" spc="-1" dirty="0" err="1">
                <a:solidFill>
                  <a:srgbClr val="000000"/>
                </a:solidFill>
                <a:latin typeface="Lucida Console"/>
                <a:ea typeface="Courier New"/>
              </a:rPr>
              <a:t>expr</a:t>
            </a:r>
            <a:r>
              <a:rPr lang="pt-PT" spc="-1" dirty="0">
                <a:solidFill>
                  <a:srgbClr val="000000"/>
                </a:solidFill>
                <a:latin typeface="Lucida Console"/>
                <a:ea typeface="Courier New"/>
              </a:rPr>
              <a:t> ('+'|'-') </a:t>
            </a:r>
            <a:r>
              <a:rPr lang="pt-PT" spc="-1" dirty="0" err="1">
                <a:solidFill>
                  <a:srgbClr val="000000"/>
                </a:solidFill>
                <a:latin typeface="Lucida Console"/>
                <a:ea typeface="Courier New"/>
              </a:rPr>
              <a:t>expr</a:t>
            </a:r>
            <a:endParaRPr lang="pt-PT" spc="-1" dirty="0">
              <a:solidFill>
                <a:srgbClr val="000000"/>
              </a:solidFill>
            </a:endParaRPr>
          </a:p>
          <a:p>
            <a:pPr lvl="1"/>
            <a:r>
              <a:rPr lang="pt-PT" spc="-1" dirty="0">
                <a:solidFill>
                  <a:srgbClr val="000000"/>
                </a:solidFill>
                <a:latin typeface="Lucida Console"/>
                <a:ea typeface="Courier New"/>
              </a:rPr>
              <a:t>     | INT</a:t>
            </a:r>
            <a:endParaRPr lang="pt-PT" spc="-1" dirty="0">
              <a:solidFill>
                <a:srgbClr val="000000"/>
              </a:solidFill>
            </a:endParaRPr>
          </a:p>
          <a:p>
            <a:pPr lvl="1"/>
            <a:r>
              <a:rPr lang="pt-PT" spc="-1" dirty="0">
                <a:solidFill>
                  <a:srgbClr val="000000"/>
                </a:solidFill>
                <a:latin typeface="Lucida Console"/>
                <a:ea typeface="Courier New"/>
              </a:rPr>
              <a:t>     ;</a:t>
            </a:r>
            <a:endParaRPr lang="pt-PT" spc="-1" dirty="0">
              <a:solidFill>
                <a:srgbClr val="000000"/>
              </a:solidFill>
              <a:latin typeface="Lucida Console"/>
            </a:endParaRPr>
          </a:p>
          <a:p>
            <a:pPr lvl="1"/>
            <a:r>
              <a:rPr lang="pt-PT" spc="-1" dirty="0">
                <a:solidFill>
                  <a:srgbClr val="000000"/>
                </a:solidFill>
                <a:latin typeface="Lucida Console"/>
              </a:rPr>
              <a:t>INT : ('0'..'9')+ ;</a:t>
            </a:r>
          </a:p>
          <a:p>
            <a:pPr lvl="1"/>
            <a:r>
              <a:rPr lang="pt-PT" spc="-1" dirty="0">
                <a:solidFill>
                  <a:srgbClr val="000000"/>
                </a:solidFill>
                <a:latin typeface="Lucida Console"/>
              </a:rPr>
              <a:t>WS : [ \t\r\n]+ -&gt; </a:t>
            </a:r>
            <a:r>
              <a:rPr lang="pt-PT" spc="-1" dirty="0" err="1">
                <a:solidFill>
                  <a:srgbClr val="000000"/>
                </a:solidFill>
                <a:latin typeface="Lucida Console"/>
              </a:rPr>
              <a:t>skip</a:t>
            </a:r>
            <a:r>
              <a:rPr lang="pt-PT" spc="-1" dirty="0">
                <a:solidFill>
                  <a:srgbClr val="000000"/>
                </a:solidFill>
                <a:latin typeface="Lucida Console"/>
              </a:rPr>
              <a:t> ;</a:t>
            </a:r>
          </a:p>
          <a:p>
            <a:pPr>
              <a:lnSpc>
                <a:spcPct val="100000"/>
              </a:lnSpc>
            </a:pPr>
            <a:endParaRPr lang="pt-PT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 dirty="0">
                <a:solidFill>
                  <a:srgbClr val="000000"/>
                </a:solidFill>
                <a:latin typeface="Lucida Console"/>
                <a:ea typeface="Courier New"/>
              </a:rPr>
              <a:t>$ </a:t>
            </a:r>
            <a:r>
              <a:rPr lang="pt-PT" sz="1800" b="0" strike="noStrike" spc="-1" dirty="0" err="1">
                <a:solidFill>
                  <a:srgbClr val="000000"/>
                </a:solidFill>
                <a:latin typeface="Lucida Console"/>
                <a:ea typeface="Courier New"/>
              </a:rPr>
              <a:t>javac</a:t>
            </a:r>
            <a:r>
              <a:rPr lang="pt-PT" sz="1800" b="0" strike="noStrike" spc="-1" dirty="0">
                <a:solidFill>
                  <a:srgbClr val="000000"/>
                </a:solidFill>
                <a:latin typeface="Lucida Console"/>
                <a:ea typeface="Courier New"/>
              </a:rPr>
              <a:t> Expressions*.java</a:t>
            </a:r>
            <a:endParaRPr lang="pt-PT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 dirty="0">
                <a:solidFill>
                  <a:srgbClr val="000000"/>
                </a:solidFill>
                <a:latin typeface="Lucida Console"/>
                <a:ea typeface="Courier New"/>
              </a:rPr>
              <a:t>$ </a:t>
            </a:r>
            <a:r>
              <a:rPr lang="pt-PT" sz="1800" b="0" strike="noStrike" spc="-1" dirty="0" err="1">
                <a:solidFill>
                  <a:srgbClr val="000000"/>
                </a:solidFill>
                <a:latin typeface="Lucida Console"/>
                <a:ea typeface="Courier New"/>
              </a:rPr>
              <a:t>grun</a:t>
            </a:r>
            <a:r>
              <a:rPr lang="pt-PT" sz="1800" b="0" strike="noStrike" spc="-1" dirty="0">
                <a:solidFill>
                  <a:srgbClr val="000000"/>
                </a:solidFill>
                <a:latin typeface="Lucida Console"/>
                <a:ea typeface="Courier New"/>
              </a:rPr>
              <a:t> </a:t>
            </a:r>
            <a:r>
              <a:rPr lang="pt-PT" sz="1800" b="0" strike="noStrike" spc="-1" dirty="0" err="1">
                <a:solidFill>
                  <a:srgbClr val="000000"/>
                </a:solidFill>
                <a:latin typeface="Lucida Console"/>
                <a:ea typeface="Courier New"/>
              </a:rPr>
              <a:t>Expressions</a:t>
            </a:r>
            <a:r>
              <a:rPr lang="pt-PT" sz="1800" b="0" strike="noStrike" spc="-1" dirty="0">
                <a:solidFill>
                  <a:srgbClr val="000000"/>
                </a:solidFill>
                <a:latin typeface="Lucida Console"/>
                <a:ea typeface="Courier New"/>
              </a:rPr>
              <a:t> </a:t>
            </a:r>
            <a:r>
              <a:rPr lang="pt-PT" sz="1800" b="0" strike="noStrike" spc="-1" dirty="0" err="1">
                <a:solidFill>
                  <a:srgbClr val="FF0000"/>
                </a:solidFill>
                <a:latin typeface="Lucida Console"/>
                <a:ea typeface="Courier New"/>
              </a:rPr>
              <a:t>expr</a:t>
            </a:r>
            <a:r>
              <a:rPr lang="pt-PT" sz="1800" b="0" strike="noStrike" spc="-1" dirty="0">
                <a:solidFill>
                  <a:srgbClr val="000000"/>
                </a:solidFill>
                <a:latin typeface="Lucida Console"/>
                <a:ea typeface="Courier New"/>
              </a:rPr>
              <a:t> -</a:t>
            </a:r>
            <a:r>
              <a:rPr lang="pt-PT" sz="1800" b="0" strike="noStrike" spc="-1" dirty="0" err="1">
                <a:solidFill>
                  <a:srgbClr val="000000"/>
                </a:solidFill>
                <a:latin typeface="Lucida Console"/>
                <a:ea typeface="Courier New"/>
              </a:rPr>
              <a:t>gui</a:t>
            </a:r>
            <a:endParaRPr lang="pt-PT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i="1" spc="-1" dirty="0">
                <a:solidFill>
                  <a:srgbClr val="000000"/>
                </a:solidFill>
                <a:latin typeface="Lucida Console"/>
              </a:rPr>
              <a:t>1+2*3-4/5</a:t>
            </a:r>
            <a:endParaRPr lang="pt-PT" sz="1800" b="0" i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 dirty="0">
                <a:solidFill>
                  <a:srgbClr val="000000"/>
                </a:solidFill>
                <a:latin typeface="Lucida Console"/>
                <a:ea typeface="Courier New"/>
              </a:rPr>
              <a:t>^Z</a:t>
            </a:r>
            <a:endParaRPr lang="pt-PT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spc="-1" dirty="0">
                <a:solidFill>
                  <a:srgbClr val="00B050"/>
                </a:solidFill>
                <a:latin typeface="Lucida Console"/>
              </a:rPr>
              <a:t>^Z</a:t>
            </a:r>
            <a:r>
              <a:rPr lang="en-US" i="1" spc="-1" dirty="0">
                <a:solidFill>
                  <a:srgbClr val="00B050"/>
                </a:solidFill>
                <a:latin typeface="Lucida Console"/>
              </a:rPr>
              <a:t> means EOF on Windows; it’s </a:t>
            </a:r>
            <a:r>
              <a:rPr lang="en-US" b="1" spc="-1" dirty="0">
                <a:solidFill>
                  <a:srgbClr val="00B050"/>
                </a:solidFill>
                <a:latin typeface="Lucida Console"/>
              </a:rPr>
              <a:t>^D</a:t>
            </a:r>
            <a:r>
              <a:rPr lang="en-US" i="1" spc="-1" dirty="0">
                <a:solidFill>
                  <a:srgbClr val="00B050"/>
                </a:solidFill>
                <a:latin typeface="Lucida Console"/>
              </a:rPr>
              <a:t> in Linux</a:t>
            </a:r>
            <a:endParaRPr lang="pt-PT" i="1" spc="-1" dirty="0">
              <a:solidFill>
                <a:srgbClr val="00B050"/>
              </a:solidFill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88BD6F56-F05B-4099-A7ED-93387088B6B6}"/>
              </a:ext>
            </a:extLst>
          </p:cNvPr>
          <p:cNvSpPr txBox="1"/>
          <p:nvPr/>
        </p:nvSpPr>
        <p:spPr>
          <a:xfrm>
            <a:off x="457200" y="274680"/>
            <a:ext cx="8229240" cy="815566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Test grammar</a:t>
            </a:r>
            <a:endParaRPr lang="pt-PT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br>
              <a:rPr dirty="0"/>
            </a:br>
            <a:r>
              <a:rPr lang="en-US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Do something based on input</a:t>
            </a:r>
            <a:endParaRPr lang="pt-PT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endParaRPr lang="pt-PT" sz="1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Options for implementing actions in grammars with ANTLR4</a:t>
            </a:r>
          </a:p>
          <a:p>
            <a:pPr algn="ctr">
              <a:lnSpc>
                <a:spcPct val="100000"/>
              </a:lnSpc>
            </a:pPr>
            <a:endParaRPr lang="pt-PT" sz="3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pt-PT" sz="2800" b="1" i="1" strike="noStrike" spc="-1" dirty="0">
                <a:solidFill>
                  <a:srgbClr val="000000"/>
                </a:solidFill>
                <a:latin typeface="Arial"/>
                <a:ea typeface="Arial"/>
              </a:rPr>
              <a:t>Listeners or Visitors (classes)</a:t>
            </a:r>
            <a:endParaRPr lang="pt-PT" sz="2800" b="1" i="1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pt-PT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Semantic actions in grammar</a:t>
            </a:r>
            <a:endParaRPr lang="pt-PT" sz="2800" b="0" i="1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87569" y="274680"/>
            <a:ext cx="8768502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br>
              <a:rPr dirty="0"/>
            </a:b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Listeners</a:t>
            </a:r>
            <a:r>
              <a:rPr lang="pt-PT" sz="3600" b="1" spc="-1" dirty="0">
                <a:solidFill>
                  <a:srgbClr val="000000"/>
                </a:solidFill>
                <a:latin typeface="Arial"/>
                <a:ea typeface="Arial"/>
              </a:rPr>
              <a:t>/</a:t>
            </a: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Visitors </a:t>
            </a:r>
            <a:r>
              <a:rPr lang="pt-PT" sz="3600" b="1" i="1" strike="noStrike" spc="-1" dirty="0">
                <a:solidFill>
                  <a:srgbClr val="000000"/>
                </a:solidFill>
                <a:latin typeface="Arial"/>
                <a:ea typeface="Arial"/>
              </a:rPr>
              <a:t>vs</a:t>
            </a: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Semantic Actions</a:t>
            </a:r>
            <a:endParaRPr lang="pt-PT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93785" y="1600200"/>
            <a:ext cx="8956070" cy="496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Para além da análise sintática é normalmente necessário executar operações adicionais.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No exemplo da gramatica de análise de expressões que valida a sua sintaxe pode ser necessário avaliar estas expressões.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Se a avaliação das expressões resultar num conjunto de instruções simples e não for necessário incorporar a avaliação das expressões numa aplicação mais complexa, então o código para a avaliação das expressões pode ser embebido na própria gramática. </a:t>
            </a:r>
            <a:r>
              <a:rPr lang="pt-PT" sz="2000" b="1" i="1" strike="noStrike" spc="-1" dirty="0">
                <a:solidFill>
                  <a:srgbClr val="000000"/>
                </a:solidFill>
                <a:latin typeface="Arial"/>
              </a:rPr>
              <a:t>(2. Ações </a:t>
            </a:r>
            <a:r>
              <a:rPr lang="pt-PT" sz="2000" b="1" i="1" spc="-1" dirty="0">
                <a:solidFill>
                  <a:srgbClr val="000000"/>
                </a:solidFill>
                <a:latin typeface="Arial"/>
              </a:rPr>
              <a:t>S</a:t>
            </a:r>
            <a:r>
              <a:rPr lang="pt-PT" sz="2000" b="1" i="1" strike="noStrike" spc="-1" dirty="0">
                <a:solidFill>
                  <a:srgbClr val="000000"/>
                </a:solidFill>
                <a:latin typeface="Arial"/>
              </a:rPr>
              <a:t>emânticas)</a:t>
            </a: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Caso contrário, se a analise sintática for apenas uma operação de uma aplicação mais complexa dever-se-á evitar embeber </a:t>
            </a:r>
            <a:r>
              <a:rPr lang="pt-PT" sz="2000" spc="-1" dirty="0">
                <a:solidFill>
                  <a:srgbClr val="000000"/>
                </a:solidFill>
              </a:rPr>
              <a:t>na gramática o </a:t>
            </a: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código para avaliar as expressões, </a:t>
            </a:r>
            <a:r>
              <a:rPr lang="pt-PT" sz="2000" b="0" u="sng" strike="noStrike" spc="-1" dirty="0">
                <a:solidFill>
                  <a:srgbClr val="000000"/>
                </a:solidFill>
                <a:latin typeface="Arial"/>
              </a:rPr>
              <a:t>separando a gramática deste código</a:t>
            </a: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.</a:t>
            </a:r>
            <a:r>
              <a:rPr lang="pt-PT" sz="2000" i="1" spc="-1" dirty="0">
                <a:solidFill>
                  <a:srgbClr val="000000"/>
                </a:solidFill>
              </a:rPr>
              <a:t> </a:t>
            </a:r>
            <a:br>
              <a:rPr lang="pt-PT" sz="2000" i="1" spc="-1" dirty="0">
                <a:solidFill>
                  <a:srgbClr val="000000"/>
                </a:solidFill>
              </a:rPr>
            </a:br>
            <a:r>
              <a:rPr lang="pt-PT" sz="2000" b="1" i="1" spc="-1" dirty="0">
                <a:solidFill>
                  <a:srgbClr val="000000"/>
                </a:solidFill>
              </a:rPr>
              <a:t>(1. </a:t>
            </a:r>
            <a:r>
              <a:rPr lang="pt-PT" sz="2000" b="1" i="1" spc="-1" dirty="0" err="1">
                <a:solidFill>
                  <a:srgbClr val="000000"/>
                </a:solidFill>
                <a:ea typeface="Arial"/>
              </a:rPr>
              <a:t>Listeners</a:t>
            </a:r>
            <a:r>
              <a:rPr lang="pt-PT" sz="2000" b="1" i="1" spc="-1" dirty="0">
                <a:solidFill>
                  <a:srgbClr val="000000"/>
                </a:solidFill>
                <a:ea typeface="Arial"/>
              </a:rPr>
              <a:t> ou </a:t>
            </a:r>
            <a:r>
              <a:rPr lang="pt-PT" sz="2000" b="1" i="1" spc="-1" dirty="0" err="1">
                <a:solidFill>
                  <a:srgbClr val="000000"/>
                </a:solidFill>
                <a:ea typeface="Arial"/>
              </a:rPr>
              <a:t>Visitors</a:t>
            </a:r>
            <a:r>
              <a:rPr lang="pt-PT" sz="2000" b="1" i="1" spc="-1" dirty="0">
                <a:solidFill>
                  <a:srgbClr val="0000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345018"/>
            <a:ext cx="8229240" cy="11379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PT" sz="3600" b="1" i="1" strike="noStrike" spc="-1" dirty="0">
                <a:solidFill>
                  <a:srgbClr val="000000"/>
                </a:solidFill>
                <a:latin typeface="Arial"/>
                <a:ea typeface="Arial"/>
              </a:rPr>
              <a:t>1. </a:t>
            </a:r>
            <a:r>
              <a:rPr lang="pt-PT" sz="3600" b="1" i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Listeners</a:t>
            </a: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PT" sz="36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vs</a:t>
            </a: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PT" sz="3600" b="1" i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Visitors</a:t>
            </a:r>
            <a:endParaRPr lang="pt-PT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234462" y="1600200"/>
            <a:ext cx="8674716" cy="496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O ANTLR4 fornece suporte para dois mecanismos (</a:t>
            </a:r>
            <a:r>
              <a:rPr lang="pt-PT" sz="2000" b="1" i="1" strike="noStrike" spc="-1" dirty="0" err="1">
                <a:solidFill>
                  <a:srgbClr val="000000"/>
                </a:solidFill>
                <a:latin typeface="Arial"/>
              </a:rPr>
              <a:t>Listeners</a:t>
            </a:r>
            <a:r>
              <a:rPr lang="pt-PT" sz="2000" b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pt-PT" sz="2000" strike="noStrike" spc="-1" dirty="0">
                <a:solidFill>
                  <a:srgbClr val="000000"/>
                </a:solidFill>
                <a:latin typeface="Arial"/>
              </a:rPr>
              <a:t>e</a:t>
            </a:r>
            <a:r>
              <a:rPr lang="pt-PT" sz="2000" b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pt-PT" sz="2000" b="1" i="1" strike="noStrike" spc="-1" dirty="0" err="1">
                <a:solidFill>
                  <a:srgbClr val="000000"/>
                </a:solidFill>
                <a:latin typeface="Arial"/>
              </a:rPr>
              <a:t>Visitors</a:t>
            </a: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) que permitem percorrer a árvore de </a:t>
            </a:r>
            <a:r>
              <a:rPr lang="pt-PT" sz="2000" b="0" i="1" strike="noStrike" spc="-1" dirty="0">
                <a:solidFill>
                  <a:srgbClr val="000000"/>
                </a:solidFill>
                <a:latin typeface="Arial"/>
              </a:rPr>
              <a:t>parse</a:t>
            </a: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.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Por </a:t>
            </a:r>
            <a:r>
              <a:rPr lang="pt-PT" sz="2000" b="0" u="sng" strike="noStrike" spc="-1" dirty="0">
                <a:solidFill>
                  <a:srgbClr val="000000"/>
                </a:solidFill>
                <a:latin typeface="Arial"/>
              </a:rPr>
              <a:t>omissão</a:t>
            </a: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, o ANTLR4 gera uma </a:t>
            </a:r>
            <a:r>
              <a:rPr lang="pt-PT" sz="2000" b="1" i="1" strike="noStrike" spc="-1" dirty="0" err="1">
                <a:solidFill>
                  <a:srgbClr val="000000"/>
                </a:solidFill>
                <a:latin typeface="Arial"/>
              </a:rPr>
              <a:t>listener</a:t>
            </a:r>
            <a:r>
              <a:rPr lang="pt-PT" sz="2000" b="0" i="1" strike="noStrike" spc="-1" dirty="0">
                <a:solidFill>
                  <a:srgbClr val="000000"/>
                </a:solidFill>
                <a:latin typeface="Arial"/>
              </a:rPr>
              <a:t> interface</a:t>
            </a: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 da árvore de </a:t>
            </a:r>
            <a:r>
              <a:rPr lang="pt-PT" sz="2000" b="0" i="1" strike="noStrike" spc="-1" dirty="0">
                <a:solidFill>
                  <a:srgbClr val="000000"/>
                </a:solidFill>
                <a:latin typeface="Arial"/>
              </a:rPr>
              <a:t>parse,</a:t>
            </a: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br>
              <a:rPr lang="pt-PT" sz="2000" b="0" strike="noStrike" spc="-1" dirty="0">
                <a:solidFill>
                  <a:srgbClr val="000000"/>
                </a:solidFill>
                <a:latin typeface="Arial"/>
              </a:rPr>
            </a:b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que responde aos eventos acionados por um objeto </a:t>
            </a:r>
            <a:r>
              <a:rPr lang="pt-PT" sz="2000" b="1" i="1" strike="noStrike" spc="-1" dirty="0" err="1">
                <a:solidFill>
                  <a:srgbClr val="000000"/>
                </a:solidFill>
                <a:latin typeface="Arial"/>
              </a:rPr>
              <a:t>walker</a:t>
            </a: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br>
              <a:rPr lang="pt-PT" sz="2000" b="0" strike="noStrike" spc="-1" dirty="0">
                <a:solidFill>
                  <a:srgbClr val="000000"/>
                </a:solidFill>
                <a:latin typeface="Arial"/>
              </a:rPr>
            </a:b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capaz de percorrer a árvore parse.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1" spc="-1" dirty="0">
                <a:solidFill>
                  <a:srgbClr val="000000"/>
                </a:solidFill>
                <a:ea typeface="Arial"/>
              </a:rPr>
              <a:t>A maior diferença entre os mecanismos </a:t>
            </a:r>
            <a:r>
              <a:rPr lang="pt-PT" sz="2000" i="1" spc="-1" dirty="0" err="1">
                <a:solidFill>
                  <a:srgbClr val="000000"/>
                </a:solidFill>
                <a:ea typeface="Arial"/>
              </a:rPr>
              <a:t>Listener</a:t>
            </a:r>
            <a:r>
              <a:rPr lang="pt-PT" sz="2000" b="1" spc="-1" dirty="0">
                <a:solidFill>
                  <a:srgbClr val="000000"/>
                </a:solidFill>
                <a:ea typeface="Arial"/>
              </a:rPr>
              <a:t> e </a:t>
            </a:r>
            <a:r>
              <a:rPr lang="pt-PT" sz="2000" i="1" spc="-1" dirty="0" err="1">
                <a:solidFill>
                  <a:srgbClr val="000000"/>
                </a:solidFill>
                <a:ea typeface="Arial"/>
              </a:rPr>
              <a:t>Visitor</a:t>
            </a:r>
            <a:r>
              <a:rPr lang="pt-PT" sz="2000" b="1" spc="-1" dirty="0">
                <a:solidFill>
                  <a:srgbClr val="000000"/>
                </a:solidFill>
                <a:ea typeface="Arial"/>
              </a:rPr>
              <a:t> consiste: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spc="-1" dirty="0">
                <a:solidFill>
                  <a:srgbClr val="000000"/>
                </a:solidFill>
                <a:ea typeface="Arial"/>
              </a:rPr>
              <a:t>os métodos de um objeto </a:t>
            </a:r>
            <a:r>
              <a:rPr lang="pt-PT" sz="2000" b="1" i="1" spc="-1" dirty="0" err="1">
                <a:solidFill>
                  <a:srgbClr val="000000"/>
                </a:solidFill>
                <a:ea typeface="Arial"/>
              </a:rPr>
              <a:t>listener</a:t>
            </a:r>
            <a:r>
              <a:rPr lang="pt-PT" sz="2000" spc="-1" dirty="0">
                <a:solidFill>
                  <a:srgbClr val="000000"/>
                </a:solidFill>
                <a:ea typeface="Arial"/>
              </a:rPr>
              <a:t> são chamados </a:t>
            </a:r>
            <a:r>
              <a:rPr lang="pt-PT" sz="2000" u="sng" spc="-1" dirty="0">
                <a:solidFill>
                  <a:srgbClr val="000000"/>
                </a:solidFill>
                <a:ea typeface="Arial"/>
              </a:rPr>
              <a:t>automaticamente</a:t>
            </a:r>
            <a:r>
              <a:rPr lang="pt-PT" sz="2000" spc="-1" dirty="0">
                <a:solidFill>
                  <a:srgbClr val="000000"/>
                </a:solidFill>
                <a:ea typeface="Arial"/>
              </a:rPr>
              <a:t> por um objeto </a:t>
            </a:r>
            <a:r>
              <a:rPr lang="pt-PT" sz="2000" b="1" i="1" spc="-1" dirty="0" err="1">
                <a:solidFill>
                  <a:srgbClr val="000000"/>
                </a:solidFill>
                <a:ea typeface="Arial"/>
              </a:rPr>
              <a:t>walker</a:t>
            </a:r>
            <a:r>
              <a:rPr lang="pt-PT" sz="2000" spc="-1" dirty="0">
                <a:solidFill>
                  <a:srgbClr val="000000"/>
                </a:solidFill>
                <a:ea typeface="Arial"/>
              </a:rPr>
              <a:t> fornecido por ANTLR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spc="-1" dirty="0">
                <a:solidFill>
                  <a:srgbClr val="000000"/>
                </a:solidFill>
                <a:ea typeface="Arial"/>
              </a:rPr>
              <a:t>os métodos de um objeto </a:t>
            </a:r>
            <a:r>
              <a:rPr lang="pt-PT" sz="2000" b="1" i="1" spc="-1" dirty="0" err="1">
                <a:solidFill>
                  <a:srgbClr val="000000"/>
                </a:solidFill>
                <a:ea typeface="Arial"/>
              </a:rPr>
              <a:t>visitor</a:t>
            </a:r>
            <a:r>
              <a:rPr lang="pt-PT" sz="2000" spc="-1" dirty="0">
                <a:solidFill>
                  <a:srgbClr val="000000"/>
                </a:solidFill>
                <a:ea typeface="Arial"/>
              </a:rPr>
              <a:t> devem chamar os nós filhos de um dado nó da árvore de </a:t>
            </a:r>
            <a:r>
              <a:rPr lang="pt-PT" sz="2000" i="1" spc="-1" dirty="0">
                <a:solidFill>
                  <a:srgbClr val="000000"/>
                </a:solidFill>
                <a:ea typeface="Arial"/>
              </a:rPr>
              <a:t>parse</a:t>
            </a:r>
            <a:r>
              <a:rPr lang="pt-PT" sz="2000" spc="-1" dirty="0">
                <a:solidFill>
                  <a:srgbClr val="000000"/>
                </a:solidFill>
                <a:ea typeface="Arial"/>
              </a:rPr>
              <a:t> para visita </a:t>
            </a:r>
            <a:r>
              <a:rPr lang="pt-PT" sz="2000" u="sng" spc="-1" dirty="0">
                <a:solidFill>
                  <a:srgbClr val="000000"/>
                </a:solidFill>
                <a:ea typeface="Arial"/>
              </a:rPr>
              <a:t>explícita</a:t>
            </a:r>
            <a:r>
              <a:rPr lang="pt-PT" sz="2000" spc="-1" dirty="0">
                <a:solidFill>
                  <a:srgbClr val="000000"/>
                </a:solidFill>
                <a:ea typeface="Arial"/>
              </a:rPr>
              <a:t>. </a:t>
            </a:r>
            <a:endParaRPr lang="pt-PT" sz="2000" spc="-1" dirty="0">
              <a:solidFill>
                <a:srgbClr val="000000"/>
              </a:solidFill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59302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82760" y="12960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Schedule</a:t>
            </a:r>
            <a:endParaRPr lang="pt-PT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482760" y="2792520"/>
            <a:ext cx="8229240" cy="3255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pt-PT" sz="3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Installation</a:t>
            </a:r>
            <a:endParaRPr lang="pt-PT" sz="3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pt-PT" sz="3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Introduction to </a:t>
            </a:r>
            <a:r>
              <a:rPr lang="pt-PT" sz="3000" b="0" i="1" strike="noStrike" spc="-1" dirty="0">
                <a:solidFill>
                  <a:srgbClr val="000000"/>
                </a:solidFill>
                <a:latin typeface="Arial"/>
                <a:ea typeface="Arial"/>
              </a:rPr>
              <a:t>parsing</a:t>
            </a:r>
            <a:r>
              <a:rPr lang="pt-PT" sz="3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with ANTLR4</a:t>
            </a:r>
            <a:endParaRPr lang="pt-PT" sz="3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pt-PT" sz="3000" b="0" i="1" strike="noStrike" spc="-1" dirty="0">
                <a:solidFill>
                  <a:srgbClr val="000000"/>
                </a:solidFill>
                <a:latin typeface="Arial"/>
                <a:ea typeface="Arial"/>
              </a:rPr>
              <a:t>Use case</a:t>
            </a:r>
            <a:r>
              <a:rPr lang="pt-PT" sz="3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: Interpreter</a:t>
            </a: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pt-PT" sz="3000" b="0" i="1" strike="noStrike" spc="-1" dirty="0">
                <a:solidFill>
                  <a:srgbClr val="000000"/>
                </a:solidFill>
                <a:latin typeface="Arial"/>
                <a:ea typeface="Arial"/>
              </a:rPr>
              <a:t>Use case</a:t>
            </a:r>
            <a:r>
              <a:rPr lang="pt-PT" sz="3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: Code Generator</a:t>
            </a:r>
            <a:endParaRPr lang="pt-PT" sz="3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lang="pt-PT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/>
          <p:nvPr/>
        </p:nvPicPr>
        <p:blipFill>
          <a:blip r:embed="rId2"/>
          <a:stretch/>
        </p:blipFill>
        <p:spPr>
          <a:xfrm>
            <a:off x="105148" y="2126212"/>
            <a:ext cx="8933344" cy="43449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Shape 1">
            <a:extLst>
              <a:ext uri="{FF2B5EF4-FFF2-40B4-BE49-F238E27FC236}">
                <a16:creationId xmlns:a16="http://schemas.microsoft.com/office/drawing/2014/main" id="{A86D9296-B6C3-4947-BE1E-4A1042FF1AE7}"/>
              </a:ext>
            </a:extLst>
          </p:cNvPr>
          <p:cNvSpPr txBox="1"/>
          <p:nvPr/>
        </p:nvSpPr>
        <p:spPr>
          <a:xfrm>
            <a:off x="457200" y="345018"/>
            <a:ext cx="8229240" cy="11379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PT" sz="3600" b="1" i="1" strike="noStrike" spc="-1" dirty="0">
                <a:solidFill>
                  <a:srgbClr val="000000"/>
                </a:solidFill>
                <a:latin typeface="Arial"/>
                <a:ea typeface="Arial"/>
              </a:rPr>
              <a:t>1. </a:t>
            </a:r>
            <a:r>
              <a:rPr lang="pt-PT" sz="3600" b="1" i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Listeners</a:t>
            </a: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PT" sz="36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vs</a:t>
            </a: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PT" sz="3600" b="1" i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Visitors</a:t>
            </a:r>
            <a:endParaRPr lang="pt-PT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B3FD8AA0-CC30-45A2-A01A-2E4FB3FE6BD8}"/>
              </a:ext>
            </a:extLst>
          </p:cNvPr>
          <p:cNvSpPr txBox="1"/>
          <p:nvPr/>
        </p:nvSpPr>
        <p:spPr>
          <a:xfrm>
            <a:off x="234462" y="1600200"/>
            <a:ext cx="8674716" cy="1828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1" i="1" strike="noStrike" spc="-1" dirty="0">
                <a:solidFill>
                  <a:srgbClr val="000000"/>
                </a:solidFill>
                <a:latin typeface="Arial"/>
              </a:rPr>
              <a:t>WALKER </a:t>
            </a:r>
            <a:r>
              <a:rPr lang="pt-PT" sz="2000" b="1" i="1" strike="noStrike" spc="-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 </a:t>
            </a:r>
            <a:r>
              <a:rPr lang="pt-PT" sz="2000" b="1" i="1" strike="noStrike" spc="-1" dirty="0" err="1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Listener</a:t>
            </a:r>
            <a:endParaRPr lang="pt-PT" sz="2000" b="1" i="1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24"/>
          <p:cNvPicPr/>
          <p:nvPr/>
        </p:nvPicPr>
        <p:blipFill>
          <a:blip r:embed="rId2"/>
          <a:stretch/>
        </p:blipFill>
        <p:spPr>
          <a:xfrm>
            <a:off x="105508" y="1786039"/>
            <a:ext cx="8932984" cy="40051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4" name="TextShape 2"/>
          <p:cNvSpPr txBox="1"/>
          <p:nvPr/>
        </p:nvSpPr>
        <p:spPr>
          <a:xfrm>
            <a:off x="288000" y="1289537"/>
            <a:ext cx="8589240" cy="5474677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418680">
              <a:buClr>
                <a:srgbClr val="000000"/>
              </a:buClr>
              <a:buFont typeface="Arial"/>
              <a:buChar char="●"/>
            </a:pPr>
            <a:r>
              <a:rPr lang="pt-PT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Os </a:t>
            </a:r>
            <a:r>
              <a:rPr lang="pt-PT" sz="2000" b="1" i="1" spc="-1" dirty="0" err="1">
                <a:solidFill>
                  <a:srgbClr val="000000"/>
                </a:solidFill>
                <a:ea typeface="Arial"/>
              </a:rPr>
              <a:t>Visitors</a:t>
            </a:r>
            <a:r>
              <a:rPr lang="pt-PT" sz="2000" b="1" i="1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pt-PT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controlam ativamente a travessia na árvore de </a:t>
            </a:r>
            <a:r>
              <a:rPr lang="pt-PT" sz="2000" b="0" i="1" strike="noStrike" spc="-1" dirty="0">
                <a:solidFill>
                  <a:srgbClr val="000000"/>
                </a:solidFill>
                <a:latin typeface="Arial"/>
                <a:ea typeface="Arial"/>
              </a:rPr>
              <a:t>parse</a:t>
            </a: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lang="pt-PT" sz="1600" b="0" strike="noStrike" spc="-1" dirty="0">
              <a:solidFill>
                <a:srgbClr val="000000"/>
              </a:solidFill>
              <a:latin typeface="Arial"/>
              <a:ea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lang="pt-PT" sz="1600" spc="-1" dirty="0">
              <a:solidFill>
                <a:srgbClr val="000000"/>
              </a:solidFill>
              <a:latin typeface="Arial"/>
              <a:ea typeface="Arial"/>
            </a:endParaRPr>
          </a:p>
          <a:p>
            <a:pPr marL="38520">
              <a:lnSpc>
                <a:spcPct val="100000"/>
              </a:lnSpc>
              <a:buClr>
                <a:srgbClr val="000000"/>
              </a:buClr>
            </a:pPr>
            <a:endParaRPr lang="pt-PT" sz="1600" b="0" strike="noStrike" spc="-1" dirty="0">
              <a:solidFill>
                <a:srgbClr val="000000"/>
              </a:solidFill>
              <a:latin typeface="Arial"/>
              <a:ea typeface="Arial"/>
            </a:endParaRPr>
          </a:p>
          <a:p>
            <a:pPr marL="38520">
              <a:lnSpc>
                <a:spcPct val="100000"/>
              </a:lnSpc>
              <a:buClr>
                <a:srgbClr val="000000"/>
              </a:buClr>
            </a:pPr>
            <a:endParaRPr lang="pt-PT" sz="1600" b="0" strike="noStrike" spc="-1" dirty="0">
              <a:solidFill>
                <a:srgbClr val="000000"/>
              </a:solidFill>
              <a:latin typeface="Arial"/>
              <a:ea typeface="Arial"/>
            </a:endParaRPr>
          </a:p>
          <a:p>
            <a:pPr marL="38520">
              <a:lnSpc>
                <a:spcPct val="100000"/>
              </a:lnSpc>
              <a:buClr>
                <a:srgbClr val="000000"/>
              </a:buClr>
            </a:pPr>
            <a:endParaRPr lang="pt-PT" sz="2800" b="0" strike="noStrike" spc="-1" dirty="0">
              <a:solidFill>
                <a:srgbClr val="000000"/>
              </a:solidFill>
              <a:latin typeface="Arial"/>
              <a:ea typeface="Arial"/>
            </a:endParaRPr>
          </a:p>
          <a:p>
            <a:pPr marL="914400" lvl="1" indent="-418680">
              <a:buClr>
                <a:srgbClr val="000000"/>
              </a:buClr>
              <a:buFont typeface="Arial"/>
              <a:buChar char="●"/>
            </a:pPr>
            <a:r>
              <a:rPr lang="pt-PT" sz="1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Os métodos de um objeto </a:t>
            </a:r>
            <a:r>
              <a:rPr lang="pt-PT" sz="1600" b="1" i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visitor</a:t>
            </a:r>
            <a:r>
              <a:rPr lang="pt-PT" sz="1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devem chamar os nós filhos de um dado nó da árvore de </a:t>
            </a:r>
            <a:r>
              <a:rPr lang="pt-PT" sz="1600" b="0" i="1" strike="noStrike" spc="-1" dirty="0">
                <a:solidFill>
                  <a:srgbClr val="000000"/>
                </a:solidFill>
                <a:latin typeface="Arial"/>
                <a:ea typeface="Arial"/>
              </a:rPr>
              <a:t>parse</a:t>
            </a:r>
            <a:r>
              <a:rPr lang="pt-PT" sz="1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para </a:t>
            </a:r>
            <a:r>
              <a:rPr lang="pt-PT" sz="1600" b="0" u="sng" strike="noStrike" spc="-1" dirty="0">
                <a:solidFill>
                  <a:srgbClr val="000000"/>
                </a:solidFill>
                <a:latin typeface="Arial"/>
                <a:ea typeface="Arial"/>
              </a:rPr>
              <a:t>visitas explícitas</a:t>
            </a:r>
            <a:endParaRPr lang="pt-PT" sz="1600" b="0" u="sng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418680">
              <a:buClr>
                <a:srgbClr val="000000"/>
              </a:buClr>
              <a:buFont typeface="Arial"/>
              <a:buChar char="●"/>
            </a:pPr>
            <a:r>
              <a:rPr lang="pt-PT" sz="1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Esquecer a invocação de métodos para visita aos nós filhos de um nó da árvore de </a:t>
            </a:r>
            <a:r>
              <a:rPr lang="pt-PT" sz="1600" b="0" i="1" strike="noStrike" spc="-1" dirty="0">
                <a:solidFill>
                  <a:srgbClr val="000000"/>
                </a:solidFill>
                <a:latin typeface="Arial"/>
                <a:ea typeface="Arial"/>
              </a:rPr>
              <a:t>parse</a:t>
            </a:r>
            <a:r>
              <a:rPr lang="pt-PT" sz="1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significa que essas subárvores não serão visitadas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A4A41CE-65BB-4C8A-98E4-8335A24B5D7B}"/>
              </a:ext>
            </a:extLst>
          </p:cNvPr>
          <p:cNvSpPr txBox="1"/>
          <p:nvPr/>
        </p:nvSpPr>
        <p:spPr>
          <a:xfrm>
            <a:off x="457200" y="345018"/>
            <a:ext cx="8229240" cy="11379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PT" sz="3600" b="1" i="1" strike="noStrike" spc="-1" dirty="0">
                <a:solidFill>
                  <a:srgbClr val="000000"/>
                </a:solidFill>
                <a:latin typeface="Arial"/>
                <a:ea typeface="Arial"/>
              </a:rPr>
              <a:t>1. </a:t>
            </a:r>
            <a:r>
              <a:rPr lang="pt-PT" sz="3600" b="1" i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Listeners</a:t>
            </a: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PT" sz="36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vs</a:t>
            </a: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PT" sz="3600" b="1" i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Visitors</a:t>
            </a:r>
            <a:endParaRPr lang="pt-PT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2"/>
          <p:cNvSpPr txBox="1"/>
          <p:nvPr/>
        </p:nvSpPr>
        <p:spPr>
          <a:xfrm>
            <a:off x="457200" y="1676400"/>
            <a:ext cx="8229240" cy="4891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Os métodos de um </a:t>
            </a:r>
            <a:r>
              <a:rPr lang="pt-PT" sz="2000" b="1" i="1" strike="noStrike" spc="-1" dirty="0" err="1">
                <a:solidFill>
                  <a:srgbClr val="000000"/>
                </a:solidFill>
                <a:latin typeface="Arial"/>
              </a:rPr>
              <a:t>listener</a:t>
            </a: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 não podem retornar um valor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Os métodos de um </a:t>
            </a:r>
            <a:r>
              <a:rPr lang="pt-PT" sz="2000" b="1" i="1" strike="noStrike" spc="-1" dirty="0" err="1">
                <a:solidFill>
                  <a:srgbClr val="000000"/>
                </a:solidFill>
                <a:latin typeface="Arial"/>
              </a:rPr>
              <a:t>visitor</a:t>
            </a: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 podem retornar um valor de um qualquer tipo personalizado.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Os </a:t>
            </a:r>
            <a:r>
              <a:rPr lang="pt-PT" sz="2000" b="1" i="1" strike="noStrike" spc="-1" dirty="0" err="1">
                <a:solidFill>
                  <a:srgbClr val="000000"/>
                </a:solidFill>
                <a:latin typeface="Arial"/>
              </a:rPr>
              <a:t>visitors</a:t>
            </a: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 são usados para visitar seletivamente nós numa árvore de </a:t>
            </a:r>
            <a:r>
              <a:rPr lang="pt-PT" sz="2000" b="0" i="1" strike="noStrike" spc="-1" dirty="0">
                <a:solidFill>
                  <a:srgbClr val="000000"/>
                </a:solidFill>
                <a:latin typeface="Arial"/>
              </a:rPr>
              <a:t>parse</a:t>
            </a: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1" i="1" strike="noStrike" spc="-1" dirty="0" err="1">
                <a:solidFill>
                  <a:srgbClr val="000000"/>
                </a:solidFill>
                <a:latin typeface="Arial"/>
              </a:rPr>
              <a:t>Listeners</a:t>
            </a: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 são bons para realizar uma dada tarefa sempre que o </a:t>
            </a:r>
            <a:r>
              <a:rPr lang="pt-PT" sz="2000" b="0" i="1" strike="noStrike" spc="-1" dirty="0" err="1">
                <a:solidFill>
                  <a:srgbClr val="000000"/>
                </a:solidFill>
                <a:latin typeface="Arial"/>
              </a:rPr>
              <a:t>parser</a:t>
            </a: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 encontra uma regra específica. 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pc="-1" dirty="0">
                <a:solidFill>
                  <a:srgbClr val="000000"/>
                </a:solidFill>
                <a:latin typeface="Arial"/>
              </a:rPr>
              <a:t>e</a:t>
            </a:r>
            <a:r>
              <a:rPr lang="pt-PT" b="0" strike="noStrike" spc="-1" dirty="0">
                <a:solidFill>
                  <a:srgbClr val="000000"/>
                </a:solidFill>
                <a:latin typeface="Arial"/>
              </a:rPr>
              <a:t>mbora o mesmo efeito possa ser obtido com um </a:t>
            </a:r>
            <a:r>
              <a:rPr lang="pt-PT" b="1" i="1" strike="noStrike" spc="-1" dirty="0" err="1">
                <a:solidFill>
                  <a:srgbClr val="000000"/>
                </a:solidFill>
                <a:latin typeface="Arial"/>
              </a:rPr>
              <a:t>visitor</a:t>
            </a:r>
            <a:r>
              <a:rPr lang="pt-PT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br>
              <a:rPr lang="pt-PT" b="0" strike="noStrike" spc="-1" dirty="0">
                <a:solidFill>
                  <a:srgbClr val="000000"/>
                </a:solidFill>
                <a:latin typeface="Arial"/>
              </a:rPr>
            </a:br>
            <a:r>
              <a:rPr lang="pt-PT" b="0" strike="noStrike" spc="-1" dirty="0">
                <a:solidFill>
                  <a:srgbClr val="000000"/>
                </a:solidFill>
                <a:latin typeface="Arial"/>
              </a:rPr>
              <a:t>o uso de um </a:t>
            </a:r>
            <a:r>
              <a:rPr lang="pt-PT" b="1" i="1" strike="noStrike" spc="-1" dirty="0" err="1">
                <a:solidFill>
                  <a:srgbClr val="000000"/>
                </a:solidFill>
                <a:latin typeface="Arial"/>
              </a:rPr>
              <a:t>listener</a:t>
            </a:r>
            <a:r>
              <a:rPr lang="pt-PT" b="0" strike="noStrike" spc="-1" dirty="0">
                <a:solidFill>
                  <a:srgbClr val="000000"/>
                </a:solidFill>
                <a:latin typeface="Arial"/>
              </a:rPr>
              <a:t> não exige que se visite manualmente os nós da árvore de </a:t>
            </a:r>
            <a:r>
              <a:rPr lang="pt-PT" b="0" i="1" strike="noStrike" spc="-1" dirty="0">
                <a:solidFill>
                  <a:srgbClr val="000000"/>
                </a:solidFill>
                <a:latin typeface="Arial"/>
              </a:rPr>
              <a:t>parse</a:t>
            </a:r>
            <a:r>
              <a:rPr lang="pt-PT" b="0" strike="noStrike" spc="-1" dirty="0">
                <a:solidFill>
                  <a:srgbClr val="000000"/>
                </a:solidFill>
                <a:latin typeface="Arial"/>
              </a:rPr>
              <a:t>.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14E7B191-DAA9-4DD4-BE85-DF8241D8547D}"/>
              </a:ext>
            </a:extLst>
          </p:cNvPr>
          <p:cNvSpPr txBox="1"/>
          <p:nvPr/>
        </p:nvSpPr>
        <p:spPr>
          <a:xfrm>
            <a:off x="457200" y="345018"/>
            <a:ext cx="8229240" cy="11379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PT" sz="3600" b="1" i="1" strike="noStrike" spc="-1" dirty="0">
                <a:solidFill>
                  <a:srgbClr val="000000"/>
                </a:solidFill>
                <a:latin typeface="Arial"/>
                <a:ea typeface="Arial"/>
              </a:rPr>
              <a:t>1. </a:t>
            </a:r>
            <a:r>
              <a:rPr lang="pt-PT" sz="3600" b="1" i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Listeners</a:t>
            </a: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PT" sz="36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vs</a:t>
            </a: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PT" sz="3600" b="1" i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Visitors</a:t>
            </a:r>
            <a:endParaRPr lang="pt-PT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85800" y="3786840"/>
            <a:ext cx="7772040" cy="1046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685800" y="1368000"/>
            <a:ext cx="7772040" cy="3168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pt-PT" sz="4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Demo App</a:t>
            </a:r>
            <a:br>
              <a:rPr dirty="0"/>
            </a:br>
            <a:br>
              <a:rPr dirty="0"/>
            </a:br>
            <a:r>
              <a:rPr lang="en-US" sz="4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Example of using </a:t>
            </a:r>
            <a:br>
              <a:rPr lang="en-US" sz="4800" b="1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en-US" sz="4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Visitors and Listeners</a:t>
            </a:r>
            <a:endParaRPr lang="pt-PT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Create JAVA application </a:t>
            </a:r>
            <a:r>
              <a:rPr lang="pt-PT" sz="2000" i="1" strike="noStrike" spc="-1" dirty="0">
                <a:solidFill>
                  <a:srgbClr val="000000"/>
                </a:solidFill>
                <a:latin typeface="Arial"/>
                <a:ea typeface="Arial"/>
              </a:rPr>
              <a:t>(Netbeans)</a:t>
            </a:r>
            <a:endParaRPr lang="pt-PT" sz="3600" i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288000" y="1793630"/>
            <a:ext cx="8712000" cy="4614369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r>
              <a:rPr lang="pt-PT" sz="2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Criar projeto </a:t>
            </a:r>
            <a:r>
              <a:rPr lang="pt-PT" sz="2200" i="1" spc="-1" dirty="0" err="1">
                <a:solidFill>
                  <a:srgbClr val="000000"/>
                </a:solidFill>
                <a:latin typeface="Arial"/>
              </a:rPr>
              <a:t>Netbeans</a:t>
            </a:r>
            <a:r>
              <a:rPr lang="pt-PT" sz="2200" spc="-1" dirty="0">
                <a:solidFill>
                  <a:srgbClr val="000000"/>
                </a:solidFill>
                <a:latin typeface="Arial"/>
              </a:rPr>
              <a:t> (com nome </a:t>
            </a:r>
            <a:r>
              <a:rPr lang="pt-PT" sz="2200" b="1" spc="-1" dirty="0" err="1">
                <a:solidFill>
                  <a:srgbClr val="000000"/>
                </a:solidFill>
                <a:latin typeface="Arial"/>
              </a:rPr>
              <a:t>expressions</a:t>
            </a:r>
            <a:r>
              <a:rPr lang="pt-PT" sz="2200" spc="-1" dirty="0">
                <a:solidFill>
                  <a:srgbClr val="000000"/>
                </a:solidFill>
                <a:latin typeface="Arial"/>
              </a:rPr>
              <a:t>)</a:t>
            </a:r>
          </a:p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endParaRPr lang="pt-PT" sz="2200" b="0" strike="noStrike" spc="-1" dirty="0">
              <a:latin typeface="Arial"/>
              <a:ea typeface="Arial"/>
            </a:endParaRPr>
          </a:p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r>
              <a:rPr lang="pt-PT" sz="2200" b="0" strike="noStrike" spc="-1" dirty="0">
                <a:latin typeface="Arial"/>
                <a:ea typeface="Arial"/>
              </a:rPr>
              <a:t>Descarregar a biblioteca ANTLR de </a:t>
            </a:r>
            <a:r>
              <a:rPr lang="pt-PT" sz="2200" b="0" strike="noStrike" spc="-1" dirty="0">
                <a:latin typeface="Arial"/>
                <a:ea typeface="Arial"/>
                <a:hlinkClick r:id="rId2"/>
              </a:rPr>
              <a:t>www.antlr.org</a:t>
            </a:r>
            <a:r>
              <a:rPr lang="pt-PT" sz="2200" b="0" strike="noStrike" spc="-1" dirty="0">
                <a:latin typeface="Arial"/>
                <a:ea typeface="Arial"/>
              </a:rPr>
              <a:t> e acrescentar ao projeto </a:t>
            </a:r>
            <a:r>
              <a:rPr lang="pt-PT" sz="2000" b="0" i="1" strike="noStrike" spc="-1" dirty="0">
                <a:latin typeface="Arial"/>
                <a:ea typeface="Arial"/>
              </a:rPr>
              <a:t>(</a:t>
            </a:r>
            <a:r>
              <a:rPr lang="pt-PT" sz="2000" b="0" i="1" strike="noStrike" spc="-1" dirty="0">
                <a:latin typeface="Lucida Console"/>
                <a:ea typeface="Arial"/>
              </a:rPr>
              <a:t>lib</a:t>
            </a:r>
            <a:r>
              <a:rPr lang="pt-PT" sz="2000" i="1" spc="-1" dirty="0">
                <a:latin typeface="Lucida Console"/>
                <a:ea typeface="Arial"/>
              </a:rPr>
              <a:t>\</a:t>
            </a:r>
            <a:r>
              <a:rPr lang="pt-PT" sz="2000" b="1" i="1" strike="noStrike" spc="-1" dirty="0">
                <a:latin typeface="Lucida Console"/>
                <a:ea typeface="Arial"/>
              </a:rPr>
              <a:t>antlr-4.9.2-complete.jar</a:t>
            </a:r>
            <a:r>
              <a:rPr lang="pt-PT" sz="2000" b="0" i="1" strike="noStrike" spc="-1" dirty="0">
                <a:latin typeface="Arial"/>
                <a:ea typeface="Arial"/>
              </a:rPr>
              <a:t>)</a:t>
            </a:r>
            <a:endParaRPr lang="pt-PT" sz="2200" b="0" i="1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endParaRPr lang="pt-PT" sz="2200" b="0" strike="noStrike" spc="-1" dirty="0">
              <a:latin typeface="Arial"/>
              <a:ea typeface="Arial"/>
            </a:endParaRPr>
          </a:p>
          <a:p>
            <a:pPr marL="457200" indent="-418680"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r>
              <a:rPr lang="pt-PT" sz="2200" b="0" strike="noStrike" spc="-1" dirty="0">
                <a:latin typeface="Arial"/>
                <a:ea typeface="Arial"/>
              </a:rPr>
              <a:t>Acrescentar/copiar o ficheiro </a:t>
            </a:r>
            <a:r>
              <a:rPr lang="pt-PT" sz="2200" b="1" i="1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Expressions.g4</a:t>
            </a:r>
            <a:r>
              <a:rPr lang="pt-PT" sz="2200" b="0" i="1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 </a:t>
            </a:r>
            <a:r>
              <a:rPr lang="pt-PT" sz="2200" b="0" strike="noStrike" spc="-1" dirty="0">
                <a:latin typeface="Arial"/>
              </a:rPr>
              <a:t>para a pasta </a:t>
            </a:r>
            <a:r>
              <a:rPr lang="pt-PT" sz="2200" b="0" i="1" strike="noStrike" spc="-1" dirty="0" err="1">
                <a:solidFill>
                  <a:srgbClr val="000000"/>
                </a:solidFill>
                <a:latin typeface="Lucida Console"/>
                <a:ea typeface="Arial"/>
              </a:rPr>
              <a:t>src</a:t>
            </a:r>
            <a:r>
              <a:rPr lang="pt-PT" sz="2200" i="1" spc="-1" dirty="0">
                <a:solidFill>
                  <a:srgbClr val="000000"/>
                </a:solidFill>
                <a:latin typeface="Lucida Console"/>
                <a:ea typeface="Arial"/>
              </a:rPr>
              <a:t>\</a:t>
            </a:r>
            <a:r>
              <a:rPr lang="pt-PT" sz="2200" b="0" i="1" strike="noStrike" spc="-1" dirty="0" err="1">
                <a:solidFill>
                  <a:srgbClr val="000000"/>
                </a:solidFill>
                <a:latin typeface="Lucida Console"/>
                <a:ea typeface="Arial"/>
              </a:rPr>
              <a:t>expressions</a:t>
            </a:r>
            <a:r>
              <a:rPr lang="pt-PT" sz="2200" b="0" i="1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\</a:t>
            </a:r>
            <a:r>
              <a:rPr lang="pt-PT" sz="2200" b="0" i="1" strike="noStrike" spc="-1" dirty="0">
                <a:latin typeface="Arial"/>
              </a:rPr>
              <a:t> </a:t>
            </a:r>
            <a:r>
              <a:rPr lang="pt-PT" sz="2200" b="0" strike="noStrike" spc="-1" dirty="0">
                <a:latin typeface="Arial"/>
              </a:rPr>
              <a:t>do projeto.</a:t>
            </a:r>
            <a:endParaRPr lang="pt-PT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endParaRPr lang="pt-PT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endParaRPr lang="pt-PT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r>
              <a:rPr lang="pt-PT" sz="2200" b="1" i="1" u="sng" strike="noStrike" spc="-1" dirty="0">
                <a:solidFill>
                  <a:srgbClr val="00B050"/>
                </a:solidFill>
                <a:latin typeface="Arial"/>
              </a:rPr>
              <a:t>Nota</a:t>
            </a:r>
            <a:r>
              <a:rPr lang="pt-PT" sz="2200" b="0" i="1" strike="noStrike" spc="-1" dirty="0">
                <a:solidFill>
                  <a:srgbClr val="00B050"/>
                </a:solidFill>
                <a:latin typeface="Arial"/>
              </a:rPr>
              <a:t>: Não tem de ser o </a:t>
            </a:r>
            <a:r>
              <a:rPr lang="pt-PT" sz="2200" i="1" spc="-1" dirty="0" err="1">
                <a:solidFill>
                  <a:srgbClr val="00B050"/>
                </a:solidFill>
                <a:latin typeface="Arial"/>
              </a:rPr>
              <a:t>N</a:t>
            </a:r>
            <a:r>
              <a:rPr lang="pt-PT" sz="2200" b="0" i="1" strike="noStrike" spc="-1" dirty="0" err="1">
                <a:solidFill>
                  <a:srgbClr val="00B050"/>
                </a:solidFill>
                <a:latin typeface="Arial"/>
              </a:rPr>
              <a:t>etbeans</a:t>
            </a:r>
            <a:r>
              <a:rPr lang="pt-PT" sz="2200" b="0" i="1" strike="noStrike" spc="-1" dirty="0">
                <a:solidFill>
                  <a:srgbClr val="00B050"/>
                </a:solidFill>
                <a:latin typeface="Arial"/>
              </a:rPr>
              <a:t>. Pode ser usado outro IDE.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0DED6E99-62CA-4666-8E1C-384A5D7E77DC}"/>
              </a:ext>
            </a:extLst>
          </p:cNvPr>
          <p:cNvSpPr/>
          <p:nvPr/>
        </p:nvSpPr>
        <p:spPr>
          <a:xfrm>
            <a:off x="1266092" y="5451230"/>
            <a:ext cx="7291754" cy="1406769"/>
          </a:xfrm>
          <a:prstGeom prst="snip2Diag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A13D677C-B519-4B5D-9991-D4F4BC8ED787}"/>
              </a:ext>
            </a:extLst>
          </p:cNvPr>
          <p:cNvSpPr/>
          <p:nvPr/>
        </p:nvSpPr>
        <p:spPr>
          <a:xfrm>
            <a:off x="457200" y="1758462"/>
            <a:ext cx="8100646" cy="2895600"/>
          </a:xfrm>
          <a:prstGeom prst="snip2DiagRect">
            <a:avLst>
              <a:gd name="adj1" fmla="val 0"/>
              <a:gd name="adj2" fmla="val 14510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2" name="TextShape 1"/>
          <p:cNvSpPr txBox="1"/>
          <p:nvPr/>
        </p:nvSpPr>
        <p:spPr>
          <a:xfrm>
            <a:off x="216000" y="1090246"/>
            <a:ext cx="8928000" cy="5345723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95720" indent="-457200">
              <a:spcBef>
                <a:spcPts val="567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pt-PT" sz="2800" b="1" spc="-1" dirty="0">
                <a:solidFill>
                  <a:srgbClr val="0070C0"/>
                </a:solidFill>
              </a:rPr>
              <a:t>Gramática:</a:t>
            </a:r>
          </a:p>
          <a:p>
            <a:pPr>
              <a:lnSpc>
                <a:spcPct val="100000"/>
              </a:lnSpc>
            </a:pPr>
            <a:endParaRPr lang="pt-PT" sz="2000" spc="-1" dirty="0">
              <a:solidFill>
                <a:srgbClr val="000000"/>
              </a:solidFill>
              <a:latin typeface="Lucida Console"/>
              <a:ea typeface="Arial"/>
            </a:endParaRPr>
          </a:p>
          <a:p>
            <a:pPr lvl="1"/>
            <a:r>
              <a:rPr lang="pt-PT" b="0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// </a:t>
            </a:r>
            <a:r>
              <a:rPr lang="pt-PT" b="0" strike="noStrike" spc="-1" dirty="0">
                <a:solidFill>
                  <a:srgbClr val="0070C0"/>
                </a:solidFill>
                <a:latin typeface="Lucida Console"/>
                <a:ea typeface="Arial"/>
              </a:rPr>
              <a:t>Expressions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.g4</a:t>
            </a:r>
            <a:endParaRPr lang="pt-PT" b="0" strike="noStrike" spc="-1" dirty="0">
              <a:solidFill>
                <a:srgbClr val="000000"/>
              </a:solidFill>
              <a:latin typeface="Arial"/>
            </a:endParaRPr>
          </a:p>
          <a:p>
            <a:pPr lvl="1"/>
            <a:r>
              <a:rPr lang="pt-PT" b="0" strike="noStrike" spc="-1" dirty="0" err="1">
                <a:solidFill>
                  <a:srgbClr val="000000"/>
                </a:solidFill>
                <a:latin typeface="Lucida Console"/>
                <a:ea typeface="Arial"/>
              </a:rPr>
              <a:t>grammar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 </a:t>
            </a:r>
            <a:r>
              <a:rPr lang="pt-PT" b="0" strike="noStrike" spc="-1" dirty="0" err="1">
                <a:solidFill>
                  <a:srgbClr val="0070C0"/>
                </a:solidFill>
                <a:latin typeface="Lucida Console"/>
                <a:ea typeface="Arial"/>
              </a:rPr>
              <a:t>Expressions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;</a:t>
            </a:r>
          </a:p>
          <a:p>
            <a:pPr lvl="1"/>
            <a:endParaRPr lang="pt-PT" b="0" strike="noStrike" spc="-1" dirty="0">
              <a:solidFill>
                <a:srgbClr val="000000"/>
              </a:solidFill>
              <a:latin typeface="Arial"/>
            </a:endParaRPr>
          </a:p>
          <a:p>
            <a:pPr lvl="1"/>
            <a:r>
              <a:rPr lang="pt-PT" b="0" strike="noStrike" spc="-1" dirty="0" err="1">
                <a:solidFill>
                  <a:srgbClr val="FF0000"/>
                </a:solidFill>
                <a:latin typeface="Lucida Console"/>
                <a:ea typeface="Arial"/>
              </a:rPr>
              <a:t>expr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 : </a:t>
            </a:r>
            <a:r>
              <a:rPr lang="pt-PT" b="0" strike="noStrike" spc="-1" dirty="0" err="1">
                <a:solidFill>
                  <a:srgbClr val="00B050"/>
                </a:solidFill>
                <a:latin typeface="Lucida Console"/>
                <a:ea typeface="Arial"/>
              </a:rPr>
              <a:t>left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=</a:t>
            </a:r>
            <a:r>
              <a:rPr lang="pt-PT" b="0" strike="noStrike" spc="-1" dirty="0" err="1">
                <a:solidFill>
                  <a:srgbClr val="000000"/>
                </a:solidFill>
                <a:latin typeface="Lucida Console"/>
                <a:ea typeface="Arial"/>
              </a:rPr>
              <a:t>expr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 </a:t>
            </a:r>
            <a:r>
              <a:rPr lang="pt-PT" b="0" strike="noStrike" spc="-1" dirty="0" err="1">
                <a:solidFill>
                  <a:srgbClr val="00B050"/>
                </a:solidFill>
                <a:latin typeface="Lucida Console"/>
                <a:ea typeface="Arial"/>
              </a:rPr>
              <a:t>op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=('*'|'/') </a:t>
            </a:r>
            <a:r>
              <a:rPr lang="pt-PT" b="0" strike="noStrike" spc="-1" dirty="0" err="1">
                <a:solidFill>
                  <a:srgbClr val="00B050"/>
                </a:solidFill>
                <a:latin typeface="Lucida Console"/>
                <a:ea typeface="Arial"/>
              </a:rPr>
              <a:t>right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=</a:t>
            </a:r>
            <a:r>
              <a:rPr lang="pt-PT" b="0" strike="noStrike" spc="-1" dirty="0" err="1">
                <a:solidFill>
                  <a:srgbClr val="000000"/>
                </a:solidFill>
                <a:latin typeface="Lucida Console"/>
                <a:ea typeface="Arial"/>
              </a:rPr>
              <a:t>expr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 </a:t>
            </a:r>
            <a:r>
              <a:rPr lang="pt-PT" b="1" spc="-1" dirty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#</a:t>
            </a:r>
            <a:r>
              <a:rPr lang="pt-PT" b="1" spc="-1" dirty="0" err="1">
                <a:solidFill>
                  <a:schemeClr val="bg1">
                    <a:lumMod val="50000"/>
                  </a:schemeClr>
                </a:solidFill>
                <a:latin typeface="Lucida Console"/>
              </a:rPr>
              <a:t>opExprMulDiv</a:t>
            </a:r>
            <a:endParaRPr lang="pt-PT" b="1" spc="-1" dirty="0">
              <a:solidFill>
                <a:schemeClr val="bg1">
                  <a:lumMod val="50000"/>
                </a:schemeClr>
              </a:solidFill>
              <a:latin typeface="Lucida Console"/>
            </a:endParaRPr>
          </a:p>
          <a:p>
            <a:pPr lvl="1"/>
            <a:r>
              <a:rPr lang="pt-PT" b="0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     | </a:t>
            </a:r>
            <a:r>
              <a:rPr lang="pt-PT" b="0" strike="noStrike" spc="-1" dirty="0" err="1">
                <a:solidFill>
                  <a:srgbClr val="00B050"/>
                </a:solidFill>
                <a:latin typeface="Lucida Console"/>
                <a:ea typeface="Arial"/>
              </a:rPr>
              <a:t>left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=</a:t>
            </a:r>
            <a:r>
              <a:rPr lang="pt-PT" b="0" strike="noStrike" spc="-1" dirty="0" err="1">
                <a:solidFill>
                  <a:srgbClr val="000000"/>
                </a:solidFill>
                <a:latin typeface="Lucida Console"/>
                <a:ea typeface="Arial"/>
              </a:rPr>
              <a:t>expr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 </a:t>
            </a:r>
            <a:r>
              <a:rPr lang="pt-PT" b="0" strike="noStrike" spc="-1" dirty="0" err="1">
                <a:solidFill>
                  <a:srgbClr val="00B050"/>
                </a:solidFill>
                <a:latin typeface="Lucida Console"/>
                <a:ea typeface="Arial"/>
              </a:rPr>
              <a:t>op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=('+'|'-') </a:t>
            </a:r>
            <a:r>
              <a:rPr lang="pt-PT" b="0" strike="noStrike" spc="-1" dirty="0" err="1">
                <a:solidFill>
                  <a:srgbClr val="00B050"/>
                </a:solidFill>
                <a:latin typeface="Lucida Console"/>
                <a:ea typeface="Arial"/>
              </a:rPr>
              <a:t>right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=</a:t>
            </a:r>
            <a:r>
              <a:rPr lang="pt-PT" b="0" strike="noStrike" spc="-1" dirty="0" err="1">
                <a:solidFill>
                  <a:srgbClr val="000000"/>
                </a:solidFill>
                <a:latin typeface="Lucida Console"/>
                <a:ea typeface="Arial"/>
              </a:rPr>
              <a:t>expr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 </a:t>
            </a:r>
            <a:r>
              <a:rPr lang="pt-PT" b="1" spc="-1" dirty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#</a:t>
            </a:r>
            <a:r>
              <a:rPr lang="pt-PT" b="1" spc="-1" dirty="0" err="1">
                <a:solidFill>
                  <a:schemeClr val="bg1">
                    <a:lumMod val="50000"/>
                  </a:schemeClr>
                </a:solidFill>
                <a:latin typeface="Lucida Console"/>
              </a:rPr>
              <a:t>opExprSumDif</a:t>
            </a:r>
            <a:endParaRPr lang="pt-PT" b="1" spc="-1" dirty="0">
              <a:solidFill>
                <a:schemeClr val="bg1">
                  <a:lumMod val="50000"/>
                </a:schemeClr>
              </a:solidFill>
              <a:latin typeface="Lucida Console"/>
            </a:endParaRPr>
          </a:p>
          <a:p>
            <a:pPr lvl="1"/>
            <a:r>
              <a:rPr lang="pt-PT" b="0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     | </a:t>
            </a:r>
            <a:r>
              <a:rPr lang="pt-PT" b="0" strike="noStrike" spc="-1" dirty="0" err="1">
                <a:solidFill>
                  <a:srgbClr val="00B050"/>
                </a:solidFill>
                <a:latin typeface="Lucida Console"/>
                <a:ea typeface="Arial"/>
              </a:rPr>
              <a:t>atom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=INT </a:t>
            </a:r>
            <a:r>
              <a:rPr lang="pt-PT" b="1" strike="noStrike" spc="-1" dirty="0">
                <a:solidFill>
                  <a:schemeClr val="bg1">
                    <a:lumMod val="50000"/>
                  </a:schemeClr>
                </a:solidFill>
                <a:latin typeface="Lucida Console"/>
                <a:ea typeface="Arial"/>
              </a:rPr>
              <a:t>#</a:t>
            </a:r>
            <a:r>
              <a:rPr lang="pt-PT" b="1" strike="noStrike" spc="-1" dirty="0" err="1">
                <a:solidFill>
                  <a:schemeClr val="bg1">
                    <a:lumMod val="50000"/>
                  </a:schemeClr>
                </a:solidFill>
                <a:latin typeface="Lucida Console"/>
                <a:ea typeface="Arial"/>
              </a:rPr>
              <a:t>atomExpr</a:t>
            </a:r>
            <a:endParaRPr lang="pt-PT" b="1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  <a:p>
            <a:pPr lvl="1"/>
            <a:r>
              <a:rPr lang="pt-PT" b="0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     ;</a:t>
            </a:r>
            <a:endParaRPr lang="pt-PT" b="0" strike="noStrike" spc="-1" dirty="0">
              <a:solidFill>
                <a:srgbClr val="000000"/>
              </a:solidFill>
              <a:latin typeface="Arial"/>
            </a:endParaRPr>
          </a:p>
          <a:p>
            <a:pPr lvl="1"/>
            <a:r>
              <a:rPr lang="pt-PT" b="0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INT : ('0'..'9')+ ;</a:t>
            </a:r>
            <a:endParaRPr lang="pt-PT" b="0" strike="noStrike" spc="-1" dirty="0">
              <a:solidFill>
                <a:srgbClr val="000000"/>
              </a:solidFill>
              <a:latin typeface="Arial"/>
            </a:endParaRPr>
          </a:p>
          <a:p>
            <a:pPr lvl="1"/>
            <a:r>
              <a:rPr lang="pt-PT" b="0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WS : [ \t\r\n]+ -&gt; </a:t>
            </a:r>
            <a:r>
              <a:rPr lang="pt-PT" b="0" strike="noStrike" spc="-1" dirty="0" err="1">
                <a:solidFill>
                  <a:srgbClr val="000000"/>
                </a:solidFill>
                <a:latin typeface="Lucida Console"/>
                <a:ea typeface="Arial"/>
              </a:rPr>
              <a:t>skip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 ;</a:t>
            </a:r>
          </a:p>
          <a:p>
            <a:pPr>
              <a:lnSpc>
                <a:spcPct val="100000"/>
              </a:lnSpc>
            </a:pP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41868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pt-PT" sz="2000" spc="-1" dirty="0">
                <a:solidFill>
                  <a:srgbClr val="000000"/>
                </a:solidFill>
              </a:rPr>
              <a:t>Sempre que alteramos a gramática é possível testá-la fora do projeto </a:t>
            </a:r>
            <a:br>
              <a:rPr lang="pt-PT" sz="2000" spc="-1" dirty="0">
                <a:solidFill>
                  <a:srgbClr val="000000"/>
                </a:solidFill>
              </a:rPr>
            </a:br>
            <a:r>
              <a:rPr lang="pt-PT" sz="2000" spc="-1" dirty="0">
                <a:solidFill>
                  <a:srgbClr val="000000"/>
                </a:solidFill>
              </a:rPr>
              <a:t>(os ficheiros gerados podem ser enviados para uma pasta </a:t>
            </a:r>
            <a:r>
              <a:rPr lang="pt-PT" sz="2000" i="1" spc="-1" dirty="0" err="1">
                <a:solidFill>
                  <a:srgbClr val="000000"/>
                </a:solidFill>
              </a:rPr>
              <a:t>tmp</a:t>
            </a:r>
            <a:r>
              <a:rPr lang="pt-PT" sz="2000" spc="-1" dirty="0">
                <a:solidFill>
                  <a:srgbClr val="000000"/>
                </a:solidFill>
              </a:rPr>
              <a:t>)</a:t>
            </a:r>
          </a:p>
          <a:p>
            <a:pPr marL="1077913" lvl="2">
              <a:spcBef>
                <a:spcPts val="600"/>
              </a:spcBef>
              <a:buClr>
                <a:srgbClr val="000000"/>
              </a:buClr>
              <a:buSzPct val="75000"/>
            </a:pP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$ antlr4 -o ./</a:t>
            </a:r>
            <a:r>
              <a:rPr lang="pt-PT" sz="1600" spc="-1" dirty="0" err="1">
                <a:solidFill>
                  <a:srgbClr val="000000"/>
                </a:solidFill>
                <a:latin typeface="Lucida Console"/>
              </a:rPr>
              <a:t>tmp</a:t>
            </a: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600" b="1" spc="-1" dirty="0">
                <a:solidFill>
                  <a:srgbClr val="000000"/>
                </a:solidFill>
                <a:latin typeface="Lucida Console"/>
              </a:rPr>
              <a:t>-no-</a:t>
            </a:r>
            <a:r>
              <a:rPr lang="pt-PT" sz="1600" b="1" spc="-1" dirty="0" err="1">
                <a:solidFill>
                  <a:srgbClr val="000000"/>
                </a:solidFill>
                <a:latin typeface="Lucida Console"/>
              </a:rPr>
              <a:t>listener</a:t>
            </a:r>
            <a:r>
              <a:rPr lang="pt-PT" sz="1600" b="1" spc="-1" dirty="0">
                <a:solidFill>
                  <a:srgbClr val="000000"/>
                </a:solidFill>
                <a:latin typeface="Lucida Console"/>
              </a:rPr>
              <a:t> -no-</a:t>
            </a:r>
            <a:r>
              <a:rPr lang="pt-PT" sz="1600" b="1" spc="-1" dirty="0" err="1">
                <a:solidFill>
                  <a:srgbClr val="000000"/>
                </a:solidFill>
                <a:latin typeface="Lucida Console"/>
              </a:rPr>
              <a:t>visitor</a:t>
            </a:r>
            <a:r>
              <a:rPr lang="pt-PT" sz="1600" b="1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600" i="1" spc="-1" dirty="0">
                <a:solidFill>
                  <a:srgbClr val="000000"/>
                </a:solidFill>
                <a:latin typeface="Lucida Console"/>
              </a:rPr>
              <a:t>Expressions.g4</a:t>
            </a:r>
          </a:p>
          <a:p>
            <a:pPr marL="1077913" lvl="2">
              <a:spcBef>
                <a:spcPts val="600"/>
              </a:spcBef>
              <a:buClr>
                <a:srgbClr val="000000"/>
              </a:buClr>
              <a:buSzPct val="75000"/>
            </a:pP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$ cd ./</a:t>
            </a:r>
            <a:r>
              <a:rPr lang="pt-PT" sz="1600" spc="-1" dirty="0" err="1">
                <a:solidFill>
                  <a:srgbClr val="000000"/>
                </a:solidFill>
                <a:latin typeface="Lucida Console"/>
              </a:rPr>
              <a:t>tmp</a:t>
            </a:r>
            <a:endParaRPr lang="pt-PT" sz="1600" spc="-1" dirty="0">
              <a:solidFill>
                <a:srgbClr val="000000"/>
              </a:solidFill>
              <a:latin typeface="Lucida Console"/>
            </a:endParaRPr>
          </a:p>
          <a:p>
            <a:pPr marL="1077913" lvl="2">
              <a:spcBef>
                <a:spcPts val="600"/>
              </a:spcBef>
              <a:buClr>
                <a:srgbClr val="000000"/>
              </a:buClr>
              <a:buSzPct val="75000"/>
            </a:pP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$ </a:t>
            </a:r>
            <a:r>
              <a:rPr lang="pt-PT" sz="1600" spc="-1" dirty="0" err="1">
                <a:solidFill>
                  <a:srgbClr val="000000"/>
                </a:solidFill>
                <a:latin typeface="Lucida Console"/>
              </a:rPr>
              <a:t>javac</a:t>
            </a: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 Expressions*.java</a:t>
            </a:r>
          </a:p>
          <a:p>
            <a:pPr marL="1077913" lvl="2">
              <a:spcBef>
                <a:spcPts val="600"/>
              </a:spcBef>
              <a:buClr>
                <a:srgbClr val="000000"/>
              </a:buClr>
              <a:buSzPct val="75000"/>
            </a:pP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$ </a:t>
            </a:r>
            <a:r>
              <a:rPr lang="pt-PT" sz="1600" spc="-1" dirty="0" err="1">
                <a:solidFill>
                  <a:srgbClr val="000000"/>
                </a:solidFill>
                <a:latin typeface="Lucida Console"/>
              </a:rPr>
              <a:t>grun</a:t>
            </a: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600" spc="-1" dirty="0" err="1">
                <a:solidFill>
                  <a:srgbClr val="000000"/>
                </a:solidFill>
                <a:latin typeface="Lucida Console"/>
              </a:rPr>
              <a:t>Expressions</a:t>
            </a: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600" spc="-1" dirty="0" err="1">
                <a:solidFill>
                  <a:srgbClr val="FF0000"/>
                </a:solidFill>
                <a:latin typeface="Lucida Console"/>
              </a:rPr>
              <a:t>expr</a:t>
            </a: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 -</a:t>
            </a:r>
            <a:r>
              <a:rPr lang="pt-PT" sz="1600" spc="-1" dirty="0" err="1">
                <a:solidFill>
                  <a:srgbClr val="000000"/>
                </a:solidFill>
                <a:latin typeface="Lucida Console"/>
              </a:rPr>
              <a:t>gui</a:t>
            </a: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E6FE0609-CB13-451C-B882-0C30B3F0F542}"/>
              </a:ext>
            </a:extLst>
          </p:cNvPr>
          <p:cNvSpPr txBox="1"/>
          <p:nvPr/>
        </p:nvSpPr>
        <p:spPr>
          <a:xfrm>
            <a:off x="457200" y="286403"/>
            <a:ext cx="8229240" cy="721782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Create JAVA application</a:t>
            </a:r>
            <a:endParaRPr lang="pt-PT" sz="3600" i="1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387325D5-C5C4-409A-9AC5-37E2ECF98B5D}"/>
              </a:ext>
            </a:extLst>
          </p:cNvPr>
          <p:cNvSpPr/>
          <p:nvPr/>
        </p:nvSpPr>
        <p:spPr>
          <a:xfrm>
            <a:off x="-180" y="3998465"/>
            <a:ext cx="9144000" cy="444581"/>
          </a:xfrm>
          <a:prstGeom prst="snip2DiagRect">
            <a:avLst>
              <a:gd name="adj1" fmla="val 0"/>
              <a:gd name="adj2" fmla="val 35125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4" name="TextShape 2"/>
          <p:cNvSpPr txBox="1"/>
          <p:nvPr/>
        </p:nvSpPr>
        <p:spPr>
          <a:xfrm>
            <a:off x="0" y="1512000"/>
            <a:ext cx="9144000" cy="3798554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418680"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r>
              <a:rPr lang="pt-PT" sz="3200" b="1" i="1" spc="-1" dirty="0">
                <a:solidFill>
                  <a:srgbClr val="000000"/>
                </a:solidFill>
              </a:rPr>
              <a:t>1.Visitors</a:t>
            </a:r>
            <a:endParaRPr lang="pt-PT" sz="2400" i="1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418680">
              <a:buClr>
                <a:srgbClr val="000000"/>
              </a:buClr>
              <a:buFont typeface="Arial"/>
              <a:buChar char="●"/>
            </a:pPr>
            <a:r>
              <a:rPr lang="pt-PT" sz="2000" b="0" u="sng" strike="noStrike" spc="-1" dirty="0">
                <a:solidFill>
                  <a:srgbClr val="000000"/>
                </a:solidFill>
                <a:latin typeface="Arial"/>
              </a:rPr>
              <a:t>Gerar as classes para os </a:t>
            </a:r>
            <a:r>
              <a:rPr lang="pt-PT" sz="2000" b="1" i="1" u="sng" strike="noStrike" spc="-1" dirty="0" err="1">
                <a:solidFill>
                  <a:srgbClr val="000000"/>
                </a:solidFill>
                <a:latin typeface="Arial"/>
              </a:rPr>
              <a:t>visitors</a:t>
            </a: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 na pasta </a:t>
            </a:r>
            <a:r>
              <a:rPr lang="pt-PT" sz="2000" b="0" i="1" strike="noStrike" spc="-1" dirty="0" err="1">
                <a:solidFill>
                  <a:srgbClr val="000000"/>
                </a:solidFill>
                <a:latin typeface="Lucida Console"/>
              </a:rPr>
              <a:t>src</a:t>
            </a:r>
            <a:r>
              <a:rPr lang="pt-PT" sz="2000" i="1" spc="-1" dirty="0">
                <a:solidFill>
                  <a:srgbClr val="000000"/>
                </a:solidFill>
                <a:latin typeface="Lucida Console"/>
              </a:rPr>
              <a:t>\</a:t>
            </a:r>
            <a:r>
              <a:rPr lang="pt-PT" sz="2000" b="0" i="1" strike="noStrike" spc="-1" dirty="0" err="1">
                <a:solidFill>
                  <a:srgbClr val="000000"/>
                </a:solidFill>
                <a:latin typeface="Lucida Console"/>
              </a:rPr>
              <a:t>expressions</a:t>
            </a:r>
            <a:r>
              <a:rPr lang="pt-PT" sz="2000" i="1" spc="-1" dirty="0">
                <a:solidFill>
                  <a:srgbClr val="000000"/>
                </a:solidFill>
                <a:latin typeface="Lucida Console"/>
              </a:rPr>
              <a:t>\</a:t>
            </a:r>
            <a:r>
              <a:rPr lang="pt-PT" sz="2000" b="0" i="1" strike="noStrike" spc="-1" dirty="0">
                <a:solidFill>
                  <a:srgbClr val="000000"/>
                </a:solidFill>
                <a:latin typeface="Lucida Console"/>
              </a:rPr>
              <a:t>antlr4</a:t>
            </a:r>
            <a:r>
              <a:rPr lang="pt-PT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usando o terminal, </a:t>
            </a:r>
            <a:br>
              <a:rPr lang="pt-PT" sz="2000" b="0" strike="noStrike" spc="-1" dirty="0">
                <a:solidFill>
                  <a:srgbClr val="000000"/>
                </a:solidFill>
                <a:latin typeface="Arial"/>
              </a:rPr>
            </a:b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não esquecendo a indicação do </a:t>
            </a:r>
            <a:r>
              <a:rPr lang="pt-PT" sz="2000" b="1" i="1" strike="noStrike" spc="-1" dirty="0">
                <a:solidFill>
                  <a:schemeClr val="accent6">
                    <a:lumMod val="50000"/>
                  </a:schemeClr>
                </a:solidFill>
                <a:latin typeface="Arial"/>
              </a:rPr>
              <a:t>package</a:t>
            </a: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 do projeto </a:t>
            </a:r>
            <a:br>
              <a:rPr lang="pt-PT" sz="2000" b="0" strike="noStrike" spc="-1" dirty="0">
                <a:solidFill>
                  <a:srgbClr val="000000"/>
                </a:solidFill>
                <a:latin typeface="Arial"/>
              </a:rPr>
            </a:br>
            <a:r>
              <a:rPr lang="pt-PT" sz="1600" b="0" strike="noStrike" spc="-1" dirty="0">
                <a:solidFill>
                  <a:srgbClr val="000000"/>
                </a:solidFill>
                <a:latin typeface="Arial"/>
              </a:rPr>
              <a:t>(pode ser criado um </a:t>
            </a:r>
            <a:r>
              <a:rPr lang="pt-PT" sz="1600" b="0" i="1" strike="noStrike" spc="-1" dirty="0">
                <a:solidFill>
                  <a:srgbClr val="000000"/>
                </a:solidFill>
                <a:latin typeface="Arial"/>
              </a:rPr>
              <a:t>script</a:t>
            </a:r>
            <a:r>
              <a:rPr lang="pt-PT" sz="1600" b="0" strike="noStrike" spc="-1" dirty="0">
                <a:solidFill>
                  <a:srgbClr val="000000"/>
                </a:solidFill>
                <a:latin typeface="Arial"/>
              </a:rPr>
              <a:t> para correr </a:t>
            </a:r>
            <a:r>
              <a:rPr lang="pt-PT" sz="1600" b="0" u="sng" strike="noStrike" spc="-1" dirty="0">
                <a:solidFill>
                  <a:srgbClr val="000000"/>
                </a:solidFill>
                <a:latin typeface="Arial"/>
              </a:rPr>
              <a:t>sempre que modifica a gramática</a:t>
            </a:r>
            <a:r>
              <a:rPr lang="pt-PT" sz="1600" b="0" strike="noStrike" spc="-1" dirty="0">
                <a:solidFill>
                  <a:srgbClr val="000000"/>
                </a:solidFill>
                <a:latin typeface="Arial"/>
              </a:rPr>
              <a:t>)</a:t>
            </a: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077913" lvl="2">
              <a:spcBef>
                <a:spcPts val="600"/>
              </a:spcBef>
              <a:buClr>
                <a:srgbClr val="000000"/>
              </a:buClr>
              <a:buSzPct val="75000"/>
            </a:pPr>
            <a:endParaRPr lang="pt-PT" sz="1400" spc="-1" dirty="0">
              <a:solidFill>
                <a:srgbClr val="000000"/>
              </a:solidFill>
              <a:latin typeface="Lucida Console"/>
            </a:endParaRPr>
          </a:p>
          <a:p>
            <a:pPr marL="0" lvl="2">
              <a:spcBef>
                <a:spcPts val="600"/>
              </a:spcBef>
              <a:buClr>
                <a:srgbClr val="000000"/>
              </a:buClr>
              <a:buSzPct val="75000"/>
            </a:pPr>
            <a:r>
              <a:rPr lang="pt-PT" sz="1600" spc="-150" dirty="0">
                <a:solidFill>
                  <a:srgbClr val="000000"/>
                </a:solidFill>
                <a:latin typeface="Lucida Console"/>
              </a:rPr>
              <a:t>$ antlr4 -o </a:t>
            </a:r>
            <a:r>
              <a:rPr lang="pt-PT" sz="1600" b="1" spc="-150" dirty="0">
                <a:solidFill>
                  <a:srgbClr val="000000"/>
                </a:solidFill>
                <a:latin typeface="Lucida Console"/>
              </a:rPr>
              <a:t>.</a:t>
            </a:r>
            <a:r>
              <a:rPr lang="pt-PT" sz="1600" spc="-15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600" spc="-150" dirty="0">
                <a:solidFill>
                  <a:schemeClr val="accent6">
                    <a:lumMod val="50000"/>
                  </a:schemeClr>
                </a:solidFill>
                <a:latin typeface="Lucida Console"/>
              </a:rPr>
              <a:t>-package expressions.antlr4 </a:t>
            </a:r>
            <a:r>
              <a:rPr lang="pt-PT" b="1" spc="-150" dirty="0">
                <a:solidFill>
                  <a:srgbClr val="000000"/>
                </a:solidFill>
                <a:latin typeface="Lucida Console"/>
              </a:rPr>
              <a:t>-no-</a:t>
            </a:r>
            <a:r>
              <a:rPr lang="pt-PT" b="1" spc="-150" dirty="0" err="1">
                <a:solidFill>
                  <a:srgbClr val="000000"/>
                </a:solidFill>
                <a:latin typeface="Lucida Console"/>
              </a:rPr>
              <a:t>listener</a:t>
            </a:r>
            <a:r>
              <a:rPr lang="pt-PT" b="1" spc="-15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2000" b="1" spc="-150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pt-PT" sz="2000" b="1" spc="-150" dirty="0" err="1">
                <a:solidFill>
                  <a:srgbClr val="000000"/>
                </a:solidFill>
                <a:latin typeface="Lucida Console"/>
              </a:rPr>
              <a:t>visitor</a:t>
            </a:r>
            <a:r>
              <a:rPr lang="pt-PT" sz="1600" b="1" spc="-15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600" i="1" spc="-150" dirty="0">
                <a:solidFill>
                  <a:srgbClr val="000000"/>
                </a:solidFill>
                <a:latin typeface="Lucida Console"/>
              </a:rPr>
              <a:t>Expressions.g4</a:t>
            </a:r>
            <a:endParaRPr lang="pt-PT" sz="1600" b="0" i="1" strike="noStrike" spc="-150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BC71C957-6CDE-40E6-8FEC-AF72AA86B4A2}"/>
              </a:ext>
            </a:extLst>
          </p:cNvPr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Create JAVA application </a:t>
            </a:r>
            <a:r>
              <a:rPr lang="pt-PT" sz="2000" i="1" strike="noStrike" spc="-1" dirty="0">
                <a:solidFill>
                  <a:srgbClr val="000000"/>
                </a:solidFill>
                <a:latin typeface="Arial"/>
                <a:ea typeface="Arial"/>
              </a:rPr>
              <a:t>(Netbeans)</a:t>
            </a:r>
            <a:endParaRPr lang="pt-PT" sz="3600" i="1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B1C2CE43-49CF-4C43-B9BE-524D6E3BD285}"/>
              </a:ext>
            </a:extLst>
          </p:cNvPr>
          <p:cNvSpPr/>
          <p:nvPr/>
        </p:nvSpPr>
        <p:spPr>
          <a:xfrm>
            <a:off x="144000" y="1687246"/>
            <a:ext cx="8856001" cy="5088692"/>
          </a:xfrm>
          <a:prstGeom prst="snip2DiagRect">
            <a:avLst>
              <a:gd name="adj1" fmla="val 0"/>
              <a:gd name="adj2" fmla="val 6801"/>
            </a:avLst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6" name="TextShape 2"/>
          <p:cNvSpPr txBox="1"/>
          <p:nvPr/>
        </p:nvSpPr>
        <p:spPr>
          <a:xfrm>
            <a:off x="0" y="1250770"/>
            <a:ext cx="9000000" cy="4968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r>
              <a:rPr lang="pt-PT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Acrescentar/modificar o código da classe </a:t>
            </a:r>
            <a:r>
              <a:rPr lang="pt-PT" sz="20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lang="pt-PT" sz="2000" b="1" strike="noStrike" spc="-1" dirty="0" err="1">
                <a:solidFill>
                  <a:srgbClr val="000000"/>
                </a:solidFill>
                <a:latin typeface="Lucida Console"/>
                <a:ea typeface="Arial"/>
              </a:rPr>
              <a:t>xpressions</a:t>
            </a:r>
            <a:endParaRPr lang="pt-PT" sz="2000" b="1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457200" y="1687246"/>
            <a:ext cx="8554525" cy="41419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PT" sz="1400" b="0" strike="noStrike" spc="-1" dirty="0">
                <a:latin typeface="Lucida Console"/>
              </a:rPr>
              <a:t>package </a:t>
            </a:r>
            <a:r>
              <a:rPr lang="pt-PT" sz="1400" b="0" strike="noStrike" spc="-1" dirty="0" err="1">
                <a:latin typeface="Lucida Console"/>
              </a:rPr>
              <a:t>expressions</a:t>
            </a:r>
            <a:r>
              <a:rPr lang="pt-PT" sz="1400" b="0" strike="noStrike" spc="-1" dirty="0">
                <a:latin typeface="Lucida Console"/>
              </a:rPr>
              <a:t>;</a:t>
            </a:r>
            <a:endParaRPr lang="pt-PT" sz="1400" b="0" strike="noStrike" spc="-1" dirty="0">
              <a:latin typeface="Arial"/>
            </a:endParaRPr>
          </a:p>
          <a:p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 err="1">
                <a:latin typeface="Lucida Console"/>
              </a:rPr>
              <a:t>import</a:t>
            </a:r>
            <a:r>
              <a:rPr lang="pt-PT" sz="1400" b="0" strike="noStrike" spc="-1" dirty="0">
                <a:latin typeface="Lucida Console"/>
              </a:rPr>
              <a:t> java.io.*;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 err="1">
                <a:latin typeface="Lucida Console"/>
              </a:rPr>
              <a:t>import</a:t>
            </a:r>
            <a:r>
              <a:rPr lang="pt-PT" sz="1400" b="0" strike="noStrike" spc="-1" dirty="0">
                <a:latin typeface="Lucida Console"/>
              </a:rPr>
              <a:t> org.antlr.v4.runtime.*;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 err="1">
                <a:latin typeface="Lucida Console"/>
              </a:rPr>
              <a:t>import</a:t>
            </a:r>
            <a:r>
              <a:rPr lang="pt-PT" sz="1400" b="0" strike="noStrike" spc="-1" dirty="0">
                <a:latin typeface="Lucida Console"/>
              </a:rPr>
              <a:t> org.antlr.v4.runtime.tree.*;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 err="1">
                <a:latin typeface="Lucida Console"/>
              </a:rPr>
              <a:t>import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>
                <a:solidFill>
                  <a:schemeClr val="accent6">
                    <a:lumMod val="50000"/>
                  </a:schemeClr>
                </a:solidFill>
                <a:latin typeface="Lucida Console"/>
              </a:rPr>
              <a:t>expressions.antlr4.*;</a:t>
            </a:r>
            <a:endParaRPr lang="pt-PT" sz="1400" b="0" strike="noStrike" spc="-1" dirty="0">
              <a:solidFill>
                <a:schemeClr val="accent6">
                  <a:lumMod val="50000"/>
                </a:schemeClr>
              </a:solidFill>
              <a:latin typeface="Arial"/>
            </a:endParaRPr>
          </a:p>
          <a:p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 err="1">
                <a:latin typeface="Lucida Console"/>
              </a:rPr>
              <a:t>public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1" strike="noStrike" spc="-1" dirty="0" err="1">
                <a:latin typeface="Lucida Console"/>
              </a:rPr>
              <a:t>class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600" b="1" strike="noStrike" spc="-1" dirty="0" err="1">
                <a:latin typeface="Lucida Console"/>
              </a:rPr>
              <a:t>Expressions</a:t>
            </a:r>
            <a:r>
              <a:rPr lang="pt-PT" sz="1400" b="0" strike="noStrike" spc="-1" dirty="0">
                <a:latin typeface="Lucida Console"/>
              </a:rPr>
              <a:t> {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</a:t>
            </a:r>
            <a:r>
              <a:rPr lang="pt-PT" sz="1400" b="0" strike="noStrike" spc="-1" dirty="0" err="1">
                <a:latin typeface="Lucida Console"/>
              </a:rPr>
              <a:t>public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static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void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1" strike="noStrike" spc="-1" dirty="0" err="1">
                <a:latin typeface="Lucida Console"/>
              </a:rPr>
              <a:t>main</a:t>
            </a:r>
            <a:r>
              <a:rPr lang="pt-PT" sz="1400" b="0" strike="noStrike" spc="-1" dirty="0">
                <a:latin typeface="Lucida Console"/>
              </a:rPr>
              <a:t>(</a:t>
            </a:r>
            <a:r>
              <a:rPr lang="pt-PT" sz="1400" b="0" strike="noStrike" spc="-1" dirty="0" err="1">
                <a:latin typeface="Lucida Console"/>
              </a:rPr>
              <a:t>String</a:t>
            </a:r>
            <a:r>
              <a:rPr lang="pt-PT" sz="1400" b="0" strike="noStrike" spc="-1" dirty="0">
                <a:latin typeface="Lucida Console"/>
              </a:rPr>
              <a:t>[] </a:t>
            </a:r>
            <a:r>
              <a:rPr lang="pt-PT" sz="1400" b="0" strike="noStrike" spc="-1" dirty="0" err="1">
                <a:latin typeface="Lucida Console"/>
              </a:rPr>
              <a:t>args</a:t>
            </a:r>
            <a:r>
              <a:rPr lang="pt-PT" sz="1400" b="0" strike="noStrike" spc="-1" dirty="0">
                <a:latin typeface="Lucida Console"/>
              </a:rPr>
              <a:t>) </a:t>
            </a:r>
            <a:r>
              <a:rPr lang="pt-PT" sz="1400" b="0" strike="noStrike" spc="-1" dirty="0" err="1">
                <a:latin typeface="Lucida Console"/>
              </a:rPr>
              <a:t>throws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IOException</a:t>
            </a:r>
            <a:r>
              <a:rPr lang="pt-PT" sz="1400" b="0" strike="noStrike" spc="-1" dirty="0">
                <a:latin typeface="Lucida Console"/>
              </a:rPr>
              <a:t> {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0" strike="noStrike" spc="-1" dirty="0" err="1">
                <a:latin typeface="Lucida Console"/>
              </a:rPr>
              <a:t>System.out.println</a:t>
            </a:r>
            <a:r>
              <a:rPr lang="pt-PT" sz="1400" b="0" strike="noStrike" spc="-1" dirty="0">
                <a:latin typeface="Lucida Console"/>
              </a:rPr>
              <a:t>("</a:t>
            </a:r>
            <a:r>
              <a:rPr lang="pt-PT" sz="1400" b="0" strike="noStrike" spc="-1" dirty="0" err="1">
                <a:latin typeface="Lucida Console"/>
              </a:rPr>
              <a:t>Result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with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Visitor</a:t>
            </a:r>
            <a:r>
              <a:rPr lang="pt-PT" sz="1400" b="0" strike="noStrike" spc="-1" dirty="0">
                <a:latin typeface="Lucida Console"/>
              </a:rPr>
              <a:t> : ");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600" b="1" strike="noStrike" spc="-1" dirty="0" err="1">
                <a:solidFill>
                  <a:schemeClr val="tx2"/>
                </a:solidFill>
                <a:latin typeface="Lucida Console"/>
              </a:rPr>
              <a:t>parseWithVisitor</a:t>
            </a:r>
            <a:r>
              <a:rPr lang="pt-PT" sz="1400" b="0" strike="noStrike" spc="-1" dirty="0">
                <a:latin typeface="Lucida Console"/>
              </a:rPr>
              <a:t>();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}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</a:t>
            </a:r>
            <a:r>
              <a:rPr lang="pt-PT" sz="1400" b="0" strike="noStrike" spc="-1" dirty="0" err="1">
                <a:latin typeface="Lucida Console"/>
              </a:rPr>
              <a:t>public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static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void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600" b="1" strike="noStrike" spc="-1" dirty="0" err="1">
                <a:solidFill>
                  <a:schemeClr val="tx2"/>
                </a:solidFill>
                <a:latin typeface="Lucida Console"/>
              </a:rPr>
              <a:t>parseWithVisitor</a:t>
            </a:r>
            <a:r>
              <a:rPr lang="pt-PT" sz="1400" b="0" strike="noStrike" spc="-1" dirty="0">
                <a:latin typeface="Lucida Console"/>
              </a:rPr>
              <a:t>() </a:t>
            </a:r>
            <a:r>
              <a:rPr lang="pt-PT" sz="1400" b="0" strike="noStrike" spc="-1" dirty="0" err="1">
                <a:latin typeface="Lucida Console"/>
              </a:rPr>
              <a:t>throws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IOException</a:t>
            </a:r>
            <a:r>
              <a:rPr lang="pt-PT" sz="1400" b="0" strike="noStrike" spc="-1" dirty="0">
                <a:latin typeface="Lucida Console"/>
              </a:rPr>
              <a:t> {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0" strike="noStrike" spc="-150" dirty="0" err="1">
                <a:latin typeface="Lucida Console"/>
              </a:rPr>
              <a:t>ExpressionsLexer</a:t>
            </a:r>
            <a:r>
              <a:rPr lang="pt-PT" sz="1400" b="0" strike="noStrike" spc="-150" dirty="0">
                <a:latin typeface="Lucida Console"/>
              </a:rPr>
              <a:t> </a:t>
            </a:r>
            <a:r>
              <a:rPr lang="pt-PT" sz="1600" b="1" strike="noStrike" spc="-150" dirty="0" err="1">
                <a:solidFill>
                  <a:schemeClr val="accent2"/>
                </a:solidFill>
                <a:latin typeface="Lucida Console"/>
              </a:rPr>
              <a:t>lexer</a:t>
            </a:r>
            <a:r>
              <a:rPr lang="pt-PT" sz="1400" b="0" strike="noStrike" spc="-150" dirty="0">
                <a:latin typeface="Lucida Console"/>
              </a:rPr>
              <a:t> = </a:t>
            </a:r>
            <a:r>
              <a:rPr lang="pt-PT" sz="1400" b="0" strike="noStrike" spc="-150" dirty="0" err="1">
                <a:latin typeface="Lucida Console"/>
              </a:rPr>
              <a:t>new</a:t>
            </a:r>
            <a:r>
              <a:rPr lang="pt-PT" sz="1400" b="0" strike="noStrike" spc="-150" dirty="0">
                <a:latin typeface="Lucida Console"/>
              </a:rPr>
              <a:t> </a:t>
            </a:r>
            <a:r>
              <a:rPr lang="pt-PT" sz="1400" b="0" strike="noStrike" spc="-150" dirty="0" err="1">
                <a:latin typeface="Lucida Console"/>
              </a:rPr>
              <a:t>ExpressionsLexer</a:t>
            </a:r>
            <a:r>
              <a:rPr lang="pt-PT" sz="1400" b="0" strike="noStrike" spc="-150" dirty="0">
                <a:latin typeface="Lucida Console"/>
              </a:rPr>
              <a:t>(</a:t>
            </a:r>
            <a:r>
              <a:rPr lang="pt-PT" sz="1400" b="0" strike="noStrike" spc="-150" dirty="0" err="1">
                <a:latin typeface="Lucida Console"/>
              </a:rPr>
              <a:t>CharStreams.fromFileName</a:t>
            </a:r>
            <a:r>
              <a:rPr lang="pt-PT" sz="1400" b="0" strike="noStrike" spc="-150" dirty="0">
                <a:latin typeface="Lucida Console"/>
              </a:rPr>
              <a:t>("</a:t>
            </a:r>
            <a:r>
              <a:rPr lang="pt-PT" sz="1400" b="0" i="1" strike="noStrike" spc="-150" dirty="0">
                <a:highlight>
                  <a:srgbClr val="C0C0C0"/>
                </a:highlight>
                <a:latin typeface="Lucida Console"/>
              </a:rPr>
              <a:t>teste.txt</a:t>
            </a:r>
            <a:r>
              <a:rPr lang="pt-PT" sz="1400" b="0" strike="noStrike" spc="-150" dirty="0">
                <a:latin typeface="Lucida Console"/>
              </a:rPr>
              <a:t>"));</a:t>
            </a:r>
            <a:endParaRPr lang="pt-PT" sz="1400" b="0" strike="noStrike" spc="-150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0" strike="noStrike" spc="-1" dirty="0" err="1">
                <a:latin typeface="Lucida Console"/>
              </a:rPr>
              <a:t>CommonTokenStream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600" b="1" strike="noStrike" spc="-1" dirty="0" err="1">
                <a:solidFill>
                  <a:schemeClr val="accent3">
                    <a:lumMod val="75000"/>
                  </a:schemeClr>
                </a:solidFill>
                <a:latin typeface="Lucida Console"/>
              </a:rPr>
              <a:t>tokens</a:t>
            </a:r>
            <a:r>
              <a:rPr lang="pt-PT" sz="1400" b="0" strike="noStrike" spc="-1" dirty="0">
                <a:latin typeface="Lucida Console"/>
              </a:rPr>
              <a:t> = </a:t>
            </a:r>
            <a:r>
              <a:rPr lang="pt-PT" sz="1400" b="0" strike="noStrike" spc="-1" dirty="0" err="1">
                <a:latin typeface="Lucida Console"/>
              </a:rPr>
              <a:t>new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CommonTokenStream</a:t>
            </a:r>
            <a:r>
              <a:rPr lang="pt-PT" sz="1400" b="0" strike="noStrike" spc="-1" dirty="0">
                <a:latin typeface="Lucida Console"/>
              </a:rPr>
              <a:t>(</a:t>
            </a:r>
            <a:r>
              <a:rPr lang="pt-PT" sz="1600" b="1" spc="-1" dirty="0" err="1">
                <a:solidFill>
                  <a:schemeClr val="accent2"/>
                </a:solidFill>
                <a:latin typeface="Lucida Console"/>
              </a:rPr>
              <a:t>lexer</a:t>
            </a:r>
            <a:r>
              <a:rPr lang="pt-PT" sz="1400" b="0" strike="noStrike" spc="-1" dirty="0">
                <a:latin typeface="Lucida Console"/>
              </a:rPr>
              <a:t>);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0" strike="noStrike" spc="-1" dirty="0" err="1">
                <a:latin typeface="Lucida Console"/>
              </a:rPr>
              <a:t>ExpressionsParser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600" b="1" strike="noStrike" spc="-1" dirty="0" err="1">
                <a:solidFill>
                  <a:schemeClr val="accent4"/>
                </a:solidFill>
                <a:latin typeface="Lucida Console"/>
              </a:rPr>
              <a:t>parser</a:t>
            </a:r>
            <a:r>
              <a:rPr lang="pt-PT" sz="1400" b="0" strike="noStrike" spc="-1" dirty="0">
                <a:latin typeface="Lucida Console"/>
              </a:rPr>
              <a:t> = </a:t>
            </a:r>
            <a:r>
              <a:rPr lang="pt-PT" sz="1400" b="0" strike="noStrike" spc="-1" dirty="0" err="1">
                <a:latin typeface="Lucida Console"/>
              </a:rPr>
              <a:t>new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ExpressionsParser</a:t>
            </a:r>
            <a:r>
              <a:rPr lang="pt-PT" sz="1400" b="0" strike="noStrike" spc="-1" dirty="0">
                <a:latin typeface="Lucida Console"/>
              </a:rPr>
              <a:t>(</a:t>
            </a:r>
            <a:r>
              <a:rPr lang="pt-PT" sz="1600" b="1" spc="-1" dirty="0" err="1">
                <a:solidFill>
                  <a:schemeClr val="accent3">
                    <a:lumMod val="75000"/>
                  </a:schemeClr>
                </a:solidFill>
                <a:latin typeface="Lucida Console"/>
              </a:rPr>
              <a:t>tokens</a:t>
            </a:r>
            <a:r>
              <a:rPr lang="pt-PT" sz="1400" b="0" strike="noStrike" spc="-1" dirty="0">
                <a:latin typeface="Lucida Console"/>
              </a:rPr>
              <a:t>);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0" strike="noStrike" spc="-1" dirty="0" err="1">
                <a:latin typeface="Lucida Console"/>
              </a:rPr>
              <a:t>ParseTree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600" b="1" strike="noStrike" spc="-1" dirty="0" err="1">
                <a:solidFill>
                  <a:schemeClr val="accent6"/>
                </a:solidFill>
                <a:latin typeface="Lucida Console"/>
              </a:rPr>
              <a:t>tree</a:t>
            </a:r>
            <a:r>
              <a:rPr lang="pt-PT" sz="1400" b="0" strike="noStrike" spc="-1" dirty="0">
                <a:latin typeface="Lucida Console"/>
              </a:rPr>
              <a:t> = </a:t>
            </a:r>
            <a:r>
              <a:rPr lang="pt-PT" sz="1600" b="1" spc="-1" dirty="0" err="1">
                <a:solidFill>
                  <a:schemeClr val="accent4"/>
                </a:solidFill>
                <a:latin typeface="Lucida Console"/>
              </a:rPr>
              <a:t>parser</a:t>
            </a:r>
            <a:r>
              <a:rPr lang="pt-PT" sz="1400" b="0" strike="noStrike" spc="-1" dirty="0" err="1">
                <a:latin typeface="Lucida Console"/>
              </a:rPr>
              <a:t>.start</a:t>
            </a:r>
            <a:r>
              <a:rPr lang="pt-PT" sz="1400" b="0" strike="noStrike" spc="-1" dirty="0">
                <a:latin typeface="Lucida Console"/>
              </a:rPr>
              <a:t>(); // parse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1" strike="noStrike" spc="-1" dirty="0" err="1">
                <a:solidFill>
                  <a:srgbClr val="FF0000"/>
                </a:solidFill>
                <a:latin typeface="Lucida Console"/>
              </a:rPr>
              <a:t>EvalVisitor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600" b="1" strike="noStrike" spc="-1" dirty="0" err="1">
                <a:solidFill>
                  <a:schemeClr val="accent5"/>
                </a:solidFill>
                <a:latin typeface="Lucida Console"/>
              </a:rPr>
              <a:t>eval</a:t>
            </a:r>
            <a:r>
              <a:rPr lang="pt-PT" sz="1400" b="0" strike="noStrike" spc="-1" dirty="0">
                <a:latin typeface="Lucida Console"/>
              </a:rPr>
              <a:t> = </a:t>
            </a:r>
            <a:r>
              <a:rPr lang="pt-PT" sz="1400" b="0" strike="noStrike" spc="-1" dirty="0" err="1">
                <a:latin typeface="Lucida Console"/>
              </a:rPr>
              <a:t>new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EvalVisitor</a:t>
            </a:r>
            <a:r>
              <a:rPr lang="pt-PT" sz="1400" b="0" strike="noStrike" spc="-1" dirty="0">
                <a:latin typeface="Lucida Console"/>
              </a:rPr>
              <a:t>();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0" strike="noStrike" spc="-1" dirty="0" err="1">
                <a:latin typeface="Lucida Console"/>
              </a:rPr>
              <a:t>int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600" b="1" strike="noStrike" spc="-1" dirty="0" err="1">
                <a:solidFill>
                  <a:schemeClr val="bg1">
                    <a:lumMod val="50000"/>
                  </a:schemeClr>
                </a:solidFill>
                <a:latin typeface="Lucida Console"/>
              </a:rPr>
              <a:t>value</a:t>
            </a:r>
            <a:r>
              <a:rPr lang="pt-PT" sz="1400" b="0" strike="noStrike" spc="-1" dirty="0">
                <a:latin typeface="Lucida Console"/>
              </a:rPr>
              <a:t> = </a:t>
            </a:r>
            <a:r>
              <a:rPr lang="pt-PT" sz="1600" b="1" spc="-1" dirty="0" err="1">
                <a:solidFill>
                  <a:schemeClr val="accent5"/>
                </a:solidFill>
                <a:latin typeface="Lucida Console"/>
              </a:rPr>
              <a:t>eval</a:t>
            </a:r>
            <a:r>
              <a:rPr lang="pt-PT" sz="1400" b="0" strike="noStrike" spc="-1" dirty="0" err="1">
                <a:latin typeface="Lucida Console"/>
              </a:rPr>
              <a:t>.visit</a:t>
            </a:r>
            <a:r>
              <a:rPr lang="pt-PT" sz="1400" b="0" strike="noStrike" spc="-1" dirty="0">
                <a:latin typeface="Lucida Console"/>
              </a:rPr>
              <a:t>(</a:t>
            </a:r>
            <a:r>
              <a:rPr lang="pt-PT" sz="1600" b="1" spc="-1" dirty="0" err="1">
                <a:solidFill>
                  <a:schemeClr val="accent6"/>
                </a:solidFill>
                <a:latin typeface="Lucida Console"/>
              </a:rPr>
              <a:t>tree</a:t>
            </a:r>
            <a:r>
              <a:rPr lang="pt-PT" sz="1400" b="0" strike="noStrike" spc="-1" dirty="0">
                <a:latin typeface="Lucida Console"/>
              </a:rPr>
              <a:t>);    </a:t>
            </a: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0" strike="noStrike" spc="-1" dirty="0" err="1">
                <a:latin typeface="Lucida Console"/>
              </a:rPr>
              <a:t>System.out.println</a:t>
            </a:r>
            <a:r>
              <a:rPr lang="pt-PT" sz="1400" b="0" strike="noStrike" spc="-1" dirty="0">
                <a:latin typeface="Lucida Console"/>
              </a:rPr>
              <a:t>(</a:t>
            </a:r>
            <a:r>
              <a:rPr lang="pt-PT" sz="1600" b="1" spc="-1" dirty="0" err="1">
                <a:solidFill>
                  <a:schemeClr val="bg1">
                    <a:lumMod val="50000"/>
                  </a:schemeClr>
                </a:solidFill>
                <a:latin typeface="Lucida Console"/>
              </a:rPr>
              <a:t>value</a:t>
            </a:r>
            <a:r>
              <a:rPr lang="pt-PT" sz="1400" b="0" strike="noStrike" spc="-1" dirty="0">
                <a:latin typeface="Lucida Console"/>
              </a:rPr>
              <a:t>); // print </a:t>
            </a:r>
            <a:r>
              <a:rPr lang="pt-PT" sz="1400" b="0" strike="noStrike" spc="-1" dirty="0" err="1">
                <a:latin typeface="Lucida Console"/>
              </a:rPr>
              <a:t>the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result</a:t>
            </a:r>
            <a:r>
              <a:rPr lang="pt-PT" sz="1400" b="0" strike="noStrike" spc="-1" dirty="0">
                <a:latin typeface="Lucida Console"/>
              </a:rPr>
              <a:t>  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} 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}</a:t>
            </a:r>
            <a:endParaRPr lang="pt-PT" sz="1400" b="0" strike="noStrike" spc="-1" dirty="0">
              <a:latin typeface="Arial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F819E4A8-AC58-43E2-AB68-926BA71D9B51}"/>
              </a:ext>
            </a:extLst>
          </p:cNvPr>
          <p:cNvSpPr txBox="1"/>
          <p:nvPr/>
        </p:nvSpPr>
        <p:spPr>
          <a:xfrm>
            <a:off x="457200" y="433753"/>
            <a:ext cx="8229240" cy="713937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Create JAVA application </a:t>
            </a:r>
            <a:r>
              <a:rPr lang="pt-PT" sz="2000" i="1" strike="noStrike" spc="-1" dirty="0">
                <a:solidFill>
                  <a:srgbClr val="000000"/>
                </a:solidFill>
                <a:latin typeface="Arial"/>
                <a:ea typeface="Arial"/>
              </a:rPr>
              <a:t>(Netbeans)</a:t>
            </a:r>
            <a:endParaRPr lang="pt-PT" sz="3600" i="1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06FEEAA7-622F-46A8-A352-2BE73AC2F7A2}"/>
              </a:ext>
            </a:extLst>
          </p:cNvPr>
          <p:cNvSpPr/>
          <p:nvPr/>
        </p:nvSpPr>
        <p:spPr>
          <a:xfrm>
            <a:off x="144000" y="1956738"/>
            <a:ext cx="8856002" cy="3025570"/>
          </a:xfrm>
          <a:prstGeom prst="snip2DiagRect">
            <a:avLst>
              <a:gd name="adj1" fmla="val 0"/>
              <a:gd name="adj2" fmla="val 11109"/>
            </a:avLst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9" name="TextShape 2"/>
          <p:cNvSpPr txBox="1"/>
          <p:nvPr/>
        </p:nvSpPr>
        <p:spPr>
          <a:xfrm>
            <a:off x="0" y="1510338"/>
            <a:ext cx="9000000" cy="4968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r>
              <a:rPr lang="pt-PT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Adicionar uma nova classe </a:t>
            </a:r>
            <a:r>
              <a:rPr lang="pt-PT" sz="2000" b="1" strike="noStrike" spc="-1" dirty="0" err="1">
                <a:solidFill>
                  <a:srgbClr val="FF0000"/>
                </a:solidFill>
                <a:latin typeface="Lucida Console"/>
                <a:ea typeface="Arial"/>
              </a:rPr>
              <a:t>EvalVisitor</a:t>
            </a:r>
            <a:endParaRPr lang="pt-PT" sz="2000" b="1" strike="noStrike" spc="-1" dirty="0">
              <a:solidFill>
                <a:srgbClr val="FF0000"/>
              </a:solidFill>
              <a:latin typeface="Lucida Console"/>
              <a:ea typeface="Arial"/>
            </a:endParaRPr>
          </a:p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endParaRPr lang="pt-PT" sz="2000" spc="-1" dirty="0">
              <a:solidFill>
                <a:srgbClr val="000000"/>
              </a:solidFill>
              <a:latin typeface="Lucida Console"/>
            </a:endParaRPr>
          </a:p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endParaRPr lang="pt-PT" sz="2000" b="0" strike="noStrike" spc="-1" dirty="0">
              <a:solidFill>
                <a:srgbClr val="000000"/>
              </a:solidFill>
              <a:latin typeface="Lucida Console"/>
            </a:endParaRPr>
          </a:p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endParaRPr lang="pt-PT" sz="2000" spc="-1" dirty="0">
              <a:solidFill>
                <a:srgbClr val="000000"/>
              </a:solidFill>
              <a:latin typeface="Lucida Console"/>
            </a:endParaRPr>
          </a:p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endParaRPr lang="pt-PT" sz="2000" b="0" strike="noStrike" spc="-1" dirty="0">
              <a:solidFill>
                <a:srgbClr val="000000"/>
              </a:solidFill>
              <a:latin typeface="Lucida Console"/>
            </a:endParaRPr>
          </a:p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endParaRPr lang="pt-PT" sz="2000" spc="-1" dirty="0">
              <a:solidFill>
                <a:srgbClr val="000000"/>
              </a:solidFill>
              <a:latin typeface="Lucida Console"/>
            </a:endParaRPr>
          </a:p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endParaRPr lang="pt-PT" sz="2000" b="0" strike="noStrike" spc="-1" dirty="0">
              <a:solidFill>
                <a:srgbClr val="000000"/>
              </a:solidFill>
              <a:latin typeface="Lucida Console"/>
            </a:endParaRPr>
          </a:p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endParaRPr lang="pt-PT" sz="2000" spc="-1" dirty="0">
              <a:solidFill>
                <a:srgbClr val="000000"/>
              </a:solidFill>
              <a:latin typeface="Lucida Console"/>
            </a:endParaRPr>
          </a:p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endParaRPr lang="pt-PT" sz="2000" b="1" strike="noStrike" spc="-1" dirty="0">
              <a:latin typeface="Lucida Console"/>
            </a:endParaRPr>
          </a:p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r>
              <a:rPr lang="pt-PT" sz="2000" spc="-1" dirty="0">
                <a:solidFill>
                  <a:srgbClr val="000000"/>
                </a:solidFill>
                <a:latin typeface="Arial"/>
              </a:rPr>
              <a:t>Estende </a:t>
            </a:r>
            <a:r>
              <a:rPr lang="pt-PT" sz="2000" b="1" i="1" strike="noStrike" spc="-1" dirty="0" err="1">
                <a:latin typeface="Lucida Console"/>
              </a:rPr>
              <a:t>ExpressionsBaseVisitor</a:t>
            </a:r>
            <a:r>
              <a:rPr lang="pt-PT" sz="2000" spc="-1" dirty="0">
                <a:solidFill>
                  <a:srgbClr val="000000"/>
                </a:solidFill>
                <a:latin typeface="Arial"/>
              </a:rPr>
              <a:t> </a:t>
            </a:r>
            <a:br>
              <a:rPr lang="pt-PT" sz="2000" spc="-1" dirty="0">
                <a:solidFill>
                  <a:srgbClr val="000000"/>
                </a:solidFill>
                <a:latin typeface="Arial"/>
              </a:rPr>
            </a:br>
            <a:r>
              <a:rPr lang="pt-PT" sz="2000" spc="-1" dirty="0">
                <a:solidFill>
                  <a:srgbClr val="000000"/>
                </a:solidFill>
                <a:latin typeface="Arial"/>
              </a:rPr>
              <a:t>uma das classes resultantes do ANTLR4 a partir da gramática</a:t>
            </a:r>
          </a:p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450000" y="1956738"/>
            <a:ext cx="8236440" cy="280384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PT" sz="1400" b="0" strike="noStrike" spc="-1" dirty="0" err="1">
                <a:latin typeface="Lucida Console"/>
              </a:rPr>
              <a:t>public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class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600" b="1" strike="noStrike" spc="-1" dirty="0" err="1">
                <a:solidFill>
                  <a:srgbClr val="FF0000"/>
                </a:solidFill>
                <a:latin typeface="Lucida Console"/>
              </a:rPr>
              <a:t>EvalVisitor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extends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600" b="1" strike="noStrike" spc="-1" dirty="0" err="1">
                <a:latin typeface="Lucida Console"/>
              </a:rPr>
              <a:t>ExpressionsBaseVisitor</a:t>
            </a:r>
            <a:r>
              <a:rPr lang="pt-PT" sz="1400" b="0" strike="noStrike" spc="-1" dirty="0">
                <a:latin typeface="Lucida Console"/>
              </a:rPr>
              <a:t>&lt;</a:t>
            </a:r>
            <a:r>
              <a:rPr lang="pt-PT" sz="1400" b="0" strike="noStrike" spc="-1" dirty="0" err="1">
                <a:latin typeface="Lucida Console"/>
              </a:rPr>
              <a:t>Integer</a:t>
            </a:r>
            <a:r>
              <a:rPr lang="pt-PT" sz="1400" b="0" strike="noStrike" spc="-1" dirty="0">
                <a:latin typeface="Lucida Console"/>
              </a:rPr>
              <a:t>&gt; {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@</a:t>
            </a:r>
            <a:r>
              <a:rPr lang="pt-PT" sz="1400" b="0" strike="noStrike" spc="-1" dirty="0" err="1">
                <a:latin typeface="Lucida Console"/>
              </a:rPr>
              <a:t>Override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</a:t>
            </a:r>
            <a:r>
              <a:rPr lang="pt-PT" sz="1400" b="0" strike="noStrike" spc="-1" dirty="0" err="1">
                <a:latin typeface="Lucida Console"/>
              </a:rPr>
              <a:t>public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Integer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1" strike="noStrike" spc="-1" dirty="0" err="1">
                <a:latin typeface="Lucida Console"/>
              </a:rPr>
              <a:t>visitStart</a:t>
            </a:r>
            <a:r>
              <a:rPr lang="pt-PT" sz="1400" b="0" strike="noStrike" spc="-1" dirty="0">
                <a:latin typeface="Lucida Console"/>
              </a:rPr>
              <a:t>(</a:t>
            </a:r>
            <a:r>
              <a:rPr lang="pt-PT" sz="1400" b="0" strike="noStrike" spc="-1" dirty="0" err="1">
                <a:latin typeface="Lucida Console"/>
              </a:rPr>
              <a:t>ExpressionsParser.StartContext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1" strike="noStrike" spc="-1" dirty="0" err="1">
                <a:solidFill>
                  <a:schemeClr val="accent1"/>
                </a:solidFill>
                <a:latin typeface="Lucida Console"/>
              </a:rPr>
              <a:t>ctx</a:t>
            </a:r>
            <a:r>
              <a:rPr lang="pt-PT" sz="1400" b="0" strike="noStrike" spc="-1" dirty="0">
                <a:latin typeface="Lucida Console"/>
              </a:rPr>
              <a:t>)  {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0" strike="noStrike" spc="-1" dirty="0" err="1">
                <a:latin typeface="Lucida Console"/>
              </a:rPr>
              <a:t>return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1" strike="noStrike" spc="-1" dirty="0" err="1">
                <a:latin typeface="Lucida Console"/>
              </a:rPr>
              <a:t>visitChildren</a:t>
            </a:r>
            <a:r>
              <a:rPr lang="pt-PT" sz="1400" b="0" strike="noStrike" spc="-1" dirty="0">
                <a:latin typeface="Lucida Console"/>
              </a:rPr>
              <a:t>(</a:t>
            </a:r>
            <a:r>
              <a:rPr lang="pt-PT" sz="1400" b="1" spc="-1" dirty="0" err="1">
                <a:solidFill>
                  <a:schemeClr val="accent1"/>
                </a:solidFill>
                <a:latin typeface="Lucida Console"/>
              </a:rPr>
              <a:t>ctx</a:t>
            </a:r>
            <a:r>
              <a:rPr lang="pt-PT" sz="1400" b="0" strike="noStrike" spc="-1" dirty="0">
                <a:latin typeface="Lucida Console"/>
              </a:rPr>
              <a:t>);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}</a:t>
            </a:r>
          </a:p>
          <a:p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@</a:t>
            </a:r>
            <a:r>
              <a:rPr lang="pt-PT" sz="1400" b="0" strike="noStrike" spc="-1" dirty="0" err="1">
                <a:latin typeface="Lucida Console"/>
              </a:rPr>
              <a:t>Override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</a:t>
            </a:r>
            <a:r>
              <a:rPr lang="pt-PT" sz="1400" b="0" strike="noStrike" spc="-1" dirty="0" err="1">
                <a:latin typeface="Lucida Console"/>
              </a:rPr>
              <a:t>public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Integer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1" strike="noStrike" spc="-1" dirty="0" err="1">
                <a:latin typeface="Lucida Console"/>
              </a:rPr>
              <a:t>visit</a:t>
            </a:r>
            <a:r>
              <a:rPr lang="pt-PT" sz="1600" b="1" strike="noStrike" spc="-1" dirty="0" err="1">
                <a:latin typeface="Lucida Console"/>
              </a:rPr>
              <a:t>AtomExpr</a:t>
            </a:r>
            <a:r>
              <a:rPr lang="pt-PT" sz="1400" b="0" strike="noStrike" spc="-1" dirty="0">
                <a:latin typeface="Lucida Console"/>
              </a:rPr>
              <a:t>(</a:t>
            </a:r>
            <a:r>
              <a:rPr lang="pt-PT" sz="1400" b="0" strike="noStrike" spc="-1" dirty="0" err="1">
                <a:latin typeface="Lucida Console"/>
              </a:rPr>
              <a:t>ExpressionsParser.AtomExprContext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1" spc="-1" dirty="0" err="1">
                <a:solidFill>
                  <a:schemeClr val="accent1"/>
                </a:solidFill>
                <a:latin typeface="Lucida Console"/>
              </a:rPr>
              <a:t>ctx</a:t>
            </a:r>
            <a:r>
              <a:rPr lang="pt-PT" sz="1400" b="0" strike="noStrike" spc="-1" dirty="0">
                <a:latin typeface="Lucida Console"/>
              </a:rPr>
              <a:t>) {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0" strike="noStrike" spc="-1" dirty="0" err="1">
                <a:latin typeface="Lucida Console"/>
              </a:rPr>
              <a:t>return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Integer.parseInt</a:t>
            </a:r>
            <a:r>
              <a:rPr lang="pt-PT" sz="1400" b="0" strike="noStrike" spc="-1" dirty="0">
                <a:latin typeface="Lucida Console"/>
              </a:rPr>
              <a:t>(</a:t>
            </a:r>
            <a:r>
              <a:rPr lang="pt-PT" sz="1400" b="1" spc="-1" dirty="0" err="1">
                <a:solidFill>
                  <a:schemeClr val="accent1"/>
                </a:solidFill>
                <a:latin typeface="Lucida Console"/>
              </a:rPr>
              <a:t>ctx</a:t>
            </a:r>
            <a:r>
              <a:rPr lang="pt-PT" sz="1400" b="0" strike="noStrike" spc="-1" dirty="0" err="1">
                <a:latin typeface="Lucida Console"/>
              </a:rPr>
              <a:t>.</a:t>
            </a:r>
            <a:r>
              <a:rPr lang="pt-PT" sz="1600" b="1" strike="noStrike" spc="-1" dirty="0" err="1">
                <a:solidFill>
                  <a:srgbClr val="00B050"/>
                </a:solidFill>
                <a:latin typeface="Lucida Console"/>
              </a:rPr>
              <a:t>atom</a:t>
            </a:r>
            <a:r>
              <a:rPr lang="pt-PT" sz="1400" b="0" strike="noStrike" spc="-1" dirty="0" err="1">
                <a:latin typeface="Lucida Console"/>
              </a:rPr>
              <a:t>.getText</a:t>
            </a:r>
            <a:r>
              <a:rPr lang="pt-PT" sz="1400" b="0" strike="noStrike" spc="-1" dirty="0">
                <a:latin typeface="Lucida Console"/>
              </a:rPr>
              <a:t>());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} </a:t>
            </a:r>
            <a:r>
              <a:rPr lang="pt-PT" sz="1400" b="1" i="1" strike="noStrike" spc="-1" dirty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//g4:</a:t>
            </a:r>
            <a:r>
              <a:rPr lang="pt-PT" sz="1400" b="1" i="1" spc="-1" dirty="0">
                <a:solidFill>
                  <a:schemeClr val="bg1">
                    <a:lumMod val="50000"/>
                  </a:schemeClr>
                </a:solidFill>
                <a:latin typeface="Lucida Console"/>
                <a:ea typeface="Arial"/>
              </a:rPr>
              <a:t>#</a:t>
            </a:r>
            <a:r>
              <a:rPr lang="pt-PT" sz="1400" b="1" i="1" spc="-1" dirty="0" err="1">
                <a:solidFill>
                  <a:schemeClr val="bg1">
                    <a:lumMod val="50000"/>
                  </a:schemeClr>
                </a:solidFill>
                <a:latin typeface="Lucida Console"/>
                <a:ea typeface="Arial"/>
              </a:rPr>
              <a:t>atomExpr</a:t>
            </a:r>
            <a:endParaRPr lang="pt-PT" sz="1400" b="1" i="1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  <a:p>
            <a:endParaRPr lang="pt-PT" sz="1400" b="0" strike="noStrike" spc="-1" dirty="0">
              <a:latin typeface="Lucida Console"/>
            </a:endParaRPr>
          </a:p>
          <a:p>
            <a:r>
              <a:rPr lang="pt-PT" sz="1400" b="0" i="1" spc="-1" dirty="0">
                <a:highlight>
                  <a:srgbClr val="FFFF00"/>
                </a:highlight>
                <a:latin typeface="Lucida Console"/>
              </a:rPr>
              <a:t>    </a:t>
            </a:r>
            <a:r>
              <a:rPr lang="pt-PT" sz="1400" b="0" i="1" spc="-300" dirty="0">
                <a:highlight>
                  <a:srgbClr val="FFFF00"/>
                </a:highlight>
                <a:latin typeface="Lucida Console"/>
              </a:rPr>
              <a:t>...continua</a:t>
            </a:r>
            <a:endParaRPr lang="pt-PT" sz="1400" b="0" i="1" spc="-300" dirty="0">
              <a:highlight>
                <a:srgbClr val="FFFF00"/>
              </a:highlight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}</a:t>
            </a:r>
            <a:endParaRPr lang="pt-PT" sz="1400" b="0" strike="noStrike" spc="-1" dirty="0">
              <a:latin typeface="Arial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2B4EEBA7-376A-4832-8AFF-CE1E81E9492A}"/>
              </a:ext>
            </a:extLst>
          </p:cNvPr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Create JAVA application </a:t>
            </a:r>
            <a:r>
              <a:rPr lang="pt-PT" sz="2000" i="1" strike="noStrike" spc="-1" dirty="0">
                <a:solidFill>
                  <a:srgbClr val="000000"/>
                </a:solidFill>
                <a:latin typeface="Arial"/>
                <a:ea typeface="Arial"/>
              </a:rPr>
              <a:t>(Netbeans)</a:t>
            </a:r>
            <a:endParaRPr lang="pt-PT" sz="3600" i="1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A9709D0F-C25E-4C41-A651-75E6040E7664}"/>
              </a:ext>
            </a:extLst>
          </p:cNvPr>
          <p:cNvSpPr/>
          <p:nvPr/>
        </p:nvSpPr>
        <p:spPr>
          <a:xfrm>
            <a:off x="144000" y="1615756"/>
            <a:ext cx="8856002" cy="4766040"/>
          </a:xfrm>
          <a:prstGeom prst="snip2DiagRect">
            <a:avLst>
              <a:gd name="adj1" fmla="val 0"/>
              <a:gd name="adj2" fmla="val 11109"/>
            </a:avLst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3" name="TextShape 3"/>
          <p:cNvSpPr txBox="1"/>
          <p:nvPr/>
        </p:nvSpPr>
        <p:spPr>
          <a:xfrm>
            <a:off x="0" y="1615756"/>
            <a:ext cx="9137352" cy="4766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PT" sz="1400" i="1" spc="-300" dirty="0">
                <a:highlight>
                  <a:srgbClr val="FFFF00"/>
                </a:highlight>
                <a:latin typeface="Lucida Console"/>
              </a:rPr>
              <a:t>...continuação</a:t>
            </a:r>
          </a:p>
          <a:p>
            <a:r>
              <a:rPr lang="pt-PT" sz="1400" b="0" strike="noStrike" spc="-1" dirty="0">
                <a:latin typeface="Lucida Console"/>
              </a:rPr>
              <a:t>    @</a:t>
            </a:r>
            <a:r>
              <a:rPr lang="pt-PT" sz="1400" b="0" strike="noStrike" spc="-1" dirty="0" err="1">
                <a:latin typeface="Lucida Console"/>
              </a:rPr>
              <a:t>Override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</a:t>
            </a:r>
            <a:r>
              <a:rPr lang="pt-PT" sz="1400" b="0" strike="noStrike" spc="-1" dirty="0" err="1">
                <a:latin typeface="Lucida Console"/>
              </a:rPr>
              <a:t>public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Integer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1" strike="noStrike" spc="-1" dirty="0" err="1">
                <a:latin typeface="Lucida Console"/>
              </a:rPr>
              <a:t>visit</a:t>
            </a:r>
            <a:r>
              <a:rPr lang="pt-PT" sz="1600" b="1" strike="noStrike" spc="-1" dirty="0" err="1">
                <a:latin typeface="Lucida Console"/>
              </a:rPr>
              <a:t>OpExprMulDiv</a:t>
            </a:r>
            <a:r>
              <a:rPr lang="pt-PT" sz="1400" b="0" strike="noStrike" spc="-1" dirty="0">
                <a:latin typeface="Lucida Console"/>
              </a:rPr>
              <a:t>(</a:t>
            </a:r>
            <a:r>
              <a:rPr lang="pt-PT" sz="1400" b="0" strike="noStrike" spc="-1" dirty="0" err="1">
                <a:latin typeface="Lucida Console"/>
              </a:rPr>
              <a:t>ExpressionsParser.OpExprMulDivContext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1" spc="-1" dirty="0" err="1">
                <a:solidFill>
                  <a:schemeClr val="accent1"/>
                </a:solidFill>
                <a:latin typeface="Lucida Console"/>
              </a:rPr>
              <a:t>ctx</a:t>
            </a:r>
            <a:r>
              <a:rPr lang="pt-PT" sz="1400" b="0" strike="noStrike" spc="-1" dirty="0">
                <a:latin typeface="Lucida Console"/>
              </a:rPr>
              <a:t>) {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0" strike="noStrike" spc="-1" dirty="0" err="1">
                <a:latin typeface="Lucida Console"/>
              </a:rPr>
              <a:t>int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left</a:t>
            </a:r>
            <a:r>
              <a:rPr lang="pt-PT" sz="1400" b="0" strike="noStrike" spc="-1" dirty="0">
                <a:latin typeface="Lucida Console"/>
              </a:rPr>
              <a:t> = </a:t>
            </a:r>
            <a:r>
              <a:rPr lang="pt-PT" sz="1400" b="0" strike="noStrike" spc="-1" dirty="0" err="1">
                <a:latin typeface="Lucida Console"/>
              </a:rPr>
              <a:t>visit</a:t>
            </a:r>
            <a:r>
              <a:rPr lang="pt-PT" sz="1400" b="0" strike="noStrike" spc="-1" dirty="0">
                <a:latin typeface="Lucida Console"/>
              </a:rPr>
              <a:t>(</a:t>
            </a:r>
            <a:r>
              <a:rPr lang="pt-PT" sz="1400" b="1" spc="-1" dirty="0" err="1">
                <a:solidFill>
                  <a:schemeClr val="accent1"/>
                </a:solidFill>
                <a:latin typeface="Lucida Console"/>
              </a:rPr>
              <a:t>ctx</a:t>
            </a:r>
            <a:r>
              <a:rPr lang="pt-PT" sz="1400" b="0" strike="noStrike" spc="-1" dirty="0" err="1">
                <a:latin typeface="Lucida Console"/>
              </a:rPr>
              <a:t>.</a:t>
            </a:r>
            <a:r>
              <a:rPr lang="pt-PT" sz="1600" b="1" spc="-1" dirty="0" err="1">
                <a:solidFill>
                  <a:srgbClr val="00B050"/>
                </a:solidFill>
                <a:latin typeface="Lucida Console"/>
              </a:rPr>
              <a:t>left</a:t>
            </a:r>
            <a:r>
              <a:rPr lang="pt-PT" sz="1400" b="0" strike="noStrike" spc="-1" dirty="0">
                <a:latin typeface="Lucida Console"/>
              </a:rPr>
              <a:t>), </a:t>
            </a:r>
            <a:r>
              <a:rPr lang="pt-PT" sz="1400" b="0" strike="noStrike" spc="-1" dirty="0" err="1">
                <a:latin typeface="Lucida Console"/>
              </a:rPr>
              <a:t>right</a:t>
            </a:r>
            <a:r>
              <a:rPr lang="pt-PT" sz="1400" b="0" strike="noStrike" spc="-1" dirty="0">
                <a:latin typeface="Lucida Console"/>
              </a:rPr>
              <a:t> = </a:t>
            </a:r>
            <a:r>
              <a:rPr lang="pt-PT" sz="1400" b="0" strike="noStrike" spc="-1" dirty="0" err="1">
                <a:latin typeface="Lucida Console"/>
              </a:rPr>
              <a:t>visit</a:t>
            </a:r>
            <a:r>
              <a:rPr lang="pt-PT" sz="1400" b="0" strike="noStrike" spc="-1" dirty="0">
                <a:latin typeface="Lucida Console"/>
              </a:rPr>
              <a:t>(</a:t>
            </a:r>
            <a:r>
              <a:rPr lang="pt-PT" sz="1400" b="1" spc="-1" dirty="0" err="1">
                <a:solidFill>
                  <a:schemeClr val="accent1"/>
                </a:solidFill>
                <a:latin typeface="Lucida Console"/>
              </a:rPr>
              <a:t>ctx</a:t>
            </a:r>
            <a:r>
              <a:rPr lang="pt-PT" sz="1400" b="0" strike="noStrike" spc="-1" dirty="0" err="1">
                <a:latin typeface="Lucida Console"/>
              </a:rPr>
              <a:t>.</a:t>
            </a:r>
            <a:r>
              <a:rPr lang="pt-PT" sz="1600" b="1" spc="-1" dirty="0" err="1">
                <a:solidFill>
                  <a:srgbClr val="00B050"/>
                </a:solidFill>
                <a:latin typeface="Lucida Console"/>
              </a:rPr>
              <a:t>right</a:t>
            </a:r>
            <a:r>
              <a:rPr lang="pt-PT" sz="1400" b="0" strike="noStrike" spc="-1" dirty="0">
                <a:latin typeface="Lucida Console"/>
              </a:rPr>
              <a:t>);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0" strike="noStrike" spc="-1" dirty="0" err="1">
                <a:latin typeface="Lucida Console"/>
              </a:rPr>
              <a:t>switch</a:t>
            </a:r>
            <a:r>
              <a:rPr lang="pt-PT" sz="1400" b="0" strike="noStrike" spc="-1" dirty="0">
                <a:latin typeface="Lucida Console"/>
              </a:rPr>
              <a:t> (</a:t>
            </a:r>
            <a:r>
              <a:rPr lang="pt-PT" sz="1400" b="1" spc="-1" dirty="0" err="1">
                <a:solidFill>
                  <a:schemeClr val="accent1"/>
                </a:solidFill>
                <a:latin typeface="Lucida Console"/>
              </a:rPr>
              <a:t>ctx</a:t>
            </a:r>
            <a:r>
              <a:rPr lang="pt-PT" sz="1400" b="0" strike="noStrike" spc="-1" dirty="0" err="1">
                <a:latin typeface="Lucida Console"/>
              </a:rPr>
              <a:t>.</a:t>
            </a:r>
            <a:r>
              <a:rPr lang="pt-PT" sz="1600" b="1" spc="-1" dirty="0" err="1">
                <a:solidFill>
                  <a:srgbClr val="00B050"/>
                </a:solidFill>
                <a:latin typeface="Lucida Console"/>
              </a:rPr>
              <a:t>op</a:t>
            </a:r>
            <a:r>
              <a:rPr lang="pt-PT" sz="1400" b="0" strike="noStrike" spc="-1" dirty="0" err="1">
                <a:latin typeface="Lucida Console"/>
              </a:rPr>
              <a:t>.getText</a:t>
            </a:r>
            <a:r>
              <a:rPr lang="pt-PT" sz="1400" b="0" strike="noStrike" spc="-1" dirty="0">
                <a:latin typeface="Lucida Console"/>
              </a:rPr>
              <a:t>().</a:t>
            </a:r>
            <a:r>
              <a:rPr lang="pt-PT" sz="1400" b="0" strike="noStrike" spc="-1" dirty="0" err="1">
                <a:latin typeface="Lucida Console"/>
              </a:rPr>
              <a:t>charAt</a:t>
            </a:r>
            <a:r>
              <a:rPr lang="pt-PT" sz="1400" b="0" strike="noStrike" spc="-1" dirty="0">
                <a:latin typeface="Lucida Console"/>
              </a:rPr>
              <a:t>(0)) {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    case '*' : </a:t>
            </a:r>
            <a:r>
              <a:rPr lang="pt-PT" sz="1400" b="0" strike="noStrike" spc="-1" dirty="0" err="1">
                <a:latin typeface="Lucida Console"/>
              </a:rPr>
              <a:t>return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left</a:t>
            </a:r>
            <a:r>
              <a:rPr lang="pt-PT" sz="1400" b="0" strike="noStrike" spc="-1" dirty="0">
                <a:latin typeface="Lucida Console"/>
              </a:rPr>
              <a:t> * </a:t>
            </a:r>
            <a:r>
              <a:rPr lang="pt-PT" sz="1400" b="0" strike="noStrike" spc="-1" dirty="0" err="1">
                <a:latin typeface="Lucida Console"/>
              </a:rPr>
              <a:t>right</a:t>
            </a:r>
            <a:r>
              <a:rPr lang="pt-PT" sz="1400" b="0" strike="noStrike" spc="-1" dirty="0">
                <a:latin typeface="Lucida Console"/>
              </a:rPr>
              <a:t>; 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    case '/' : </a:t>
            </a:r>
            <a:r>
              <a:rPr lang="pt-PT" sz="1400" b="0" strike="noStrike" spc="-1" dirty="0" err="1">
                <a:latin typeface="Lucida Console"/>
              </a:rPr>
              <a:t>return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left</a:t>
            </a:r>
            <a:r>
              <a:rPr lang="pt-PT" sz="1400" b="0" strike="noStrike" spc="-1" dirty="0">
                <a:latin typeface="Lucida Console"/>
              </a:rPr>
              <a:t> / </a:t>
            </a:r>
            <a:r>
              <a:rPr lang="pt-PT" sz="1400" b="0" strike="noStrike" spc="-1" dirty="0" err="1">
                <a:latin typeface="Lucida Console"/>
              </a:rPr>
              <a:t>right</a:t>
            </a:r>
            <a:r>
              <a:rPr lang="pt-PT" sz="1400" b="0" strike="noStrike" spc="-1" dirty="0">
                <a:latin typeface="Lucida Console"/>
              </a:rPr>
              <a:t>; 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}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0" strike="noStrike" spc="-1" dirty="0" err="1">
                <a:latin typeface="Lucida Console"/>
              </a:rPr>
              <a:t>return</a:t>
            </a:r>
            <a:r>
              <a:rPr lang="pt-PT" sz="1400" b="0" strike="noStrike" spc="-1" dirty="0">
                <a:latin typeface="Lucida Console"/>
              </a:rPr>
              <a:t> 0;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</a:t>
            </a:r>
            <a:r>
              <a:rPr lang="pt-PT" sz="1400" spc="-1" dirty="0">
                <a:latin typeface="Lucida Console"/>
              </a:rPr>
              <a:t>} </a:t>
            </a:r>
            <a:r>
              <a:rPr lang="pt-PT" sz="1400" b="1" i="1" spc="-1" dirty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//g4:</a:t>
            </a:r>
            <a:r>
              <a:rPr lang="pt-PT" sz="1400" b="1" i="1" spc="-1" dirty="0">
                <a:solidFill>
                  <a:schemeClr val="bg1">
                    <a:lumMod val="50000"/>
                  </a:schemeClr>
                </a:solidFill>
                <a:latin typeface="Lucida Console"/>
                <a:ea typeface="Arial"/>
              </a:rPr>
              <a:t>#</a:t>
            </a:r>
            <a:r>
              <a:rPr lang="pt-PT" sz="1400" b="1" i="1" spc="-1" dirty="0" err="1">
                <a:solidFill>
                  <a:schemeClr val="bg1">
                    <a:lumMod val="50000"/>
                  </a:schemeClr>
                </a:solidFill>
                <a:latin typeface="Lucida Console"/>
                <a:ea typeface="Arial"/>
              </a:rPr>
              <a:t>opExprMulDiv</a:t>
            </a:r>
            <a:endParaRPr lang="pt-PT" sz="1400" b="1" i="1" spc="-1" dirty="0">
              <a:solidFill>
                <a:schemeClr val="bg1">
                  <a:lumMod val="50000"/>
                </a:schemeClr>
              </a:solidFill>
              <a:latin typeface="Lucida Console"/>
              <a:ea typeface="Arial"/>
            </a:endParaRPr>
          </a:p>
          <a:p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@</a:t>
            </a:r>
            <a:r>
              <a:rPr lang="pt-PT" sz="1400" b="0" strike="noStrike" spc="-1" dirty="0" err="1">
                <a:latin typeface="Lucida Console"/>
              </a:rPr>
              <a:t>Override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</a:t>
            </a:r>
            <a:r>
              <a:rPr lang="pt-PT" sz="1400" b="0" strike="noStrike" spc="-1" dirty="0" err="1">
                <a:latin typeface="Lucida Console"/>
              </a:rPr>
              <a:t>public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Integer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1" strike="noStrike" spc="-1" dirty="0" err="1">
                <a:latin typeface="Lucida Console"/>
              </a:rPr>
              <a:t>visit</a:t>
            </a:r>
            <a:r>
              <a:rPr lang="pt-PT" sz="1600" b="1" strike="noStrike" spc="-1" dirty="0" err="1">
                <a:latin typeface="Lucida Console"/>
              </a:rPr>
              <a:t>OpExprSumDif</a:t>
            </a:r>
            <a:r>
              <a:rPr lang="pt-PT" sz="1400" b="0" strike="noStrike" spc="-1" dirty="0">
                <a:latin typeface="Lucida Console"/>
              </a:rPr>
              <a:t>(</a:t>
            </a:r>
            <a:r>
              <a:rPr lang="pt-PT" sz="1400" b="0" strike="noStrike" spc="-1" dirty="0" err="1">
                <a:latin typeface="Lucida Console"/>
              </a:rPr>
              <a:t>ExpressionsParser.OpExprSumDifContext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1" spc="-1" dirty="0" err="1">
                <a:solidFill>
                  <a:schemeClr val="accent1"/>
                </a:solidFill>
                <a:latin typeface="Lucida Console"/>
              </a:rPr>
              <a:t>ctx</a:t>
            </a:r>
            <a:r>
              <a:rPr lang="pt-PT" sz="1400" b="0" strike="noStrike" spc="-1" dirty="0">
                <a:latin typeface="Lucida Console"/>
              </a:rPr>
              <a:t>) {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0" strike="noStrike" spc="-1" dirty="0" err="1">
                <a:latin typeface="Lucida Console"/>
              </a:rPr>
              <a:t>int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left</a:t>
            </a:r>
            <a:r>
              <a:rPr lang="pt-PT" sz="1400" b="0" strike="noStrike" spc="-1" dirty="0">
                <a:latin typeface="Lucida Console"/>
              </a:rPr>
              <a:t> = </a:t>
            </a:r>
            <a:r>
              <a:rPr lang="pt-PT" sz="1400" b="0" strike="noStrike" spc="-1" dirty="0" err="1">
                <a:latin typeface="Lucida Console"/>
              </a:rPr>
              <a:t>visit</a:t>
            </a:r>
            <a:r>
              <a:rPr lang="pt-PT" sz="1400" b="0" strike="noStrike" spc="-1" dirty="0">
                <a:latin typeface="Lucida Console"/>
              </a:rPr>
              <a:t>(</a:t>
            </a:r>
            <a:r>
              <a:rPr lang="pt-PT" sz="1400" b="1" spc="-1" dirty="0" err="1">
                <a:solidFill>
                  <a:schemeClr val="accent1"/>
                </a:solidFill>
                <a:latin typeface="Lucida Console"/>
              </a:rPr>
              <a:t>ctx</a:t>
            </a:r>
            <a:r>
              <a:rPr lang="pt-PT" sz="1400" b="0" strike="noStrike" spc="-1" dirty="0" err="1">
                <a:latin typeface="Lucida Console"/>
              </a:rPr>
              <a:t>.</a:t>
            </a:r>
            <a:r>
              <a:rPr lang="pt-PT" sz="1600" b="1" spc="-1" dirty="0" err="1">
                <a:solidFill>
                  <a:srgbClr val="00B050"/>
                </a:solidFill>
                <a:latin typeface="Lucida Console"/>
              </a:rPr>
              <a:t>left</a:t>
            </a:r>
            <a:r>
              <a:rPr lang="pt-PT" sz="1400" b="0" strike="noStrike" spc="-1" dirty="0">
                <a:latin typeface="Lucida Console"/>
              </a:rPr>
              <a:t>), </a:t>
            </a:r>
            <a:r>
              <a:rPr lang="pt-PT" sz="1400" b="0" strike="noStrike" spc="-1" dirty="0" err="1">
                <a:latin typeface="Lucida Console"/>
              </a:rPr>
              <a:t>right</a:t>
            </a:r>
            <a:r>
              <a:rPr lang="pt-PT" sz="1400" b="0" strike="noStrike" spc="-1" dirty="0">
                <a:latin typeface="Lucida Console"/>
              </a:rPr>
              <a:t> = </a:t>
            </a:r>
            <a:r>
              <a:rPr lang="pt-PT" sz="1400" b="0" strike="noStrike" spc="-1" dirty="0" err="1">
                <a:latin typeface="Lucida Console"/>
              </a:rPr>
              <a:t>visit</a:t>
            </a:r>
            <a:r>
              <a:rPr lang="pt-PT" sz="1400" b="0" strike="noStrike" spc="-1" dirty="0">
                <a:latin typeface="Lucida Console"/>
              </a:rPr>
              <a:t>(</a:t>
            </a:r>
            <a:r>
              <a:rPr lang="pt-PT" sz="1400" b="1" spc="-1" dirty="0" err="1">
                <a:solidFill>
                  <a:schemeClr val="accent1"/>
                </a:solidFill>
                <a:latin typeface="Lucida Console"/>
              </a:rPr>
              <a:t>ctx</a:t>
            </a:r>
            <a:r>
              <a:rPr lang="pt-PT" sz="1400" b="0" strike="noStrike" spc="-1" dirty="0" err="1">
                <a:latin typeface="Lucida Console"/>
              </a:rPr>
              <a:t>.</a:t>
            </a:r>
            <a:r>
              <a:rPr lang="pt-PT" sz="1600" b="1" spc="-1" dirty="0" err="1">
                <a:solidFill>
                  <a:srgbClr val="00B050"/>
                </a:solidFill>
                <a:latin typeface="Lucida Console"/>
              </a:rPr>
              <a:t>right</a:t>
            </a:r>
            <a:r>
              <a:rPr lang="pt-PT" sz="1400" b="0" strike="noStrike" spc="-1" dirty="0">
                <a:latin typeface="Lucida Console"/>
              </a:rPr>
              <a:t>);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0" strike="noStrike" spc="-1" dirty="0" err="1">
                <a:latin typeface="Lucida Console"/>
              </a:rPr>
              <a:t>switch</a:t>
            </a:r>
            <a:r>
              <a:rPr lang="pt-PT" sz="1400" b="0" strike="noStrike" spc="-1" dirty="0">
                <a:latin typeface="Lucida Console"/>
              </a:rPr>
              <a:t> (</a:t>
            </a:r>
            <a:r>
              <a:rPr lang="pt-PT" sz="1400" b="1" spc="-1" dirty="0" err="1">
                <a:solidFill>
                  <a:schemeClr val="accent1"/>
                </a:solidFill>
                <a:latin typeface="Lucida Console"/>
              </a:rPr>
              <a:t>ctx</a:t>
            </a:r>
            <a:r>
              <a:rPr lang="pt-PT" sz="1400" b="0" strike="noStrike" spc="-1" dirty="0" err="1">
                <a:latin typeface="Lucida Console"/>
              </a:rPr>
              <a:t>.</a:t>
            </a:r>
            <a:r>
              <a:rPr lang="pt-PT" sz="1600" b="1" spc="-1" dirty="0" err="1">
                <a:solidFill>
                  <a:srgbClr val="00B050"/>
                </a:solidFill>
                <a:latin typeface="Lucida Console"/>
              </a:rPr>
              <a:t>op</a:t>
            </a:r>
            <a:r>
              <a:rPr lang="pt-PT" sz="1400" b="0" strike="noStrike" spc="-1" dirty="0" err="1">
                <a:latin typeface="Lucida Console"/>
              </a:rPr>
              <a:t>.getText</a:t>
            </a:r>
            <a:r>
              <a:rPr lang="pt-PT" sz="1400" b="0" strike="noStrike" spc="-1" dirty="0">
                <a:latin typeface="Lucida Console"/>
              </a:rPr>
              <a:t>().</a:t>
            </a:r>
            <a:r>
              <a:rPr lang="pt-PT" sz="1400" b="0" strike="noStrike" spc="-1" dirty="0" err="1">
                <a:latin typeface="Lucida Console"/>
              </a:rPr>
              <a:t>charAt</a:t>
            </a:r>
            <a:r>
              <a:rPr lang="pt-PT" sz="1400" b="0" strike="noStrike" spc="-1" dirty="0">
                <a:latin typeface="Lucida Console"/>
              </a:rPr>
              <a:t>(0)) {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    case '+' : </a:t>
            </a:r>
            <a:r>
              <a:rPr lang="pt-PT" sz="1400" b="0" strike="noStrike" spc="-1" dirty="0" err="1">
                <a:latin typeface="Lucida Console"/>
              </a:rPr>
              <a:t>return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left</a:t>
            </a:r>
            <a:r>
              <a:rPr lang="pt-PT" sz="1400" b="0" strike="noStrike" spc="-1" dirty="0">
                <a:latin typeface="Lucida Console"/>
              </a:rPr>
              <a:t> + </a:t>
            </a:r>
            <a:r>
              <a:rPr lang="pt-PT" sz="1400" b="0" strike="noStrike" spc="-1" dirty="0" err="1">
                <a:latin typeface="Lucida Console"/>
              </a:rPr>
              <a:t>right</a:t>
            </a:r>
            <a:r>
              <a:rPr lang="pt-PT" sz="1400" b="0" strike="noStrike" spc="-1" dirty="0">
                <a:latin typeface="Lucida Console"/>
              </a:rPr>
              <a:t>; 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    case '-' : </a:t>
            </a:r>
            <a:r>
              <a:rPr lang="pt-PT" sz="1400" b="0" strike="noStrike" spc="-1" dirty="0" err="1">
                <a:latin typeface="Lucida Console"/>
              </a:rPr>
              <a:t>return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left</a:t>
            </a:r>
            <a:r>
              <a:rPr lang="pt-PT" sz="1400" b="0" strike="noStrike" spc="-1" dirty="0">
                <a:latin typeface="Lucida Console"/>
              </a:rPr>
              <a:t> - </a:t>
            </a:r>
            <a:r>
              <a:rPr lang="pt-PT" sz="1400" b="0" strike="noStrike" spc="-1" dirty="0" err="1">
                <a:latin typeface="Lucida Console"/>
              </a:rPr>
              <a:t>right</a:t>
            </a:r>
            <a:r>
              <a:rPr lang="pt-PT" sz="1400" b="0" strike="noStrike" spc="-1" dirty="0">
                <a:latin typeface="Lucida Console"/>
              </a:rPr>
              <a:t>; 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}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0" strike="noStrike" spc="-1" dirty="0" err="1">
                <a:latin typeface="Lucida Console"/>
              </a:rPr>
              <a:t>return</a:t>
            </a:r>
            <a:r>
              <a:rPr lang="pt-PT" sz="1400" b="0" strike="noStrike" spc="-1" dirty="0">
                <a:latin typeface="Lucida Console"/>
              </a:rPr>
              <a:t> 0;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} </a:t>
            </a:r>
            <a:r>
              <a:rPr lang="pt-PT" sz="1400" b="1" i="1" spc="-1" dirty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//g4:</a:t>
            </a:r>
            <a:r>
              <a:rPr lang="pt-PT" sz="1400" b="1" i="1" spc="-1" dirty="0">
                <a:solidFill>
                  <a:schemeClr val="bg1">
                    <a:lumMod val="50000"/>
                  </a:schemeClr>
                </a:solidFill>
                <a:latin typeface="Lucida Console"/>
                <a:ea typeface="Arial"/>
              </a:rPr>
              <a:t>#</a:t>
            </a:r>
            <a:r>
              <a:rPr lang="pt-PT" sz="1400" b="1" i="1" spc="-1" dirty="0" err="1">
                <a:solidFill>
                  <a:schemeClr val="bg1">
                    <a:lumMod val="50000"/>
                  </a:schemeClr>
                </a:solidFill>
                <a:latin typeface="Lucida Console"/>
                <a:ea typeface="Arial"/>
              </a:rPr>
              <a:t>opExprSumDif</a:t>
            </a:r>
            <a:endParaRPr lang="pt-PT" sz="1400" b="0" strike="noStrike" spc="-1" dirty="0">
              <a:latin typeface="Arial"/>
            </a:endParaRPr>
          </a:p>
          <a:p>
            <a:endParaRPr lang="pt-PT" sz="1400" b="0" strike="noStrike" spc="-1" dirty="0">
              <a:latin typeface="Arial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7FFE41F1-E47B-4164-AFDF-48543DC40BD5}"/>
              </a:ext>
            </a:extLst>
          </p:cNvPr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Create JAVA application </a:t>
            </a:r>
            <a:r>
              <a:rPr lang="pt-PT" sz="2000" i="1" strike="noStrike" spc="-1" dirty="0">
                <a:solidFill>
                  <a:srgbClr val="000000"/>
                </a:solidFill>
                <a:latin typeface="Arial"/>
                <a:ea typeface="Arial"/>
              </a:rPr>
              <a:t>(Netbeans)</a:t>
            </a:r>
            <a:endParaRPr lang="pt-PT" sz="3600" i="1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Installation (http://www.antlr.org/)</a:t>
            </a:r>
            <a:endParaRPr lang="pt-PT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44000" y="1600200"/>
            <a:ext cx="9000000" cy="5128846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pt-PT" sz="2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WINDOWS</a:t>
            </a:r>
            <a:endParaRPr lang="pt-PT" sz="2200" b="1" strike="noStrike" spc="-1" dirty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endParaRPr lang="pt-PT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Arial"/>
              <a:buChar char="●"/>
            </a:pPr>
            <a:r>
              <a:rPr lang="pt-PT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Download </a:t>
            </a:r>
            <a:br>
              <a:rPr lang="pt-PT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pt-PT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pt-PT" b="0" strike="noStrike" spc="-1" dirty="0">
                <a:solidFill>
                  <a:srgbClr val="000000"/>
                </a:solidFill>
                <a:latin typeface="Lucida Console" panose="020B0609040504020204" pitchFamily="49" charset="0"/>
                <a:ea typeface="Arial"/>
              </a:rPr>
              <a:t>https://www.antlr.org/download/antlr-4.9.2-complete.jar</a:t>
            </a:r>
            <a:r>
              <a:rPr lang="pt-PT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.</a:t>
            </a:r>
          </a:p>
          <a:p>
            <a:pPr marL="457200" indent="-41868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Arial"/>
              <a:buChar char="●"/>
            </a:pPr>
            <a:r>
              <a:rPr lang="pt-PT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Add </a:t>
            </a:r>
            <a:r>
              <a:rPr lang="pt-PT" sz="2000" b="0" strike="noStrike" spc="-1" dirty="0">
                <a:solidFill>
                  <a:srgbClr val="000000"/>
                </a:solidFill>
                <a:latin typeface="Lucida Console" panose="020B0609040504020204" pitchFamily="49" charset="0"/>
                <a:ea typeface="Arial"/>
              </a:rPr>
              <a:t>antlr4-complete.jar </a:t>
            </a:r>
            <a:r>
              <a:rPr lang="pt-PT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to </a:t>
            </a:r>
            <a:r>
              <a:rPr lang="pt-PT" sz="2000" b="0" strike="noStrike" spc="-1" dirty="0">
                <a:solidFill>
                  <a:srgbClr val="000000"/>
                </a:solidFill>
                <a:latin typeface="Lucida Console" panose="020B0609040504020204" pitchFamily="49" charset="0"/>
                <a:ea typeface="Arial"/>
              </a:rPr>
              <a:t>CLASSPATH</a:t>
            </a:r>
            <a:r>
              <a:rPr lang="pt-PT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, either:</a:t>
            </a:r>
          </a:p>
          <a:p>
            <a:pPr marL="914400" lvl="1" indent="-418680">
              <a:spcBef>
                <a:spcPts val="600"/>
              </a:spcBef>
              <a:buClr>
                <a:srgbClr val="000000"/>
              </a:buClr>
              <a:buFont typeface="Arial"/>
              <a:buChar char="●"/>
            </a:pPr>
            <a:r>
              <a:rPr lang="pt-PT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Permanently: Using System Properties dialog &gt; Environment variables &gt; Create or append to CLASSPATH variable</a:t>
            </a:r>
          </a:p>
          <a:p>
            <a:pPr marL="914400" lvl="1" indent="-418680">
              <a:spcBef>
                <a:spcPts val="600"/>
              </a:spcBef>
              <a:buClr>
                <a:srgbClr val="000000"/>
              </a:buClr>
              <a:buFont typeface="Arial"/>
              <a:buChar char="●"/>
            </a:pPr>
            <a:r>
              <a:rPr lang="pt-PT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Temporarily, at command line:</a:t>
            </a:r>
          </a:p>
          <a:p>
            <a:pPr marL="495720" lvl="1">
              <a:spcBef>
                <a:spcPts val="600"/>
              </a:spcBef>
              <a:buClr>
                <a:srgbClr val="000000"/>
              </a:buClr>
            </a:pPr>
            <a:r>
              <a:rPr lang="pt-PT" b="0" strike="noStrike" spc="-1" dirty="0">
                <a:solidFill>
                  <a:srgbClr val="000000"/>
                </a:solidFill>
                <a:latin typeface="Lucida Console" panose="020B0609040504020204" pitchFamily="49" charset="0"/>
                <a:ea typeface="Arial"/>
              </a:rPr>
              <a:t>SET CLASSPATH=.;C:\Javalib\antlr4-complete.jar;%CLASSPATH%</a:t>
            </a:r>
          </a:p>
          <a:p>
            <a:pPr marL="457200" indent="-41868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Arial"/>
              <a:buChar char="●"/>
            </a:pPr>
            <a:r>
              <a:rPr lang="pt-PT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Create batch commands for ANTLR Tool, TestRig in dir in PATH</a:t>
            </a:r>
          </a:p>
          <a:p>
            <a:pPr marL="914400" lvl="1" indent="-418680">
              <a:spcBef>
                <a:spcPts val="600"/>
              </a:spcBef>
              <a:buClr>
                <a:srgbClr val="000000"/>
              </a:buClr>
              <a:buFont typeface="Arial"/>
              <a:buChar char="●"/>
            </a:pPr>
            <a:r>
              <a:rPr lang="pt-PT" sz="2000" b="0" strike="noStrike" spc="-1" dirty="0">
                <a:solidFill>
                  <a:srgbClr val="000000"/>
                </a:solidFill>
                <a:latin typeface="Lucida Console" panose="020B0609040504020204" pitchFamily="49" charset="0"/>
                <a:ea typeface="Arial"/>
              </a:rPr>
              <a:t> antlr4.bat: java org.antlr.v4.Tool %*</a:t>
            </a:r>
          </a:p>
          <a:p>
            <a:pPr marL="914400" lvl="1" indent="-418680">
              <a:spcBef>
                <a:spcPts val="600"/>
              </a:spcBef>
              <a:buClr>
                <a:srgbClr val="000000"/>
              </a:buClr>
              <a:buFont typeface="Arial"/>
              <a:buChar char="●"/>
            </a:pPr>
            <a:r>
              <a:rPr lang="pt-PT" sz="2000" b="0" strike="noStrike" spc="-1" dirty="0">
                <a:solidFill>
                  <a:srgbClr val="000000"/>
                </a:solidFill>
                <a:latin typeface="Lucida Console" panose="020B0609040504020204" pitchFamily="49" charset="0"/>
                <a:ea typeface="Arial"/>
              </a:rPr>
              <a:t> grun.bat:   java org.antlr.v4.gui.TestRig %*</a:t>
            </a:r>
            <a:endParaRPr lang="pt-PT" sz="1600" b="0" strike="noStrike" spc="-1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C98F88-65E5-43BC-84BF-E76515E52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1" y="5029413"/>
            <a:ext cx="4728572" cy="1657143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45" name="TextShape 2"/>
          <p:cNvSpPr txBox="1"/>
          <p:nvPr/>
        </p:nvSpPr>
        <p:spPr>
          <a:xfrm>
            <a:off x="288000" y="1440000"/>
            <a:ext cx="8712000" cy="1568671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r>
              <a:rPr lang="pt-PT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Falta criar um ficheiro </a:t>
            </a:r>
            <a:r>
              <a:rPr lang="pt-PT" sz="2000" spc="-1" dirty="0">
                <a:solidFill>
                  <a:srgbClr val="000000"/>
                </a:solidFill>
                <a:ea typeface="Arial"/>
              </a:rPr>
              <a:t>(</a:t>
            </a:r>
            <a:r>
              <a:rPr lang="pt-PT" sz="2000" i="1" spc="-1" dirty="0">
                <a:solidFill>
                  <a:srgbClr val="000000"/>
                </a:solidFill>
                <a:highlight>
                  <a:srgbClr val="C0C0C0"/>
                </a:highlight>
                <a:latin typeface="Lucida Console"/>
                <a:ea typeface="Arial"/>
              </a:rPr>
              <a:t>teste.txt</a:t>
            </a:r>
            <a:r>
              <a:rPr lang="pt-PT" sz="2000" spc="-1" dirty="0">
                <a:solidFill>
                  <a:srgbClr val="000000"/>
                </a:solidFill>
                <a:ea typeface="Arial"/>
              </a:rPr>
              <a:t>) com </a:t>
            </a:r>
            <a:r>
              <a:rPr lang="pt-PT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uma expressão de teste …</a:t>
            </a: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lang="pt-PT" sz="2000" b="0" strike="noStrike" spc="-1" dirty="0">
              <a:solidFill>
                <a:srgbClr val="000000"/>
              </a:solidFill>
              <a:latin typeface="Arial"/>
              <a:ea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lang="pt-PT" sz="2000" b="0" strike="noStrike" spc="-1" dirty="0">
              <a:solidFill>
                <a:srgbClr val="000000"/>
              </a:solidFill>
              <a:latin typeface="Arial"/>
              <a:ea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Example:</a:t>
            </a: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008000" lvl="2">
              <a:spcBef>
                <a:spcPts val="850"/>
              </a:spcBef>
              <a:buClr>
                <a:srgbClr val="000000"/>
              </a:buClr>
              <a:buSzPct val="45000"/>
            </a:pPr>
            <a:r>
              <a:rPr lang="pt-PT" sz="2000" i="1" strike="noStrik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Console"/>
                <a:ea typeface="Arial"/>
              </a:rPr>
              <a:t>3+5*2-8*2</a:t>
            </a: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60F8D816-968B-4AC5-8AD7-888F45C593AD}"/>
              </a:ext>
            </a:extLst>
          </p:cNvPr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Create JAVA application </a:t>
            </a:r>
            <a:r>
              <a:rPr lang="pt-PT" sz="2000" i="1" strike="noStrike" spc="-1" dirty="0">
                <a:solidFill>
                  <a:srgbClr val="000000"/>
                </a:solidFill>
                <a:latin typeface="Arial"/>
                <a:ea typeface="Arial"/>
              </a:rPr>
              <a:t>(Netbeans)</a:t>
            </a:r>
            <a:endParaRPr lang="pt-PT" sz="3600" i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156A13-524F-4EFE-912E-F5EEC01E5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328" y="1914620"/>
            <a:ext cx="5150671" cy="41205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8C57FA16-0592-4C1E-9FBE-40BEE7C1E586}"/>
              </a:ext>
            </a:extLst>
          </p:cNvPr>
          <p:cNvSpPr/>
          <p:nvPr/>
        </p:nvSpPr>
        <p:spPr>
          <a:xfrm>
            <a:off x="-180" y="3998465"/>
            <a:ext cx="9144000" cy="444581"/>
          </a:xfrm>
          <a:prstGeom prst="snip2DiagRect">
            <a:avLst>
              <a:gd name="adj1" fmla="val 0"/>
              <a:gd name="adj2" fmla="val 35125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4" name="TextShape 2"/>
          <p:cNvSpPr txBox="1"/>
          <p:nvPr/>
        </p:nvSpPr>
        <p:spPr>
          <a:xfrm>
            <a:off x="0" y="1512000"/>
            <a:ext cx="9144000" cy="3798554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418680"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r>
              <a:rPr lang="pt-PT" sz="3200" b="1" i="1" spc="-1" dirty="0">
                <a:solidFill>
                  <a:srgbClr val="000000"/>
                </a:solidFill>
              </a:rPr>
              <a:t>2.Listeners</a:t>
            </a:r>
          </a:p>
          <a:p>
            <a:pPr marL="457200" indent="-418680"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418680">
              <a:buClr>
                <a:srgbClr val="000000"/>
              </a:buClr>
              <a:buFont typeface="Arial"/>
              <a:buChar char="●"/>
            </a:pPr>
            <a:r>
              <a:rPr lang="pt-PT" sz="2000" b="0" u="sng" strike="noStrike" spc="-1" dirty="0">
                <a:solidFill>
                  <a:srgbClr val="000000"/>
                </a:solidFill>
                <a:latin typeface="Arial"/>
              </a:rPr>
              <a:t>Gerar as classes para os </a:t>
            </a:r>
            <a:r>
              <a:rPr lang="pt-PT" sz="2000" b="1" i="1" u="sng" spc="-1" dirty="0" err="1">
                <a:solidFill>
                  <a:srgbClr val="000000"/>
                </a:solidFill>
                <a:latin typeface="Arial"/>
              </a:rPr>
              <a:t>listeners</a:t>
            </a: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 na pasta </a:t>
            </a:r>
            <a:r>
              <a:rPr lang="pt-PT" sz="2000" b="0" i="1" strike="noStrike" spc="-1" dirty="0" err="1">
                <a:solidFill>
                  <a:srgbClr val="000000"/>
                </a:solidFill>
                <a:latin typeface="Lucida Console"/>
              </a:rPr>
              <a:t>src</a:t>
            </a:r>
            <a:r>
              <a:rPr lang="pt-PT" sz="2000" i="1" spc="-1" dirty="0">
                <a:solidFill>
                  <a:srgbClr val="000000"/>
                </a:solidFill>
                <a:latin typeface="Lucida Console"/>
              </a:rPr>
              <a:t>\</a:t>
            </a:r>
            <a:r>
              <a:rPr lang="pt-PT" sz="2000" b="0" i="1" strike="noStrike" spc="-1" dirty="0" err="1">
                <a:solidFill>
                  <a:srgbClr val="000000"/>
                </a:solidFill>
                <a:latin typeface="Lucida Console"/>
              </a:rPr>
              <a:t>expressions</a:t>
            </a:r>
            <a:r>
              <a:rPr lang="pt-PT" sz="2000" i="1" spc="-1" dirty="0">
                <a:solidFill>
                  <a:srgbClr val="000000"/>
                </a:solidFill>
                <a:latin typeface="Lucida Console"/>
              </a:rPr>
              <a:t>\</a:t>
            </a:r>
            <a:r>
              <a:rPr lang="pt-PT" sz="2000" b="0" i="1" strike="noStrike" spc="-1" dirty="0">
                <a:solidFill>
                  <a:srgbClr val="000000"/>
                </a:solidFill>
                <a:latin typeface="Lucida Console"/>
              </a:rPr>
              <a:t>antlr4</a:t>
            </a:r>
            <a:r>
              <a:rPr lang="pt-PT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usando o terminal, </a:t>
            </a:r>
            <a:br>
              <a:rPr lang="pt-PT" sz="2000" b="0" strike="noStrike" spc="-1" dirty="0">
                <a:solidFill>
                  <a:srgbClr val="000000"/>
                </a:solidFill>
                <a:latin typeface="Arial"/>
              </a:rPr>
            </a:b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não esquecendo a indicação do </a:t>
            </a:r>
            <a:r>
              <a:rPr lang="pt-PT" sz="2000" b="1" i="1" strike="noStrike" spc="-1" dirty="0">
                <a:solidFill>
                  <a:schemeClr val="accent6">
                    <a:lumMod val="50000"/>
                  </a:schemeClr>
                </a:solidFill>
                <a:latin typeface="Arial"/>
              </a:rPr>
              <a:t>package</a:t>
            </a: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 do projeto </a:t>
            </a:r>
            <a:br>
              <a:rPr lang="pt-PT" sz="2000" b="0" strike="noStrike" spc="-1" dirty="0">
                <a:solidFill>
                  <a:srgbClr val="000000"/>
                </a:solidFill>
                <a:latin typeface="Arial"/>
              </a:rPr>
            </a:br>
            <a:r>
              <a:rPr lang="pt-PT" sz="1600" b="0" strike="noStrike" spc="-1" dirty="0">
                <a:solidFill>
                  <a:srgbClr val="000000"/>
                </a:solidFill>
                <a:latin typeface="Arial"/>
              </a:rPr>
              <a:t>(pode ser criado um </a:t>
            </a:r>
            <a:r>
              <a:rPr lang="pt-PT" sz="1600" b="0" i="1" strike="noStrike" spc="-1" dirty="0">
                <a:solidFill>
                  <a:srgbClr val="000000"/>
                </a:solidFill>
                <a:latin typeface="Arial"/>
              </a:rPr>
              <a:t>script</a:t>
            </a:r>
            <a:r>
              <a:rPr lang="pt-PT" sz="1600" b="0" strike="noStrike" spc="-1" dirty="0">
                <a:solidFill>
                  <a:srgbClr val="000000"/>
                </a:solidFill>
                <a:latin typeface="Arial"/>
              </a:rPr>
              <a:t> para correr </a:t>
            </a:r>
            <a:r>
              <a:rPr lang="pt-PT" sz="1600" b="0" u="sng" strike="noStrike" spc="-1" dirty="0">
                <a:solidFill>
                  <a:srgbClr val="000000"/>
                </a:solidFill>
                <a:latin typeface="Arial"/>
              </a:rPr>
              <a:t>sempre que modifica a gramática</a:t>
            </a:r>
            <a:r>
              <a:rPr lang="pt-PT" sz="1600" b="0" strike="noStrike" spc="-1" dirty="0">
                <a:solidFill>
                  <a:srgbClr val="000000"/>
                </a:solidFill>
                <a:latin typeface="Arial"/>
              </a:rPr>
              <a:t>)</a:t>
            </a: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077913" lvl="2">
              <a:spcBef>
                <a:spcPts val="600"/>
              </a:spcBef>
              <a:buClr>
                <a:srgbClr val="000000"/>
              </a:buClr>
              <a:buSzPct val="75000"/>
            </a:pPr>
            <a:endParaRPr lang="pt-PT" sz="1400" spc="-1" dirty="0">
              <a:solidFill>
                <a:srgbClr val="000000"/>
              </a:solidFill>
              <a:latin typeface="Lucida Console"/>
            </a:endParaRPr>
          </a:p>
          <a:p>
            <a:pPr marL="0" lvl="2">
              <a:spcBef>
                <a:spcPts val="600"/>
              </a:spcBef>
              <a:buClr>
                <a:srgbClr val="000000"/>
              </a:buClr>
              <a:buSzPct val="75000"/>
            </a:pPr>
            <a:r>
              <a:rPr lang="pt-PT" sz="1600" spc="-150" dirty="0">
                <a:solidFill>
                  <a:srgbClr val="000000"/>
                </a:solidFill>
                <a:latin typeface="Lucida Console"/>
              </a:rPr>
              <a:t>$ antlr4 -o </a:t>
            </a:r>
            <a:r>
              <a:rPr lang="pt-PT" sz="1600" b="1" spc="-150" dirty="0">
                <a:solidFill>
                  <a:srgbClr val="000000"/>
                </a:solidFill>
                <a:latin typeface="Lucida Console"/>
              </a:rPr>
              <a:t>.</a:t>
            </a:r>
            <a:r>
              <a:rPr lang="pt-PT" sz="1600" spc="-15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600" spc="-150" dirty="0">
                <a:solidFill>
                  <a:schemeClr val="accent6">
                    <a:lumMod val="50000"/>
                  </a:schemeClr>
                </a:solidFill>
                <a:latin typeface="Lucida Console"/>
              </a:rPr>
              <a:t>-package expressions.antlr4 </a:t>
            </a:r>
            <a:r>
              <a:rPr lang="pt-PT" sz="2000" b="1" spc="-150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pt-PT" sz="2000" b="1" spc="-150" dirty="0" err="1">
                <a:solidFill>
                  <a:srgbClr val="000000"/>
                </a:solidFill>
                <a:latin typeface="Lucida Console"/>
              </a:rPr>
              <a:t>listener</a:t>
            </a:r>
            <a:r>
              <a:rPr lang="pt-PT" sz="2000" b="1" spc="-15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b="1" spc="-150" dirty="0">
                <a:solidFill>
                  <a:srgbClr val="000000"/>
                </a:solidFill>
                <a:latin typeface="Lucida Console"/>
              </a:rPr>
              <a:t>–no-</a:t>
            </a:r>
            <a:r>
              <a:rPr lang="pt-PT" b="1" spc="-150" dirty="0" err="1">
                <a:solidFill>
                  <a:srgbClr val="000000"/>
                </a:solidFill>
                <a:latin typeface="Lucida Console"/>
              </a:rPr>
              <a:t>visitor</a:t>
            </a:r>
            <a:r>
              <a:rPr lang="pt-PT" sz="1400" b="1" spc="-15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600" i="1" spc="-150" dirty="0">
                <a:solidFill>
                  <a:srgbClr val="000000"/>
                </a:solidFill>
                <a:latin typeface="Lucida Console"/>
              </a:rPr>
              <a:t>Expressions.g4</a:t>
            </a:r>
            <a:endParaRPr lang="pt-PT" sz="1600" b="0" i="1" strike="noStrike" spc="-150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BC71C957-6CDE-40E6-8FEC-AF72AA86B4A2}"/>
              </a:ext>
            </a:extLst>
          </p:cNvPr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Create JAVA application</a:t>
            </a:r>
            <a:r>
              <a:rPr lang="pt-PT" sz="2000" i="1" strike="noStrike" spc="-1" dirty="0">
                <a:solidFill>
                  <a:srgbClr val="000000"/>
                </a:solidFill>
                <a:latin typeface="Arial"/>
                <a:ea typeface="Arial"/>
              </a:rPr>
              <a:t>(Netbeans)</a:t>
            </a:r>
            <a:endParaRPr lang="pt-PT" sz="3600" i="1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50129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4AA9F5B1-9E88-430D-A3A0-E9D9C62DC14A}"/>
              </a:ext>
            </a:extLst>
          </p:cNvPr>
          <p:cNvSpPr/>
          <p:nvPr/>
        </p:nvSpPr>
        <p:spPr>
          <a:xfrm>
            <a:off x="144000" y="1872000"/>
            <a:ext cx="8856002" cy="4071600"/>
          </a:xfrm>
          <a:prstGeom prst="snip2DiagRect">
            <a:avLst>
              <a:gd name="adj1" fmla="val 0"/>
              <a:gd name="adj2" fmla="val 11109"/>
            </a:avLst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9" name="TextShape 2"/>
          <p:cNvSpPr txBox="1"/>
          <p:nvPr/>
        </p:nvSpPr>
        <p:spPr>
          <a:xfrm>
            <a:off x="0" y="1368000"/>
            <a:ext cx="9000000" cy="4968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r>
              <a:rPr lang="pt-PT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Acrescentar/modificar o código da classe </a:t>
            </a:r>
            <a:r>
              <a:rPr lang="pt-PT" sz="20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lang="pt-PT" sz="2000" b="1" strike="noStrike" spc="-1" dirty="0" err="1">
                <a:solidFill>
                  <a:srgbClr val="000000"/>
                </a:solidFill>
                <a:latin typeface="Lucida Console"/>
                <a:ea typeface="Arial"/>
              </a:rPr>
              <a:t>xpressions</a:t>
            </a:r>
            <a:endParaRPr lang="pt-PT" sz="2000" b="1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457200" y="1872000"/>
            <a:ext cx="8614800" cy="482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PT" sz="1400" b="0" strike="noStrike" spc="-1" dirty="0">
                <a:latin typeface="Lucida Console"/>
              </a:rPr>
              <a:t>package </a:t>
            </a:r>
            <a:r>
              <a:rPr lang="pt-PT" sz="1400" b="0" strike="noStrike" spc="-1" dirty="0" err="1">
                <a:latin typeface="Lucida Console"/>
              </a:rPr>
              <a:t>expressions</a:t>
            </a:r>
            <a:r>
              <a:rPr lang="pt-PT" sz="1400" b="0" strike="noStrike" spc="-1" dirty="0">
                <a:latin typeface="Lucida Console"/>
              </a:rPr>
              <a:t>;</a:t>
            </a:r>
            <a:endParaRPr lang="pt-PT" sz="1400" b="0" strike="noStrike" spc="-1" dirty="0">
              <a:latin typeface="Arial"/>
            </a:endParaRPr>
          </a:p>
          <a:p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 err="1">
                <a:latin typeface="Lucida Console"/>
              </a:rPr>
              <a:t>import</a:t>
            </a:r>
            <a:r>
              <a:rPr lang="pt-PT" sz="1400" b="0" strike="noStrike" spc="-1" dirty="0">
                <a:latin typeface="Lucida Console"/>
              </a:rPr>
              <a:t> java.io.*;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 err="1">
                <a:latin typeface="Lucida Console"/>
              </a:rPr>
              <a:t>import</a:t>
            </a:r>
            <a:r>
              <a:rPr lang="pt-PT" sz="1400" b="0" strike="noStrike" spc="-1" dirty="0">
                <a:latin typeface="Lucida Console"/>
              </a:rPr>
              <a:t> org.antlr.v4.runtime.*;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 err="1">
                <a:latin typeface="Lucida Console"/>
              </a:rPr>
              <a:t>import</a:t>
            </a:r>
            <a:r>
              <a:rPr lang="pt-PT" sz="1400" b="0" strike="noStrike" spc="-1" dirty="0">
                <a:latin typeface="Lucida Console"/>
              </a:rPr>
              <a:t> org.antlr.v4.runtime.tree.*;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 err="1">
                <a:latin typeface="Lucida Console"/>
              </a:rPr>
              <a:t>import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>
                <a:solidFill>
                  <a:schemeClr val="accent6">
                    <a:lumMod val="50000"/>
                  </a:schemeClr>
                </a:solidFill>
                <a:latin typeface="Lucida Console"/>
              </a:rPr>
              <a:t>expressions.antlr4.*;</a:t>
            </a:r>
            <a:endParaRPr lang="pt-PT" sz="1400" b="0" strike="noStrike" spc="-1" dirty="0">
              <a:solidFill>
                <a:schemeClr val="accent6">
                  <a:lumMod val="50000"/>
                </a:schemeClr>
              </a:solidFill>
              <a:latin typeface="Arial"/>
            </a:endParaRPr>
          </a:p>
          <a:p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 err="1">
                <a:latin typeface="Lucida Console"/>
              </a:rPr>
              <a:t>public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1" strike="noStrike" spc="-1" dirty="0" err="1">
                <a:latin typeface="Lucida Console"/>
              </a:rPr>
              <a:t>class</a:t>
            </a:r>
            <a:r>
              <a:rPr lang="pt-PT" sz="1400" b="1" strike="noStrike" spc="-1" dirty="0">
                <a:latin typeface="Lucida Console"/>
              </a:rPr>
              <a:t> </a:t>
            </a:r>
            <a:r>
              <a:rPr lang="pt-PT" sz="1400" b="1" strike="noStrike" spc="-1" dirty="0" err="1">
                <a:latin typeface="Lucida Console"/>
              </a:rPr>
              <a:t>Expressions</a:t>
            </a:r>
            <a:r>
              <a:rPr lang="pt-PT" sz="1400" b="1" strike="noStrike" spc="-1" dirty="0">
                <a:latin typeface="Lucida Console"/>
              </a:rPr>
              <a:t> </a:t>
            </a:r>
            <a:r>
              <a:rPr lang="pt-PT" sz="1400" b="0" strike="noStrike" spc="-1" dirty="0">
                <a:latin typeface="Lucida Console"/>
              </a:rPr>
              <a:t>{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</a:t>
            </a:r>
            <a:r>
              <a:rPr lang="pt-PT" sz="1400" b="0" strike="noStrike" spc="-1" dirty="0" err="1">
                <a:latin typeface="Lucida Console"/>
              </a:rPr>
              <a:t>public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static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void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1" strike="noStrike" spc="-1" dirty="0" err="1">
                <a:latin typeface="Lucida Console"/>
              </a:rPr>
              <a:t>main</a:t>
            </a:r>
            <a:r>
              <a:rPr lang="pt-PT" sz="1400" b="0" strike="noStrike" spc="-1" dirty="0">
                <a:latin typeface="Lucida Console"/>
              </a:rPr>
              <a:t>(</a:t>
            </a:r>
            <a:r>
              <a:rPr lang="pt-PT" sz="1400" b="0" strike="noStrike" spc="-1" dirty="0" err="1">
                <a:latin typeface="Lucida Console"/>
              </a:rPr>
              <a:t>String</a:t>
            </a:r>
            <a:r>
              <a:rPr lang="pt-PT" sz="1400" b="0" strike="noStrike" spc="-1" dirty="0">
                <a:latin typeface="Lucida Console"/>
              </a:rPr>
              <a:t>[] </a:t>
            </a:r>
            <a:r>
              <a:rPr lang="pt-PT" sz="1400" b="0" strike="noStrike" spc="-1" dirty="0" err="1">
                <a:latin typeface="Lucida Console"/>
              </a:rPr>
              <a:t>args</a:t>
            </a:r>
            <a:r>
              <a:rPr lang="pt-PT" sz="1400" b="0" strike="noStrike" spc="-1" dirty="0">
                <a:latin typeface="Lucida Console"/>
              </a:rPr>
              <a:t>) </a:t>
            </a:r>
            <a:r>
              <a:rPr lang="pt-PT" sz="1400" b="0" strike="noStrike" spc="-1" dirty="0" err="1">
                <a:latin typeface="Lucida Console"/>
              </a:rPr>
              <a:t>throws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IOException</a:t>
            </a:r>
            <a:r>
              <a:rPr lang="pt-PT" sz="1400" b="0" strike="noStrike" spc="-1" dirty="0">
                <a:latin typeface="Lucida Console"/>
              </a:rPr>
              <a:t> {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0" strike="noStrike" spc="-1" dirty="0" err="1">
                <a:latin typeface="Lucida Console"/>
              </a:rPr>
              <a:t>System.out.println</a:t>
            </a:r>
            <a:r>
              <a:rPr lang="pt-PT" sz="1400" b="0" strike="noStrike" spc="-1" dirty="0">
                <a:latin typeface="Lucida Console"/>
              </a:rPr>
              <a:t>("</a:t>
            </a:r>
            <a:r>
              <a:rPr lang="pt-PT" sz="1400" b="0" strike="noStrike" spc="-1" dirty="0" err="1">
                <a:latin typeface="Lucida Console"/>
              </a:rPr>
              <a:t>Result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with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Visitor</a:t>
            </a:r>
            <a:r>
              <a:rPr lang="pt-PT" sz="1400" b="0" strike="noStrike" spc="-1" dirty="0">
                <a:latin typeface="Lucida Console"/>
              </a:rPr>
              <a:t> : ");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spc="-1" dirty="0" err="1">
                <a:latin typeface="Lucida Console"/>
              </a:rPr>
              <a:t>parseWithVisitor</a:t>
            </a:r>
            <a:r>
              <a:rPr lang="pt-PT" sz="1400" b="0" strike="noStrike" spc="-1" dirty="0">
                <a:latin typeface="Lucida Console"/>
              </a:rPr>
              <a:t>(); //versão anterior, para comparar</a:t>
            </a:r>
            <a:endParaRPr lang="pt-PT" sz="1400" b="0" strike="noStrike" spc="-1" dirty="0">
              <a:latin typeface="Arial"/>
            </a:endParaRPr>
          </a:p>
          <a:p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0" strike="noStrike" spc="-1" dirty="0" err="1">
                <a:latin typeface="Lucida Console"/>
              </a:rPr>
              <a:t>System.out.println</a:t>
            </a:r>
            <a:r>
              <a:rPr lang="pt-PT" sz="1400" b="0" strike="noStrike" spc="-1" dirty="0">
                <a:latin typeface="Lucida Console"/>
              </a:rPr>
              <a:t>("</a:t>
            </a:r>
            <a:r>
              <a:rPr lang="pt-PT" sz="1400" b="0" strike="noStrike" spc="-1" dirty="0" err="1">
                <a:latin typeface="Lucida Console"/>
              </a:rPr>
              <a:t>Result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with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Listener</a:t>
            </a:r>
            <a:r>
              <a:rPr lang="pt-PT" sz="1400" b="0" strike="noStrike" spc="-1" dirty="0">
                <a:latin typeface="Lucida Console"/>
              </a:rPr>
              <a:t> : ");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600" b="1" spc="-1" dirty="0" err="1">
                <a:solidFill>
                  <a:schemeClr val="tx2"/>
                </a:solidFill>
                <a:latin typeface="Lucida Console"/>
              </a:rPr>
              <a:t>parseWithListener</a:t>
            </a:r>
            <a:r>
              <a:rPr lang="pt-PT" sz="1400" b="0" strike="noStrike" spc="-1" dirty="0">
                <a:latin typeface="Lucida Console"/>
              </a:rPr>
              <a:t>();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}</a:t>
            </a:r>
          </a:p>
          <a:p>
            <a:endParaRPr lang="pt-PT" sz="1400" b="0" strike="noStrike" spc="-1" dirty="0">
              <a:latin typeface="Arial"/>
            </a:endParaRPr>
          </a:p>
          <a:p>
            <a:r>
              <a:rPr lang="pt-PT" sz="1400" i="1" spc="-1" dirty="0">
                <a:highlight>
                  <a:srgbClr val="FFFF00"/>
                </a:highlight>
                <a:latin typeface="Lucida Console"/>
              </a:rPr>
              <a:t> </a:t>
            </a:r>
            <a:r>
              <a:rPr lang="pt-PT" sz="1400" i="1" spc="-300" dirty="0">
                <a:highlight>
                  <a:srgbClr val="FFFF00"/>
                </a:highlight>
                <a:latin typeface="Lucida Console"/>
              </a:rPr>
              <a:t>...continua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}</a:t>
            </a:r>
            <a:endParaRPr lang="pt-PT" sz="1400" b="0" strike="noStrike" spc="-1" dirty="0">
              <a:latin typeface="Arial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2C0364F6-E3BA-4D9D-8A8F-0C81F396E129}"/>
              </a:ext>
            </a:extLst>
          </p:cNvPr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Create JAVA application </a:t>
            </a:r>
            <a:r>
              <a:rPr lang="pt-PT" sz="2000" i="1" strike="noStrike" spc="-1" dirty="0">
                <a:solidFill>
                  <a:srgbClr val="000000"/>
                </a:solidFill>
                <a:latin typeface="Arial"/>
                <a:ea typeface="Arial"/>
              </a:rPr>
              <a:t>(Netbeans)</a:t>
            </a:r>
            <a:endParaRPr lang="pt-PT" sz="3600" i="1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8EBD9B05-42DB-410E-9097-5FF4446CD609}"/>
              </a:ext>
            </a:extLst>
          </p:cNvPr>
          <p:cNvSpPr/>
          <p:nvPr/>
        </p:nvSpPr>
        <p:spPr>
          <a:xfrm>
            <a:off x="144000" y="1872000"/>
            <a:ext cx="8856002" cy="2864123"/>
          </a:xfrm>
          <a:prstGeom prst="snip2DiagRect">
            <a:avLst>
              <a:gd name="adj1" fmla="val 0"/>
              <a:gd name="adj2" fmla="val 11109"/>
            </a:avLst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3" name="TextShape 3"/>
          <p:cNvSpPr txBox="1"/>
          <p:nvPr/>
        </p:nvSpPr>
        <p:spPr>
          <a:xfrm>
            <a:off x="0" y="1872000"/>
            <a:ext cx="9144000" cy="482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PT" sz="1400" i="1" spc="-300" dirty="0">
                <a:highlight>
                  <a:srgbClr val="FFFF00"/>
                </a:highlight>
                <a:latin typeface="Lucida Console"/>
              </a:rPr>
              <a:t>...continuação</a:t>
            </a:r>
          </a:p>
          <a:p>
            <a:r>
              <a:rPr lang="pt-PT" sz="1400" b="0" strike="noStrike" spc="-1" dirty="0">
                <a:latin typeface="Lucida Console"/>
              </a:rPr>
              <a:t>    </a:t>
            </a:r>
            <a:r>
              <a:rPr lang="pt-PT" sz="1400" b="0" strike="noStrike" spc="-1" dirty="0" err="1">
                <a:latin typeface="Lucida Console"/>
              </a:rPr>
              <a:t>public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static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void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600" b="1" spc="-1" dirty="0" err="1">
                <a:solidFill>
                  <a:schemeClr val="tx2"/>
                </a:solidFill>
                <a:latin typeface="Lucida Console"/>
              </a:rPr>
              <a:t>parseWithListener</a:t>
            </a:r>
            <a:r>
              <a:rPr lang="pt-PT" sz="1400" b="0" strike="noStrike" spc="-1" dirty="0">
                <a:latin typeface="Lucida Console"/>
              </a:rPr>
              <a:t>() </a:t>
            </a:r>
            <a:r>
              <a:rPr lang="pt-PT" sz="1400" b="0" strike="noStrike" spc="-1" dirty="0" err="1">
                <a:latin typeface="Lucida Console"/>
              </a:rPr>
              <a:t>throws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IOException</a:t>
            </a:r>
            <a:r>
              <a:rPr lang="pt-PT" sz="1400" b="0" strike="noStrike" spc="-1" dirty="0">
                <a:latin typeface="Lucida Console"/>
              </a:rPr>
              <a:t> {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0" strike="noStrike" spc="-150" dirty="0" err="1">
                <a:latin typeface="Lucida Console"/>
              </a:rPr>
              <a:t>ExpressionsLexer</a:t>
            </a:r>
            <a:r>
              <a:rPr lang="pt-PT" sz="1400" b="0" strike="noStrike" spc="-150" dirty="0">
                <a:latin typeface="Lucida Console"/>
              </a:rPr>
              <a:t> </a:t>
            </a:r>
            <a:r>
              <a:rPr lang="pt-PT" sz="1600" b="1" spc="-150" dirty="0" err="1">
                <a:solidFill>
                  <a:schemeClr val="accent2"/>
                </a:solidFill>
                <a:latin typeface="Lucida Console"/>
              </a:rPr>
              <a:t>lexer</a:t>
            </a:r>
            <a:r>
              <a:rPr lang="pt-PT" sz="1400" b="0" strike="noStrike" spc="-150" dirty="0">
                <a:latin typeface="Lucida Console"/>
              </a:rPr>
              <a:t> = </a:t>
            </a:r>
            <a:r>
              <a:rPr lang="pt-PT" sz="1400" b="0" strike="noStrike" spc="-150" dirty="0" err="1">
                <a:latin typeface="Lucida Console"/>
              </a:rPr>
              <a:t>new</a:t>
            </a:r>
            <a:r>
              <a:rPr lang="pt-PT" sz="1400" b="0" strike="noStrike" spc="-150" dirty="0">
                <a:latin typeface="Lucida Console"/>
              </a:rPr>
              <a:t> </a:t>
            </a:r>
            <a:r>
              <a:rPr lang="pt-PT" sz="1400" b="0" strike="noStrike" spc="-150" dirty="0" err="1">
                <a:latin typeface="Lucida Console"/>
              </a:rPr>
              <a:t>ExpressionsLexer</a:t>
            </a:r>
            <a:r>
              <a:rPr lang="pt-PT" sz="1400" b="0" strike="noStrike" spc="-150" dirty="0">
                <a:latin typeface="Lucida Console"/>
              </a:rPr>
              <a:t>(</a:t>
            </a:r>
            <a:r>
              <a:rPr lang="pt-PT" sz="1400" b="0" strike="noStrike" spc="-150" dirty="0" err="1">
                <a:latin typeface="Lucida Console"/>
              </a:rPr>
              <a:t>CharStreams.fromFileName</a:t>
            </a:r>
            <a:r>
              <a:rPr lang="pt-PT" sz="1400" b="0" strike="noStrike" spc="-150" dirty="0">
                <a:latin typeface="Lucida Console"/>
              </a:rPr>
              <a:t>("</a:t>
            </a:r>
            <a:r>
              <a:rPr lang="pt-PT" sz="1400" b="0" i="1" strike="noStrike" spc="-150" dirty="0">
                <a:highlight>
                  <a:srgbClr val="C0C0C0"/>
                </a:highlight>
                <a:latin typeface="Lucida Console"/>
              </a:rPr>
              <a:t>teste.txt</a:t>
            </a:r>
            <a:r>
              <a:rPr lang="pt-PT" sz="1400" b="0" strike="noStrike" spc="-150" dirty="0">
                <a:latin typeface="Lucida Console"/>
              </a:rPr>
              <a:t>"));</a:t>
            </a:r>
            <a:endParaRPr lang="pt-PT" sz="1400" b="0" strike="noStrike" spc="-150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0" strike="noStrike" spc="-1" dirty="0" err="1">
                <a:latin typeface="Lucida Console"/>
              </a:rPr>
              <a:t>CommonTokenStream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600" b="1" spc="-1" dirty="0" err="1">
                <a:solidFill>
                  <a:schemeClr val="accent3">
                    <a:lumMod val="75000"/>
                  </a:schemeClr>
                </a:solidFill>
                <a:latin typeface="Lucida Console"/>
              </a:rPr>
              <a:t>tokens</a:t>
            </a:r>
            <a:r>
              <a:rPr lang="pt-PT" sz="1400" b="0" strike="noStrike" spc="-1" dirty="0">
                <a:latin typeface="Lucida Console"/>
              </a:rPr>
              <a:t> = </a:t>
            </a:r>
            <a:r>
              <a:rPr lang="pt-PT" sz="1400" b="0" strike="noStrike" spc="-1" dirty="0" err="1">
                <a:latin typeface="Lucida Console"/>
              </a:rPr>
              <a:t>new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CommonTokenStream</a:t>
            </a:r>
            <a:r>
              <a:rPr lang="pt-PT" sz="1400" b="0" strike="noStrike" spc="-1" dirty="0">
                <a:latin typeface="Lucida Console"/>
              </a:rPr>
              <a:t>(</a:t>
            </a:r>
            <a:r>
              <a:rPr lang="pt-PT" sz="1600" b="1" spc="-150" dirty="0" err="1">
                <a:solidFill>
                  <a:schemeClr val="accent2"/>
                </a:solidFill>
                <a:latin typeface="Lucida Console"/>
              </a:rPr>
              <a:t>lexer</a:t>
            </a:r>
            <a:r>
              <a:rPr lang="pt-PT" sz="1400" b="0" strike="noStrike" spc="-1" dirty="0">
                <a:latin typeface="Lucida Console"/>
              </a:rPr>
              <a:t>);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0" strike="noStrike" spc="-1" dirty="0" err="1">
                <a:latin typeface="Lucida Console"/>
              </a:rPr>
              <a:t>ExpressionsParser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600" b="1" spc="-1" dirty="0" err="1">
                <a:solidFill>
                  <a:schemeClr val="accent4"/>
                </a:solidFill>
                <a:latin typeface="Lucida Console"/>
              </a:rPr>
              <a:t>parser</a:t>
            </a:r>
            <a:r>
              <a:rPr lang="pt-PT" sz="1400" b="0" strike="noStrike" spc="-1" dirty="0">
                <a:latin typeface="Lucida Console"/>
              </a:rPr>
              <a:t> = </a:t>
            </a:r>
            <a:r>
              <a:rPr lang="pt-PT" sz="1400" b="0" strike="noStrike" spc="-1" dirty="0" err="1">
                <a:latin typeface="Lucida Console"/>
              </a:rPr>
              <a:t>new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ExpressionsParser</a:t>
            </a:r>
            <a:r>
              <a:rPr lang="pt-PT" sz="1400" b="0" strike="noStrike" spc="-1" dirty="0">
                <a:latin typeface="Lucida Console"/>
              </a:rPr>
              <a:t>(</a:t>
            </a:r>
            <a:r>
              <a:rPr lang="pt-PT" sz="1600" b="1" spc="-1" dirty="0" err="1">
                <a:solidFill>
                  <a:schemeClr val="accent3">
                    <a:lumMod val="75000"/>
                  </a:schemeClr>
                </a:solidFill>
                <a:latin typeface="Lucida Console"/>
              </a:rPr>
              <a:t>tokens</a:t>
            </a:r>
            <a:r>
              <a:rPr lang="pt-PT" sz="1400" b="0" strike="noStrike" spc="-1" dirty="0">
                <a:latin typeface="Lucida Console"/>
              </a:rPr>
              <a:t>);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0" strike="noStrike" spc="-1" dirty="0" err="1">
                <a:latin typeface="Lucida Console"/>
              </a:rPr>
              <a:t>ParseTree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600" b="1" spc="-1" dirty="0" err="1">
                <a:solidFill>
                  <a:schemeClr val="accent6"/>
                </a:solidFill>
                <a:latin typeface="Lucida Console"/>
              </a:rPr>
              <a:t>tree</a:t>
            </a:r>
            <a:r>
              <a:rPr lang="pt-PT" sz="1400" b="0" strike="noStrike" spc="-1" dirty="0">
                <a:latin typeface="Lucida Console"/>
              </a:rPr>
              <a:t> = </a:t>
            </a:r>
            <a:r>
              <a:rPr lang="pt-PT" sz="1600" b="1" spc="-1" dirty="0" err="1">
                <a:solidFill>
                  <a:schemeClr val="accent4"/>
                </a:solidFill>
                <a:latin typeface="Lucida Console"/>
              </a:rPr>
              <a:t>parser</a:t>
            </a:r>
            <a:r>
              <a:rPr lang="pt-PT" sz="1400" b="0" strike="noStrike" spc="-1" dirty="0" err="1">
                <a:latin typeface="Lucida Console"/>
              </a:rPr>
              <a:t>.start</a:t>
            </a:r>
            <a:r>
              <a:rPr lang="pt-PT" sz="1400" b="0" strike="noStrike" spc="-1" dirty="0">
                <a:latin typeface="Lucida Console"/>
              </a:rPr>
              <a:t>(); // parse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0" strike="noStrike" spc="-1" dirty="0" err="1">
                <a:latin typeface="Lucida Console"/>
              </a:rPr>
              <a:t>ParseTreeWalker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600" b="1" spc="-1" dirty="0" err="1">
                <a:solidFill>
                  <a:schemeClr val="bg1">
                    <a:lumMod val="50000"/>
                  </a:schemeClr>
                </a:solidFill>
                <a:latin typeface="Lucida Console"/>
              </a:rPr>
              <a:t>walker</a:t>
            </a:r>
            <a:r>
              <a:rPr lang="pt-PT" sz="1400" b="0" strike="noStrike" spc="-1" dirty="0">
                <a:latin typeface="Lucida Console"/>
              </a:rPr>
              <a:t> = </a:t>
            </a:r>
            <a:r>
              <a:rPr lang="pt-PT" sz="1400" b="0" strike="noStrike" spc="-1" dirty="0" err="1">
                <a:latin typeface="Lucida Console"/>
              </a:rPr>
              <a:t>new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ParseTreeWalker</a:t>
            </a:r>
            <a:r>
              <a:rPr lang="pt-PT" sz="1400" b="0" strike="noStrike" spc="-1" dirty="0">
                <a:latin typeface="Lucida Console"/>
              </a:rPr>
              <a:t>();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1" spc="-1" dirty="0" err="1">
                <a:solidFill>
                  <a:srgbClr val="FF0000"/>
                </a:solidFill>
                <a:latin typeface="Lucida Console"/>
              </a:rPr>
              <a:t>EvalListener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600" b="1" spc="-1" dirty="0" err="1">
                <a:solidFill>
                  <a:schemeClr val="accent5"/>
                </a:solidFill>
                <a:latin typeface="Lucida Console"/>
              </a:rPr>
              <a:t>eListener</a:t>
            </a:r>
            <a:r>
              <a:rPr lang="pt-PT" sz="1400" b="0" strike="noStrike" spc="-1" dirty="0">
                <a:latin typeface="Lucida Console"/>
              </a:rPr>
              <a:t> = </a:t>
            </a:r>
            <a:r>
              <a:rPr lang="pt-PT" sz="1400" b="0" strike="noStrike" spc="-1" dirty="0" err="1">
                <a:latin typeface="Lucida Console"/>
              </a:rPr>
              <a:t>new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EvalListener</a:t>
            </a:r>
            <a:r>
              <a:rPr lang="pt-PT" sz="1400" b="0" strike="noStrike" spc="-1" dirty="0">
                <a:latin typeface="Lucida Console"/>
              </a:rPr>
              <a:t>();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600" b="1" spc="-1" dirty="0" err="1">
                <a:solidFill>
                  <a:schemeClr val="bg1">
                    <a:lumMod val="50000"/>
                  </a:schemeClr>
                </a:solidFill>
                <a:latin typeface="Lucida Console"/>
              </a:rPr>
              <a:t>walker</a:t>
            </a:r>
            <a:r>
              <a:rPr lang="pt-PT" sz="1400" b="0" strike="noStrike" spc="-1" dirty="0" err="1">
                <a:latin typeface="Lucida Console"/>
              </a:rPr>
              <a:t>.walk</a:t>
            </a:r>
            <a:r>
              <a:rPr lang="pt-PT" sz="1400" b="0" strike="noStrike" spc="-1" dirty="0">
                <a:latin typeface="Lucida Console"/>
              </a:rPr>
              <a:t>(</a:t>
            </a:r>
            <a:r>
              <a:rPr lang="pt-PT" sz="1600" b="1" spc="-1" dirty="0" err="1">
                <a:solidFill>
                  <a:schemeClr val="accent5"/>
                </a:solidFill>
                <a:latin typeface="Lucida Console"/>
              </a:rPr>
              <a:t>eListener</a:t>
            </a:r>
            <a:r>
              <a:rPr lang="pt-PT" sz="1400" b="0" strike="noStrike" spc="-1" dirty="0">
                <a:latin typeface="Lucida Console"/>
              </a:rPr>
              <a:t>, </a:t>
            </a:r>
            <a:r>
              <a:rPr lang="pt-PT" sz="1600" b="1" spc="-1" dirty="0" err="1">
                <a:solidFill>
                  <a:schemeClr val="accent6"/>
                </a:solidFill>
                <a:latin typeface="Lucida Console"/>
              </a:rPr>
              <a:t>tree</a:t>
            </a:r>
            <a:r>
              <a:rPr lang="pt-PT" sz="1400" b="0" strike="noStrike" spc="-1" dirty="0">
                <a:latin typeface="Lucida Console"/>
              </a:rPr>
              <a:t>);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0" strike="noStrike" spc="-1" dirty="0" err="1">
                <a:latin typeface="Lucida Console"/>
              </a:rPr>
              <a:t>System.out.println</a:t>
            </a:r>
            <a:r>
              <a:rPr lang="pt-PT" sz="1400" b="0" strike="noStrike" spc="-1" dirty="0">
                <a:latin typeface="Lucida Console"/>
              </a:rPr>
              <a:t>(</a:t>
            </a:r>
            <a:r>
              <a:rPr lang="pt-PT" sz="1600" b="1" spc="-1" dirty="0" err="1">
                <a:solidFill>
                  <a:schemeClr val="accent5"/>
                </a:solidFill>
                <a:latin typeface="Lucida Console"/>
              </a:rPr>
              <a:t>eListener</a:t>
            </a:r>
            <a:r>
              <a:rPr lang="pt-PT" sz="1400" b="0" strike="noStrike" spc="-1" dirty="0" err="1">
                <a:latin typeface="Lucida Console"/>
              </a:rPr>
              <a:t>.getResult</a:t>
            </a:r>
            <a:r>
              <a:rPr lang="pt-PT" sz="1400" spc="-1" dirty="0">
                <a:latin typeface="Lucida Console"/>
              </a:rPr>
              <a:t>()); // print </a:t>
            </a:r>
            <a:r>
              <a:rPr lang="pt-PT" sz="1400" spc="-1" dirty="0" err="1">
                <a:latin typeface="Lucida Console"/>
              </a:rPr>
              <a:t>the</a:t>
            </a:r>
            <a:r>
              <a:rPr lang="pt-PT" sz="1400" spc="-1" dirty="0">
                <a:latin typeface="Lucida Console"/>
              </a:rPr>
              <a:t> </a:t>
            </a:r>
            <a:r>
              <a:rPr lang="pt-PT" sz="1400" spc="-1" dirty="0" err="1">
                <a:latin typeface="Lucida Console"/>
              </a:rPr>
              <a:t>result</a:t>
            </a:r>
            <a:r>
              <a:rPr lang="pt-PT" sz="1400" spc="-1" dirty="0">
                <a:latin typeface="Lucida Console"/>
              </a:rPr>
              <a:t> 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}</a:t>
            </a:r>
            <a:endParaRPr lang="pt-PT" sz="1400" b="0" strike="noStrike" spc="-1" dirty="0">
              <a:latin typeface="Arial"/>
            </a:endParaRPr>
          </a:p>
          <a:p>
            <a:endParaRPr lang="pt-PT" sz="1400" b="0" strike="noStrike" spc="-1" dirty="0">
              <a:latin typeface="Arial"/>
            </a:endParaRP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26AF8378-361E-47F1-986B-55A8F60009BA}"/>
              </a:ext>
            </a:extLst>
          </p:cNvPr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Create JAVA application </a:t>
            </a:r>
            <a:r>
              <a:rPr lang="pt-PT" sz="2000" i="1" strike="noStrike" spc="-1" dirty="0">
                <a:solidFill>
                  <a:srgbClr val="000000"/>
                </a:solidFill>
                <a:latin typeface="Arial"/>
                <a:ea typeface="Arial"/>
              </a:rPr>
              <a:t>(Netbeans)</a:t>
            </a:r>
            <a:endParaRPr lang="pt-PT" sz="3600" i="1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1249FCE0-5633-410A-8B13-6F0AC9B57DAB}"/>
              </a:ext>
            </a:extLst>
          </p:cNvPr>
          <p:cNvSpPr/>
          <p:nvPr/>
        </p:nvSpPr>
        <p:spPr>
          <a:xfrm>
            <a:off x="144000" y="1956738"/>
            <a:ext cx="8856002" cy="3461262"/>
          </a:xfrm>
          <a:prstGeom prst="snip2DiagRect">
            <a:avLst>
              <a:gd name="adj1" fmla="val 0"/>
              <a:gd name="adj2" fmla="val 11109"/>
            </a:avLst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5" name="TextShape 2"/>
          <p:cNvSpPr txBox="1"/>
          <p:nvPr/>
        </p:nvSpPr>
        <p:spPr>
          <a:xfrm>
            <a:off x="0" y="1440000"/>
            <a:ext cx="8686440" cy="4968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r>
              <a:rPr lang="pt-PT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Adicionar uma nova classe </a:t>
            </a:r>
            <a:r>
              <a:rPr lang="pt-PT" sz="2000" b="1" strike="noStrike" spc="-1" dirty="0" err="1">
                <a:solidFill>
                  <a:srgbClr val="FF0000"/>
                </a:solidFill>
                <a:latin typeface="Lucida Console"/>
                <a:ea typeface="Arial"/>
              </a:rPr>
              <a:t>EvalListener</a:t>
            </a:r>
            <a:endParaRPr lang="pt-PT" sz="2000" b="1" strike="noStrike" spc="-1" dirty="0">
              <a:solidFill>
                <a:srgbClr val="FF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endParaRPr lang="pt-PT" sz="2000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endParaRPr lang="pt-PT" sz="2000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endParaRPr lang="pt-PT" sz="2000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endParaRPr lang="pt-PT" sz="2000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endParaRPr lang="pt-PT" sz="2000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endParaRPr lang="pt-PT" sz="1100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r>
              <a:rPr lang="pt-PT" sz="2000" spc="-1" dirty="0">
                <a:solidFill>
                  <a:srgbClr val="000000"/>
                </a:solidFill>
              </a:rPr>
              <a:t>Estende </a:t>
            </a:r>
            <a:r>
              <a:rPr lang="pt-PT" sz="2000" b="1" i="1" spc="-1" dirty="0" err="1">
                <a:latin typeface="Lucida Console"/>
              </a:rPr>
              <a:t>ExpressionsBaseVisitor</a:t>
            </a:r>
            <a:r>
              <a:rPr lang="pt-PT" sz="2000" spc="-1" dirty="0">
                <a:solidFill>
                  <a:srgbClr val="000000"/>
                </a:solidFill>
              </a:rPr>
              <a:t> </a:t>
            </a:r>
            <a:br>
              <a:rPr lang="pt-PT" sz="2000" spc="-1" dirty="0">
                <a:solidFill>
                  <a:srgbClr val="000000"/>
                </a:solidFill>
              </a:rPr>
            </a:br>
            <a:r>
              <a:rPr lang="pt-PT" sz="2000" spc="-1" dirty="0">
                <a:solidFill>
                  <a:srgbClr val="000000"/>
                </a:solidFill>
              </a:rPr>
              <a:t>uma das classes resultantes do ANTLR4 a partir da gramática</a:t>
            </a:r>
            <a:endParaRPr lang="pt-PT" sz="2000" spc="-1" dirty="0">
              <a:solidFill>
                <a:srgbClr val="000000"/>
              </a:solidFill>
              <a:ea typeface="Arial"/>
            </a:endParaRPr>
          </a:p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r>
              <a:rPr lang="pt-PT" sz="2000" b="1" i="1" strike="noStrike" spc="-1" dirty="0" err="1">
                <a:solidFill>
                  <a:srgbClr val="7030A0"/>
                </a:solidFill>
                <a:latin typeface="Arial"/>
              </a:rPr>
              <a:t>Stack</a:t>
            </a:r>
            <a:r>
              <a:rPr lang="pt-PT" sz="2000" b="0" strike="noStrike" spc="-1" dirty="0">
                <a:solidFill>
                  <a:srgbClr val="000000"/>
                </a:solidFill>
                <a:latin typeface="Arial"/>
              </a:rPr>
              <a:t> dá suporte aos cálculos intermédios</a:t>
            </a:r>
          </a:p>
        </p:txBody>
      </p:sp>
      <p:sp>
        <p:nvSpPr>
          <p:cNvPr id="156" name="TextShape 3"/>
          <p:cNvSpPr txBox="1"/>
          <p:nvPr/>
        </p:nvSpPr>
        <p:spPr>
          <a:xfrm>
            <a:off x="457200" y="1944000"/>
            <a:ext cx="8686800" cy="314381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PT" sz="1400" b="0" strike="noStrike" spc="-1" dirty="0" err="1">
                <a:latin typeface="Lucida Console"/>
              </a:rPr>
              <a:t>public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class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600" b="1" strike="noStrike" spc="-1" dirty="0" err="1">
                <a:solidFill>
                  <a:srgbClr val="FF0000"/>
                </a:solidFill>
                <a:latin typeface="Lucida Console"/>
              </a:rPr>
              <a:t>EvalListener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extends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600" b="1" strike="noStrike" spc="-1" dirty="0" err="1">
                <a:latin typeface="Lucida Console"/>
              </a:rPr>
              <a:t>ExpressionsBaseListener</a:t>
            </a:r>
            <a:r>
              <a:rPr lang="pt-PT" sz="1400" b="0" strike="noStrike" spc="-1" dirty="0">
                <a:latin typeface="Lucida Console"/>
              </a:rPr>
              <a:t> {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</a:t>
            </a:r>
            <a:r>
              <a:rPr lang="pt-PT" sz="1400" b="0" strike="noStrike" spc="-1" dirty="0" err="1">
                <a:latin typeface="Lucida Console"/>
              </a:rPr>
              <a:t>private</a:t>
            </a:r>
            <a:r>
              <a:rPr lang="pt-PT" sz="1400" b="0" strike="noStrike" spc="-1" dirty="0">
                <a:latin typeface="Lucida Console"/>
              </a:rPr>
              <a:t> final </a:t>
            </a:r>
            <a:r>
              <a:rPr lang="pt-PT" sz="1400" strike="noStrike" spc="-1" dirty="0" err="1">
                <a:latin typeface="Lucida Console"/>
              </a:rPr>
              <a:t>Stack</a:t>
            </a:r>
            <a:r>
              <a:rPr lang="pt-PT" sz="1400" b="0" strike="noStrike" spc="-1" dirty="0">
                <a:latin typeface="Lucida Console"/>
              </a:rPr>
              <a:t>&lt;</a:t>
            </a:r>
            <a:r>
              <a:rPr lang="pt-PT" sz="1400" b="0" strike="noStrike" spc="-1" dirty="0" err="1">
                <a:latin typeface="Lucida Console"/>
              </a:rPr>
              <a:t>Integer</a:t>
            </a:r>
            <a:r>
              <a:rPr lang="pt-PT" sz="1400" b="0" strike="noStrike" spc="-1" dirty="0">
                <a:latin typeface="Lucida Console"/>
              </a:rPr>
              <a:t>&gt; </a:t>
            </a:r>
            <a:r>
              <a:rPr lang="pt-PT" sz="1400" b="1" spc="-1" dirty="0" err="1">
                <a:solidFill>
                  <a:srgbClr val="7030A0"/>
                </a:solidFill>
                <a:latin typeface="Lucida Console"/>
              </a:rPr>
              <a:t>stack</a:t>
            </a:r>
            <a:r>
              <a:rPr lang="pt-PT" sz="1400" b="0" strike="noStrike" spc="-1" dirty="0">
                <a:latin typeface="Lucida Console"/>
              </a:rPr>
              <a:t> = </a:t>
            </a:r>
            <a:r>
              <a:rPr lang="pt-PT" sz="1400" b="0" strike="noStrike" spc="-1" dirty="0" err="1">
                <a:latin typeface="Lucida Console"/>
              </a:rPr>
              <a:t>new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Stack</a:t>
            </a:r>
            <a:r>
              <a:rPr lang="pt-PT" sz="1400" b="0" strike="noStrike" spc="-1" dirty="0">
                <a:latin typeface="Lucida Console"/>
              </a:rPr>
              <a:t>&lt;&gt;();</a:t>
            </a:r>
            <a:endParaRPr lang="pt-PT" sz="1400" b="0" strike="noStrike" spc="-1" dirty="0">
              <a:latin typeface="Arial"/>
            </a:endParaRPr>
          </a:p>
          <a:p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</a:t>
            </a:r>
            <a:r>
              <a:rPr lang="pt-PT" sz="1400" b="0" strike="noStrike" spc="-1" dirty="0" err="1">
                <a:latin typeface="Lucida Console"/>
              </a:rPr>
              <a:t>public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int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1" strike="noStrike" spc="-1" dirty="0" err="1">
                <a:latin typeface="Lucida Console"/>
              </a:rPr>
              <a:t>getResult</a:t>
            </a:r>
            <a:r>
              <a:rPr lang="pt-PT" sz="1400" b="0" strike="noStrike" spc="-1" dirty="0">
                <a:latin typeface="Lucida Console"/>
              </a:rPr>
              <a:t>() {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0" strike="noStrike" spc="-1" dirty="0" err="1">
                <a:latin typeface="Lucida Console"/>
              </a:rPr>
              <a:t>return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1" spc="-1" dirty="0" err="1">
                <a:solidFill>
                  <a:srgbClr val="7030A0"/>
                </a:solidFill>
                <a:latin typeface="Lucida Console"/>
              </a:rPr>
              <a:t>stack</a:t>
            </a:r>
            <a:r>
              <a:rPr lang="pt-PT" sz="1400" b="0" strike="noStrike" spc="-1" dirty="0" err="1">
                <a:latin typeface="Lucida Console"/>
              </a:rPr>
              <a:t>.peek</a:t>
            </a:r>
            <a:r>
              <a:rPr lang="pt-PT" sz="1400" b="0" strike="noStrike" spc="-1" dirty="0">
                <a:latin typeface="Lucida Console"/>
              </a:rPr>
              <a:t>();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}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@</a:t>
            </a:r>
            <a:r>
              <a:rPr lang="pt-PT" sz="1400" b="0" strike="noStrike" spc="-1" dirty="0" err="1">
                <a:latin typeface="Lucida Console"/>
              </a:rPr>
              <a:t>Override</a:t>
            </a:r>
            <a:r>
              <a:rPr lang="pt-PT" sz="1400" b="0" strike="noStrike" spc="-1" dirty="0">
                <a:latin typeface="Lucida Console"/>
              </a:rPr>
              <a:t> </a:t>
            </a:r>
          </a:p>
          <a:p>
            <a:r>
              <a:rPr lang="pt-PT" sz="1400" b="0" strike="noStrike" spc="-1" dirty="0">
                <a:latin typeface="Lucida Console"/>
              </a:rPr>
              <a:t>    </a:t>
            </a:r>
            <a:r>
              <a:rPr lang="pt-PT" sz="1400" b="0" strike="noStrike" spc="-1" dirty="0" err="1">
                <a:latin typeface="Lucida Console"/>
              </a:rPr>
              <a:t>public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void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1" strike="noStrike" spc="-1" dirty="0" err="1">
                <a:latin typeface="Lucida Console"/>
              </a:rPr>
              <a:t>enter</a:t>
            </a:r>
            <a:r>
              <a:rPr lang="pt-PT" sz="1600" b="1" strike="noStrike" spc="-1" dirty="0" err="1">
                <a:latin typeface="Lucida Console"/>
              </a:rPr>
              <a:t>AtomExpr</a:t>
            </a:r>
            <a:r>
              <a:rPr lang="pt-PT" sz="1400" b="0" strike="noStrike" spc="-1" dirty="0">
                <a:latin typeface="Lucida Console"/>
              </a:rPr>
              <a:t>(</a:t>
            </a:r>
            <a:r>
              <a:rPr lang="pt-PT" sz="1400" b="0" strike="noStrike" spc="-1" dirty="0" err="1">
                <a:latin typeface="Lucida Console"/>
              </a:rPr>
              <a:t>ExpressionsParser.AtomExprContext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1" spc="-1" dirty="0" err="1">
                <a:solidFill>
                  <a:schemeClr val="accent1"/>
                </a:solidFill>
                <a:latin typeface="Lucida Console"/>
              </a:rPr>
              <a:t>ctx</a:t>
            </a:r>
            <a:r>
              <a:rPr lang="pt-PT" sz="1400" b="0" strike="noStrike" spc="-1" dirty="0">
                <a:latin typeface="Lucida Console"/>
              </a:rPr>
              <a:t>) {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1" spc="-1" dirty="0" err="1">
                <a:solidFill>
                  <a:srgbClr val="7030A0"/>
                </a:solidFill>
                <a:latin typeface="Lucida Console"/>
              </a:rPr>
              <a:t>stack</a:t>
            </a:r>
            <a:r>
              <a:rPr lang="pt-PT" sz="1400" b="0" strike="noStrike" spc="-1" dirty="0" err="1">
                <a:latin typeface="Lucida Console"/>
              </a:rPr>
              <a:t>.push</a:t>
            </a:r>
            <a:r>
              <a:rPr lang="pt-PT" sz="1400" b="0" strike="noStrike" spc="-1" dirty="0">
                <a:latin typeface="Lucida Console"/>
              </a:rPr>
              <a:t>(</a:t>
            </a:r>
            <a:r>
              <a:rPr lang="pt-PT" sz="1400" b="0" strike="noStrike" spc="-1" dirty="0" err="1">
                <a:latin typeface="Lucida Console"/>
              </a:rPr>
              <a:t>Integer.valueOf</a:t>
            </a:r>
            <a:r>
              <a:rPr lang="pt-PT" sz="1400" b="0" strike="noStrike" spc="-1" dirty="0">
                <a:latin typeface="Lucida Console"/>
              </a:rPr>
              <a:t>(</a:t>
            </a:r>
            <a:r>
              <a:rPr lang="pt-PT" sz="1400" b="1" spc="-1" dirty="0" err="1">
                <a:solidFill>
                  <a:schemeClr val="accent1"/>
                </a:solidFill>
                <a:latin typeface="Lucida Console"/>
              </a:rPr>
              <a:t>ctx</a:t>
            </a:r>
            <a:r>
              <a:rPr lang="pt-PT" sz="1400" b="0" strike="noStrike" spc="-1" dirty="0" err="1">
                <a:latin typeface="Lucida Console"/>
              </a:rPr>
              <a:t>.</a:t>
            </a:r>
            <a:r>
              <a:rPr lang="pt-PT" sz="1600" b="1" spc="-1" dirty="0" err="1">
                <a:solidFill>
                  <a:srgbClr val="00B050"/>
                </a:solidFill>
                <a:latin typeface="Lucida Console"/>
              </a:rPr>
              <a:t>atom</a:t>
            </a:r>
            <a:r>
              <a:rPr lang="pt-PT" sz="1400" b="0" strike="noStrike" spc="-1" dirty="0" err="1">
                <a:latin typeface="Lucida Console"/>
              </a:rPr>
              <a:t>.getText</a:t>
            </a:r>
            <a:r>
              <a:rPr lang="pt-PT" sz="1400" b="0" strike="noStrike" spc="-1" dirty="0">
                <a:latin typeface="Lucida Console"/>
              </a:rPr>
              <a:t>()));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</a:t>
            </a:r>
            <a:r>
              <a:rPr lang="pt-PT" sz="1400" spc="-1" dirty="0">
                <a:latin typeface="Lucida Console"/>
              </a:rPr>
              <a:t>} </a:t>
            </a:r>
            <a:r>
              <a:rPr lang="pt-PT" sz="1400" b="1" i="1" spc="-1" dirty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//g4:</a:t>
            </a:r>
            <a:r>
              <a:rPr lang="pt-PT" sz="1400" b="1" i="1" spc="-1" dirty="0">
                <a:solidFill>
                  <a:schemeClr val="bg1">
                    <a:lumMod val="50000"/>
                  </a:schemeClr>
                </a:solidFill>
                <a:latin typeface="Lucida Console"/>
                <a:ea typeface="Arial"/>
              </a:rPr>
              <a:t>#</a:t>
            </a:r>
            <a:r>
              <a:rPr lang="pt-PT" sz="1400" b="1" i="1" spc="-1" dirty="0" err="1">
                <a:solidFill>
                  <a:schemeClr val="bg1">
                    <a:lumMod val="50000"/>
                  </a:schemeClr>
                </a:solidFill>
                <a:latin typeface="Lucida Console"/>
                <a:ea typeface="Arial"/>
              </a:rPr>
              <a:t>atomExpr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i="1" spc="-1" dirty="0">
                <a:highlight>
                  <a:srgbClr val="FFFF00"/>
                </a:highlight>
                <a:latin typeface="Lucida Console"/>
              </a:rPr>
              <a:t> </a:t>
            </a:r>
            <a:r>
              <a:rPr lang="pt-PT" sz="1400" i="1" spc="-300" dirty="0">
                <a:highlight>
                  <a:srgbClr val="FFFF00"/>
                </a:highlight>
                <a:latin typeface="Lucida Console"/>
              </a:rPr>
              <a:t>...continua</a:t>
            </a:r>
          </a:p>
          <a:p>
            <a:r>
              <a:rPr lang="pt-PT" sz="1400" b="0" strike="noStrike" spc="-1" dirty="0">
                <a:latin typeface="Lucida Console"/>
              </a:rPr>
              <a:t>}</a:t>
            </a:r>
            <a:endParaRPr lang="pt-PT" sz="1400" b="0" strike="noStrike" spc="-1" dirty="0">
              <a:latin typeface="Arial"/>
            </a:endParaRPr>
          </a:p>
          <a:p>
            <a:endParaRPr lang="pt-PT" sz="1400" b="0" strike="noStrike" spc="-1" dirty="0">
              <a:latin typeface="Arial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74E11F9B-C7D3-4E2B-9073-CEC72D00FBB3}"/>
              </a:ext>
            </a:extLst>
          </p:cNvPr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Create JAVA application </a:t>
            </a:r>
            <a:r>
              <a:rPr lang="pt-PT" sz="2000" i="1" strike="noStrike" spc="-1" dirty="0">
                <a:solidFill>
                  <a:srgbClr val="000000"/>
                </a:solidFill>
                <a:latin typeface="Arial"/>
                <a:ea typeface="Arial"/>
              </a:rPr>
              <a:t>(Netbeans)</a:t>
            </a:r>
            <a:endParaRPr lang="pt-PT" sz="3600" i="1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01C81B13-18F3-4B0D-9DDB-A03082AA8B74}"/>
              </a:ext>
            </a:extLst>
          </p:cNvPr>
          <p:cNvSpPr/>
          <p:nvPr/>
        </p:nvSpPr>
        <p:spPr>
          <a:xfrm>
            <a:off x="144000" y="1627479"/>
            <a:ext cx="8856002" cy="5042952"/>
          </a:xfrm>
          <a:prstGeom prst="snip2DiagRect">
            <a:avLst>
              <a:gd name="adj1" fmla="val 0"/>
              <a:gd name="adj2" fmla="val 11109"/>
            </a:avLst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9" name="TextShape 3"/>
          <p:cNvSpPr txBox="1"/>
          <p:nvPr/>
        </p:nvSpPr>
        <p:spPr>
          <a:xfrm>
            <a:off x="0" y="1627479"/>
            <a:ext cx="9144000" cy="40464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PT" sz="1400" i="1" spc="-300" dirty="0">
                <a:highlight>
                  <a:srgbClr val="FFFF00"/>
                </a:highlight>
                <a:latin typeface="Lucida Console"/>
              </a:rPr>
              <a:t>...continuação</a:t>
            </a:r>
          </a:p>
          <a:p>
            <a:r>
              <a:rPr lang="pt-PT" sz="1400" b="0" strike="noStrike" spc="-1" dirty="0">
                <a:latin typeface="Lucida Console"/>
              </a:rPr>
              <a:t>    @</a:t>
            </a:r>
            <a:r>
              <a:rPr lang="pt-PT" sz="1400" b="0" strike="noStrike" spc="-1" dirty="0" err="1">
                <a:latin typeface="Lucida Console"/>
              </a:rPr>
              <a:t>Override</a:t>
            </a:r>
            <a:r>
              <a:rPr lang="pt-PT" sz="1400" b="0" strike="noStrike" spc="-1" dirty="0">
                <a:latin typeface="Lucida Console"/>
              </a:rPr>
              <a:t> </a:t>
            </a:r>
          </a:p>
          <a:p>
            <a:r>
              <a:rPr lang="pt-PT" sz="1400" spc="-1" dirty="0">
                <a:latin typeface="Lucida Console"/>
              </a:rPr>
              <a:t>    </a:t>
            </a:r>
            <a:r>
              <a:rPr lang="pt-PT" sz="1400" b="0" strike="noStrike" spc="-1" dirty="0" err="1">
                <a:latin typeface="Lucida Console"/>
              </a:rPr>
              <a:t>public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void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1" strike="noStrike" spc="-1" dirty="0" err="1">
                <a:latin typeface="Lucida Console"/>
              </a:rPr>
              <a:t>exitOpExprMulDiv</a:t>
            </a:r>
            <a:r>
              <a:rPr lang="pt-PT" sz="1400" b="0" strike="noStrike" spc="-1" dirty="0">
                <a:latin typeface="Lucida Console"/>
              </a:rPr>
              <a:t>(</a:t>
            </a:r>
            <a:r>
              <a:rPr lang="pt-PT" sz="1400" b="0" strike="noStrike" spc="-150" dirty="0" err="1">
                <a:latin typeface="Lucida Console"/>
              </a:rPr>
              <a:t>ExpressionsParser.OpExprMulDivContext</a:t>
            </a:r>
            <a:r>
              <a:rPr lang="pt-PT" sz="1400" b="0" strike="noStrike" spc="-150" dirty="0">
                <a:latin typeface="Lucida Console"/>
              </a:rPr>
              <a:t> </a:t>
            </a:r>
            <a:r>
              <a:rPr lang="pt-PT" sz="1400" b="1" spc="-1" dirty="0" err="1">
                <a:solidFill>
                  <a:schemeClr val="accent1"/>
                </a:solidFill>
                <a:latin typeface="Lucida Console"/>
              </a:rPr>
              <a:t>ctx</a:t>
            </a:r>
            <a:r>
              <a:rPr lang="pt-PT" sz="1400" b="0" strike="noStrike" spc="-1" dirty="0">
                <a:latin typeface="Lucida Console"/>
              </a:rPr>
              <a:t>) {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0" strike="noStrike" spc="-1" dirty="0" err="1">
                <a:latin typeface="Lucida Console"/>
              </a:rPr>
              <a:t>int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right</a:t>
            </a:r>
            <a:r>
              <a:rPr lang="pt-PT" sz="1400" b="0" strike="noStrike" spc="-1" dirty="0">
                <a:latin typeface="Lucida Console"/>
              </a:rPr>
              <a:t> = </a:t>
            </a:r>
            <a:r>
              <a:rPr lang="pt-PT" sz="1400" b="1" spc="-1" dirty="0" err="1">
                <a:solidFill>
                  <a:srgbClr val="7030A0"/>
                </a:solidFill>
                <a:latin typeface="Lucida Console"/>
              </a:rPr>
              <a:t>stack</a:t>
            </a:r>
            <a:r>
              <a:rPr lang="pt-PT" sz="1400" b="0" strike="noStrike" spc="-1" dirty="0" err="1">
                <a:latin typeface="Lucida Console"/>
              </a:rPr>
              <a:t>.pop</a:t>
            </a:r>
            <a:r>
              <a:rPr lang="pt-PT" sz="1400" b="0" strike="noStrike" spc="-1" dirty="0">
                <a:latin typeface="Lucida Console"/>
              </a:rPr>
              <a:t>();    </a:t>
            </a:r>
            <a:r>
              <a:rPr lang="pt-PT" sz="1400" b="0" strike="noStrike" spc="-1" dirty="0" err="1">
                <a:latin typeface="Lucida Console"/>
              </a:rPr>
              <a:t>int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left</a:t>
            </a:r>
            <a:r>
              <a:rPr lang="pt-PT" sz="1400" b="0" strike="noStrike" spc="-1" dirty="0">
                <a:latin typeface="Lucida Console"/>
              </a:rPr>
              <a:t> = </a:t>
            </a:r>
            <a:r>
              <a:rPr lang="pt-PT" sz="1400" b="1" spc="-1" dirty="0" err="1">
                <a:solidFill>
                  <a:srgbClr val="7030A0"/>
                </a:solidFill>
                <a:latin typeface="Lucida Console"/>
              </a:rPr>
              <a:t>stack</a:t>
            </a:r>
            <a:r>
              <a:rPr lang="pt-PT" sz="1400" b="0" strike="noStrike" spc="-1" dirty="0" err="1">
                <a:latin typeface="Lucida Console"/>
              </a:rPr>
              <a:t>.pop</a:t>
            </a:r>
            <a:r>
              <a:rPr lang="pt-PT" sz="1400" b="0" strike="noStrike" spc="-1" dirty="0">
                <a:latin typeface="Lucida Console"/>
              </a:rPr>
              <a:t>();     </a:t>
            </a:r>
            <a:r>
              <a:rPr lang="pt-PT" sz="1400" b="0" strike="noStrike" spc="-1" dirty="0" err="1">
                <a:latin typeface="Lucida Console"/>
              </a:rPr>
              <a:t>int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result</a:t>
            </a:r>
            <a:r>
              <a:rPr lang="pt-PT" sz="1400" b="0" strike="noStrike" spc="-1" dirty="0">
                <a:latin typeface="Lucida Console"/>
              </a:rPr>
              <a:t>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0" strike="noStrike" spc="-1" dirty="0" err="1">
                <a:latin typeface="Lucida Console"/>
              </a:rPr>
              <a:t>if</a:t>
            </a:r>
            <a:r>
              <a:rPr lang="pt-PT" sz="1400" b="0" strike="noStrike" spc="-1" dirty="0">
                <a:latin typeface="Lucida Console"/>
              </a:rPr>
              <a:t> (</a:t>
            </a:r>
            <a:r>
              <a:rPr lang="pt-PT" sz="1400" b="1" spc="-1" dirty="0" err="1">
                <a:solidFill>
                  <a:schemeClr val="accent1"/>
                </a:solidFill>
                <a:latin typeface="Lucida Console"/>
              </a:rPr>
              <a:t>ctx</a:t>
            </a:r>
            <a:r>
              <a:rPr lang="pt-PT" sz="1400" b="0" strike="noStrike" spc="-1" dirty="0" err="1">
                <a:latin typeface="Lucida Console"/>
              </a:rPr>
              <a:t>.</a:t>
            </a:r>
            <a:r>
              <a:rPr lang="pt-PT" sz="1600" b="1" spc="-1" dirty="0" err="1">
                <a:solidFill>
                  <a:srgbClr val="00B050"/>
                </a:solidFill>
                <a:latin typeface="Lucida Console"/>
              </a:rPr>
              <a:t>op</a:t>
            </a:r>
            <a:r>
              <a:rPr lang="pt-PT" sz="1400" b="0" strike="noStrike" spc="-1" dirty="0" err="1">
                <a:latin typeface="Lucida Console"/>
              </a:rPr>
              <a:t>.getText</a:t>
            </a:r>
            <a:r>
              <a:rPr lang="pt-PT" sz="1400" b="0" strike="noStrike" spc="-1" dirty="0">
                <a:latin typeface="Lucida Console"/>
              </a:rPr>
              <a:t>().</a:t>
            </a:r>
            <a:r>
              <a:rPr lang="pt-PT" sz="1400" b="0" strike="noStrike" spc="-1" dirty="0" err="1">
                <a:latin typeface="Lucida Console"/>
              </a:rPr>
              <a:t>charAt</a:t>
            </a:r>
            <a:r>
              <a:rPr lang="pt-PT" sz="1400" b="0" strike="noStrike" spc="-1" dirty="0">
                <a:latin typeface="Lucida Console"/>
              </a:rPr>
              <a:t>(0)=='*') {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    </a:t>
            </a:r>
            <a:r>
              <a:rPr lang="pt-PT" sz="1400" b="0" strike="noStrike" spc="-1" dirty="0" err="1">
                <a:latin typeface="Lucida Console"/>
              </a:rPr>
              <a:t>result</a:t>
            </a:r>
            <a:r>
              <a:rPr lang="pt-PT" sz="1400" b="0" strike="noStrike" spc="-1" dirty="0">
                <a:latin typeface="Lucida Console"/>
              </a:rPr>
              <a:t> = </a:t>
            </a:r>
            <a:r>
              <a:rPr lang="pt-PT" sz="1400" b="0" strike="noStrike" spc="-1" dirty="0" err="1">
                <a:latin typeface="Lucida Console"/>
              </a:rPr>
              <a:t>left</a:t>
            </a:r>
            <a:r>
              <a:rPr lang="pt-PT" sz="1400" b="0" strike="noStrike" spc="-1" dirty="0">
                <a:latin typeface="Lucida Console"/>
              </a:rPr>
              <a:t> * </a:t>
            </a:r>
            <a:r>
              <a:rPr lang="pt-PT" sz="1400" b="0" strike="noStrike" spc="-1" dirty="0" err="1">
                <a:latin typeface="Lucida Console"/>
              </a:rPr>
              <a:t>right</a:t>
            </a:r>
            <a:r>
              <a:rPr lang="pt-PT" sz="1400" b="0" strike="noStrike" spc="-1" dirty="0">
                <a:latin typeface="Lucida Console"/>
              </a:rPr>
              <a:t>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} </a:t>
            </a:r>
            <a:r>
              <a:rPr lang="pt-PT" sz="1400" b="0" strike="noStrike" spc="-1" dirty="0" err="1">
                <a:latin typeface="Lucida Console"/>
              </a:rPr>
              <a:t>else</a:t>
            </a:r>
            <a:r>
              <a:rPr lang="pt-PT" sz="1400" b="0" strike="noStrike" spc="-1" dirty="0">
                <a:latin typeface="Lucida Console"/>
              </a:rPr>
              <a:t> {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    </a:t>
            </a:r>
            <a:r>
              <a:rPr lang="pt-PT" sz="1400" b="0" strike="noStrike" spc="-1" dirty="0" err="1">
                <a:latin typeface="Lucida Console"/>
              </a:rPr>
              <a:t>result</a:t>
            </a:r>
            <a:r>
              <a:rPr lang="pt-PT" sz="1400" b="0" strike="noStrike" spc="-1" dirty="0">
                <a:latin typeface="Lucida Console"/>
              </a:rPr>
              <a:t> = </a:t>
            </a:r>
            <a:r>
              <a:rPr lang="pt-PT" sz="1400" b="0" strike="noStrike" spc="-1" dirty="0" err="1">
                <a:latin typeface="Lucida Console"/>
              </a:rPr>
              <a:t>left</a:t>
            </a:r>
            <a:r>
              <a:rPr lang="pt-PT" sz="1400" b="0" strike="noStrike" spc="-1" dirty="0">
                <a:latin typeface="Lucida Console"/>
              </a:rPr>
              <a:t> / </a:t>
            </a:r>
            <a:r>
              <a:rPr lang="pt-PT" sz="1400" b="0" strike="noStrike" spc="-1" dirty="0" err="1">
                <a:latin typeface="Lucida Console"/>
              </a:rPr>
              <a:t>right</a:t>
            </a:r>
            <a:r>
              <a:rPr lang="pt-PT" sz="1400" b="0" strike="noStrike" spc="-1" dirty="0">
                <a:latin typeface="Lucida Console"/>
              </a:rPr>
              <a:t>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}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1" spc="-1" dirty="0" err="1">
                <a:solidFill>
                  <a:srgbClr val="7030A0"/>
                </a:solidFill>
                <a:latin typeface="Lucida Console"/>
              </a:rPr>
              <a:t>stack</a:t>
            </a:r>
            <a:r>
              <a:rPr lang="pt-PT" sz="1400" b="0" strike="noStrike" spc="-1" dirty="0" err="1">
                <a:latin typeface="Lucida Console"/>
              </a:rPr>
              <a:t>.push</a:t>
            </a:r>
            <a:r>
              <a:rPr lang="pt-PT" sz="1400" b="0" strike="noStrike" spc="-1" dirty="0">
                <a:latin typeface="Lucida Console"/>
              </a:rPr>
              <a:t>(</a:t>
            </a:r>
            <a:r>
              <a:rPr lang="pt-PT" sz="1400" b="0" strike="noStrike" spc="-1" dirty="0" err="1">
                <a:latin typeface="Lucida Console"/>
              </a:rPr>
              <a:t>result</a:t>
            </a:r>
            <a:r>
              <a:rPr lang="pt-PT" sz="1400" b="0" strike="noStrike" spc="-1" dirty="0">
                <a:latin typeface="Lucida Console"/>
              </a:rPr>
              <a:t>);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}</a:t>
            </a:r>
            <a:r>
              <a:rPr lang="pt-PT" sz="1400" spc="-1" dirty="0">
                <a:latin typeface="Lucida Console"/>
              </a:rPr>
              <a:t> </a:t>
            </a:r>
            <a:r>
              <a:rPr lang="pt-PT" sz="1400" b="1" i="1" spc="-1" dirty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//g4:</a:t>
            </a:r>
            <a:r>
              <a:rPr lang="pt-PT" sz="1400" b="1" i="1" spc="-1" dirty="0">
                <a:solidFill>
                  <a:schemeClr val="bg1">
                    <a:lumMod val="50000"/>
                  </a:schemeClr>
                </a:solidFill>
                <a:latin typeface="Lucida Console"/>
                <a:ea typeface="Arial"/>
              </a:rPr>
              <a:t>#</a:t>
            </a:r>
            <a:r>
              <a:rPr lang="pt-PT" sz="1400" b="1" i="1" spc="-1" dirty="0" err="1">
                <a:solidFill>
                  <a:schemeClr val="bg1">
                    <a:lumMod val="50000"/>
                  </a:schemeClr>
                </a:solidFill>
                <a:latin typeface="Lucida Console"/>
                <a:ea typeface="Arial"/>
              </a:rPr>
              <a:t>OpExprMulDiv</a:t>
            </a:r>
            <a:endParaRPr lang="pt-PT" sz="1400" b="1" i="1" spc="-1" dirty="0">
              <a:solidFill>
                <a:schemeClr val="bg1">
                  <a:lumMod val="50000"/>
                </a:schemeClr>
              </a:solidFill>
              <a:latin typeface="Lucida Console"/>
              <a:ea typeface="Arial"/>
            </a:endParaRPr>
          </a:p>
          <a:p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@</a:t>
            </a:r>
            <a:r>
              <a:rPr lang="pt-PT" sz="1400" b="0" strike="noStrike" spc="-1" dirty="0" err="1">
                <a:latin typeface="Lucida Console"/>
              </a:rPr>
              <a:t>Override</a:t>
            </a:r>
            <a:r>
              <a:rPr lang="pt-PT" sz="1400" b="0" strike="noStrike" spc="-1" dirty="0">
                <a:latin typeface="Lucida Console"/>
              </a:rPr>
              <a:t> </a:t>
            </a:r>
          </a:p>
          <a:p>
            <a:r>
              <a:rPr lang="pt-PT" sz="1400" spc="-1" dirty="0">
                <a:latin typeface="Lucida Console"/>
              </a:rPr>
              <a:t>    </a:t>
            </a:r>
            <a:r>
              <a:rPr lang="pt-PT" sz="1400" b="0" strike="noStrike" spc="-1" dirty="0" err="1">
                <a:latin typeface="Lucida Console"/>
              </a:rPr>
              <a:t>public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void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1" strike="noStrike" spc="-1" dirty="0" err="1">
                <a:latin typeface="Lucida Console"/>
              </a:rPr>
              <a:t>exitOpExprSumDif</a:t>
            </a:r>
            <a:r>
              <a:rPr lang="pt-PT" sz="1400" b="0" strike="noStrike" spc="-1" dirty="0">
                <a:latin typeface="Lucida Console"/>
              </a:rPr>
              <a:t>(</a:t>
            </a:r>
            <a:r>
              <a:rPr lang="pt-PT" sz="1400" b="0" strike="noStrike" spc="-150" dirty="0" err="1">
                <a:latin typeface="Lucida Console"/>
              </a:rPr>
              <a:t>ExpressionsParser.OpExprSumDifContext</a:t>
            </a:r>
            <a:r>
              <a:rPr lang="pt-PT" sz="1400" b="0" strike="noStrike" spc="-150" dirty="0">
                <a:latin typeface="Lucida Console"/>
              </a:rPr>
              <a:t> </a:t>
            </a:r>
            <a:r>
              <a:rPr lang="pt-PT" sz="1400" b="1" spc="-1" dirty="0" err="1">
                <a:solidFill>
                  <a:schemeClr val="accent1"/>
                </a:solidFill>
                <a:latin typeface="Lucida Console"/>
              </a:rPr>
              <a:t>ctx</a:t>
            </a:r>
            <a:r>
              <a:rPr lang="pt-PT" sz="1400" b="0" strike="noStrike" spc="-1" dirty="0">
                <a:latin typeface="Lucida Console"/>
              </a:rPr>
              <a:t>) {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0" strike="noStrike" spc="-1" dirty="0" err="1">
                <a:latin typeface="Lucida Console"/>
              </a:rPr>
              <a:t>int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right</a:t>
            </a:r>
            <a:r>
              <a:rPr lang="pt-PT" sz="1400" b="0" strike="noStrike" spc="-1" dirty="0">
                <a:latin typeface="Lucida Console"/>
              </a:rPr>
              <a:t> = </a:t>
            </a:r>
            <a:r>
              <a:rPr lang="pt-PT" sz="1400" b="1" spc="-1" dirty="0" err="1">
                <a:solidFill>
                  <a:srgbClr val="7030A0"/>
                </a:solidFill>
                <a:latin typeface="Lucida Console"/>
              </a:rPr>
              <a:t>stack</a:t>
            </a:r>
            <a:r>
              <a:rPr lang="pt-PT" sz="1400" b="0" strike="noStrike" spc="-1" dirty="0" err="1">
                <a:latin typeface="Lucida Console"/>
              </a:rPr>
              <a:t>.pop</a:t>
            </a:r>
            <a:r>
              <a:rPr lang="pt-PT" sz="1400" b="0" strike="noStrike" spc="-1" dirty="0">
                <a:latin typeface="Lucida Console"/>
              </a:rPr>
              <a:t>();     </a:t>
            </a:r>
            <a:r>
              <a:rPr lang="pt-PT" sz="1400" b="0" strike="noStrike" spc="-1" dirty="0" err="1">
                <a:latin typeface="Lucida Console"/>
              </a:rPr>
              <a:t>int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left</a:t>
            </a:r>
            <a:r>
              <a:rPr lang="pt-PT" sz="1400" b="0" strike="noStrike" spc="-1" dirty="0">
                <a:latin typeface="Lucida Console"/>
              </a:rPr>
              <a:t> = </a:t>
            </a:r>
            <a:r>
              <a:rPr lang="pt-PT" sz="1400" b="1" spc="-1" dirty="0" err="1">
                <a:solidFill>
                  <a:srgbClr val="7030A0"/>
                </a:solidFill>
                <a:latin typeface="Lucida Console"/>
              </a:rPr>
              <a:t>stack</a:t>
            </a:r>
            <a:r>
              <a:rPr lang="pt-PT" sz="1400" b="0" strike="noStrike" spc="-1" dirty="0" err="1">
                <a:latin typeface="Lucida Console"/>
              </a:rPr>
              <a:t>.pop</a:t>
            </a:r>
            <a:r>
              <a:rPr lang="pt-PT" sz="1400" b="0" strike="noStrike" spc="-1" dirty="0">
                <a:latin typeface="Lucida Console"/>
              </a:rPr>
              <a:t>();    </a:t>
            </a:r>
            <a:r>
              <a:rPr lang="pt-PT" sz="1400" b="0" strike="noStrike" spc="-1" dirty="0" err="1">
                <a:latin typeface="Lucida Console"/>
              </a:rPr>
              <a:t>int</a:t>
            </a:r>
            <a:r>
              <a:rPr lang="pt-PT" sz="1400" b="0" strike="noStrike" spc="-1" dirty="0">
                <a:latin typeface="Lucida Console"/>
              </a:rPr>
              <a:t> </a:t>
            </a:r>
            <a:r>
              <a:rPr lang="pt-PT" sz="1400" b="0" strike="noStrike" spc="-1" dirty="0" err="1">
                <a:latin typeface="Lucida Console"/>
              </a:rPr>
              <a:t>result</a:t>
            </a:r>
            <a:r>
              <a:rPr lang="pt-PT" sz="1400" b="0" strike="noStrike" spc="-1" dirty="0">
                <a:latin typeface="Lucida Console"/>
              </a:rPr>
              <a:t>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0" strike="noStrike" spc="-1" dirty="0" err="1">
                <a:latin typeface="Lucida Console"/>
              </a:rPr>
              <a:t>if</a:t>
            </a:r>
            <a:r>
              <a:rPr lang="pt-PT" sz="1400" b="0" strike="noStrike" spc="-1" dirty="0">
                <a:latin typeface="Lucida Console"/>
              </a:rPr>
              <a:t> (</a:t>
            </a:r>
            <a:r>
              <a:rPr lang="pt-PT" sz="1400" b="1" spc="-1" dirty="0" err="1">
                <a:solidFill>
                  <a:schemeClr val="accent1"/>
                </a:solidFill>
                <a:latin typeface="Lucida Console"/>
              </a:rPr>
              <a:t>ctx</a:t>
            </a:r>
            <a:r>
              <a:rPr lang="pt-PT" sz="1400" b="0" strike="noStrike" spc="-1" dirty="0" err="1">
                <a:latin typeface="Lucida Console"/>
              </a:rPr>
              <a:t>.</a:t>
            </a:r>
            <a:r>
              <a:rPr lang="pt-PT" sz="1600" b="1" spc="-1" dirty="0" err="1">
                <a:solidFill>
                  <a:srgbClr val="00B050"/>
                </a:solidFill>
                <a:latin typeface="Lucida Console"/>
              </a:rPr>
              <a:t>op</a:t>
            </a:r>
            <a:r>
              <a:rPr lang="pt-PT" sz="1400" b="0" strike="noStrike" spc="-1" dirty="0" err="1">
                <a:latin typeface="Lucida Console"/>
              </a:rPr>
              <a:t>.getText</a:t>
            </a:r>
            <a:r>
              <a:rPr lang="pt-PT" sz="1400" b="0" strike="noStrike" spc="-1" dirty="0">
                <a:latin typeface="Lucida Console"/>
              </a:rPr>
              <a:t>().</a:t>
            </a:r>
            <a:r>
              <a:rPr lang="pt-PT" sz="1400" b="0" strike="noStrike" spc="-1" dirty="0" err="1">
                <a:latin typeface="Lucida Console"/>
              </a:rPr>
              <a:t>charAt</a:t>
            </a:r>
            <a:r>
              <a:rPr lang="pt-PT" sz="1400" b="0" strike="noStrike" spc="-1" dirty="0">
                <a:latin typeface="Lucida Console"/>
              </a:rPr>
              <a:t>(0)=='+') {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    </a:t>
            </a:r>
            <a:r>
              <a:rPr lang="pt-PT" sz="1400" b="0" strike="noStrike" spc="-1" dirty="0" err="1">
                <a:latin typeface="Lucida Console"/>
              </a:rPr>
              <a:t>result</a:t>
            </a:r>
            <a:r>
              <a:rPr lang="pt-PT" sz="1400" b="0" strike="noStrike" spc="-1" dirty="0">
                <a:latin typeface="Lucida Console"/>
              </a:rPr>
              <a:t> = </a:t>
            </a:r>
            <a:r>
              <a:rPr lang="pt-PT" sz="1400" b="0" strike="noStrike" spc="-1" dirty="0" err="1">
                <a:latin typeface="Lucida Console"/>
              </a:rPr>
              <a:t>left</a:t>
            </a:r>
            <a:r>
              <a:rPr lang="pt-PT" sz="1400" b="0" strike="noStrike" spc="-1" dirty="0">
                <a:latin typeface="Lucida Console"/>
              </a:rPr>
              <a:t> + </a:t>
            </a:r>
            <a:r>
              <a:rPr lang="pt-PT" sz="1400" b="0" strike="noStrike" spc="-1" dirty="0" err="1">
                <a:latin typeface="Lucida Console"/>
              </a:rPr>
              <a:t>right</a:t>
            </a:r>
            <a:r>
              <a:rPr lang="pt-PT" sz="1400" b="0" strike="noStrike" spc="-1" dirty="0">
                <a:latin typeface="Lucida Console"/>
              </a:rPr>
              <a:t>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} </a:t>
            </a:r>
            <a:r>
              <a:rPr lang="pt-PT" sz="1400" b="0" strike="noStrike" spc="-1" dirty="0" err="1">
                <a:latin typeface="Lucida Console"/>
              </a:rPr>
              <a:t>else</a:t>
            </a:r>
            <a:r>
              <a:rPr lang="pt-PT" sz="1400" b="0" strike="noStrike" spc="-1" dirty="0">
                <a:latin typeface="Lucida Console"/>
              </a:rPr>
              <a:t> {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    </a:t>
            </a:r>
            <a:r>
              <a:rPr lang="pt-PT" sz="1400" b="0" strike="noStrike" spc="-1" dirty="0" err="1">
                <a:latin typeface="Lucida Console"/>
              </a:rPr>
              <a:t>result</a:t>
            </a:r>
            <a:r>
              <a:rPr lang="pt-PT" sz="1400" b="0" strike="noStrike" spc="-1" dirty="0">
                <a:latin typeface="Lucida Console"/>
              </a:rPr>
              <a:t> = </a:t>
            </a:r>
            <a:r>
              <a:rPr lang="pt-PT" sz="1400" b="0" strike="noStrike" spc="-1" dirty="0" err="1">
                <a:latin typeface="Lucida Console"/>
              </a:rPr>
              <a:t>left</a:t>
            </a:r>
            <a:r>
              <a:rPr lang="pt-PT" sz="1400" b="0" strike="noStrike" spc="-1" dirty="0">
                <a:latin typeface="Lucida Console"/>
              </a:rPr>
              <a:t> - </a:t>
            </a:r>
            <a:r>
              <a:rPr lang="pt-PT" sz="1400" b="0" strike="noStrike" spc="-1" dirty="0" err="1">
                <a:latin typeface="Lucida Console"/>
              </a:rPr>
              <a:t>right</a:t>
            </a:r>
            <a:r>
              <a:rPr lang="pt-PT" sz="1400" b="0" strike="noStrike" spc="-1" dirty="0">
                <a:latin typeface="Lucida Console"/>
              </a:rPr>
              <a:t>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}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    </a:t>
            </a:r>
            <a:r>
              <a:rPr lang="pt-PT" sz="1400" b="1" spc="-1" dirty="0" err="1">
                <a:solidFill>
                  <a:srgbClr val="7030A0"/>
                </a:solidFill>
                <a:latin typeface="Lucida Console"/>
              </a:rPr>
              <a:t>stack</a:t>
            </a:r>
            <a:r>
              <a:rPr lang="pt-PT" sz="1400" b="0" strike="noStrike" spc="-1" dirty="0" err="1">
                <a:latin typeface="Lucida Console"/>
              </a:rPr>
              <a:t>.push</a:t>
            </a:r>
            <a:r>
              <a:rPr lang="pt-PT" sz="1400" b="0" strike="noStrike" spc="-1" dirty="0">
                <a:latin typeface="Lucida Console"/>
              </a:rPr>
              <a:t>(</a:t>
            </a:r>
            <a:r>
              <a:rPr lang="pt-PT" sz="1400" b="0" strike="noStrike" spc="-1" dirty="0" err="1">
                <a:latin typeface="Lucida Console"/>
              </a:rPr>
              <a:t>result</a:t>
            </a:r>
            <a:r>
              <a:rPr lang="pt-PT" sz="1400" b="0" strike="noStrike" spc="-1" dirty="0">
                <a:latin typeface="Lucida Console"/>
              </a:rPr>
              <a:t>);</a:t>
            </a:r>
            <a:endParaRPr lang="pt-PT" sz="1400" b="0" strike="noStrike" spc="-1" dirty="0">
              <a:latin typeface="Arial"/>
            </a:endParaRPr>
          </a:p>
          <a:p>
            <a:r>
              <a:rPr lang="pt-PT" sz="1400" b="0" strike="noStrike" spc="-1" dirty="0">
                <a:latin typeface="Lucida Console"/>
              </a:rPr>
              <a:t>    }</a:t>
            </a:r>
            <a:r>
              <a:rPr lang="pt-PT" sz="1400" spc="-1" dirty="0">
                <a:latin typeface="Lucida Console"/>
              </a:rPr>
              <a:t> </a:t>
            </a:r>
            <a:r>
              <a:rPr lang="pt-PT" sz="1400" b="1" i="1" spc="-1" dirty="0">
                <a:solidFill>
                  <a:schemeClr val="bg1">
                    <a:lumMod val="50000"/>
                  </a:schemeClr>
                </a:solidFill>
                <a:latin typeface="Lucida Console"/>
              </a:rPr>
              <a:t>//g4:</a:t>
            </a:r>
            <a:r>
              <a:rPr lang="pt-PT" sz="1400" b="1" i="1" spc="-1" dirty="0">
                <a:solidFill>
                  <a:schemeClr val="bg1">
                    <a:lumMod val="50000"/>
                  </a:schemeClr>
                </a:solidFill>
                <a:latin typeface="Lucida Console"/>
                <a:ea typeface="Arial"/>
              </a:rPr>
              <a:t>#</a:t>
            </a:r>
            <a:r>
              <a:rPr lang="pt-PT" sz="1400" b="1" i="1" spc="-1" dirty="0" err="1">
                <a:solidFill>
                  <a:schemeClr val="bg1">
                    <a:lumMod val="50000"/>
                  </a:schemeClr>
                </a:solidFill>
                <a:latin typeface="Lucida Console"/>
                <a:ea typeface="Arial"/>
              </a:rPr>
              <a:t>OpExprSumDif</a:t>
            </a:r>
            <a:endParaRPr lang="pt-PT" sz="1400" b="0" strike="noStrike" spc="-1" dirty="0">
              <a:latin typeface="Arial"/>
            </a:endParaRPr>
          </a:p>
          <a:p>
            <a:endParaRPr lang="pt-PT" sz="1400" b="0" strike="noStrike" spc="-1" dirty="0">
              <a:latin typeface="Arial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DF68DD1D-E2F4-4EA5-990C-AAE25ABF40BC}"/>
              </a:ext>
            </a:extLst>
          </p:cNvPr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Create JAVA application </a:t>
            </a:r>
            <a:r>
              <a:rPr lang="pt-PT" sz="2000" i="1" strike="noStrike" spc="-1" dirty="0">
                <a:solidFill>
                  <a:srgbClr val="000000"/>
                </a:solidFill>
                <a:latin typeface="Arial"/>
                <a:ea typeface="Arial"/>
              </a:rPr>
              <a:t>(Netbeans)</a:t>
            </a:r>
            <a:endParaRPr lang="pt-PT" sz="3600" i="1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2"/>
          <p:cNvSpPr txBox="1"/>
          <p:nvPr/>
        </p:nvSpPr>
        <p:spPr>
          <a:xfrm>
            <a:off x="288000" y="1440000"/>
            <a:ext cx="8712000" cy="1584554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41868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●"/>
            </a:pPr>
            <a:r>
              <a:rPr lang="pt-PT" sz="2000" spc="-1" dirty="0">
                <a:solidFill>
                  <a:srgbClr val="000000"/>
                </a:solidFill>
                <a:ea typeface="Arial"/>
              </a:rPr>
              <a:t>Falta criar um ficheiro (</a:t>
            </a:r>
            <a:r>
              <a:rPr lang="pt-PT" sz="2000" i="1" spc="-1" dirty="0">
                <a:solidFill>
                  <a:srgbClr val="000000"/>
                </a:solidFill>
                <a:highlight>
                  <a:srgbClr val="C0C0C0"/>
                </a:highlight>
                <a:latin typeface="Lucida Console"/>
                <a:ea typeface="Arial"/>
              </a:rPr>
              <a:t>teste.txt</a:t>
            </a:r>
            <a:r>
              <a:rPr lang="pt-PT" sz="2000" spc="-1" dirty="0">
                <a:solidFill>
                  <a:srgbClr val="000000"/>
                </a:solidFill>
                <a:ea typeface="Arial"/>
              </a:rPr>
              <a:t>) com uma expressão de teste …</a:t>
            </a:r>
            <a:endParaRPr lang="pt-PT" sz="2000" spc="-1" dirty="0">
              <a:solidFill>
                <a:srgbClr val="000000"/>
              </a:solidFill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lang="pt-PT" sz="2000" b="0" strike="noStrike" spc="-1" dirty="0">
              <a:solidFill>
                <a:srgbClr val="000000"/>
              </a:solidFill>
              <a:latin typeface="Arial"/>
              <a:ea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Exemplo :</a:t>
            </a: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008000" lvl="2">
              <a:spcBef>
                <a:spcPts val="850"/>
              </a:spcBef>
              <a:buClr>
                <a:srgbClr val="000000"/>
              </a:buClr>
              <a:buSzPct val="45000"/>
            </a:pPr>
            <a:r>
              <a:rPr lang="pt-PT" sz="2000" i="1" strike="noStrik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Console"/>
                <a:ea typeface="Arial"/>
              </a:rPr>
              <a:t>3+5*2-8*2</a:t>
            </a:r>
            <a:endParaRPr lang="pt-PT" sz="2000" i="1" strike="noStrik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71CEAC02-6F12-4D77-8FB5-0747E1A1C2AF}"/>
              </a:ext>
            </a:extLst>
          </p:cNvPr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Create JAVA application </a:t>
            </a:r>
            <a:r>
              <a:rPr lang="pt-PT" sz="2000" i="1" strike="noStrike" spc="-1" dirty="0">
                <a:solidFill>
                  <a:srgbClr val="000000"/>
                </a:solidFill>
                <a:latin typeface="Arial"/>
                <a:ea typeface="Arial"/>
              </a:rPr>
              <a:t>(Netbeans)</a:t>
            </a:r>
            <a:endParaRPr lang="pt-PT" sz="3600" i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55FECF-312D-4FC5-BF45-7F1C6D294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657" y="3488013"/>
            <a:ext cx="4886325" cy="1900238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99546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br>
              <a:rPr dirty="0"/>
            </a:br>
            <a:r>
              <a:rPr lang="en-US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Do something based on input</a:t>
            </a:r>
            <a:endParaRPr lang="pt-PT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90955EA7-85D1-4357-9436-F2F837C52393}"/>
              </a:ext>
            </a:extLst>
          </p:cNvPr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pt-PT" sz="1400" b="0" strike="noStrike" spc="-1" dirty="0">
                <a:solidFill>
                  <a:srgbClr val="000000"/>
                </a:solidFill>
                <a:latin typeface="Arial"/>
              </a:rPr>
              <a:t>\</a:t>
            </a:r>
          </a:p>
          <a:p>
            <a:pPr algn="ctr">
              <a:lnSpc>
                <a:spcPct val="100000"/>
              </a:lnSpc>
            </a:pPr>
            <a:r>
              <a:rPr lang="en-US" sz="3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Options for implementing actions in grammars with ANTLR4</a:t>
            </a:r>
          </a:p>
          <a:p>
            <a:pPr algn="ctr">
              <a:lnSpc>
                <a:spcPct val="100000"/>
              </a:lnSpc>
            </a:pPr>
            <a:endParaRPr lang="pt-PT" sz="3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pt-PT" sz="2800" strike="noStrike" spc="-1" dirty="0">
                <a:solidFill>
                  <a:srgbClr val="000000"/>
                </a:solidFill>
                <a:latin typeface="Arial"/>
                <a:ea typeface="Arial"/>
              </a:rPr>
              <a:t>Listeners or Visitors (classes)</a:t>
            </a:r>
            <a:endParaRPr lang="pt-PT" sz="280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pt-PT" sz="2800" b="1" i="1" strike="noStrike" spc="-1" dirty="0">
                <a:solidFill>
                  <a:srgbClr val="000000"/>
                </a:solidFill>
                <a:latin typeface="Arial"/>
                <a:ea typeface="Arial"/>
              </a:rPr>
              <a:t>Semantic actions in grammar</a:t>
            </a:r>
            <a:endParaRPr lang="pt-PT" sz="2800" b="1" i="1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55218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Grammar with Semantic Actions</a:t>
            </a:r>
            <a:endParaRPr lang="pt-PT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pc="-1" dirty="0">
                <a:solidFill>
                  <a:srgbClr val="000000"/>
                </a:solidFill>
              </a:rPr>
              <a:t>Do the actions in the grammar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spc="-1" dirty="0">
              <a:solidFill>
                <a:srgbClr val="000000"/>
              </a:solidFill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pc="-1" dirty="0">
                <a:solidFill>
                  <a:srgbClr val="000000"/>
                </a:solidFill>
              </a:rPr>
              <a:t>Only at the end are presented the results (when completes the parse tree)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PT" sz="26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pc="-1" dirty="0">
                <a:solidFill>
                  <a:srgbClr val="000000"/>
                </a:solidFill>
              </a:rPr>
              <a:t>For line-by-line analysis, it is necessary to rewrite the grammar and use a class that invokes the parser for each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0DCA9E1C-F4C1-417C-93A3-12EC076025DF}"/>
              </a:ext>
            </a:extLst>
          </p:cNvPr>
          <p:cNvSpPr/>
          <p:nvPr/>
        </p:nvSpPr>
        <p:spPr>
          <a:xfrm>
            <a:off x="117231" y="1417320"/>
            <a:ext cx="8947796" cy="3424311"/>
          </a:xfrm>
          <a:prstGeom prst="snip2DiagRect">
            <a:avLst>
              <a:gd name="adj1" fmla="val 0"/>
              <a:gd name="adj2" fmla="val 11623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5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// </a:t>
            </a:r>
            <a:r>
              <a:rPr lang="pt-PT" sz="1600" spc="-1" dirty="0">
                <a:solidFill>
                  <a:srgbClr val="FF0000"/>
                </a:solidFill>
                <a:latin typeface="Lucida Console"/>
              </a:rPr>
              <a:t>ActionExpr</a:t>
            </a: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.g4</a:t>
            </a:r>
          </a:p>
          <a:p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grammar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600" b="1" spc="-1" dirty="0" err="1">
                <a:solidFill>
                  <a:srgbClr val="FF0000"/>
                </a:solidFill>
                <a:latin typeface="Lucida Console"/>
              </a:rPr>
              <a:t>ActionExpr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;	   // nome da gramática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pt-PT" sz="1600" b="0" strike="noStrike" spc="-1" dirty="0">
              <a:solidFill>
                <a:srgbClr val="000000"/>
              </a:solidFill>
              <a:latin typeface="Lucida Console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@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parser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::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header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{	   // classes a incluir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import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java.util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.*;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import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java.lang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.*;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import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java.io.*;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}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@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parser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::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members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{  // </a:t>
            </a:r>
            <a:r>
              <a:rPr lang="pt-PT" b="1" strike="noStrike" spc="-1" dirty="0" err="1">
                <a:solidFill>
                  <a:srgbClr val="7030A0"/>
                </a:solidFill>
                <a:latin typeface="Lucida Console"/>
              </a:rPr>
              <a:t>HashMap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para guardar valores das variáveis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Map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&lt;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String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,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Integer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&gt; </a:t>
            </a:r>
            <a:r>
              <a:rPr lang="pt-PT" sz="1600" b="1" strike="noStrike" spc="-1" dirty="0" err="1">
                <a:solidFill>
                  <a:srgbClr val="7030A0"/>
                </a:solidFill>
                <a:latin typeface="Lucida Console"/>
              </a:rPr>
              <a:t>memory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new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HashMap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&lt;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String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,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Integer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&gt;();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}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51B85526-B152-45A7-8830-6EBEA13A35DD}"/>
              </a:ext>
            </a:extLst>
          </p:cNvPr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Grammar with Semantic Actions</a:t>
            </a:r>
            <a:endParaRPr lang="pt-PT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61D206D2-06F6-4C44-AA93-9407F9DD6ABD}"/>
              </a:ext>
            </a:extLst>
          </p:cNvPr>
          <p:cNvSpPr/>
          <p:nvPr/>
        </p:nvSpPr>
        <p:spPr>
          <a:xfrm>
            <a:off x="216000" y="2426677"/>
            <a:ext cx="8712000" cy="2051538"/>
          </a:xfrm>
          <a:prstGeom prst="snip2Diag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Installation (http://www.antlr.org/)</a:t>
            </a:r>
            <a:endParaRPr lang="pt-PT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216000" y="1600200"/>
            <a:ext cx="8928000" cy="4967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pt-PT" sz="2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OS X</a:t>
            </a:r>
            <a:endParaRPr lang="pt-PT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$ cd /usr/local/lib</a:t>
            </a:r>
          </a:p>
          <a:p>
            <a:pPr>
              <a:lnSpc>
                <a:spcPct val="150000"/>
              </a:lnSpc>
            </a:pP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$ sudo curl -O https://www.antlr.org/download/antlr-4.9.2-complete.jar</a:t>
            </a:r>
          </a:p>
          <a:p>
            <a:pPr>
              <a:lnSpc>
                <a:spcPct val="150000"/>
              </a:lnSpc>
            </a:pP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$ export CLASSPATH=".:/usr/local/lib/antlr-4.9.2-complete.jar:$CLASSPATH"</a:t>
            </a:r>
          </a:p>
          <a:p>
            <a:pPr>
              <a:lnSpc>
                <a:spcPct val="150000"/>
              </a:lnSpc>
            </a:pP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$ alias antlr4='java -jar /usr/local/lib/antlr-4.9.2-complete.jar'</a:t>
            </a:r>
          </a:p>
          <a:p>
            <a:pPr>
              <a:lnSpc>
                <a:spcPct val="150000"/>
              </a:lnSpc>
            </a:pP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$ alias grun='java org.antlr.v4.gui.TestRig'</a:t>
            </a:r>
            <a:endParaRPr lang="pt-PT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C37DA005-FADB-47C9-B882-2F6C941B7025}"/>
              </a:ext>
            </a:extLst>
          </p:cNvPr>
          <p:cNvSpPr/>
          <p:nvPr/>
        </p:nvSpPr>
        <p:spPr>
          <a:xfrm>
            <a:off x="117231" y="1417320"/>
            <a:ext cx="8947796" cy="4069080"/>
          </a:xfrm>
          <a:prstGeom prst="snip2DiagRect">
            <a:avLst>
              <a:gd name="adj1" fmla="val 0"/>
              <a:gd name="adj2" fmla="val 11623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7" name="TextShape 2"/>
          <p:cNvSpPr txBox="1"/>
          <p:nvPr/>
        </p:nvSpPr>
        <p:spPr>
          <a:xfrm>
            <a:off x="457200" y="1581442"/>
            <a:ext cx="8229240" cy="496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/** Regra inicial; começa o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parsing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aqui. */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1" strike="noStrike" spc="-1" dirty="0" err="1">
                <a:solidFill>
                  <a:srgbClr val="000000"/>
                </a:solidFill>
                <a:latin typeface="Lucida Console"/>
              </a:rPr>
              <a:t>lprog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: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stat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+ ;</a:t>
            </a:r>
          </a:p>
          <a:p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 // só uma expressão, apresenta resultado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stat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: </a:t>
            </a:r>
            <a:r>
              <a:rPr lang="pt-PT" sz="1600" b="1" strike="noStrike" spc="-1" dirty="0" err="1">
                <a:solidFill>
                  <a:schemeClr val="tx2"/>
                </a:solidFill>
                <a:latin typeface="Lucida Console"/>
              </a:rPr>
              <a:t>expr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NEWLINE 		  {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System.out.println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($</a:t>
            </a:r>
            <a:r>
              <a:rPr lang="pt-PT" sz="1600" b="1" spc="-1" dirty="0" err="1">
                <a:solidFill>
                  <a:schemeClr val="tx2"/>
                </a:solidFill>
                <a:latin typeface="Lucida Console"/>
              </a:rPr>
              <a:t>expr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.v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);}</a:t>
            </a:r>
          </a:p>
          <a:p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 // atribuição, guarda na tabela de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hash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o resultado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 | </a:t>
            </a:r>
            <a:r>
              <a:rPr lang="pt-PT" sz="1600" b="1" strike="noStrike" spc="-1" dirty="0">
                <a:solidFill>
                  <a:schemeClr val="accent2"/>
                </a:solidFill>
                <a:latin typeface="Lucida Console"/>
              </a:rPr>
              <a:t>ID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'=' </a:t>
            </a:r>
            <a:r>
              <a:rPr lang="pt-PT" sz="1600" b="1" spc="-1" dirty="0" err="1">
                <a:solidFill>
                  <a:schemeClr val="tx2"/>
                </a:solidFill>
                <a:latin typeface="Lucida Console"/>
              </a:rPr>
              <a:t>expr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NEWLINE  {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                         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String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id = $</a:t>
            </a:r>
            <a:r>
              <a:rPr lang="pt-PT" sz="1600" b="1" spc="-1" dirty="0" err="1">
                <a:solidFill>
                  <a:schemeClr val="accent2"/>
                </a:solidFill>
                <a:latin typeface="Lucida Console"/>
              </a:rPr>
              <a:t>ID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.getText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();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                          </a:t>
            </a:r>
            <a:r>
              <a:rPr lang="pt-PT" sz="1600" b="1" strike="noStrike" spc="-1" dirty="0" err="1">
                <a:solidFill>
                  <a:srgbClr val="7030A0"/>
                </a:solidFill>
                <a:latin typeface="Lucida Console"/>
              </a:rPr>
              <a:t>memory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.put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(id, $</a:t>
            </a:r>
            <a:r>
              <a:rPr lang="pt-PT" sz="1600" b="1" spc="-1" dirty="0" err="1">
                <a:solidFill>
                  <a:schemeClr val="tx2"/>
                </a:solidFill>
                <a:latin typeface="Lucida Console"/>
              </a:rPr>
              <a:t>expr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.v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);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                         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System.out.println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(id+":“+$</a:t>
            </a:r>
            <a:r>
              <a:rPr lang="pt-PT" sz="1600" b="1" spc="-1" dirty="0" err="1">
                <a:solidFill>
                  <a:schemeClr val="tx2"/>
                </a:solidFill>
                <a:latin typeface="Lucida Console"/>
              </a:rPr>
              <a:t>expr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.v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);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                         }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 // linha em branco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 | NEWLINE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;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443A38D7-905B-40FC-AFBF-114AAB884A00}"/>
              </a:ext>
            </a:extLst>
          </p:cNvPr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Grammar with Semantic Actions</a:t>
            </a:r>
            <a:endParaRPr lang="pt-PT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97751AFD-483A-46D5-BF22-623307A76E5D}"/>
              </a:ext>
            </a:extLst>
          </p:cNvPr>
          <p:cNvSpPr/>
          <p:nvPr/>
        </p:nvSpPr>
        <p:spPr>
          <a:xfrm>
            <a:off x="117231" y="1417319"/>
            <a:ext cx="8947796" cy="5323449"/>
          </a:xfrm>
          <a:prstGeom prst="snip2DiagRect">
            <a:avLst>
              <a:gd name="adj1" fmla="val 0"/>
              <a:gd name="adj2" fmla="val 11623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9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pt-PT" sz="1600" b="1" spc="-1" dirty="0" err="1">
                <a:solidFill>
                  <a:schemeClr val="tx2"/>
                </a:solidFill>
                <a:latin typeface="Lucida Console"/>
              </a:rPr>
              <a:t>expr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returns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[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int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600" b="0" strike="noStrike" spc="-1" dirty="0">
                <a:solidFill>
                  <a:schemeClr val="tx2"/>
                </a:solidFill>
                <a:latin typeface="Lucida Console"/>
              </a:rPr>
              <a:t>v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]       // </a:t>
            </a:r>
            <a:r>
              <a:rPr lang="pt-PT" sz="1600" b="0" strike="noStrike" spc="-1" dirty="0">
                <a:solidFill>
                  <a:schemeClr val="tx2"/>
                </a:solidFill>
                <a:latin typeface="Lucida Console"/>
              </a:rPr>
              <a:t>v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serve para guardar resultado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: a=</a:t>
            </a:r>
            <a:r>
              <a:rPr lang="pt-PT" sz="1600" b="1" spc="-1" dirty="0" err="1">
                <a:solidFill>
                  <a:schemeClr val="tx2"/>
                </a:solidFill>
                <a:latin typeface="Lucida Console"/>
              </a:rPr>
              <a:t>expr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600" b="1" strike="noStrike" spc="-1" dirty="0" err="1">
                <a:solidFill>
                  <a:schemeClr val="accent3"/>
                </a:solidFill>
                <a:latin typeface="Lucida Console"/>
              </a:rPr>
              <a:t>op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=('*'|'/') b=</a:t>
            </a:r>
            <a:r>
              <a:rPr lang="pt-PT" sz="1600" b="1" spc="-1" dirty="0" err="1">
                <a:solidFill>
                  <a:schemeClr val="tx2"/>
                </a:solidFill>
                <a:latin typeface="Lucida Console"/>
              </a:rPr>
              <a:t>expr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{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                 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if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( $</a:t>
            </a:r>
            <a:r>
              <a:rPr lang="pt-PT" sz="1600" b="1" spc="-1" dirty="0" err="1">
                <a:solidFill>
                  <a:schemeClr val="accent3"/>
                </a:solidFill>
                <a:latin typeface="Lucida Console"/>
              </a:rPr>
              <a:t>op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.getType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()==MUL ) 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                       $</a:t>
            </a:r>
            <a:r>
              <a:rPr lang="pt-PT" sz="1600" b="0" strike="noStrike" spc="-1" dirty="0">
                <a:solidFill>
                  <a:schemeClr val="tx2"/>
                </a:solidFill>
                <a:latin typeface="Lucida Console"/>
              </a:rPr>
              <a:t>v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= $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a.v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* $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b.v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;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                 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else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                       $</a:t>
            </a:r>
            <a:r>
              <a:rPr lang="pt-PT" sz="1600" b="0" strike="noStrike" spc="-1" dirty="0">
                <a:solidFill>
                  <a:schemeClr val="tx2"/>
                </a:solidFill>
                <a:latin typeface="Lucida Console"/>
              </a:rPr>
              <a:t>v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= $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a.v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/ $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b.v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;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                 }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| a=</a:t>
            </a:r>
            <a:r>
              <a:rPr lang="pt-PT" sz="1600" b="1" spc="-1" dirty="0" err="1">
                <a:solidFill>
                  <a:schemeClr val="tx2"/>
                </a:solidFill>
                <a:latin typeface="Lucida Console"/>
              </a:rPr>
              <a:t>expr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600" b="1" spc="-1" dirty="0" err="1">
                <a:solidFill>
                  <a:schemeClr val="accent3"/>
                </a:solidFill>
                <a:latin typeface="Lucida Console"/>
              </a:rPr>
              <a:t>op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=('+'|'-') b=</a:t>
            </a:r>
            <a:r>
              <a:rPr lang="pt-PT" sz="1600" b="1" spc="-1" dirty="0" err="1">
                <a:solidFill>
                  <a:schemeClr val="tx2"/>
                </a:solidFill>
                <a:latin typeface="Lucida Console"/>
              </a:rPr>
              <a:t>expr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{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                 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if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( $</a:t>
            </a:r>
            <a:r>
              <a:rPr lang="pt-PT" sz="1600" b="1" spc="-1" dirty="0" err="1">
                <a:solidFill>
                  <a:schemeClr val="accent3"/>
                </a:solidFill>
                <a:latin typeface="Lucida Console"/>
              </a:rPr>
              <a:t>op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.getType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()==ADD ) 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                       $</a:t>
            </a:r>
            <a:r>
              <a:rPr lang="pt-PT" sz="1600" b="0" strike="noStrike" spc="-1" dirty="0">
                <a:solidFill>
                  <a:schemeClr val="tx2"/>
                </a:solidFill>
                <a:latin typeface="Lucida Console"/>
              </a:rPr>
              <a:t>v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= $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a.v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+ $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b.v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;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                 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else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                       $</a:t>
            </a:r>
            <a:r>
              <a:rPr lang="pt-PT" sz="1600" b="0" strike="noStrike" spc="-1" dirty="0">
                <a:solidFill>
                  <a:schemeClr val="tx2"/>
                </a:solidFill>
                <a:latin typeface="Lucida Console"/>
              </a:rPr>
              <a:t>v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= $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a.v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- $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b.v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;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                 }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| </a:t>
            </a:r>
            <a:r>
              <a:rPr lang="pt-PT" sz="1600" b="1" strike="noStrike" spc="-1" dirty="0">
                <a:solidFill>
                  <a:schemeClr val="accent6"/>
                </a:solidFill>
                <a:latin typeface="Lucida Console"/>
              </a:rPr>
              <a:t>INT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        {$</a:t>
            </a:r>
            <a:r>
              <a:rPr lang="pt-PT" sz="1600" b="0" strike="noStrike" spc="-1" dirty="0">
                <a:solidFill>
                  <a:schemeClr val="tx2"/>
                </a:solidFill>
                <a:latin typeface="Lucida Console"/>
              </a:rPr>
              <a:t>v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Integer.valueOf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($</a:t>
            </a:r>
            <a:r>
              <a:rPr lang="pt-PT" sz="1600" b="1" spc="-1" dirty="0" err="1">
                <a:solidFill>
                  <a:schemeClr val="accent6"/>
                </a:solidFill>
                <a:latin typeface="Lucida Console"/>
              </a:rPr>
              <a:t>INT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.getText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());}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| </a:t>
            </a:r>
            <a:r>
              <a:rPr lang="pt-PT" sz="1600" b="1" spc="-1" dirty="0">
                <a:solidFill>
                  <a:schemeClr val="accent2"/>
                </a:solidFill>
                <a:latin typeface="Lucida Console"/>
              </a:rPr>
              <a:t>ID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         {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String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id = $</a:t>
            </a:r>
            <a:r>
              <a:rPr lang="pt-PT" sz="1600" b="1" spc="-1" dirty="0" err="1">
                <a:solidFill>
                  <a:schemeClr val="accent2"/>
                </a:solidFill>
                <a:latin typeface="Lucida Console"/>
              </a:rPr>
              <a:t>ID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.getText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();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                  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if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( </a:t>
            </a:r>
            <a:r>
              <a:rPr lang="pt-PT" sz="1600" b="1" strike="noStrike" spc="-1" dirty="0" err="1">
                <a:solidFill>
                  <a:srgbClr val="7030A0"/>
                </a:solidFill>
                <a:latin typeface="Lucida Console"/>
              </a:rPr>
              <a:t>memory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.containsKey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(id) ) 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                        $</a:t>
            </a:r>
            <a:r>
              <a:rPr lang="pt-PT" sz="1600" b="0" strike="noStrike" spc="-1" dirty="0">
                <a:solidFill>
                  <a:schemeClr val="tx2"/>
                </a:solidFill>
                <a:latin typeface="Lucida Console"/>
              </a:rPr>
              <a:t>v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pt-PT" sz="1600" b="1" strike="noStrike" spc="-1" dirty="0" err="1">
                <a:solidFill>
                  <a:srgbClr val="7030A0"/>
                </a:solidFill>
                <a:latin typeface="Lucida Console"/>
              </a:rPr>
              <a:t>memory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.get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(id);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                 }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| '(' e=</a:t>
            </a:r>
            <a:r>
              <a:rPr lang="pt-PT" sz="1600" b="1" spc="-1" dirty="0" err="1">
                <a:solidFill>
                  <a:schemeClr val="tx2"/>
                </a:solidFill>
                <a:latin typeface="Lucida Console"/>
              </a:rPr>
              <a:t>expr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')' {$</a:t>
            </a:r>
            <a:r>
              <a:rPr lang="pt-PT" sz="1600" b="0" strike="noStrike" spc="-1" dirty="0">
                <a:solidFill>
                  <a:schemeClr val="tx2"/>
                </a:solidFill>
                <a:latin typeface="Lucida Console"/>
              </a:rPr>
              <a:t>v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= $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e.v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;}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;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8C725461-EFAE-4095-87A4-022D78BA9D0B}"/>
              </a:ext>
            </a:extLst>
          </p:cNvPr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Grammar with Semantic Actions</a:t>
            </a:r>
            <a:endParaRPr lang="pt-PT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07AE4B88-C3EF-4DBD-9325-A8C35ACA33A1}"/>
              </a:ext>
            </a:extLst>
          </p:cNvPr>
          <p:cNvSpPr/>
          <p:nvPr/>
        </p:nvSpPr>
        <p:spPr>
          <a:xfrm>
            <a:off x="117231" y="1417320"/>
            <a:ext cx="8947796" cy="3400865"/>
          </a:xfrm>
          <a:prstGeom prst="snip2DiagRect">
            <a:avLst>
              <a:gd name="adj1" fmla="val 0"/>
              <a:gd name="adj2" fmla="val 11623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Grammar (Tokens)</a:t>
            </a:r>
            <a:endParaRPr lang="pt-PT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MUL : '*' ;      // atribui nomes aos operadores para usar na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DIV : '/' ;      // gramática em cima, e identificar a operação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ADD : '+' ;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SUB : '-' ;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ID : [a-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zA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-Z]+ ;      // reconhece identificadores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INT : [0-9]+ ;        // reconhece inteiros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NEWLINE:'\r'? '\n' ;  // devolve o fim de linha para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                  // terminar a expressão</a:t>
            </a:r>
          </a:p>
          <a:p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WS : [ \t]+ -&gt;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skip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; // ignora os espaços e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tabs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7FB1992D-937A-4A7A-B074-DD8C0158BDC0}"/>
              </a:ext>
            </a:extLst>
          </p:cNvPr>
          <p:cNvSpPr/>
          <p:nvPr/>
        </p:nvSpPr>
        <p:spPr>
          <a:xfrm>
            <a:off x="797169" y="4924542"/>
            <a:ext cx="3868616" cy="772873"/>
          </a:xfrm>
          <a:prstGeom prst="snip2DiagRect">
            <a:avLst>
              <a:gd name="adj1" fmla="val 0"/>
              <a:gd name="adj2" fmla="val 24251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A2ACF6F7-9999-4DAB-8E59-1FD2B63909ED}"/>
              </a:ext>
            </a:extLst>
          </p:cNvPr>
          <p:cNvSpPr/>
          <p:nvPr/>
        </p:nvSpPr>
        <p:spPr>
          <a:xfrm>
            <a:off x="211015" y="1500554"/>
            <a:ext cx="6002216" cy="2778369"/>
          </a:xfrm>
          <a:prstGeom prst="snip2DiagRect">
            <a:avLst>
              <a:gd name="adj1" fmla="val 0"/>
              <a:gd name="adj2" fmla="val 11623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Test Example</a:t>
            </a:r>
            <a:endParaRPr lang="pt-PT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// </a:t>
            </a:r>
            <a:r>
              <a:rPr lang="pt-PT" sz="1600" spc="-1" dirty="0">
                <a:solidFill>
                  <a:srgbClr val="FF0000"/>
                </a:solidFill>
                <a:latin typeface="Lucida Console"/>
              </a:rPr>
              <a:t>ActionExpr</a:t>
            </a: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.g4</a:t>
            </a:r>
          </a:p>
          <a:p>
            <a:r>
              <a:rPr lang="pt-PT" sz="1600" spc="-1" dirty="0" err="1">
                <a:solidFill>
                  <a:srgbClr val="000000"/>
                </a:solidFill>
                <a:latin typeface="Lucida Console"/>
              </a:rPr>
              <a:t>grammar</a:t>
            </a: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600" b="1" spc="-1" dirty="0" err="1">
                <a:solidFill>
                  <a:srgbClr val="FF0000"/>
                </a:solidFill>
                <a:latin typeface="Lucida Console"/>
              </a:rPr>
              <a:t>ActionExpr</a:t>
            </a:r>
            <a:r>
              <a:rPr lang="pt-PT" sz="1600" spc="-1" dirty="0">
                <a:solidFill>
                  <a:srgbClr val="000000"/>
                </a:solidFill>
                <a:latin typeface="Lucida Console"/>
              </a:rPr>
              <a:t>;	   // nome da gramática</a:t>
            </a:r>
            <a:endParaRPr lang="pt-PT" sz="1600" spc="-1" dirty="0">
              <a:solidFill>
                <a:srgbClr val="000000"/>
              </a:solidFill>
            </a:endParaRPr>
          </a:p>
          <a:p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@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parser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::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header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{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import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java.util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.*;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import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java.lang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.*;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  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import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java.io.*;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}</a:t>
            </a:r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Lucida Console"/>
              </a:rPr>
              <a:t>…</a:t>
            </a:r>
            <a:endParaRPr lang="pt-PT" sz="1600" b="0" strike="noStrike" spc="-1" dirty="0">
              <a:solidFill>
                <a:srgbClr val="000000"/>
              </a:solidFill>
              <a:highlight>
                <a:srgbClr val="FFFF00"/>
              </a:highlight>
              <a:latin typeface="Arial"/>
            </a:endParaRPr>
          </a:p>
          <a:p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WS : [ \t]+ -&gt;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skip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; //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toss</a:t>
            </a:r>
            <a:r>
              <a:rPr lang="pt-PT" sz="1600" b="0" strike="noStrike" spc="-1" dirty="0">
                <a:solidFill>
                  <a:srgbClr val="000000"/>
                </a:solidFill>
                <a:latin typeface="Lucida Console"/>
              </a:rPr>
              <a:t> out </a:t>
            </a:r>
            <a:r>
              <a:rPr lang="pt-PT" sz="1600" b="0" strike="noStrike" spc="-1" dirty="0" err="1">
                <a:solidFill>
                  <a:srgbClr val="000000"/>
                </a:solidFill>
                <a:latin typeface="Lucida Console"/>
              </a:rPr>
              <a:t>whitespace</a:t>
            </a:r>
            <a:endParaRPr lang="pt-PT" sz="1600" b="0" strike="noStrike" spc="-1" dirty="0">
              <a:solidFill>
                <a:srgbClr val="000000"/>
              </a:solidFill>
              <a:latin typeface="Lucida Console"/>
            </a:endParaRPr>
          </a:p>
          <a:p>
            <a:endParaRPr lang="pt-PT" sz="1600" spc="-1" dirty="0">
              <a:solidFill>
                <a:srgbClr val="000000"/>
              </a:solidFill>
              <a:latin typeface="Lucida Console"/>
            </a:endParaRPr>
          </a:p>
          <a:p>
            <a:endParaRPr lang="pt-PT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b="1" strike="noStrike" spc="-1" dirty="0">
                <a:solidFill>
                  <a:srgbClr val="000000"/>
                </a:solidFill>
                <a:latin typeface="Arial"/>
              </a:rPr>
              <a:t>Gerar Classes ANTLR4 e compilar</a:t>
            </a:r>
          </a:p>
          <a:p>
            <a:pPr lvl="1"/>
            <a:r>
              <a:rPr lang="pt-PT" sz="2000" b="0" strike="noStrike" spc="-1" dirty="0">
                <a:solidFill>
                  <a:srgbClr val="000000"/>
                </a:solidFill>
                <a:latin typeface="Lucida Console"/>
              </a:rPr>
              <a:t>$ antlr4 ActionExpr.g4</a:t>
            </a: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pPr lvl="1"/>
            <a:r>
              <a:rPr lang="pt-PT" sz="2000" b="0" strike="noStrike" spc="-1" dirty="0">
                <a:solidFill>
                  <a:srgbClr val="000000"/>
                </a:solidFill>
                <a:latin typeface="Lucida Console"/>
              </a:rPr>
              <a:t>$ </a:t>
            </a:r>
            <a:r>
              <a:rPr lang="pt-PT" sz="2000" b="0" strike="noStrike" spc="-1" dirty="0" err="1">
                <a:solidFill>
                  <a:srgbClr val="000000"/>
                </a:solidFill>
                <a:latin typeface="Lucida Console"/>
              </a:rPr>
              <a:t>javac</a:t>
            </a:r>
            <a:r>
              <a:rPr lang="pt-PT" sz="2000" b="0" strike="noStrike" spc="-1" dirty="0">
                <a:solidFill>
                  <a:srgbClr val="000000"/>
                </a:solidFill>
                <a:latin typeface="Lucida Console"/>
              </a:rPr>
              <a:t> ActionExpr*.java</a:t>
            </a: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559A31B4-CA82-4A38-B1DA-99DB980B3762}"/>
              </a:ext>
            </a:extLst>
          </p:cNvPr>
          <p:cNvSpPr/>
          <p:nvPr/>
        </p:nvSpPr>
        <p:spPr>
          <a:xfrm>
            <a:off x="3575538" y="1359877"/>
            <a:ext cx="5568462" cy="1863969"/>
          </a:xfrm>
          <a:prstGeom prst="snip2DiagRect">
            <a:avLst>
              <a:gd name="adj1" fmla="val 0"/>
              <a:gd name="adj2" fmla="val 10964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5" name="TextShape 1"/>
          <p:cNvSpPr txBox="1"/>
          <p:nvPr/>
        </p:nvSpPr>
        <p:spPr>
          <a:xfrm>
            <a:off x="457200" y="274680"/>
            <a:ext cx="8229240" cy="8038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Test Example</a:t>
            </a:r>
            <a:endParaRPr lang="pt-PT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0" y="1078524"/>
            <a:ext cx="3200400" cy="235047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2900" indent="-166688">
              <a:buFont typeface="Arial" panose="020B0604020202020204" pitchFamily="34" charset="0"/>
              <a:buChar char="•"/>
            </a:pPr>
            <a:r>
              <a:rPr lang="pt-PT" sz="2000" b="1" strike="noStrike" spc="-1" dirty="0">
                <a:solidFill>
                  <a:srgbClr val="000000"/>
                </a:solidFill>
                <a:latin typeface="Arial"/>
              </a:rPr>
              <a:t>teste.txt</a:t>
            </a: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pPr lvl="1"/>
            <a:r>
              <a:rPr lang="pt-PT" sz="1600" i="1" strike="noStrik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Console"/>
              </a:rPr>
              <a:t>var=2+5</a:t>
            </a:r>
            <a:endParaRPr lang="pt-PT" sz="1600" i="1" strike="noStrik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</a:endParaRPr>
          </a:p>
          <a:p>
            <a:pPr lvl="1"/>
            <a:r>
              <a:rPr lang="pt-PT" sz="1600" i="1" strike="noStrik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Console"/>
              </a:rPr>
              <a:t>teste=2*3</a:t>
            </a:r>
            <a:endParaRPr lang="pt-PT" sz="1600" i="1" strike="noStrik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</a:endParaRPr>
          </a:p>
          <a:p>
            <a:pPr lvl="1"/>
            <a:r>
              <a:rPr lang="pt-PT" sz="1600" i="1" strike="noStrike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Console"/>
              </a:rPr>
              <a:t>teste+var</a:t>
            </a:r>
            <a:endParaRPr lang="pt-PT" sz="1600" i="1" strike="noStrik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</a:endParaRPr>
          </a:p>
          <a:p>
            <a:pPr lvl="1"/>
            <a:r>
              <a:rPr lang="pt-PT" sz="1600" i="1" strike="noStrik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Console"/>
              </a:rPr>
              <a:t>nova=(</a:t>
            </a:r>
            <a:r>
              <a:rPr lang="pt-PT" sz="1600" i="1" strike="noStrike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Console"/>
              </a:rPr>
              <a:t>teste+var</a:t>
            </a:r>
            <a:r>
              <a:rPr lang="pt-PT" sz="1600" i="1" strike="noStrik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Console"/>
              </a:rPr>
              <a:t>)*2-5*3</a:t>
            </a:r>
            <a:endParaRPr lang="pt-PT" sz="1600" i="1" strike="noStrik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</a:endParaRPr>
          </a:p>
          <a:p>
            <a:pPr lvl="1"/>
            <a:r>
              <a:rPr lang="pt-PT" sz="1600" i="1" strike="noStrik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Console"/>
              </a:rPr>
              <a:t>nova</a:t>
            </a:r>
            <a:endParaRPr lang="pt-PT" sz="1600" i="1" strike="noStrik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</a:endParaRPr>
          </a:p>
          <a:p>
            <a:pPr lvl="1"/>
            <a:r>
              <a:rPr lang="pt-PT" sz="1600" i="1" strike="noStrik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Console"/>
              </a:rPr>
              <a:t>(2*20+1)*2+15</a:t>
            </a:r>
            <a:endParaRPr lang="pt-PT" sz="1600" i="1" strike="noStrik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</a:endParaRPr>
          </a:p>
          <a:p>
            <a:endParaRPr lang="pt-PT" sz="2000" b="0" i="1" strike="noStrike" spc="-1" dirty="0">
              <a:solidFill>
                <a:srgbClr val="0070C0"/>
              </a:solid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BDD143-FC78-4950-B23C-0C9E28105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2" y="3141785"/>
            <a:ext cx="8979516" cy="36693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Shape 2">
            <a:extLst>
              <a:ext uri="{FF2B5EF4-FFF2-40B4-BE49-F238E27FC236}">
                <a16:creationId xmlns:a16="http://schemas.microsoft.com/office/drawing/2014/main" id="{29C71746-E783-473C-8094-FC1132AAFA0D}"/>
              </a:ext>
            </a:extLst>
          </p:cNvPr>
          <p:cNvSpPr txBox="1"/>
          <p:nvPr/>
        </p:nvSpPr>
        <p:spPr>
          <a:xfrm>
            <a:off x="3200400" y="1078524"/>
            <a:ext cx="5943600" cy="235047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2900" indent="-166688">
              <a:buFont typeface="Arial" panose="020B0604020202020204" pitchFamily="34" charset="0"/>
              <a:buChar char="•"/>
            </a:pPr>
            <a:r>
              <a:rPr lang="pt-PT" sz="2000" b="1" strike="noStrike" spc="-1" dirty="0">
                <a:solidFill>
                  <a:srgbClr val="000000"/>
                </a:solidFill>
                <a:latin typeface="Arial"/>
              </a:rPr>
              <a:t>Correr exemplo</a:t>
            </a: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pPr lvl="1"/>
            <a:r>
              <a:rPr lang="pt-PT" b="0" strike="noStrike" spc="-1" dirty="0">
                <a:solidFill>
                  <a:srgbClr val="000000"/>
                </a:solidFill>
                <a:latin typeface="Lucida Console"/>
              </a:rPr>
              <a:t>$ </a:t>
            </a:r>
            <a:r>
              <a:rPr lang="pt-PT" b="0" strike="noStrike" spc="-1" dirty="0" err="1">
                <a:solidFill>
                  <a:srgbClr val="000000"/>
                </a:solidFill>
                <a:latin typeface="Lucida Console"/>
              </a:rPr>
              <a:t>grun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b="0" strike="noStrike" spc="-1" dirty="0" err="1">
                <a:solidFill>
                  <a:srgbClr val="000000"/>
                </a:solidFill>
                <a:latin typeface="Lucida Console"/>
              </a:rPr>
              <a:t>ActionExpr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b="1" strike="noStrike" spc="-1" dirty="0" err="1">
                <a:solidFill>
                  <a:srgbClr val="000000"/>
                </a:solidFill>
                <a:latin typeface="Lucida Console"/>
              </a:rPr>
              <a:t>lprog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</a:rPr>
              <a:t> -</a:t>
            </a:r>
            <a:r>
              <a:rPr lang="pt-PT" b="0" strike="noStrike" spc="-1" dirty="0" err="1">
                <a:solidFill>
                  <a:srgbClr val="000000"/>
                </a:solidFill>
                <a:latin typeface="Lucida Console"/>
              </a:rPr>
              <a:t>gui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b="0" i="1" strike="noStrike" spc="-1" dirty="0">
                <a:solidFill>
                  <a:srgbClr val="000000"/>
                </a:solidFill>
                <a:latin typeface="Lucida Console"/>
              </a:rPr>
              <a:t>teste.txt</a:t>
            </a:r>
            <a:endParaRPr lang="pt-PT" b="0" i="1" strike="noStrike" spc="-1" dirty="0">
              <a:solidFill>
                <a:srgbClr val="000000"/>
              </a:solidFill>
              <a:latin typeface="Arial"/>
            </a:endParaRPr>
          </a:p>
          <a:p>
            <a:pPr lvl="1"/>
            <a:r>
              <a:rPr lang="pt-PT" sz="1600" b="0" strike="noStrike" spc="-1" dirty="0">
                <a:latin typeface="Lucida Console"/>
              </a:rPr>
              <a:t>var:7</a:t>
            </a:r>
            <a:endParaRPr lang="pt-PT" sz="1600" b="0" strike="noStrike" spc="-1" dirty="0">
              <a:latin typeface="Arial"/>
            </a:endParaRPr>
          </a:p>
          <a:p>
            <a:pPr lvl="1"/>
            <a:r>
              <a:rPr lang="pt-PT" sz="1600" b="0" strike="noStrike" spc="-1" dirty="0">
                <a:latin typeface="Lucida Console"/>
              </a:rPr>
              <a:t>teste:6</a:t>
            </a:r>
            <a:endParaRPr lang="pt-PT" sz="1600" b="0" strike="noStrike" spc="-1" dirty="0">
              <a:latin typeface="Arial"/>
            </a:endParaRPr>
          </a:p>
          <a:p>
            <a:pPr lvl="1"/>
            <a:r>
              <a:rPr lang="pt-PT" sz="1600" b="0" strike="noStrike" spc="-1" dirty="0">
                <a:latin typeface="Lucida Console"/>
              </a:rPr>
              <a:t>13</a:t>
            </a:r>
            <a:endParaRPr lang="pt-PT" sz="1600" b="0" strike="noStrike" spc="-1" dirty="0">
              <a:latin typeface="Arial"/>
            </a:endParaRPr>
          </a:p>
          <a:p>
            <a:pPr lvl="1"/>
            <a:r>
              <a:rPr lang="pt-PT" sz="1600" b="0" strike="noStrike" spc="-1" dirty="0">
                <a:latin typeface="Lucida Console"/>
              </a:rPr>
              <a:t>nova:11</a:t>
            </a:r>
            <a:endParaRPr lang="pt-PT" sz="1600" b="0" strike="noStrike" spc="-1" dirty="0">
              <a:latin typeface="Arial"/>
            </a:endParaRPr>
          </a:p>
          <a:p>
            <a:pPr lvl="1"/>
            <a:r>
              <a:rPr lang="pt-PT" sz="1600" b="0" strike="noStrike" spc="-1" dirty="0">
                <a:latin typeface="Lucida Console"/>
              </a:rPr>
              <a:t>11</a:t>
            </a:r>
            <a:endParaRPr lang="pt-PT" sz="1600" b="0" strike="noStrike" spc="-1" dirty="0">
              <a:latin typeface="Arial"/>
            </a:endParaRPr>
          </a:p>
          <a:p>
            <a:pPr lvl="1"/>
            <a:r>
              <a:rPr lang="pt-PT" sz="1600" b="0" strike="noStrike" spc="-1" dirty="0">
                <a:latin typeface="Lucida Console"/>
              </a:rPr>
              <a:t>97</a:t>
            </a:r>
            <a:endParaRPr lang="pt-PT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br>
              <a:rPr dirty="0"/>
            </a:b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Exercise</a:t>
            </a:r>
            <a:endParaRPr lang="pt-PT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457200" y="1600200"/>
            <a:ext cx="8311662" cy="496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Arial"/>
              </a:rPr>
              <a:t>Given the previous example of grammar with semantic actions, do the following:</a:t>
            </a:r>
            <a:endParaRPr lang="pt-PT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US" b="0" strike="noStrike" spc="-1" dirty="0">
                <a:solidFill>
                  <a:srgbClr val="000000"/>
                </a:solidFill>
                <a:latin typeface="Arial"/>
              </a:rPr>
              <a:t>Delete the code for semantic actions;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US" b="0" strike="noStrike" spc="-1" dirty="0">
                <a:solidFill>
                  <a:srgbClr val="000000"/>
                </a:solidFill>
                <a:latin typeface="Arial"/>
              </a:rPr>
              <a:t>Using grammar, implement an application that does the same (evaluate arithmetic expressions with variables) using Visitors;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US" b="0" strike="noStrike" spc="-1" dirty="0">
                <a:solidFill>
                  <a:srgbClr val="000000"/>
                </a:solidFill>
                <a:latin typeface="Arial"/>
              </a:rPr>
              <a:t>Now repeat the previous point using </a:t>
            </a:r>
            <a:r>
              <a:rPr lang="en-US" b="0" strike="noStrike" spc="-1">
                <a:solidFill>
                  <a:srgbClr val="000000"/>
                </a:solidFill>
                <a:latin typeface="Arial"/>
              </a:rPr>
              <a:t>Listeners.</a:t>
            </a:r>
            <a:endParaRPr lang="pt-PT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2"/>
          <p:cNvSpPr txBox="1"/>
          <p:nvPr/>
        </p:nvSpPr>
        <p:spPr>
          <a:xfrm>
            <a:off x="457200" y="1417320"/>
            <a:ext cx="8686800" cy="4967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3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Terence Parr speaking about ANTLR4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80520">
              <a:lnSpc>
                <a:spcPct val="10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US" sz="2400" b="0" u="sng" strike="noStrike" spc="-1" dirty="0">
                <a:solidFill>
                  <a:srgbClr val="1155CC"/>
                </a:solidFill>
                <a:uFillTx/>
                <a:latin typeface="Arial"/>
                <a:ea typeface="Arial"/>
                <a:hlinkClick r:id="rId2"/>
              </a:rPr>
              <a:t>http://vimeo.com/m/59285751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buFont typeface="Arial"/>
              <a:buChar char="●"/>
            </a:pPr>
            <a:r>
              <a:rPr lang="en-US" sz="3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ANTLR4-Website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80520">
              <a:lnSpc>
                <a:spcPct val="10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US" sz="2400" b="0" u="sng" strike="noStrike" spc="-1" dirty="0">
                <a:solidFill>
                  <a:srgbClr val="1155CC"/>
                </a:solidFill>
                <a:uFillTx/>
                <a:latin typeface="Arial"/>
                <a:ea typeface="Arial"/>
                <a:hlinkClick r:id="rId3"/>
              </a:rPr>
              <a:t>http://www.antlr.org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buFont typeface="Arial"/>
              <a:buChar char="●"/>
            </a:pPr>
            <a:r>
              <a:rPr lang="en-US" sz="3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Book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80520">
              <a:lnSpc>
                <a:spcPct val="10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US" sz="2400" b="0" u="sng" strike="noStrike" spc="-150" dirty="0">
                <a:solidFill>
                  <a:srgbClr val="1155CC"/>
                </a:solidFill>
                <a:uFillTx/>
                <a:latin typeface="Arial"/>
                <a:ea typeface="Arial"/>
                <a:hlinkClick r:id="rId4"/>
              </a:rPr>
              <a:t>http://pragprog.com/book/tpantlr2/the-definitive-antlr-4-reference</a:t>
            </a:r>
            <a:endParaRPr lang="en-US" sz="2400" b="0" strike="noStrike" spc="-150" dirty="0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buFont typeface="Arial"/>
              <a:buChar char="●"/>
            </a:pPr>
            <a:r>
              <a:rPr lang="en-US" sz="3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Based on</a:t>
            </a:r>
            <a:r>
              <a:rPr lang="en-US" sz="3000" spc="-1" dirty="0">
                <a:solidFill>
                  <a:srgbClr val="000000"/>
                </a:solidFill>
                <a:ea typeface="Arial"/>
              </a:rPr>
              <a:t> </a:t>
            </a:r>
            <a:r>
              <a:rPr lang="en-US" sz="3000" spc="-1" dirty="0" err="1">
                <a:solidFill>
                  <a:srgbClr val="000000"/>
                </a:solidFill>
                <a:ea typeface="Arial"/>
              </a:rPr>
              <a:t>O.Zeigermann’s</a:t>
            </a:r>
            <a:r>
              <a:rPr lang="en-US" sz="3000" spc="-1" dirty="0">
                <a:solidFill>
                  <a:srgbClr val="000000"/>
                </a:solidFill>
                <a:ea typeface="Arial"/>
              </a:rPr>
              <a:t> GitHub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80520">
              <a:lnSpc>
                <a:spcPct val="100000"/>
              </a:lnSpc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US" sz="2400" b="0" u="sng" strike="noStrike" spc="-1" dirty="0">
                <a:solidFill>
                  <a:srgbClr val="1155CC"/>
                </a:solidFill>
                <a:uFillTx/>
                <a:latin typeface="Arial"/>
                <a:ea typeface="Arial"/>
                <a:hlinkClick r:id="rId5"/>
              </a:rPr>
              <a:t>https://github.com/DJCordhose/antlr4-sandbox</a:t>
            </a:r>
            <a:endParaRPr lang="en-US" sz="2400" b="0" u="sng" strike="noStrike" spc="-1" dirty="0">
              <a:solidFill>
                <a:srgbClr val="1155CC"/>
              </a:solidFill>
              <a:uFillTx/>
              <a:latin typeface="Arial"/>
              <a:ea typeface="Arial"/>
            </a:endParaRPr>
          </a:p>
          <a:p>
            <a:pPr marL="457200" indent="-418680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buFont typeface="Arial"/>
              <a:buChar char="●"/>
            </a:pPr>
            <a:r>
              <a:rPr lang="en-US" sz="3000" spc="-1" dirty="0">
                <a:solidFill>
                  <a:srgbClr val="000000"/>
                </a:solidFill>
                <a:ea typeface="Arial"/>
              </a:rPr>
              <a:t>Repository of grammars written for ANTLR v4</a:t>
            </a:r>
            <a:r>
              <a:rPr lang="en-US" sz="3000" spc="-1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 marL="914400" lvl="1" indent="-38052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US" sz="2400" spc="-1" dirty="0">
                <a:solidFill>
                  <a:srgbClr val="000000"/>
                </a:solidFill>
                <a:hlinkClick r:id="rId6"/>
              </a:rPr>
              <a:t>https://github.com/antlr/grammars-v4</a:t>
            </a:r>
            <a:endParaRPr lang="en-US" sz="2400" spc="-1" dirty="0">
              <a:solidFill>
                <a:srgbClr val="000000"/>
              </a:solidFill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249E4643-AA9B-474C-BFC9-7C1B4436BEEC}"/>
              </a:ext>
            </a:extLst>
          </p:cNvPr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br>
              <a:rPr dirty="0"/>
            </a:b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Resources</a:t>
            </a:r>
            <a:endParaRPr lang="pt-PT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F7EA20EB-FA14-4E41-8A7C-D5DD559B6111}"/>
              </a:ext>
            </a:extLst>
          </p:cNvPr>
          <p:cNvSpPr/>
          <p:nvPr/>
        </p:nvSpPr>
        <p:spPr>
          <a:xfrm>
            <a:off x="216000" y="2426677"/>
            <a:ext cx="8712000" cy="2051538"/>
          </a:xfrm>
          <a:prstGeom prst="snip2Diag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Installation (http://www.antlr.org/)</a:t>
            </a:r>
            <a:endParaRPr lang="pt-PT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216000" y="1600200"/>
            <a:ext cx="8928000" cy="4967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pt-PT" sz="2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LINUX</a:t>
            </a:r>
            <a:endParaRPr lang="pt-PT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PT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$ cd /usr/local/lib</a:t>
            </a:r>
          </a:p>
          <a:p>
            <a:pPr>
              <a:lnSpc>
                <a:spcPct val="150000"/>
              </a:lnSpc>
            </a:pP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$ wget https://www.antlr.org/download/antlr-4.9.2-complete.jar</a:t>
            </a:r>
          </a:p>
          <a:p>
            <a:pPr>
              <a:lnSpc>
                <a:spcPct val="150000"/>
              </a:lnSpc>
            </a:pP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$ export CLASSPATH=".:/usr/local/lib/antlr-4.9.2-complete.jar:$CLASSPATH"</a:t>
            </a:r>
          </a:p>
          <a:p>
            <a:pPr>
              <a:lnSpc>
                <a:spcPct val="150000"/>
              </a:lnSpc>
            </a:pP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$ alias antlr4='java -jar /usr/local/lib/antlr-4.9.2-complete.jar'</a:t>
            </a:r>
          </a:p>
          <a:p>
            <a:pPr>
              <a:lnSpc>
                <a:spcPct val="150000"/>
              </a:lnSpc>
            </a:pPr>
            <a:r>
              <a:rPr lang="pt-PT" sz="1400" b="0" strike="noStrike" spc="-1" dirty="0">
                <a:solidFill>
                  <a:srgbClr val="000000"/>
                </a:solidFill>
                <a:latin typeface="Lucida Console"/>
                <a:ea typeface="Arial"/>
              </a:rPr>
              <a:t>$ alias grun='java org.antlr.v4.gui.TestRig'</a:t>
            </a:r>
            <a:endParaRPr lang="pt-PT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45"/>
          <p:cNvPicPr/>
          <p:nvPr/>
        </p:nvPicPr>
        <p:blipFill rotWithShape="1">
          <a:blip r:embed="rId2"/>
          <a:srcRect t="10746" r="6342"/>
          <a:stretch/>
        </p:blipFill>
        <p:spPr>
          <a:xfrm>
            <a:off x="163943" y="4137135"/>
            <a:ext cx="8815754" cy="221446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Parsing with ANTLR4?</a:t>
            </a:r>
            <a:endParaRPr lang="pt-PT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444468"/>
            <a:ext cx="8229240" cy="334051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3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Identify and reveal the implicit structure</a:t>
            </a:r>
          </a:p>
          <a:p>
            <a:pPr algn="ctr">
              <a:lnSpc>
                <a:spcPct val="100000"/>
              </a:lnSpc>
            </a:pPr>
            <a:r>
              <a:rPr lang="en-US" sz="3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of an entry in a parse tree</a:t>
            </a:r>
            <a:endParaRPr lang="pt-PT" sz="3000" b="0" strike="noStrike" spc="-1" dirty="0">
              <a:solidFill>
                <a:srgbClr val="000000"/>
              </a:solidFill>
              <a:latin typeface="Arial"/>
              <a:ea typeface="Arial"/>
            </a:endParaRPr>
          </a:p>
          <a:p>
            <a:pPr marL="457200" indent="-41868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Arial"/>
              <a:buChar char="●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The structure is described as a grammar</a:t>
            </a:r>
          </a:p>
          <a:p>
            <a:pPr marL="457200" indent="-41868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Arial"/>
              <a:buChar char="●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It is divided into lexical and syntactic analyzer</a:t>
            </a:r>
          </a:p>
          <a:p>
            <a:pPr marL="457200" indent="-41868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Font typeface="Arial"/>
              <a:buChar char="●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The parse tree can be self-generated</a:t>
            </a:r>
            <a:endParaRPr lang="pt-P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C24FEFDA-18EF-4811-B05B-7A77B1512F79}"/>
              </a:ext>
            </a:extLst>
          </p:cNvPr>
          <p:cNvSpPr/>
          <p:nvPr/>
        </p:nvSpPr>
        <p:spPr>
          <a:xfrm>
            <a:off x="117231" y="2039818"/>
            <a:ext cx="8947796" cy="2108670"/>
          </a:xfrm>
          <a:prstGeom prst="snip2Diag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First Example</a:t>
            </a:r>
            <a:endParaRPr lang="pt-PT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294972" y="1417320"/>
            <a:ext cx="8849028" cy="23376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PT" sz="2400" b="1" spc="-1" dirty="0">
                <a:solidFill>
                  <a:srgbClr val="0070C0"/>
                </a:solidFill>
                <a:latin typeface="Arial"/>
              </a:rPr>
              <a:t>Hello</a:t>
            </a:r>
            <a:r>
              <a:rPr lang="pt-PT" sz="2400" b="1" spc="-1" dirty="0">
                <a:latin typeface="Arial"/>
              </a:rPr>
              <a:t>.g4</a:t>
            </a:r>
          </a:p>
          <a:p>
            <a:endParaRPr lang="pt-PT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pt-PT" b="0" strike="noStrike" spc="-1" dirty="0">
                <a:solidFill>
                  <a:srgbClr val="00B050"/>
                </a:solidFill>
                <a:latin typeface="Lucida Console"/>
              </a:rPr>
              <a:t>// Define a </a:t>
            </a:r>
            <a:r>
              <a:rPr lang="pt-PT" b="0" strike="noStrike" spc="-1" dirty="0" err="1">
                <a:solidFill>
                  <a:srgbClr val="00B050"/>
                </a:solidFill>
                <a:latin typeface="Lucida Console"/>
              </a:rPr>
              <a:t>grammar</a:t>
            </a:r>
            <a:r>
              <a:rPr lang="pt-PT" b="0" strike="noStrike" spc="-1" dirty="0">
                <a:solidFill>
                  <a:srgbClr val="00B050"/>
                </a:solidFill>
                <a:latin typeface="Lucida Console"/>
              </a:rPr>
              <a:t> </a:t>
            </a:r>
            <a:r>
              <a:rPr lang="pt-PT" b="0" strike="noStrike" spc="-1" dirty="0" err="1">
                <a:solidFill>
                  <a:srgbClr val="00B050"/>
                </a:solidFill>
                <a:latin typeface="Lucida Console"/>
              </a:rPr>
              <a:t>called</a:t>
            </a:r>
            <a:r>
              <a:rPr lang="pt-PT" b="0" strike="noStrike" spc="-1" dirty="0">
                <a:solidFill>
                  <a:srgbClr val="00B050"/>
                </a:solidFill>
                <a:latin typeface="Lucida Console"/>
              </a:rPr>
              <a:t> </a:t>
            </a:r>
            <a:r>
              <a:rPr lang="pt-PT" spc="-1" dirty="0" err="1">
                <a:solidFill>
                  <a:srgbClr val="00B050"/>
                </a:solidFill>
                <a:latin typeface="Lucida Console"/>
              </a:rPr>
              <a:t>Hello</a:t>
            </a:r>
            <a:endParaRPr lang="pt-PT" spc="-1" dirty="0">
              <a:solidFill>
                <a:srgbClr val="00B050"/>
              </a:solidFill>
              <a:latin typeface="Lucida Console"/>
            </a:endParaRPr>
          </a:p>
          <a:p>
            <a:pPr>
              <a:spcBef>
                <a:spcPts val="600"/>
              </a:spcBef>
            </a:pPr>
            <a:r>
              <a:rPr lang="pt-PT" b="0" strike="noStrike" spc="-1" dirty="0" err="1">
                <a:solidFill>
                  <a:srgbClr val="000000"/>
                </a:solidFill>
                <a:latin typeface="Lucida Console"/>
              </a:rPr>
              <a:t>grammar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b="1" strike="noStrike" spc="-1" dirty="0" err="1">
                <a:solidFill>
                  <a:srgbClr val="0070C0"/>
                </a:solidFill>
                <a:latin typeface="Lucida Console"/>
              </a:rPr>
              <a:t>Hello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</a:rPr>
              <a:t>;</a:t>
            </a:r>
            <a:endParaRPr lang="pt-PT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pt-PT" spc="-1" dirty="0">
                <a:solidFill>
                  <a:srgbClr val="000000"/>
                </a:solidFill>
                <a:latin typeface="Lucida Console"/>
              </a:rPr>
              <a:t>start  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</a:rPr>
              <a:t>: 'hello' ID ;  </a:t>
            </a:r>
            <a:r>
              <a:rPr lang="pt-PT" b="0" strike="noStrike" spc="-1" dirty="0">
                <a:solidFill>
                  <a:srgbClr val="00B050"/>
                </a:solidFill>
                <a:latin typeface="Lucida Console"/>
              </a:rPr>
              <a:t>//match hello followed by an identifier</a:t>
            </a:r>
            <a:endParaRPr lang="pt-PT" b="0" strike="noStrike" spc="-1" dirty="0">
              <a:solidFill>
                <a:srgbClr val="00B050"/>
              </a:solidFill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pt-PT" b="0" strike="noStrike" spc="-1" dirty="0">
                <a:solidFill>
                  <a:srgbClr val="000000"/>
                </a:solidFill>
                <a:latin typeface="Lucida Console"/>
              </a:rPr>
              <a:t>ID : [</a:t>
            </a:r>
            <a:r>
              <a:rPr lang="pt-PT" b="0" strike="noStrike" spc="-1" dirty="0" err="1">
                <a:solidFill>
                  <a:srgbClr val="000000"/>
                </a:solidFill>
                <a:latin typeface="Lucida Console"/>
              </a:rPr>
              <a:t>a-z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</a:rPr>
              <a:t>]+ ;             </a:t>
            </a:r>
            <a:r>
              <a:rPr lang="pt-PT" b="0" strike="noStrike" spc="-1" dirty="0">
                <a:solidFill>
                  <a:srgbClr val="00B050"/>
                </a:solidFill>
                <a:latin typeface="Lucida Console"/>
              </a:rPr>
              <a:t>//match </a:t>
            </a:r>
            <a:r>
              <a:rPr lang="pt-PT" b="0" strike="noStrike" spc="-1" dirty="0" err="1">
                <a:solidFill>
                  <a:srgbClr val="00B050"/>
                </a:solidFill>
                <a:latin typeface="Lucida Console"/>
              </a:rPr>
              <a:t>lower</a:t>
            </a:r>
            <a:r>
              <a:rPr lang="pt-PT" b="0" strike="noStrike" spc="-1" dirty="0">
                <a:solidFill>
                  <a:srgbClr val="00B050"/>
                </a:solidFill>
                <a:latin typeface="Lucida Console"/>
              </a:rPr>
              <a:t>-case </a:t>
            </a:r>
            <a:r>
              <a:rPr lang="pt-PT" b="0" strike="noStrike" spc="-1" dirty="0" err="1">
                <a:solidFill>
                  <a:srgbClr val="00B050"/>
                </a:solidFill>
                <a:latin typeface="Lucida Console"/>
              </a:rPr>
              <a:t>identifiers</a:t>
            </a:r>
            <a:endParaRPr lang="pt-PT" b="0" strike="noStrike" spc="-1" dirty="0">
              <a:solidFill>
                <a:srgbClr val="00B050"/>
              </a:solidFill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pt-PT" b="0" strike="noStrike" spc="-1" dirty="0">
                <a:solidFill>
                  <a:srgbClr val="000000"/>
                </a:solidFill>
                <a:latin typeface="Lucida Console"/>
              </a:rPr>
              <a:t>WS : [ \t\r\n]+ -&gt; </a:t>
            </a:r>
            <a:r>
              <a:rPr lang="pt-PT" b="0" strike="noStrike" spc="-1" dirty="0" err="1">
                <a:solidFill>
                  <a:srgbClr val="000000"/>
                </a:solidFill>
                <a:latin typeface="Lucida Console"/>
              </a:rPr>
              <a:t>skip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</a:rPr>
              <a:t> ; </a:t>
            </a:r>
            <a:r>
              <a:rPr lang="pt-PT" b="0" strike="noStrike" spc="-1" dirty="0">
                <a:solidFill>
                  <a:srgbClr val="00B050"/>
                </a:solidFill>
                <a:latin typeface="Lucida Console"/>
              </a:rPr>
              <a:t>//</a:t>
            </a:r>
            <a:r>
              <a:rPr lang="pt-PT" b="0" strike="noStrike" spc="-1" dirty="0" err="1">
                <a:solidFill>
                  <a:srgbClr val="00B050"/>
                </a:solidFill>
                <a:latin typeface="Lucida Console"/>
              </a:rPr>
              <a:t>skip</a:t>
            </a:r>
            <a:r>
              <a:rPr lang="pt-PT" b="0" strike="noStrike" spc="-1" dirty="0">
                <a:solidFill>
                  <a:srgbClr val="00B050"/>
                </a:solidFill>
                <a:latin typeface="Lucida Console"/>
              </a:rPr>
              <a:t> </a:t>
            </a:r>
            <a:r>
              <a:rPr lang="pt-PT" b="0" strike="noStrike" spc="-1" dirty="0" err="1">
                <a:solidFill>
                  <a:srgbClr val="00B050"/>
                </a:solidFill>
                <a:latin typeface="Lucida Console"/>
              </a:rPr>
              <a:t>spaces</a:t>
            </a:r>
            <a:r>
              <a:rPr lang="pt-PT" b="0" strike="noStrike" spc="-1" dirty="0">
                <a:solidFill>
                  <a:srgbClr val="00B050"/>
                </a:solidFill>
                <a:latin typeface="Lucida Console"/>
              </a:rPr>
              <a:t>, </a:t>
            </a:r>
            <a:r>
              <a:rPr lang="pt-PT" b="0" strike="noStrike" spc="-1" dirty="0" err="1">
                <a:solidFill>
                  <a:srgbClr val="00B050"/>
                </a:solidFill>
                <a:latin typeface="Lucida Console"/>
              </a:rPr>
              <a:t>tabs</a:t>
            </a:r>
            <a:r>
              <a:rPr lang="pt-PT" b="0" strike="noStrike" spc="-1" dirty="0">
                <a:solidFill>
                  <a:srgbClr val="00B050"/>
                </a:solidFill>
                <a:latin typeface="Lucida Console"/>
              </a:rPr>
              <a:t>, </a:t>
            </a:r>
            <a:r>
              <a:rPr lang="pt-PT" b="0" strike="noStrike" spc="-1" dirty="0" err="1">
                <a:solidFill>
                  <a:srgbClr val="00B050"/>
                </a:solidFill>
                <a:latin typeface="Lucida Console"/>
              </a:rPr>
              <a:t>newlines</a:t>
            </a:r>
            <a:endParaRPr lang="pt-PT" b="0" strike="noStrike" spc="-1" dirty="0">
              <a:solidFill>
                <a:srgbClr val="00B050"/>
              </a:solidFill>
              <a:latin typeface="Arial"/>
            </a:endParaRPr>
          </a:p>
          <a:p>
            <a:r>
              <a:rPr lang="pt-PT" b="0" strike="noStrike" spc="-1" dirty="0">
                <a:solidFill>
                  <a:srgbClr val="000000"/>
                </a:solidFill>
                <a:latin typeface="Arial"/>
              </a:rPr>
              <a:t>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E8F62A87-A998-4C3C-9869-3A308395277B}"/>
              </a:ext>
            </a:extLst>
          </p:cNvPr>
          <p:cNvSpPr/>
          <p:nvPr/>
        </p:nvSpPr>
        <p:spPr>
          <a:xfrm>
            <a:off x="117231" y="1722922"/>
            <a:ext cx="8947796" cy="2271562"/>
          </a:xfrm>
          <a:prstGeom prst="snip2Diag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90201A42-CEAC-4DE1-805D-3264DD057922}"/>
              </a:ext>
            </a:extLst>
          </p:cNvPr>
          <p:cNvSpPr/>
          <p:nvPr/>
        </p:nvSpPr>
        <p:spPr>
          <a:xfrm>
            <a:off x="668215" y="5240216"/>
            <a:ext cx="3083170" cy="865808"/>
          </a:xfrm>
          <a:prstGeom prst="snip2Diag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First Example</a:t>
            </a:r>
            <a:endParaRPr lang="pt-PT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294972" y="1162287"/>
            <a:ext cx="8849028" cy="40779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PT" sz="2400" b="1" strike="noStrike" spc="-1" dirty="0">
                <a:solidFill>
                  <a:srgbClr val="0070C0"/>
                </a:solidFill>
                <a:latin typeface="Arial"/>
              </a:rPr>
              <a:t>Hello</a:t>
            </a:r>
            <a:r>
              <a:rPr lang="pt-PT" sz="2400" b="1" strike="noStrike" spc="-1" dirty="0">
                <a:solidFill>
                  <a:srgbClr val="000000"/>
                </a:solidFill>
                <a:latin typeface="Arial"/>
              </a:rPr>
              <a:t>.g4</a:t>
            </a:r>
            <a:endParaRPr lang="pt-PT" sz="24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pt-PT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pt-PT" b="0" strike="noStrike" spc="-1" dirty="0">
                <a:solidFill>
                  <a:srgbClr val="00B050"/>
                </a:solidFill>
                <a:latin typeface="Lucida Console"/>
              </a:rPr>
              <a:t>// Define a </a:t>
            </a:r>
            <a:r>
              <a:rPr lang="pt-PT" b="0" strike="noStrike" spc="-1" dirty="0" err="1">
                <a:solidFill>
                  <a:srgbClr val="00B050"/>
                </a:solidFill>
                <a:latin typeface="Lucida Console"/>
              </a:rPr>
              <a:t>grammar</a:t>
            </a:r>
            <a:r>
              <a:rPr lang="pt-PT" b="0" strike="noStrike" spc="-1" dirty="0">
                <a:solidFill>
                  <a:srgbClr val="00B050"/>
                </a:solidFill>
                <a:latin typeface="Lucida Console"/>
              </a:rPr>
              <a:t> </a:t>
            </a:r>
            <a:r>
              <a:rPr lang="pt-PT" b="0" strike="noStrike" spc="-1" dirty="0" err="1">
                <a:solidFill>
                  <a:srgbClr val="00B050"/>
                </a:solidFill>
                <a:latin typeface="Lucida Console"/>
              </a:rPr>
              <a:t>called</a:t>
            </a:r>
            <a:r>
              <a:rPr lang="pt-PT" b="0" strike="noStrike" spc="-1" dirty="0">
                <a:solidFill>
                  <a:srgbClr val="00B050"/>
                </a:solidFill>
                <a:latin typeface="Lucida Console"/>
              </a:rPr>
              <a:t> </a:t>
            </a:r>
            <a:r>
              <a:rPr lang="pt-PT" spc="-1" dirty="0" err="1">
                <a:solidFill>
                  <a:srgbClr val="00B050"/>
                </a:solidFill>
                <a:latin typeface="Lucida Console"/>
              </a:rPr>
              <a:t>Hello</a:t>
            </a:r>
            <a:endParaRPr lang="pt-PT" spc="-1" dirty="0">
              <a:solidFill>
                <a:srgbClr val="00B050"/>
              </a:solidFill>
              <a:latin typeface="Lucida Console"/>
            </a:endParaRPr>
          </a:p>
          <a:p>
            <a:pPr>
              <a:spcBef>
                <a:spcPts val="600"/>
              </a:spcBef>
            </a:pPr>
            <a:r>
              <a:rPr lang="pt-PT" b="0" strike="noStrike" spc="-1" dirty="0" err="1">
                <a:solidFill>
                  <a:srgbClr val="000000"/>
                </a:solidFill>
                <a:latin typeface="Lucida Console"/>
              </a:rPr>
              <a:t>grammar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b="1" strike="noStrike" spc="-1" dirty="0" err="1">
                <a:solidFill>
                  <a:srgbClr val="0070C0"/>
                </a:solidFill>
                <a:latin typeface="Lucida Console"/>
              </a:rPr>
              <a:t>Hello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</a:rPr>
              <a:t>;</a:t>
            </a:r>
            <a:endParaRPr lang="pt-PT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pt-PT" spc="-1" dirty="0">
                <a:solidFill>
                  <a:srgbClr val="FF0000"/>
                </a:solidFill>
                <a:latin typeface="Lucida Console"/>
              </a:rPr>
              <a:t>start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</a:rPr>
              <a:t>  : 'hello' ID ;  </a:t>
            </a:r>
            <a:r>
              <a:rPr lang="pt-PT" b="0" strike="noStrike" spc="-1" dirty="0">
                <a:solidFill>
                  <a:srgbClr val="00B050"/>
                </a:solidFill>
                <a:latin typeface="Lucida Console"/>
              </a:rPr>
              <a:t>//match hello followed by an identifier</a:t>
            </a:r>
            <a:endParaRPr lang="pt-PT" b="0" strike="noStrike" spc="-1" dirty="0">
              <a:solidFill>
                <a:srgbClr val="00B050"/>
              </a:solidFill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pt-PT" b="0" strike="noStrike" spc="-1" dirty="0">
                <a:solidFill>
                  <a:srgbClr val="000000"/>
                </a:solidFill>
                <a:latin typeface="Lucida Console"/>
              </a:rPr>
              <a:t>ID : [</a:t>
            </a:r>
            <a:r>
              <a:rPr lang="pt-PT" b="0" strike="noStrike" spc="-1" dirty="0" err="1">
                <a:solidFill>
                  <a:srgbClr val="000000"/>
                </a:solidFill>
                <a:latin typeface="Lucida Console"/>
              </a:rPr>
              <a:t>a-z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</a:rPr>
              <a:t>]+ ;             </a:t>
            </a:r>
            <a:r>
              <a:rPr lang="pt-PT" b="0" strike="noStrike" spc="-1" dirty="0">
                <a:solidFill>
                  <a:srgbClr val="00B050"/>
                </a:solidFill>
                <a:latin typeface="Lucida Console"/>
              </a:rPr>
              <a:t>//match </a:t>
            </a:r>
            <a:r>
              <a:rPr lang="pt-PT" b="0" strike="noStrike" spc="-1" dirty="0" err="1">
                <a:solidFill>
                  <a:srgbClr val="00B050"/>
                </a:solidFill>
                <a:latin typeface="Lucida Console"/>
              </a:rPr>
              <a:t>lower</a:t>
            </a:r>
            <a:r>
              <a:rPr lang="pt-PT" b="0" strike="noStrike" spc="-1" dirty="0">
                <a:solidFill>
                  <a:srgbClr val="00B050"/>
                </a:solidFill>
                <a:latin typeface="Lucida Console"/>
              </a:rPr>
              <a:t>-case </a:t>
            </a:r>
            <a:r>
              <a:rPr lang="pt-PT" b="0" strike="noStrike" spc="-1" dirty="0" err="1">
                <a:solidFill>
                  <a:srgbClr val="00B050"/>
                </a:solidFill>
                <a:latin typeface="Lucida Console"/>
              </a:rPr>
              <a:t>identifiers</a:t>
            </a:r>
            <a:endParaRPr lang="pt-PT" b="0" strike="noStrike" spc="-1" dirty="0">
              <a:solidFill>
                <a:srgbClr val="00B050"/>
              </a:solidFill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pt-PT" b="0" strike="noStrike" spc="-1" dirty="0">
                <a:solidFill>
                  <a:srgbClr val="000000"/>
                </a:solidFill>
                <a:latin typeface="Lucida Console"/>
              </a:rPr>
              <a:t>WS : [ \t\r\n]+ -&gt; </a:t>
            </a:r>
            <a:r>
              <a:rPr lang="pt-PT" b="0" strike="noStrike" spc="-1" dirty="0" err="1">
                <a:solidFill>
                  <a:srgbClr val="000000"/>
                </a:solidFill>
                <a:latin typeface="Lucida Console"/>
              </a:rPr>
              <a:t>skip</a:t>
            </a:r>
            <a:r>
              <a:rPr lang="pt-PT" b="0" strike="noStrike" spc="-1" dirty="0">
                <a:solidFill>
                  <a:srgbClr val="000000"/>
                </a:solidFill>
                <a:latin typeface="Lucida Console"/>
              </a:rPr>
              <a:t> ; </a:t>
            </a:r>
            <a:r>
              <a:rPr lang="pt-PT" b="0" strike="noStrike" spc="-1" dirty="0">
                <a:solidFill>
                  <a:srgbClr val="00B050"/>
                </a:solidFill>
                <a:latin typeface="Lucida Console"/>
              </a:rPr>
              <a:t>//</a:t>
            </a:r>
            <a:r>
              <a:rPr lang="pt-PT" b="0" strike="noStrike" spc="-1" dirty="0" err="1">
                <a:solidFill>
                  <a:srgbClr val="00B050"/>
                </a:solidFill>
                <a:latin typeface="Lucida Console"/>
              </a:rPr>
              <a:t>skip</a:t>
            </a:r>
            <a:r>
              <a:rPr lang="pt-PT" b="0" strike="noStrike" spc="-1" dirty="0">
                <a:solidFill>
                  <a:srgbClr val="00B050"/>
                </a:solidFill>
                <a:latin typeface="Lucida Console"/>
              </a:rPr>
              <a:t> </a:t>
            </a:r>
            <a:r>
              <a:rPr lang="pt-PT" b="0" strike="noStrike" spc="-1" dirty="0" err="1">
                <a:solidFill>
                  <a:srgbClr val="00B050"/>
                </a:solidFill>
                <a:latin typeface="Lucida Console"/>
              </a:rPr>
              <a:t>spaces</a:t>
            </a:r>
            <a:r>
              <a:rPr lang="pt-PT" b="0" strike="noStrike" spc="-1" dirty="0">
                <a:solidFill>
                  <a:srgbClr val="00B050"/>
                </a:solidFill>
                <a:latin typeface="Lucida Console"/>
              </a:rPr>
              <a:t>, </a:t>
            </a:r>
            <a:r>
              <a:rPr lang="pt-PT" b="0" strike="noStrike" spc="-1" dirty="0" err="1">
                <a:solidFill>
                  <a:srgbClr val="00B050"/>
                </a:solidFill>
                <a:latin typeface="Lucida Console"/>
              </a:rPr>
              <a:t>tabs</a:t>
            </a:r>
            <a:r>
              <a:rPr lang="pt-PT" b="0" strike="noStrike" spc="-1" dirty="0">
                <a:solidFill>
                  <a:srgbClr val="00B050"/>
                </a:solidFill>
                <a:latin typeface="Lucida Console"/>
              </a:rPr>
              <a:t>, </a:t>
            </a:r>
            <a:r>
              <a:rPr lang="pt-PT" b="0" strike="noStrike" spc="-1" dirty="0" err="1">
                <a:solidFill>
                  <a:srgbClr val="00B050"/>
                </a:solidFill>
                <a:latin typeface="Lucida Console"/>
              </a:rPr>
              <a:t>newlines</a:t>
            </a:r>
            <a:endParaRPr lang="pt-PT" b="0" strike="noStrike" spc="-1" dirty="0">
              <a:solidFill>
                <a:srgbClr val="00B050"/>
              </a:solidFill>
              <a:latin typeface="Lucida Console"/>
            </a:endParaRPr>
          </a:p>
          <a:p>
            <a:endParaRPr lang="pt-PT" spc="-1" dirty="0">
              <a:solidFill>
                <a:srgbClr val="000000"/>
              </a:solidFill>
              <a:latin typeface="Lucida Console"/>
            </a:endParaRPr>
          </a:p>
          <a:p>
            <a:endParaRPr lang="pt-PT" b="0" strike="noStrike" spc="-1" dirty="0">
              <a:solidFill>
                <a:srgbClr val="000000"/>
              </a:solidFill>
              <a:latin typeface="Lucida Consol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i="1" spc="-1" dirty="0">
                <a:solidFill>
                  <a:srgbClr val="000000"/>
                </a:solidFill>
                <a:highlight>
                  <a:srgbClr val="FFFF00"/>
                </a:highlight>
              </a:rPr>
              <a:t>Case-</a:t>
            </a:r>
            <a:r>
              <a:rPr lang="pt-PT" sz="2400" i="1" spc="-1" dirty="0" err="1">
                <a:solidFill>
                  <a:srgbClr val="000000"/>
                </a:solidFill>
                <a:highlight>
                  <a:srgbClr val="FFFF00"/>
                </a:highlight>
              </a:rPr>
              <a:t>sensitive</a:t>
            </a:r>
            <a:r>
              <a:rPr lang="pt-PT" sz="2400" i="1" spc="-1" dirty="0">
                <a:solidFill>
                  <a:srgbClr val="000000"/>
                </a:solidFill>
                <a:highlight>
                  <a:srgbClr val="FFFF00"/>
                </a:highlight>
              </a:rPr>
              <a:t>!!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spc="-1" dirty="0"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Run ANTLR4 from the command line</a:t>
            </a:r>
            <a:endParaRPr lang="pt-PT" sz="2400" spc="-1" dirty="0">
              <a:solidFill>
                <a:srgbClr val="000000"/>
              </a:solidFill>
            </a:endParaRPr>
          </a:p>
          <a:p>
            <a:pPr lvl="1"/>
            <a:r>
              <a:rPr lang="pt-PT" sz="2000" spc="-1" dirty="0">
                <a:solidFill>
                  <a:srgbClr val="000000"/>
                </a:solidFill>
                <a:latin typeface="Lucida Console"/>
              </a:rPr>
              <a:t>$ antlr4 </a:t>
            </a:r>
            <a:r>
              <a:rPr lang="pt-PT" sz="2000" spc="-1" dirty="0">
                <a:solidFill>
                  <a:srgbClr val="0070C0"/>
                </a:solidFill>
                <a:latin typeface="Lucida Console"/>
              </a:rPr>
              <a:t>Hello</a:t>
            </a:r>
            <a:r>
              <a:rPr lang="pt-PT" sz="2000" spc="-1" dirty="0">
                <a:solidFill>
                  <a:srgbClr val="000000"/>
                </a:solidFill>
                <a:latin typeface="Lucida Console"/>
              </a:rPr>
              <a:t>.g4</a:t>
            </a:r>
            <a:endParaRPr lang="pt-PT" sz="2000" spc="-1" dirty="0">
              <a:solidFill>
                <a:srgbClr val="000000"/>
              </a:solidFill>
            </a:endParaRPr>
          </a:p>
          <a:p>
            <a:pPr lvl="1"/>
            <a:r>
              <a:rPr lang="pt-PT" sz="2000" spc="-1" dirty="0">
                <a:solidFill>
                  <a:srgbClr val="000000"/>
                </a:solidFill>
                <a:latin typeface="Lucida Console"/>
              </a:rPr>
              <a:t>$ javac </a:t>
            </a:r>
            <a:r>
              <a:rPr lang="pt-PT" sz="2000" spc="-1" dirty="0">
                <a:solidFill>
                  <a:srgbClr val="0070C0"/>
                </a:solidFill>
                <a:latin typeface="Lucida Console"/>
              </a:rPr>
              <a:t>Hello</a:t>
            </a:r>
            <a:r>
              <a:rPr lang="pt-PT" sz="2000" spc="-1" dirty="0">
                <a:solidFill>
                  <a:srgbClr val="000000"/>
                </a:solidFill>
                <a:latin typeface="Lucida Console"/>
              </a:rPr>
              <a:t>*.java</a:t>
            </a:r>
            <a:endParaRPr lang="pt-PT" sz="2000" spc="-1" dirty="0">
              <a:solidFill>
                <a:srgbClr val="000000"/>
              </a:solidFill>
            </a:endParaRPr>
          </a:p>
          <a:p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pt-PT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04319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17D20109-DA72-4450-BC28-B16528FE4DD1}"/>
              </a:ext>
            </a:extLst>
          </p:cNvPr>
          <p:cNvSpPr/>
          <p:nvPr/>
        </p:nvSpPr>
        <p:spPr>
          <a:xfrm>
            <a:off x="679938" y="1899139"/>
            <a:ext cx="3892061" cy="1078524"/>
          </a:xfrm>
          <a:prstGeom prst="snip2Diag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pt-PT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First Example</a:t>
            </a:r>
            <a:endParaRPr lang="pt-PT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39969" y="1541585"/>
            <a:ext cx="6435970" cy="51405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latin typeface="Arial"/>
              </a:rPr>
              <a:t>Test from the command line</a:t>
            </a:r>
            <a:endParaRPr lang="pt-PT" sz="2400" b="0" strike="noStrike" spc="-1" dirty="0">
              <a:solidFill>
                <a:srgbClr val="000000"/>
              </a:solidFill>
              <a:latin typeface="Arial"/>
            </a:endParaRPr>
          </a:p>
          <a:p>
            <a:pPr lvl="1"/>
            <a:r>
              <a:rPr lang="pt-PT" sz="2000" b="0" strike="noStrike" spc="-1" dirty="0">
                <a:solidFill>
                  <a:srgbClr val="000000"/>
                </a:solidFill>
                <a:latin typeface="Lucida Console"/>
              </a:rPr>
              <a:t>$ grun </a:t>
            </a:r>
            <a:r>
              <a:rPr lang="pt-PT" sz="2000" b="0" strike="noStrike" spc="-1" dirty="0">
                <a:solidFill>
                  <a:srgbClr val="0070C0"/>
                </a:solidFill>
                <a:latin typeface="Lucida Console"/>
              </a:rPr>
              <a:t>Hello</a:t>
            </a:r>
            <a:r>
              <a:rPr lang="pt-PT" sz="2000" b="0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2000" strike="noStrike" spc="-1" dirty="0">
                <a:solidFill>
                  <a:srgbClr val="FF0000"/>
                </a:solidFill>
                <a:latin typeface="Lucida Console"/>
              </a:rPr>
              <a:t>start</a:t>
            </a:r>
            <a:r>
              <a:rPr lang="pt-PT" sz="2000" b="0" strike="noStrike" spc="-1" dirty="0">
                <a:solidFill>
                  <a:srgbClr val="000000"/>
                </a:solidFill>
                <a:latin typeface="Lucida Console"/>
              </a:rPr>
              <a:t> -gui</a:t>
            </a:r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  <a:p>
            <a:pPr lvl="1"/>
            <a:r>
              <a:rPr lang="pt-PT" sz="2000" b="0" i="1" strike="noStrike" spc="-1" dirty="0" err="1">
                <a:solidFill>
                  <a:srgbClr val="000000"/>
                </a:solidFill>
                <a:latin typeface="Lucida Console"/>
              </a:rPr>
              <a:t>hello</a:t>
            </a:r>
            <a:r>
              <a:rPr lang="pt-PT" sz="2000" b="0" i="1" strike="noStrike" spc="-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PT" sz="2000" b="0" i="1" strike="noStrike" spc="-1" dirty="0" err="1">
                <a:solidFill>
                  <a:srgbClr val="000000"/>
                </a:solidFill>
                <a:latin typeface="Lucida Console"/>
              </a:rPr>
              <a:t>lprog</a:t>
            </a:r>
            <a:endParaRPr lang="pt-PT" sz="2000" b="0" i="1" strike="noStrike" spc="-1" dirty="0">
              <a:solidFill>
                <a:srgbClr val="000000"/>
              </a:solidFill>
              <a:latin typeface="Arial"/>
            </a:endParaRPr>
          </a:p>
          <a:p>
            <a:pPr lvl="1"/>
            <a:r>
              <a:rPr lang="pt-PT" sz="2000" b="0" strike="noStrike" spc="-1" dirty="0">
                <a:solidFill>
                  <a:srgbClr val="000000"/>
                </a:solidFill>
                <a:latin typeface="Lucida Console"/>
              </a:rPr>
              <a:t>^Z</a:t>
            </a:r>
          </a:p>
          <a:p>
            <a:endParaRPr lang="pt-PT" sz="2000" spc="-1" dirty="0">
              <a:solidFill>
                <a:srgbClr val="000000"/>
              </a:solidFill>
              <a:latin typeface="Lucida Console"/>
            </a:endParaRPr>
          </a:p>
          <a:p>
            <a:endParaRPr lang="pt-PT" sz="2000" spc="-1" dirty="0">
              <a:solidFill>
                <a:srgbClr val="000000"/>
              </a:solidFill>
              <a:latin typeface="Lucida Console"/>
            </a:endParaRPr>
          </a:p>
          <a:p>
            <a:endParaRPr lang="pt-PT" sz="2000" spc="-1" dirty="0">
              <a:solidFill>
                <a:srgbClr val="000000"/>
              </a:solidFill>
              <a:latin typeface="Lucida Console"/>
            </a:endParaRPr>
          </a:p>
          <a:p>
            <a:endParaRPr lang="pt-PT" sz="2000" spc="-1" dirty="0">
              <a:solidFill>
                <a:srgbClr val="000000"/>
              </a:solidFill>
              <a:latin typeface="Lucida Console"/>
            </a:endParaRPr>
          </a:p>
          <a:p>
            <a:endParaRPr lang="pt-PT" sz="2000" spc="-1" dirty="0">
              <a:solidFill>
                <a:srgbClr val="000000"/>
              </a:solidFill>
              <a:latin typeface="Lucida Console"/>
            </a:endParaRPr>
          </a:p>
          <a:p>
            <a:endParaRPr lang="pt-PT" sz="2000" spc="-1" dirty="0">
              <a:solidFill>
                <a:srgbClr val="000000"/>
              </a:solidFill>
              <a:latin typeface="Lucida Console"/>
            </a:endParaRPr>
          </a:p>
          <a:p>
            <a:endParaRPr lang="pt-PT" sz="3200" spc="-1" dirty="0">
              <a:solidFill>
                <a:srgbClr val="000000"/>
              </a:solidFill>
              <a:latin typeface="Lucida Console"/>
            </a:endParaRPr>
          </a:p>
          <a:p>
            <a:endParaRPr lang="pt-PT" sz="2000" spc="-1" dirty="0">
              <a:solidFill>
                <a:srgbClr val="000000"/>
              </a:solidFill>
              <a:latin typeface="Lucida Console"/>
            </a:endParaRPr>
          </a:p>
          <a:p>
            <a:endParaRPr lang="pt-PT" sz="2000" spc="-1" dirty="0">
              <a:solidFill>
                <a:srgbClr val="000000"/>
              </a:solidFill>
              <a:latin typeface="Lucida Console"/>
            </a:endParaRPr>
          </a:p>
          <a:p>
            <a:endParaRPr lang="pt-PT" sz="4000" spc="-1" dirty="0">
              <a:solidFill>
                <a:srgbClr val="000000"/>
              </a:solidFill>
              <a:latin typeface="Lucida Console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spc="-1" dirty="0">
                <a:solidFill>
                  <a:srgbClr val="00B050"/>
                </a:solidFill>
                <a:latin typeface="Lucida Console"/>
              </a:rPr>
              <a:t>^Z</a:t>
            </a:r>
            <a:r>
              <a:rPr lang="en-US" i="1" spc="-1" dirty="0">
                <a:solidFill>
                  <a:srgbClr val="00B050"/>
                </a:solidFill>
                <a:latin typeface="Lucida Console"/>
              </a:rPr>
              <a:t> means EOF on Windows; it’s </a:t>
            </a:r>
            <a:r>
              <a:rPr lang="en-US" b="1" spc="-1" dirty="0">
                <a:solidFill>
                  <a:srgbClr val="00B050"/>
                </a:solidFill>
                <a:latin typeface="Lucida Console"/>
              </a:rPr>
              <a:t>^D</a:t>
            </a:r>
            <a:r>
              <a:rPr lang="en-US" i="1" spc="-1" dirty="0">
                <a:solidFill>
                  <a:srgbClr val="00B050"/>
                </a:solidFill>
                <a:latin typeface="Lucida Console"/>
              </a:rPr>
              <a:t> in Linux</a:t>
            </a:r>
            <a:endParaRPr lang="pt-PT" b="0" i="1" strike="noStrike" spc="-1" dirty="0">
              <a:solidFill>
                <a:srgbClr val="00B050"/>
              </a:solidFill>
              <a:latin typeface="Arial"/>
            </a:endParaRPr>
          </a:p>
          <a:p>
            <a:endParaRPr lang="pt-PT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93CF19-1C5C-40CC-9D83-BB7E36003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062" y="2363921"/>
            <a:ext cx="5528306" cy="40070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3611</TotalTime>
  <Words>3527</Words>
  <Application>Microsoft Office PowerPoint</Application>
  <PresentationFormat>On-screen Show (4:3)</PresentationFormat>
  <Paragraphs>543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Courier New</vt:lpstr>
      <vt:lpstr>Lucida Console</vt:lpstr>
      <vt:lpstr>StarSymbol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José Tavares</cp:lastModifiedBy>
  <cp:revision>270</cp:revision>
  <dcterms:modified xsi:type="dcterms:W3CDTF">2021-05-11T13:45:06Z</dcterms:modified>
  <dc:language>pt-PT</dc:language>
</cp:coreProperties>
</file>