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95" r:id="rId7"/>
    <p:sldId id="262" r:id="rId8"/>
    <p:sldId id="289" r:id="rId9"/>
    <p:sldId id="264" r:id="rId10"/>
    <p:sldId id="296" r:id="rId11"/>
    <p:sldId id="266" r:id="rId12"/>
    <p:sldId id="276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8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9DCE1B-7A18-4686-BBC4-200950DBE7DF}" type="datetime1">
              <a:rPr lang="pt-PT" smtClean="0"/>
              <a:t>01/05/2022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EC9F3-704D-468C-A218-B610F69C742D}" type="datetime1">
              <a:rPr lang="pt-PT" smtClean="0"/>
              <a:pPr/>
              <a:t>01/05/2022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2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20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093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01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88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437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75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32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Posição de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27" name="Marcador de Posição de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0" name="Marcador de Posição do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5" name="Marcador de Posição do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7" name="Marcador de Posição do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9" name="Marcador de Posição do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5" name="Marcador de Posição do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Posição d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37" name="Marcador de Posição do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Equipa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Grupo 8 Pesso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5" name="Marcador de Posição d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6" name="Marcador de Posição d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7" name="Marcador de Posição d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58" name="Marcador de Posição d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4" name="Marcador de Posição do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2" name="Marcador de Posição do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9" name="Marcador de Posição do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3" name="Marcador de Posição do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0" name="Marcador de Posição do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4" name="Marcador de Posição do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1" name="Marcador de Posição do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5" name="Marcador de Posição do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4" name="Marcador de Posição de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e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9" name="Marcador de Posição do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e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8" name="Marcador de Posição do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4" name="Marcador de Posição do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5" name="Marcador de Posição do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6" name="Marcador de Posição do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7" name="Marcador de Posição do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3 Colu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2" name="Marcador de Posição do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4" name="Marcador de Posição do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13" name="Marcador de Posição do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" name="Conexão Reta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8" name="Marcador de Posição do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0" name="Marcador de Posição do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6" name="Marcador de Posição do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8" name="Marcador de Posição do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9" name="Marcador de Posição do Número do Diapositivo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2317" y="2225848"/>
            <a:ext cx="4556760" cy="1911317"/>
          </a:xfrm>
        </p:spPr>
        <p:txBody>
          <a:bodyPr rtlCol="0"/>
          <a:lstStyle/>
          <a:p>
            <a:pPr algn="ctr" rtl="0"/>
            <a:r>
              <a:rPr lang="pt-PT" sz="3600" dirty="0"/>
              <a:t>LAPR4 – Projeto Integrador</a:t>
            </a:r>
            <a:br>
              <a:rPr lang="pt-PT" sz="3600" dirty="0"/>
            </a:br>
            <a:r>
              <a:rPr lang="pt-PT" sz="3600" dirty="0"/>
              <a:t>Sprint B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812" y="4534791"/>
            <a:ext cx="4941770" cy="932664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2000" b="1" dirty="0"/>
              <a:t>Turma </a:t>
            </a:r>
            <a:r>
              <a:rPr lang="pt-PT" sz="2000" b="1" cap="none" dirty="0"/>
              <a:t>2DE Grupo 5</a:t>
            </a:r>
          </a:p>
          <a:p>
            <a:pPr algn="ctr" rtl="0"/>
            <a:r>
              <a:rPr lang="pt-PT" sz="2000" b="1" dirty="0"/>
              <a:t>Maio 2022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651F74-6875-619B-68FC-CCFF3100177E}"/>
              </a:ext>
            </a:extLst>
          </p:cNvPr>
          <p:cNvSpPr txBox="1"/>
          <p:nvPr/>
        </p:nvSpPr>
        <p:spPr>
          <a:xfrm>
            <a:off x="415636" y="5001123"/>
            <a:ext cx="3883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Elementos: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600" dirty="0"/>
              <a:t>Pedro Marques – 1191606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600" dirty="0"/>
              <a:t>André Teixeira - 1190384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600" dirty="0"/>
              <a:t>João Silva - 1200616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600" dirty="0"/>
              <a:t>Ivo Oliveira - 1196079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600" dirty="0"/>
              <a:t>Fernando  Silva - 1190772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7" y="665019"/>
            <a:ext cx="6919853" cy="671588"/>
          </a:xfrm>
        </p:spPr>
        <p:txBody>
          <a:bodyPr rtlCol="0">
            <a:noAutofit/>
          </a:bodyPr>
          <a:lstStyle/>
          <a:p>
            <a:pPr rtl="0"/>
            <a:r>
              <a:rPr lang="pt-PT" sz="3200" dirty="0"/>
              <a:t>Organização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743" y="2241468"/>
            <a:ext cx="5364184" cy="2707574"/>
          </a:xfrm>
        </p:spPr>
        <p:txBody>
          <a:bodyPr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600" dirty="0"/>
              <a:t>Principais objetivos do sistema;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Processo de desenvolvimento adotado e planeamento;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Metodologia de trabalho em equipa e estratégia para resolução de conflitos;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Resultados obtidos (qualidade do produto e resultados esperados);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Formato ‘chave na mão’ para entrega e ‘venda ao cliente’.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Maio 2022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480219" y="305734"/>
            <a:ext cx="1325563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404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Principais Objetivos do Sistema</a:t>
            </a:r>
          </a:p>
        </p:txBody>
      </p:sp>
      <p:sp>
        <p:nvSpPr>
          <p:cNvPr id="24" name="Marcador de Posição de Conteúdo 23">
            <a:extLst>
              <a:ext uri="{FF2B5EF4-FFF2-40B4-BE49-F238E27FC236}">
                <a16:creationId xmlns:a16="http://schemas.microsoft.com/office/drawing/2014/main" id="{546E6A46-0609-8A56-0F1D-6C363F9058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234" y="2046807"/>
            <a:ext cx="11144003" cy="407478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Os principais objetivos baseiam-se no desenvolvimento de um sistema inteligente para a industria (</a:t>
            </a:r>
            <a:r>
              <a:rPr lang="pt-PT" dirty="0" err="1">
                <a:solidFill>
                  <a:schemeClr val="tx1"/>
                </a:solidFill>
              </a:rPr>
              <a:t>Smart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Systems</a:t>
            </a:r>
            <a:r>
              <a:rPr lang="pt-PT" dirty="0">
                <a:solidFill>
                  <a:schemeClr val="tx1"/>
                </a:solidFill>
              </a:rPr>
              <a:t> for Industry-SS4I)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que 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é uma empresa de TI especializada no desenvolvimento de sistemas/aplicações capazes de explorar os mais recentes avanços tecnológicos que estão de acordo com revolução industrial atual, 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conhecida como Indústria 4.0 (digitalização e automação de todo tipo de processos).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Para isso, foram implementadas as seguintes User Stories (de forma resumida):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Registar Clientes;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Especificar produtos;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Ver/procurar no catálogo de produtos;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Configurar a plant do armazem atraves de JSON File;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Utilizar </a:t>
            </a:r>
            <a:r>
              <a:rPr lang="pt-PT" dirty="0" err="1">
                <a:solidFill>
                  <a:schemeClr val="tx1"/>
                </a:solidFill>
              </a:rPr>
              <a:t>Bootstrappers</a:t>
            </a:r>
            <a:r>
              <a:rPr lang="pt-PT" dirty="0">
                <a:solidFill>
                  <a:schemeClr val="tx1"/>
                </a:solidFill>
              </a:rPr>
              <a:t> para pré-criação de alguns exemplos de Objetos;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Definir categorias de produtos.</a:t>
            </a:r>
          </a:p>
        </p:txBody>
      </p:sp>
      <p:sp>
        <p:nvSpPr>
          <p:cNvPr id="12" name="Marcador de Posição da Data 5">
            <a:extLst>
              <a:ext uri="{FF2B5EF4-FFF2-40B4-BE49-F238E27FC236}">
                <a16:creationId xmlns:a16="http://schemas.microsoft.com/office/drawing/2014/main" id="{50D8FC8B-9C88-46BC-C358-EB1889F49EDB}"/>
              </a:ext>
            </a:extLst>
          </p:cNvPr>
          <p:cNvSpPr txBox="1">
            <a:spLocks/>
          </p:cNvSpPr>
          <p:nvPr/>
        </p:nvSpPr>
        <p:spPr>
          <a:xfrm>
            <a:off x="10346871" y="6507801"/>
            <a:ext cx="985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Maio 2022</a:t>
            </a:r>
            <a:endParaRPr lang="pt-PT" dirty="0"/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C220B3D5-849C-80C0-0BF6-76EC0654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 dirty="0"/>
          </a:p>
        </p:txBody>
      </p:sp>
      <p:sp>
        <p:nvSpPr>
          <p:cNvPr id="14" name="Marcador de Posição do Rodapé 4">
            <a:extLst>
              <a:ext uri="{FF2B5EF4-FFF2-40B4-BE49-F238E27FC236}">
                <a16:creationId xmlns:a16="http://schemas.microsoft.com/office/drawing/2014/main" id="{107A9726-03DD-7D2A-756F-D4563D7E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480219" y="305734"/>
            <a:ext cx="1325563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A144E9D-6915-BCC9-9AF0-680AACE86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6744" y="4578574"/>
            <a:ext cx="1543022" cy="154302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37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88524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Processo de Desenvolvimento adotado e Planeamento(i)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7843" y="2247981"/>
            <a:ext cx="9119001" cy="1074141"/>
          </a:xfrm>
        </p:spPr>
        <p:txBody>
          <a:bodyPr rtlCol="0"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Para que fosse </a:t>
            </a:r>
            <a:r>
              <a:rPr lang="en-US" sz="1600" dirty="0" err="1"/>
              <a:t>possivel</a:t>
            </a:r>
            <a:r>
              <a:rPr lang="en-US" sz="1600" dirty="0"/>
              <a:t> </a:t>
            </a:r>
            <a:r>
              <a:rPr lang="en-US" sz="1600" dirty="0" err="1"/>
              <a:t>ter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organização</a:t>
            </a:r>
            <a:r>
              <a:rPr lang="en-US" sz="1600" dirty="0"/>
              <a:t> e </a:t>
            </a:r>
            <a:r>
              <a:rPr lang="en-US" sz="1600" dirty="0" err="1"/>
              <a:t>melhores</a:t>
            </a:r>
            <a:r>
              <a:rPr lang="en-US" sz="1600" dirty="0"/>
              <a:t> </a:t>
            </a:r>
            <a:r>
              <a:rPr lang="en-US" sz="1600" dirty="0" err="1"/>
              <a:t>métodos</a:t>
            </a:r>
            <a:r>
              <a:rPr lang="en-US" sz="1600" dirty="0"/>
              <a:t> de </a:t>
            </a:r>
            <a:r>
              <a:rPr lang="en-US" sz="1600" dirty="0" err="1"/>
              <a:t>trabalho</a:t>
            </a:r>
            <a:r>
              <a:rPr lang="en-US" sz="1600" dirty="0"/>
              <a:t>, </a:t>
            </a:r>
            <a:r>
              <a:rPr lang="en-US" sz="1600" dirty="0" err="1"/>
              <a:t>optámos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recorrer</a:t>
            </a:r>
            <a:r>
              <a:rPr lang="en-US" sz="1600" dirty="0"/>
              <a:t> à ferramenta de </a:t>
            </a:r>
            <a:r>
              <a:rPr lang="en-US" sz="1600" dirty="0" err="1"/>
              <a:t>planeamento</a:t>
            </a:r>
            <a:r>
              <a:rPr lang="en-US" sz="1600" dirty="0"/>
              <a:t> de Issues no Bitbucket, </a:t>
            </a:r>
            <a:r>
              <a:rPr lang="en-US" sz="1600" dirty="0" err="1"/>
              <a:t>onde</a:t>
            </a:r>
            <a:r>
              <a:rPr lang="en-US" sz="1600" dirty="0"/>
              <a:t> </a:t>
            </a:r>
            <a:r>
              <a:rPr lang="en-US" sz="1600" dirty="0" err="1"/>
              <a:t>colocámos</a:t>
            </a:r>
            <a:r>
              <a:rPr lang="en-US" sz="1600" dirty="0"/>
              <a:t> </a:t>
            </a:r>
            <a:r>
              <a:rPr lang="en-US" sz="1600" dirty="0" err="1"/>
              <a:t>todas</a:t>
            </a:r>
            <a:r>
              <a:rPr lang="en-US" sz="1600" dirty="0"/>
              <a:t> as User Stories a </a:t>
            </a:r>
            <a:r>
              <a:rPr lang="en-US" sz="1600" dirty="0" err="1"/>
              <a:t>desenvolver</a:t>
            </a:r>
            <a:r>
              <a:rPr lang="en-US" sz="1600" dirty="0"/>
              <a:t> </a:t>
            </a:r>
            <a:r>
              <a:rPr lang="en-US" sz="1600" dirty="0" err="1"/>
              <a:t>neste</a:t>
            </a:r>
            <a:r>
              <a:rPr lang="en-US" sz="1600" dirty="0"/>
              <a:t> Sprint, </a:t>
            </a:r>
            <a:r>
              <a:rPr lang="en-US" sz="1600" dirty="0" err="1"/>
              <a:t>tal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representado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figura</a:t>
            </a:r>
            <a:r>
              <a:rPr lang="en-US" sz="1600" dirty="0"/>
              <a:t>.</a:t>
            </a:r>
          </a:p>
        </p:txBody>
      </p:sp>
      <p:sp>
        <p:nvSpPr>
          <p:cNvPr id="22" name="Marcador de Posição da Data 5">
            <a:extLst>
              <a:ext uri="{FF2B5EF4-FFF2-40B4-BE49-F238E27FC236}">
                <a16:creationId xmlns:a16="http://schemas.microsoft.com/office/drawing/2014/main" id="{73A327E3-00EB-7BB3-42DD-678CB65D1F79}"/>
              </a:ext>
            </a:extLst>
          </p:cNvPr>
          <p:cNvSpPr txBox="1">
            <a:spLocks/>
          </p:cNvSpPr>
          <p:nvPr/>
        </p:nvSpPr>
        <p:spPr>
          <a:xfrm>
            <a:off x="10346871" y="6507801"/>
            <a:ext cx="985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l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Maio 2022</a:t>
            </a:r>
          </a:p>
        </p:txBody>
      </p:sp>
      <p:sp>
        <p:nvSpPr>
          <p:cNvPr id="24" name="Marcador de Posição do Número do Diapositivo 3">
            <a:extLst>
              <a:ext uri="{FF2B5EF4-FFF2-40B4-BE49-F238E27FC236}">
                <a16:creationId xmlns:a16="http://schemas.microsoft.com/office/drawing/2014/main" id="{A438514B-A13D-E3B3-DB78-A7D66221BC92}"/>
              </a:ext>
            </a:extLst>
          </p:cNvPr>
          <p:cNvSpPr txBox="1">
            <a:spLocks/>
          </p:cNvSpPr>
          <p:nvPr/>
        </p:nvSpPr>
        <p:spPr>
          <a:xfrm>
            <a:off x="11141074" y="6603360"/>
            <a:ext cx="987552" cy="365125"/>
          </a:xfrm>
          <a:prstGeom prst="rect">
            <a:avLst/>
          </a:prstGeom>
        </p:spPr>
        <p:txBody>
          <a:bodyPr rtlCol="0"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9B51A1E-902D-48AF-9020-955120F399B6}" type="slidenum">
              <a:rPr lang="pt-PT" sz="900" smtClean="0"/>
              <a:pPr algn="r"/>
              <a:t>4</a:t>
            </a:fld>
            <a:endParaRPr lang="pt-PT" sz="900" dirty="0"/>
          </a:p>
        </p:txBody>
      </p:sp>
      <p:sp>
        <p:nvSpPr>
          <p:cNvPr id="25" name="Marcador de Posição do Rodapé 4">
            <a:extLst>
              <a:ext uri="{FF2B5EF4-FFF2-40B4-BE49-F238E27FC236}">
                <a16:creationId xmlns:a16="http://schemas.microsoft.com/office/drawing/2014/main" id="{7BCF9CD8-E1A6-BF57-AD42-171320C39D8E}"/>
              </a:ext>
            </a:extLst>
          </p:cNvPr>
          <p:cNvSpPr txBox="1">
            <a:spLocks/>
          </p:cNvSpPr>
          <p:nvPr/>
        </p:nvSpPr>
        <p:spPr>
          <a:xfrm rot="5400000">
            <a:off x="-903663" y="796785"/>
            <a:ext cx="2009206" cy="415636"/>
          </a:xfrm>
          <a:prstGeom prst="rect">
            <a:avLst/>
          </a:prstGeom>
        </p:spPr>
        <p:txBody>
          <a:bodyPr rtlCol="0"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900" dirty="0"/>
              <a:t>ISEP – LAPR4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8C417FD-E3DB-14CD-B63F-D87725AD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98" y="3520567"/>
            <a:ext cx="8721490" cy="29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540" y="561347"/>
            <a:ext cx="8388626" cy="1126435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Processo de Desenvolvimento adotado e Planeamento(</a:t>
            </a:r>
            <a:r>
              <a:rPr lang="pt-PT" sz="3200" dirty="0" err="1"/>
              <a:t>ii</a:t>
            </a:r>
            <a:r>
              <a:rPr lang="pt-PT" sz="3200" dirty="0"/>
              <a:t>)</a:t>
            </a:r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2325" y="650780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14" name="Marcador de Posição do Rodapé 4">
            <a:extLst>
              <a:ext uri="{FF2B5EF4-FFF2-40B4-BE49-F238E27FC236}">
                <a16:creationId xmlns:a16="http://schemas.microsoft.com/office/drawing/2014/main" id="{06478E7E-5766-6805-FFAE-89801B88E101}"/>
              </a:ext>
            </a:extLst>
          </p:cNvPr>
          <p:cNvSpPr txBox="1">
            <a:spLocks/>
          </p:cNvSpPr>
          <p:nvPr/>
        </p:nvSpPr>
        <p:spPr>
          <a:xfrm rot="5400000">
            <a:off x="-823514" y="715913"/>
            <a:ext cx="1813280" cy="475013"/>
          </a:xfrm>
          <a:prstGeom prst="rect">
            <a:avLst/>
          </a:prstGeom>
        </p:spPr>
        <p:txBody>
          <a:bodyPr rtlCol="0"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900"/>
              <a:t>ISEP – LAPR4</a:t>
            </a:r>
            <a:endParaRPr lang="pt-PT" sz="900" dirty="0"/>
          </a:p>
        </p:txBody>
      </p:sp>
      <p:sp>
        <p:nvSpPr>
          <p:cNvPr id="15" name="Marcador de Posição da Data 5">
            <a:extLst>
              <a:ext uri="{FF2B5EF4-FFF2-40B4-BE49-F238E27FC236}">
                <a16:creationId xmlns:a16="http://schemas.microsoft.com/office/drawing/2014/main" id="{485FA760-43AA-B393-2CA7-C7C965920EF4}"/>
              </a:ext>
            </a:extLst>
          </p:cNvPr>
          <p:cNvSpPr txBox="1">
            <a:spLocks/>
          </p:cNvSpPr>
          <p:nvPr/>
        </p:nvSpPr>
        <p:spPr>
          <a:xfrm>
            <a:off x="10346871" y="6507801"/>
            <a:ext cx="985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l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Maio 2022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4BE58985-3013-351B-38B5-3204DA956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50824" y="2689305"/>
            <a:ext cx="8388625" cy="3818496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As User Stories </a:t>
            </a:r>
            <a:r>
              <a:rPr lang="en-US" sz="1600" dirty="0" err="1"/>
              <a:t>foram</a:t>
            </a:r>
            <a:r>
              <a:rPr lang="en-US" sz="1600" dirty="0"/>
              <a:t> </a:t>
            </a:r>
            <a:r>
              <a:rPr lang="en-US" sz="1600" dirty="0" err="1"/>
              <a:t>divididas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elementos</a:t>
            </a:r>
            <a:r>
              <a:rPr lang="en-US" sz="1600" dirty="0"/>
              <a:t> do </a:t>
            </a:r>
            <a:r>
              <a:rPr lang="en-US" sz="1600" dirty="0" err="1"/>
              <a:t>grupo</a:t>
            </a:r>
            <a:r>
              <a:rPr lang="en-US" sz="1600" dirty="0"/>
              <a:t> de forma </a:t>
            </a:r>
            <a:r>
              <a:rPr lang="en-US" sz="1600" dirty="0" err="1"/>
              <a:t>equilibrada</a:t>
            </a:r>
            <a:r>
              <a:rPr lang="en-US" sz="1600" dirty="0"/>
              <a:t>, </a:t>
            </a:r>
            <a:r>
              <a:rPr lang="en-US" sz="1600" dirty="0" err="1"/>
              <a:t>ficando</a:t>
            </a:r>
            <a:r>
              <a:rPr lang="en-US" sz="1600" dirty="0"/>
              <a:t> </a:t>
            </a:r>
            <a:r>
              <a:rPr lang="en-US" sz="1600" dirty="0" err="1"/>
              <a:t>também</a:t>
            </a:r>
            <a:r>
              <a:rPr lang="en-US" sz="1600" dirty="0"/>
              <a:t> </a:t>
            </a:r>
            <a:r>
              <a:rPr lang="en-US" sz="1600" dirty="0" err="1"/>
              <a:t>essa</a:t>
            </a:r>
            <a:r>
              <a:rPr lang="en-US" sz="1600" dirty="0"/>
              <a:t> </a:t>
            </a:r>
            <a:r>
              <a:rPr lang="en-US" sz="1600" dirty="0" err="1"/>
              <a:t>divisão</a:t>
            </a:r>
            <a:r>
              <a:rPr lang="en-US" sz="1600" dirty="0"/>
              <a:t> </a:t>
            </a:r>
            <a:r>
              <a:rPr lang="en-US" sz="1600" dirty="0" err="1"/>
              <a:t>registada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Issues;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Com esta ferramenta é </a:t>
            </a:r>
            <a:r>
              <a:rPr lang="en-US" sz="1600" dirty="0" err="1"/>
              <a:t>possível</a:t>
            </a:r>
            <a:r>
              <a:rPr lang="en-US" sz="1600" dirty="0"/>
              <a:t> </a:t>
            </a:r>
            <a:r>
              <a:rPr lang="en-US" sz="1600" dirty="0" err="1"/>
              <a:t>ter</a:t>
            </a:r>
            <a:r>
              <a:rPr lang="en-US" sz="1600" dirty="0"/>
              <a:t> um </a:t>
            </a:r>
            <a:r>
              <a:rPr lang="en-US" sz="1600" dirty="0" err="1"/>
              <a:t>ponto</a:t>
            </a:r>
            <a:r>
              <a:rPr lang="en-US" sz="1600" dirty="0"/>
              <a:t> de vista </a:t>
            </a:r>
            <a:r>
              <a:rPr lang="en-US" sz="1600" dirty="0" err="1"/>
              <a:t>geral</a:t>
            </a:r>
            <a:r>
              <a:rPr lang="en-US" sz="1600" dirty="0"/>
              <a:t> no que </a:t>
            </a:r>
            <a:r>
              <a:rPr lang="en-US" sz="1600" dirty="0" err="1"/>
              <a:t>toca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das US’s,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vez</a:t>
            </a:r>
            <a:r>
              <a:rPr lang="en-US" sz="1600" dirty="0"/>
              <a:t> que esta ferramenta </a:t>
            </a:r>
            <a:r>
              <a:rPr lang="en-US" sz="1600" dirty="0" err="1"/>
              <a:t>possibilita</a:t>
            </a:r>
            <a:r>
              <a:rPr lang="en-US" sz="1600" dirty="0"/>
              <a:t> tanto a </a:t>
            </a:r>
            <a:r>
              <a:rPr lang="en-US" sz="1600" dirty="0" err="1"/>
              <a:t>indicação</a:t>
            </a:r>
            <a:r>
              <a:rPr lang="en-US" sz="1600" dirty="0"/>
              <a:t> do tempo que </a:t>
            </a:r>
            <a:r>
              <a:rPr lang="en-US" sz="1600" dirty="0" err="1"/>
              <a:t>iremos</a:t>
            </a:r>
            <a:r>
              <a:rPr lang="en-US" sz="1600" dirty="0"/>
              <a:t> </a:t>
            </a:r>
            <a:r>
              <a:rPr lang="en-US" sz="1600" dirty="0" err="1"/>
              <a:t>demorar</a:t>
            </a:r>
            <a:r>
              <a:rPr lang="en-US" sz="1600" dirty="0"/>
              <a:t> a </a:t>
            </a:r>
            <a:r>
              <a:rPr lang="en-US" sz="1600" dirty="0" err="1"/>
              <a:t>finalizar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determinada</a:t>
            </a:r>
            <a:r>
              <a:rPr lang="en-US" sz="1600" dirty="0"/>
              <a:t> US,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podemos</a:t>
            </a:r>
            <a:r>
              <a:rPr lang="en-US" sz="1600" dirty="0"/>
              <a:t> </a:t>
            </a:r>
            <a:r>
              <a:rPr lang="en-US" sz="1600" dirty="0" err="1"/>
              <a:t>também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US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finalizada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As User Stories que </a:t>
            </a:r>
            <a:r>
              <a:rPr lang="en-US" sz="1600" dirty="0" err="1"/>
              <a:t>não</a:t>
            </a:r>
            <a:r>
              <a:rPr lang="en-US" sz="1600" dirty="0"/>
              <a:t> se </a:t>
            </a:r>
            <a:r>
              <a:rPr lang="en-US" sz="1600" dirty="0" err="1"/>
              <a:t>encontram</a:t>
            </a:r>
            <a:r>
              <a:rPr lang="en-US" sz="1600" dirty="0"/>
              <a:t> </a:t>
            </a:r>
            <a:r>
              <a:rPr lang="en-US" sz="1600" dirty="0" err="1"/>
              <a:t>atribuidas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imagem</a:t>
            </a:r>
            <a:r>
              <a:rPr lang="en-US" sz="1600" dirty="0"/>
              <a:t> do slide anterior </a:t>
            </a:r>
            <a:r>
              <a:rPr lang="en-US" sz="1600" dirty="0" err="1"/>
              <a:t>foram</a:t>
            </a:r>
            <a:r>
              <a:rPr lang="en-US" sz="1600" dirty="0"/>
              <a:t> </a:t>
            </a:r>
            <a:r>
              <a:rPr lang="en-US" sz="1600" dirty="0" err="1"/>
              <a:t>implementadas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grupo</a:t>
            </a:r>
            <a:r>
              <a:rPr lang="en-US" sz="1600" dirty="0"/>
              <a:t>;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membros</a:t>
            </a:r>
            <a:r>
              <a:rPr lang="en-US" sz="1600" dirty="0"/>
              <a:t> </a:t>
            </a:r>
            <a:r>
              <a:rPr lang="en-US" sz="1600" dirty="0" err="1"/>
              <a:t>desenvolveram</a:t>
            </a:r>
            <a:r>
              <a:rPr lang="en-US" sz="1600" dirty="0"/>
              <a:t> o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trabalho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do IntelliJ, de modo a </a:t>
            </a:r>
            <a:r>
              <a:rPr lang="en-US" sz="1600" dirty="0" err="1"/>
              <a:t>evitar</a:t>
            </a:r>
            <a:r>
              <a:rPr lang="en-US" sz="1600" dirty="0"/>
              <a:t> </a:t>
            </a:r>
            <a:r>
              <a:rPr lang="en-US" sz="1600" dirty="0" err="1"/>
              <a:t>possíveis</a:t>
            </a:r>
            <a:r>
              <a:rPr lang="en-US" sz="1600" dirty="0"/>
              <a:t> </a:t>
            </a:r>
            <a:r>
              <a:rPr lang="en-US" sz="1600" dirty="0" err="1"/>
              <a:t>conflitos</a:t>
            </a:r>
            <a:r>
              <a:rPr lang="en-US" sz="1600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78" y="585927"/>
            <a:ext cx="6752117" cy="1623242"/>
          </a:xfrm>
        </p:spPr>
        <p:txBody>
          <a:bodyPr rtlCol="0">
            <a:noAutofit/>
          </a:bodyPr>
          <a:lstStyle/>
          <a:p>
            <a:pPr rtl="0"/>
            <a:r>
              <a:rPr lang="pt-BR" sz="3200" dirty="0"/>
              <a:t>Metodologia de trabalho em equipa e estratégia para resolução de conflitos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808" y="3128114"/>
            <a:ext cx="6175067" cy="23582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Durante o </a:t>
            </a:r>
            <a:r>
              <a:rPr lang="en-US" sz="1600" dirty="0" err="1"/>
              <a:t>desenvolvimento</a:t>
            </a:r>
            <a:r>
              <a:rPr lang="en-US" sz="1600" dirty="0"/>
              <a:t> do Sprint, no que </a:t>
            </a:r>
            <a:r>
              <a:rPr lang="en-US" sz="1600" dirty="0" err="1"/>
              <a:t>toca</a:t>
            </a:r>
            <a:r>
              <a:rPr lang="en-US" sz="1600" dirty="0"/>
              <a:t> à </a:t>
            </a:r>
            <a:r>
              <a:rPr lang="en-US" sz="1600" dirty="0" err="1"/>
              <a:t>metodologia</a:t>
            </a:r>
            <a:r>
              <a:rPr lang="en-US" sz="1600" dirty="0"/>
              <a:t> de </a:t>
            </a:r>
            <a:r>
              <a:rPr lang="en-US" sz="1600" dirty="0" err="1"/>
              <a:t>trabalho</a:t>
            </a:r>
            <a:r>
              <a:rPr lang="en-US" sz="1600" dirty="0"/>
              <a:t>, </a:t>
            </a:r>
            <a:r>
              <a:rPr lang="en-US" sz="1600" dirty="0" err="1"/>
              <a:t>foram</a:t>
            </a:r>
            <a:r>
              <a:rPr lang="en-US" sz="1600" dirty="0"/>
              <a:t> </a:t>
            </a:r>
            <a:r>
              <a:rPr lang="en-US" sz="1600" dirty="0" err="1"/>
              <a:t>realizadas</a:t>
            </a:r>
            <a:r>
              <a:rPr lang="en-US" sz="1600" dirty="0"/>
              <a:t> </a:t>
            </a:r>
            <a:r>
              <a:rPr lang="en-US" sz="1600" dirty="0" err="1"/>
              <a:t>reuniões</a:t>
            </a:r>
            <a:r>
              <a:rPr lang="en-US" sz="1600" dirty="0"/>
              <a:t> </a:t>
            </a:r>
            <a:r>
              <a:rPr lang="en-US" sz="1600" dirty="0" err="1"/>
              <a:t>quase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dias</a:t>
            </a:r>
            <a:r>
              <a:rPr lang="en-US" sz="1600" dirty="0"/>
              <a:t> online, via “Discord” e “Microsoft Teams”, com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membros</a:t>
            </a:r>
            <a:r>
              <a:rPr lang="en-US" sz="1600" dirty="0"/>
              <a:t> do </a:t>
            </a:r>
            <a:r>
              <a:rPr lang="en-US" sz="1600" dirty="0" err="1"/>
              <a:t>grupo</a:t>
            </a:r>
            <a:r>
              <a:rPr lang="en-US" sz="1600" dirty="0"/>
              <a:t> </a:t>
            </a:r>
            <a:r>
              <a:rPr lang="en-US" sz="1600" dirty="0" err="1"/>
              <a:t>presentes</a:t>
            </a:r>
            <a:r>
              <a:rPr lang="en-US" sz="1600" dirty="0"/>
              <a:t>, com vista a </a:t>
            </a:r>
            <a:r>
              <a:rPr lang="en-US" sz="1600" dirty="0" err="1"/>
              <a:t>dar</a:t>
            </a:r>
            <a:r>
              <a:rPr lang="en-US" sz="1600" dirty="0"/>
              <a:t> a </a:t>
            </a:r>
            <a:r>
              <a:rPr lang="en-US" sz="1600" dirty="0" err="1"/>
              <a:t>conhecer</a:t>
            </a:r>
            <a:r>
              <a:rPr lang="en-US" sz="1600" dirty="0"/>
              <a:t> a </a:t>
            </a:r>
            <a:r>
              <a:rPr lang="en-US" sz="1600" dirty="0" err="1"/>
              <a:t>cada</a:t>
            </a:r>
            <a:r>
              <a:rPr lang="en-US" sz="1600" dirty="0"/>
              <a:t> um dos </a:t>
            </a:r>
            <a:r>
              <a:rPr lang="en-US" sz="1600" dirty="0" err="1"/>
              <a:t>elementos</a:t>
            </a:r>
            <a:r>
              <a:rPr lang="en-US" sz="1600" dirty="0"/>
              <a:t> o </a:t>
            </a:r>
            <a:r>
              <a:rPr lang="en-US" sz="1600" dirty="0" err="1"/>
              <a:t>progresso</a:t>
            </a:r>
            <a:r>
              <a:rPr lang="en-US" sz="1600" dirty="0"/>
              <a:t> </a:t>
            </a:r>
            <a:r>
              <a:rPr lang="en-US" sz="1600" dirty="0" err="1"/>
              <a:t>exercido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elemento</a:t>
            </a:r>
            <a:r>
              <a:rPr lang="en-US" sz="1600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Perante</a:t>
            </a:r>
            <a:r>
              <a:rPr lang="en-US" sz="1600" dirty="0"/>
              <a:t> </a:t>
            </a:r>
            <a:r>
              <a:rPr lang="en-US" sz="1600" dirty="0" err="1"/>
              <a:t>alguns</a:t>
            </a:r>
            <a:r>
              <a:rPr lang="en-US" sz="1600" dirty="0"/>
              <a:t> </a:t>
            </a:r>
            <a:r>
              <a:rPr lang="en-US" sz="1600" dirty="0" err="1"/>
              <a:t>conflitos</a:t>
            </a:r>
            <a:r>
              <a:rPr lang="en-US" sz="1600" dirty="0"/>
              <a:t>, </a:t>
            </a:r>
            <a:r>
              <a:rPr lang="en-US" sz="1600" dirty="0" err="1"/>
              <a:t>privilegiamos</a:t>
            </a:r>
            <a:r>
              <a:rPr lang="en-US" sz="1600" dirty="0"/>
              <a:t> a </a:t>
            </a:r>
            <a:r>
              <a:rPr lang="en-US" sz="1600" dirty="0" err="1"/>
              <a:t>comunicação</a:t>
            </a:r>
            <a:r>
              <a:rPr lang="en-US" sz="1600" dirty="0"/>
              <a:t> entre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membros</a:t>
            </a:r>
            <a:r>
              <a:rPr lang="en-US" sz="1600" dirty="0"/>
              <a:t> do </a:t>
            </a:r>
            <a:r>
              <a:rPr lang="en-US" sz="1600" dirty="0" err="1"/>
              <a:t>grupo</a:t>
            </a:r>
            <a:r>
              <a:rPr lang="en-US" sz="1600" dirty="0"/>
              <a:t>, de modo a </a:t>
            </a:r>
            <a:r>
              <a:rPr lang="en-US" sz="1600" dirty="0" err="1"/>
              <a:t>facilitar</a:t>
            </a:r>
            <a:r>
              <a:rPr lang="en-US" sz="1600" dirty="0"/>
              <a:t> a </a:t>
            </a:r>
            <a:r>
              <a:rPr lang="en-US" sz="1600" dirty="0" err="1"/>
              <a:t>resolução</a:t>
            </a:r>
            <a:r>
              <a:rPr lang="en-US" sz="1600" dirty="0"/>
              <a:t> dos </a:t>
            </a:r>
            <a:r>
              <a:rPr lang="en-US" sz="1600" dirty="0" err="1"/>
              <a:t>mesmos</a:t>
            </a:r>
            <a:r>
              <a:rPr lang="en-US" sz="1600" dirty="0"/>
              <a:t>.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9BC4266E-3DB3-ADEA-3CD3-0116C09B3B6C}"/>
              </a:ext>
            </a:extLst>
          </p:cNvPr>
          <p:cNvSpPr txBox="1">
            <a:spLocks/>
          </p:cNvSpPr>
          <p:nvPr/>
        </p:nvSpPr>
        <p:spPr>
          <a:xfrm rot="5400000">
            <a:off x="-480219" y="305734"/>
            <a:ext cx="132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8" name="Marcador de Posição da Data 5">
            <a:extLst>
              <a:ext uri="{FF2B5EF4-FFF2-40B4-BE49-F238E27FC236}">
                <a16:creationId xmlns:a16="http://schemas.microsoft.com/office/drawing/2014/main" id="{3A90EED7-42E6-587E-63AE-86CEE62C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Maio 2022</a:t>
            </a:r>
          </a:p>
        </p:txBody>
      </p:sp>
      <p:sp>
        <p:nvSpPr>
          <p:cNvPr id="9" name="Marcador de Posição do Número do Diapositivo 3">
            <a:extLst>
              <a:ext uri="{FF2B5EF4-FFF2-40B4-BE49-F238E27FC236}">
                <a16:creationId xmlns:a16="http://schemas.microsoft.com/office/drawing/2014/main" id="{E2A6BD93-8563-9894-B798-1A542326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404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Resultados Obtidos</a:t>
            </a:r>
          </a:p>
        </p:txBody>
      </p:sp>
      <p:sp>
        <p:nvSpPr>
          <p:cNvPr id="24" name="Marcador de Posição de Conteúdo 23">
            <a:extLst>
              <a:ext uri="{FF2B5EF4-FFF2-40B4-BE49-F238E27FC236}">
                <a16:creationId xmlns:a16="http://schemas.microsoft.com/office/drawing/2014/main" id="{546E6A46-0609-8A56-0F1D-6C363F9058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763275" y="2281561"/>
            <a:ext cx="7460624" cy="3764132"/>
          </a:xfrm>
        </p:spPr>
        <p:txBody>
          <a:bodyPr>
            <a:normAutofit fontScale="92500"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PT" sz="1600" dirty="0"/>
              <a:t>Em termos de qualidade do produto, tentamos elaborar o produto com sucesso, não tendo acontecido devido a várias razões(</a:t>
            </a:r>
            <a:r>
              <a:rPr lang="pt-PT" sz="1600" dirty="0" err="1"/>
              <a:t>e.g</a:t>
            </a:r>
            <a:r>
              <a:rPr lang="pt-PT" sz="1600" dirty="0"/>
              <a:t>: problemas com a base dados e o </a:t>
            </a:r>
            <a:r>
              <a:rPr lang="pt-PT" sz="1600" dirty="0" err="1"/>
              <a:t>bootstrap</a:t>
            </a:r>
            <a:r>
              <a:rPr lang="pt-PT" sz="1600" dirty="0"/>
              <a:t>) e consecutivamente não conseguimos implementar todas as funcionalidades pedidas com sucesso;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PT" sz="1600" dirty="0"/>
              <a:t>Em termos de resultados esperados aquando do início do Sprint, resultados obtidos ficaram um pouco aquém, uma vez que nem todas as funcionalidades foram implementadas em algumas </a:t>
            </a:r>
            <a:r>
              <a:rPr lang="pt-PT" sz="1600" dirty="0" err="1"/>
              <a:t>User</a:t>
            </a:r>
            <a:r>
              <a:rPr lang="pt-PT" sz="1600" dirty="0"/>
              <a:t> </a:t>
            </a:r>
            <a:r>
              <a:rPr lang="pt-PT" sz="1600" dirty="0" err="1"/>
              <a:t>Stories</a:t>
            </a:r>
            <a:r>
              <a:rPr lang="pt-PT" sz="1600" dirty="0"/>
              <a:t>, com sucesso;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PT" sz="1600" dirty="0"/>
              <a:t>Estas dificuldades que tivemos ao longo do sprint devem a alguns fatores, como por exemplo, a falta de intrusão já que só nos conhecemos este semestre e devido a má gestão na organização do sprint.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PT" sz="1600" dirty="0"/>
              <a:t>No próximo sprint tencionamos corrigir os erros que foram feitos neste sprint, como também melhorar a qualidade do mesmo. Ainda assim achamos que houveram progressos ao longo deste sprint em alguns parâmetros de trabalho em equipa. 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A72AF855-2D8B-2061-FF65-D246392253DA}"/>
              </a:ext>
            </a:extLst>
          </p:cNvPr>
          <p:cNvSpPr txBox="1">
            <a:spLocks/>
          </p:cNvSpPr>
          <p:nvPr/>
        </p:nvSpPr>
        <p:spPr>
          <a:xfrm rot="5400000">
            <a:off x="-480219" y="305734"/>
            <a:ext cx="132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8" name="Marcador de Posição da Data 5">
            <a:extLst>
              <a:ext uri="{FF2B5EF4-FFF2-40B4-BE49-F238E27FC236}">
                <a16:creationId xmlns:a16="http://schemas.microsoft.com/office/drawing/2014/main" id="{60EDB45B-6660-766F-923A-EEB89292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Maio 2022</a:t>
            </a:r>
          </a:p>
        </p:txBody>
      </p:sp>
      <p:sp>
        <p:nvSpPr>
          <p:cNvPr id="12" name="Marcador de Posição do Número do Diapositivo 3">
            <a:extLst>
              <a:ext uri="{FF2B5EF4-FFF2-40B4-BE49-F238E27FC236}">
                <a16:creationId xmlns:a16="http://schemas.microsoft.com/office/drawing/2014/main" id="{2037E0E0-AA5C-C29C-435B-9A0D87E0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131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404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Formato ‘chave na mão’ para entrega e venda do software</a:t>
            </a:r>
          </a:p>
        </p:txBody>
      </p:sp>
      <p:sp>
        <p:nvSpPr>
          <p:cNvPr id="24" name="Marcador de Posição de Conteúdo 23">
            <a:extLst>
              <a:ext uri="{FF2B5EF4-FFF2-40B4-BE49-F238E27FC236}">
                <a16:creationId xmlns:a16="http://schemas.microsoft.com/office/drawing/2014/main" id="{546E6A46-0609-8A56-0F1D-6C363F9058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763275" y="3062248"/>
            <a:ext cx="7460624" cy="199786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 err="1"/>
              <a:t>Bootstrap</a:t>
            </a:r>
            <a:r>
              <a:rPr lang="pt-PT" sz="1600" dirty="0"/>
              <a:t> - Para efeitos de demonstração, o sistema contempla a possibilidade de ser inicializado (</a:t>
            </a:r>
            <a:r>
              <a:rPr lang="pt-PT" sz="1600" dirty="0" err="1"/>
              <a:t>bootstrap</a:t>
            </a:r>
            <a:r>
              <a:rPr lang="pt-PT" sz="1600" dirty="0"/>
              <a:t>) com alguma informação tanto relativa à estrutura orgânica da organização como relativa a catálogos de serviços e serviços;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Demonstração das Funcionalidades Desenvolvidas – Após a Base de Dados interligada com a nossa aplicação conter informação, procederíamos à demonstração da mesma.</a:t>
            </a:r>
          </a:p>
          <a:p>
            <a:endParaRPr lang="pt-PT" dirty="0"/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54B03C05-FDFA-8775-BB7A-F93719255464}"/>
              </a:ext>
            </a:extLst>
          </p:cNvPr>
          <p:cNvSpPr txBox="1">
            <a:spLocks/>
          </p:cNvSpPr>
          <p:nvPr/>
        </p:nvSpPr>
        <p:spPr>
          <a:xfrm rot="5400000">
            <a:off x="-480219" y="305734"/>
            <a:ext cx="132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8" name="Marcador de Posição da Data 5">
            <a:extLst>
              <a:ext uri="{FF2B5EF4-FFF2-40B4-BE49-F238E27FC236}">
                <a16:creationId xmlns:a16="http://schemas.microsoft.com/office/drawing/2014/main" id="{338AA25A-DE60-A2A6-45FC-C4A2C788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Maio 2022</a:t>
            </a:r>
          </a:p>
        </p:txBody>
      </p:sp>
      <p:sp>
        <p:nvSpPr>
          <p:cNvPr id="12" name="Marcador de Posição do Número do Diapositivo 3">
            <a:extLst>
              <a:ext uri="{FF2B5EF4-FFF2-40B4-BE49-F238E27FC236}">
                <a16:creationId xmlns:a16="http://schemas.microsoft.com/office/drawing/2014/main" id="{DB33FFDF-F92C-C360-0CDF-40D6467E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4385" y="2657911"/>
            <a:ext cx="5888854" cy="779011"/>
          </a:xfrm>
        </p:spPr>
        <p:txBody>
          <a:bodyPr rtlCol="0"/>
          <a:lstStyle/>
          <a:p>
            <a:pPr rtl="0"/>
            <a:r>
              <a:rPr lang="pt-PT" dirty="0"/>
              <a:t>OBRIGADO pela atenção!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A46329E-FA71-1C18-7479-D59252A88175}"/>
              </a:ext>
            </a:extLst>
          </p:cNvPr>
          <p:cNvGrpSpPr/>
          <p:nvPr/>
        </p:nvGrpSpPr>
        <p:grpSpPr>
          <a:xfrm>
            <a:off x="7592361" y="5304312"/>
            <a:ext cx="3557992" cy="859482"/>
            <a:chOff x="0" y="6169823"/>
            <a:chExt cx="4901531" cy="905784"/>
          </a:xfrm>
        </p:grpSpPr>
        <p:pic>
          <p:nvPicPr>
            <p:cNvPr id="10" name="Picture 113">
              <a:extLst>
                <a:ext uri="{FF2B5EF4-FFF2-40B4-BE49-F238E27FC236}">
                  <a16:creationId xmlns:a16="http://schemas.microsoft.com/office/drawing/2014/main" id="{5C376259-D2F1-0000-324B-8DDCA2F2A2AC}"/>
                </a:ext>
              </a:extLst>
            </p:cNvPr>
            <p:cNvPicPr/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158" y="6169823"/>
              <a:ext cx="2140373" cy="637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14">
              <a:extLst>
                <a:ext uri="{FF2B5EF4-FFF2-40B4-BE49-F238E27FC236}">
                  <a16:creationId xmlns:a16="http://schemas.microsoft.com/office/drawing/2014/main" id="{7E6E6182-C97F-A78F-4CE0-240EDFC6F86D}"/>
                </a:ext>
              </a:extLst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69823"/>
              <a:ext cx="2805541" cy="905784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EF8D4D-95B4-2C63-CF28-C3F371DDB531}"/>
              </a:ext>
            </a:extLst>
          </p:cNvPr>
          <p:cNvSpPr txBox="1"/>
          <p:nvPr/>
        </p:nvSpPr>
        <p:spPr>
          <a:xfrm>
            <a:off x="5994461" y="3765685"/>
            <a:ext cx="54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LAPR4 Sprint B Turma 2DE Grupo 5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h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2_TF56180624_Win32" id="{A4F8BCF8-CFD5-41FF-AB68-349CC21900AC}" vid="{8AF3310A-41AA-47B8-AFFD-D5691737DEB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30e9df3-be65-4c73-a93b-d1236ebd677e"/>
    <ds:schemaRef ds:uri="71af3243-3dd4-4a8d-8c0d-dd76da1f02a5"/>
    <ds:schemaRef ds:uri="http://purl.org/dc/elements/1.1/"/>
    <ds:schemaRef ds:uri="http://purl.org/dc/dcmitype/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para vendas leve e minimalista</Template>
  <TotalTime>199</TotalTime>
  <Words>765</Words>
  <Application>Microsoft Office PowerPoint</Application>
  <PresentationFormat>Ecrã Panorâmico</PresentationFormat>
  <Paragraphs>74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inherit</vt:lpstr>
      <vt:lpstr>Tenorite</vt:lpstr>
      <vt:lpstr>Wingdings</vt:lpstr>
      <vt:lpstr>Monolinha</vt:lpstr>
      <vt:lpstr>LAPR4 – Projeto Integrador Sprint B</vt:lpstr>
      <vt:lpstr>Organização da apresentação</vt:lpstr>
      <vt:lpstr>Principais Objetivos do Sistema</vt:lpstr>
      <vt:lpstr>Processo de Desenvolvimento adotado e Planeamento(i)</vt:lpstr>
      <vt:lpstr>Processo de Desenvolvimento adotado e Planeamento(ii)</vt:lpstr>
      <vt:lpstr>Metodologia de trabalho em equipa e estratégia para resolução de conflitos</vt:lpstr>
      <vt:lpstr>Resultados Obtidos</vt:lpstr>
      <vt:lpstr>Formato ‘chave na mão’ para entrega e venda do software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LAPR4 – Projeto Integrador Sprint B</dc:title>
  <dc:creator>Pedro Marques</dc:creator>
  <cp:lastModifiedBy>Pedro Marques</cp:lastModifiedBy>
  <cp:revision>4</cp:revision>
  <dcterms:created xsi:type="dcterms:W3CDTF">2022-05-01T15:31:34Z</dcterms:created>
  <dcterms:modified xsi:type="dcterms:W3CDTF">2022-05-01T22:23:28Z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