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331" r:id="rId3"/>
    <p:sldId id="330" r:id="rId5"/>
    <p:sldId id="332" r:id="rId6"/>
    <p:sldId id="336" r:id="rId7"/>
    <p:sldId id="339" r:id="rId8"/>
    <p:sldId id="337" r:id="rId9"/>
    <p:sldId id="347" r:id="rId10"/>
    <p:sldId id="363" r:id="rId11"/>
    <p:sldId id="378" r:id="rId12"/>
    <p:sldId id="377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400" r:id="rId31"/>
    <p:sldId id="401" r:id="rId32"/>
    <p:sldId id="402" r:id="rId33"/>
    <p:sldId id="403" r:id="rId34"/>
    <p:sldId id="404" r:id="rId35"/>
    <p:sldId id="407" r:id="rId36"/>
    <p:sldId id="408" r:id="rId37"/>
    <p:sldId id="409" r:id="rId38"/>
    <p:sldId id="410" r:id="rId39"/>
    <p:sldId id="405" r:id="rId40"/>
    <p:sldId id="333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7" d="100"/>
          <a:sy n="117" d="100"/>
        </p:scale>
        <p:origin x="1356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gets</a:t>
            </a:r>
            <a:r>
              <a:rPr lang="zh-CN" altLang="en-US" dirty="0"/>
              <a:t>，</a:t>
            </a:r>
            <a:r>
              <a:rPr lang="en-US" altLang="zh-CN" dirty="0" err="1"/>
              <a:t>gets_s</a:t>
            </a:r>
            <a:r>
              <a:rPr lang="zh-CN" altLang="en-US" dirty="0"/>
              <a:t>是安全的版本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 hasCustomPrompt="true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MS PGothic" pitchFamily="-96" charset="-128"/>
                <a:cs typeface="MS PGothic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  <a:r>
              <a:rPr lang="en-US" altLang="zh-CN" sz="2800" dirty="0"/>
              <a:t>7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  <a:endParaRPr lang="zh-CN" altLang="en-US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5" grpId="0" animBg="true"/>
      <p:bldP spid="6" grpId="0" animBg="true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6" y="1362075"/>
            <a:ext cx="4550668" cy="4972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4190999" cy="5112568"/>
            <a:chOff x="2839144" y="1988835"/>
            <a:chExt cx="4035783" cy="3744421"/>
          </a:xfrm>
        </p:grpSpPr>
        <p:sp>
          <p:nvSpPr>
            <p:cNvPr id="6" name="文本框 5"/>
            <p:cNvSpPr txBox="true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true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true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true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true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true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213065" cy="1625465"/>
              <a:chOff x="7894110" y="2190887"/>
              <a:chExt cx="1213065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true"/>
              <p:nvPr/>
            </p:nvSpPr>
            <p:spPr>
              <a:xfrm>
                <a:off x="8064971" y="3218405"/>
                <a:ext cx="1042204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true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true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false">
            <a:noAutofit/>
          </a:bodyPr>
          <a:lstStyle/>
          <a:p>
            <a:pPr algn="ctr"/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20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  <a:endParaRPr lang="zh-CN" altLang="en-US" sz="2400" dirty="0">
              <a:solidFill>
                <a:schemeClr val="tx1"/>
              </a:solidFill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true">
          <a:blip r:embed="rId1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void smoke()</a:t>
            </a:r>
            <a:endParaRPr lang="en-US" altLang="zh-CN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("Smoke!: You called smoke()\n");</a:t>
            </a:r>
            <a:endParaRPr lang="en-US" altLang="zh-CN" b="1" kern="0" dirty="0">
              <a:solidFill>
                <a:srgbClr val="CC330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validate(0);</a:t>
            </a:r>
            <a:endParaRPr lang="en-US" altLang="zh-CN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exit(0);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}</a:t>
            </a:r>
            <a:endParaRPr lang="en-US" altLang="zh-CN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tru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191000" y="1197678"/>
            <a:ext cx="4180295" cy="5112568"/>
            <a:chOff x="2784666" y="1988835"/>
            <a:chExt cx="4025475" cy="3744421"/>
          </a:xfrm>
        </p:grpSpPr>
        <p:sp>
          <p:nvSpPr>
            <p:cNvPr id="7" name="文本框 6"/>
            <p:cNvSpPr txBox="true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true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charset="0"/>
                    <a:ea typeface="Cambria Math" panose="02040503050406030204" pitchFamily="18" charset="0"/>
                    <a:cs typeface="Times New Roman" panose="02020603050405020304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true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charset="0"/>
                    <a:ea typeface="Cambria Math" panose="02040503050406030204" pitchFamily="18" charset="0"/>
                    <a:cs typeface="Times New Roman" panose="02020603050405020304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true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值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true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1800" dirty="0">
                  <a:latin typeface="Times New Roman" panose="02020603050405020304" charset="0"/>
                  <a:cs typeface="Times New Roman" panose="02020603050405020304" charset="0"/>
                </a:rPr>
                <a:t>[03-00]</a:t>
              </a:r>
              <a:endParaRPr lang="zh-CN" altLang="en-US" sz="1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48279" cy="1625465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8064972" y="3218405"/>
                <a:ext cx="977417" cy="769546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 err="1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getbuf</a:t>
                </a:r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栈帧</a:t>
                </a:r>
                <a:endParaRPr lang="zh-CN" altLang="en-US" sz="18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7" name="文本框 16"/>
            <p:cNvSpPr txBox="true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返回地址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48279" cy="1507093"/>
              <a:chOff x="7894110" y="2383321"/>
              <a:chExt cx="1148279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8064972" y="3218404"/>
                <a:ext cx="977417" cy="7695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test</a:t>
                </a:r>
                <a:endParaRPr lang="en-US" altLang="zh-CN" sz="18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栈帧</a:t>
                </a:r>
                <a:endParaRPr lang="zh-CN" altLang="en-US" sz="18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504074" y="2793181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false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 {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</a:t>
            </a:r>
            <a:endParaRPr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 validate(1);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} else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exit(0);</a:t>
            </a:r>
            <a:endParaRPr lang="en-US" altLang="zh-CN" sz="2000" b="1" kern="0" dirty="0">
              <a:solidFill>
                <a:srgbClr val="7030A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} </a:t>
            </a:r>
            <a:endParaRPr lang="en-US" altLang="zh-CN" sz="20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991409" y="1268760"/>
            <a:ext cx="4542991" cy="5112568"/>
            <a:chOff x="2445711" y="1988835"/>
            <a:chExt cx="4374739" cy="3744421"/>
          </a:xfrm>
        </p:grpSpPr>
        <p:sp>
          <p:nvSpPr>
            <p:cNvPr id="7" name="文本框 6"/>
            <p:cNvSpPr txBox="true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/>
            <a:p>
              <a:pPr algn="l"/>
              <a:r>
                <a:rPr lang="en-US" altLang="zh-CN" sz="20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zh-CN" altLang="en-US" sz="2000" i="0" dirty="0">
                <a:solidFill>
                  <a:srgbClr val="0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445711" y="3168648"/>
              <a:ext cx="1112921" cy="383204"/>
              <a:chOff x="2870508" y="3138575"/>
              <a:chExt cx="626019" cy="383204"/>
            </a:xfrm>
          </p:grpSpPr>
          <p:sp>
            <p:nvSpPr>
              <p:cNvPr id="27" name="文本框 26"/>
              <p:cNvSpPr txBox="true"/>
              <p:nvPr/>
            </p:nvSpPr>
            <p:spPr>
              <a:xfrm>
                <a:off x="2870508" y="3138575"/>
                <a:ext cx="626019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charset="0"/>
                    <a:ea typeface="Cambria Math" panose="02040503050406030204" pitchFamily="18" charset="0"/>
                    <a:cs typeface="Times New Roman" panose="02020603050405020304" charset="0"/>
                  </a:rPr>
                  <a:t>EBP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454733" y="5034058"/>
              <a:ext cx="1112920" cy="383204"/>
              <a:chOff x="2396232" y="4332646"/>
              <a:chExt cx="1112920" cy="383204"/>
            </a:xfrm>
          </p:grpSpPr>
          <p:sp>
            <p:nvSpPr>
              <p:cNvPr id="25" name="文本框 24"/>
              <p:cNvSpPr txBox="true"/>
              <p:nvPr/>
            </p:nvSpPr>
            <p:spPr>
              <a:xfrm>
                <a:off x="2396232" y="4332646"/>
                <a:ext cx="1112920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charset="0"/>
                    <a:ea typeface="Cambria Math" panose="02040503050406030204" pitchFamily="18" charset="0"/>
                    <a:cs typeface="Times New Roman" panose="02020603050405020304" charset="0"/>
                  </a:rPr>
                  <a:t>ESP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true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test() EBP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值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文本框 11"/>
            <p:cNvSpPr txBox="true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[31-28]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[27-24]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2000" dirty="0" err="1">
                  <a:latin typeface="Times New Roman" panose="02020603050405020304" charset="0"/>
                  <a:cs typeface="Times New Roman" panose="02020603050405020304" charset="0"/>
                </a:rPr>
                <a:t>buf</a:t>
              </a:r>
              <a:r>
                <a:rPr lang="en-US" altLang="zh-CN" sz="2000" dirty="0">
                  <a:latin typeface="Times New Roman" panose="02020603050405020304" charset="0"/>
                  <a:cs typeface="Times New Roman" panose="02020603050405020304" charset="0"/>
                </a:rPr>
                <a:t>[03-00]</a:t>
              </a:r>
              <a:endParaRPr lang="zh-CN" alt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58588" cy="1625465"/>
              <a:chOff x="7894110" y="2190887"/>
              <a:chExt cx="1158588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8064972" y="3218405"/>
                <a:ext cx="987726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7" name="文本框 16"/>
            <p:cNvSpPr txBox="true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返回地址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函数参数区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函数参数区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72984" cy="1507093"/>
              <a:chOff x="7894110" y="2383321"/>
              <a:chExt cx="1172984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8064972" y="3218404"/>
                <a:ext cx="1002122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test</a:t>
                </a:r>
                <a:endParaRPr lang="en-US" altLang="zh-CN" sz="20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656474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false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tru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2447925"/>
          </a:xfrm>
        </p:spPr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命令，例如：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linux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&gt;./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makecookie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1160301099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0x5f405c9a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0x5f405c9a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即为根据学号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1160301099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生成的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cookie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/>
              <a:t>攻击成功界面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951" r="2062"/>
          <a:stretch>
            <a:fillRect/>
          </a:stretch>
        </p:blipFill>
        <p:spPr>
          <a:xfrm>
            <a:off x="685800" y="3848100"/>
            <a:ext cx="7573053" cy="1728192"/>
          </a:xfrm>
          <a:prstGeom prst="rect">
            <a:avLst/>
          </a:prstGeom>
        </p:spPr>
      </p:pic>
      <p:sp>
        <p:nvSpPr>
          <p:cNvPr id="8" name="内容占位符 2"/>
          <p:cNvSpPr txBox="true"/>
          <p:nvPr/>
        </p:nvSpPr>
        <p:spPr bwMode="auto">
          <a:xfrm>
            <a:off x="453146" y="5810250"/>
            <a:ext cx="8594725" cy="43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/>
              <a:t>目标程序也会显示用户</a:t>
            </a:r>
            <a:r>
              <a:rPr lang="en-US" altLang="zh-CN" kern="0" dirty="0"/>
              <a:t>cookie</a:t>
            </a:r>
            <a:r>
              <a:rPr lang="zh-CN" altLang="en-US" kern="0" dirty="0"/>
              <a:t>，</a:t>
            </a:r>
            <a:r>
              <a:rPr lang="en-US" altLang="zh-CN" kern="0" dirty="0" err="1"/>
              <a:t>makecookie</a:t>
            </a:r>
            <a:r>
              <a:rPr lang="zh-CN" altLang="en-US" kern="0" dirty="0"/>
              <a:t>可不用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      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validate(2);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} 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exit(0);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 0;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{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      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validate(2);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} 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);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  exit(0);</a:t>
            </a:r>
            <a:endParaRPr lang="en-US" altLang="zh-CN" sz="1600" b="1" kern="0" dirty="0">
              <a:solidFill>
                <a:srgbClr val="7030A0"/>
              </a:solidFill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itchFamily="2" charset="-122"/>
                <a:cs typeface="Times New Roman" panose="02020603050405020304" charset="0"/>
              </a:rPr>
              <a:t>}</a:t>
            </a:r>
            <a:endParaRPr lang="en-US" altLang="zh-CN" sz="1600" b="1" kern="0" dirty="0">
              <a:latin typeface="Courier New" panose="02070309020205020404" pitchFamily="49" charset="0"/>
              <a:ea typeface="宋体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任课教师：郑贵滨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人数与分组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267200" y="1268760"/>
            <a:ext cx="4443319" cy="5112568"/>
            <a:chOff x="4267200" y="1268760"/>
            <a:chExt cx="4443319" cy="5112568"/>
          </a:xfrm>
        </p:grpSpPr>
        <p:sp>
          <p:nvSpPr>
            <p:cNvPr id="32" name="文本框 31"/>
            <p:cNvSpPr txBox="true"/>
            <p:nvPr/>
          </p:nvSpPr>
          <p:spPr>
            <a:xfrm>
              <a:off x="5076391" y="3326530"/>
              <a:ext cx="2168545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文本框 32"/>
            <p:cNvSpPr txBox="true"/>
            <p:nvPr/>
          </p:nvSpPr>
          <p:spPr>
            <a:xfrm>
              <a:off x="5076391" y="1268767"/>
              <a:ext cx="2168545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67200" y="2879656"/>
              <a:ext cx="803734" cy="461665"/>
              <a:chOff x="3061170" y="3138575"/>
              <a:chExt cx="435357" cy="338121"/>
            </a:xfrm>
          </p:grpSpPr>
          <p:sp>
            <p:nvSpPr>
              <p:cNvPr id="52" name="文本框 51"/>
              <p:cNvSpPr txBox="true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4267200" y="5426655"/>
              <a:ext cx="813101" cy="518583"/>
              <a:chOff x="2726165" y="4332646"/>
              <a:chExt cx="782987" cy="379808"/>
            </a:xfrm>
          </p:grpSpPr>
          <p:sp>
            <p:nvSpPr>
              <p:cNvPr id="50" name="文本框 49"/>
              <p:cNvSpPr txBox="true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true"/>
            <p:nvPr/>
          </p:nvSpPr>
          <p:spPr>
            <a:xfrm>
              <a:off x="5076391" y="3314374"/>
              <a:ext cx="2168545" cy="4622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文本框 36"/>
            <p:cNvSpPr txBox="true"/>
            <p:nvPr/>
          </p:nvSpPr>
          <p:spPr>
            <a:xfrm>
              <a:off x="5076391" y="3776630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文本框 37"/>
            <p:cNvSpPr txBox="true"/>
            <p:nvPr/>
          </p:nvSpPr>
          <p:spPr>
            <a:xfrm>
              <a:off x="5076391" y="419423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/>
            <p:cNvSpPr txBox="true"/>
            <p:nvPr/>
          </p:nvSpPr>
          <p:spPr>
            <a:xfrm>
              <a:off x="5076391" y="465574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" name="文本框 39"/>
            <p:cNvSpPr txBox="true"/>
            <p:nvPr/>
          </p:nvSpPr>
          <p:spPr>
            <a:xfrm>
              <a:off x="5076391" y="5100753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255055" y="3326523"/>
              <a:ext cx="1455464" cy="2219382"/>
              <a:chOff x="7894110" y="2190887"/>
              <a:chExt cx="1401560" cy="2642478"/>
            </a:xfrm>
          </p:grpSpPr>
          <p:sp>
            <p:nvSpPr>
              <p:cNvPr id="48" name="右大括号 47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文本框 48"/>
              <p:cNvSpPr txBox="true"/>
              <p:nvPr/>
            </p:nvSpPr>
            <p:spPr>
              <a:xfrm>
                <a:off x="8064972" y="3218405"/>
                <a:ext cx="1230698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2" name="文本框 41"/>
            <p:cNvSpPr txBox="true"/>
            <p:nvPr/>
          </p:nvSpPr>
          <p:spPr>
            <a:xfrm>
              <a:off x="5080301" y="2864263"/>
              <a:ext cx="2164795" cy="4622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" name="文本框 42"/>
            <p:cNvSpPr txBox="true"/>
            <p:nvPr/>
          </p:nvSpPr>
          <p:spPr>
            <a:xfrm>
              <a:off x="5080302" y="2422810"/>
              <a:ext cx="2164794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  <a:endParaRPr lang="zh-CN" altLang="en-US" sz="1800" dirty="0"/>
            </a:p>
          </p:txBody>
        </p:sp>
        <p:sp>
          <p:nvSpPr>
            <p:cNvPr id="44" name="文本框 43"/>
            <p:cNvSpPr txBox="true"/>
            <p:nvPr/>
          </p:nvSpPr>
          <p:spPr>
            <a:xfrm>
              <a:off x="5080301" y="1977028"/>
              <a:ext cx="216463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240104" y="1268760"/>
              <a:ext cx="1122271" cy="2057759"/>
              <a:chOff x="7894110" y="2383321"/>
              <a:chExt cx="1080707" cy="2450044"/>
            </a:xfrm>
            <a:solidFill>
              <a:srgbClr val="FFC000"/>
            </a:solidFill>
          </p:grpSpPr>
          <p:sp>
            <p:nvSpPr>
              <p:cNvPr id="46" name="右大括号 45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文本框 46"/>
              <p:cNvSpPr txBox="true"/>
              <p:nvPr/>
            </p:nvSpPr>
            <p:spPr>
              <a:xfrm>
                <a:off x="8064972" y="3218404"/>
                <a:ext cx="909845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6592151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false">
            <a:noAutofit/>
          </a:bodyPr>
          <a:lstStyle/>
          <a:p>
            <a:pPr algn="l"/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580114" y="4282434"/>
            <a:ext cx="652816" cy="1263471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false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-m32 -c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-d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  <a:endParaRPr lang="zh-CN" altLang="en-US" sz="5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788027" y="1268760"/>
            <a:ext cx="4288695" cy="5112568"/>
            <a:chOff x="4788027" y="1268760"/>
            <a:chExt cx="4288695" cy="5112568"/>
          </a:xfrm>
        </p:grpSpPr>
        <p:sp>
          <p:nvSpPr>
            <p:cNvPr id="7" name="文本框 6"/>
            <p:cNvSpPr txBox="true"/>
            <p:nvPr/>
          </p:nvSpPr>
          <p:spPr>
            <a:xfrm>
              <a:off x="5705618" y="3326530"/>
              <a:ext cx="2168546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705618" y="1268767"/>
              <a:ext cx="2168546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88027" y="2879656"/>
              <a:ext cx="912135" cy="461665"/>
              <a:chOff x="3002452" y="3138575"/>
              <a:chExt cx="494074" cy="338121"/>
            </a:xfrm>
          </p:grpSpPr>
          <p:sp>
            <p:nvSpPr>
              <p:cNvPr id="27" name="文本框 26"/>
              <p:cNvSpPr txBox="true"/>
              <p:nvPr/>
            </p:nvSpPr>
            <p:spPr>
              <a:xfrm>
                <a:off x="3002452" y="3138575"/>
                <a:ext cx="494074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797393" y="5426655"/>
              <a:ext cx="912135" cy="518583"/>
              <a:chOff x="2630799" y="4332646"/>
              <a:chExt cx="878353" cy="379808"/>
            </a:xfrm>
          </p:grpSpPr>
          <p:sp>
            <p:nvSpPr>
              <p:cNvPr id="25" name="文本框 24"/>
              <p:cNvSpPr txBox="true"/>
              <p:nvPr/>
            </p:nvSpPr>
            <p:spPr>
              <a:xfrm>
                <a:off x="2630799" y="4332646"/>
                <a:ext cx="87835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true"/>
            <p:nvPr/>
          </p:nvSpPr>
          <p:spPr>
            <a:xfrm>
              <a:off x="5705618" y="3314374"/>
              <a:ext cx="216854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true"/>
            <p:nvPr/>
          </p:nvSpPr>
          <p:spPr>
            <a:xfrm>
              <a:off x="5705618" y="3776630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5705618" y="419423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705618" y="465574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5705618" y="5100753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884280" y="3326523"/>
              <a:ext cx="1192442" cy="2219382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8064972" y="3218405"/>
                <a:ext cx="977417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true"/>
            <p:nvPr/>
          </p:nvSpPr>
          <p:spPr>
            <a:xfrm>
              <a:off x="5709527" y="2864263"/>
              <a:ext cx="216479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true"/>
            <p:nvPr/>
          </p:nvSpPr>
          <p:spPr>
            <a:xfrm>
              <a:off x="5709528" y="2422810"/>
              <a:ext cx="216479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  <a:endParaRPr lang="zh-CN" altLang="en-US" sz="1800" dirty="0"/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5709527" y="1977028"/>
              <a:ext cx="2164636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false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869330" y="1268760"/>
              <a:ext cx="1005117" cy="2057759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true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20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false">
            <a:noAutofit/>
          </a:bodyPr>
          <a:lstStyle/>
          <a:p>
            <a:pPr algn="l"/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false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true"/>
      <p:bldP spid="30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模式下，溢出攻击的函数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true">
          <a:blip r:embed="rId1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true"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同样在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找到</a:t>
            </a:r>
            <a:r>
              <a:rPr lang="en-US" altLang="zh-CN" dirty="0" err="1"/>
              <a:t>getbuf</a:t>
            </a:r>
            <a:r>
              <a:rPr lang="zh-CN" altLang="en-US" dirty="0"/>
              <a:t>函数，观察它的栈帧结构：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的栈帧是</a:t>
            </a:r>
            <a:r>
              <a:rPr lang="en-US" altLang="zh-CN" dirty="0"/>
              <a:t>0x38+4+4</a:t>
            </a:r>
            <a:r>
              <a:rPr lang="zh-CN" altLang="zh-CN" dirty="0"/>
              <a:t>个字节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而</a:t>
            </a:r>
            <a:r>
              <a:rPr lang="en-US" altLang="zh-CN" dirty="0" err="1"/>
              <a:t>buf</a:t>
            </a:r>
            <a:r>
              <a:rPr lang="zh-CN" altLang="zh-CN" dirty="0"/>
              <a:t>缓冲区的大小是</a:t>
            </a:r>
            <a:r>
              <a:rPr lang="en-US" altLang="zh-CN" dirty="0"/>
              <a:t>0x28</a:t>
            </a:r>
            <a:r>
              <a:rPr lang="zh-CN" altLang="zh-CN" dirty="0"/>
              <a:t>（</a:t>
            </a:r>
            <a:r>
              <a:rPr lang="en-US" altLang="zh-CN" dirty="0"/>
              <a:t>40</a:t>
            </a:r>
            <a:r>
              <a:rPr lang="zh-CN" altLang="zh-CN" dirty="0"/>
              <a:t>个字节）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5606470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true"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true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2882" y="432844"/>
            <a:ext cx="4227422" cy="5112568"/>
            <a:chOff x="4896426" y="1268760"/>
            <a:chExt cx="4124934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4124934" cy="5112568"/>
              <a:chOff x="2784666" y="1988835"/>
              <a:chExt cx="3972164" cy="3744421"/>
            </a:xfrm>
          </p:grpSpPr>
          <p:sp>
            <p:nvSpPr>
              <p:cNvPr id="13" name="文本框 12"/>
              <p:cNvSpPr txBox="true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/>
              <a:p>
                <a:pPr algn="l"/>
                <a:r>
                  <a:rPr lang="en-US" altLang="zh-CN" sz="18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true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sz="18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true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true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true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值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true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[31-28]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true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[27-24]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true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…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true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sz="1800" dirty="0" err="1"/>
                  <a:t>buf</a:t>
                </a:r>
                <a:r>
                  <a:rPr lang="en-US" altLang="zh-CN" sz="1800" dirty="0"/>
                  <a:t>[03-00]</a:t>
                </a:r>
                <a:endParaRPr lang="zh-CN" altLang="en-US" sz="1800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1094968" cy="1625465"/>
                <a:chOff x="7894110" y="2190887"/>
                <a:chExt cx="1094968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true"/>
                <p:nvPr/>
              </p:nvSpPr>
              <p:spPr>
                <a:xfrm>
                  <a:off x="8064972" y="3218405"/>
                  <a:ext cx="924106" cy="84283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true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返回地址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true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false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1082285" cy="1507093"/>
                <a:chOff x="7894110" y="2383321"/>
                <a:chExt cx="1082285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true"/>
                <p:nvPr/>
              </p:nvSpPr>
              <p:spPr>
                <a:xfrm>
                  <a:off x="8064972" y="3218404"/>
                  <a:ext cx="911423" cy="84283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  <a:endPara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l"/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false">
              <a:noAutofit/>
            </a:bodyPr>
            <a:lstStyle/>
            <a:p>
              <a:pPr algn="ctr"/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15:45 - 18:10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    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</a:t>
            </a:r>
            <a:r>
              <a:rPr lang="en-US" altLang="zh-CN" dirty="0">
                <a:solidFill>
                  <a:srgbClr val="FF0000"/>
                </a:solidFill>
              </a:rPr>
              <a:t>     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  <a:endParaRPr lang="zh-CN" altLang="en-US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true">
          <a:blip r:embed="rId1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true">
          <a:blip r:embed="rId1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1152525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r>
              <a:rPr lang="en-US" altLang="zh-CN" dirty="0"/>
              <a:t> 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4882" y="3042581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149" y="4440287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2"/>
          <p:cNvSpPr txBox="true"/>
          <p:nvPr/>
        </p:nvSpPr>
        <p:spPr bwMode="auto">
          <a:xfrm>
            <a:off x="371900" y="3955535"/>
            <a:ext cx="8594725" cy="582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方法二：</a:t>
            </a:r>
            <a:r>
              <a:rPr lang="en-US" altLang="zh-CN" kern="0" dirty="0"/>
              <a:t> </a:t>
            </a:r>
            <a:r>
              <a:rPr lang="en-US" altLang="zh-CN" kern="0" dirty="0" err="1"/>
              <a:t>gdb</a:t>
            </a:r>
            <a:r>
              <a:rPr lang="zh-CN" altLang="en-US" kern="0" dirty="0"/>
              <a:t>中使用</a:t>
            </a:r>
            <a:r>
              <a:rPr lang="en-US" altLang="zh-CN" kern="0" dirty="0"/>
              <a:t>I/O</a:t>
            </a:r>
            <a:r>
              <a:rPr lang="zh-CN" altLang="en-US" kern="0" dirty="0"/>
              <a:t>重定向</a:t>
            </a:r>
            <a:endParaRPr lang="zh-CN" altLang="en-US" b="0" kern="0" dirty="0"/>
          </a:p>
        </p:txBody>
      </p:sp>
      <p:sp>
        <p:nvSpPr>
          <p:cNvPr id="10" name="内容占位符 2"/>
          <p:cNvSpPr txBox="true"/>
          <p:nvPr/>
        </p:nvSpPr>
        <p:spPr bwMode="auto">
          <a:xfrm>
            <a:off x="413272" y="5440950"/>
            <a:ext cx="8594725" cy="582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方法三：借助</a:t>
            </a:r>
            <a:r>
              <a:rPr lang="en-US" altLang="zh-CN" kern="0" dirty="0" err="1"/>
              <a:t>linux</a:t>
            </a:r>
            <a:r>
              <a:rPr lang="zh-CN" altLang="en-US" kern="0" dirty="0"/>
              <a:t>操作系统</a:t>
            </a:r>
            <a:r>
              <a:rPr lang="zh-CN" altLang="en-US" kern="0" dirty="0">
                <a:solidFill>
                  <a:srgbClr val="FF0000"/>
                </a:solidFill>
              </a:rPr>
              <a:t>管道操作符</a:t>
            </a:r>
            <a:r>
              <a:rPr lang="zh-CN" altLang="en-US" kern="0" dirty="0"/>
              <a:t>和</a:t>
            </a:r>
            <a:r>
              <a:rPr lang="en-US" altLang="zh-CN" kern="0" dirty="0">
                <a:solidFill>
                  <a:srgbClr val="FF0000"/>
                </a:solidFill>
              </a:rPr>
              <a:t>cat</a:t>
            </a:r>
            <a:r>
              <a:rPr lang="zh-CN" altLang="en-US" kern="0" dirty="0">
                <a:solidFill>
                  <a:srgbClr val="FF0000"/>
                </a:solidFill>
              </a:rPr>
              <a:t>命令</a:t>
            </a:r>
            <a:r>
              <a:rPr lang="zh-CN" altLang="en-US" kern="0" dirty="0"/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(</a:t>
            </a:r>
            <a:r>
              <a:rPr lang="zh-CN" altLang="en-US" kern="0" dirty="0">
                <a:solidFill>
                  <a:srgbClr val="FF0000"/>
                </a:solidFill>
              </a:rPr>
              <a:t>推荐</a:t>
            </a:r>
            <a:r>
              <a:rPr lang="en-US" altLang="zh-CN" kern="0" dirty="0">
                <a:solidFill>
                  <a:srgbClr val="FF0000"/>
                </a:solidFill>
              </a:rPr>
              <a:t>)</a:t>
            </a:r>
            <a:endParaRPr lang="zh-CN" altLang="en-US" kern="0" dirty="0"/>
          </a:p>
          <a:p>
            <a:endParaRPr lang="en-US" altLang="zh-CN" kern="0" dirty="0"/>
          </a:p>
          <a:p>
            <a:pPr marL="469900" lvl="1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kern="0" dirty="0"/>
              <a:t>     </a:t>
            </a:r>
            <a:endParaRPr lang="zh-CN" altLang="en-US" b="0" kern="0" dirty="0"/>
          </a:p>
        </p:txBody>
      </p:sp>
      <p:sp>
        <p:nvSpPr>
          <p:cNvPr id="11" name="内容占位符 2"/>
          <p:cNvSpPr txBox="true"/>
          <p:nvPr/>
        </p:nvSpPr>
        <p:spPr bwMode="auto">
          <a:xfrm>
            <a:off x="396875" y="2514599"/>
            <a:ext cx="8594725" cy="47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zh-CN" altLang="en-US" kern="0" dirty="0"/>
              <a:t>方法一：</a:t>
            </a:r>
            <a:r>
              <a:rPr lang="en-US" altLang="zh-CN" kern="0" dirty="0"/>
              <a:t> </a:t>
            </a:r>
            <a:r>
              <a:rPr lang="zh-CN" altLang="zh-CN" kern="0" dirty="0"/>
              <a:t>使用</a:t>
            </a:r>
            <a:r>
              <a:rPr lang="en-US" altLang="zh-CN" kern="0" dirty="0"/>
              <a:t>I/O</a:t>
            </a:r>
            <a:r>
              <a:rPr lang="zh-CN" altLang="zh-CN" kern="0" dirty="0"/>
              <a:t>重定向将其输入给</a:t>
            </a:r>
            <a:r>
              <a:rPr lang="en-US" altLang="zh-CN" kern="0" dirty="0" err="1"/>
              <a:t>bufbomb</a:t>
            </a:r>
            <a:r>
              <a:rPr lang="zh-CN" altLang="zh-CN" kern="0" dirty="0"/>
              <a:t>：</a:t>
            </a:r>
            <a:r>
              <a:rPr lang="en-US" altLang="zh-CN" kern="0" dirty="0"/>
              <a:t> </a:t>
            </a:r>
            <a:endParaRPr lang="en-US" altLang="zh-CN" kern="0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endParaRPr lang="en-US" altLang="zh-CN" kern="0" dirty="0"/>
          </a:p>
        </p:txBody>
      </p:sp>
      <p:sp>
        <p:nvSpPr>
          <p:cNvPr id="8" name="矩形 7"/>
          <p:cNvSpPr/>
          <p:nvPr/>
        </p:nvSpPr>
        <p:spPr>
          <a:xfrm>
            <a:off x="378359" y="5992647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true"/>
      <p:bldP spid="7" grpId="0" animBg="true"/>
      <p:bldP spid="9" grpId="0"/>
      <p:bldP spid="10" grpId="0"/>
      <p:bldP spid="11" grpId="0"/>
      <p:bldP spid="8" grpId="0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  <a:endParaRPr lang="zh-CN" altLang="en-US" dirty="0"/>
          </a:p>
          <a:p>
            <a:pPr lvl="1"/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  <a:endParaRPr lang="en-US" altLang="zh-CN" dirty="0"/>
          </a:p>
          <a:p>
            <a:pPr lvl="1"/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  <a:endParaRPr lang="en-US" altLang="zh-CN" dirty="0"/>
          </a:p>
          <a:p>
            <a:pPr lvl="1"/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  <a:endParaRPr lang="en-US" altLang="zh-CN" dirty="0"/>
          </a:p>
          <a:p>
            <a:pPr lvl="1"/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  <a:endParaRPr lang="en-US" altLang="zh-CN" dirty="0"/>
          </a:p>
          <a:p>
            <a:pPr lvl="1"/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周内</a:t>
            </a:r>
            <a:r>
              <a:rPr lang="zh-CN" altLang="en-US" dirty="0"/>
              <a:t>提交到</a:t>
            </a:r>
            <a:r>
              <a:rPr lang="en-US" altLang="zh-CN" dirty="0"/>
              <a:t>QQ</a:t>
            </a:r>
            <a:r>
              <a:rPr lang="zh-CN" altLang="en-US" dirty="0"/>
              <a:t>群“实验</a:t>
            </a:r>
            <a:r>
              <a:rPr lang="en-US" altLang="zh-CN" dirty="0"/>
              <a:t>4</a:t>
            </a:r>
            <a:r>
              <a:rPr lang="zh-CN" altLang="en-US" dirty="0"/>
              <a:t>”作业中。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提交到</a:t>
            </a:r>
            <a:r>
              <a:rPr lang="en-US" altLang="zh-CN" dirty="0"/>
              <a:t>QQ</a:t>
            </a:r>
            <a:r>
              <a:rPr lang="zh-CN" altLang="en-US" dirty="0"/>
              <a:t>群“实验</a:t>
            </a:r>
            <a:r>
              <a:rPr lang="en-US" altLang="zh-CN" dirty="0"/>
              <a:t>4</a:t>
            </a:r>
            <a:r>
              <a:rPr lang="zh-CN" altLang="en-US" dirty="0"/>
              <a:t>”作业中。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  <a:endParaRPr lang="en-US" altLang="zh-CN" dirty="0"/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  <a:endParaRPr lang="en-US" altLang="zh-CN" sz="2400" dirty="0"/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28600" y="1219200"/>
            <a:ext cx="8534400" cy="5257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四个版本，任选一个即可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$ tar </a:t>
            </a:r>
            <a:r>
              <a:rPr lang="en-US" altLang="zh-CN" sz="2800" dirty="0" err="1">
                <a:solidFill>
                  <a:srgbClr val="0000FF"/>
                </a:solidFill>
              </a:rPr>
              <a:t>vxf</a:t>
            </a:r>
            <a:r>
              <a:rPr lang="en-US" altLang="zh-CN" sz="2800" dirty="0">
                <a:solidFill>
                  <a:srgbClr val="0000FF"/>
                </a:solidFill>
              </a:rPr>
              <a:t> bufbomb*.tar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  <a:endParaRPr lang="zh-CN" altLang="zh-CN" sz="28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  <a:endParaRPr lang="zh-CN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  <a:endParaRPr lang="zh-CN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-u 160301099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true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true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true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true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true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true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5080849" cy="280076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i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true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8123</Words>
  <Application>WPS 演示</Application>
  <PresentationFormat>全屏显示(4:3)</PresentationFormat>
  <Paragraphs>659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61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黑体</vt:lpstr>
      <vt:lpstr>Wingdings 2</vt:lpstr>
      <vt:lpstr>Droid Sans Fallback</vt:lpstr>
      <vt:lpstr>Gill Sans</vt:lpstr>
      <vt:lpstr>Gubbi</vt:lpstr>
      <vt:lpstr>Webdings</vt:lpstr>
      <vt:lpstr>微软雅黑</vt:lpstr>
      <vt:lpstr>Courier New</vt:lpstr>
      <vt:lpstr>楷体</vt:lpstr>
      <vt:lpstr>华文细黑</vt:lpstr>
      <vt:lpstr>Cambria Math</vt:lpstr>
      <vt:lpstr>宋体</vt:lpstr>
      <vt:lpstr>Arial Unicode MS</vt:lpstr>
      <vt:lpstr>DejaVu Math TeX Gyre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11.实验工具和技术技巧...</vt:lpstr>
      <vt:lpstr>11.攻击字符串文件和结果的提交</vt:lpstr>
      <vt:lpstr>11.攻击字符串文件和结果的提交...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cyf</cp:lastModifiedBy>
  <cp:revision>361</cp:revision>
  <cp:lastPrinted>2021-05-07T08:46:25Z</cp:lastPrinted>
  <dcterms:created xsi:type="dcterms:W3CDTF">2021-05-07T08:46:25Z</dcterms:created>
  <dcterms:modified xsi:type="dcterms:W3CDTF">2021-05-07T08:46:25Z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