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331" r:id="rId3"/>
    <p:sldId id="330" r:id="rId5"/>
    <p:sldId id="332" r:id="rId6"/>
    <p:sldId id="336" r:id="rId7"/>
    <p:sldId id="339" r:id="rId8"/>
    <p:sldId id="337" r:id="rId9"/>
    <p:sldId id="413" r:id="rId10"/>
    <p:sldId id="347" r:id="rId11"/>
    <p:sldId id="363" r:id="rId12"/>
    <p:sldId id="378" r:id="rId13"/>
    <p:sldId id="380" r:id="rId14"/>
    <p:sldId id="446" r:id="rId15"/>
    <p:sldId id="449" r:id="rId16"/>
    <p:sldId id="448" r:id="rId17"/>
    <p:sldId id="468" r:id="rId18"/>
    <p:sldId id="453" r:id="rId19"/>
    <p:sldId id="452" r:id="rId20"/>
    <p:sldId id="469" r:id="rId21"/>
    <p:sldId id="458" r:id="rId22"/>
    <p:sldId id="457" r:id="rId23"/>
    <p:sldId id="470" r:id="rId24"/>
    <p:sldId id="459" r:id="rId25"/>
    <p:sldId id="462" r:id="rId26"/>
    <p:sldId id="463" r:id="rId27"/>
    <p:sldId id="465" r:id="rId28"/>
    <p:sldId id="466" r:id="rId29"/>
    <p:sldId id="333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CC"/>
    <a:srgbClr val="F6F5BD"/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150" autoAdjust="0"/>
  </p:normalViewPr>
  <p:slideViewPr>
    <p:cSldViewPr>
      <p:cViewPr varScale="1">
        <p:scale>
          <a:sx n="103" d="100"/>
          <a:sy n="103" d="100"/>
        </p:scale>
        <p:origin x="1776" y="108"/>
      </p:cViewPr>
      <p:guideLst>
        <p:guide orient="horz" pos="3614"/>
        <p:guide pos="27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true" noRot="true" noChangeAspect="true"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true" noChangeArrowheads="true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__i686.get_pc_thunk.bx  </a:t>
            </a:r>
            <a:r>
              <a:rPr lang="zh-CN" altLang="en-US" dirty="0">
                <a:effectLst/>
              </a:rPr>
              <a:t>将</a:t>
            </a:r>
            <a:r>
              <a:rPr lang="en-US" altLang="zh-CN" dirty="0">
                <a:effectLst/>
              </a:rPr>
              <a:t>pc </a:t>
            </a:r>
            <a:r>
              <a:rPr lang="zh-CN" altLang="en-US" dirty="0">
                <a:effectLst/>
              </a:rPr>
              <a:t>的值存入</a:t>
            </a:r>
            <a:r>
              <a:rPr lang="en-US" altLang="zh-CN" dirty="0" err="1">
                <a:effectLst/>
              </a:rPr>
              <a:t>ebx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rbx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 hasCustomPrompt="true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true">
            <a:spLocks noChangeArrowheads="true"/>
          </p:cNvSpPr>
          <p:nvPr userDrawn="true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sz="half" idx="1" hasCustomPrompt="true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 hasCustomPrompt="true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false" compatLnSpc="true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</a:fld>
            <a:endParaRPr lang="en-US" sz="1000" dirty="0"/>
          </a:p>
        </p:txBody>
      </p:sp>
      <p:sp>
        <p:nvSpPr>
          <p:cNvPr id="8" name="TextBox 7"/>
          <p:cNvSpPr txBox="true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true"/>
          <p:nvPr userDrawn="true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cn.ubuntu.com/" TargetMode="External"/><Relationship Id="rId2" Type="http://schemas.openxmlformats.org/officeDocument/2006/relationships/hyperlink" Target="http://www.linuxidc.com/" TargetMode="External"/><Relationship Id="rId1" Type="http://schemas.openxmlformats.org/officeDocument/2006/relationships/hyperlink" Target="http://docs.huihoo.com/c/linux-c-programmin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ICS-LAB5  </a:t>
            </a:r>
            <a:br>
              <a:rPr lang="en-US" altLang="zh-CN" sz="4800" dirty="0"/>
            </a:br>
            <a:r>
              <a:rPr lang="en-US" altLang="zh-CN" sz="6000" dirty="0">
                <a:solidFill>
                  <a:srgbClr val="FF0000"/>
                </a:solidFill>
              </a:rPr>
              <a:t>Link/</a:t>
            </a:r>
            <a:r>
              <a:rPr lang="zh-CN" sz="4800" dirty="0"/>
              <a:t>链接</a:t>
            </a:r>
            <a:endParaRPr lang="zh-CN" sz="4800" dirty="0"/>
          </a:p>
        </p:txBody>
      </p:sp>
      <p:sp>
        <p:nvSpPr>
          <p:cNvPr id="4" name="标题 1"/>
          <p:cNvSpPr txBox="true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false" compatLnSpc="true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" altLang="zh-CN" sz="2800" dirty="0"/>
              <a:t>sssx</a:t>
            </a:r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zh-CN" altLang="en-US" sz="2800" dirty="0"/>
          </a:p>
          <a:p>
            <a:pPr algn="ctr"/>
            <a:endParaRPr lang="en-US" altLang="zh-CN" sz="2800" dirty="0"/>
          </a:p>
          <a:p>
            <a:pPr algn="ctr"/>
            <a:fld id="{5C5DB979-0073-45EF-B108-32F5BDB8E241}" type="datetime2">
              <a:rPr lang="zh-CN" altLang="zh-CN" sz="2800" dirty="0"/>
            </a:fld>
            <a:endParaRPr lang="en-US" altLang="zh-C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true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sz="4000" dirty="0"/>
              <a:t>8. LinkB</a:t>
            </a:r>
            <a:r>
              <a:rPr lang="en-US" altLang="zh-CN" sz="4000" dirty="0" err="1"/>
              <a:t>omb</a:t>
            </a:r>
            <a:r>
              <a:rPr lang="zh-CN" sz="4000" dirty="0" err="1"/>
              <a:t>程序</a:t>
            </a:r>
            <a:r>
              <a:rPr lang="zh-CN" altLang="en-US" sz="4000" dirty="0"/>
              <a:t>框架</a:t>
            </a:r>
            <a:endParaRPr lang="zh-CN" altLang="en-US" sz="4000" dirty="0"/>
          </a:p>
        </p:txBody>
      </p:sp>
      <p:sp>
        <p:nvSpPr>
          <p:cNvPr id="6148" name="Rectangle 3"/>
          <p:cNvSpPr>
            <a:spLocks noGrp="true" noChangeArrowheads="true"/>
          </p:cNvSpPr>
          <p:nvPr>
            <p:ph type="body" idx="4294967295"/>
          </p:nvPr>
        </p:nvSpPr>
        <p:spPr>
          <a:xfrm>
            <a:off x="396875" y="1219200"/>
            <a:ext cx="5318125" cy="381000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1800" b="1" u="sng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en-US" altLang="zh-CN" sz="1800" b="1" u="sng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main.c</a:t>
            </a:r>
            <a:endParaRPr lang="en-US" altLang="zh-CN" sz="1800" b="1" u="sng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#include &lt;stdio.h&gt;</a:t>
            </a:r>
            <a:endParaRPr lang="en-US" altLang="zh-CN" sz="1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#include "config.h" </a:t>
            </a:r>
            <a:endParaRPr lang="en-US" altLang="zh-CN" sz="1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void (*phase)();   </a:t>
            </a:r>
            <a:endParaRPr lang="en-US" altLang="zh-CN" sz="1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800" b="1" dirty="0" err="1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main( </a:t>
            </a:r>
            <a:r>
              <a:rPr lang="en-US" altLang="zh-CN" sz="1800" b="1" dirty="0" err="1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800" b="1" dirty="0" err="1">
                <a:latin typeface="Times New Roman" panose="02020603050405020304" charset="0"/>
                <a:cs typeface="Times New Roman" panose="02020603050405020304" charset="0"/>
              </a:rPr>
              <a:t>argc</a:t>
            </a:r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sz="1800" b="1" dirty="0" err="1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const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 char</a:t>
            </a:r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* </a:t>
            </a:r>
            <a:r>
              <a:rPr lang="en-US" altLang="zh-CN" sz="1800" b="1" dirty="0" err="1">
                <a:latin typeface="Times New Roman" panose="02020603050405020304" charset="0"/>
                <a:cs typeface="Times New Roman" panose="02020603050405020304" charset="0"/>
              </a:rPr>
              <a:t>argv</a:t>
            </a:r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[] ) {</a:t>
            </a:r>
            <a:endParaRPr lang="en-US" altLang="zh-CN" sz="1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if</a:t>
            </a:r>
            <a:r>
              <a:rPr lang="en-US" altLang="zh-CN" sz="1800" b="1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( phase )</a:t>
            </a:r>
            <a:endParaRPr lang="en-US" altLang="zh-CN" sz="1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               (*phase)();</a:t>
            </a:r>
            <a:endParaRPr lang="en-US" altLang="zh-CN" sz="1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else</a:t>
            </a:r>
            <a:endParaRPr lang="en-US" altLang="zh-CN" sz="1800" b="1" dirty="0">
              <a:solidFill>
                <a:srgbClr val="0000F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               </a:t>
            </a:r>
            <a:r>
              <a:rPr lang="en-US" altLang="zh-CN" sz="1800" b="1" dirty="0" err="1">
                <a:latin typeface="Times New Roman" panose="02020603050405020304" charset="0"/>
                <a:cs typeface="Times New Roman" panose="02020603050405020304" charset="0"/>
              </a:rPr>
              <a:t>printf</a:t>
            </a:r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("To run lab, please link the relevant object module with the main module.\n");</a:t>
            </a:r>
            <a:endParaRPr lang="en-US" altLang="zh-CN" sz="1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return </a:t>
            </a:r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0;</a:t>
            </a:r>
            <a:endParaRPr lang="en-US" altLang="zh-CN" sz="1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8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Rectangle 3"/>
          <p:cNvSpPr txBox="true">
            <a:spLocks noChangeArrowheads="true"/>
          </p:cNvSpPr>
          <p:nvPr/>
        </p:nvSpPr>
        <p:spPr bwMode="auto">
          <a:xfrm>
            <a:off x="517525" y="5037667"/>
            <a:ext cx="8229600" cy="173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400" b="1" kern="0" dirty="0">
                <a:solidFill>
                  <a:srgbClr val="00B0F0"/>
                </a:solidFill>
              </a:rPr>
              <a:t>注释：</a:t>
            </a:r>
            <a:r>
              <a:rPr lang="zh-CN" altLang="en-US" sz="2400" b="0" kern="0" dirty="0"/>
              <a:t>各阶段</a:t>
            </a:r>
            <a:r>
              <a:rPr lang="en-US" altLang="zh-CN" sz="2400" b="0" kern="0" dirty="0"/>
              <a:t>phase[n].c</a:t>
            </a:r>
            <a:r>
              <a:rPr lang="zh-CN" altLang="en-US" sz="2400" b="0" kern="0" dirty="0"/>
              <a:t>中的全局函数指针变量</a:t>
            </a:r>
            <a:r>
              <a:rPr lang="en-US" altLang="zh-CN" sz="2400" b="0" kern="0" dirty="0"/>
              <a:t>phase</a:t>
            </a:r>
            <a:r>
              <a:rPr lang="zh-CN" altLang="en-US" sz="2400" b="0" kern="0" dirty="0"/>
              <a:t>是经初始化的“强”符号，在将</a:t>
            </a:r>
            <a:r>
              <a:rPr lang="en-US" altLang="zh-CN" sz="2400" b="0" kern="0" dirty="0"/>
              <a:t>phase[n].o</a:t>
            </a:r>
            <a:r>
              <a:rPr lang="zh-CN" altLang="en-US" sz="2400" b="0" kern="0" dirty="0"/>
              <a:t>模块与</a:t>
            </a:r>
            <a:r>
              <a:rPr lang="en-US" altLang="zh-CN" sz="2400" b="0" kern="0" dirty="0" err="1"/>
              <a:t>main.o</a:t>
            </a:r>
            <a:r>
              <a:rPr lang="zh-CN" altLang="en-US" sz="2400" b="0" kern="0" dirty="0"/>
              <a:t>链接后，前者中的</a:t>
            </a:r>
            <a:r>
              <a:rPr lang="en-US" altLang="zh-CN" sz="2400" b="0" kern="0" dirty="0"/>
              <a:t>phase</a:t>
            </a:r>
            <a:r>
              <a:rPr lang="zh-CN" altLang="en-US" sz="2400" b="0" kern="0" dirty="0"/>
              <a:t>变量定义将取代后者中的同名“弱”符号（变量），因此相应阶段中完成具体功能的</a:t>
            </a:r>
            <a:r>
              <a:rPr lang="en-US" altLang="zh-CN" sz="2400" b="0" kern="0" dirty="0" err="1"/>
              <a:t>do_phase</a:t>
            </a:r>
            <a:r>
              <a:rPr lang="zh-CN" altLang="en-US" sz="2400" b="0" kern="0" dirty="0"/>
              <a:t>函数将被调用执行。</a:t>
            </a:r>
            <a:endParaRPr lang="zh-CN" altLang="en-US" sz="2400" b="0" kern="0" dirty="0"/>
          </a:p>
        </p:txBody>
      </p:sp>
      <p:sp>
        <p:nvSpPr>
          <p:cNvPr id="20" name="Rectangle 3"/>
          <p:cNvSpPr txBox="true">
            <a:spLocks noChangeArrowheads="true"/>
          </p:cNvSpPr>
          <p:nvPr/>
        </p:nvSpPr>
        <p:spPr bwMode="auto">
          <a:xfrm>
            <a:off x="5873390" y="1227667"/>
            <a:ext cx="3108325" cy="28441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1800" u="sng" kern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// p</a:t>
            </a:r>
            <a:r>
              <a:rPr lang="en-US" altLang="zh-CN" sz="1800" b="1" u="sng" kern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hase[n].c</a:t>
            </a:r>
            <a:endParaRPr lang="en-US" altLang="zh-CN" sz="1800" b="1" u="sng" kern="0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endParaRPr lang="en-US" altLang="zh-CN" sz="1800" kern="0" dirty="0">
              <a:solidFill>
                <a:srgbClr val="0000F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800" kern="0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void</a:t>
            </a:r>
            <a:r>
              <a:rPr lang="en-US" altLang="zh-CN" sz="1800" kern="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800" kern="0" dirty="0" err="1">
                <a:latin typeface="Times New Roman" panose="02020603050405020304" charset="0"/>
                <a:cs typeface="Times New Roman" panose="02020603050405020304" charset="0"/>
              </a:rPr>
              <a:t>do_phase</a:t>
            </a:r>
            <a:r>
              <a:rPr lang="en-US" altLang="zh-CN" sz="1800" kern="0" dirty="0">
                <a:latin typeface="Times New Roman" panose="02020603050405020304" charset="0"/>
                <a:cs typeface="Times New Roman" panose="02020603050405020304" charset="0"/>
              </a:rPr>
              <a:t>() {</a:t>
            </a:r>
            <a:endParaRPr lang="en-US" altLang="zh-CN" sz="1800" kern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endParaRPr lang="en-US" altLang="zh-CN" sz="1800" kern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800" kern="0" dirty="0">
                <a:latin typeface="Times New Roman" panose="02020603050405020304" charset="0"/>
                <a:cs typeface="Times New Roman" panose="02020603050405020304" charset="0"/>
              </a:rPr>
              <a:t>        … // </a:t>
            </a:r>
            <a:r>
              <a:rPr lang="zh-CN" altLang="en-US" sz="1800" kern="0" dirty="0">
                <a:latin typeface="Times New Roman" panose="02020603050405020304" charset="0"/>
                <a:cs typeface="Times New Roman" panose="02020603050405020304" charset="0"/>
              </a:rPr>
              <a:t>该阶段具体工作</a:t>
            </a:r>
            <a:endParaRPr lang="en-US" altLang="zh-CN" sz="1800" kern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800" b="1" kern="0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800" b="1" kern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sz="1800" b="1" kern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800" kern="0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void</a:t>
            </a:r>
            <a:r>
              <a:rPr lang="en-US" altLang="zh-CN" sz="1800" kern="0" dirty="0">
                <a:latin typeface="Times New Roman" panose="02020603050405020304" charset="0"/>
                <a:cs typeface="Times New Roman" panose="02020603050405020304" charset="0"/>
              </a:rPr>
              <a:t> (*phase)() = </a:t>
            </a:r>
            <a:r>
              <a:rPr lang="en-US" altLang="zh-CN" sz="1800" kern="0" dirty="0" err="1">
                <a:latin typeface="Times New Roman" panose="02020603050405020304" charset="0"/>
                <a:cs typeface="Times New Roman" panose="02020603050405020304" charset="0"/>
              </a:rPr>
              <a:t>do_phase</a:t>
            </a:r>
            <a:r>
              <a:rPr lang="en-US" altLang="zh-CN" sz="1800" kern="0" dirty="0">
                <a:latin typeface="Times New Roman" panose="02020603050405020304" charset="0"/>
                <a:cs typeface="Times New Roman" panose="02020603050405020304" charset="0"/>
              </a:rPr>
              <a:t>;  </a:t>
            </a:r>
            <a:endParaRPr lang="en-US" altLang="zh-CN" sz="1800" b="0" kern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22448" y="805883"/>
            <a:ext cx="8786982" cy="762000"/>
          </a:xfrm>
        </p:spPr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62305" y="1732280"/>
            <a:ext cx="8303260" cy="497205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ym typeface="+mn-ea"/>
              </a:rPr>
              <a:t>每个实验阶段考察</a:t>
            </a:r>
            <a:r>
              <a:rPr lang="en-US" altLang="zh-CN" sz="2400" dirty="0">
                <a:sym typeface="+mn-ea"/>
              </a:rPr>
              <a:t>ELF</a:t>
            </a:r>
            <a:r>
              <a:rPr lang="zh-CN" altLang="en-US" sz="2400" dirty="0">
                <a:sym typeface="+mn-ea"/>
              </a:rPr>
              <a:t>文件组成与程序链接过程的不同方面知识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：全局变量</a:t>
            </a:r>
            <a:r>
              <a:rPr lang="en-US" altLang="zh-CN" sz="2400" dirty="0">
                <a:sym typeface="Wingdings" panose="05000000000000000000" pitchFamily="2" charset="2"/>
              </a:rPr>
              <a:t></a:t>
            </a:r>
            <a:r>
              <a:rPr lang="zh-CN" altLang="en-US" sz="2400" dirty="0">
                <a:sym typeface="+mn-ea"/>
              </a:rPr>
              <a:t>数据节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：指令</a:t>
            </a:r>
            <a:r>
              <a:rPr lang="en-US" altLang="zh-CN" sz="2400" dirty="0">
                <a:sym typeface="Wingdings" panose="05000000000000000000" pitchFamily="2" charset="2"/>
              </a:rPr>
              <a:t></a:t>
            </a:r>
            <a:r>
              <a:rPr lang="zh-CN" altLang="en-US" sz="2400" dirty="0">
                <a:sym typeface="+mn-ea"/>
              </a:rPr>
              <a:t>代码节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>
                <a:sym typeface="+mn-ea"/>
              </a:rPr>
              <a:t>：符号解析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4</a:t>
            </a:r>
            <a:r>
              <a:rPr lang="zh-CN" altLang="en-US" sz="2400" dirty="0">
                <a:sym typeface="+mn-ea"/>
              </a:rPr>
              <a:t>：</a:t>
            </a:r>
            <a:r>
              <a:rPr lang="en-US" altLang="zh-CN" sz="2400" dirty="0">
                <a:sym typeface="Wingdings" panose="05000000000000000000" pitchFamily="2" charset="2"/>
              </a:rPr>
              <a:t>switch</a:t>
            </a:r>
            <a:r>
              <a:rPr lang="zh-CN" altLang="en-US" sz="2400" dirty="0">
                <a:sym typeface="Wingdings" panose="05000000000000000000" pitchFamily="2" charset="2"/>
              </a:rPr>
              <a:t>语句与重定位</a:t>
            </a:r>
            <a:endParaRPr lang="en-US" altLang="zh-CN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5</a:t>
            </a:r>
            <a:r>
              <a:rPr lang="zh-CN" altLang="en-US" sz="2400" dirty="0">
                <a:sym typeface="+mn-ea"/>
              </a:rPr>
              <a:t>：重定位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CC"/>
                </a:solidFill>
              </a:rPr>
              <a:t>实验步骤：</a:t>
            </a:r>
            <a:endParaRPr lang="en-US" altLang="zh-CN" dirty="0">
              <a:solidFill>
                <a:srgbClr val="0000CC"/>
              </a:solidFill>
            </a:endParaRP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1</a:t>
            </a:r>
            <a:r>
              <a:rPr lang="zh-CN" altLang="en-US" dirty="0"/>
              <a:t>）使用</a:t>
            </a:r>
            <a:r>
              <a:rPr lang="en-US" altLang="zh-CN" dirty="0" err="1"/>
              <a:t>readelf</a:t>
            </a:r>
            <a:r>
              <a:rPr lang="zh-CN" altLang="en-US" dirty="0"/>
              <a:t>和</a:t>
            </a:r>
            <a:r>
              <a:rPr lang="en-US" altLang="zh-CN" dirty="0" err="1"/>
              <a:t>objdump</a:t>
            </a:r>
            <a:r>
              <a:rPr lang="zh-CN" altLang="en-US" dirty="0"/>
              <a:t>工具，首先确定</a:t>
            </a:r>
            <a:r>
              <a:rPr lang="en-US" altLang="zh-CN" dirty="0" err="1"/>
              <a:t>printf</a:t>
            </a:r>
            <a:r>
              <a:rPr lang="zh-CN" altLang="en-US" dirty="0"/>
              <a:t>（具体为</a:t>
            </a:r>
            <a:r>
              <a:rPr lang="en-US" altLang="zh-CN" dirty="0"/>
              <a:t>puts</a:t>
            </a:r>
            <a:r>
              <a:rPr lang="zh-CN" altLang="en-US" dirty="0"/>
              <a:t>）输出函数的第</a:t>
            </a:r>
            <a:r>
              <a:rPr lang="en-US" altLang="zh-CN" dirty="0"/>
              <a:t>2</a:t>
            </a:r>
            <a:r>
              <a:rPr lang="zh-CN" altLang="en-US" dirty="0"/>
              <a:t>个调用参数对应的字符串地址（在</a:t>
            </a:r>
            <a:r>
              <a:rPr lang="en-US" altLang="zh-CN" dirty="0"/>
              <a:t>.data</a:t>
            </a:r>
            <a:r>
              <a:rPr lang="zh-CN" altLang="en-US" dirty="0"/>
              <a:t>节中）</a:t>
            </a:r>
            <a:endParaRPr lang="zh-CN" altLang="en-US" dirty="0"/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注意：</a:t>
            </a:r>
            <a:r>
              <a:rPr lang="en-US" altLang="zh-CN" dirty="0" err="1"/>
              <a:t>printf</a:t>
            </a:r>
            <a:r>
              <a:rPr lang="en-US" altLang="zh-CN" dirty="0"/>
              <a:t>(“%s\n”, s);   </a:t>
            </a:r>
            <a:r>
              <a:rPr lang="zh-CN" altLang="en-US" dirty="0"/>
              <a:t>会编译成 </a:t>
            </a:r>
            <a:r>
              <a:rPr lang="en-US" altLang="zh-CN" dirty="0"/>
              <a:t>puts(s)</a:t>
            </a:r>
            <a:r>
              <a:rPr lang="zh-CN" altLang="en-US" dirty="0"/>
              <a:t>函数调用，注意</a:t>
            </a:r>
            <a:r>
              <a:rPr lang="en-US" altLang="zh-CN" dirty="0"/>
              <a:t>s</a:t>
            </a:r>
            <a:r>
              <a:rPr lang="zh-CN" altLang="en-US" dirty="0"/>
              <a:t>为字符串，应该在数据段     </a:t>
            </a:r>
            <a:r>
              <a:rPr lang="zh-CN" altLang="en-US" dirty="0">
                <a:solidFill>
                  <a:srgbClr val="0000FF"/>
                </a:solidFill>
              </a:rPr>
              <a:t>可知输出字符串起始地址在</a:t>
            </a:r>
            <a:r>
              <a:rPr lang="en-US" altLang="zh-CN" dirty="0">
                <a:solidFill>
                  <a:srgbClr val="0000FF"/>
                </a:solidFill>
              </a:rPr>
              <a:t>.data</a:t>
            </a:r>
            <a:r>
              <a:rPr lang="zh-CN" altLang="en-US" dirty="0">
                <a:solidFill>
                  <a:srgbClr val="0000FF"/>
                </a:solidFill>
              </a:rPr>
              <a:t>节中偏移量为 </a:t>
            </a:r>
            <a:r>
              <a:rPr lang="en-US" altLang="zh-CN" dirty="0">
                <a:solidFill>
                  <a:srgbClr val="0000FF"/>
                </a:solidFill>
              </a:rPr>
              <a:t>xx </a:t>
            </a:r>
            <a:r>
              <a:rPr lang="zh-CN" altLang="en-US" dirty="0">
                <a:solidFill>
                  <a:srgbClr val="0000FF"/>
                </a:solidFill>
              </a:rPr>
              <a:t>的位置</a:t>
            </a:r>
            <a:endParaRPr lang="zh-CN" altLang="en-US" dirty="0">
              <a:solidFill>
                <a:srgbClr val="0000FF"/>
              </a:solidFill>
            </a:endParaRP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）使用</a:t>
            </a:r>
            <a:r>
              <a:rPr lang="en-US" altLang="zh-CN" dirty="0" err="1">
                <a:sym typeface="+mn-ea"/>
              </a:rPr>
              <a:t>readelf</a:t>
            </a:r>
            <a:r>
              <a:rPr lang="zh-CN" altLang="en-US" dirty="0">
                <a:sym typeface="+mn-ea"/>
              </a:rPr>
              <a:t>或</a:t>
            </a:r>
            <a:r>
              <a:rPr lang="en-US" altLang="zh-CN" dirty="0" err="1">
                <a:sym typeface="+mn-ea"/>
              </a:rPr>
              <a:t>objdump</a:t>
            </a:r>
            <a:r>
              <a:rPr lang="zh-CN" altLang="en-US" dirty="0">
                <a:sym typeface="+mn-ea"/>
              </a:rPr>
              <a:t>工具，查看</a:t>
            </a:r>
            <a:r>
              <a:rPr lang="en-US" altLang="zh-CN" dirty="0">
                <a:sym typeface="+mn-ea"/>
              </a:rPr>
              <a:t>.data</a:t>
            </a:r>
            <a:r>
              <a:rPr lang="zh-CN" altLang="en-US" dirty="0">
                <a:sym typeface="+mn-ea"/>
              </a:rPr>
              <a:t>节中的字符串内容并与未修改的</a:t>
            </a:r>
            <a:r>
              <a:rPr lang="en-US" altLang="zh-CN" dirty="0">
                <a:sym typeface="+mn-ea"/>
              </a:rPr>
              <a:t>phase1.o</a:t>
            </a:r>
            <a:r>
              <a:rPr lang="zh-CN" altLang="en-US" dirty="0">
                <a:sym typeface="+mn-ea"/>
              </a:rPr>
              <a:t>链接后程序输出的字符串比较，确定该字符串为修改的目标</a:t>
            </a:r>
            <a:endParaRPr lang="zh-CN" altLang="en-US" dirty="0">
              <a:sym typeface="+mn-ea"/>
            </a:endParaRP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）使用</a:t>
            </a:r>
            <a:r>
              <a:rPr lang="en-US" altLang="zh-CN" dirty="0" err="1">
                <a:sym typeface="+mn-ea"/>
              </a:rPr>
              <a:t>hexedit</a:t>
            </a:r>
            <a:r>
              <a:rPr lang="zh-CN" altLang="en-US" dirty="0">
                <a:sym typeface="+mn-ea"/>
              </a:rPr>
              <a:t>或自己写程序，将该字符串前若干字符替换为目标学号中的字符（其后应有一个</a:t>
            </a:r>
            <a:r>
              <a:rPr lang="en-US" altLang="zh-CN" dirty="0">
                <a:sym typeface="+mn-ea"/>
              </a:rPr>
              <a:t>0x00</a:t>
            </a:r>
            <a:r>
              <a:rPr lang="zh-CN" altLang="en-US" dirty="0">
                <a:sym typeface="+mn-ea"/>
              </a:rPr>
              <a:t>字节，表示字符串结束）</a:t>
            </a:r>
            <a:endParaRPr lang="en-US" altLang="zh-CN" sz="1795" dirty="0"/>
          </a:p>
          <a:p>
            <a:pPr marL="349250" lvl="1" indent="992505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$ </a:t>
            </a:r>
            <a:r>
              <a:rPr lang="en-US" altLang="zh-CN" sz="1800" dirty="0" err="1">
                <a:solidFill>
                  <a:srgbClr val="0000CC"/>
                </a:solidFill>
              </a:rPr>
              <a:t>gcc</a:t>
            </a:r>
            <a:r>
              <a:rPr lang="en-US" altLang="zh-CN" sz="1800" dirty="0">
                <a:solidFill>
                  <a:srgbClr val="0000CC"/>
                </a:solidFill>
              </a:rPr>
              <a:t> -m32 -o linkbomb1 </a:t>
            </a:r>
            <a:r>
              <a:rPr lang="en-US" altLang="zh-CN" sz="1800" dirty="0" err="1">
                <a:solidFill>
                  <a:srgbClr val="0000CC"/>
                </a:solidFill>
              </a:rPr>
              <a:t>main.o</a:t>
            </a:r>
            <a:r>
              <a:rPr lang="en-US" altLang="zh-CN" sz="1800" dirty="0">
                <a:solidFill>
                  <a:srgbClr val="0000CC"/>
                </a:solidFill>
              </a:rPr>
              <a:t> phase1.o</a:t>
            </a:r>
            <a:endParaRPr lang="en-US" altLang="zh-CN" sz="1800" dirty="0">
              <a:solidFill>
                <a:srgbClr val="0000CC"/>
              </a:solidFill>
            </a:endParaRPr>
          </a:p>
          <a:p>
            <a:pPr marL="349250" lvl="1" indent="992505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$ ./linkbomb1</a:t>
            </a:r>
            <a:endParaRPr lang="en-US" altLang="zh-CN" sz="1800" dirty="0">
              <a:solidFill>
                <a:srgbClr val="0000CC"/>
              </a:solidFill>
            </a:endParaRPr>
          </a:p>
          <a:p>
            <a:pPr marL="349250" lvl="1" indent="992505"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CC"/>
                </a:solidFill>
              </a:rPr>
              <a:t>你的学号 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148" name="Rectangle 3"/>
          <p:cNvSpPr>
            <a:spLocks noGrp="true" noChangeArrowheads="true"/>
          </p:cNvSpPr>
          <p:nvPr>
            <p:ph idx="1"/>
          </p:nvPr>
        </p:nvSpPr>
        <p:spPr>
          <a:xfrm>
            <a:off x="396875" y="1362074"/>
            <a:ext cx="8786982" cy="5495925"/>
          </a:xfrm>
        </p:spPr>
        <p:txBody>
          <a:bodyPr/>
          <a:lstStyle/>
          <a:p>
            <a:r>
              <a:rPr lang="en-US" altLang="zh-CN" sz="2800" dirty="0">
                <a:solidFill>
                  <a:srgbClr val="0000FF"/>
                </a:solidFill>
              </a:rPr>
              <a:t>phase2.c</a:t>
            </a:r>
            <a:r>
              <a:rPr lang="zh-CN" altLang="en-US" sz="2800" dirty="0">
                <a:solidFill>
                  <a:srgbClr val="0000FF"/>
                </a:solidFill>
              </a:rPr>
              <a:t>程序框架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static void 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OUTPUT_FUNC_NAME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( const char *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id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) {</a:t>
            </a:r>
            <a:endParaRPr lang="en-US" altLang="zh-CN" dirty="0">
              <a:solidFill>
                <a:srgbClr val="0000F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该函数名对每名学生均不同</a:t>
            </a:r>
            <a:endParaRPr lang="en-US" altLang="zh-CN" b="1" dirty="0">
              <a:solidFill>
                <a:srgbClr val="0000F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     if( </a:t>
            </a:r>
            <a:r>
              <a:rPr lang="en-US" altLang="zh-CN" b="1" dirty="0" err="1">
                <a:latin typeface="Times New Roman" panose="02020603050405020304" charset="0"/>
                <a:cs typeface="Times New Roman" panose="02020603050405020304" charset="0"/>
              </a:rPr>
              <a:t>strcmp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zh-CN" b="1" dirty="0" err="1">
                <a:latin typeface="Times New Roman" panose="02020603050405020304" charset="0"/>
                <a:cs typeface="Times New Roman" panose="02020603050405020304" charset="0"/>
              </a:rPr>
              <a:t>id,MYID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) != 0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 ) return;</a:t>
            </a:r>
            <a:endParaRPr lang="en-US" altLang="zh-CN" b="1" dirty="0">
              <a:solidFill>
                <a:srgbClr val="0000F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r>
              <a:rPr lang="en-US" altLang="zh-CN" b="1" dirty="0" err="1">
                <a:latin typeface="Times New Roman" panose="02020603050405020304" charset="0"/>
                <a:cs typeface="Times New Roman" panose="02020603050405020304" charset="0"/>
              </a:rPr>
              <a:t>printf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("%s\n", id);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b="1" dirty="0">
              <a:solidFill>
                <a:srgbClr val="0000F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void </a:t>
            </a:r>
            <a:r>
              <a:rPr lang="en-US" altLang="zh-CN" b="1" dirty="0" err="1">
                <a:latin typeface="Times New Roman" panose="02020603050405020304" charset="0"/>
                <a:cs typeface="Times New Roman" panose="02020603050405020304" charset="0"/>
              </a:rPr>
              <a:t>do_phase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()  {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在代码节中预留存储位置供插入必要指令</a:t>
            </a:r>
            <a:endParaRPr lang="en-US" altLang="zh-CN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   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asm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("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nop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\n\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tnop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\n\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tnop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\n\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tnop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\n\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tnop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\n\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tnop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\n\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tnop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\n\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tnop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\n\t");     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       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asm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("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nop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\n\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tnop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\n\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tnop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\n\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tnop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\n\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tnop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\n\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tnop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\n\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tnop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\n\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tnop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\n\t"); 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buNone/>
            </a:pPr>
            <a:endParaRPr lang="en-US" altLang="zh-CN" sz="1400" b="1" kern="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true">
            <a:spLocks noGrp="true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实验内容</a:t>
            </a:r>
            <a:r>
              <a:rPr lang="zh-CN" altLang="en-US" dirty="0">
                <a:solidFill>
                  <a:srgbClr val="00B0F0"/>
                </a:solidFill>
              </a:rPr>
              <a:t>：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zh-CN" altLang="en-US" dirty="0"/>
              <a:t>修改二进制可重定位目标文件“</a:t>
            </a:r>
            <a:r>
              <a:rPr lang="en-US" altLang="zh-CN" dirty="0"/>
              <a:t>phase2.o”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代码节</a:t>
            </a:r>
            <a:r>
              <a:rPr lang="zh-CN" altLang="en-US" dirty="0"/>
              <a:t>内容，使其与</a:t>
            </a:r>
            <a:r>
              <a:rPr lang="en-US" altLang="zh-CN" dirty="0" err="1"/>
              <a:t>main.o</a:t>
            </a:r>
            <a:r>
              <a:rPr lang="zh-CN" altLang="en-US" dirty="0"/>
              <a:t>链接后能够运行输出（且仅输出）自己的学号：</a:t>
            </a:r>
            <a:endParaRPr lang="en-US" altLang="zh-CN" dirty="0"/>
          </a:p>
          <a:p>
            <a:pPr marL="349250" lvl="1" indent="633730">
              <a:buNone/>
            </a:pPr>
            <a:r>
              <a:rPr lang="en-US" altLang="zh-CN" sz="24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$ </a:t>
            </a:r>
            <a:r>
              <a:rPr lang="en-US" altLang="zh-CN" sz="2400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gcc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 -m32 -o linkbomb2 </a:t>
            </a:r>
            <a:r>
              <a:rPr lang="en-US" altLang="zh-CN" sz="2400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main.o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 phase2.o</a:t>
            </a:r>
            <a:endParaRPr lang="en-US" altLang="zh-CN" sz="2400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9250" lvl="1" indent="633730">
              <a:buNone/>
            </a:pPr>
            <a:r>
              <a:rPr lang="en-US" altLang="zh-CN" sz="24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$ ./linkbomb2</a:t>
            </a:r>
            <a:endParaRPr lang="en-US" altLang="zh-CN" sz="2400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9250" lvl="1" indent="633730">
              <a:buNone/>
            </a:pPr>
            <a:r>
              <a:rPr lang="zh-CN" altLang="en-US" sz="24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学号 </a:t>
            </a:r>
            <a:endParaRPr lang="en-US" altLang="zh-CN" sz="2400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实验提示：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检查反汇编代码，定位模块中的各组成函数并推断其功能作用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修改入口函数</a:t>
            </a:r>
            <a:r>
              <a:rPr lang="en-US" altLang="zh-CN" dirty="0" err="1"/>
              <a:t>do_phase</a:t>
            </a:r>
            <a:r>
              <a:rPr lang="en-US" altLang="zh-CN" dirty="0"/>
              <a:t>()</a:t>
            </a:r>
            <a:r>
              <a:rPr lang="zh-CN" altLang="en-US" dirty="0"/>
              <a:t>中的机器指令（用自己指令替换函数体中的</a:t>
            </a:r>
            <a:r>
              <a:rPr lang="en-US" altLang="zh-CN" dirty="0" err="1"/>
              <a:t>nop</a:t>
            </a:r>
            <a:r>
              <a:rPr lang="zh-CN" altLang="en-US" dirty="0"/>
              <a:t>指令）以获得期望的输出（学号的</a:t>
            </a:r>
            <a:r>
              <a:rPr lang="en-US" altLang="zh-CN" dirty="0"/>
              <a:t>ASCII</a:t>
            </a:r>
            <a:r>
              <a:rPr lang="zh-CN" altLang="en-US" dirty="0"/>
              <a:t>编码）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148" name="Rectangle 3"/>
          <p:cNvSpPr>
            <a:spLocks noGrp="true" noChangeArrowheads="true"/>
          </p:cNvSpPr>
          <p:nvPr>
            <p:ph idx="1"/>
          </p:nvPr>
        </p:nvSpPr>
        <p:spPr>
          <a:xfrm>
            <a:off x="396875" y="1362074"/>
            <a:ext cx="8594725" cy="54959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00FF"/>
                </a:solidFill>
              </a:rPr>
              <a:t>实验提示：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b="0" dirty="0">
                <a:sym typeface="+mn-ea"/>
              </a:rPr>
              <a:t>使用</a:t>
            </a:r>
            <a:r>
              <a:rPr lang="en-US" altLang="zh-CN" b="0" dirty="0" err="1">
                <a:sym typeface="+mn-ea"/>
              </a:rPr>
              <a:t>objdump</a:t>
            </a:r>
            <a:r>
              <a:rPr lang="zh-CN" altLang="en-US" b="0" dirty="0">
                <a:sym typeface="+mn-ea"/>
              </a:rPr>
              <a:t>工具，定位</a:t>
            </a:r>
            <a:r>
              <a:rPr lang="en-US" altLang="zh-CN" b="0" dirty="0">
                <a:sym typeface="+mn-ea"/>
              </a:rPr>
              <a:t>phase2.o</a:t>
            </a:r>
            <a:r>
              <a:rPr lang="zh-CN" altLang="en-US" b="0" dirty="0">
                <a:sym typeface="+mn-ea"/>
              </a:rPr>
              <a:t>代码节中</a:t>
            </a:r>
            <a:r>
              <a:rPr lang="en-US" altLang="zh-CN" b="0" dirty="0" err="1">
                <a:sym typeface="+mn-ea"/>
              </a:rPr>
              <a:t>printf</a:t>
            </a:r>
            <a:r>
              <a:rPr lang="zh-CN" altLang="en-US" b="0" dirty="0">
                <a:sym typeface="+mn-ea"/>
              </a:rPr>
              <a:t>函数调用点（汇编层面对应</a:t>
            </a:r>
            <a:r>
              <a:rPr lang="en-US" altLang="zh-CN" b="0" dirty="0">
                <a:sym typeface="+mn-ea"/>
              </a:rPr>
              <a:t>puts)</a:t>
            </a:r>
            <a:r>
              <a:rPr lang="zh-CN" altLang="en-US" b="0" dirty="0">
                <a:sym typeface="+mn-ea"/>
              </a:rPr>
              <a:t>，猜测字符串输出函数</a:t>
            </a:r>
            <a:r>
              <a:rPr lang="en-US" altLang="zh-CN" b="0" dirty="0">
                <a:sym typeface="+mn-ea"/>
              </a:rPr>
              <a:t>(</a:t>
            </a:r>
            <a:r>
              <a:rPr lang="en-US" altLang="zh-CN" b="0" dirty="0" err="1">
                <a:sym typeface="+mn-ea"/>
              </a:rPr>
              <a:t>rRlVNhXm</a:t>
            </a:r>
            <a:r>
              <a:rPr lang="zh-CN" altLang="en-US" b="0" dirty="0">
                <a:sym typeface="+mn-ea"/>
              </a:rPr>
              <a:t>函数</a:t>
            </a:r>
            <a:r>
              <a:rPr lang="en-US" altLang="zh-CN" b="0" dirty="0">
                <a:sym typeface="+mn-ea"/>
              </a:rPr>
              <a:t>)</a:t>
            </a:r>
            <a:r>
              <a:rPr lang="zh-CN" altLang="en-US" b="0" dirty="0">
                <a:sym typeface="+mn-ea"/>
              </a:rPr>
              <a:t>。</a:t>
            </a:r>
            <a:endParaRPr lang="en-US" altLang="zh-CN" b="0" dirty="0">
              <a:sym typeface="+mn-ea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b="0" dirty="0">
                <a:sym typeface="+mn-ea"/>
              </a:rPr>
              <a:t>使用</a:t>
            </a:r>
            <a:r>
              <a:rPr lang="en-US" altLang="zh-CN" b="0" dirty="0" err="1">
                <a:sym typeface="+mn-ea"/>
              </a:rPr>
              <a:t>objdump</a:t>
            </a:r>
            <a:r>
              <a:rPr lang="zh-CN" altLang="en-US" b="0" dirty="0">
                <a:sym typeface="+mn-ea"/>
              </a:rPr>
              <a:t>工具，分析</a:t>
            </a:r>
            <a:r>
              <a:rPr lang="en-US" altLang="zh-CN" b="0" dirty="0" err="1">
                <a:sym typeface="+mn-ea"/>
              </a:rPr>
              <a:t>do_phase</a:t>
            </a:r>
            <a:r>
              <a:rPr lang="zh-CN" altLang="en-US" b="0" dirty="0">
                <a:sym typeface="+mn-ea"/>
              </a:rPr>
              <a:t>函数的反汇编指令</a:t>
            </a:r>
            <a:endParaRPr lang="en-US" altLang="zh-CN" b="0" dirty="0">
              <a:sym typeface="+mn-ea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b="0" i="1" dirty="0">
                <a:solidFill>
                  <a:srgbClr val="FF0000"/>
                </a:solidFill>
                <a:sym typeface="+mn-ea"/>
              </a:rPr>
              <a:t>编写类似</a:t>
            </a:r>
            <a:r>
              <a:rPr lang="en-US" altLang="zh-CN" b="0" i="1" dirty="0">
                <a:solidFill>
                  <a:srgbClr val="FF0000"/>
                </a:solidFill>
                <a:sym typeface="+mn-ea"/>
              </a:rPr>
              <a:t>phase2.c</a:t>
            </a:r>
            <a:r>
              <a:rPr lang="zh-CN" altLang="en-US" b="0" i="1" dirty="0">
                <a:solidFill>
                  <a:srgbClr val="FF0000"/>
                </a:solidFill>
                <a:sym typeface="+mn-ea"/>
              </a:rPr>
              <a:t>的程序，并在</a:t>
            </a:r>
            <a:r>
              <a:rPr lang="en-US" altLang="zh-CN" b="0" i="1" dirty="0" err="1">
                <a:solidFill>
                  <a:srgbClr val="FF0000"/>
                </a:solidFill>
                <a:sym typeface="+mn-ea"/>
              </a:rPr>
              <a:t>do_phase</a:t>
            </a:r>
            <a:r>
              <a:rPr lang="zh-CN" altLang="en-US" b="0" i="1" dirty="0">
                <a:solidFill>
                  <a:srgbClr val="FF0000"/>
                </a:solidFill>
                <a:sym typeface="+mn-ea"/>
              </a:rPr>
              <a:t>中用赋初值的局部字符串数组名为参数调用输出函数，编译成目标文件，查看其反汇编，了解指令特点</a:t>
            </a:r>
            <a:endParaRPr lang="en-US" altLang="zh-CN" b="0" i="1" dirty="0">
              <a:solidFill>
                <a:srgbClr val="FF0000"/>
              </a:solidFill>
              <a:sym typeface="+mn-ea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b="0" dirty="0">
                <a:sym typeface="+mn-ea"/>
              </a:rPr>
              <a:t>根据上一步的信息，修改</a:t>
            </a:r>
            <a:r>
              <a:rPr lang="en-US" altLang="zh-CN" b="0" dirty="0">
                <a:sym typeface="+mn-ea"/>
              </a:rPr>
              <a:t>phase2.o: </a:t>
            </a:r>
            <a:r>
              <a:rPr lang="zh-CN" altLang="en-US" b="0" dirty="0">
                <a:sym typeface="+mn-ea"/>
              </a:rPr>
              <a:t>构造调用输出函数（通过相对</a:t>
            </a:r>
            <a:r>
              <a:rPr lang="en-US" altLang="zh-CN" b="0" dirty="0">
                <a:sym typeface="+mn-ea"/>
              </a:rPr>
              <a:t>PC</a:t>
            </a:r>
            <a:r>
              <a:rPr lang="zh-CN" altLang="en-US" b="0" dirty="0">
                <a:sym typeface="+mn-ea"/>
              </a:rPr>
              <a:t>的偏移量）的机器指令，并替换</a:t>
            </a:r>
            <a:r>
              <a:rPr lang="en-US" altLang="zh-CN" b="0" dirty="0" err="1">
                <a:sym typeface="+mn-ea"/>
              </a:rPr>
              <a:t>do_phase</a:t>
            </a:r>
            <a:r>
              <a:rPr lang="zh-CN" altLang="en-US" b="0" dirty="0">
                <a:sym typeface="+mn-ea"/>
              </a:rPr>
              <a:t>函数中预留的</a:t>
            </a:r>
            <a:r>
              <a:rPr lang="en-US" altLang="zh-CN" b="0" dirty="0" err="1">
                <a:sym typeface="+mn-ea"/>
              </a:rPr>
              <a:t>nop</a:t>
            </a:r>
            <a:r>
              <a:rPr lang="zh-CN" altLang="en-US" b="0" dirty="0">
                <a:sym typeface="+mn-ea"/>
              </a:rPr>
              <a:t>指令</a:t>
            </a:r>
            <a:endParaRPr lang="zh-CN" altLang="en-US" b="0" dirty="0">
              <a:sym typeface="+mn-ea"/>
            </a:endParaRP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>
                <a:solidFill>
                  <a:srgbClr val="006600"/>
                </a:solidFill>
                <a:sym typeface="+mn-ea"/>
              </a:rPr>
              <a:t>    </a:t>
            </a:r>
            <a:r>
              <a:rPr lang="zh-CN" altLang="en-US" sz="2400" b="1" dirty="0">
                <a:solidFill>
                  <a:srgbClr val="006600"/>
                </a:solidFill>
                <a:sym typeface="+mn-ea"/>
              </a:rPr>
              <a:t>注：输出函数为</a:t>
            </a:r>
            <a:r>
              <a:rPr lang="en-US" altLang="zh-CN" sz="2400" b="1" dirty="0">
                <a:solidFill>
                  <a:srgbClr val="006600"/>
                </a:solidFill>
                <a:sym typeface="+mn-ea"/>
              </a:rPr>
              <a:t>static</a:t>
            </a:r>
            <a:r>
              <a:rPr lang="zh-CN" altLang="en-US" sz="2400" b="1" dirty="0">
                <a:solidFill>
                  <a:srgbClr val="006600"/>
                </a:solidFill>
                <a:sym typeface="+mn-ea"/>
              </a:rPr>
              <a:t>类型，可通过偏移量直接调用跳转（无需重定位）</a:t>
            </a:r>
            <a:endParaRPr lang="en-US" altLang="zh-CN" sz="2400" b="1" kern="0" dirty="0">
              <a:solidFill>
                <a:srgbClr val="006600"/>
              </a:solidFill>
            </a:endParaRPr>
          </a:p>
          <a:p>
            <a:pPr eaLnBrk="1" hangingPunct="1">
              <a:buNone/>
            </a:pPr>
            <a:endParaRPr lang="en-US" altLang="zh-CN" sz="1200" b="1" kern="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true">
            <a:spLocks noGrp="true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148" name="Rectangle 3"/>
          <p:cNvSpPr>
            <a:spLocks noGrp="true" noChangeArrowheads="true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phase3.c</a:t>
            </a:r>
            <a:r>
              <a:rPr lang="zh-CN" altLang="en-US" dirty="0">
                <a:solidFill>
                  <a:srgbClr val="0000FF"/>
                </a:solidFill>
              </a:rPr>
              <a:t>程序框架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char </a:t>
            </a: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PHASE3_CODEBOOK[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256</a:t>
            </a: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];</a:t>
            </a:r>
            <a:endParaRPr lang="en-US" altLang="zh-CN" sz="2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void</a:t>
            </a: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000" b="1" dirty="0" err="1">
                <a:latin typeface="Times New Roman" panose="02020603050405020304" charset="0"/>
                <a:cs typeface="Times New Roman" panose="02020603050405020304" charset="0"/>
              </a:rPr>
              <a:t>do_phase</a:t>
            </a: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(){</a:t>
            </a:r>
            <a:endParaRPr lang="en-US" altLang="zh-CN" sz="2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const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 char </a:t>
            </a:r>
            <a:r>
              <a:rPr lang="en-US" altLang="zh-CN" sz="2000" b="1" dirty="0" err="1">
                <a:latin typeface="Times New Roman" panose="02020603050405020304" charset="0"/>
                <a:cs typeface="Times New Roman" panose="02020603050405020304" charset="0"/>
              </a:rPr>
              <a:t>char</a:t>
            </a: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 cookie[] = PHASE3_COOKIE;</a:t>
            </a:r>
            <a:endParaRPr lang="en-US" altLang="zh-CN" sz="2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for</a:t>
            </a: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( int </a:t>
            </a:r>
            <a:r>
              <a:rPr lang="en-US" altLang="zh-CN" sz="2000" b="1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=0; </a:t>
            </a:r>
            <a:r>
              <a:rPr lang="en-US" altLang="zh-CN" sz="2000" b="1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&lt;</a:t>
            </a:r>
            <a:r>
              <a:rPr lang="en-US" altLang="zh-CN" sz="2000" b="1" dirty="0" err="1">
                <a:latin typeface="Times New Roman" panose="02020603050405020304" charset="0"/>
                <a:cs typeface="Times New Roman" panose="02020603050405020304" charset="0"/>
              </a:rPr>
              <a:t>sizeof</a:t>
            </a: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(cookie)-1; </a:t>
            </a:r>
            <a:r>
              <a:rPr lang="en-US" altLang="zh-CN" sz="2000" b="1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++ )</a:t>
            </a:r>
            <a:endParaRPr lang="en-US" altLang="zh-CN" sz="2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                </a:t>
            </a:r>
            <a:r>
              <a:rPr lang="en-US" altLang="zh-CN" sz="2000" b="1" dirty="0" err="1">
                <a:latin typeface="Times New Roman" panose="02020603050405020304" charset="0"/>
                <a:cs typeface="Times New Roman" panose="02020603050405020304" charset="0"/>
              </a:rPr>
              <a:t>printf</a:t>
            </a: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( "%c", PHASE3_CODEBOOK[ (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unsigned char</a:t>
            </a: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)(cookie[</a:t>
            </a:r>
            <a:r>
              <a:rPr lang="en-US" altLang="zh-CN" sz="2000" b="1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]) ] );</a:t>
            </a:r>
            <a:endParaRPr lang="en-US" altLang="zh-CN" sz="2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r>
              <a:rPr lang="en-US" altLang="zh-CN" sz="2000" b="1" dirty="0" err="1">
                <a:latin typeface="Times New Roman" panose="02020603050405020304" charset="0"/>
                <a:cs typeface="Times New Roman" panose="02020603050405020304" charset="0"/>
              </a:rPr>
              <a:t>printf</a:t>
            </a: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( "\n" );</a:t>
            </a:r>
            <a:endParaRPr lang="en-US" altLang="zh-CN" sz="2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2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true">
            <a:spLocks noGrp="true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实验内容：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   创建生成一个名为“</a:t>
            </a:r>
            <a:r>
              <a:rPr lang="en-US" altLang="zh-CN" sz="2000" dirty="0"/>
              <a:t>phase3_patch.o”</a:t>
            </a:r>
            <a:r>
              <a:rPr lang="zh-CN" altLang="en-US" sz="2000" dirty="0"/>
              <a:t>的二进制可重定位目标文件，使其与</a:t>
            </a:r>
            <a:r>
              <a:rPr lang="en-US" altLang="zh-CN" sz="2000" dirty="0" err="1"/>
              <a:t>main.o</a:t>
            </a:r>
            <a:r>
              <a:rPr lang="zh-CN" altLang="en-US" sz="2000" dirty="0"/>
              <a:t>、</a:t>
            </a:r>
            <a:r>
              <a:rPr lang="en-US" altLang="zh-CN" sz="2000" dirty="0"/>
              <a:t>phase3.o</a:t>
            </a:r>
            <a:r>
              <a:rPr lang="zh-CN" altLang="en-US" sz="2000" dirty="0"/>
              <a:t>链接后能够运行和输出（且仅输出）自己的学号：</a:t>
            </a:r>
            <a:endParaRPr lang="en-US" altLang="zh-CN" sz="2000" dirty="0"/>
          </a:p>
          <a:p>
            <a:pPr marL="349250" lvl="1" indent="0"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$ </a:t>
            </a:r>
            <a:r>
              <a:rPr lang="en-US" altLang="zh-CN" b="1" dirty="0" err="1">
                <a:solidFill>
                  <a:srgbClr val="0000CC"/>
                </a:solidFill>
              </a:rPr>
              <a:t>gcc</a:t>
            </a:r>
            <a:r>
              <a:rPr lang="en-US" altLang="zh-CN" b="1" dirty="0">
                <a:solidFill>
                  <a:srgbClr val="0000CC"/>
                </a:solidFill>
              </a:rPr>
              <a:t> –m32 -o linkbomb3 </a:t>
            </a:r>
            <a:r>
              <a:rPr lang="en-US" altLang="zh-CN" b="1" dirty="0" err="1">
                <a:solidFill>
                  <a:srgbClr val="0000CC"/>
                </a:solidFill>
              </a:rPr>
              <a:t>main.o</a:t>
            </a:r>
            <a:r>
              <a:rPr lang="en-US" altLang="zh-CN" b="1" dirty="0">
                <a:solidFill>
                  <a:srgbClr val="0000CC"/>
                </a:solidFill>
              </a:rPr>
              <a:t> phase3.o phase3_patch.o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349250" lvl="1" indent="0"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$ ./linkbomb3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349250" lvl="1" indent="0"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学号 </a:t>
            </a:r>
            <a:endParaRPr lang="en-US" altLang="zh-CN" b="1" dirty="0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实验提示：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模块入口函数</a:t>
            </a:r>
            <a:r>
              <a:rPr lang="en-US" altLang="zh-CN" dirty="0" err="1"/>
              <a:t>do_phase</a:t>
            </a:r>
            <a:r>
              <a:rPr lang="en-US" altLang="zh-CN" dirty="0"/>
              <a:t>()</a:t>
            </a:r>
            <a:r>
              <a:rPr lang="zh-CN" altLang="en-US" dirty="0"/>
              <a:t>依次遍历一个</a:t>
            </a:r>
            <a:r>
              <a:rPr lang="en-US" altLang="zh-CN" dirty="0"/>
              <a:t>COOKIE</a:t>
            </a:r>
            <a:r>
              <a:rPr lang="zh-CN" altLang="en-US" dirty="0"/>
              <a:t>字符串（由一组互不相同的英文字母组成，且总长度与学号字符串相同）中的每一字符，并通过一个映射数组将该字符的不同可能</a:t>
            </a:r>
            <a:r>
              <a:rPr lang="en-US" altLang="zh-CN" dirty="0"/>
              <a:t>ASCII</a:t>
            </a:r>
            <a:r>
              <a:rPr lang="zh-CN" altLang="en-US" dirty="0"/>
              <a:t>编码取值映射为输出字符。  </a:t>
            </a:r>
            <a:endParaRPr lang="zh-CN" alt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了解并利用符号解析规则。</a:t>
            </a:r>
            <a:endParaRPr lang="zh-CN" altLang="en-US" dirty="0"/>
          </a:p>
          <a:p>
            <a:pPr marL="349250" lvl="1" indent="0">
              <a:lnSpc>
                <a:spcPct val="150000"/>
              </a:lnSpc>
              <a:buNone/>
            </a:pPr>
            <a:endParaRPr lang="en-US" altLang="zh-CN" sz="1400" dirty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148" name="Rectangle 3"/>
          <p:cNvSpPr>
            <a:spLocks noGrp="true" noChangeArrowheads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实验提示：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b="0" dirty="0">
                <a:sym typeface="+mn-ea"/>
              </a:rPr>
              <a:t>1)</a:t>
            </a:r>
            <a:r>
              <a:rPr lang="zh-CN" altLang="en-US" sz="2000" b="0" dirty="0">
                <a:sym typeface="+mn-ea"/>
              </a:rPr>
              <a:t>分析</a:t>
            </a:r>
            <a:r>
              <a:rPr lang="en-US" altLang="zh-CN" sz="2000" b="0" dirty="0" err="1">
                <a:sym typeface="+mn-ea"/>
              </a:rPr>
              <a:t>do_phase</a:t>
            </a:r>
            <a:r>
              <a:rPr lang="zh-CN" altLang="en-US" sz="2000" b="0" dirty="0">
                <a:sym typeface="+mn-ea"/>
              </a:rPr>
              <a:t>函数反汇编指令，获知</a:t>
            </a:r>
            <a:r>
              <a:rPr lang="en-US" altLang="zh-CN" sz="2000" b="0" dirty="0">
                <a:sym typeface="+mn-ea"/>
              </a:rPr>
              <a:t>COOKIE</a:t>
            </a:r>
            <a:r>
              <a:rPr lang="zh-CN" altLang="en-US" sz="2000" b="0" dirty="0">
                <a:sym typeface="+mn-ea"/>
              </a:rPr>
              <a:t>字符串（</a:t>
            </a:r>
            <a:r>
              <a:rPr lang="zh-CN" altLang="en-US" sz="2000" b="0" dirty="0">
                <a:solidFill>
                  <a:srgbClr val="FF0000"/>
                </a:solidFill>
                <a:sym typeface="+mn-ea"/>
              </a:rPr>
              <a:t>保存于栈帧中的局部字符数组中</a:t>
            </a:r>
            <a:r>
              <a:rPr lang="zh-CN" altLang="en-US" sz="2000" b="0" dirty="0">
                <a:sym typeface="+mn-ea"/>
              </a:rPr>
              <a:t>）的组成内容和起始地址</a:t>
            </a:r>
            <a:endParaRPr lang="zh-CN" altLang="en-US" sz="2000" b="0" dirty="0">
              <a:sym typeface="+mn-ea"/>
            </a:endParaRPr>
          </a:p>
          <a:p>
            <a:pPr marL="28575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2)</a:t>
            </a:r>
            <a:r>
              <a:rPr lang="zh-CN" altLang="en-US" dirty="0">
                <a:sym typeface="+mn-ea"/>
              </a:rPr>
              <a:t> 定位循环结构     根据</a:t>
            </a:r>
            <a:r>
              <a:rPr lang="en-US" altLang="zh-CN" dirty="0">
                <a:sym typeface="+mn-ea"/>
              </a:rPr>
              <a:t>cookie</a:t>
            </a:r>
            <a:r>
              <a:rPr lang="zh-CN" altLang="en-US" dirty="0">
                <a:sym typeface="+mn-ea"/>
              </a:rPr>
              <a:t>中字符的使用，定位映射数组的引用位置     结合重定位记录，确定映射数组的变量名</a:t>
            </a:r>
            <a:endParaRPr lang="zh-CN" altLang="en-US" dirty="0">
              <a:sym typeface="+mn-ea"/>
            </a:endParaRPr>
          </a:p>
          <a:p>
            <a:pPr marL="28575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ym typeface="+mn-ea"/>
              </a:rPr>
              <a:t>3)</a:t>
            </a:r>
            <a:r>
              <a:rPr lang="zh-CN" altLang="en-US" dirty="0">
                <a:sym typeface="+mn-ea"/>
              </a:rPr>
              <a:t>通过符号表，发现该数组为一未初始化变量（类型为</a:t>
            </a:r>
            <a:r>
              <a:rPr lang="en-US" altLang="zh-CN" dirty="0">
                <a:sym typeface="+mn-ea"/>
              </a:rPr>
              <a:t>COM</a:t>
            </a:r>
            <a:r>
              <a:rPr lang="zh-CN" altLang="en-US" dirty="0">
                <a:sym typeface="+mn-ea"/>
              </a:rPr>
              <a:t>，长度为</a:t>
            </a:r>
            <a:r>
              <a:rPr lang="en-US" altLang="zh-CN" dirty="0">
                <a:sym typeface="+mn-ea"/>
              </a:rPr>
              <a:t>256</a:t>
            </a:r>
            <a:r>
              <a:rPr lang="zh-CN" altLang="en-US" dirty="0">
                <a:sym typeface="+mn-ea"/>
              </a:rPr>
              <a:t>字节）</a:t>
            </a:r>
            <a:endParaRPr lang="zh-CN" altLang="en-US" dirty="0">
              <a:sym typeface="+mn-ea"/>
            </a:endParaRPr>
          </a:p>
          <a:p>
            <a:pPr marL="28575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）要改变程序输出（为学号），必须改变该映射数组的内容，因此，可利用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强弱全局符号的解析规则</a:t>
            </a:r>
            <a:r>
              <a:rPr lang="zh-CN" altLang="en-US" dirty="0">
                <a:sym typeface="+mn-ea"/>
              </a:rPr>
              <a:t>，在</a:t>
            </a:r>
            <a:r>
              <a:rPr lang="en-US" altLang="zh-CN" dirty="0">
                <a:sym typeface="+mn-ea"/>
              </a:rPr>
              <a:t>patch</a:t>
            </a:r>
            <a:r>
              <a:rPr lang="zh-CN" altLang="en-US" dirty="0">
                <a:sym typeface="+mn-ea"/>
              </a:rPr>
              <a:t>模块中定义</a:t>
            </a:r>
            <a:r>
              <a:rPr lang="zh-CN" altLang="en-US" dirty="0">
                <a:solidFill>
                  <a:srgbClr val="0000FF"/>
                </a:solidFill>
                <a:sym typeface="+mn-ea"/>
              </a:rPr>
              <a:t>同名</a:t>
            </a:r>
            <a:r>
              <a:rPr lang="zh-CN" altLang="en-US" dirty="0">
                <a:sym typeface="+mn-ea"/>
              </a:rPr>
              <a:t>且按输出要求正确</a:t>
            </a:r>
            <a:r>
              <a:rPr lang="zh-CN" altLang="en-US" dirty="0">
                <a:solidFill>
                  <a:srgbClr val="0000FF"/>
                </a:solidFill>
                <a:sym typeface="+mn-ea"/>
              </a:rPr>
              <a:t>初始化</a:t>
            </a:r>
            <a:r>
              <a:rPr lang="zh-CN" altLang="en-US" dirty="0">
                <a:sym typeface="+mn-ea"/>
              </a:rPr>
              <a:t>映射关系的数组变量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从而在链接时</a:t>
            </a:r>
            <a:r>
              <a:rPr lang="zh-CN" altLang="en-US" dirty="0">
                <a:solidFill>
                  <a:srgbClr val="0000FF"/>
                </a:solidFill>
                <a:sym typeface="+mn-ea"/>
              </a:rPr>
              <a:t>替换对原数组的引用</a:t>
            </a:r>
            <a:r>
              <a:rPr lang="en-US" altLang="zh-CN" b="1" dirty="0"/>
              <a:t>            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148" name="Rectangle 3"/>
          <p:cNvSpPr>
            <a:spLocks noGrp="true" noChangeArrowheads="true"/>
          </p:cNvSpPr>
          <p:nvPr>
            <p:ph idx="1"/>
          </p:nvPr>
        </p:nvSpPr>
        <p:spPr>
          <a:xfrm>
            <a:off x="396875" y="1362074"/>
            <a:ext cx="8594725" cy="5495925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phase4.c</a:t>
            </a:r>
            <a:r>
              <a:rPr lang="zh-CN" altLang="en-US" dirty="0">
                <a:solidFill>
                  <a:srgbClr val="0000FF"/>
                </a:solidFill>
              </a:rPr>
              <a:t>程序框架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void</a:t>
            </a:r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800" b="1" dirty="0" err="1">
                <a:latin typeface="Times New Roman" panose="02020603050405020304" charset="0"/>
                <a:cs typeface="Times New Roman" panose="02020603050405020304" charset="0"/>
              </a:rPr>
              <a:t>do_phase</a:t>
            </a:r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(){</a:t>
            </a:r>
            <a:endParaRPr lang="en-US" altLang="zh-CN" sz="1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r>
              <a:rPr lang="en-US" altLang="zh-CN" sz="1800" b="1" dirty="0" err="1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const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 char </a:t>
            </a:r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cookie[] = PHASE4_COOKIE;</a:t>
            </a:r>
            <a:endParaRPr lang="en-US" altLang="zh-CN" sz="1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char</a:t>
            </a:r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 c;</a:t>
            </a:r>
            <a:endParaRPr lang="en-US" altLang="zh-CN" sz="1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for</a:t>
            </a:r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 (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int </a:t>
            </a:r>
            <a:r>
              <a:rPr lang="en-US" altLang="zh-CN" sz="1800" b="1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 = 0; </a:t>
            </a:r>
            <a:r>
              <a:rPr lang="en-US" altLang="zh-CN" sz="1800" b="1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 &lt; </a:t>
            </a:r>
            <a:r>
              <a:rPr lang="en-US" altLang="zh-CN" sz="1800" b="1" dirty="0" err="1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sizeof</a:t>
            </a:r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(cookie)-1; </a:t>
            </a:r>
            <a:r>
              <a:rPr lang="en-US" altLang="zh-CN" sz="1800" b="1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++ ) {</a:t>
            </a:r>
            <a:endParaRPr lang="en-US" altLang="zh-CN" sz="1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                c = cookie[</a:t>
            </a:r>
            <a:r>
              <a:rPr lang="en-US" altLang="zh-CN" sz="1800" b="1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];</a:t>
            </a:r>
            <a:endParaRPr lang="en-US" altLang="zh-CN" sz="1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               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switch</a:t>
            </a:r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 (c) {</a:t>
            </a:r>
            <a:endParaRPr lang="en-US" altLang="zh-CN" sz="1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// 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每个学生的映射关系和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case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顺序建议不一样</a:t>
            </a:r>
            <a:endParaRPr lang="en-US" altLang="zh-CN" sz="1800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case</a:t>
            </a:r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 'A'</a:t>
            </a:r>
            <a:r>
              <a:rPr lang="en-US" altLang="zh-CN" sz="1800" dirty="0">
                <a:latin typeface="Times New Roman" panose="02020603050405020304" charset="0"/>
                <a:cs typeface="Times New Roman" panose="02020603050405020304" charset="0"/>
              </a:rPr>
              <a:t>: { c = 48; break; } </a:t>
            </a:r>
            <a:endParaRPr lang="en-US" alt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                     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case</a:t>
            </a:r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 'B'</a:t>
            </a:r>
            <a:r>
              <a:rPr lang="en-US" altLang="zh-CN" sz="1800" dirty="0">
                <a:latin typeface="Times New Roman" panose="02020603050405020304" charset="0"/>
                <a:cs typeface="Times New Roman" panose="02020603050405020304" charset="0"/>
              </a:rPr>
              <a:t>: { c = 121; break; }</a:t>
            </a:r>
            <a:endParaRPr lang="en-US" altLang="zh-CN" sz="1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800" dirty="0">
                <a:latin typeface="Times New Roman" panose="02020603050405020304" charset="0"/>
                <a:cs typeface="Times New Roman" panose="02020603050405020304" charset="0"/>
              </a:rPr>
              <a:t>                        …</a:t>
            </a:r>
            <a:endParaRPr lang="en-US" altLang="zh-CN" sz="1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                     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case</a:t>
            </a:r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 'Z'</a:t>
            </a:r>
            <a:r>
              <a:rPr lang="en-US" altLang="zh-CN" sz="1800" dirty="0">
                <a:latin typeface="Times New Roman" panose="02020603050405020304" charset="0"/>
                <a:cs typeface="Times New Roman" panose="02020603050405020304" charset="0"/>
              </a:rPr>
              <a:t>: { c = 93; break; }</a:t>
            </a:r>
            <a:endParaRPr lang="en-US" altLang="zh-CN" sz="1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                }</a:t>
            </a:r>
            <a:endParaRPr lang="en-US" altLang="zh-CN" sz="1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               </a:t>
            </a:r>
            <a:r>
              <a:rPr lang="en-US" altLang="zh-CN" sz="1800" b="1" dirty="0" err="1">
                <a:latin typeface="Times New Roman" panose="02020603050405020304" charset="0"/>
                <a:cs typeface="Times New Roman" panose="02020603050405020304" charset="0"/>
              </a:rPr>
              <a:t>printf</a:t>
            </a:r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("%c", c);</a:t>
            </a:r>
            <a:endParaRPr lang="en-US" altLang="zh-CN" sz="1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        }</a:t>
            </a:r>
            <a:endParaRPr lang="en-US" altLang="zh-CN" sz="1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endParaRPr lang="en-US" altLang="zh-CN" sz="1200" b="1" dirty="0"/>
          </a:p>
          <a:p>
            <a:pPr marL="0" indent="0" eaLnBrk="1" hangingPunct="1">
              <a:buNone/>
            </a:pPr>
            <a:r>
              <a:rPr lang="en-US" altLang="zh-CN" sz="1200" b="1" dirty="0"/>
              <a:t>                        </a:t>
            </a:r>
            <a:endParaRPr lang="en-US" altLang="zh-CN" sz="1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实验类型：综合型实验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理解链接的作用与工作步骤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ELF</a:t>
            </a:r>
            <a:r>
              <a:rPr lang="zh-CN" altLang="en-US" dirty="0"/>
              <a:t>结构、符号解析与重定位的工作过程</a:t>
            </a:r>
            <a:endParaRPr lang="en-US" altLang="zh-CN" dirty="0"/>
          </a:p>
          <a:p>
            <a:pPr lvl="1"/>
            <a:r>
              <a:rPr lang="zh-CN" altLang="en-US" dirty="0"/>
              <a:t>熟练使用</a:t>
            </a:r>
            <a:r>
              <a:rPr lang="en-US" altLang="zh-CN" dirty="0"/>
              <a:t>Linux</a:t>
            </a:r>
            <a:r>
              <a:rPr lang="zh-CN" altLang="en-US" dirty="0"/>
              <a:t>工具完成</a:t>
            </a:r>
            <a:r>
              <a:rPr lang="en-US" altLang="zh-CN" dirty="0"/>
              <a:t>ELF</a:t>
            </a:r>
            <a:r>
              <a:rPr lang="zh-CN" altLang="en-US" dirty="0"/>
              <a:t>分析与修改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任课教师：郑贵滨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实验室教师：</a:t>
            </a:r>
            <a:endParaRPr lang="en-US" altLang="zh-CN" sz="2400" dirty="0"/>
          </a:p>
          <a:p>
            <a:r>
              <a:rPr lang="zh-CN" altLang="en-US" dirty="0">
                <a:sym typeface="+mn-ea"/>
              </a:rPr>
              <a:t>人数与分组</a:t>
            </a:r>
            <a:endParaRPr lang="en-US" altLang="zh-CN" dirty="0"/>
          </a:p>
          <a:p>
            <a:pPr lvl="1"/>
            <a:r>
              <a:rPr lang="zh-CN" altLang="en-US" sz="2400" dirty="0">
                <a:sym typeface="+mn-ea"/>
              </a:rPr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实验内容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00B0F0"/>
                </a:solidFill>
              </a:rPr>
              <a:t>  </a:t>
            </a:r>
            <a:r>
              <a:rPr lang="zh-CN" altLang="en-US" sz="2000" dirty="0"/>
              <a:t>修改二进制可重定位目标文件“</a:t>
            </a:r>
            <a:r>
              <a:rPr lang="en-US" altLang="zh-CN" sz="2000" dirty="0"/>
              <a:t>phase4.o”</a:t>
            </a:r>
            <a:r>
              <a:rPr lang="zh-CN" altLang="en-US" sz="2000" dirty="0"/>
              <a:t>中相应节中的数据内容（注意不允许修改</a:t>
            </a:r>
            <a:r>
              <a:rPr lang="en-US" altLang="zh-CN" sz="2000" dirty="0"/>
              <a:t>.text</a:t>
            </a:r>
            <a:r>
              <a:rPr lang="zh-CN" altLang="en-US" sz="2000" dirty="0"/>
              <a:t>节的内容），使其与</a:t>
            </a:r>
            <a:r>
              <a:rPr lang="en-US" altLang="zh-CN" sz="2000" dirty="0" err="1"/>
              <a:t>main.o</a:t>
            </a:r>
            <a:r>
              <a:rPr lang="zh-CN" altLang="en-US" sz="2000" dirty="0"/>
              <a:t>链接后能够运行输出（且仅输出）自己的学号：</a:t>
            </a:r>
            <a:endParaRPr lang="en-US" altLang="zh-CN" sz="2000" dirty="0"/>
          </a:p>
          <a:p>
            <a:pPr marL="349250" lvl="1" indent="0">
              <a:buNone/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$ </a:t>
            </a:r>
            <a:r>
              <a:rPr lang="en-US" altLang="zh-CN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gcc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 –m32 -o linkbomb4 </a:t>
            </a:r>
            <a:r>
              <a:rPr lang="en-US" altLang="zh-CN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main.o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 phase4.o</a:t>
            </a:r>
            <a:endParaRPr lang="en-US" altLang="zh-CN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9250" lvl="1" indent="0">
              <a:buNone/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$ ./linkbomb4</a:t>
            </a:r>
            <a:endParaRPr lang="en-US" altLang="zh-CN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9250" lvl="1" indent="0">
              <a:buNone/>
            </a:pPr>
            <a:r>
              <a:rPr lang="zh-CN" altLang="en-US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学号 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实验提示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模块入口函数</a:t>
            </a:r>
            <a:r>
              <a:rPr lang="en-US" altLang="zh-CN" dirty="0" err="1"/>
              <a:t>do_phase</a:t>
            </a:r>
            <a:r>
              <a:rPr lang="en-US" altLang="zh-CN" dirty="0"/>
              <a:t>()</a:t>
            </a:r>
            <a:r>
              <a:rPr lang="zh-CN" altLang="en-US" dirty="0"/>
              <a:t>依次遍历一个</a:t>
            </a:r>
            <a:r>
              <a:rPr lang="en-US" altLang="zh-CN" dirty="0"/>
              <a:t>COOKIE</a:t>
            </a:r>
            <a:r>
              <a:rPr lang="zh-CN" altLang="en-US" dirty="0"/>
              <a:t>字符串（由一组互不相同的大写英文字母组成，且总长度与学号字符串相同）中的每一字符，并使用一个</a:t>
            </a:r>
            <a:r>
              <a:rPr lang="en-US" altLang="zh-CN" dirty="0"/>
              <a:t>switch</a:t>
            </a:r>
            <a:r>
              <a:rPr lang="zh-CN" altLang="en-US" dirty="0"/>
              <a:t>语句将该字符的不同可能</a:t>
            </a:r>
            <a:r>
              <a:rPr lang="en-US" altLang="zh-CN" dirty="0"/>
              <a:t>ASCII</a:t>
            </a:r>
            <a:r>
              <a:rPr lang="zh-CN" altLang="en-US" dirty="0"/>
              <a:t>编码取值映射为输出字符。  </a:t>
            </a:r>
            <a:endParaRPr lang="zh-CN" alt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了解掌握</a:t>
            </a:r>
            <a:r>
              <a:rPr lang="en-US" altLang="zh-CN" dirty="0"/>
              <a:t>switch</a:t>
            </a:r>
            <a:r>
              <a:rPr lang="zh-CN" altLang="en-US" dirty="0"/>
              <a:t>语句的机器表示的各个组成部分及其特定重定位数据组成。</a:t>
            </a:r>
            <a:endParaRPr lang="zh-CN" altLang="en-US" dirty="0"/>
          </a:p>
          <a:p>
            <a:pPr marL="349250" lvl="1" indent="0">
              <a:lnSpc>
                <a:spcPct val="150000"/>
              </a:lnSpc>
              <a:buNone/>
            </a:pPr>
            <a:endParaRPr lang="en-US" altLang="zh-CN" sz="1400" dirty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true">
            <a:spLocks noGrp="true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实验步骤</a:t>
            </a:r>
            <a:endParaRPr lang="en-US" altLang="zh-CN" dirty="0">
              <a:solidFill>
                <a:srgbClr val="0000FF"/>
              </a:solidFill>
            </a:endParaRPr>
          </a:p>
          <a:p>
            <a:pPr marL="34417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）通过分析</a:t>
            </a:r>
            <a:r>
              <a:rPr lang="en-US" altLang="zh-CN" sz="2400" dirty="0" err="1"/>
              <a:t>do_phase</a:t>
            </a:r>
            <a:r>
              <a:rPr lang="zh-CN" altLang="en-US" sz="2400" dirty="0"/>
              <a:t>函数的反汇编程序获知</a:t>
            </a:r>
            <a:r>
              <a:rPr lang="en-US" altLang="zh-CN" sz="2400" dirty="0"/>
              <a:t>COOKIE</a:t>
            </a:r>
            <a:r>
              <a:rPr lang="zh-CN" altLang="en-US" sz="2400" dirty="0"/>
              <a:t>字符串（</a:t>
            </a:r>
            <a:r>
              <a:rPr lang="zh-CN" altLang="en-US" sz="2400" dirty="0">
                <a:solidFill>
                  <a:srgbClr val="FF0000"/>
                </a:solidFill>
              </a:rPr>
              <a:t>保存于栈帧中的局部字符数组中</a:t>
            </a:r>
            <a:r>
              <a:rPr lang="zh-CN" altLang="en-US" sz="2400" dirty="0"/>
              <a:t>）的组成内容</a:t>
            </a:r>
            <a:endParaRPr lang="zh-CN" altLang="en-US" sz="2400" dirty="0"/>
          </a:p>
          <a:p>
            <a:pPr marL="34417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dirty="0"/>
              <a:t>2</a:t>
            </a:r>
            <a:r>
              <a:rPr lang="zh-CN" altLang="en-US" sz="2400" dirty="0">
                <a:ea typeface="宋体" pitchFamily="2" charset="-122"/>
              </a:rPr>
              <a:t>）</a:t>
            </a:r>
            <a:r>
              <a:rPr lang="zh-CN" altLang="en-US" sz="2400" dirty="0">
                <a:sym typeface="+mn-ea"/>
              </a:rPr>
              <a:t>确定</a:t>
            </a:r>
            <a:r>
              <a:rPr lang="en-US" altLang="zh-CN" sz="2400" dirty="0">
                <a:sym typeface="+mn-ea"/>
              </a:rPr>
              <a:t>switch</a:t>
            </a:r>
            <a:r>
              <a:rPr lang="zh-CN" altLang="en-US" sz="2400" dirty="0">
                <a:sym typeface="+mn-ea"/>
              </a:rPr>
              <a:t>跳转表在</a:t>
            </a:r>
            <a:r>
              <a:rPr lang="en-US" altLang="zh-CN" sz="2400" dirty="0">
                <a:sym typeface="+mn-ea"/>
              </a:rPr>
              <a:t>.</a:t>
            </a:r>
            <a:r>
              <a:rPr lang="en-US" altLang="zh-CN" sz="2400" dirty="0" err="1">
                <a:sym typeface="+mn-ea"/>
              </a:rPr>
              <a:t>rodata</a:t>
            </a:r>
            <a:r>
              <a:rPr lang="zh-CN" altLang="en-US" sz="2400" dirty="0">
                <a:sym typeface="+mn-ea"/>
              </a:rPr>
              <a:t>节中的偏移量</a:t>
            </a:r>
            <a:endParaRPr lang="zh-CN" altLang="en-US" sz="2400" dirty="0">
              <a:sym typeface="+mn-ea"/>
            </a:endParaRPr>
          </a:p>
          <a:p>
            <a:pPr marL="34417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>
                <a:ea typeface="宋体" pitchFamily="2" charset="-122"/>
                <a:sym typeface="+mn-ea"/>
              </a:rPr>
              <a:t>）</a:t>
            </a:r>
            <a:r>
              <a:rPr lang="zh-CN" altLang="en-US" sz="2400" dirty="0">
                <a:sym typeface="+mn-ea"/>
              </a:rPr>
              <a:t>定位</a:t>
            </a:r>
            <a:r>
              <a:rPr lang="en-US" altLang="zh-CN" sz="2400" dirty="0">
                <a:sym typeface="+mn-ea"/>
              </a:rPr>
              <a:t>COOKIE</a:t>
            </a:r>
            <a:r>
              <a:rPr lang="zh-CN" altLang="en-US" sz="2400" dirty="0">
                <a:sym typeface="+mn-ea"/>
              </a:rPr>
              <a:t>中每一字符</a:t>
            </a:r>
            <a:r>
              <a:rPr lang="en-US" altLang="zh-CN" sz="2400" dirty="0">
                <a:sym typeface="+mn-ea"/>
              </a:rPr>
              <a:t>’c’</a:t>
            </a:r>
            <a:r>
              <a:rPr lang="zh-CN" altLang="en-US" sz="2400" dirty="0">
                <a:sym typeface="+mn-ea"/>
              </a:rPr>
              <a:t>在</a:t>
            </a:r>
            <a:r>
              <a:rPr lang="en-US" altLang="zh-CN" sz="2400" dirty="0">
                <a:sym typeface="+mn-ea"/>
              </a:rPr>
              <a:t>switch</a:t>
            </a:r>
            <a:r>
              <a:rPr lang="zh-CN" altLang="en-US" sz="2400" dirty="0">
                <a:sym typeface="+mn-ea"/>
              </a:rPr>
              <a:t>跳转表中的对应表项（索引为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’c’-0x41</a:t>
            </a:r>
            <a:r>
              <a:rPr lang="zh-CN" altLang="en-US" sz="2400" dirty="0">
                <a:sym typeface="+mn-ea"/>
              </a:rPr>
              <a:t>），将其值设为输出目标学号中对应字符的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case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首指令的偏移量</a:t>
            </a:r>
            <a:endParaRPr lang="zh-CN" altLang="en-US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true">
            <a:spLocks noGrp="true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r>
              <a:rPr lang="zh-CN" altLang="en-US" dirty="0"/>
              <a:t> ：不建议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实验内容：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F0"/>
                </a:solidFill>
              </a:rPr>
              <a:t> </a:t>
            </a:r>
            <a:r>
              <a:rPr lang="zh-CN" altLang="en-US" sz="2000" b="0" dirty="0"/>
              <a:t>修改二进制可重定位目标文件“</a:t>
            </a:r>
            <a:r>
              <a:rPr lang="en-US" altLang="zh-CN" sz="2000" b="0" dirty="0"/>
              <a:t>phase5.o”</a:t>
            </a:r>
            <a:r>
              <a:rPr lang="zh-CN" altLang="en-US" sz="2000" b="0" dirty="0"/>
              <a:t>的重定位节中的数据内容（不允许修改</a:t>
            </a:r>
            <a:r>
              <a:rPr lang="en-US" altLang="zh-CN" sz="2000" b="0" dirty="0"/>
              <a:t>.text</a:t>
            </a:r>
            <a:r>
              <a:rPr lang="zh-CN" altLang="en-US" sz="2000" b="0" dirty="0"/>
              <a:t>节的内容），补充完成其中被清零的一些重定位记录（分别对应于本模块中需要</a:t>
            </a:r>
            <a:r>
              <a:rPr lang="zh-CN" altLang="en-US" sz="2000" b="0" dirty="0">
                <a:solidFill>
                  <a:srgbClr val="FF0000"/>
                </a:solidFill>
              </a:rPr>
              <a:t>重定位的符号引用</a:t>
            </a:r>
            <a:r>
              <a:rPr lang="zh-CN" altLang="en-US" sz="2000" b="0" dirty="0"/>
              <a:t>），使其与</a:t>
            </a:r>
            <a:r>
              <a:rPr lang="en-US" altLang="zh-CN" sz="2000" b="0" dirty="0" err="1"/>
              <a:t>main.o</a:t>
            </a:r>
            <a:r>
              <a:rPr lang="zh-CN" altLang="en-US" sz="2000" b="0" dirty="0"/>
              <a:t>链接后能够正确输出（且仅输出）自己学号的</a:t>
            </a:r>
            <a:r>
              <a:rPr lang="zh-CN" altLang="en-US" sz="2000" b="0" dirty="0">
                <a:solidFill>
                  <a:srgbClr val="FF0000"/>
                </a:solidFill>
              </a:rPr>
              <a:t>编码结果</a:t>
            </a:r>
            <a:r>
              <a:rPr lang="zh-CN" altLang="en-US" sz="2000" b="0" dirty="0"/>
              <a:t>：</a:t>
            </a:r>
            <a:endParaRPr lang="en-US" altLang="zh-CN" sz="2000" b="0" dirty="0"/>
          </a:p>
          <a:p>
            <a:pPr marL="349250" lvl="1" indent="0"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$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gcc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 –m32 -o linkbomb5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main.o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 phase5.o</a:t>
            </a:r>
            <a:endParaRPr lang="en-US" altLang="zh-CN" sz="1600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9250" lvl="1" indent="0"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$ ./linkbomb5</a:t>
            </a:r>
            <a:endParaRPr lang="en-US" altLang="zh-CN" sz="1600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9250" lvl="1" indent="0">
              <a:buNone/>
            </a:pPr>
            <a:r>
              <a:rPr lang="zh-CN" altLang="en-US" sz="16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学号编码后字符串</a:t>
            </a:r>
            <a:endParaRPr lang="en-US" altLang="zh-CN" sz="1600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实验提示：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F0"/>
                </a:solidFill>
              </a:rPr>
              <a:t> </a:t>
            </a:r>
            <a:r>
              <a:rPr lang="zh-CN" altLang="en-US" sz="2000" b="0" dirty="0"/>
              <a:t>如果实验中对缺失重定位信息的恢复不完整或不正确的话，链接生成</a:t>
            </a:r>
            <a:r>
              <a:rPr lang="en-US" altLang="zh-CN" sz="2000" b="0" dirty="0" err="1"/>
              <a:t>linkbomb</a:t>
            </a:r>
            <a:r>
              <a:rPr lang="zh-CN" altLang="en-US" sz="2000" b="0" dirty="0"/>
              <a:t>程序时可能不报错，但运行程序可能得到以下结果之一：</a:t>
            </a:r>
            <a:endParaRPr lang="en-US" altLang="zh-CN" sz="2000" b="0" dirty="0"/>
          </a:p>
          <a:p>
            <a:pPr marL="635000"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B050"/>
                </a:solidFill>
              </a:rPr>
              <a:t>出现</a:t>
            </a:r>
            <a:r>
              <a:rPr lang="en-US" altLang="zh-CN" sz="1400" dirty="0">
                <a:solidFill>
                  <a:srgbClr val="00B050"/>
                </a:solidFill>
              </a:rPr>
              <a:t>“Segmentation fault”</a:t>
            </a:r>
            <a:r>
              <a:rPr lang="zh-CN" altLang="en-US" sz="1400" dirty="0">
                <a:solidFill>
                  <a:srgbClr val="00B050"/>
                </a:solidFill>
              </a:rPr>
              <a:t>出错信息</a:t>
            </a:r>
            <a:r>
              <a:rPr lang="en-US" altLang="zh-CN" sz="1400" dirty="0">
                <a:solidFill>
                  <a:srgbClr val="FF0000"/>
                </a:solidFill>
              </a:rPr>
              <a:t>——</a:t>
            </a:r>
            <a:r>
              <a:rPr lang="zh-CN" altLang="en-US" sz="1400" dirty="0">
                <a:solidFill>
                  <a:srgbClr val="FF0000"/>
                </a:solidFill>
              </a:rPr>
              <a:t>原因？“如果未对相关引用进行必要的重定位会发生什么？”</a:t>
            </a:r>
            <a:endParaRPr lang="zh-CN" altLang="en-US" sz="1400" dirty="0">
              <a:solidFill>
                <a:srgbClr val="FF0000"/>
              </a:solidFill>
            </a:endParaRPr>
          </a:p>
          <a:p>
            <a:pPr marL="635000"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B050"/>
                </a:solidFill>
              </a:rPr>
              <a:t>输出</a:t>
            </a:r>
            <a:r>
              <a:rPr lang="en-US" altLang="zh-CN" sz="1400" dirty="0">
                <a:solidFill>
                  <a:srgbClr val="00B050"/>
                </a:solidFill>
              </a:rPr>
              <a:t>“Welcome to this small lab of linking. To begin lab, please link the relevant object module(s) with the main module. ”</a:t>
            </a:r>
            <a:r>
              <a:rPr lang="en-US" altLang="zh-CN" sz="1400" dirty="0">
                <a:solidFill>
                  <a:srgbClr val="FF0000"/>
                </a:solidFill>
              </a:rPr>
              <a:t>——</a:t>
            </a:r>
            <a:r>
              <a:rPr lang="zh-CN" altLang="en-US" sz="1400" dirty="0">
                <a:solidFill>
                  <a:srgbClr val="FF0000"/>
                </a:solidFill>
              </a:rPr>
              <a:t>提示模块未链接。可能原因：虽然按上述步骤在生成</a:t>
            </a:r>
            <a:r>
              <a:rPr lang="en-US" altLang="zh-CN" sz="1400" dirty="0" err="1">
                <a:solidFill>
                  <a:srgbClr val="FF0000"/>
                </a:solidFill>
              </a:rPr>
              <a:t>linkbomb</a:t>
            </a:r>
            <a:r>
              <a:rPr lang="zh-CN" altLang="en-US" sz="1400" dirty="0">
                <a:solidFill>
                  <a:srgbClr val="FF0000"/>
                </a:solidFill>
              </a:rPr>
              <a:t>程序时实际已链接进</a:t>
            </a:r>
            <a:r>
              <a:rPr lang="en-US" altLang="zh-CN" sz="1400" dirty="0">
                <a:solidFill>
                  <a:srgbClr val="FF0000"/>
                </a:solidFill>
              </a:rPr>
              <a:t>phase4.5</a:t>
            </a:r>
            <a:r>
              <a:rPr lang="zh-CN" altLang="en-US" sz="1400" dirty="0">
                <a:solidFill>
                  <a:srgbClr val="FF0000"/>
                </a:solidFill>
              </a:rPr>
              <a:t>模块，但某个重要的重定位记录未正确设置。</a:t>
            </a:r>
            <a:endParaRPr lang="zh-CN" altLang="en-US" sz="1400" dirty="0">
              <a:solidFill>
                <a:srgbClr val="FF0000"/>
              </a:solidFill>
            </a:endParaRPr>
          </a:p>
          <a:p>
            <a:pPr marL="635000"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B050"/>
                </a:solidFill>
              </a:rPr>
              <a:t>输出不正确的编码结果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 marL="349250" lvl="1" indent="0">
              <a:buNone/>
            </a:pPr>
            <a:endParaRPr lang="en-US" altLang="zh-CN" sz="1400" dirty="0">
              <a:solidFill>
                <a:srgbClr val="66CCFF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phase5.c</a:t>
            </a:r>
            <a:r>
              <a:rPr lang="zh-CN" altLang="en-US" dirty="0">
                <a:solidFill>
                  <a:srgbClr val="0000FF"/>
                </a:solidFill>
              </a:rPr>
              <a:t>程序框架</a:t>
            </a:r>
            <a:endParaRPr lang="en-US" altLang="zh-CN" sz="1400" dirty="0">
              <a:solidFill>
                <a:srgbClr val="0000FF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133350" y="1810738"/>
            <a:ext cx="4958080" cy="4278094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const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TRAN_ARRAY[] = {… …};</a:t>
            </a:r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const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 char 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FDICT[] = FDICTDAT;</a:t>
            </a:r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char 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BUF[] = MYID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; </a:t>
            </a:r>
            <a:endParaRPr lang="en-US" altLang="zh-CN" sz="1600" dirty="0">
              <a:solidFill>
                <a:srgbClr val="0000F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char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CODE = PHASE5_COOKIE;</a:t>
            </a:r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600" dirty="0" err="1"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600" dirty="0" err="1">
                <a:latin typeface="Times New Roman" panose="02020603050405020304" charset="0"/>
                <a:cs typeface="Times New Roman" panose="02020603050405020304" charset="0"/>
              </a:rPr>
              <a:t>transform_code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( </a:t>
            </a:r>
            <a:r>
              <a:rPr lang="en-US" altLang="zh-CN" sz="1600" dirty="0" err="1"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code, </a:t>
            </a:r>
            <a:r>
              <a:rPr lang="en-US" altLang="zh-CN" sz="1600" dirty="0" err="1"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mode )  {</a:t>
            </a:r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switch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( 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TRAN_ARRAY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[mode] &amp; 0x00000007 )  {</a:t>
            </a:r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case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0:</a:t>
            </a:r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           code = code &amp; (~ 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TRAN_ARRAY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[mode]);</a:t>
            </a:r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           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break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;</a:t>
            </a:r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case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1:</a:t>
            </a:r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           code = code ^ 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TRAN_ARRAY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[mode];</a:t>
            </a:r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           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break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;</a:t>
            </a:r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       … …</a:t>
            </a:r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return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code;</a:t>
            </a:r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4572000" y="507655"/>
            <a:ext cx="4419600" cy="55092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void </a:t>
            </a:r>
            <a:r>
              <a:rPr lang="en-US" altLang="zh-CN" sz="1600" dirty="0" err="1">
                <a:latin typeface="Times New Roman" panose="02020603050405020304" charset="0"/>
                <a:cs typeface="Times New Roman" panose="02020603050405020304" charset="0"/>
              </a:rPr>
              <a:t>generate_code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( int cookie )  {</a:t>
            </a:r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   int </a:t>
            </a:r>
            <a:r>
              <a:rPr lang="en-US" altLang="zh-CN" sz="16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;</a:t>
            </a:r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CODE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= cookie;</a:t>
            </a:r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for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( </a:t>
            </a:r>
            <a:r>
              <a:rPr lang="en-US" altLang="zh-CN" sz="16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=0; </a:t>
            </a:r>
            <a:r>
              <a:rPr lang="en-US" altLang="zh-CN" sz="16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&lt;</a:t>
            </a:r>
            <a:r>
              <a:rPr lang="en-US" altLang="zh-CN" sz="1600" dirty="0" err="1">
                <a:latin typeface="Times New Roman" panose="02020603050405020304" charset="0"/>
                <a:cs typeface="Times New Roman" panose="02020603050405020304" charset="0"/>
              </a:rPr>
              <a:t>sizeof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(TRAN_ARRAY)/</a:t>
            </a:r>
            <a:r>
              <a:rPr lang="en-US" altLang="zh-CN" sz="1600" dirty="0" err="1">
                <a:latin typeface="Times New Roman" panose="02020603050405020304" charset="0"/>
                <a:cs typeface="Times New Roman" panose="02020603050405020304" charset="0"/>
              </a:rPr>
              <a:t>sizeof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); </a:t>
            </a:r>
            <a:r>
              <a:rPr lang="en-US" altLang="zh-CN" sz="16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++ )</a:t>
            </a:r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         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CODE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= </a:t>
            </a:r>
            <a:r>
              <a:rPr lang="en-US" altLang="zh-CN" sz="1600" dirty="0" err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transform_code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( 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CODE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sz="16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);</a:t>
            </a:r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alt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endParaRPr lang="en-US" altLang="zh-CN" sz="1600" dirty="0">
              <a:solidFill>
                <a:srgbClr val="0000F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int 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encode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( char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* str )  {</a:t>
            </a:r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n = </a:t>
            </a:r>
            <a:r>
              <a:rPr lang="en-US" altLang="zh-CN" sz="1600" dirty="0" err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strlen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zh-CN" sz="1600" dirty="0" err="1">
                <a:latin typeface="Times New Roman" panose="02020603050405020304" charset="0"/>
                <a:cs typeface="Times New Roman" panose="02020603050405020304" charset="0"/>
              </a:rPr>
              <a:t>str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);</a:t>
            </a:r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    for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( </a:t>
            </a:r>
            <a:r>
              <a:rPr lang="en-US" altLang="zh-CN" sz="16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=0; </a:t>
            </a:r>
            <a:r>
              <a:rPr lang="en-US" altLang="zh-CN" sz="16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&lt;n; </a:t>
            </a:r>
            <a:r>
              <a:rPr lang="en-US" altLang="zh-CN" sz="16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++ ) {</a:t>
            </a:r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r>
              <a:rPr lang="en-US" altLang="zh-CN" sz="1600" dirty="0" err="1">
                <a:latin typeface="Times New Roman" panose="02020603050405020304" charset="0"/>
                <a:cs typeface="Times New Roman" panose="02020603050405020304" charset="0"/>
              </a:rPr>
              <a:t>str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[</a:t>
            </a:r>
            <a:r>
              <a:rPr lang="en-US" altLang="zh-CN" sz="16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] = (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FDICT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[</a:t>
            </a:r>
            <a:r>
              <a:rPr lang="en-US" altLang="zh-CN" sz="1600" dirty="0" err="1">
                <a:latin typeface="Times New Roman" panose="02020603050405020304" charset="0"/>
                <a:cs typeface="Times New Roman" panose="02020603050405020304" charset="0"/>
              </a:rPr>
              <a:t>str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[</a:t>
            </a:r>
            <a:r>
              <a:rPr lang="en-US" altLang="zh-CN" sz="16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]] ^ 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CODE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) &amp; 0x7F;</a:t>
            </a:r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if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( </a:t>
            </a:r>
            <a:r>
              <a:rPr lang="en-US" altLang="zh-CN" sz="1600" dirty="0" err="1">
                <a:latin typeface="Times New Roman" panose="02020603050405020304" charset="0"/>
                <a:cs typeface="Times New Roman" panose="02020603050405020304" charset="0"/>
              </a:rPr>
              <a:t>str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[</a:t>
            </a:r>
            <a:r>
              <a:rPr lang="en-US" altLang="zh-CN" sz="16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]&lt;0x20 || </a:t>
            </a:r>
            <a:r>
              <a:rPr lang="en-US" altLang="zh-CN" sz="1600" dirty="0" err="1">
                <a:latin typeface="Times New Roman" panose="02020603050405020304" charset="0"/>
                <a:cs typeface="Times New Roman" panose="02020603050405020304" charset="0"/>
              </a:rPr>
              <a:t>str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[</a:t>
            </a:r>
            <a:r>
              <a:rPr lang="en-US" altLang="zh-CN" sz="16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]&gt;0x7E ) </a:t>
            </a:r>
            <a:r>
              <a:rPr lang="en-US" altLang="zh-CN" sz="1600" dirty="0" err="1">
                <a:latin typeface="Times New Roman" panose="02020603050405020304" charset="0"/>
                <a:cs typeface="Times New Roman" panose="02020603050405020304" charset="0"/>
              </a:rPr>
              <a:t>str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[</a:t>
            </a:r>
            <a:r>
              <a:rPr lang="en-US" altLang="zh-CN" sz="16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] = ' ';</a:t>
            </a:r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    return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n;</a:t>
            </a:r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void </a:t>
            </a:r>
            <a:r>
              <a:rPr lang="en-US" altLang="zh-CN" sz="1600" dirty="0" err="1">
                <a:latin typeface="Times New Roman" panose="02020603050405020304" charset="0"/>
                <a:cs typeface="Times New Roman" panose="02020603050405020304" charset="0"/>
              </a:rPr>
              <a:t>do_phase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()  {</a:t>
            </a:r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altLang="zh-CN" sz="1600" dirty="0" err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generate_code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(PHASE5_COOKIE);</a:t>
            </a:r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encode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BUF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);</a:t>
            </a:r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altLang="zh-CN" sz="1600" dirty="0" err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printf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"%s\n"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BUF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);</a:t>
            </a:r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altLang="en-US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571500" y="5949065"/>
            <a:ext cx="76962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800" b="0" dirty="0"/>
              <a:t>上列绿色标出（以及如</a:t>
            </a:r>
            <a:r>
              <a:rPr lang="en-US" altLang="zh-CN" sz="1800" b="0" dirty="0"/>
              <a:t>switch</a:t>
            </a:r>
            <a:r>
              <a:rPr lang="zh-CN" altLang="en-US" sz="1800" b="0" dirty="0"/>
              <a:t>的跳转表等）的符号引用的对应重定位记录中随机选择若干个被置为全零。</a:t>
            </a:r>
            <a:endParaRPr lang="en-US" altLang="zh-CN" sz="1800" b="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800" b="0" dirty="0"/>
              <a:t>涉及的重定位记录可能位于</a:t>
            </a:r>
            <a:r>
              <a:rPr lang="en-US" altLang="zh-CN" sz="1800" b="0" dirty="0"/>
              <a:t>.text, .</a:t>
            </a:r>
            <a:r>
              <a:rPr lang="en-US" altLang="zh-CN" sz="1800" b="0" dirty="0" err="1"/>
              <a:t>rodata</a:t>
            </a:r>
            <a:r>
              <a:rPr lang="zh-CN" altLang="en-US" sz="1800" b="0" dirty="0"/>
              <a:t>等不同重定位节中</a:t>
            </a:r>
            <a:endParaRPr lang="zh-CN" altLang="en-US" sz="1800" b="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true">
            <a:spLocks noGrp="true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实验步骤</a:t>
            </a:r>
            <a:endParaRPr lang="zh-CN" alt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ym typeface="+mn-ea"/>
              </a:rPr>
              <a:t>      </a:t>
            </a:r>
            <a:r>
              <a:rPr lang="en-US" altLang="zh-CN" sz="2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）对照</a:t>
            </a:r>
            <a:r>
              <a:rPr lang="en-US" altLang="zh-CN" sz="2000" dirty="0">
                <a:sym typeface="+mn-ea"/>
              </a:rPr>
              <a:t>phase5.o</a:t>
            </a:r>
            <a:r>
              <a:rPr lang="zh-CN" altLang="en-US" sz="2000" dirty="0">
                <a:sym typeface="+mn-ea"/>
              </a:rPr>
              <a:t>的反汇编程序及已有重定位记录，定位每一空重定位记录可能对应的符号引用。</a:t>
            </a:r>
            <a:endParaRPr lang="zh-CN" altLang="en-US" sz="2000" dirty="0">
              <a:sym typeface="+mn-ea"/>
            </a:endParaRPr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    </a:t>
            </a:r>
            <a:r>
              <a:rPr lang="en-US" altLang="zh-CN" sz="2000" dirty="0"/>
              <a:t>2</a:t>
            </a:r>
            <a:r>
              <a:rPr lang="zh-CN" altLang="en-US" sz="2000" dirty="0"/>
              <a:t>）对每一待处理的符号引用，按照下列重定位记录结构，构造其二进制表示（</a:t>
            </a:r>
            <a:r>
              <a:rPr lang="en-US" altLang="zh-CN" sz="2000" dirty="0"/>
              <a:t>8</a:t>
            </a:r>
            <a:r>
              <a:rPr lang="zh-CN" altLang="en-US" sz="2000" dirty="0"/>
              <a:t>字节块）。</a:t>
            </a:r>
            <a:endParaRPr lang="en-US" altLang="zh-CN" sz="2000" dirty="0"/>
          </a:p>
          <a:p>
            <a:pPr lvl="2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en-US" altLang="zh-CN" sz="1300" dirty="0"/>
          </a:p>
          <a:p>
            <a:pPr lvl="2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en-US" altLang="zh-CN" sz="1300" dirty="0"/>
          </a:p>
          <a:p>
            <a:pPr lvl="2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zh-CN" altLang="en-US" dirty="0"/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605" dirty="0"/>
              <a:t>  </a:t>
            </a:r>
            <a:r>
              <a:rPr lang="zh-CN" altLang="en-US" sz="2000" dirty="0"/>
              <a:t>3）使用hexedit或编程将生成的重定位记录写入到相应被清空的记录位置中。</a:t>
            </a:r>
            <a:endParaRPr lang="en-US" altLang="zh-CN" sz="2215" dirty="0"/>
          </a:p>
          <a:p>
            <a:pPr marL="693420" lvl="2" indent="0">
              <a:lnSpc>
                <a:spcPct val="150000"/>
              </a:lnSpc>
              <a:spcBef>
                <a:spcPts val="1200"/>
              </a:spcBef>
              <a:buNone/>
            </a:pPr>
            <a:endParaRPr lang="zh-CN" altLang="en-US" sz="1300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21543" y="3429000"/>
            <a:ext cx="7300913" cy="1319213"/>
          </a:xfrm>
          <a:prstGeom prst="rect">
            <a:avLst/>
          </a:prstGeom>
        </p:spPr>
      </p:pic>
      <p:cxnSp>
        <p:nvCxnSpPr>
          <p:cNvPr id="25" name="直接箭头连接符 24"/>
          <p:cNvCxnSpPr>
            <a:endCxn id="21" idx="2"/>
          </p:cNvCxnSpPr>
          <p:nvPr/>
        </p:nvCxnSpPr>
        <p:spPr bwMode="auto">
          <a:xfrm flipV="true">
            <a:off x="6606226" y="6129300"/>
            <a:ext cx="0" cy="271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true">
            <a:spLocks noGrp="true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</a:t>
            </a:r>
            <a:r>
              <a:rPr lang="zh-CN" altLang="en-US" dirty="0"/>
              <a:t>实验结果提交</a:t>
            </a:r>
            <a:endParaRPr lang="zh-CN" altLang="en-US" dirty="0"/>
          </a:p>
        </p:txBody>
      </p:sp>
      <p:sp>
        <p:nvSpPr>
          <p:cNvPr id="6148" name="Rectangle 3"/>
          <p:cNvSpPr>
            <a:spLocks noGrp="true" noChangeArrowheads="true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/>
              <a:t> 将修改完成的各阶段模块（</a:t>
            </a:r>
            <a:r>
              <a:rPr lang="en-US" altLang="zh-CN" b="1" dirty="0"/>
              <a:t>phase1.o, phase2.o, </a:t>
            </a:r>
            <a:r>
              <a:rPr lang="en-US" altLang="zh-CN" b="1" dirty="0">
                <a:solidFill>
                  <a:srgbClr val="FF0000"/>
                </a:solidFill>
              </a:rPr>
              <a:t>phase3_patch.o</a:t>
            </a:r>
            <a:r>
              <a:rPr lang="en-US" altLang="zh-CN" b="1" dirty="0"/>
              <a:t>, phase4.o, phase5.o</a:t>
            </a:r>
            <a:r>
              <a:rPr lang="zh-CN" altLang="en-US" b="1" dirty="0"/>
              <a:t>）和未改动的</a:t>
            </a:r>
            <a:r>
              <a:rPr lang="en-US" altLang="zh-CN" b="1" dirty="0" err="1"/>
              <a:t>main.o</a:t>
            </a:r>
            <a:r>
              <a:rPr lang="zh-CN" altLang="en-US" b="1" dirty="0"/>
              <a:t>、</a:t>
            </a:r>
            <a:r>
              <a:rPr lang="en-US" altLang="zh-CN" b="1" dirty="0"/>
              <a:t>phase3.o</a:t>
            </a:r>
            <a:r>
              <a:rPr lang="zh-CN" altLang="en-US" b="1" dirty="0"/>
              <a:t>模块一起用</a:t>
            </a:r>
            <a:r>
              <a:rPr lang="en-US" altLang="zh-CN" b="1" dirty="0"/>
              <a:t>tar</a:t>
            </a:r>
            <a:r>
              <a:rPr lang="zh-CN" altLang="en-US" b="1" dirty="0"/>
              <a:t>工具打包：</a:t>
            </a:r>
            <a:endParaRPr lang="en-US" altLang="zh-CN" b="1" dirty="0"/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tar </a:t>
            </a:r>
            <a:r>
              <a:rPr lang="en-US" altLang="zh-CN" sz="2400" b="1" dirty="0" err="1"/>
              <a:t>cvf </a:t>
            </a:r>
            <a:r>
              <a:rPr lang="en-US" altLang="zh-CN" sz="2400" b="1" dirty="0"/>
              <a:t> &lt;</a:t>
            </a:r>
            <a:r>
              <a:rPr lang="zh-CN" altLang="en-US" sz="2400" b="1" dirty="0"/>
              <a:t>学号</a:t>
            </a:r>
            <a:r>
              <a:rPr lang="en-US" altLang="zh-CN" sz="2400" b="1" dirty="0"/>
              <a:t>&gt;.tar  </a:t>
            </a:r>
            <a:r>
              <a:rPr lang="en-US" altLang="zh-CN" sz="2400" b="1" dirty="0" err="1"/>
              <a:t>main.o</a:t>
            </a:r>
            <a:r>
              <a:rPr lang="en-US" altLang="zh-CN" sz="2400" b="1" dirty="0"/>
              <a:t> phase1.o phase2.o phase3.o phase3_patch.o phase4.o phase5.o</a:t>
            </a:r>
            <a:endParaRPr lang="en-US" altLang="zh-CN" sz="2400" b="1" dirty="0"/>
          </a:p>
          <a:p>
            <a:pPr marL="930275" lvl="2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</a:rPr>
              <a:t>注意：</a:t>
            </a:r>
            <a:r>
              <a:rPr lang="en-US" altLang="zh-CN" sz="2400" b="1" dirty="0">
                <a:solidFill>
                  <a:srgbClr val="FF0000"/>
                </a:solidFill>
              </a:rPr>
              <a:t>TAR</a:t>
            </a:r>
            <a:r>
              <a:rPr lang="zh-CN" altLang="en-US" sz="2400" b="1" dirty="0">
                <a:solidFill>
                  <a:srgbClr val="FF0000"/>
                </a:solidFill>
              </a:rPr>
              <a:t>文件中一定不要包含任何目录结构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/>
              <a:t>将结果</a:t>
            </a:r>
            <a:r>
              <a:rPr lang="en-US" altLang="zh-CN" b="1" dirty="0"/>
              <a:t>tar</a:t>
            </a:r>
            <a:r>
              <a:rPr lang="zh-CN" altLang="en-US" b="1" dirty="0"/>
              <a:t>文件重命名为“学号</a:t>
            </a:r>
            <a:r>
              <a:rPr lang="en-US" altLang="zh-CN" b="1" dirty="0"/>
              <a:t>.tar”</a:t>
            </a:r>
            <a:r>
              <a:rPr lang="zh-CN" altLang="en-US" b="1" dirty="0"/>
              <a:t>后提交</a:t>
            </a:r>
            <a:endParaRPr lang="zh-CN" altLang="en-US" b="1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sz="20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 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周内 </a:t>
            </a:r>
            <a:r>
              <a:rPr lang="zh-CN" altLang="en-US" dirty="0"/>
              <a:t>提交至课代表并打包给授课教师。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个压缩包即可，课代表提交</a:t>
            </a:r>
            <a:r>
              <a:rPr lang="en-US" altLang="zh-CN" dirty="0"/>
              <a:t>1</a:t>
            </a:r>
            <a:r>
              <a:rPr lang="zh-CN" altLang="en-US" dirty="0"/>
              <a:t>个包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在实验报告中，对每一任务，用文字详细描述分析与攻击过程，栈帧内容要截图标注说明。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dirty="0"/>
              <a:t>注意：及时记录每一步的地址、变量、函数、参数、数据结构、算法等等。以方便实验报告的撰写。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</a:t>
            </a:r>
            <a:endParaRPr lang="en-US" altLang="zh-CN" dirty="0"/>
          </a:p>
          <a:p>
            <a:r>
              <a:rPr lang="zh-CN" altLang="en-US" dirty="0"/>
              <a:t>实验学分：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3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  <a:endParaRPr lang="en-US" altLang="zh-CN" dirty="0"/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/>
              <a:t>GDB/OBJDUMP</a:t>
            </a:r>
            <a:r>
              <a:rPr lang="zh-CN" altLang="en-US" dirty="0"/>
              <a:t>；</a:t>
            </a:r>
            <a:r>
              <a:rPr lang="en-US" altLang="zh-CN" dirty="0"/>
              <a:t>DDD/EDB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1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2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2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0000CC"/>
                </a:solidFill>
              </a:rPr>
              <a:t>请按顺序写出</a:t>
            </a:r>
            <a:r>
              <a:rPr lang="en-US" altLang="zh-CN" dirty="0">
                <a:solidFill>
                  <a:srgbClr val="0000CC"/>
                </a:solidFill>
                <a:sym typeface="+mn-ea"/>
              </a:rPr>
              <a:t>ELF</a:t>
            </a:r>
            <a:r>
              <a:rPr lang="zh-CN" altLang="en-US" dirty="0">
                <a:solidFill>
                  <a:srgbClr val="0000CC"/>
                </a:solidFill>
                <a:sym typeface="+mn-ea"/>
              </a:rPr>
              <a:t>格式的</a:t>
            </a:r>
            <a:r>
              <a:rPr lang="zh-CN" altLang="en-US" dirty="0">
                <a:solidFill>
                  <a:srgbClr val="0000CC"/>
                </a:solidFill>
              </a:rPr>
              <a:t>可执行目标文件的各类信息。</a:t>
            </a:r>
            <a:endParaRPr lang="zh-CN" altLang="en-US" dirty="0">
              <a:solidFill>
                <a:srgbClr val="0000CC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0000CC"/>
                </a:solidFill>
              </a:rPr>
              <a:t>请按照内存地址从低到高的顺序，写出</a:t>
            </a:r>
            <a:r>
              <a:rPr lang="en-US" altLang="zh-CN" dirty="0">
                <a:solidFill>
                  <a:srgbClr val="0000CC"/>
                </a:solidFill>
              </a:rPr>
              <a:t>Linux</a:t>
            </a:r>
            <a:r>
              <a:rPr lang="zh-CN" altLang="en-US" dirty="0">
                <a:solidFill>
                  <a:srgbClr val="0000CC"/>
                </a:solidFill>
              </a:rPr>
              <a:t>下</a:t>
            </a:r>
            <a:r>
              <a:rPr lang="en-US" altLang="zh-CN" dirty="0">
                <a:solidFill>
                  <a:srgbClr val="0000CC"/>
                </a:solidFill>
              </a:rPr>
              <a:t>X64</a:t>
            </a:r>
            <a:r>
              <a:rPr lang="zh-CN" altLang="en-US" dirty="0">
                <a:solidFill>
                  <a:srgbClr val="0000CC"/>
                </a:solidFill>
              </a:rPr>
              <a:t>内存映像。</a:t>
            </a:r>
            <a:endParaRPr lang="en-US" altLang="zh-CN" dirty="0">
              <a:solidFill>
                <a:srgbClr val="0000CC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dirty="0"/>
              <a:t>请运行</a:t>
            </a:r>
            <a:r>
              <a:rPr lang="en-US" altLang="zh-CN" dirty="0">
                <a:solidFill>
                  <a:srgbClr val="FF0000"/>
                </a:solidFill>
              </a:rPr>
              <a:t>“LinkAddress -u </a:t>
            </a:r>
            <a:r>
              <a:rPr lang="zh-CN" altLang="en-US" dirty="0">
                <a:solidFill>
                  <a:srgbClr val="FF0000"/>
                </a:solidFill>
              </a:rPr>
              <a:t>学号 姓名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  <a:r>
              <a:rPr lang="zh-CN" altLang="en-US" dirty="0"/>
              <a:t> 按地址顺序写出各符号的地址、空间。并按照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X64</a:t>
            </a:r>
            <a:r>
              <a:rPr lang="zh-CN" altLang="en-US" dirty="0"/>
              <a:t>内存</a:t>
            </a:r>
            <a:r>
              <a:rPr lang="zh-CN" altLang="en-US" dirty="0">
                <a:sym typeface="+mn-ea"/>
              </a:rPr>
              <a:t>映像结构，</a:t>
            </a:r>
            <a:r>
              <a:rPr lang="zh-CN" altLang="en-US" dirty="0"/>
              <a:t>标出其所属各区。</a:t>
            </a:r>
            <a:endParaRPr lang="zh-CN" altLang="en-US" dirty="0"/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 err="1"/>
              <a:t>gcc</a:t>
            </a:r>
            <a:r>
              <a:rPr lang="en-US" altLang="zh-CN" dirty="0"/>
              <a:t> -m64 -o </a:t>
            </a:r>
            <a:r>
              <a:rPr lang="en-US" altLang="zh-CN" dirty="0" err="1"/>
              <a:t>LinkAddress</a:t>
            </a:r>
            <a:r>
              <a:rPr lang="en-US" altLang="zh-CN" dirty="0"/>
              <a:t>  </a:t>
            </a:r>
            <a:r>
              <a:rPr lang="en-US" altLang="zh-CN" dirty="0" err="1"/>
              <a:t>linkaddress.c</a:t>
            </a:r>
            <a:r>
              <a:rPr lang="en-US" altLang="zh-CN" dirty="0"/>
              <a:t> </a:t>
            </a:r>
            <a:endParaRPr lang="en-US" altLang="zh-CN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dirty="0"/>
              <a:t>请按顺序写出</a:t>
            </a:r>
            <a:r>
              <a:rPr lang="en-US" altLang="zh-CN" dirty="0"/>
              <a:t>LinkAddress</a:t>
            </a:r>
            <a:r>
              <a:rPr lang="zh-CN" altLang="en-US" dirty="0"/>
              <a:t>从开始执行到</a:t>
            </a:r>
            <a:r>
              <a:rPr lang="en-US" altLang="zh-CN" dirty="0"/>
              <a:t>main</a:t>
            </a:r>
            <a:r>
              <a:rPr lang="zh-CN" altLang="en-US" dirty="0"/>
              <a:t>前</a:t>
            </a:r>
            <a:r>
              <a:rPr lang="en-US" altLang="zh-CN" dirty="0"/>
              <a:t>/</a:t>
            </a:r>
            <a:r>
              <a:rPr lang="zh-CN" altLang="en-US" dirty="0"/>
              <a:t>后执行的子程序的名字。</a:t>
            </a:r>
            <a:r>
              <a:rPr lang="en-US" altLang="zh-CN" dirty="0"/>
              <a:t>(gcc</a:t>
            </a:r>
            <a:r>
              <a:rPr lang="zh-CN" altLang="en-US" dirty="0"/>
              <a:t>与</a:t>
            </a:r>
            <a:r>
              <a:rPr lang="en-US" altLang="zh-CN" dirty="0"/>
              <a:t>objdump/GDB/EDB)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2010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 </a:t>
            </a:r>
            <a:r>
              <a:rPr lang="en-US" altLang="zh-CN" dirty="0" err="1"/>
              <a:t>OllyDbg</a:t>
            </a:r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下的破解神器</a:t>
            </a:r>
            <a:r>
              <a:rPr lang="en-US" altLang="zh-CN" dirty="0"/>
              <a:t>OD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/>
              <a:t>EDB</a:t>
            </a:r>
            <a:r>
              <a:rPr lang="zh-CN" altLang="en-US" dirty="0"/>
              <a:t>（</a:t>
            </a:r>
            <a:r>
              <a:rPr lang="en-US" altLang="zh-CN" dirty="0"/>
              <a:t>OD</a:t>
            </a:r>
            <a:r>
              <a:rPr lang="zh-CN" altLang="en-US" dirty="0"/>
              <a:t>的</a:t>
            </a:r>
            <a:r>
              <a:rPr lang="en-US" altLang="zh-CN" dirty="0"/>
              <a:t>Linux</a:t>
            </a:r>
            <a:r>
              <a:rPr lang="zh-CN" altLang="en-US" dirty="0"/>
              <a:t>版</a:t>
            </a:r>
            <a:r>
              <a:rPr lang="en-US" altLang="zh-CN" dirty="0"/>
              <a:t>---</a:t>
            </a:r>
            <a:r>
              <a:rPr lang="zh-CN" altLang="en-US" dirty="0"/>
              <a:t>有源程序！）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GDB</a:t>
            </a:r>
            <a:r>
              <a:rPr lang="zh-CN" altLang="en-US" dirty="0"/>
              <a:t>调试环境、</a:t>
            </a:r>
            <a:r>
              <a:rPr lang="en-US" altLang="zh-CN" dirty="0" err="1"/>
              <a:t>OBjDUMP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/>
            <a:r>
              <a:rPr lang="zh-CN" altLang="en-US" dirty="0"/>
              <a:t>从实验教师处获得下 </a:t>
            </a:r>
            <a:r>
              <a:rPr lang="en-US" altLang="zh-CN" dirty="0"/>
              <a:t>linklab.tar</a:t>
            </a:r>
            <a:endParaRPr lang="en-US" altLang="zh-CN" dirty="0"/>
          </a:p>
          <a:p>
            <a:pPr lvl="1"/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/>
            <a:r>
              <a:rPr lang="zh-CN" altLang="en-US" dirty="0"/>
              <a:t>每人的包都不相同，一定要注意，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00CC"/>
                </a:solidFill>
              </a:rPr>
              <a:t>CMU</a:t>
            </a:r>
            <a:r>
              <a:rPr lang="zh-CN" altLang="en-US" dirty="0">
                <a:solidFill>
                  <a:srgbClr val="0000CC"/>
                </a:solidFill>
              </a:rPr>
              <a:t>无此实验，</a:t>
            </a:r>
            <a:r>
              <a:rPr lang="en-US" altLang="zh-CN" dirty="0">
                <a:solidFill>
                  <a:srgbClr val="0000CC"/>
                </a:solidFill>
              </a:rPr>
              <a:t>HIT</a:t>
            </a:r>
            <a:r>
              <a:rPr lang="zh-CN" altLang="en-US" dirty="0">
                <a:solidFill>
                  <a:srgbClr val="0000CC"/>
                </a:solidFill>
              </a:rPr>
              <a:t>增加</a:t>
            </a:r>
            <a:endParaRPr lang="en-US" altLang="zh-CN" dirty="0">
              <a:solidFill>
                <a:srgbClr val="0000CC"/>
              </a:solidFill>
            </a:endParaRPr>
          </a:p>
          <a:p>
            <a:r>
              <a:rPr lang="en-US" altLang="zh-CN" dirty="0"/>
              <a:t>3.Ubuntu</a:t>
            </a:r>
            <a:r>
              <a:rPr lang="zh-CN" altLang="en-US" dirty="0"/>
              <a:t>下</a:t>
            </a:r>
            <a:r>
              <a:rPr lang="en-US" altLang="zh-CN" dirty="0"/>
              <a:t>ELF</a:t>
            </a:r>
            <a:r>
              <a:rPr lang="zh-CN" altLang="en-US" dirty="0"/>
              <a:t>文件分析</a:t>
            </a:r>
            <a:r>
              <a:rPr lang="en-US" altLang="zh-CN" dirty="0"/>
              <a:t>: readelf </a:t>
            </a:r>
            <a:r>
              <a:rPr lang="zh-CN" altLang="en-US" dirty="0"/>
              <a:t>看帮助</a:t>
            </a:r>
            <a:endParaRPr lang="en-US" altLang="zh-CN" dirty="0"/>
          </a:p>
          <a:p>
            <a:pPr lvl="1"/>
            <a:r>
              <a:rPr lang="en-US" altLang="zh-CN" dirty="0"/>
              <a:t>readelf -</a:t>
            </a:r>
            <a:r>
              <a:rPr lang="en-US" altLang="zh-CN" i="1" dirty="0">
                <a:solidFill>
                  <a:srgbClr val="0000CC"/>
                </a:solidFill>
              </a:rPr>
              <a:t>h </a:t>
            </a:r>
            <a:r>
              <a:rPr lang="en-US" altLang="zh-CN" dirty="0"/>
              <a:t>    </a:t>
            </a:r>
            <a:r>
              <a:rPr lang="zh-CN" altLang="en-US" dirty="0"/>
              <a:t>读取分析</a:t>
            </a:r>
            <a:r>
              <a:rPr lang="en-US" altLang="zh-CN" dirty="0"/>
              <a:t>ELF</a:t>
            </a:r>
            <a:r>
              <a:rPr lang="zh-CN" altLang="en-US" dirty="0"/>
              <a:t>文件头</a:t>
            </a:r>
            <a:endParaRPr lang="en-US" altLang="zh-CN" dirty="0"/>
          </a:p>
          <a:p>
            <a:pPr lvl="1"/>
            <a:r>
              <a:rPr lang="en-US" altLang="zh-CN" dirty="0" err="1"/>
              <a:t>readelf</a:t>
            </a:r>
            <a:r>
              <a:rPr lang="en-US" altLang="zh-CN" dirty="0"/>
              <a:t> -</a:t>
            </a:r>
            <a:r>
              <a:rPr lang="en-US" altLang="zh-CN" i="1" dirty="0">
                <a:solidFill>
                  <a:srgbClr val="0000CC"/>
                </a:solidFill>
              </a:rPr>
              <a:t>s </a:t>
            </a:r>
            <a:r>
              <a:rPr lang="en-US" altLang="zh-CN" dirty="0"/>
              <a:t>    </a:t>
            </a:r>
            <a:r>
              <a:rPr lang="zh-CN" altLang="en-US" dirty="0"/>
              <a:t>符号表（分析符号与动态符号</a:t>
            </a:r>
            <a:r>
              <a:rPr lang="en-US" altLang="zh-CN" dirty="0"/>
              <a:t>)</a:t>
            </a:r>
            <a:r>
              <a:rPr lang="zh-CN" altLang="en-US" dirty="0"/>
              <a:t>          </a:t>
            </a:r>
            <a:r>
              <a:rPr lang="en-US" altLang="zh-CN" dirty="0"/>
              <a:t>-</a:t>
            </a:r>
            <a:r>
              <a:rPr lang="en-US" altLang="zh-CN" i="1" dirty="0">
                <a:solidFill>
                  <a:srgbClr val="0000CC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看字节  </a:t>
            </a:r>
            <a:r>
              <a:rPr lang="en-US" altLang="zh-CN" dirty="0"/>
              <a:t>-</a:t>
            </a:r>
            <a:r>
              <a:rPr lang="en-US" altLang="zh-CN" i="1" dirty="0">
                <a:solidFill>
                  <a:srgbClr val="0000CC"/>
                </a:solidFill>
              </a:rPr>
              <a:t>p</a:t>
            </a:r>
            <a:r>
              <a:rPr lang="zh-CN" altLang="en-US" dirty="0"/>
              <a:t>看字符串</a:t>
            </a:r>
            <a:endParaRPr lang="zh-CN" altLang="en-US" dirty="0"/>
          </a:p>
          <a:p>
            <a:pPr lvl="1"/>
            <a:r>
              <a:rPr lang="en-US" altLang="zh-CN" dirty="0" err="1"/>
              <a:t>readelf</a:t>
            </a:r>
            <a:r>
              <a:rPr lang="en-US" altLang="zh-CN" dirty="0"/>
              <a:t> -</a:t>
            </a:r>
            <a:r>
              <a:rPr lang="en-US" altLang="zh-CN" i="1" dirty="0">
                <a:solidFill>
                  <a:srgbClr val="0000CC"/>
                </a:solidFill>
              </a:rPr>
              <a:t>a</a:t>
            </a:r>
            <a:r>
              <a:rPr lang="en-US" altLang="zh-CN" dirty="0"/>
              <a:t>    </a:t>
            </a:r>
            <a:r>
              <a:rPr lang="zh-CN" altLang="en-US" dirty="0"/>
              <a:t>看所有信息                              可练习！</a:t>
            </a:r>
            <a:r>
              <a:rPr lang="en-US" altLang="zh-CN" dirty="0" err="1">
                <a:sym typeface="+mn-ea"/>
              </a:rPr>
              <a:t>readelf</a:t>
            </a:r>
            <a:r>
              <a:rPr lang="en-US" altLang="zh-CN" dirty="0">
                <a:sym typeface="+mn-ea"/>
              </a:rPr>
              <a:t> -</a:t>
            </a:r>
            <a:r>
              <a:rPr lang="en-US" altLang="zh-CN" i="1" dirty="0">
                <a:solidFill>
                  <a:srgbClr val="0000CC"/>
                </a:solidFill>
                <a:sym typeface="+mn-ea"/>
              </a:rPr>
              <a:t>r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等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ym typeface="+mn-ea"/>
              </a:rPr>
              <a:t>readelf</a:t>
            </a:r>
            <a:r>
              <a:rPr lang="en-US" altLang="zh-CN">
                <a:sym typeface="+mn-ea"/>
              </a:rPr>
              <a:t> &lt;option(s)&gt; elf-file(s)</a:t>
            </a:r>
            <a:endParaRPr lang="zh-CN" altLang="en-US"/>
          </a:p>
        </p:txBody>
      </p:sp>
      <p:sp>
        <p:nvSpPr>
          <p:cNvPr id="6148" name="Rectangle 3"/>
          <p:cNvSpPr>
            <a:spLocks noGrp="true" noChangeArrowheads="true"/>
          </p:cNvSpPr>
          <p:nvPr>
            <p:ph type="body" idx="4294967295"/>
          </p:nvPr>
        </p:nvSpPr>
        <p:spPr>
          <a:xfrm>
            <a:off x="457200" y="990600"/>
            <a:ext cx="8229600" cy="559371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dirty="0"/>
              <a:t> –all		</a:t>
            </a:r>
            <a:r>
              <a:rPr lang="zh-CN" altLang="en-US" dirty="0"/>
              <a:t>等同于同时使用：</a:t>
            </a:r>
            <a:r>
              <a:rPr lang="en-US" altLang="zh-CN" dirty="0"/>
              <a:t>-h -l -S -s -r -d -V -A -I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lang="en-US" altLang="zh-CN" dirty="0"/>
              <a:t> --file-header	</a:t>
            </a:r>
            <a:r>
              <a:rPr lang="zh-CN" altLang="en-US" dirty="0"/>
              <a:t>显示</a:t>
            </a:r>
            <a:r>
              <a:rPr lang="en-US" altLang="zh-CN" dirty="0"/>
              <a:t>ELF</a:t>
            </a:r>
            <a:r>
              <a:rPr lang="zh-CN" altLang="en-US" dirty="0"/>
              <a:t>文件头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lang="en-US" altLang="zh-CN" dirty="0"/>
              <a:t> --program-headers	</a:t>
            </a:r>
            <a:r>
              <a:rPr lang="zh-CN" altLang="en-US" dirty="0"/>
              <a:t>显示程序头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altLang="zh-CN" dirty="0"/>
              <a:t> --section-headers	</a:t>
            </a:r>
            <a:r>
              <a:rPr lang="zh-CN" altLang="en-US" dirty="0"/>
              <a:t>显示节头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charset="0"/>
                <a:cs typeface="Times New Roman" panose="02020603050405020304" charset="0"/>
              </a:rPr>
              <a:t>t </a:t>
            </a:r>
            <a:r>
              <a:rPr lang="en-US" altLang="zh-CN" dirty="0"/>
              <a:t>--section-details	</a:t>
            </a:r>
            <a:r>
              <a:rPr lang="zh-CN" altLang="en-US" dirty="0"/>
              <a:t>显示节详细信息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charset="0"/>
                <a:cs typeface="Times New Roman" panose="02020603050405020304" charset="0"/>
              </a:rPr>
              <a:t>s </a:t>
            </a:r>
            <a:r>
              <a:rPr lang="en-US" altLang="zh-CN" dirty="0"/>
              <a:t>–</a:t>
            </a:r>
            <a:r>
              <a:rPr lang="en-US" altLang="zh-CN" dirty="0" err="1"/>
              <a:t>syms</a:t>
            </a:r>
            <a:r>
              <a:rPr lang="en-US" altLang="zh-CN" dirty="0"/>
              <a:t>		</a:t>
            </a:r>
            <a:r>
              <a:rPr lang="zh-CN" altLang="en-US" dirty="0"/>
              <a:t>显示符号表（</a:t>
            </a:r>
            <a:r>
              <a:rPr lang="en-US" altLang="zh-CN" dirty="0"/>
              <a:t>symbol table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altLang="zh-CN" dirty="0"/>
              <a:t> –</a:t>
            </a:r>
            <a:r>
              <a:rPr lang="en-US" altLang="zh-CN" dirty="0" err="1"/>
              <a:t>relocs</a:t>
            </a:r>
            <a:r>
              <a:rPr lang="en-US" altLang="zh-CN" dirty="0"/>
              <a:t>		</a:t>
            </a:r>
            <a:r>
              <a:rPr lang="zh-CN" altLang="en-US" dirty="0"/>
              <a:t>显示重定位信息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altLang="zh-CN" dirty="0"/>
              <a:t> –dynamic	</a:t>
            </a:r>
            <a:r>
              <a:rPr lang="zh-CN" altLang="en-US" dirty="0"/>
              <a:t>显示动态节（</a:t>
            </a:r>
            <a:r>
              <a:rPr lang="en-US" altLang="zh-CN" dirty="0"/>
              <a:t>dynamic section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dirty="0"/>
              <a:t> --hex-dump=&lt;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以字节形式显示输出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指定节的内容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dirty="0"/>
              <a:t> --string-dump=&lt;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以字符串形式显示输出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指定节的内容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altLang="zh-CN" dirty="0"/>
              <a:t> --relocated-dump=&lt;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dirty="0"/>
              <a:t>以重定位后的字节形式显示输出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指定节内容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52400" y="762000"/>
            <a:ext cx="8587740" cy="5902960"/>
          </a:xfrm>
        </p:spPr>
        <p:txBody>
          <a:bodyPr/>
          <a:lstStyle/>
          <a:p>
            <a:r>
              <a:rPr lang="en-US" altLang="zh-CN" sz="2800" dirty="0"/>
              <a:t>4.</a:t>
            </a:r>
            <a:r>
              <a:rPr lang="zh-CN" altLang="en-US" sz="2800" dirty="0"/>
              <a:t>运行</a:t>
            </a:r>
            <a:r>
              <a:rPr lang="en-US" altLang="zh-CN" sz="2800" dirty="0"/>
              <a:t>LinkAddr</a:t>
            </a:r>
            <a:r>
              <a:rPr lang="zh-CN" altLang="en-US" sz="2800" dirty="0"/>
              <a:t>程序，看输出结果</a:t>
            </a:r>
            <a:endParaRPr lang="en-US" altLang="zh-CN" sz="2800" dirty="0"/>
          </a:p>
          <a:p>
            <a:pPr lvl="1"/>
            <a:r>
              <a:rPr lang="zh-CN" altLang="en-US" sz="2400" dirty="0"/>
              <a:t>排序一下输出的各个符号。</a:t>
            </a:r>
            <a:endParaRPr lang="zh-CN" altLang="en-US" sz="2400" dirty="0"/>
          </a:p>
          <a:p>
            <a:pPr lvl="1"/>
            <a:r>
              <a:rPr lang="zh-CN" altLang="en-US" sz="2400" dirty="0"/>
              <a:t>查看内存：</a:t>
            </a:r>
            <a:r>
              <a:rPr lang="en-US" altLang="zh-CN" sz="2400" dirty="0"/>
              <a:t>argv  </a:t>
            </a:r>
            <a:r>
              <a:rPr lang="zh-CN" altLang="en-US" sz="2400" dirty="0"/>
              <a:t>与 </a:t>
            </a:r>
            <a:r>
              <a:rPr lang="en-US" altLang="zh-CN" sz="2400" dirty="0"/>
              <a:t>env </a:t>
            </a:r>
            <a:r>
              <a:rPr lang="zh-CN" altLang="en-US" sz="2400" dirty="0"/>
              <a:t>典型的</a:t>
            </a:r>
            <a:r>
              <a:rPr lang="en-US" altLang="zh-CN" sz="2400" dirty="0"/>
              <a:t>char** </a:t>
            </a:r>
            <a:r>
              <a:rPr lang="zh-CN" altLang="en-US" sz="2400" dirty="0"/>
              <a:t>或</a:t>
            </a:r>
            <a:r>
              <a:rPr lang="en-US" altLang="zh-CN" sz="2400" dirty="0"/>
              <a:t>char*[]</a:t>
            </a:r>
            <a:endParaRPr lang="en-US" altLang="zh-CN" sz="2400" dirty="0"/>
          </a:p>
          <a:p>
            <a:r>
              <a:rPr lang="en-US" altLang="zh-CN" sz="2800" dirty="0"/>
              <a:t>5.GDB/EDB</a:t>
            </a:r>
            <a:r>
              <a:rPr lang="zh-CN" altLang="en-US" sz="2800" dirty="0"/>
              <a:t>打开</a:t>
            </a:r>
            <a:r>
              <a:rPr lang="en-US" altLang="zh-CN" sz="2800" dirty="0"/>
              <a:t>linkAddr</a:t>
            </a:r>
            <a:endParaRPr lang="en-US" altLang="zh-CN" sz="2800" dirty="0"/>
          </a:p>
          <a:p>
            <a:pPr lvl="1"/>
            <a:r>
              <a:rPr lang="zh-CN" altLang="en-US" sz="2400" dirty="0"/>
              <a:t>调试程序，查看从最开始运行、到</a:t>
            </a:r>
            <a:r>
              <a:rPr lang="en-US" altLang="zh-CN" sz="2400" dirty="0"/>
              <a:t>main</a:t>
            </a:r>
            <a:r>
              <a:rPr lang="zh-CN" altLang="en-US" sz="2400" dirty="0"/>
              <a:t>函数、直至退出前，所有运行过的函数。按顺序列出。</a:t>
            </a:r>
            <a:endParaRPr lang="en-US" altLang="zh-CN" sz="2400" dirty="0"/>
          </a:p>
          <a:p>
            <a:r>
              <a:rPr lang="en-US" altLang="zh-CN" sz="2800" dirty="0"/>
              <a:t>6.</a:t>
            </a:r>
            <a:r>
              <a:rPr lang="zh-CN" altLang="en-US" sz="2800" dirty="0"/>
              <a:t>查看变量与函数的地址</a:t>
            </a:r>
            <a:endParaRPr lang="en-US" altLang="zh-CN" sz="2800" dirty="0"/>
          </a:p>
          <a:p>
            <a:pPr marL="400050" lvl="1" indent="0">
              <a:buNone/>
            </a:pPr>
            <a:r>
              <a:rPr lang="zh-CN" altLang="en-US" sz="2400" b="0" dirty="0"/>
              <a:t>以下函数在对应的调用指令中的地址是何时确定确定的、谁确定的？</a:t>
            </a:r>
            <a:r>
              <a:rPr lang="zh-CN" altLang="en-US" sz="2400" dirty="0"/>
              <a:t>列出各符号的地址、内容</a:t>
            </a:r>
            <a:endParaRPr lang="en-US" altLang="zh-CN" sz="2400" b="0" dirty="0"/>
          </a:p>
          <a:p>
            <a:pPr lvl="1"/>
            <a:r>
              <a:rPr lang="zh-CN" altLang="en-US" sz="2400" dirty="0"/>
              <a:t>函数</a:t>
            </a:r>
            <a:r>
              <a:rPr lang="en-US" altLang="zh-CN" sz="2400" dirty="0"/>
              <a:t>useless</a:t>
            </a:r>
            <a:r>
              <a:rPr lang="zh-CN" altLang="en-US" sz="2400" dirty="0"/>
              <a:t>、</a:t>
            </a:r>
            <a:r>
              <a:rPr lang="en-US" altLang="zh-CN" sz="2400" dirty="0"/>
              <a:t>showpointer</a:t>
            </a:r>
            <a:r>
              <a:rPr lang="zh-CN" altLang="en-US" sz="2400" dirty="0"/>
              <a:t>、</a:t>
            </a:r>
            <a:r>
              <a:rPr lang="en-US" altLang="zh-CN" sz="2400" dirty="0"/>
              <a:t>main</a:t>
            </a:r>
            <a:r>
              <a:rPr lang="zh-CN" altLang="en-US" sz="2400" dirty="0"/>
              <a:t>；</a:t>
            </a:r>
            <a:endParaRPr lang="zh-CN" altLang="en-US" sz="2400" dirty="0"/>
          </a:p>
          <a:p>
            <a:pPr lvl="1"/>
            <a:r>
              <a:rPr lang="zh-CN" altLang="en-US" sz="2400" dirty="0"/>
              <a:t>函数__printf_chk、</a:t>
            </a:r>
            <a:r>
              <a:rPr lang="en-US" altLang="zh-CN" sz="2400" dirty="0"/>
              <a:t>puts</a:t>
            </a:r>
            <a:r>
              <a:rPr lang="zh-CN" altLang="en-US" sz="2400" dirty="0"/>
              <a:t>；</a:t>
            </a:r>
            <a:r>
              <a:rPr lang="en-US" altLang="zh-CN" sz="2400" dirty="0">
                <a:sym typeface="+mn-ea"/>
              </a:rPr>
              <a:t>malloc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free</a:t>
            </a:r>
            <a:r>
              <a:rPr lang="zh-CN" altLang="en-US" sz="2400" dirty="0">
                <a:sym typeface="+mn-ea"/>
              </a:rPr>
              <a:t>；</a:t>
            </a:r>
            <a:r>
              <a:rPr lang="en-US" altLang="zh-CN" sz="2400" dirty="0">
                <a:sym typeface="+mn-ea"/>
              </a:rPr>
              <a:t>exit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 err="1">
                <a:sym typeface="+mn-ea"/>
              </a:rPr>
              <a:t>printf</a:t>
            </a:r>
            <a:endParaRPr lang="en-US" altLang="zh-CN" sz="2400" dirty="0">
              <a:sym typeface="+mn-ea"/>
            </a:endParaRPr>
          </a:p>
          <a:p>
            <a:pPr lvl="1"/>
            <a:r>
              <a:rPr lang="zh-CN" altLang="en-US" sz="2400" dirty="0"/>
              <a:t>符号__environ、</a:t>
            </a:r>
            <a:r>
              <a:rPr lang="en-US" altLang="zh-CN" sz="2400" dirty="0"/>
              <a:t>global</a:t>
            </a:r>
            <a:r>
              <a:rPr lang="zh-CN" altLang="en-US" sz="2400" dirty="0"/>
              <a:t>、</a:t>
            </a:r>
            <a:r>
              <a:rPr lang="en-US" altLang="zh-CN" sz="2400" dirty="0"/>
              <a:t>argc</a:t>
            </a:r>
            <a:r>
              <a:rPr lang="zh-CN" altLang="en-US" sz="2400" dirty="0"/>
              <a:t>、</a:t>
            </a:r>
            <a:r>
              <a:rPr lang="en-US" altLang="zh-CN" sz="2400" dirty="0"/>
              <a:t>argv</a:t>
            </a:r>
            <a:r>
              <a:rPr lang="zh-CN" altLang="en-US" sz="2400" dirty="0"/>
              <a:t>的地址与值怎么确定的</a:t>
            </a:r>
            <a:endParaRPr lang="zh-CN" altLang="en-US" sz="2400" dirty="0"/>
          </a:p>
          <a:p>
            <a:pPr lvl="1"/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228600" y="1066800"/>
            <a:ext cx="8534400" cy="5309235"/>
          </a:xfrm>
        </p:spPr>
        <p:txBody>
          <a:bodyPr/>
          <a:lstStyle/>
          <a:p>
            <a:r>
              <a:rPr lang="zh-CN" altLang="en-US" sz="2800" dirty="0"/>
              <a:t>实验数据包：</a:t>
            </a:r>
            <a:r>
              <a:rPr lang="en-US" altLang="zh-CN" sz="2800" dirty="0"/>
              <a:t> linklab</a:t>
            </a:r>
            <a:r>
              <a:rPr lang="en-US" altLang="zh-CN" sz="2800" dirty="0">
                <a:solidFill>
                  <a:srgbClr val="0000FF"/>
                </a:solidFill>
              </a:rPr>
              <a:t>.tar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zh-CN" altLang="zh-CN" sz="2800" dirty="0"/>
              <a:t>解压</a:t>
            </a:r>
            <a:r>
              <a:rPr lang="zh-CN" altLang="en-US" sz="2800" dirty="0"/>
              <a:t>命令</a:t>
            </a:r>
            <a:r>
              <a:rPr lang="en-US" altLang="zh-CN" sz="3200" dirty="0"/>
              <a:t>   </a:t>
            </a:r>
            <a:r>
              <a:rPr lang="en-US" altLang="zh-CN" sz="3200" dirty="0">
                <a:solidFill>
                  <a:srgbClr val="FF0000"/>
                </a:solidFill>
              </a:rPr>
              <a:t>$ tar </a:t>
            </a:r>
            <a:r>
              <a:rPr lang="en-US" altLang="zh-CN" sz="3200" dirty="0" err="1">
                <a:solidFill>
                  <a:srgbClr val="FF0000"/>
                </a:solidFill>
              </a:rPr>
              <a:t>vxf</a:t>
            </a:r>
            <a:r>
              <a:rPr lang="en-US" altLang="zh-CN" sz="3200" dirty="0">
                <a:solidFill>
                  <a:srgbClr val="FF0000"/>
                </a:solidFill>
              </a:rPr>
              <a:t> linklab.tar</a:t>
            </a:r>
            <a:endParaRPr lang="en-US" altLang="zh-CN" sz="32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数据包中</a:t>
            </a:r>
            <a:r>
              <a:rPr lang="zh-CN" altLang="zh-CN" sz="2800" dirty="0"/>
              <a:t>包含下</a:t>
            </a:r>
            <a:r>
              <a:rPr lang="zh-CN" altLang="en-US" sz="2800" dirty="0"/>
              <a:t>面</a:t>
            </a:r>
            <a:r>
              <a:rPr lang="en-US" altLang="zh-CN" sz="2800" dirty="0"/>
              <a:t>3</a:t>
            </a:r>
            <a:r>
              <a:rPr lang="zh-CN" altLang="zh-CN" sz="2800" dirty="0"/>
              <a:t>个文件：</a:t>
            </a:r>
            <a:endParaRPr lang="zh-CN" altLang="zh-CN" sz="2800" dirty="0"/>
          </a:p>
          <a:p>
            <a:pPr lvl="1"/>
            <a:r>
              <a:rPr lang="en-US" altLang="zh-CN" sz="2400" dirty="0"/>
              <a:t> main.o</a:t>
            </a:r>
            <a:r>
              <a:rPr lang="zh-CN" altLang="zh-CN" sz="2400" dirty="0"/>
              <a:t>：</a:t>
            </a:r>
            <a:r>
              <a:rPr lang="en-US" altLang="zh-CN" sz="2400" dirty="0"/>
              <a:t>    </a:t>
            </a:r>
            <a:r>
              <a:rPr lang="zh-CN" altLang="en-US" sz="2400" dirty="0">
                <a:sym typeface="+mn-ea"/>
              </a:rPr>
              <a:t>主程序的可重定位目标模块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dirty="0">
                <a:sym typeface="+mn-ea"/>
              </a:rPr>
              <a:t>实验中无需修改</a:t>
            </a:r>
            <a:endParaRPr lang="zh-CN" altLang="en-US" sz="2400" dirty="0">
              <a:sym typeface="+mn-ea"/>
            </a:endParaRPr>
          </a:p>
          <a:p>
            <a:pPr lvl="1"/>
            <a:r>
              <a:rPr lang="en-US" altLang="zh-CN" sz="2400" dirty="0">
                <a:sym typeface="+mn-ea"/>
              </a:rPr>
              <a:t>phase1.o …phasen.o</a:t>
            </a:r>
            <a:r>
              <a:rPr lang="zh-CN" altLang="en-US" sz="2400" dirty="0">
                <a:sym typeface="+mn-ea"/>
              </a:rPr>
              <a:t>：各阶段实验所针对的二进制可重定位目标模块，需在相应实验阶段中予以修改或补充</a:t>
            </a:r>
            <a:endParaRPr lang="en-US" altLang="zh-CN" sz="2400" dirty="0"/>
          </a:p>
          <a:p>
            <a:r>
              <a:rPr lang="zh-CN" altLang="en-US" sz="2800" dirty="0"/>
              <a:t>实验目标程序运行</a:t>
            </a:r>
            <a:endParaRPr lang="zh-CN" altLang="en-US" sz="2800" dirty="0"/>
          </a:p>
          <a:p>
            <a:pPr lvl="1"/>
            <a:r>
              <a:rPr lang="en-US" altLang="zh-CN" sz="2400" dirty="0">
                <a:sym typeface="+mn-ea"/>
              </a:rPr>
              <a:t>在实验中的每一阶段n，按照阶段的目标要求修改相应可重定位二进制目标模块phase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</a:t>
            </a:r>
            <a:r>
              <a:rPr lang="en-US" altLang="zh-CN" sz="2400" dirty="0">
                <a:sym typeface="+mn-ea"/>
              </a:rPr>
              <a:t>.o后，使用如下命令生成可执行程序linkbomb：</a:t>
            </a:r>
            <a:r>
              <a:rPr lang="zh-CN" altLang="en-US" b="1" dirty="0">
                <a:sym typeface="+mn-ea"/>
              </a:rPr>
              <a:t> </a:t>
            </a:r>
            <a:endParaRPr lang="zh-CN" altLang="en-US" b="1" dirty="0">
              <a:sym typeface="+mn-ea"/>
            </a:endParaRPr>
          </a:p>
          <a:p>
            <a:pPr lvl="1"/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$ </a:t>
            </a:r>
            <a:r>
              <a:rPr lang="en-US" altLang="zh-CN" sz="2400" b="1" dirty="0" err="1">
                <a:solidFill>
                  <a:srgbClr val="0066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gcc</a:t>
            </a: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-o </a:t>
            </a:r>
            <a:r>
              <a:rPr lang="en-US" altLang="zh-CN" sz="2400" b="1" dirty="0" err="1">
                <a:solidFill>
                  <a:srgbClr val="0066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linkbomb</a:t>
            </a: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[n] </a:t>
            </a:r>
            <a:r>
              <a:rPr lang="en-US" altLang="zh-CN" sz="2400" b="1" dirty="0" err="1">
                <a:solidFill>
                  <a:srgbClr val="0066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main.o</a:t>
            </a: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phase[n].o  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[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-no-pie]</a:t>
            </a:r>
            <a:endParaRPr lang="en-US" altLang="zh-CN" sz="2400" b="1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/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./</a:t>
            </a:r>
            <a:r>
              <a:rPr lang="en-US" altLang="zh-CN" sz="2400" b="1" dirty="0" err="1">
                <a:solidFill>
                  <a:srgbClr val="0066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linkbomb</a:t>
            </a: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2400" b="1" dirty="0">
                <a:solidFill>
                  <a:srgbClr val="0066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运行后会输出信息，如你的 学号</a:t>
            </a:r>
            <a:endParaRPr lang="zh-CN" altLang="en-US" sz="2400" b="1" dirty="0">
              <a:solidFill>
                <a:srgbClr val="0066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标题 1"/>
          <p:cNvSpPr>
            <a:spLocks noGrp="true"/>
          </p:cNvSpPr>
          <p:nvPr>
            <p:ph type="title"/>
          </p:nvPr>
        </p:nvSpPr>
        <p:spPr>
          <a:xfrm>
            <a:off x="228600" y="304800"/>
            <a:ext cx="8786982" cy="762000"/>
          </a:xfrm>
        </p:spPr>
        <p:txBody>
          <a:bodyPr/>
          <a:lstStyle/>
          <a:p>
            <a:r>
              <a:rPr lang="en-US" altLang="zh-CN" dirty="0"/>
              <a:t>7. link</a:t>
            </a:r>
            <a:r>
              <a:rPr lang="en-US" altLang="zh-CN" dirty="0" err="1"/>
              <a:t>bomb</a:t>
            </a:r>
            <a:r>
              <a:rPr lang="zh-CN" altLang="en-US" dirty="0"/>
              <a:t>实验包分析</a:t>
            </a:r>
            <a:endParaRPr lang="en-US" altLang="zh-CN" dirty="0"/>
          </a:p>
        </p:txBody>
      </p:sp>
      <p:sp>
        <p:nvSpPr>
          <p:cNvPr id="6" name="椭圆 5"/>
          <p:cNvSpPr/>
          <p:nvPr/>
        </p:nvSpPr>
        <p:spPr bwMode="auto">
          <a:xfrm>
            <a:off x="6172200" y="5410200"/>
            <a:ext cx="1600200" cy="838200"/>
          </a:xfrm>
          <a:prstGeom prst="ellips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true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false" compatLnSpc="true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false" compatLnSpc="true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8286</Words>
  <Application>WPS 演示</Application>
  <PresentationFormat>全屏显示(4:3)</PresentationFormat>
  <Paragraphs>388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5" baseType="lpstr">
      <vt:lpstr>Arial</vt:lpstr>
      <vt:lpstr>宋体</vt:lpstr>
      <vt:lpstr>Wingdings</vt:lpstr>
      <vt:lpstr>Arial Narrow</vt:lpstr>
      <vt:lpstr>Times New Roman</vt:lpstr>
      <vt:lpstr>Calibri</vt:lpstr>
      <vt:lpstr>Trebuchet MS</vt:lpstr>
      <vt:lpstr>MS PGothic</vt:lpstr>
      <vt:lpstr>黑体</vt:lpstr>
      <vt:lpstr>Wingdings 2</vt:lpstr>
      <vt:lpstr>Droid Sans Fallback</vt:lpstr>
      <vt:lpstr>Gill Sans</vt:lpstr>
      <vt:lpstr>Gubbi</vt:lpstr>
      <vt:lpstr>Webdings</vt:lpstr>
      <vt:lpstr>微软雅黑</vt:lpstr>
      <vt:lpstr>宋体</vt:lpstr>
      <vt:lpstr>Arial Unicode MS</vt:lpstr>
      <vt:lpstr>template2007</vt:lpstr>
      <vt:lpstr> ICS-LAB5   Link/链接</vt:lpstr>
      <vt:lpstr>一、实验基本信息</vt:lpstr>
      <vt:lpstr>PowerPoint 演示文稿</vt:lpstr>
      <vt:lpstr>二、实验要求</vt:lpstr>
      <vt:lpstr>三、实验预习</vt:lpstr>
      <vt:lpstr>四、实验内容与步骤</vt:lpstr>
      <vt:lpstr>readelf &lt;option(s)&gt; elf-file(s)</vt:lpstr>
      <vt:lpstr>PowerPoint 演示文稿</vt:lpstr>
      <vt:lpstr>7. linkbomb实验包分析</vt:lpstr>
      <vt:lpstr>8. LinkBomb程序框架</vt:lpstr>
      <vt:lpstr>9.实验任务</vt:lpstr>
      <vt:lpstr>实验阶段1</vt:lpstr>
      <vt:lpstr>实验阶段2</vt:lpstr>
      <vt:lpstr>实验阶段2</vt:lpstr>
      <vt:lpstr>实验阶段2</vt:lpstr>
      <vt:lpstr>实验阶段3</vt:lpstr>
      <vt:lpstr>实验阶段3</vt:lpstr>
      <vt:lpstr>实验阶段3</vt:lpstr>
      <vt:lpstr>实验阶段4</vt:lpstr>
      <vt:lpstr>实验阶段4</vt:lpstr>
      <vt:lpstr>实验阶段4</vt:lpstr>
      <vt:lpstr>实验阶段4</vt:lpstr>
      <vt:lpstr>实验阶段5 ：不建议</vt:lpstr>
      <vt:lpstr>实验阶段5</vt:lpstr>
      <vt:lpstr>实验阶段5</vt:lpstr>
      <vt:lpstr>10.实验结果提交</vt:lpstr>
      <vt:lpstr>五、实验报告格式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cyf</cp:lastModifiedBy>
  <cp:revision>419</cp:revision>
  <cp:lastPrinted>2021-05-23T03:47:41Z</cp:lastPrinted>
  <dcterms:created xsi:type="dcterms:W3CDTF">2021-05-23T03:47:41Z</dcterms:created>
  <dcterms:modified xsi:type="dcterms:W3CDTF">2021-05-23T03:47:41Z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