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331" r:id="rId3"/>
    <p:sldId id="330" r:id="rId5"/>
    <p:sldId id="332" r:id="rId6"/>
    <p:sldId id="437" r:id="rId7"/>
    <p:sldId id="336" r:id="rId8"/>
    <p:sldId id="339" r:id="rId9"/>
    <p:sldId id="438" r:id="rId10"/>
    <p:sldId id="439" r:id="rId11"/>
    <p:sldId id="434" r:id="rId12"/>
    <p:sldId id="432" r:id="rId13"/>
    <p:sldId id="337" r:id="rId14"/>
    <p:sldId id="421" r:id="rId15"/>
    <p:sldId id="420" r:id="rId16"/>
    <p:sldId id="428" r:id="rId17"/>
    <p:sldId id="429" r:id="rId18"/>
    <p:sldId id="423" r:id="rId19"/>
    <p:sldId id="430" r:id="rId20"/>
    <p:sldId id="422" r:id="rId21"/>
    <p:sldId id="424" r:id="rId22"/>
    <p:sldId id="425" r:id="rId23"/>
    <p:sldId id="436" r:id="rId24"/>
    <p:sldId id="435" r:id="rId25"/>
    <p:sldId id="426" r:id="rId26"/>
    <p:sldId id="427" r:id="rId27"/>
    <p:sldId id="333" r:id="rId28"/>
    <p:sldId id="419" r:id="rId29"/>
  </p:sldIdLst>
  <p:sldSz cx="9144000" cy="6858000" type="screen4x3"/>
  <p:notesSz cx="6858000" cy="9144000"/>
  <p:defaultTextStyle>
    <a:defPPr>
      <a:defRPr lang="zh-CN"/>
    </a:defPPr>
    <a:lvl1pPr marL="0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565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495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9060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4990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1555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7485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4050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49980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6600"/>
    <a:srgbClr val="0000FF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3316" autoAdjust="0"/>
  </p:normalViewPr>
  <p:slideViewPr>
    <p:cSldViewPr>
      <p:cViewPr>
        <p:scale>
          <a:sx n="100" d="100"/>
          <a:sy n="100" d="100"/>
        </p:scale>
        <p:origin x="1758" y="150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true" noRot="true" noChangeAspect="true" noChangeArrowheads="true" noTextEdit="true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true" noChangeArrowheads="true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CN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ps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的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参数：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显示所有终端机下执行的程序，除了阶段作业领导者之外。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显示现行终端机下的所有程序，包括其他用户的程序。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-c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CLS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PRI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列出程序时，显示每个程序真正的指令名称，而不包含路径，参数或常驻服务的标示。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-C  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指令名称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指定执行指令的名称，并列出该指令的程序的状况。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-d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显示所有程序，但不包括阶段作业领导者的程序。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"A"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e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列出程序时，显示每个程序所使用的环境变量。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-f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UID,PPID,C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STIME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ASCII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字符显示树状结构，表达程序间的相互关系。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-g&lt;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参数相同，当亦能使用阶段作业领导者的名称来指定。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g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显示现行终端机下的所有程序，包括群组领导者的程序。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-G&lt;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列出属于该群组的程序的状况，也可使用群组名称来指定。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h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不显示标题列。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-H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显示树状结构，表示程序间的相互关系。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-j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j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采用作业控制的格式显示程序状况。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-l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采用详细的格式来显示程序状况。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  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列出栏位的相关信息。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-m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m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显示所有的执行绪。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以数字来表示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USER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WCHAN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显示所有的程序，除了执行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指令终端机下的程序之外。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指定程序识别码，并列出该程序的状况。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只列出现行终端机正在执行中的程序。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阶段作业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指定阶段作业的程序识别码，并列出隶属该阶段作业的程序的状况。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采用程序信号的格式显示程序状况。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列出程序时，包括已中断的子程序资料。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-t&lt;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指定终端机编号，并列出属于该终端机的程序的状况。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"-t"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显示现行终端机下的所有程序。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-u&lt;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以用户为主的格式来显示程序状况。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-U&lt;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列出属于该用户的程序的状况，也可使用用户名称来指定。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列出属于该用户的程序的状况。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采用虚拟内存的格式显示程序状况。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-V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显示版本信息。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-w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采用宽阔的格式来显示程序状况。　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x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显示所有程序，不以终端机来区分。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X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采用旧式的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Linux i386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登陆格式显示程序状况。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-y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配合参数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"-l"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使用时，不显示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F(flag)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栏位，并以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RSS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栏位取代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ADDR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　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--cols&lt;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设置每列的最大字符数。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--columns&lt;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"--cols"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--cumulative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--deselect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"-N"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--forest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"f"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--headers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重复显示标题列。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--help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在线帮助。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--info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显示排错信息。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--lines&lt;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显示列数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设置显示画面的列数。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--no-headers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"h"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--group&lt;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--Group&lt;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pid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--rows&lt;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显示列数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"--lines"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sid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阶段作业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"-t"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--user&lt;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--User&lt;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--version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"-V"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widty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"-cols"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tsh0.c</a:t>
            </a:r>
            <a:r>
              <a:rPr lang="zh-CN" altLang="en-US" dirty="0"/>
              <a:t>是</a:t>
            </a:r>
            <a:r>
              <a:rPr lang="en-US" altLang="zh-CN" dirty="0"/>
              <a:t>CMU</a:t>
            </a:r>
            <a:r>
              <a:rPr lang="zh-CN" altLang="en-US" dirty="0"/>
              <a:t>的原始版本</a:t>
            </a:r>
            <a:endParaRPr lang="en-US" altLang="zh-CN" dirty="0"/>
          </a:p>
          <a:p>
            <a:r>
              <a:rPr lang="en-US" altLang="zh-CN" dirty="0" err="1"/>
              <a:t>tsh.c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the -a "-p" argument tells your shell not to emit a prompt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6600"/>
                </a:solidFill>
                <a:latin typeface="Times New Roman" panose="02020603050405020304" charset="0"/>
                <a:cs typeface="Times New Roman" panose="02020603050405020304" charset="0"/>
              </a:rPr>
              <a:t>WUNTRACED: SIGSTP</a:t>
            </a:r>
            <a:r>
              <a:rPr lang="zh-CN" altLang="en-US" b="1" dirty="0">
                <a:solidFill>
                  <a:srgbClr val="006600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charset="0"/>
                <a:cs typeface="Times New Roman" panose="02020603050405020304" charset="0"/>
              </a:rPr>
              <a:t>SIGCTUE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true"/>
          </p:cNvSpPr>
          <p:nvPr>
            <p:ph idx="1" hasCustomPrompt="true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charset="0"/>
                <a:cs typeface="Times New Roman" panose="02020603050405020304" charset="0"/>
              </a:defRPr>
            </a:lvl1pPr>
            <a:lvl2pPr>
              <a:defRPr b="0">
                <a:latin typeface="Times New Roman" panose="02020603050405020304" charset="0"/>
                <a:cs typeface="Times New Roman" panose="02020603050405020304" charset="0"/>
              </a:defRPr>
            </a:lvl2pPr>
            <a:lvl3pPr>
              <a:defRPr b="0">
                <a:latin typeface="Times New Roman" panose="02020603050405020304" charset="0"/>
                <a:cs typeface="Times New Roman" panose="02020603050405020304" charset="0"/>
              </a:defRPr>
            </a:lvl3pPr>
            <a:lvl4pPr>
              <a:defRPr b="0">
                <a:latin typeface="Times New Roman" panose="02020603050405020304" charset="0"/>
                <a:cs typeface="Times New Roman" panose="02020603050405020304" charset="0"/>
              </a:defRPr>
            </a:lvl4pPr>
            <a:lvl5pPr>
              <a:defRPr b="0">
                <a:latin typeface="Times New Roman" panose="02020603050405020304" charset="0"/>
                <a:cs typeface="Times New Roman" panose="0202060305040502030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false" compatLnSpc="true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true"/>
          </p:cNvSpPr>
          <p:nvPr>
            <p:ph idx="1" hasCustomPrompt="true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defRPr>
            </a:lvl1pPr>
            <a:lvl2pPr>
              <a:defRPr b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defRPr>
            </a:lvl2pPr>
            <a:lvl3pPr>
              <a:defRPr b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defRPr>
            </a:lvl3pPr>
            <a:lvl4pPr>
              <a:defRPr b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defRPr>
            </a:lvl4pPr>
            <a:lvl5pPr>
              <a:defRPr b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false" compatLnSpc="true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3" uiExpand="1" build="p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itchFamily="34" charset="0"/>
                <a:ea typeface="黑体" panose="02010609060101010101" pitchFamily="49" charset="-122"/>
                <a:cs typeface="Calibri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 hasCustomPrompt="true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true">
            <a:spLocks noChangeArrowheads="true"/>
          </p:cNvSpPr>
          <p:nvPr userDrawn="true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false" compatLnSpc="true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true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anose="02020603050405020304" charset="0"/>
            </a:endParaRPr>
          </a:p>
        </p:txBody>
      </p:sp>
      <p:sp>
        <p:nvSpPr>
          <p:cNvPr id="7" name="Text Box 5"/>
          <p:cNvSpPr txBox="true">
            <a:spLocks noChangeArrowheads="true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charset="0"/>
            </a:endParaRPr>
          </a:p>
        </p:txBody>
      </p:sp>
      <p:sp>
        <p:nvSpPr>
          <p:cNvPr id="8" name="TextBox 7"/>
          <p:cNvSpPr txBox="true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9"/>
          <p:cNvSpPr txBox="true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TextBox 7"/>
          <p:cNvSpPr txBox="true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3" name="TextBox 12"/>
          <p:cNvSpPr txBox="true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5" name="TextBox 8"/>
          <p:cNvSpPr txBox="true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6" name="TextBox 7"/>
          <p:cNvSpPr txBox="true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MS PGothic" pitchFamily="-96" charset="-128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Box 2"/>
          <p:cNvSpPr txBox="true"/>
          <p:nvPr userDrawn="true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黑体" panose="02010609060101010101" pitchFamily="49" charset="-122"/>
          <a:cs typeface="Calibri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itchFamily="34" charset="0"/>
          <a:ea typeface="黑体" panose="02010609060101010101" pitchFamily="49" charset="-122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Calibri" pitchFamily="34" charset="0"/>
          <a:ea typeface="黑体" panose="02010609060101010101" pitchFamily="49" charset="-122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Calibri" pitchFamily="34" charset="0"/>
          <a:ea typeface="黑体" panose="02010609060101010101" pitchFamily="49" charset="-122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itchFamily="34" charset="0"/>
          <a:ea typeface="黑体" panose="02010609060101010101" pitchFamily="49" charset="-122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itchFamily="34" charset="0"/>
          <a:ea typeface="黑体" panose="02010609060101010101" pitchFamily="49" charset="-122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cn.ubuntu.com/" TargetMode="External"/><Relationship Id="rId2" Type="http://schemas.openxmlformats.org/officeDocument/2006/relationships/hyperlink" Target="http://www.linuxidc.com/" TargetMode="External"/><Relationship Id="rId1" Type="http://schemas.openxmlformats.org/officeDocument/2006/relationships/hyperlink" Target="http://docs.huihoo.com/c/linux-c-programmin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/>
              <a:t> ICS-LAB7 </a:t>
            </a:r>
            <a:r>
              <a:rPr lang="en-US" altLang="zh-CN"/>
              <a:t> </a:t>
            </a:r>
            <a:r>
              <a:rPr lang="en-US" altLang="zh-CN" sz="4800" dirty="0" err="1"/>
              <a:t>TinyShell</a:t>
            </a:r>
            <a:r>
              <a:rPr lang="en-US" altLang="zh-CN" sz="4800" dirty="0"/>
              <a:t> </a:t>
            </a:r>
            <a:br>
              <a:rPr lang="en-US" altLang="zh-CN" sz="4800" dirty="0"/>
            </a:br>
            <a:r>
              <a:rPr lang="zh-CN" altLang="zh-CN" dirty="0"/>
              <a:t> 微壳</a:t>
            </a:r>
            <a:endParaRPr lang="zh-CN" altLang="en-US" sz="4800" dirty="0"/>
          </a:p>
        </p:txBody>
      </p:sp>
      <p:sp>
        <p:nvSpPr>
          <p:cNvPr id="4" name="标题 1"/>
          <p:cNvSpPr txBox="true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false" compatLnSpc="true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itchFamily="34" charset="0"/>
                <a:ea typeface="黑体" panose="02010609060101010101" pitchFamily="49" charset="-122"/>
                <a:cs typeface="Calibri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fld id="{61531F47-DDC1-4518-9A2D-FF5793C0EA4A}" type="datetime2">
              <a:rPr lang="zh-CN" altLang="en-US" sz="2800" smtClean="0"/>
            </a:fld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作业 ：</a:t>
            </a:r>
            <a:r>
              <a:rPr lang="en-US" altLang="zh-CN" dirty="0"/>
              <a:t>jobs</a:t>
            </a:r>
            <a:r>
              <a:rPr lang="zh-CN" altLang="en-US" dirty="0"/>
              <a:t>、 </a:t>
            </a:r>
            <a:r>
              <a:rPr lang="en-US" altLang="zh-CN" dirty="0" err="1"/>
              <a:t>fg</a:t>
            </a:r>
            <a:r>
              <a:rPr lang="en-US" altLang="zh-CN" dirty="0"/>
              <a:t> %n </a:t>
            </a:r>
            <a:r>
              <a:rPr lang="zh-CN" altLang="en-US" dirty="0"/>
              <a:t>、</a:t>
            </a:r>
            <a:r>
              <a:rPr lang="en-US" altLang="zh-CN" dirty="0"/>
              <a:t>   </a:t>
            </a:r>
            <a:r>
              <a:rPr lang="en-US" altLang="zh-CN" dirty="0" err="1"/>
              <a:t>bg%n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jobs </a:t>
            </a:r>
            <a:r>
              <a:rPr lang="zh-CN" altLang="en-US" dirty="0"/>
              <a:t>显示当前暂停的进程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bg</a:t>
            </a:r>
            <a:r>
              <a:rPr lang="en-US" altLang="zh-CN" dirty="0"/>
              <a:t> %n </a:t>
            </a:r>
            <a:r>
              <a:rPr lang="zh-CN" altLang="en-US" dirty="0"/>
              <a:t>使第</a:t>
            </a:r>
            <a:r>
              <a:rPr lang="en-US" altLang="zh-CN" dirty="0"/>
              <a:t>n</a:t>
            </a:r>
            <a:r>
              <a:rPr lang="zh-CN" altLang="en-US" dirty="0"/>
              <a:t>个任务在后台运行</a:t>
            </a:r>
            <a:r>
              <a:rPr lang="en-US" altLang="zh-CN" dirty="0"/>
              <a:t>(%</a:t>
            </a:r>
            <a:r>
              <a:rPr lang="zh-CN" altLang="en-US" dirty="0"/>
              <a:t>前有空格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fg</a:t>
            </a:r>
            <a:r>
              <a:rPr lang="en-US" altLang="zh-CN" dirty="0"/>
              <a:t> %n </a:t>
            </a:r>
            <a:r>
              <a:rPr lang="zh-CN" altLang="en-US" dirty="0"/>
              <a:t>使第</a:t>
            </a:r>
            <a:r>
              <a:rPr lang="en-US" altLang="zh-CN" dirty="0"/>
              <a:t>n</a:t>
            </a:r>
            <a:r>
              <a:rPr lang="zh-CN" altLang="en-US" dirty="0"/>
              <a:t>个任务在前台运行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bg</a:t>
            </a:r>
            <a:r>
              <a:rPr lang="en-US" altLang="zh-CN" dirty="0"/>
              <a:t>, </a:t>
            </a:r>
            <a:r>
              <a:rPr lang="en-US" altLang="zh-CN" dirty="0" err="1"/>
              <a:t>fg</a:t>
            </a:r>
            <a:r>
              <a:rPr lang="en-US" altLang="zh-CN" dirty="0"/>
              <a:t>  </a:t>
            </a:r>
            <a:r>
              <a:rPr lang="zh-CN" altLang="en-US" dirty="0"/>
              <a:t>不带</a:t>
            </a:r>
            <a:r>
              <a:rPr lang="en-US" altLang="zh-CN" dirty="0"/>
              <a:t>%n</a:t>
            </a:r>
            <a:r>
              <a:rPr lang="zh-CN" altLang="en-US" dirty="0"/>
              <a:t> 表示对最后一个进程操作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ctrl+c</a:t>
            </a:r>
            <a:r>
              <a:rPr lang="en-US" altLang="zh-CN" dirty="0"/>
              <a:t>:</a:t>
            </a:r>
            <a:r>
              <a:rPr lang="zh-CN" altLang="en-US" dirty="0"/>
              <a:t> 终止前台作业</a:t>
            </a:r>
            <a:r>
              <a:rPr lang="en-US" altLang="zh-CN" dirty="0"/>
              <a:t>(</a:t>
            </a:r>
            <a:r>
              <a:rPr lang="zh-CN" altLang="en-US" dirty="0"/>
              <a:t>进程组的每个进程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ctrl+z</a:t>
            </a:r>
            <a:r>
              <a:rPr lang="en-US" altLang="zh-CN" dirty="0"/>
              <a:t>: </a:t>
            </a:r>
            <a:r>
              <a:rPr lang="zh-CN" altLang="en-US" dirty="0"/>
              <a:t>停止前台作业</a:t>
            </a:r>
            <a:r>
              <a:rPr lang="en-US" altLang="zh-CN" dirty="0"/>
              <a:t>(</a:t>
            </a:r>
            <a:r>
              <a:rPr lang="zh-CN" altLang="en-US" dirty="0"/>
              <a:t>进程组的每个进程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0000FF"/>
                </a:solidFill>
              </a:rPr>
              <a:t>随后可用</a:t>
            </a:r>
            <a:r>
              <a:rPr lang="en-US" altLang="zh-CN" b="1" dirty="0" err="1">
                <a:solidFill>
                  <a:srgbClr val="0000FF"/>
                </a:solidFill>
              </a:rPr>
              <a:t>bg</a:t>
            </a:r>
            <a:r>
              <a:rPr lang="zh-CN" altLang="en-US" b="1" dirty="0">
                <a:solidFill>
                  <a:srgbClr val="0000FF"/>
                </a:solidFill>
              </a:rPr>
              <a:t>恢复后台运行，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fg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zh-CN" altLang="en-US" b="1" dirty="0">
                <a:solidFill>
                  <a:srgbClr val="0000FF"/>
                </a:solidFill>
              </a:rPr>
              <a:t>恢复前台运行。</a:t>
            </a:r>
            <a:endParaRPr lang="en-US" altLang="zh-CN" dirty="0"/>
          </a:p>
        </p:txBody>
      </p:sp>
      <p:sp>
        <p:nvSpPr>
          <p:cNvPr id="5" name="标题 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en-US" altLang="zh-CN" dirty="0"/>
              <a:t>Ubuntu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gcc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从实验教师处获得下 </a:t>
            </a:r>
            <a:r>
              <a:rPr lang="en-US" altLang="zh-CN" dirty="0"/>
              <a:t>shlab-handout-hit.tar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en-US" altLang="zh-CN" b="1" dirty="0">
                <a:solidFill>
                  <a:srgbClr val="0000FF"/>
                </a:solidFill>
              </a:rPr>
              <a:t>HIT</a:t>
            </a:r>
            <a:r>
              <a:rPr lang="zh-CN" altLang="en-US" b="1" dirty="0">
                <a:solidFill>
                  <a:srgbClr val="0000FF"/>
                </a:solidFill>
              </a:rPr>
              <a:t>与</a:t>
            </a:r>
            <a:r>
              <a:rPr lang="en-US" altLang="zh-CN" b="1" dirty="0">
                <a:solidFill>
                  <a:srgbClr val="0000FF"/>
                </a:solidFill>
              </a:rPr>
              <a:t>CMU</a:t>
            </a:r>
            <a:r>
              <a:rPr lang="zh-CN" altLang="en-US" b="1" dirty="0">
                <a:solidFill>
                  <a:srgbClr val="0000FF"/>
                </a:solidFill>
              </a:rPr>
              <a:t>的不同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dirty="0"/>
              <a:t>3.  </a:t>
            </a:r>
            <a:r>
              <a:rPr lang="zh-CN" altLang="en-US" dirty="0"/>
              <a:t>实验报告解压（</a:t>
            </a:r>
            <a:r>
              <a:rPr lang="en-US" altLang="zh-CN" dirty="0" err="1"/>
              <a:t>linux</a:t>
            </a:r>
            <a:r>
              <a:rPr lang="zh-CN" altLang="en-US" dirty="0"/>
              <a:t>下）</a:t>
            </a:r>
            <a:endParaRPr lang="en-US" altLang="zh-CN" dirty="0"/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2000" dirty="0"/>
              <a:t>      </a:t>
            </a:r>
            <a:r>
              <a:rPr lang="zh-CN" altLang="zh-CN" sz="2000" dirty="0"/>
              <a:t>解压</a:t>
            </a:r>
            <a:r>
              <a:rPr lang="zh-CN" altLang="en-US" sz="2000" dirty="0"/>
              <a:t>命令</a:t>
            </a:r>
            <a:r>
              <a:rPr lang="en-US" altLang="zh-CN" dirty="0"/>
              <a:t> </a:t>
            </a:r>
            <a:r>
              <a:rPr lang="en-US" altLang="zh-CN" b="0" dirty="0" err="1"/>
              <a:t>unix</a:t>
            </a:r>
            <a:r>
              <a:rPr lang="en-US" altLang="zh-CN" b="0" dirty="0"/>
              <a:t>&gt;</a:t>
            </a:r>
            <a:r>
              <a:rPr lang="en-US" altLang="zh-CN" dirty="0">
                <a:solidFill>
                  <a:srgbClr val="FF0000"/>
                </a:solidFill>
              </a:rPr>
              <a:t>tar </a:t>
            </a:r>
            <a:r>
              <a:rPr lang="en-US" altLang="zh-CN" dirty="0" err="1">
                <a:solidFill>
                  <a:srgbClr val="FF0000"/>
                </a:solidFill>
              </a:rPr>
              <a:t>xvf</a:t>
            </a:r>
            <a:r>
              <a:rPr lang="en-US" altLang="zh-CN" dirty="0">
                <a:solidFill>
                  <a:srgbClr val="FF0000"/>
                </a:solidFill>
              </a:rPr>
              <a:t> shlab-handout-hit.tar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b="1" dirty="0">
              <a:solidFill>
                <a:srgbClr val="0000FF"/>
              </a:solidFill>
            </a:endParaRPr>
          </a:p>
          <a:p>
            <a:pPr lvl="1"/>
            <a:endParaRPr lang="en-US" altLang="zh-CN" dirty="0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zh-CN" altLang="zh-CN" sz="2800" dirty="0"/>
              <a:t>文件：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tsh.c</a:t>
            </a:r>
            <a:r>
              <a:rPr lang="en-US" altLang="zh-CN" b="0" dirty="0"/>
              <a:t> </a:t>
            </a:r>
            <a:r>
              <a:rPr lang="zh-CN" altLang="en-US" sz="2400" b="0" dirty="0"/>
              <a:t>： </a:t>
            </a:r>
            <a:r>
              <a:rPr lang="en-US" altLang="zh-CN" sz="2400" b="0" dirty="0"/>
              <a:t>tiny-shell </a:t>
            </a:r>
            <a:r>
              <a:rPr lang="zh-CN" altLang="en-US" sz="2400" b="0" dirty="0"/>
              <a:t>的代码框架，要求实现里面的空函数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err="1"/>
              <a:t>tshref</a:t>
            </a:r>
            <a:r>
              <a:rPr lang="zh-CN" altLang="en-US" sz="2400" dirty="0"/>
              <a:t>：参考答案的程序（可执行文件），用于对比程序行为，验证实验代码</a:t>
            </a:r>
            <a:r>
              <a:rPr lang="en-US" altLang="zh-CN" sz="2400" dirty="0" err="1"/>
              <a:t>tsh.c</a:t>
            </a:r>
            <a:r>
              <a:rPr lang="zh-CN" altLang="en-US" sz="2400" dirty="0"/>
              <a:t>的正确性</a:t>
            </a:r>
            <a:r>
              <a:rPr lang="en-US" altLang="zh-CN" sz="2400" dirty="0"/>
              <a:t>:</a:t>
            </a:r>
            <a:endParaRPr lang="en-US" altLang="zh-CN" sz="2400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tiny-shell</a:t>
            </a:r>
            <a:r>
              <a:rPr lang="zh-CN" altLang="en-US" sz="2400" dirty="0">
                <a:solidFill>
                  <a:srgbClr val="0000FF"/>
                </a:solidFill>
              </a:rPr>
              <a:t>的输出应该与</a:t>
            </a:r>
            <a:r>
              <a:rPr lang="en-US" altLang="zh-CN" sz="2400" dirty="0" err="1">
                <a:solidFill>
                  <a:srgbClr val="0000FF"/>
                </a:solidFill>
              </a:rPr>
              <a:t>tshref</a:t>
            </a:r>
            <a:r>
              <a:rPr lang="zh-CN" altLang="en-US" sz="2400" dirty="0">
                <a:solidFill>
                  <a:srgbClr val="0000FF"/>
                </a:solidFill>
              </a:rPr>
              <a:t>的输出完全一致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16</a:t>
            </a:r>
            <a:r>
              <a:rPr lang="zh-CN" altLang="en-US" sz="2400" dirty="0"/>
              <a:t>个轨迹文件</a:t>
            </a:r>
            <a:r>
              <a:rPr lang="en-US" altLang="zh-CN" sz="2400" dirty="0"/>
              <a:t>(trace file)</a:t>
            </a:r>
            <a:r>
              <a:rPr lang="zh-CN" altLang="en-US" sz="2400" dirty="0"/>
              <a:t>：</a:t>
            </a:r>
            <a:r>
              <a:rPr lang="en-US" altLang="zh-CN" sz="2400" dirty="0"/>
              <a:t>trace01.txt  .....  trace16.txt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sdriver.pl</a:t>
            </a:r>
            <a:r>
              <a:rPr lang="zh-CN" altLang="en-US" sz="2400" dirty="0"/>
              <a:t>：</a:t>
            </a:r>
            <a:r>
              <a:rPr lang="en-US" altLang="zh-CN" sz="2400" dirty="0"/>
              <a:t>shell</a:t>
            </a:r>
            <a:r>
              <a:rPr lang="zh-CN" altLang="en-US" sz="2400" dirty="0"/>
              <a:t>驱动程序，以子进程的方式运行</a:t>
            </a:r>
            <a:r>
              <a:rPr lang="en-US" altLang="zh-CN" sz="2400" dirty="0"/>
              <a:t>shell</a:t>
            </a:r>
            <a:r>
              <a:rPr lang="zh-CN" altLang="en-US" sz="2400" dirty="0"/>
              <a:t>，并根据轨迹文件向</a:t>
            </a:r>
            <a:r>
              <a:rPr lang="en-US" altLang="zh-CN" sz="2400" dirty="0"/>
              <a:t>shell</a:t>
            </a:r>
            <a:r>
              <a:rPr lang="zh-CN" altLang="en-US" sz="2400" dirty="0"/>
              <a:t>发送命令和信号。</a:t>
            </a:r>
            <a:endParaRPr lang="en-US" altLang="zh-CN" sz="2400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zh-CN" altLang="en-US" dirty="0"/>
              <a:t>获得帮助：</a:t>
            </a:r>
            <a:r>
              <a:rPr lang="en-US" altLang="zh-CN" dirty="0" err="1"/>
              <a:t>unix</a:t>
            </a:r>
            <a:r>
              <a:rPr lang="en-US" altLang="zh-CN" dirty="0"/>
              <a:t>&gt; ./sdriver.pl -h</a:t>
            </a:r>
            <a:endParaRPr lang="en-US" altLang="zh-CN" sz="2400" dirty="0"/>
          </a:p>
        </p:txBody>
      </p:sp>
      <p:sp>
        <p:nvSpPr>
          <p:cNvPr id="4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实验包内容介绍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/>
              <a:t>完成</a:t>
            </a:r>
            <a:r>
              <a:rPr lang="en-US" altLang="zh-CN" sz="2800" dirty="0" err="1"/>
              <a:t>tsh.c</a:t>
            </a:r>
            <a:r>
              <a:rPr lang="zh-CN" altLang="en-US" sz="2800" dirty="0"/>
              <a:t>中的空函数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b="0" dirty="0"/>
              <a:t>    </a:t>
            </a:r>
            <a:r>
              <a:rPr lang="en-US" altLang="zh-CN" sz="2800" b="0" dirty="0" err="1"/>
              <a:t>tsh.c</a:t>
            </a:r>
            <a:r>
              <a:rPr lang="en-US" altLang="zh-CN" b="0" dirty="0"/>
              <a:t> </a:t>
            </a:r>
            <a:r>
              <a:rPr lang="zh-CN" altLang="en-US" sz="2800" b="0" dirty="0"/>
              <a:t>： </a:t>
            </a:r>
            <a:r>
              <a:rPr lang="en-US" altLang="zh-CN" sz="2800" b="0" dirty="0"/>
              <a:t>tiny-shell </a:t>
            </a:r>
            <a:r>
              <a:rPr lang="zh-CN" altLang="en-US" sz="2800" b="0" dirty="0"/>
              <a:t>的代码框架，</a:t>
            </a:r>
            <a:r>
              <a:rPr lang="zh-CN" altLang="en-US" sz="2400" dirty="0"/>
              <a:t>包含了基本的代码。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tsh.c</a:t>
            </a:r>
            <a:r>
              <a:rPr lang="zh-CN" altLang="en-US" sz="2400" dirty="0"/>
              <a:t>的头部注释段写入名字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空函数是实验要求实现的部分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6600"/>
                </a:solidFill>
              </a:rPr>
              <a:t>eval</a:t>
            </a:r>
            <a:r>
              <a:rPr lang="en-US" altLang="zh-CN" b="1" dirty="0">
                <a:solidFill>
                  <a:srgbClr val="006600"/>
                </a:solidFill>
              </a:rPr>
              <a:t>: </a:t>
            </a:r>
            <a:r>
              <a:rPr lang="zh-CN" altLang="en-US" b="1" dirty="0">
                <a:solidFill>
                  <a:srgbClr val="006600"/>
                </a:solidFill>
              </a:rPr>
              <a:t>解析和解释命令行的主例程。 </a:t>
            </a:r>
            <a:r>
              <a:rPr lang="en-US" altLang="zh-CN" b="1" dirty="0">
                <a:solidFill>
                  <a:srgbClr val="006600"/>
                </a:solidFill>
              </a:rPr>
              <a:t>[70</a:t>
            </a:r>
            <a:r>
              <a:rPr lang="zh-CN" altLang="en-US" b="1" dirty="0">
                <a:solidFill>
                  <a:srgbClr val="006600"/>
                </a:solidFill>
              </a:rPr>
              <a:t>行</a:t>
            </a:r>
            <a:r>
              <a:rPr lang="en-US" altLang="zh-CN" b="1" dirty="0">
                <a:solidFill>
                  <a:srgbClr val="006600"/>
                </a:solidFill>
              </a:rPr>
              <a:t>] 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已提供答案）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builtin_cmd</a:t>
            </a:r>
            <a:r>
              <a:rPr lang="en-US" altLang="zh-CN" dirty="0"/>
              <a:t>: </a:t>
            </a:r>
            <a:r>
              <a:rPr lang="zh-CN" altLang="en-US" dirty="0"/>
              <a:t>识别并解释内置命令</a:t>
            </a:r>
            <a:r>
              <a:rPr lang="en-US" altLang="zh-CN" dirty="0"/>
              <a:t>: </a:t>
            </a:r>
            <a:r>
              <a:rPr lang="en-US" altLang="zh-CN" b="1" dirty="0">
                <a:solidFill>
                  <a:srgbClr val="0000FF"/>
                </a:solidFill>
              </a:rPr>
              <a:t>quit, </a:t>
            </a:r>
            <a:r>
              <a:rPr lang="en-US" altLang="zh-CN" b="1" dirty="0" err="1">
                <a:solidFill>
                  <a:srgbClr val="0000FF"/>
                </a:solidFill>
              </a:rPr>
              <a:t>fg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en-US" altLang="zh-CN" b="1" dirty="0" err="1">
                <a:solidFill>
                  <a:srgbClr val="0000FF"/>
                </a:solidFill>
              </a:rPr>
              <a:t>bg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zh-CN" altLang="en-US" b="1" dirty="0">
                <a:solidFill>
                  <a:srgbClr val="0000FF"/>
                </a:solidFill>
              </a:rPr>
              <a:t>和 </a:t>
            </a:r>
            <a:r>
              <a:rPr lang="en-US" altLang="zh-CN" b="1" dirty="0">
                <a:solidFill>
                  <a:srgbClr val="0000FF"/>
                </a:solidFill>
              </a:rPr>
              <a:t>jobs</a:t>
            </a:r>
            <a:r>
              <a:rPr lang="en-US" altLang="zh-CN" dirty="0"/>
              <a:t>. [25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  <a:endParaRPr lang="en-US" altLang="zh-CN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</a:rPr>
              <a:t>do_bgfg</a:t>
            </a:r>
            <a:r>
              <a:rPr lang="en-US" altLang="zh-CN" b="1" dirty="0">
                <a:solidFill>
                  <a:srgbClr val="006600"/>
                </a:solidFill>
              </a:rPr>
              <a:t>: </a:t>
            </a:r>
            <a:r>
              <a:rPr lang="zh-CN" altLang="en-US" b="1" dirty="0">
                <a:solidFill>
                  <a:srgbClr val="006600"/>
                </a:solidFill>
              </a:rPr>
              <a:t>实现内置命令</a:t>
            </a:r>
            <a:r>
              <a:rPr lang="en-US" altLang="zh-CN" b="1" dirty="0" err="1">
                <a:solidFill>
                  <a:srgbClr val="006600"/>
                </a:solidFill>
              </a:rPr>
              <a:t>bg</a:t>
            </a: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zh-CN" altLang="en-US" b="1" dirty="0">
                <a:solidFill>
                  <a:srgbClr val="006600"/>
                </a:solidFill>
              </a:rPr>
              <a:t>和 </a:t>
            </a:r>
            <a:r>
              <a:rPr lang="en-US" altLang="zh-CN" b="1" dirty="0" err="1">
                <a:solidFill>
                  <a:srgbClr val="006600"/>
                </a:solidFill>
              </a:rPr>
              <a:t>fg</a:t>
            </a:r>
            <a:r>
              <a:rPr lang="en-US" altLang="zh-CN" b="1" dirty="0">
                <a:solidFill>
                  <a:srgbClr val="006600"/>
                </a:solidFill>
              </a:rPr>
              <a:t>. [50 </a:t>
            </a:r>
            <a:r>
              <a:rPr lang="zh-CN" altLang="en-US" b="1" dirty="0">
                <a:solidFill>
                  <a:srgbClr val="006600"/>
                </a:solidFill>
              </a:rPr>
              <a:t>行</a:t>
            </a:r>
            <a:r>
              <a:rPr lang="en-US" altLang="zh-CN" b="1" dirty="0">
                <a:solidFill>
                  <a:srgbClr val="006600"/>
                </a:solidFill>
              </a:rPr>
              <a:t>] 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已提供答案）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waitfg</a:t>
            </a:r>
            <a:r>
              <a:rPr lang="en-US" altLang="zh-CN" dirty="0"/>
              <a:t>: </a:t>
            </a:r>
            <a:r>
              <a:rPr lang="zh-CN" altLang="en-US" dirty="0"/>
              <a:t>等待一个前台作业结束</a:t>
            </a:r>
            <a:r>
              <a:rPr lang="en-US" altLang="zh-CN" dirty="0"/>
              <a:t>. [20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  <a:endParaRPr lang="en-US" altLang="zh-CN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sigchld_handler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SIGCHILD</a:t>
            </a:r>
            <a:r>
              <a:rPr lang="zh-CN" altLang="en-US" dirty="0"/>
              <a:t>信号</a:t>
            </a:r>
            <a:r>
              <a:rPr lang="en-US" altLang="zh-CN" dirty="0"/>
              <a:t>. [80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  <a:endParaRPr lang="en-US" altLang="zh-CN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sigint_handler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SIGINT (ctrl-c) </a:t>
            </a:r>
            <a:r>
              <a:rPr lang="zh-CN" altLang="en-US" dirty="0"/>
              <a:t>信号</a:t>
            </a:r>
            <a:r>
              <a:rPr lang="en-US" altLang="zh-CN" dirty="0"/>
              <a:t>. [15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  <a:endParaRPr lang="en-US" altLang="zh-CN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sigtstp_handler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SIGTSTP (ctrl-z) </a:t>
            </a:r>
            <a:r>
              <a:rPr lang="zh-CN" altLang="en-US" dirty="0"/>
              <a:t>信号</a:t>
            </a:r>
            <a:r>
              <a:rPr lang="en-US" altLang="zh-CN" dirty="0"/>
              <a:t>. [15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  <a:endParaRPr lang="zh-CN" altLang="en-US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编译链接：</a:t>
            </a:r>
            <a:r>
              <a:rPr lang="en-US" altLang="zh-CN" b="0" dirty="0" err="1"/>
              <a:t>unix</a:t>
            </a:r>
            <a:r>
              <a:rPr lang="en-US" altLang="zh-CN" b="0" dirty="0"/>
              <a:t>&gt; make</a:t>
            </a:r>
            <a:endParaRPr lang="en-US" altLang="zh-CN" b="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运         行：</a:t>
            </a:r>
            <a:r>
              <a:rPr lang="en-US" altLang="zh-CN" b="0" dirty="0" err="1"/>
              <a:t>unix</a:t>
            </a:r>
            <a:r>
              <a:rPr lang="en-US" altLang="zh-CN" b="0" dirty="0"/>
              <a:t>&gt; ./</a:t>
            </a:r>
            <a:r>
              <a:rPr lang="en-US" altLang="zh-CN" b="0" dirty="0" err="1"/>
              <a:t>tsh</a:t>
            </a:r>
            <a:endParaRPr lang="zh-CN" altLang="zh-CN" dirty="0"/>
          </a:p>
        </p:txBody>
      </p:sp>
      <p:sp>
        <p:nvSpPr>
          <p:cNvPr id="4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实验任务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b="0" dirty="0" err="1"/>
              <a:t>tsh</a:t>
            </a:r>
            <a:r>
              <a:rPr lang="zh-CN" altLang="en-US" b="0" dirty="0"/>
              <a:t>的提示符：</a:t>
            </a:r>
            <a:r>
              <a:rPr lang="en-US" altLang="zh-CN" b="0" dirty="0" err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tsh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&gt;</a:t>
            </a:r>
            <a:endParaRPr lang="en-US" altLang="zh-CN" b="0" dirty="0">
              <a:solidFill>
                <a:srgbClr val="0000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b="0" dirty="0"/>
              <a:t>用户输入的命令行应该包括一个名字、</a:t>
            </a:r>
            <a:r>
              <a:rPr lang="en-US" altLang="zh-CN" b="0" dirty="0"/>
              <a:t>0</a:t>
            </a:r>
            <a:r>
              <a:rPr lang="zh-CN" altLang="en-US" b="0" dirty="0"/>
              <a:t>或多个参数，并用一个或多个空格分隔。</a:t>
            </a:r>
            <a:endParaRPr lang="zh-CN" altLang="en-US" b="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b="0" dirty="0"/>
              <a:t>如果名字是内置命令，</a:t>
            </a:r>
            <a:r>
              <a:rPr lang="en-US" altLang="zh-CN" b="0" dirty="0" err="1"/>
              <a:t>tsh</a:t>
            </a:r>
            <a:r>
              <a:rPr lang="zh-CN" altLang="en-US" b="0" dirty="0"/>
              <a:t>立即处理并等待用户输入下一个命令行。</a:t>
            </a:r>
            <a:endParaRPr lang="zh-CN" altLang="en-US" b="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b="0" dirty="0"/>
              <a:t>否则，假定这个名字是一个可执行文件的路径，</a:t>
            </a:r>
            <a:r>
              <a:rPr lang="en-US" altLang="zh-CN" b="0" dirty="0" err="1"/>
              <a:t>tsh</a:t>
            </a:r>
            <a:r>
              <a:rPr lang="zh-CN" altLang="en-US" b="0" dirty="0"/>
              <a:t>在初始子进程的上下文中加载和运行它。</a:t>
            </a:r>
            <a:endParaRPr lang="zh-CN" altLang="en-US" b="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b="0" dirty="0" err="1"/>
              <a:t>tsh</a:t>
            </a:r>
            <a:r>
              <a:rPr lang="zh-CN" altLang="en-US" b="0" dirty="0"/>
              <a:t>不需要支持管（</a:t>
            </a:r>
            <a:r>
              <a:rPr lang="en-US" altLang="zh-CN" b="0" dirty="0"/>
              <a:t>|</a:t>
            </a:r>
            <a:r>
              <a:rPr lang="zh-CN" altLang="en-US" b="0" dirty="0"/>
              <a:t>）或</a:t>
            </a:r>
            <a:r>
              <a:rPr lang="en-US" altLang="zh-CN" b="0" dirty="0"/>
              <a:t>I/O</a:t>
            </a:r>
            <a:r>
              <a:rPr lang="zh-CN" altLang="en-US" b="0" dirty="0"/>
              <a:t>重定向（</a:t>
            </a:r>
            <a:r>
              <a:rPr lang="en-US" altLang="zh-CN" b="0" dirty="0"/>
              <a:t>&lt;</a:t>
            </a:r>
            <a:r>
              <a:rPr lang="zh-CN" altLang="en-US" b="0" dirty="0"/>
              <a:t>和</a:t>
            </a:r>
            <a:r>
              <a:rPr lang="en-US" altLang="zh-CN" b="0" dirty="0"/>
              <a:t>&gt;</a:t>
            </a:r>
            <a:r>
              <a:rPr lang="zh-CN" altLang="en-US" b="0" dirty="0"/>
              <a:t>）。是指这个初始子进程</a:t>
            </a:r>
            <a:endParaRPr lang="zh-CN" altLang="en-US" b="0" dirty="0"/>
          </a:p>
        </p:txBody>
      </p:sp>
      <p:sp>
        <p:nvSpPr>
          <p:cNvPr id="5" name="标题 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任务要求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b="0" dirty="0"/>
              <a:t>键入</a:t>
            </a:r>
            <a:r>
              <a:rPr lang="en-US" altLang="zh-CN" b="0" dirty="0"/>
              <a:t>ctrl-c/ctrl-z</a:t>
            </a:r>
            <a:r>
              <a:rPr lang="zh-CN" altLang="en-US" b="0" dirty="0"/>
              <a:t>，应该把信号</a:t>
            </a:r>
            <a:r>
              <a:rPr lang="en-US" altLang="zh-CN" b="0" dirty="0"/>
              <a:t>SIGINT/SIGTSTP</a:t>
            </a:r>
            <a:r>
              <a:rPr lang="zh-CN" altLang="en-US" b="0" dirty="0"/>
              <a:t>发送到当前的前台作业，及该作业的子孙作业（例如，它创建的任何子进程）。如果没有前台工作，那么信号应该没有效果。</a:t>
            </a:r>
            <a:endParaRPr lang="en-US" altLang="zh-CN" b="0" dirty="0"/>
          </a:p>
          <a:p>
            <a:pPr>
              <a:spcBef>
                <a:spcPts val="1200"/>
              </a:spcBef>
            </a:pPr>
            <a:r>
              <a:rPr lang="zh-CN" altLang="en-US" b="0" dirty="0"/>
              <a:t>如果命令行以</a:t>
            </a:r>
            <a:r>
              <a:rPr lang="en-US" altLang="zh-CN" b="0" dirty="0"/>
              <a:t>&amp;</a:t>
            </a:r>
            <a:r>
              <a:rPr lang="zh-CN" altLang="en-US" b="0" dirty="0"/>
              <a:t>结尾，则</a:t>
            </a:r>
            <a:r>
              <a:rPr lang="en-US" altLang="zh-CN" b="0" dirty="0" err="1"/>
              <a:t>tsh</a:t>
            </a:r>
            <a:r>
              <a:rPr lang="zh-CN" altLang="en-US" b="0" dirty="0"/>
              <a:t>在后台运行该作业；否则，在前台运行该作业</a:t>
            </a:r>
            <a:endParaRPr lang="zh-CN" altLang="en-US" b="0" dirty="0"/>
          </a:p>
          <a:p>
            <a:pPr>
              <a:spcBef>
                <a:spcPts val="1200"/>
              </a:spcBef>
            </a:pPr>
            <a:r>
              <a:rPr lang="en-US" altLang="zh-CN" b="0" dirty="0"/>
              <a:t> </a:t>
            </a:r>
            <a:r>
              <a:rPr lang="zh-CN" altLang="en-US" b="0" dirty="0"/>
              <a:t>可以用进程</a:t>
            </a:r>
            <a:r>
              <a:rPr lang="en-US" altLang="zh-CN" b="0" dirty="0"/>
              <a:t>ID(PID)</a:t>
            </a:r>
            <a:r>
              <a:rPr lang="zh-CN" altLang="en-US" b="0" dirty="0"/>
              <a:t>或</a:t>
            </a:r>
            <a:r>
              <a:rPr lang="en-US" altLang="zh-CN" b="0" dirty="0" err="1"/>
              <a:t>tsh</a:t>
            </a:r>
            <a:r>
              <a:rPr lang="zh-CN" altLang="en-US" b="0" dirty="0"/>
              <a:t>赋予的正整数作业</a:t>
            </a:r>
            <a:r>
              <a:rPr lang="en-US" altLang="zh-CN" b="0" dirty="0"/>
              <a:t>ID(job ID</a:t>
            </a:r>
            <a:r>
              <a:rPr lang="zh-CN" altLang="en-US" b="0" dirty="0"/>
              <a:t>，</a:t>
            </a:r>
            <a:r>
              <a:rPr lang="en-US" altLang="zh-CN" b="0" dirty="0"/>
              <a:t>JID)</a:t>
            </a:r>
            <a:r>
              <a:rPr lang="zh-CN" altLang="en-US" b="0" dirty="0"/>
              <a:t>标识一个作业。</a:t>
            </a:r>
            <a:r>
              <a:rPr lang="en-US" altLang="zh-CN" b="0" dirty="0"/>
              <a:t>JID</a:t>
            </a:r>
            <a:r>
              <a:rPr lang="zh-CN" altLang="en-US" b="0" dirty="0"/>
              <a:t>用前缀</a:t>
            </a:r>
            <a:r>
              <a:rPr lang="en-US" altLang="zh-CN" b="0" dirty="0"/>
              <a:t>%</a:t>
            </a:r>
            <a:r>
              <a:rPr lang="zh-CN" altLang="en-US" b="0" dirty="0"/>
              <a:t>，例如</a:t>
            </a:r>
            <a:r>
              <a:rPr lang="en-US" altLang="zh-CN" b="0" dirty="0"/>
              <a:t>”%5”</a:t>
            </a:r>
            <a:r>
              <a:rPr lang="zh-CN" altLang="en-US" b="0" dirty="0"/>
              <a:t>标识作业</a:t>
            </a:r>
            <a:r>
              <a:rPr lang="en-US" altLang="zh-CN" b="0" dirty="0"/>
              <a:t>ID</a:t>
            </a:r>
            <a:r>
              <a:rPr lang="zh-CN" altLang="en-US" b="0" dirty="0"/>
              <a:t>为</a:t>
            </a:r>
            <a:r>
              <a:rPr lang="en-US" altLang="zh-CN" b="0" dirty="0"/>
              <a:t>5</a:t>
            </a:r>
            <a:r>
              <a:rPr lang="zh-CN" altLang="en-US" b="0" dirty="0"/>
              <a:t>的作业，“</a:t>
            </a:r>
            <a:r>
              <a:rPr lang="en-US" altLang="zh-CN" b="0" dirty="0"/>
              <a:t>5</a:t>
            </a:r>
            <a:r>
              <a:rPr lang="zh-CN" altLang="en-US" b="0" dirty="0"/>
              <a:t>”表示</a:t>
            </a:r>
            <a:r>
              <a:rPr lang="en-US" altLang="zh-CN" b="0" dirty="0"/>
              <a:t>JID</a:t>
            </a:r>
            <a:r>
              <a:rPr lang="zh-CN" altLang="en-US" b="0" dirty="0"/>
              <a:t>为</a:t>
            </a:r>
            <a:r>
              <a:rPr lang="en-US" altLang="zh-CN" b="0" dirty="0"/>
              <a:t>5</a:t>
            </a:r>
            <a:r>
              <a:rPr lang="zh-CN" altLang="en-US" b="0" dirty="0"/>
              <a:t>的作业。</a:t>
            </a:r>
            <a:endParaRPr lang="zh-CN" altLang="en-US" b="0" dirty="0"/>
          </a:p>
          <a:p>
            <a:pPr>
              <a:spcBef>
                <a:spcPts val="1200"/>
              </a:spcBef>
            </a:pPr>
            <a:r>
              <a:rPr lang="zh-CN" altLang="en-US" b="0" dirty="0"/>
              <a:t>已经提供了处理作业列表所需的所有函数</a:t>
            </a:r>
            <a:endParaRPr lang="zh-CN" altLang="en-US" b="0" dirty="0"/>
          </a:p>
        </p:txBody>
      </p:sp>
      <p:sp>
        <p:nvSpPr>
          <p:cNvPr id="5" name="标题 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任务要求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true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pPr indent="177800">
              <a:lnSpc>
                <a:spcPct val="150000"/>
              </a:lnSpc>
            </a:pPr>
            <a:r>
              <a:rPr lang="en-US" altLang="zh-CN" sz="2000" dirty="0">
                <a:latin typeface="Calibri" pitchFamily="34" charset="0"/>
              </a:rPr>
              <a:t>#</a:t>
            </a:r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# 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trace10.txt </a:t>
            </a:r>
            <a:r>
              <a:rPr lang="en-US" altLang="zh-CN" sz="2000" dirty="0">
                <a:latin typeface="Calibri" pitchFamily="34" charset="0"/>
              </a:rPr>
              <a:t>- Process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</a:t>
            </a:r>
            <a:r>
              <a:rPr lang="en-US" altLang="zh-CN" sz="2000" dirty="0" err="1">
                <a:latin typeface="Calibri" pitchFamily="34" charset="0"/>
              </a:rPr>
              <a:t>builtin</a:t>
            </a:r>
            <a:r>
              <a:rPr lang="en-US" altLang="zh-CN" sz="2000" dirty="0">
                <a:latin typeface="Calibri" pitchFamily="34" charset="0"/>
              </a:rPr>
              <a:t> command. </a:t>
            </a:r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#</a:t>
            </a:r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-e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./</a:t>
            </a:r>
            <a:r>
              <a:rPr lang="en-US" altLang="zh-CN" sz="2000" dirty="0" err="1">
                <a:latin typeface="Calibri" pitchFamily="34" charset="0"/>
              </a:rPr>
              <a:t>myspin</a:t>
            </a:r>
            <a:r>
              <a:rPr lang="en-US" altLang="zh-CN" sz="2000" dirty="0">
                <a:latin typeface="Calibri" pitchFamily="34" charset="0"/>
              </a:rPr>
              <a:t> 4 \046</a:t>
            </a:r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./</a:t>
            </a:r>
            <a:r>
              <a:rPr lang="en-US" altLang="zh-CN" sz="2000" dirty="0" err="1">
                <a:latin typeface="Calibri" pitchFamily="34" charset="0"/>
              </a:rPr>
              <a:t>myspin</a:t>
            </a:r>
            <a:r>
              <a:rPr lang="en-US" altLang="zh-CN" sz="2000" dirty="0">
                <a:latin typeface="Calibri" pitchFamily="34" charset="0"/>
              </a:rPr>
              <a:t> 4 &amp;</a:t>
            </a:r>
            <a:endParaRPr lang="en-US" altLang="zh-CN" sz="2000" dirty="0">
              <a:latin typeface="Calibri" pitchFamily="34" charset="0"/>
            </a:endParaRP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SLEEP 1</a:t>
            </a:r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  <a:endParaRPr lang="en-US" altLang="zh-CN" sz="2000" dirty="0">
              <a:latin typeface="Calibri" pitchFamily="34" charset="0"/>
            </a:endParaRP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SLEEP 1</a:t>
            </a:r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TSTP</a:t>
            </a:r>
            <a:endParaRPr lang="en-US" altLang="zh-CN" sz="2000" dirty="0">
              <a:latin typeface="Calibri" pitchFamily="34" charset="0"/>
            </a:endParaRP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jobs</a:t>
            </a:r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jobs</a:t>
            </a:r>
            <a:endParaRPr lang="en-US" altLang="zh-CN" sz="2000" dirty="0">
              <a:latin typeface="Calibri" pitchFamily="34" charset="0"/>
            </a:endParaRP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  <a:endParaRPr lang="en-US" altLang="zh-CN" sz="2000" dirty="0">
              <a:latin typeface="Calibri" pitchFamily="34" charset="0"/>
            </a:endParaRP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jobs</a:t>
            </a:r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jobs</a:t>
            </a:r>
            <a:endParaRPr lang="en-US" altLang="zh-CN" sz="20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/>
              <a:t>myint</a:t>
            </a:r>
            <a:r>
              <a:rPr lang="zh-CN" altLang="en-US" dirty="0"/>
              <a:t> </a:t>
            </a:r>
            <a:r>
              <a:rPr lang="en-US" altLang="zh-CN" dirty="0"/>
              <a:t>&lt;n&gt;</a:t>
            </a:r>
            <a:endParaRPr lang="en-US" altLang="zh-CN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秒后，用</a:t>
            </a:r>
            <a:r>
              <a:rPr lang="en-US" altLang="zh-CN" dirty="0"/>
              <a:t>kill</a:t>
            </a:r>
            <a:r>
              <a:rPr lang="zh-CN" altLang="en-US" dirty="0"/>
              <a:t>函数给自己发送信号</a:t>
            </a:r>
            <a:r>
              <a:rPr lang="en-US" altLang="zh-CN" dirty="0"/>
              <a:t>SIGINT</a:t>
            </a:r>
            <a:r>
              <a:rPr lang="zh-CN" altLang="en-US" dirty="0"/>
              <a:t>后退出。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/>
              <a:t>myspin</a:t>
            </a:r>
            <a:r>
              <a:rPr lang="en-US" altLang="zh-CN" dirty="0"/>
              <a:t> &lt;n&gt;</a:t>
            </a:r>
            <a:endParaRPr lang="en-US" altLang="zh-CN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  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秒后，退出。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/>
              <a:t>mysplit</a:t>
            </a:r>
            <a:r>
              <a:rPr lang="en-US" altLang="zh-CN" dirty="0"/>
              <a:t> &lt;n&gt;</a:t>
            </a:r>
            <a:endParaRPr lang="en-US" altLang="zh-CN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     fork</a:t>
            </a:r>
            <a:r>
              <a:rPr lang="zh-CN" altLang="en-US" dirty="0"/>
              <a:t>子进程后，等待回收子进程；子进程</a:t>
            </a:r>
            <a:r>
              <a:rPr lang="en-US" altLang="zh-CN" dirty="0"/>
              <a:t>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，然后退出。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/>
              <a:t>mystop</a:t>
            </a:r>
            <a:r>
              <a:rPr lang="en-US" altLang="zh-CN" dirty="0"/>
              <a:t> &lt;n&gt;</a:t>
            </a:r>
            <a:endParaRPr lang="en-US" altLang="zh-CN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 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秒后，给自己发送信号</a:t>
            </a:r>
            <a:r>
              <a:rPr lang="en-US" altLang="zh-CN" dirty="0"/>
              <a:t>SIGTSTP, ...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有用的测试小程序：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800" b="0" dirty="0"/>
              <a:t>用</a:t>
            </a:r>
            <a:r>
              <a:rPr lang="en-US" altLang="zh-CN" sz="2800" b="0" dirty="0"/>
              <a:t>shell</a:t>
            </a:r>
            <a:r>
              <a:rPr lang="zh-CN" altLang="en-US" sz="2800" b="0" dirty="0"/>
              <a:t>驱动程序</a:t>
            </a:r>
            <a:r>
              <a:rPr lang="en-US" altLang="zh-CN" sz="2800" b="0" dirty="0"/>
              <a:t>sdriver.pl</a:t>
            </a:r>
            <a:r>
              <a:rPr lang="zh-CN" altLang="en-US" sz="2800" b="0" dirty="0"/>
              <a:t>和追踪文件</a:t>
            </a:r>
            <a:r>
              <a:rPr lang="en-US" altLang="zh-CN" sz="2800" b="0" dirty="0"/>
              <a:t>(trace file)</a:t>
            </a:r>
            <a:r>
              <a:rPr lang="zh-CN" altLang="en-US" sz="2800" b="0" dirty="0"/>
              <a:t>测</a:t>
            </a:r>
            <a:endParaRPr lang="en-US" altLang="zh-CN" sz="2800" b="0" dirty="0"/>
          </a:p>
          <a:p>
            <a:pPr>
              <a:spcBef>
                <a:spcPts val="600"/>
              </a:spcBef>
            </a:pPr>
            <a:r>
              <a:rPr lang="zh-CN" altLang="en-US" sz="2800" b="0" dirty="0"/>
              <a:t>测试你的</a:t>
            </a:r>
            <a:r>
              <a:rPr lang="en-US" altLang="zh-CN" sz="2800" b="0" dirty="0"/>
              <a:t>shell</a:t>
            </a:r>
            <a:r>
              <a:rPr lang="zh-CN" altLang="en-US" sz="2800" b="0" dirty="0"/>
              <a:t>程序</a:t>
            </a:r>
            <a:r>
              <a:rPr lang="en-US" altLang="zh-CN" sz="2800" b="0" dirty="0" err="1"/>
              <a:t>tsh</a:t>
            </a:r>
            <a:endParaRPr lang="en-US" altLang="zh-CN" sz="2800" b="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400" b="0" dirty="0" err="1"/>
              <a:t>unix</a:t>
            </a:r>
            <a:r>
              <a:rPr lang="en-US" altLang="zh-CN" sz="2400" b="0" dirty="0"/>
              <a:t>&gt; ./sdriver.pl -t trace01.txt -s ./</a:t>
            </a:r>
            <a:r>
              <a:rPr lang="en-US" altLang="zh-CN" sz="2400" b="0" dirty="0" err="1"/>
              <a:t>tsh</a:t>
            </a:r>
            <a:r>
              <a:rPr lang="en-US" altLang="zh-CN" sz="2400" b="0" dirty="0"/>
              <a:t> -a "-p"</a:t>
            </a:r>
            <a:endParaRPr lang="en-US" altLang="zh-CN" sz="2400" b="0" dirty="0"/>
          </a:p>
          <a:p>
            <a:pPr marL="400050" lvl="1" indent="0">
              <a:spcBef>
                <a:spcPts val="600"/>
              </a:spcBef>
              <a:buNone/>
            </a:pPr>
            <a:r>
              <a:rPr lang="zh-CN" altLang="en-US" sz="2400" b="0" dirty="0"/>
              <a:t>               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参数</a:t>
            </a:r>
            <a:r>
              <a:rPr lang="en-US" altLang="zh-CN" sz="2400" b="0" i="1" dirty="0">
                <a:solidFill>
                  <a:schemeClr val="bg2">
                    <a:lumMod val="50000"/>
                  </a:schemeClr>
                </a:solidFill>
              </a:rPr>
              <a:t>-a "-p" 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告诉</a:t>
            </a:r>
            <a:r>
              <a:rPr lang="en-US" altLang="zh-CN" sz="2400" b="0" i="1" dirty="0">
                <a:solidFill>
                  <a:schemeClr val="bg2">
                    <a:lumMod val="50000"/>
                  </a:schemeClr>
                </a:solidFill>
              </a:rPr>
              <a:t>shell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不发送命令提示符</a:t>
            </a:r>
            <a:endParaRPr lang="en-US" altLang="zh-CN" sz="2400" b="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zh-CN" altLang="en-US" sz="2400" dirty="0"/>
              <a:t>或：</a:t>
            </a:r>
            <a:endParaRPr lang="en-US" altLang="zh-CN" sz="2400" dirty="0"/>
          </a:p>
          <a:p>
            <a:pPr marL="400050" lvl="1" indent="0">
              <a:spcBef>
                <a:spcPts val="600"/>
              </a:spcBef>
              <a:buNone/>
            </a:pPr>
            <a:r>
              <a:rPr lang="en-US" altLang="zh-CN" b="0" dirty="0"/>
              <a:t> </a:t>
            </a:r>
            <a:r>
              <a:rPr lang="en-US" altLang="zh-CN" sz="2400" b="0" dirty="0" err="1"/>
              <a:t>unix</a:t>
            </a:r>
            <a:r>
              <a:rPr lang="en-US" altLang="zh-CN" sz="2400" b="0" dirty="0"/>
              <a:t>&gt; </a:t>
            </a:r>
            <a:r>
              <a:rPr lang="en-US" altLang="zh-CN" sz="2400" b="0" i="1" dirty="0"/>
              <a:t>make test01</a:t>
            </a:r>
            <a:endParaRPr lang="en-US" altLang="zh-CN" sz="2400" b="0" i="1" dirty="0"/>
          </a:p>
          <a:p>
            <a:pPr marL="342900" lvl="1" indent="-342900">
              <a:spcBef>
                <a:spcPts val="600"/>
              </a:spcBef>
              <a:buSzPct val="60000"/>
              <a:buFont typeface="Wingdings 2" pitchFamily="18" charset="2"/>
              <a:buChar char="¢"/>
            </a:pPr>
            <a:endParaRPr lang="en-US" altLang="zh-CN" sz="2400" dirty="0"/>
          </a:p>
          <a:p>
            <a:pPr marL="342900" lvl="1" indent="-342900">
              <a:spcBef>
                <a:spcPts val="600"/>
              </a:spcBef>
              <a:buSzPct val="60000"/>
              <a:buFont typeface="Wingdings 2" pitchFamily="18" charset="2"/>
              <a:buChar char="¢"/>
            </a:pPr>
            <a:r>
              <a:rPr lang="zh-CN" altLang="en-US" sz="2800" dirty="0"/>
              <a:t>测试参考</a:t>
            </a:r>
            <a:r>
              <a:rPr lang="en-US" altLang="zh-CN" sz="2800" dirty="0"/>
              <a:t>shell</a:t>
            </a:r>
            <a:r>
              <a:rPr lang="zh-CN" altLang="en-US" sz="2800" dirty="0"/>
              <a:t>程序</a:t>
            </a:r>
            <a:r>
              <a:rPr lang="en-US" altLang="zh-CN" sz="2800" dirty="0" err="1"/>
              <a:t>tshref</a:t>
            </a:r>
            <a:endParaRPr lang="en-US" altLang="zh-CN" sz="2800" dirty="0"/>
          </a:p>
          <a:p>
            <a:pPr marL="400050" lvl="2" indent="0">
              <a:spcBef>
                <a:spcPts val="600"/>
              </a:spcBef>
              <a:buSzPct val="60000"/>
              <a:buNone/>
            </a:pPr>
            <a:r>
              <a:rPr lang="en-US" altLang="zh-CN" sz="2400" dirty="0" err="1"/>
              <a:t>unix</a:t>
            </a:r>
            <a:r>
              <a:rPr lang="en-US" altLang="zh-CN" sz="2400" dirty="0"/>
              <a:t>&gt; ./sdriver.pl -t trace01.txt -s ./</a:t>
            </a:r>
            <a:r>
              <a:rPr lang="en-US" altLang="zh-CN" sz="2400" dirty="0" err="1"/>
              <a:t>tshref</a:t>
            </a:r>
            <a:r>
              <a:rPr lang="en-US" altLang="zh-CN" sz="2400" dirty="0"/>
              <a:t> -a "-p"</a:t>
            </a:r>
            <a:endParaRPr lang="en-US" altLang="zh-CN" sz="2400" dirty="0"/>
          </a:p>
          <a:p>
            <a:pPr marL="857250" lvl="2" indent="0">
              <a:spcBef>
                <a:spcPts val="600"/>
              </a:spcBef>
              <a:buNone/>
            </a:pPr>
            <a:r>
              <a:rPr lang="zh-CN" altLang="en-US" sz="2400" dirty="0"/>
              <a:t>或：</a:t>
            </a:r>
            <a:endParaRPr lang="en-US" altLang="zh-CN" sz="2400" dirty="0"/>
          </a:p>
          <a:p>
            <a:pPr marL="400050" lvl="2" indent="0">
              <a:spcBef>
                <a:spcPts val="600"/>
              </a:spcBef>
              <a:buSzPct val="60000"/>
              <a:buNone/>
            </a:pPr>
            <a:r>
              <a:rPr lang="en-US" altLang="zh-CN" sz="2400" dirty="0" err="1"/>
              <a:t>unix</a:t>
            </a:r>
            <a:r>
              <a:rPr lang="en-US" altLang="zh-CN" sz="2400" dirty="0"/>
              <a:t>&gt; make rtest01</a:t>
            </a:r>
            <a:endParaRPr lang="en-US" altLang="zh-CN" sz="2400" dirty="0"/>
          </a:p>
        </p:txBody>
      </p:sp>
      <p:sp>
        <p:nvSpPr>
          <p:cNvPr id="5" name="标题 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程序测试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0" dirty="0" err="1"/>
              <a:t>tshref.out</a:t>
            </a:r>
            <a:r>
              <a:rPr lang="zh-CN" altLang="en-US" b="0" dirty="0"/>
              <a:t>已经给出了参考</a:t>
            </a:r>
            <a:r>
              <a:rPr lang="en-US" altLang="zh-CN" b="0" dirty="0"/>
              <a:t>shell</a:t>
            </a:r>
            <a:r>
              <a:rPr lang="zh-CN" altLang="en-US" b="0" dirty="0"/>
              <a:t>程序在所有</a:t>
            </a:r>
            <a:r>
              <a:rPr lang="en-US" altLang="zh-CN" b="0" dirty="0"/>
              <a:t>trace file</a:t>
            </a:r>
            <a:r>
              <a:rPr lang="zh-CN" altLang="en-US" b="0" dirty="0"/>
              <a:t>上的输出，方便查阅。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使用</a:t>
            </a:r>
            <a:r>
              <a:rPr lang="en-US" altLang="zh-CN" b="0" dirty="0"/>
              <a:t>trace file</a:t>
            </a:r>
            <a:r>
              <a:rPr lang="zh-CN" altLang="en-US" b="0" dirty="0"/>
              <a:t>进行测试，除了有文件头注释段落信息外，其余均与手工交互测试的输出结果相同。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建议：从</a:t>
            </a:r>
            <a:r>
              <a:rPr lang="en-US" altLang="zh-CN" b="0" dirty="0"/>
              <a:t>trace01.txt</a:t>
            </a:r>
            <a:r>
              <a:rPr lang="zh-CN" altLang="en-US" b="0" dirty="0"/>
              <a:t>开始验证，没有问题后，在依次验证</a:t>
            </a:r>
            <a:r>
              <a:rPr lang="en-US" altLang="zh-CN" b="0" dirty="0"/>
              <a:t>trace02.txt</a:t>
            </a:r>
            <a:r>
              <a:rPr lang="zh-CN" altLang="en-US" b="0" dirty="0"/>
              <a:t>，</a:t>
            </a:r>
            <a:r>
              <a:rPr lang="en-US" altLang="zh-CN" b="0" dirty="0"/>
              <a:t> trace03.txt ...</a:t>
            </a:r>
            <a:endParaRPr lang="en-US" altLang="zh-CN" b="0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程序测试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实验类型：设计型实验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理解现代计算机系统进程与并发的基本知识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zh-CN" altLang="en-US" dirty="0"/>
              <a:t>异常控制流和信号机制的基本原理和相关系统函数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shell</a:t>
            </a:r>
            <a:r>
              <a:rPr lang="zh-CN" altLang="en-US" dirty="0"/>
              <a:t>的基本原理和实现方法</a:t>
            </a:r>
            <a:endParaRPr lang="en-US" altLang="zh-CN" dirty="0"/>
          </a:p>
          <a:p>
            <a:pPr lvl="1"/>
            <a:r>
              <a:rPr lang="zh-CN" altLang="en-US" dirty="0"/>
              <a:t>深入理解</a:t>
            </a:r>
            <a:r>
              <a:rPr lang="en-US" altLang="zh-CN" dirty="0"/>
              <a:t>Linux</a:t>
            </a:r>
            <a:r>
              <a:rPr lang="zh-CN" altLang="en-US" dirty="0"/>
              <a:t>信号响应可能导致的并发冲突及解决方法</a:t>
            </a:r>
            <a:endParaRPr lang="en-US" altLang="zh-CN" dirty="0"/>
          </a:p>
          <a:p>
            <a:pPr lvl="1"/>
            <a:r>
              <a:rPr lang="zh-CN" altLang="en-US" dirty="0"/>
              <a:t>培养</a:t>
            </a:r>
            <a:r>
              <a:rPr lang="en-US" altLang="zh-CN" dirty="0"/>
              <a:t>Linux</a:t>
            </a:r>
            <a:r>
              <a:rPr lang="zh-CN" altLang="en-US" dirty="0"/>
              <a:t>下的软件系统开发与测试能力</a:t>
            </a:r>
            <a:endParaRPr lang="en-US" altLang="zh-CN" dirty="0"/>
          </a:p>
          <a:p>
            <a:r>
              <a:rPr lang="zh-CN" altLang="en-US" dirty="0"/>
              <a:t>实验分组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一、实验基本信息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需要熟知的函数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waitpid</a:t>
            </a:r>
            <a:r>
              <a:rPr lang="zh-CN" altLang="en-US" sz="2400" b="0" dirty="0"/>
              <a:t>函数及其选项</a:t>
            </a:r>
            <a:r>
              <a:rPr lang="en-US" altLang="zh-CN" sz="2400" b="0" dirty="0"/>
              <a:t> WUNTRACED </a:t>
            </a:r>
            <a:r>
              <a:rPr lang="zh-CN" altLang="en-US" sz="2400" b="0" dirty="0"/>
              <a:t>、</a:t>
            </a:r>
            <a:r>
              <a:rPr lang="en-US" altLang="zh-CN" sz="2400" b="0" dirty="0"/>
              <a:t> WNOHANG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 kill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fork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execve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setpgid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waitpid</a:t>
            </a:r>
            <a:r>
              <a:rPr lang="zh-CN" altLang="en-US" sz="2400" b="0" dirty="0"/>
              <a:t>、</a:t>
            </a:r>
            <a:r>
              <a:rPr lang="en-US" altLang="zh-CN" sz="2400" b="0" dirty="0"/>
              <a:t>wait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signal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sigprocmask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...</a:t>
            </a:r>
            <a:endParaRPr lang="en-US" altLang="zh-CN" dirty="0"/>
          </a:p>
        </p:txBody>
      </p:sp>
      <p:sp>
        <p:nvSpPr>
          <p:cNvPr id="5" name="标题 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0" dirty="0"/>
              <a:t> </a:t>
            </a:r>
            <a:r>
              <a:rPr lang="zh-CN" altLang="en-US" sz="2800" dirty="0"/>
              <a:t>需要熟知的函数</a:t>
            </a:r>
            <a:r>
              <a:rPr lang="en-US" altLang="zh-CN" sz="2800" dirty="0"/>
              <a:t>...</a:t>
            </a:r>
            <a:endParaRPr lang="en-US" altLang="zh-CN" sz="2800" dirty="0"/>
          </a:p>
          <a:p>
            <a:pPr marL="0" indent="0" latinLnBrk="0">
              <a:buNone/>
            </a:pPr>
            <a:r>
              <a:rPr lang="en-US" altLang="zh-CN" sz="2800" b="0" dirty="0"/>
              <a:t>    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kill(</a:t>
            </a:r>
            <a:r>
              <a:rPr lang="en-US" altLang="zh-CN" sz="2800" b="0" dirty="0" err="1"/>
              <a:t>pid_t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pid</a:t>
            </a:r>
            <a:r>
              <a:rPr lang="en-US" altLang="zh-CN" sz="2800" b="0" dirty="0"/>
              <a:t>,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signo</a:t>
            </a:r>
            <a:r>
              <a:rPr lang="en-US" altLang="zh-CN" sz="2800" b="0" dirty="0"/>
              <a:t>);</a:t>
            </a:r>
            <a:endParaRPr lang="en-US" altLang="zh-CN" sz="2800" b="0" dirty="0"/>
          </a:p>
          <a:p>
            <a:pPr marL="0" indent="0" latinLnBrk="0">
              <a:buNone/>
            </a:pPr>
            <a:r>
              <a:rPr lang="en-US" altLang="zh-CN" b="0" dirty="0"/>
              <a:t>        a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&gt; 0   </a:t>
            </a:r>
            <a:r>
              <a:rPr lang="zh-CN" altLang="en-US" b="0" dirty="0"/>
              <a:t>， 信号发送给</a:t>
            </a:r>
            <a:r>
              <a:rPr lang="en-US" altLang="zh-CN" b="0" dirty="0" err="1"/>
              <a:t>pid</a:t>
            </a:r>
            <a:r>
              <a:rPr lang="zh-CN" altLang="en-US" b="0" dirty="0"/>
              <a:t>进程；</a:t>
            </a:r>
            <a:endParaRPr lang="zh-CN" altLang="en-US" b="0" dirty="0"/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b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== 0</a:t>
            </a:r>
            <a:r>
              <a:rPr lang="zh-CN" altLang="en-US" b="0" dirty="0"/>
              <a:t>， 把信号发送给本进程（自己）所在的进程组中所有进程，不包括系统进程；</a:t>
            </a:r>
            <a:endParaRPr lang="zh-CN" altLang="en-US" b="0" dirty="0"/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c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&lt; 0   </a:t>
            </a:r>
            <a:r>
              <a:rPr lang="zh-CN" altLang="en-US" b="0" dirty="0"/>
              <a:t>， 把信号发送给进程组</a:t>
            </a:r>
            <a:r>
              <a:rPr lang="en-US" altLang="zh-CN" b="0" dirty="0"/>
              <a:t>-</a:t>
            </a:r>
            <a:r>
              <a:rPr lang="en-US" altLang="zh-CN" b="0" dirty="0" err="1"/>
              <a:t>pid</a:t>
            </a:r>
            <a:r>
              <a:rPr lang="zh-CN" altLang="en-US" b="0" dirty="0"/>
              <a:t>中的所有进程；</a:t>
            </a:r>
            <a:endParaRPr lang="zh-CN" altLang="en-US" b="0" dirty="0"/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d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== -1</a:t>
            </a:r>
            <a:r>
              <a:rPr lang="zh-CN" altLang="en-US" b="0" dirty="0"/>
              <a:t>，把信号发送</a:t>
            </a:r>
            <a:r>
              <a:rPr lang="zh-CN" altLang="en-US" dirty="0"/>
              <a:t>给除系统进程外的所有</a:t>
            </a:r>
            <a:r>
              <a:rPr lang="zh-CN" altLang="en-US" b="0" dirty="0"/>
              <a:t>进程（有些进程不接受</a:t>
            </a:r>
            <a:r>
              <a:rPr lang="en-US" altLang="zh-CN" b="0" dirty="0"/>
              <a:t>9</a:t>
            </a:r>
            <a:r>
              <a:rPr lang="zh-CN" altLang="en-US" b="0" dirty="0"/>
              <a:t>和</a:t>
            </a:r>
            <a:r>
              <a:rPr lang="en-US" altLang="zh-CN" b="0" dirty="0"/>
              <a:t>19</a:t>
            </a:r>
            <a:r>
              <a:rPr lang="zh-CN" altLang="en-US" b="0" dirty="0"/>
              <a:t>号信号）。</a:t>
            </a:r>
            <a:endParaRPr lang="zh-CN" altLang="en-US" b="0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waitfg</a:t>
            </a:r>
            <a:r>
              <a:rPr lang="zh-CN" altLang="en-US" dirty="0"/>
              <a:t>函数和</a:t>
            </a:r>
            <a:r>
              <a:rPr lang="en-US" altLang="zh-CN" dirty="0"/>
              <a:t>SIGCHLD</a:t>
            </a:r>
            <a:r>
              <a:rPr lang="zh-CN" altLang="en-US" dirty="0"/>
              <a:t>信号处理程序的分工配合需要斟酌</a:t>
            </a:r>
            <a:endParaRPr lang="en-US" altLang="zh-CN" dirty="0"/>
          </a:p>
          <a:p>
            <a:r>
              <a:rPr lang="zh-CN" altLang="en-US" dirty="0"/>
              <a:t>建  议：</a:t>
            </a:r>
            <a:endParaRPr lang="zh-CN" altLang="en-US" dirty="0"/>
          </a:p>
          <a:p>
            <a:pPr lvl="1"/>
            <a:r>
              <a:rPr lang="zh-CN" altLang="en-US" sz="2400" dirty="0"/>
              <a:t>在</a:t>
            </a:r>
            <a:r>
              <a:rPr lang="en-US" altLang="zh-CN" sz="2400" dirty="0" err="1"/>
              <a:t>waitfg</a:t>
            </a:r>
            <a:r>
              <a:rPr lang="zh-CN" altLang="en-US" sz="2400" dirty="0"/>
              <a:t>函数中，在</a:t>
            </a:r>
            <a:r>
              <a:rPr lang="en-US" altLang="zh-CN" sz="2400" dirty="0"/>
              <a:t>sleep</a:t>
            </a:r>
            <a:r>
              <a:rPr lang="zh-CN" altLang="en-US" sz="2400" dirty="0"/>
              <a:t>函数附近使用</a:t>
            </a:r>
            <a:r>
              <a:rPr lang="en-US" altLang="zh-CN" sz="2400" dirty="0"/>
              <a:t>busy loop</a:t>
            </a:r>
            <a:r>
              <a:rPr lang="zh-CN" altLang="en-US" sz="2400" dirty="0"/>
              <a:t>，例如：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      while (</a:t>
            </a:r>
            <a:r>
              <a:rPr lang="en-US" altLang="zh-CN" sz="2400" dirty="0" err="1">
                <a:solidFill>
                  <a:srgbClr val="FF0000"/>
                </a:solidFill>
              </a:rPr>
              <a:t>xxxxx</a:t>
            </a:r>
            <a:r>
              <a:rPr lang="en-US" altLang="zh-CN" sz="2400" dirty="0"/>
              <a:t>)  sleep(1); </a:t>
            </a:r>
            <a:endParaRPr lang="en-US" altLang="zh-CN" sz="2400" dirty="0"/>
          </a:p>
          <a:p>
            <a:pPr lvl="1"/>
            <a:r>
              <a:rPr lang="zh-CN" altLang="en-US" sz="2400" dirty="0"/>
              <a:t>仅在</a:t>
            </a:r>
            <a:r>
              <a:rPr lang="en-US" altLang="zh-CN" sz="2400" dirty="0"/>
              <a:t>SIGCHLD</a:t>
            </a:r>
            <a:r>
              <a:rPr lang="zh-CN" altLang="en-US" sz="2400" dirty="0"/>
              <a:t>处理程序中回收进程，程序逻辑清晰、简单</a:t>
            </a:r>
            <a:endParaRPr lang="en-US" altLang="zh-CN" sz="2400" dirty="0"/>
          </a:p>
          <a:p>
            <a:pPr lvl="1"/>
            <a:r>
              <a:rPr lang="zh-CN" altLang="en-US" sz="2400" dirty="0"/>
              <a:t>在</a:t>
            </a:r>
            <a:r>
              <a:rPr lang="en-US" altLang="zh-CN" sz="2400" dirty="0"/>
              <a:t>SIGCHLD</a:t>
            </a:r>
            <a:r>
              <a:rPr lang="zh-CN" altLang="en-US" sz="2400" dirty="0"/>
              <a:t>处理程序中，采用非挂起的方式</a:t>
            </a:r>
            <a:r>
              <a:rPr lang="en-US" altLang="zh-CN" sz="2400" dirty="0"/>
              <a:t>(</a:t>
            </a:r>
            <a:r>
              <a:rPr lang="zh-CN" altLang="en-US" sz="2400" dirty="0"/>
              <a:t>非死等</a:t>
            </a:r>
            <a:r>
              <a:rPr lang="en-US" altLang="zh-CN" sz="2400" dirty="0"/>
              <a:t>)</a:t>
            </a:r>
            <a:r>
              <a:rPr lang="zh-CN" altLang="en-US" sz="2400" dirty="0"/>
              <a:t>调用</a:t>
            </a:r>
            <a:r>
              <a:rPr lang="en-US" altLang="zh-CN" sz="2400" dirty="0" err="1"/>
              <a:t>waitpid</a:t>
            </a:r>
            <a:r>
              <a:rPr lang="zh-CN" altLang="en-US" sz="2400" dirty="0"/>
              <a:t>函数，如：</a:t>
            </a:r>
            <a:endParaRPr lang="en-US" altLang="zh-CN" sz="2400" dirty="0"/>
          </a:p>
          <a:p>
            <a:pPr marL="0" lvl="1" indent="0">
              <a:buNone/>
            </a:pP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while ((</a:t>
            </a:r>
            <a:r>
              <a:rPr lang="en-US" altLang="zh-CN" b="1" dirty="0" err="1">
                <a:latin typeface="Times New Roman" panose="02020603050405020304" charset="0"/>
                <a:cs typeface="Times New Roman" panose="02020603050405020304" charset="0"/>
              </a:rPr>
              <a:t>child_pid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 = </a:t>
            </a:r>
            <a:r>
              <a:rPr lang="en-US" altLang="zh-CN" b="1" dirty="0" err="1">
                <a:latin typeface="Times New Roman" panose="02020603050405020304" charset="0"/>
                <a:cs typeface="Times New Roman" panose="02020603050405020304" charset="0"/>
              </a:rPr>
              <a:t>waitpid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(-1, &amp;status,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WNOHANG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|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charset="0"/>
                <a:cs typeface="Times New Roman" panose="02020603050405020304" charset="0"/>
              </a:rPr>
              <a:t>WUNTRACED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)) &gt; 0) 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1" indent="0">
              <a:buNone/>
            </a:pP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{/*</a:t>
            </a:r>
            <a:r>
              <a:rPr lang="zh-CN" altLang="en-US" b="1" dirty="0">
                <a:latin typeface="Times New Roman" panose="02020603050405020304" charset="0"/>
                <a:cs typeface="Times New Roman" panose="02020603050405020304" charset="0"/>
              </a:rPr>
              <a:t>立即返回，返回“停止”或“终止”的进程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id */.....}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8" name="标题 7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防止</a:t>
            </a:r>
            <a:r>
              <a:rPr lang="en-US" altLang="zh-CN" dirty="0"/>
              <a:t> 1: </a:t>
            </a:r>
            <a:r>
              <a:rPr lang="zh-CN" altLang="en-US" b="0" dirty="0"/>
              <a:t>父进程调用</a:t>
            </a:r>
            <a:r>
              <a:rPr lang="en-US" altLang="zh-CN" b="0" dirty="0" err="1"/>
              <a:t>addjob</a:t>
            </a:r>
            <a:r>
              <a:rPr lang="zh-CN" altLang="en-US" b="0" dirty="0"/>
              <a:t>之前，防止子进程被信号处理程序回收的方法：</a:t>
            </a:r>
            <a:endParaRPr lang="zh-CN" altLang="en-US" b="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在</a:t>
            </a:r>
            <a:r>
              <a:rPr lang="en-US" altLang="zh-CN" dirty="0" err="1"/>
              <a:t>eval</a:t>
            </a:r>
            <a:r>
              <a:rPr lang="zh-CN" altLang="en-US" dirty="0"/>
              <a:t>中，父进程必须在用</a:t>
            </a:r>
            <a:r>
              <a:rPr lang="en-US" altLang="zh-CN" dirty="0"/>
              <a:t>fork</a:t>
            </a:r>
            <a:r>
              <a:rPr lang="zh-CN" altLang="en-US" dirty="0"/>
              <a:t>创建子进程前，使用</a:t>
            </a:r>
            <a:r>
              <a:rPr lang="en-US" altLang="zh-CN" dirty="0" err="1"/>
              <a:t>sigprocmask</a:t>
            </a:r>
            <a:r>
              <a:rPr lang="zh-CN" altLang="en-US" dirty="0"/>
              <a:t>阻塞</a:t>
            </a:r>
            <a:r>
              <a:rPr lang="en-US" altLang="zh-CN" dirty="0"/>
              <a:t>SIGCHLD</a:t>
            </a:r>
            <a:r>
              <a:rPr lang="zh-CN" altLang="en-US" dirty="0"/>
              <a:t>信号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父进程创建完成子进程并用</a:t>
            </a:r>
            <a:r>
              <a:rPr lang="en-US" altLang="zh-CN" dirty="0" err="1"/>
              <a:t>addjob</a:t>
            </a:r>
            <a:r>
              <a:rPr lang="zh-CN" altLang="en-US" dirty="0"/>
              <a:t>记录后，用</a:t>
            </a:r>
            <a:r>
              <a:rPr lang="en-US" altLang="zh-CN" dirty="0" err="1"/>
              <a:t>sigprocmask</a:t>
            </a:r>
            <a:r>
              <a:rPr lang="zh-CN" altLang="en-US" dirty="0"/>
              <a:t>解除阻塞。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子进程从父进程处继承了信号阻塞向量，子进程必须确保在执行新程序之前解除对</a:t>
            </a:r>
            <a:r>
              <a:rPr lang="en-US" altLang="zh-CN" dirty="0"/>
              <a:t>SIGCHLD</a:t>
            </a:r>
            <a:r>
              <a:rPr lang="zh-CN" altLang="en-US" dirty="0"/>
              <a:t>的阻塞。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不要在</a:t>
            </a:r>
            <a:r>
              <a:rPr lang="en-US" altLang="zh-CN" dirty="0" err="1"/>
              <a:t>tsh</a:t>
            </a:r>
            <a:r>
              <a:rPr lang="zh-CN" altLang="en-US" dirty="0"/>
              <a:t>中运行</a:t>
            </a:r>
            <a:r>
              <a:rPr lang="en-US" altLang="zh-CN" b="0" dirty="0"/>
              <a:t>more, less, vi, emacs</a:t>
            </a:r>
            <a:r>
              <a:rPr lang="zh-CN" altLang="en-US" b="0" dirty="0"/>
              <a:t>等程序（这些程序利用终端</a:t>
            </a:r>
            <a:r>
              <a:rPr lang="en-US" altLang="zh-CN" b="0" dirty="0"/>
              <a:t>terminal</a:t>
            </a:r>
            <a:r>
              <a:rPr lang="zh-CN" altLang="en-US" b="0" dirty="0"/>
              <a:t>设置做一些比较奇特的事情）</a:t>
            </a:r>
            <a:endParaRPr lang="en-US" altLang="zh-CN" b="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运行基于简单文本的程序：</a:t>
            </a:r>
            <a:r>
              <a:rPr lang="de-DE" altLang="zh-CN" dirty="0"/>
              <a:t> </a:t>
            </a:r>
            <a:r>
              <a:rPr lang="de-DE" altLang="zh-CN" b="0" dirty="0"/>
              <a:t>/bin/ls</a:t>
            </a:r>
            <a:r>
              <a:rPr lang="zh-CN" altLang="en-US" b="0" dirty="0"/>
              <a:t>，  </a:t>
            </a:r>
            <a:r>
              <a:rPr lang="de-DE" altLang="zh-CN" b="0" dirty="0"/>
              <a:t>/bin/ps,    /bin/echo</a:t>
            </a:r>
            <a:endParaRPr lang="zh-CN" altLang="en-US" dirty="0"/>
          </a:p>
        </p:txBody>
      </p:sp>
      <p:sp>
        <p:nvSpPr>
          <p:cNvPr id="5" name="标题 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 err="1"/>
              <a:t>tsh</a:t>
            </a:r>
            <a:r>
              <a:rPr lang="zh-CN" altLang="en-US" dirty="0"/>
              <a:t>是在</a:t>
            </a:r>
            <a:r>
              <a:rPr lang="en-US" altLang="zh-CN" dirty="0"/>
              <a:t>Linux </a:t>
            </a:r>
            <a:r>
              <a:rPr lang="zh-CN" altLang="en-US" dirty="0"/>
              <a:t>的</a:t>
            </a:r>
            <a:r>
              <a:rPr lang="en-US" altLang="zh-CN" dirty="0"/>
              <a:t>shell</a:t>
            </a:r>
            <a:r>
              <a:rPr lang="zh-CN" altLang="en-US" dirty="0"/>
              <a:t>（</a:t>
            </a:r>
            <a:r>
              <a:rPr lang="en-US" altLang="zh-CN" dirty="0"/>
              <a:t>bash</a:t>
            </a:r>
            <a:r>
              <a:rPr lang="zh-CN" altLang="en-US" dirty="0"/>
              <a:t>）下运行的，</a:t>
            </a:r>
            <a:r>
              <a:rPr lang="en-US" altLang="zh-CN" dirty="0" err="1"/>
              <a:t>tsh</a:t>
            </a:r>
            <a:r>
              <a:rPr lang="zh-CN" altLang="en-US" dirty="0"/>
              <a:t>在前台进程组中运行，此时，</a:t>
            </a:r>
            <a:r>
              <a:rPr lang="en-US" altLang="zh-CN" dirty="0" err="1"/>
              <a:t>tsh</a:t>
            </a:r>
            <a:r>
              <a:rPr lang="zh-CN" altLang="en-US" dirty="0"/>
              <a:t>创建的子进程也默认在前台进程组中。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ctrl-c</a:t>
            </a:r>
            <a:r>
              <a:rPr lang="zh-CN" altLang="en-US" dirty="0"/>
              <a:t>会给</a:t>
            </a:r>
            <a:r>
              <a:rPr lang="en-US" altLang="zh-CN" dirty="0"/>
              <a:t>shell(bash)</a:t>
            </a:r>
            <a:r>
              <a:rPr lang="zh-CN" altLang="en-US" dirty="0"/>
              <a:t>下前台进程组中的所有进程发送</a:t>
            </a:r>
            <a:r>
              <a:rPr lang="en-US" altLang="zh-CN" dirty="0"/>
              <a:t>SIGINT</a:t>
            </a:r>
            <a:r>
              <a:rPr lang="zh-CN" altLang="en-US" dirty="0"/>
              <a:t>信号，包括</a:t>
            </a:r>
            <a:r>
              <a:rPr lang="en-US" altLang="zh-CN" dirty="0" err="1"/>
              <a:t>tsh</a:t>
            </a:r>
            <a:r>
              <a:rPr lang="zh-CN" altLang="en-US" dirty="0"/>
              <a:t>和</a:t>
            </a:r>
            <a:r>
              <a:rPr lang="en-US" altLang="zh-CN" dirty="0" err="1"/>
              <a:t>tsh</a:t>
            </a:r>
            <a:r>
              <a:rPr lang="zh-CN" altLang="en-US" dirty="0"/>
              <a:t>创建的进程</a:t>
            </a:r>
            <a:r>
              <a:rPr lang="en-US" altLang="zh-CN" dirty="0"/>
              <a:t>——</a:t>
            </a:r>
            <a:r>
              <a:rPr lang="zh-CN" altLang="en-US" dirty="0"/>
              <a:t>这样显然不对。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sz="2800" b="0" dirty="0"/>
              <a:t>解决办法：</a:t>
            </a:r>
            <a:endParaRPr lang="en-US" altLang="zh-CN" sz="2800" b="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在</a:t>
            </a:r>
            <a:r>
              <a:rPr lang="en-US" altLang="zh-CN" sz="2400" dirty="0"/>
              <a:t>fork</a:t>
            </a:r>
            <a:r>
              <a:rPr lang="zh-CN" altLang="en-US" sz="2400" dirty="0"/>
              <a:t>后、</a:t>
            </a:r>
            <a:r>
              <a:rPr lang="en-US" altLang="zh-CN" sz="2400" dirty="0" err="1"/>
              <a:t>execve</a:t>
            </a:r>
            <a:r>
              <a:rPr lang="zh-CN" altLang="en-US" sz="2400" dirty="0"/>
              <a:t>前，子进程调用函数</a:t>
            </a:r>
            <a:r>
              <a:rPr lang="en-US" altLang="zh-CN" sz="2400" dirty="0" err="1"/>
              <a:t>setpgid</a:t>
            </a:r>
            <a:r>
              <a:rPr lang="en-US" altLang="zh-CN" sz="2400" dirty="0"/>
              <a:t>(0, 0)</a:t>
            </a:r>
            <a:r>
              <a:rPr lang="zh-CN" altLang="en-US" sz="2400" dirty="0"/>
              <a:t>将自己放到一个新的进程组中（进程组</a:t>
            </a:r>
            <a:r>
              <a:rPr lang="en-US" altLang="zh-CN" sz="2400" dirty="0"/>
              <a:t>ID</a:t>
            </a:r>
            <a:r>
              <a:rPr lang="zh-CN" altLang="en-US" sz="2400" dirty="0"/>
              <a:t>与子进程的</a:t>
            </a:r>
            <a:r>
              <a:rPr lang="en-US" altLang="zh-CN" sz="2400" dirty="0"/>
              <a:t>PID</a:t>
            </a:r>
            <a:r>
              <a:rPr lang="zh-CN" altLang="en-US" sz="2400" dirty="0"/>
              <a:t>相同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r>
              <a:rPr lang="zh-CN" altLang="en-US" sz="2400" dirty="0">
                <a:solidFill>
                  <a:srgbClr val="0000FF"/>
                </a:solidFill>
              </a:rPr>
              <a:t>在前台进程组中只有一个进程</a:t>
            </a:r>
            <a:r>
              <a:rPr lang="en-US" altLang="zh-CN" sz="2400" dirty="0" err="1">
                <a:solidFill>
                  <a:srgbClr val="0000FF"/>
                </a:solidFill>
              </a:rPr>
              <a:t>tsh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当键入</a:t>
            </a:r>
            <a:r>
              <a:rPr lang="en-US" altLang="zh-CN" sz="2400" dirty="0"/>
              <a:t>Ctrl-C</a:t>
            </a:r>
            <a:r>
              <a:rPr lang="zh-CN" altLang="en-US" sz="2400" dirty="0"/>
              <a:t>，</a:t>
            </a:r>
            <a:r>
              <a:rPr lang="en-US" altLang="zh-CN" sz="2400" dirty="0"/>
              <a:t> shell(bash)</a:t>
            </a:r>
            <a:r>
              <a:rPr lang="zh-CN" altLang="en-US" sz="2400" dirty="0"/>
              <a:t>将捕获产生的</a:t>
            </a:r>
            <a:r>
              <a:rPr lang="en-US" altLang="zh-CN" sz="2400" dirty="0"/>
              <a:t>SIGINT</a:t>
            </a:r>
            <a:r>
              <a:rPr lang="zh-CN" altLang="en-US" sz="2400" dirty="0"/>
              <a:t>，然后转发给</a:t>
            </a:r>
            <a:r>
              <a:rPr lang="en-US" altLang="zh-CN" sz="2400" dirty="0" err="1"/>
              <a:t>tsh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tsh</a:t>
            </a:r>
            <a:r>
              <a:rPr lang="zh-CN" altLang="en-US" sz="2400" dirty="0"/>
              <a:t>收到</a:t>
            </a:r>
            <a:r>
              <a:rPr lang="en-US" altLang="zh-CN" sz="2400" dirty="0"/>
              <a:t>SIGINT</a:t>
            </a:r>
            <a:r>
              <a:rPr lang="zh-CN" altLang="en-US" sz="2400" dirty="0"/>
              <a:t>后，转发给适当的前台作业（更准确的说法：前台作业的进程组）</a:t>
            </a:r>
            <a:endParaRPr lang="zh-CN" altLang="en-US" sz="2400" dirty="0"/>
          </a:p>
        </p:txBody>
      </p:sp>
      <p:sp>
        <p:nvSpPr>
          <p:cNvPr id="5" name="标题 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实验报告格式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按照实验报告模板所要求的格式与内容书写。</a:t>
            </a:r>
            <a:endParaRPr lang="en-US" altLang="zh-CN" sz="2800" dirty="0"/>
          </a:p>
          <a:p>
            <a:r>
              <a:rPr lang="zh-CN" altLang="en-US" sz="2800" dirty="0"/>
              <a:t>评       分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本次实验成绩按</a:t>
            </a:r>
            <a:r>
              <a:rPr lang="en-US" altLang="zh-CN" sz="2800" dirty="0"/>
              <a:t>100</a:t>
            </a:r>
            <a:r>
              <a:rPr lang="zh-CN" altLang="en-US" sz="2800" dirty="0"/>
              <a:t>分计</a:t>
            </a:r>
            <a:endParaRPr lang="en-US" altLang="zh-CN" sz="2800" dirty="0"/>
          </a:p>
          <a:p>
            <a:pPr lvl="1"/>
            <a:r>
              <a:rPr lang="zh-CN" altLang="en-US" sz="2400" dirty="0"/>
              <a:t>按时上课，签到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按时下课，不早退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课堂表现：</a:t>
            </a:r>
            <a:r>
              <a:rPr lang="en-US" altLang="zh-CN" sz="2400" dirty="0"/>
              <a:t>10</a:t>
            </a:r>
            <a:r>
              <a:rPr lang="zh-CN" altLang="en-US" sz="2400" dirty="0"/>
              <a:t>分，不按操作规程、非法活动扣分。</a:t>
            </a:r>
            <a:endParaRPr lang="en-US" altLang="zh-CN" sz="2400" dirty="0"/>
          </a:p>
          <a:p>
            <a:pPr lvl="1"/>
            <a:r>
              <a:rPr lang="zh-CN" altLang="en-US" sz="2400" dirty="0"/>
              <a:t>实验报告：</a:t>
            </a:r>
            <a:r>
              <a:rPr lang="en-US" altLang="zh-CN" sz="2400" dirty="0"/>
              <a:t>80</a:t>
            </a:r>
            <a:r>
              <a:rPr lang="zh-CN" altLang="en-US" sz="2400" dirty="0"/>
              <a:t>分。具体参见实验报告各环节的分值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0000FF"/>
                </a:solidFill>
              </a:rPr>
              <a:t>在实验报告中，对每一任务，按照要求用文字详细描述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杜绝抄袭！发现 全 </a:t>
            </a:r>
            <a:r>
              <a:rPr lang="en-US" altLang="zh-CN" sz="2800" dirty="0">
                <a:solidFill>
                  <a:srgbClr val="0000FF"/>
                </a:solidFill>
              </a:rPr>
              <a:t>0 </a:t>
            </a:r>
            <a:r>
              <a:rPr lang="zh-CN" altLang="en-US" sz="2800" dirty="0">
                <a:solidFill>
                  <a:srgbClr val="0000FF"/>
                </a:solidFill>
              </a:rPr>
              <a:t>分！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五、实验报告格式与评分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提交内容</a:t>
            </a:r>
            <a:r>
              <a:rPr lang="en-US" altLang="zh-CN" sz="2800" dirty="0"/>
              <a:t>——3</a:t>
            </a:r>
            <a:r>
              <a:rPr lang="zh-CN" altLang="en-US" sz="2800" dirty="0"/>
              <a:t>个文件：</a:t>
            </a:r>
            <a:endParaRPr lang="zh-CN" altLang="en-US" sz="2800" dirty="0"/>
          </a:p>
          <a:p>
            <a:pPr lvl="1"/>
            <a:r>
              <a:rPr lang="en-US" altLang="zh-CN" sz="2400" dirty="0" err="1"/>
              <a:t>tsh.c</a:t>
            </a:r>
            <a:r>
              <a:rPr lang="zh-CN" altLang="en-US" sz="2400" dirty="0"/>
              <a:t>文件（非压缩格式）</a:t>
            </a:r>
            <a:endParaRPr lang="en-US" altLang="zh-CN" sz="2400" dirty="0"/>
          </a:p>
          <a:p>
            <a:pPr lvl="1"/>
            <a:r>
              <a:rPr lang="zh-CN" altLang="zh-CN" dirty="0">
                <a:solidFill>
                  <a:srgbClr val="0000FF"/>
                </a:solidFill>
              </a:rPr>
              <a:t> </a:t>
            </a:r>
            <a:r>
              <a:rPr lang="zh-CN" altLang="zh-CN" i="1" dirty="0">
                <a:solidFill>
                  <a:srgbClr val="0000FF"/>
                </a:solidFill>
              </a:rPr>
              <a:t>教师将使用自动评分工具，对代码进行自动评测（满分</a:t>
            </a:r>
            <a:r>
              <a:rPr lang="en-US" altLang="zh-CN" i="1" dirty="0">
                <a:solidFill>
                  <a:srgbClr val="0000FF"/>
                </a:solidFill>
              </a:rPr>
              <a:t>80</a:t>
            </a:r>
            <a:r>
              <a:rPr lang="zh-CN" altLang="zh-CN" i="1" dirty="0">
                <a:solidFill>
                  <a:srgbClr val="0000FF"/>
                </a:solidFill>
              </a:rPr>
              <a:t>），将测试结论评分按测试评分</a:t>
            </a:r>
            <a:r>
              <a:rPr lang="en-US" altLang="zh-CN" i="1" dirty="0">
                <a:solidFill>
                  <a:srgbClr val="0000FF"/>
                </a:solidFill>
              </a:rPr>
              <a:t>/80*30</a:t>
            </a:r>
            <a:r>
              <a:rPr lang="zh-CN" altLang="zh-CN" i="1" dirty="0">
                <a:solidFill>
                  <a:srgbClr val="0000FF"/>
                </a:solidFill>
              </a:rPr>
              <a:t>的方式折算。</a:t>
            </a:r>
            <a:endParaRPr lang="en-US" altLang="zh-CN" i="1" dirty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/>
              <a:t>实验报告文件</a:t>
            </a:r>
            <a:r>
              <a:rPr lang="en-US" altLang="zh-CN" sz="2400" dirty="0"/>
              <a:t>word</a:t>
            </a:r>
            <a:r>
              <a:rPr lang="zh-CN" altLang="en-US" sz="2400" dirty="0"/>
              <a:t>版</a:t>
            </a:r>
            <a:r>
              <a:rPr lang="zh-CN" altLang="en-US" sz="2400" dirty="0">
                <a:solidFill>
                  <a:srgbClr val="0000FF"/>
                </a:solidFill>
              </a:rPr>
              <a:t>（填写</a:t>
            </a:r>
            <a:r>
              <a:rPr lang="en-US" altLang="zh-CN" sz="2400" dirty="0">
                <a:solidFill>
                  <a:srgbClr val="0000FF"/>
                </a:solidFill>
              </a:rPr>
              <a:t>4.4 </a:t>
            </a:r>
            <a:r>
              <a:rPr lang="zh-CN" altLang="en-US" sz="2400" dirty="0">
                <a:solidFill>
                  <a:srgbClr val="0000FF"/>
                </a:solidFill>
              </a:rPr>
              <a:t>自测试评分）</a:t>
            </a:r>
            <a:endParaRPr lang="zh-CN" altLang="en-US" sz="2400" dirty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/>
              <a:t>实验报告</a:t>
            </a:r>
            <a:r>
              <a:rPr lang="en-US" altLang="zh-CN" sz="2400" dirty="0"/>
              <a:t>pdf</a:t>
            </a:r>
            <a:r>
              <a:rPr lang="zh-CN" altLang="en-US" sz="2400" dirty="0"/>
              <a:t>版</a:t>
            </a:r>
            <a:endParaRPr lang="en-US" altLang="zh-CN" sz="2400" dirty="0"/>
          </a:p>
          <a:p>
            <a:pPr marL="342900" lvl="1" indent="-342900">
              <a:buSzPct val="60000"/>
              <a:buFont typeface="Wingdings 2" pitchFamily="18" charset="2"/>
              <a:buChar char="¢"/>
            </a:pPr>
            <a:r>
              <a:rPr lang="zh-CN" altLang="en-US" sz="2800" b="1" dirty="0"/>
              <a:t>提交时间：实验后 </a:t>
            </a: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</a:rPr>
              <a:t>周内</a:t>
            </a:r>
            <a:r>
              <a:rPr lang="zh-CN" altLang="en-US" sz="2800" b="1" dirty="0"/>
              <a:t>提交，迟交扣分！</a:t>
            </a:r>
            <a:endParaRPr lang="en-US" altLang="zh-CN" sz="2800" b="1" dirty="0"/>
          </a:p>
          <a:p>
            <a:r>
              <a:rPr lang="zh-CN" altLang="en-US" dirty="0"/>
              <a:t>提交方式</a:t>
            </a:r>
            <a:r>
              <a:rPr lang="en-US" altLang="zh-CN" dirty="0"/>
              <a:t>1</a:t>
            </a:r>
            <a:r>
              <a:rPr lang="zh-CN" altLang="en-US" dirty="0"/>
              <a:t>：乐学网按提示提交</a:t>
            </a:r>
            <a:endParaRPr lang="en-US" altLang="zh-CN" dirty="0"/>
          </a:p>
          <a:p>
            <a:r>
              <a:rPr lang="zh-CN" altLang="en-US" dirty="0"/>
              <a:t>提交方式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</a:t>
            </a:r>
            <a:endParaRPr lang="en-US" altLang="zh-CN" dirty="0"/>
          </a:p>
          <a:p>
            <a:pPr lvl="1"/>
            <a:r>
              <a:rPr lang="zh-CN" altLang="en-US" dirty="0"/>
              <a:t>课代表提交</a:t>
            </a:r>
            <a:r>
              <a:rPr lang="en-US" altLang="zh-CN" dirty="0"/>
              <a:t>1</a:t>
            </a:r>
            <a:r>
              <a:rPr lang="zh-CN" altLang="en-US" dirty="0"/>
              <a:t>个包给授课教师</a:t>
            </a:r>
            <a:endParaRPr lang="zh-CN" altLang="en-US" dirty="0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实验提交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/>
              <a:t>实验学时：</a:t>
            </a:r>
            <a:r>
              <a:rPr lang="en-US" altLang="zh-CN" dirty="0"/>
              <a:t>3 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实验分数：</a:t>
            </a:r>
            <a:r>
              <a:rPr lang="en-US" altLang="zh-CN" dirty="0"/>
              <a:t>5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5</a:t>
            </a:r>
            <a:r>
              <a:rPr lang="zh-CN" altLang="en-US" dirty="0"/>
              <a:t>分。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实验环境与工具：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一、实验基本信息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个人笔记本电脑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FF0000"/>
                </a:solidFill>
                <a:hlinkClick r:id="rId1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hlinkClick r:id="rId2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2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一、实验基本信息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r>
              <a:rPr lang="zh-CN" altLang="en-US" dirty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sz="2400" dirty="0"/>
              <a:t>学生应穿鞋套进入实验室</a:t>
            </a:r>
            <a:endParaRPr lang="en-US" altLang="zh-CN" sz="2400" dirty="0"/>
          </a:p>
          <a:p>
            <a:r>
              <a:rPr lang="zh-CN" altLang="en-US" sz="2400" dirty="0"/>
              <a:t>进入实验室后在签到簿中签字</a:t>
            </a:r>
            <a:endParaRPr lang="en-US" altLang="zh-CN" sz="2400" dirty="0"/>
          </a:p>
          <a:p>
            <a:r>
              <a:rPr lang="zh-CN" altLang="en-US" sz="2400" dirty="0"/>
              <a:t>实验安全与注意事项</a:t>
            </a:r>
            <a:endParaRPr lang="en-US" altLang="zh-CN" sz="2400" dirty="0"/>
          </a:p>
          <a:p>
            <a:pPr lvl="1"/>
            <a:r>
              <a:rPr lang="zh-CN" altLang="en-US" sz="2000" dirty="0"/>
              <a:t>禁止使用笔记本电脑以外的设备</a:t>
            </a:r>
            <a:endParaRPr lang="en-US" altLang="zh-CN" sz="2000" dirty="0"/>
          </a:p>
          <a:p>
            <a:pPr lvl="1"/>
            <a:r>
              <a:rPr lang="zh-CN" altLang="en-US" sz="2000" dirty="0"/>
              <a:t>学行生不得自行开关空调、投影仪</a:t>
            </a:r>
            <a:endParaRPr lang="en-US" altLang="zh-CN" sz="2000" dirty="0"/>
          </a:p>
          <a:p>
            <a:pPr lvl="1"/>
            <a:r>
              <a:rPr lang="zh-CN" altLang="en-US" sz="2000" dirty="0"/>
              <a:t>学生不得自打开窗户</a:t>
            </a:r>
            <a:endParaRPr lang="en-US" altLang="zh-CN" sz="2000" dirty="0"/>
          </a:p>
          <a:p>
            <a:pPr lvl="1"/>
            <a:r>
              <a:rPr lang="zh-CN" altLang="en-US" sz="2000" dirty="0"/>
              <a:t>不得使用实验室内的其他实验箱、示波器、导线、工具、遥控器等</a:t>
            </a:r>
            <a:endParaRPr lang="en-US" altLang="zh-CN" sz="2000" dirty="0"/>
          </a:p>
          <a:p>
            <a:pPr lvl="1"/>
            <a:r>
              <a:rPr lang="zh-CN" altLang="en-US" sz="2000" dirty="0"/>
              <a:t>认真阅读消防安全撤离路线</a:t>
            </a:r>
            <a:endParaRPr lang="en-US" altLang="zh-CN" sz="2000" dirty="0"/>
          </a:p>
          <a:p>
            <a:pPr lvl="1"/>
            <a:r>
              <a:rPr lang="zh-CN" altLang="en-US" sz="2000" dirty="0"/>
              <a:t>突发事件处理：第一时间告知教师，同时关闭电源插排开关。</a:t>
            </a:r>
            <a:endParaRPr lang="en-US" altLang="zh-CN" sz="2000" dirty="0"/>
          </a:p>
          <a:p>
            <a:r>
              <a:rPr lang="zh-CN" altLang="zh-CN" sz="2400" dirty="0"/>
              <a:t>遵守学生实验守则，爱护</a:t>
            </a:r>
            <a:r>
              <a:rPr lang="zh-CN" altLang="en-US" sz="2400" dirty="0"/>
              <a:t>实验</a:t>
            </a:r>
            <a:r>
              <a:rPr lang="zh-CN" altLang="zh-CN" sz="2400" dirty="0"/>
              <a:t>设备，遵守操作规程，精心操作，注意安全，严禁乱拆乱动。</a:t>
            </a:r>
            <a:endParaRPr lang="en-US" altLang="zh-CN" sz="2400" dirty="0"/>
          </a:p>
          <a:p>
            <a:r>
              <a:rPr lang="zh-CN" altLang="zh-CN" sz="2400" dirty="0"/>
              <a:t>实验结束后要及时关掉电源，对所用</a:t>
            </a:r>
            <a:r>
              <a:rPr lang="zh-CN" altLang="en-US" sz="2400" dirty="0"/>
              <a:t>实验</a:t>
            </a:r>
            <a:r>
              <a:rPr lang="zh-CN" altLang="zh-CN" sz="2400" dirty="0"/>
              <a:t>设备进行整理，设备摆放和状态恢复到原始状态。</a:t>
            </a:r>
            <a:endParaRPr lang="en-US" altLang="zh-CN" sz="2400" dirty="0"/>
          </a:p>
          <a:p>
            <a:r>
              <a:rPr lang="zh-CN" altLang="en-US" sz="2400" dirty="0"/>
              <a:t>桌面整洁、椅子归位，</a:t>
            </a:r>
            <a:r>
              <a:rPr lang="zh-CN" altLang="zh-CN" sz="2400" dirty="0"/>
              <a:t>经实验指导教师允许后方可离开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了解进程、作业、信号的基本概念和原理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</a:t>
            </a:r>
            <a:r>
              <a:rPr lang="en-US" altLang="zh-CN" dirty="0"/>
              <a:t>shell</a:t>
            </a:r>
            <a:r>
              <a:rPr lang="zh-CN" altLang="en-US" dirty="0"/>
              <a:t>的基本原理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熟知进程创建、回收的方法和相关系统函数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熟知信号机制和信号处理相关的系统函数</a:t>
            </a:r>
            <a:endParaRPr lang="en-US" altLang="zh-CN" dirty="0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Kill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kill –</a:t>
            </a:r>
            <a:r>
              <a:rPr lang="en-US" altLang="zh-CN" i="1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lang="zh-CN" altLang="en-US" dirty="0"/>
              <a:t>：列出信号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kill –SIGKILL  17130</a:t>
            </a:r>
            <a:r>
              <a:rPr lang="zh-CN" altLang="en-US" dirty="0"/>
              <a:t>： 杀死</a:t>
            </a:r>
            <a:r>
              <a:rPr lang="en-US" altLang="zh-CN" dirty="0" err="1"/>
              <a:t>pid</a:t>
            </a:r>
            <a:r>
              <a:rPr lang="zh-CN" altLang="en-US" dirty="0"/>
              <a:t>为</a:t>
            </a:r>
            <a:r>
              <a:rPr lang="en-US" altLang="zh-CN" dirty="0"/>
              <a:t>17130</a:t>
            </a:r>
            <a:r>
              <a:rPr lang="zh-CN" altLang="en-US" dirty="0"/>
              <a:t>的进程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kill -9 17130</a:t>
            </a:r>
            <a:r>
              <a:rPr lang="zh-CN" altLang="en-US" dirty="0"/>
              <a:t> ：杀死</a:t>
            </a:r>
            <a:r>
              <a:rPr lang="en-US" altLang="zh-CN" dirty="0" err="1"/>
              <a:t>pid</a:t>
            </a:r>
            <a:r>
              <a:rPr lang="zh-CN" altLang="en-US" dirty="0"/>
              <a:t>为</a:t>
            </a:r>
            <a:r>
              <a:rPr lang="en-US" altLang="zh-CN" dirty="0"/>
              <a:t>17130</a:t>
            </a:r>
            <a:r>
              <a:rPr lang="zh-CN" altLang="en-US" dirty="0"/>
              <a:t>的进程，或者：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kill -9 -17130</a:t>
            </a:r>
            <a:r>
              <a:rPr lang="zh-CN" altLang="en-US" dirty="0"/>
              <a:t>：杀死进程组</a:t>
            </a:r>
            <a:r>
              <a:rPr lang="en-US" altLang="zh-CN" dirty="0"/>
              <a:t>17130</a:t>
            </a:r>
            <a:r>
              <a:rPr lang="zh-CN" altLang="en-US" dirty="0"/>
              <a:t>中的每个进程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 err="1"/>
              <a:t>killall</a:t>
            </a:r>
            <a:r>
              <a:rPr lang="en-US" altLang="zh-CN" dirty="0"/>
              <a:t> -9  </a:t>
            </a:r>
            <a:r>
              <a:rPr lang="en-US" altLang="zh-CN" dirty="0" err="1"/>
              <a:t>pname</a:t>
            </a:r>
            <a:r>
              <a:rPr lang="zh-CN" altLang="en-US" dirty="0"/>
              <a:t>： 杀死名字为</a:t>
            </a:r>
            <a:r>
              <a:rPr lang="en-US" altLang="zh-CN" dirty="0" err="1"/>
              <a:t>pname</a:t>
            </a:r>
            <a:r>
              <a:rPr lang="zh-CN" altLang="en-US" dirty="0"/>
              <a:t>的进程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进程状态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D    </a:t>
            </a:r>
            <a:r>
              <a:rPr lang="zh-CN" altLang="en-US" sz="2000" dirty="0"/>
              <a:t>不可中断睡眠 </a:t>
            </a:r>
            <a:r>
              <a:rPr lang="en-US" altLang="zh-CN" sz="2000" dirty="0"/>
              <a:t>(</a:t>
            </a:r>
            <a:r>
              <a:rPr lang="zh-CN" altLang="en-US" sz="2000" dirty="0"/>
              <a:t>通常是在</a:t>
            </a:r>
            <a:r>
              <a:rPr lang="en-US" altLang="zh-CN" sz="2000" dirty="0"/>
              <a:t>IO</a:t>
            </a:r>
            <a:r>
              <a:rPr lang="zh-CN" altLang="en-US" sz="2000" dirty="0"/>
              <a:t>操作</a:t>
            </a:r>
            <a:r>
              <a:rPr lang="en-US" altLang="zh-CN" sz="2000" dirty="0"/>
              <a:t>) </a:t>
            </a:r>
            <a:r>
              <a:rPr lang="zh-CN" altLang="en-US" sz="2000" dirty="0"/>
              <a:t>收到信号不唤醒和不可运行</a:t>
            </a:r>
            <a:r>
              <a:rPr lang="en-US" altLang="zh-CN" sz="2000" dirty="0"/>
              <a:t>, </a:t>
            </a:r>
            <a:r>
              <a:rPr lang="zh-CN" altLang="en-US" sz="2000" dirty="0"/>
              <a:t>进程必须等待直到有中断</a:t>
            </a:r>
            <a:r>
              <a:rPr lang="en-US" altLang="zh-CN" sz="2000" dirty="0"/>
              <a:t>(</a:t>
            </a:r>
            <a:r>
              <a:rPr lang="zh-CN" altLang="en-US" sz="2000" dirty="0"/>
              <a:t>硬件信号，软件信号</a:t>
            </a:r>
            <a:r>
              <a:rPr lang="en-US" altLang="zh-CN" sz="2000" dirty="0"/>
              <a:t>)</a:t>
            </a:r>
            <a:r>
              <a:rPr lang="zh-CN" altLang="en-US" sz="2000" dirty="0"/>
              <a:t>发生</a:t>
            </a:r>
            <a:r>
              <a:rPr lang="en-US" altLang="zh-CN" sz="2000" dirty="0"/>
              <a:t> </a:t>
            </a:r>
            <a:endParaRPr lang="zh-CN" altLang="en-US" sz="2000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R   </a:t>
            </a:r>
            <a:r>
              <a:rPr lang="zh-CN" altLang="en-US" sz="2000" dirty="0"/>
              <a:t>正在运行或可运行（在运行队列排队中）</a:t>
            </a:r>
            <a:r>
              <a:rPr lang="en-US" altLang="zh-CN" sz="2000" dirty="0"/>
              <a:t>Run</a:t>
            </a:r>
            <a:endParaRPr lang="zh-CN" altLang="en-US" sz="2000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S   </a:t>
            </a:r>
            <a:r>
              <a:rPr lang="zh-CN" altLang="en-US" sz="2000" dirty="0"/>
              <a:t>可中断睡眠 </a:t>
            </a:r>
            <a:r>
              <a:rPr lang="en-US" altLang="zh-CN" sz="2000" dirty="0"/>
              <a:t>(</a:t>
            </a:r>
            <a:r>
              <a:rPr lang="zh-CN" altLang="en-US" sz="2000" dirty="0"/>
              <a:t>休眠中</a:t>
            </a:r>
            <a:r>
              <a:rPr lang="en-US" altLang="zh-CN" sz="2000" dirty="0"/>
              <a:t>, </a:t>
            </a:r>
            <a:r>
              <a:rPr lang="zh-CN" altLang="en-US" sz="2000" dirty="0"/>
              <a:t>受阻</a:t>
            </a:r>
            <a:r>
              <a:rPr lang="en-US" altLang="zh-CN" sz="2000" dirty="0"/>
              <a:t>, </a:t>
            </a:r>
            <a:r>
              <a:rPr lang="zh-CN" altLang="en-US" sz="2000" dirty="0"/>
              <a:t>在等待某个条件的形成或接受到信号</a:t>
            </a:r>
            <a:r>
              <a:rPr lang="en-US" altLang="zh-CN" sz="2000" dirty="0"/>
              <a:t>)sleep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T   </a:t>
            </a:r>
            <a:r>
              <a:rPr lang="zh-CN" altLang="en-US" sz="2000" dirty="0"/>
              <a:t>已停止的 进程收到</a:t>
            </a:r>
            <a:r>
              <a:rPr lang="en-US" altLang="zh-CN" sz="2000" dirty="0"/>
              <a:t>SIGSTOP, SIGTSTP, SIGTTIN, SIGTTOU</a:t>
            </a:r>
            <a:r>
              <a:rPr lang="zh-CN" altLang="en-US" sz="2000" dirty="0"/>
              <a:t>信号后停止运行</a:t>
            </a:r>
            <a:r>
              <a:rPr lang="en-US" altLang="zh-CN" sz="2000" dirty="0"/>
              <a:t> Terminate</a:t>
            </a:r>
            <a:endParaRPr lang="zh-CN" altLang="en-US" sz="2000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W   </a:t>
            </a:r>
            <a:r>
              <a:rPr lang="zh-CN" altLang="en-US" sz="2000" dirty="0"/>
              <a:t>正在换页</a:t>
            </a:r>
            <a:r>
              <a:rPr lang="en-US" altLang="zh-CN" sz="2000" dirty="0"/>
              <a:t>(2.6.</a:t>
            </a:r>
            <a:r>
              <a:rPr lang="zh-CN" altLang="en-US" sz="2000" dirty="0"/>
              <a:t>内核之前有效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X   </a:t>
            </a:r>
            <a:r>
              <a:rPr lang="zh-CN" altLang="en-US" sz="2000" dirty="0"/>
              <a:t>死进程 </a:t>
            </a:r>
            <a:r>
              <a:rPr lang="en-US" altLang="zh-CN" sz="2000" dirty="0"/>
              <a:t>(</a:t>
            </a:r>
            <a:r>
              <a:rPr lang="zh-CN" altLang="en-US" sz="2000" dirty="0"/>
              <a:t>未开启</a:t>
            </a:r>
            <a:r>
              <a:rPr lang="en-US" altLang="zh-CN" sz="2000" dirty="0"/>
              <a:t>)   </a:t>
            </a:r>
            <a:r>
              <a:rPr lang="zh-CN" altLang="en-US" sz="2000" dirty="0"/>
              <a:t>叉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Z   </a:t>
            </a:r>
            <a:r>
              <a:rPr lang="zh-CN" altLang="en-US" sz="2000" dirty="0"/>
              <a:t>僵尸进程</a:t>
            </a:r>
            <a:r>
              <a:rPr lang="en-US" altLang="zh-CN" sz="2000" dirty="0"/>
              <a:t>a defunct (”zombie”) process 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&lt;   </a:t>
            </a:r>
            <a:r>
              <a:rPr lang="zh-CN" altLang="en-US" sz="2000" dirty="0"/>
              <a:t>高优先级</a:t>
            </a:r>
            <a:r>
              <a:rPr lang="en-US" altLang="zh-CN" sz="2000" dirty="0"/>
              <a:t>(not nice to other users)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N   </a:t>
            </a:r>
            <a:r>
              <a:rPr lang="zh-CN" altLang="en-US" sz="2000" dirty="0"/>
              <a:t>低优先级</a:t>
            </a:r>
            <a:r>
              <a:rPr lang="en-US" altLang="zh-CN" sz="2000" dirty="0"/>
              <a:t>(nice to other users)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L   </a:t>
            </a:r>
            <a:r>
              <a:rPr lang="zh-CN" altLang="en-US" sz="2000" dirty="0"/>
              <a:t>页面锁定在内存（实时和定制的</a:t>
            </a:r>
            <a:r>
              <a:rPr lang="en-US" altLang="zh-CN" sz="2000" dirty="0"/>
              <a:t>IO</a:t>
            </a:r>
            <a:r>
              <a:rPr lang="zh-CN" altLang="en-US" sz="2000" dirty="0"/>
              <a:t>）</a:t>
            </a:r>
            <a:endParaRPr lang="zh-CN" altLang="en-US" sz="2000" dirty="0"/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 </a:t>
            </a:r>
            <a:r>
              <a:rPr lang="en-US" altLang="zh-CN" sz="2000" dirty="0"/>
              <a:t>s   </a:t>
            </a:r>
            <a:r>
              <a:rPr lang="zh-CN" altLang="en-US" sz="2000" dirty="0"/>
              <a:t>一个信息头</a:t>
            </a:r>
            <a:endParaRPr lang="zh-CN" altLang="en-US" sz="2000" dirty="0"/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 </a:t>
            </a:r>
            <a:r>
              <a:rPr lang="en-US" altLang="zh-CN" sz="2000" dirty="0"/>
              <a:t>l   </a:t>
            </a:r>
            <a:r>
              <a:rPr lang="zh-CN" altLang="en-US" sz="2000" dirty="0"/>
              <a:t>多线程（使用 </a:t>
            </a:r>
            <a:r>
              <a:rPr lang="en-US" altLang="zh-CN" sz="2000" dirty="0"/>
              <a:t>CLONE_THREAD</a:t>
            </a:r>
            <a:r>
              <a:rPr lang="zh-CN" altLang="en-US" sz="2000" dirty="0"/>
              <a:t>，像</a:t>
            </a:r>
            <a:r>
              <a:rPr lang="en-US" altLang="zh-CN" sz="2000" dirty="0"/>
              <a:t>NPTL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pthreads</a:t>
            </a:r>
            <a:r>
              <a:rPr lang="zh-CN" altLang="en-US" sz="2000" dirty="0"/>
              <a:t>的那样）</a:t>
            </a:r>
            <a:endParaRPr lang="zh-CN" altLang="en-US" sz="2000" dirty="0"/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 </a:t>
            </a:r>
            <a:r>
              <a:rPr lang="en-US" altLang="zh-CN" sz="2000" dirty="0"/>
              <a:t>+   </a:t>
            </a:r>
            <a:r>
              <a:rPr lang="zh-CN" altLang="en-US" sz="2000" dirty="0"/>
              <a:t>在前台进程组</a:t>
            </a:r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idx="1"/>
          </p:nvPr>
        </p:nvSpPr>
        <p:spPr>
          <a:xfrm>
            <a:off x="396875" y="1362074"/>
            <a:ext cx="8594725" cy="5495925"/>
          </a:xfrm>
        </p:spPr>
        <p:txBody>
          <a:bodyPr/>
          <a:lstStyle/>
          <a:p>
            <a:r>
              <a:rPr lang="en-US" altLang="zh-CN" dirty="0"/>
              <a:t>ps t  /ps aux  /ps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t &lt;</a:t>
            </a:r>
            <a:r>
              <a:rPr lang="zh-CN" altLang="en-US" dirty="0"/>
              <a:t>终端机编号</a:t>
            </a:r>
            <a:r>
              <a:rPr lang="en-US" altLang="zh-CN" dirty="0"/>
              <a:t>n&gt; </a:t>
            </a:r>
            <a:r>
              <a:rPr lang="zh-CN" altLang="en-US" dirty="0"/>
              <a:t>　列终端</a:t>
            </a:r>
            <a:r>
              <a:rPr lang="en-US" altLang="zh-CN" dirty="0"/>
              <a:t>n</a:t>
            </a:r>
            <a:r>
              <a:rPr lang="zh-CN" altLang="en-US" dirty="0"/>
              <a:t>的程序的状况。</a:t>
            </a:r>
            <a:endParaRPr lang="zh-CN" altLang="en-US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a </a:t>
            </a:r>
            <a:r>
              <a:rPr lang="zh-CN" altLang="en-US" dirty="0"/>
              <a:t>显示现行终端机下的所有程序，包括其他用户的程序。</a:t>
            </a:r>
            <a:endParaRPr lang="zh-CN" altLang="en-US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u </a:t>
            </a:r>
            <a:r>
              <a:rPr lang="zh-CN" altLang="en-US" dirty="0"/>
              <a:t>以用户为主的格式来显示程序状况。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x </a:t>
            </a:r>
            <a:r>
              <a:rPr lang="zh-CN" altLang="en-US" dirty="0"/>
              <a:t>显示所有程序，不以终端来区分。</a:t>
            </a:r>
            <a:endParaRPr lang="zh-CN" altLang="en-US" dirty="0"/>
          </a:p>
          <a:p>
            <a:pPr lvl="1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7" name="文本框 6"/>
          <p:cNvSpPr txBox="true"/>
          <p:nvPr/>
        </p:nvSpPr>
        <p:spPr>
          <a:xfrm>
            <a:off x="838200" y="3581400"/>
            <a:ext cx="65532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Linux&gt;sleep 2000 |</a:t>
            </a:r>
            <a:r>
              <a:rPr lang="en-US" altLang="zh-CN" sz="2400" b="1" dirty="0" err="1">
                <a:latin typeface="Times New Roman" panose="02020603050405020304" charset="0"/>
                <a:cs typeface="Times New Roman" panose="02020603050405020304" charset="0"/>
              </a:rPr>
              <a:t>more|sort|grep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 hit &amp;</a:t>
            </a:r>
            <a:endParaRPr lang="en-US" altLang="zh-CN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Linux&gt;ps -f a</a:t>
            </a:r>
            <a:endParaRPr lang="en-US" altLang="zh-CN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Linux&gt;ps  </a:t>
            </a:r>
            <a:r>
              <a:rPr lang="en-US" altLang="zh-CN" sz="2400" b="1" dirty="0" err="1">
                <a:latin typeface="Times New Roman" panose="02020603050405020304" charset="0"/>
                <a:cs typeface="Times New Roman" panose="02020603050405020304" charset="0"/>
              </a:rPr>
              <a:t>aj</a:t>
            </a:r>
            <a:endParaRPr lang="zh-CN" altLang="en-US" sz="2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true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false" compatLnSpc="true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false" compatLnSpc="true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ch07链接</Template>
  <TotalTime>0</TotalTime>
  <Words>5545</Words>
  <Application>WPS 演示</Application>
  <PresentationFormat>全屏显示(4:3)</PresentationFormat>
  <Paragraphs>302</Paragraphs>
  <Slides>26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4" baseType="lpstr">
      <vt:lpstr>Arial</vt:lpstr>
      <vt:lpstr>宋体</vt:lpstr>
      <vt:lpstr>Wingdings</vt:lpstr>
      <vt:lpstr>Arial Narrow</vt:lpstr>
      <vt:lpstr>Times New Roman</vt:lpstr>
      <vt:lpstr>Calibri</vt:lpstr>
      <vt:lpstr>Trebuchet MS</vt:lpstr>
      <vt:lpstr>MS PGothic</vt:lpstr>
      <vt:lpstr>黑体</vt:lpstr>
      <vt:lpstr>Wingdings 2</vt:lpstr>
      <vt:lpstr>Droid Sans Fallback</vt:lpstr>
      <vt:lpstr>Gill Sans</vt:lpstr>
      <vt:lpstr>Gubbi</vt:lpstr>
      <vt:lpstr>Webdings</vt:lpstr>
      <vt:lpstr>微软雅黑</vt:lpstr>
      <vt:lpstr>宋体</vt:lpstr>
      <vt:lpstr>Arial Unicode MS</vt:lpstr>
      <vt:lpstr>template2007</vt:lpstr>
      <vt:lpstr> ICS-LAB7  TinyShell   微壳</vt:lpstr>
      <vt:lpstr>一、实验基本信息</vt:lpstr>
      <vt:lpstr>一、实验基本信息</vt:lpstr>
      <vt:lpstr>一、实验基本信息</vt:lpstr>
      <vt:lpstr>二、实验要求</vt:lpstr>
      <vt:lpstr>三、实验预习</vt:lpstr>
      <vt:lpstr>三、实验预习</vt:lpstr>
      <vt:lpstr>三、实验预习</vt:lpstr>
      <vt:lpstr>三、实验预习</vt:lpstr>
      <vt:lpstr>三、实验预习</vt:lpstr>
      <vt:lpstr>四、实验内容与步骤</vt:lpstr>
      <vt:lpstr>4. 实验包内容介绍</vt:lpstr>
      <vt:lpstr>5.实验任务</vt:lpstr>
      <vt:lpstr>6 任务要求</vt:lpstr>
      <vt:lpstr>6 任务要求</vt:lpstr>
      <vt:lpstr>PowerPoint 演示文稿</vt:lpstr>
      <vt:lpstr>有用的测试小程序：</vt:lpstr>
      <vt:lpstr>7 程序测试</vt:lpstr>
      <vt:lpstr>7 程序测试</vt:lpstr>
      <vt:lpstr>8 建议</vt:lpstr>
      <vt:lpstr>8 建议</vt:lpstr>
      <vt:lpstr>8 建议</vt:lpstr>
      <vt:lpstr>8 建议</vt:lpstr>
      <vt:lpstr>8 建议</vt:lpstr>
      <vt:lpstr>五、实验报告格式与评分</vt:lpstr>
      <vt:lpstr>9.实验提交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陈一帆</cp:lastModifiedBy>
  <cp:revision>489</cp:revision>
  <cp:lastPrinted>2021-06-11T08:16:25Z</cp:lastPrinted>
  <dcterms:created xsi:type="dcterms:W3CDTF">2021-06-11T08:16:25Z</dcterms:created>
  <dcterms:modified xsi:type="dcterms:W3CDTF">2021-06-11T08:16:25Z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