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331" r:id="rId3"/>
    <p:sldId id="330" r:id="rId5"/>
    <p:sldId id="332" r:id="rId6"/>
    <p:sldId id="443" r:id="rId7"/>
    <p:sldId id="336" r:id="rId8"/>
    <p:sldId id="339" r:id="rId9"/>
    <p:sldId id="337" r:id="rId10"/>
    <p:sldId id="421" r:id="rId11"/>
    <p:sldId id="444" r:id="rId12"/>
    <p:sldId id="432" r:id="rId13"/>
    <p:sldId id="436" r:id="rId14"/>
    <p:sldId id="437" r:id="rId15"/>
    <p:sldId id="446" r:id="rId16"/>
    <p:sldId id="438" r:id="rId17"/>
    <p:sldId id="442" r:id="rId18"/>
    <p:sldId id="435" r:id="rId19"/>
    <p:sldId id="441" r:id="rId20"/>
    <p:sldId id="440" r:id="rId21"/>
    <p:sldId id="433" r:id="rId22"/>
    <p:sldId id="439" r:id="rId23"/>
    <p:sldId id="434" r:id="rId24"/>
    <p:sldId id="447" r:id="rId25"/>
    <p:sldId id="333" r:id="rId26"/>
    <p:sldId id="419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7906" autoAdjust="0"/>
  </p:normalViewPr>
  <p:slideViewPr>
    <p:cSldViewPr>
      <p:cViewPr varScale="1">
        <p:scale>
          <a:sx n="102" d="100"/>
          <a:sy n="102" d="100"/>
        </p:scale>
        <p:origin x="126" y="56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true" noRot="true" noChangeAspect="true"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true" noChangeArrowheads="true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CMU</a:t>
            </a:r>
            <a:r>
              <a:rPr lang="zh-CN" altLang="en-US" dirty="0"/>
              <a:t>的版本仅仅给出一个</a:t>
            </a:r>
            <a:r>
              <a:rPr lang="en-US" altLang="zh-CN" dirty="0" err="1"/>
              <a:t>mm.c</a:t>
            </a:r>
            <a:r>
              <a:rPr lang="zh-CN" altLang="en-US" dirty="0"/>
              <a:t>，咱们额外给大家提供了隐式空闲链表的例子代码了</a:t>
            </a:r>
            <a:r>
              <a:rPr lang="en-US" altLang="zh-CN" dirty="0"/>
              <a:t>mm-</a:t>
            </a:r>
            <a:r>
              <a:rPr lang="en-US" altLang="zh-CN" dirty="0" err="1"/>
              <a:t>implicit.c</a:t>
            </a:r>
            <a:r>
              <a:rPr lang="zh-CN" altLang="en-US" dirty="0"/>
              <a:t>，但是缺少合并函数的实现部分，供大家参考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 marL="342900" indent="-342900">
              <a:defRPr lang="zh-CN" altLang="en-US" sz="2800" b="1" dirty="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1pPr>
            <a:lvl2pPr>
              <a:defRPr b="0">
                <a:latin typeface="Times New Roman" panose="02020603050405020304" charset="0"/>
                <a:cs typeface="Times New Roman" panose="02020603050405020304" charset="0"/>
              </a:defRPr>
            </a:lvl2pPr>
            <a:lvl3pPr>
              <a:defRPr b="0">
                <a:latin typeface="Times New Roman" panose="02020603050405020304" charset="0"/>
                <a:cs typeface="Times New Roman" panose="02020603050405020304" charset="0"/>
              </a:defRPr>
            </a:lvl3pPr>
            <a:lvl4pPr marL="1600200" indent="-228600">
              <a:defRPr lang="zh-CN" altLang="en-US" sz="2400" b="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4pPr>
            <a:lvl5pPr>
              <a:defRPr b="0">
                <a:latin typeface="Times New Roman" panose="02020603050405020304" charset="0"/>
                <a:cs typeface="Times New Roman" panose="02020603050405020304" charset="0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编辑母版文本样式</a:t>
            </a:r>
            <a:endParaRPr lang="zh-CN" altLang="en-US"/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第二级</a:t>
            </a:r>
            <a:endParaRPr lang="zh-CN" altLang="en-US"/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第三级</a:t>
            </a:r>
            <a:endParaRPr lang="zh-CN" altLang="en-US"/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第四级</a:t>
            </a:r>
            <a:endParaRPr lang="zh-CN" altLang="en-US"/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 marL="342900" indent="-342900">
              <a:defRPr lang="zh-CN" altLang="en-US" sz="2800" b="1" dirty="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1pPr>
            <a:lvl2pPr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2pPr>
            <a:lvl3pPr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ü"/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4pPr>
            <a:lvl5pPr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编辑母版文本样式</a:t>
            </a:r>
            <a:endParaRPr lang="zh-CN" altLang="en-US"/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第二级</a:t>
            </a:r>
            <a:endParaRPr lang="zh-CN" altLang="en-US"/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第三级</a:t>
            </a:r>
            <a:endParaRPr lang="zh-CN" altLang="en-US"/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第四级</a:t>
            </a:r>
            <a:endParaRPr lang="zh-CN" altLang="en-US"/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3" uiExpand="1" build="p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Box 5"/>
          <p:cNvSpPr txBox="true">
            <a:spLocks noChangeArrowheads="true"/>
          </p:cNvSpPr>
          <p:nvPr userDrawn="true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396875" y="1362074"/>
            <a:ext cx="8590546" cy="52352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true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charset="0"/>
              </a:rPr>
              <a:t>School of Computer Science and Technology,</a:t>
            </a:r>
            <a:r>
              <a:rPr lang="en-US" altLang="zh-CN" sz="1400" baseline="0" dirty="0">
                <a:solidFill>
                  <a:schemeClr val="bg1"/>
                </a:solidFill>
                <a:latin typeface="Times New Roman" panose="0202060305040502030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charset="0"/>
              </a:rPr>
              <a:t>HIT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true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MS PGothic" pitchFamily="-96" charset="-128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2"/>
          <p:cNvSpPr txBox="true"/>
          <p:nvPr userDrawn="true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/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www.linuxidc.com/" TargetMode="External"/><Relationship Id="rId1" Type="http://schemas.openxmlformats.org/officeDocument/2006/relationships/hyperlink" Target="http://docs.huihoo.com/c/linux-c-programmin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ICS-LAB8 </a:t>
            </a:r>
            <a:br>
              <a:rPr lang="en-US" altLang="zh-CN" sz="4800" dirty="0"/>
            </a:br>
            <a:r>
              <a:rPr lang="en-US" altLang="zh-CN" sz="4800" dirty="0"/>
              <a:t>Dynamic Storage Allocator </a:t>
            </a:r>
            <a:br>
              <a:rPr lang="en-US" altLang="zh-CN" sz="4800" dirty="0"/>
            </a:br>
            <a:r>
              <a:rPr lang="zh-CN" altLang="en-US" sz="4800" dirty="0"/>
              <a:t>动态内存分配器</a:t>
            </a:r>
            <a:endParaRPr lang="zh-CN" altLang="en-US" sz="4800" dirty="0"/>
          </a:p>
        </p:txBody>
      </p:sp>
      <p:sp>
        <p:nvSpPr>
          <p:cNvPr id="4" name="标题 1"/>
          <p:cNvSpPr txBox="true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lang="en-US" altLang="zh-CN" sz="2800" dirty="0"/>
              <a:t>6</a:t>
            </a:r>
            <a:r>
              <a:rPr lang="zh-CN" altLang="en-US" sz="2800" dirty="0"/>
              <a:t>月</a:t>
            </a:r>
            <a:r>
              <a:rPr lang="en-US" altLang="zh-CN" sz="2800" dirty="0"/>
              <a:t>8</a:t>
            </a:r>
            <a:r>
              <a:rPr lang="zh-CN" altLang="en-US" sz="2800" dirty="0"/>
              <a:t>日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 </a:t>
            </a:r>
            <a:r>
              <a:rPr lang="zh-CN" altLang="en-US" sz="2800" dirty="0"/>
              <a:t>实验任务</a:t>
            </a:r>
            <a:endParaRPr lang="en-US" altLang="zh-CN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实现自定义版本的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, free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函数：</a:t>
            </a:r>
            <a:endParaRPr lang="zh-CN" altLang="en-US" sz="2400" dirty="0"/>
          </a:p>
          <a:p>
            <a:pPr lvl="1"/>
            <a:r>
              <a:rPr lang="en-US" altLang="zh-CN" sz="2400" b="1" dirty="0" err="1">
                <a:solidFill>
                  <a:srgbClr val="006600"/>
                </a:solidFill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</a:rPr>
              <a:t>mm_init</a:t>
            </a:r>
            <a:r>
              <a:rPr lang="en-US" altLang="zh-CN" sz="2400" b="1" dirty="0">
                <a:solidFill>
                  <a:srgbClr val="006600"/>
                </a:solidFill>
              </a:rPr>
              <a:t>(void);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006600"/>
                </a:solidFill>
              </a:rPr>
              <a:t>void *</a:t>
            </a:r>
            <a:r>
              <a:rPr lang="en-US" altLang="zh-CN" sz="2400" b="1" dirty="0" err="1">
                <a:solidFill>
                  <a:srgbClr val="006600"/>
                </a:solidFill>
              </a:rPr>
              <a:t>mm_malloc</a:t>
            </a:r>
            <a:r>
              <a:rPr lang="en-US" altLang="zh-CN" sz="2400" b="1" dirty="0">
                <a:solidFill>
                  <a:srgbClr val="006600"/>
                </a:solidFill>
              </a:rPr>
              <a:t>(</a:t>
            </a:r>
            <a:r>
              <a:rPr lang="en-US" altLang="zh-CN" sz="2400" b="1" dirty="0" err="1">
                <a:solidFill>
                  <a:srgbClr val="006600"/>
                </a:solidFill>
              </a:rPr>
              <a:t>size_t</a:t>
            </a:r>
            <a:r>
              <a:rPr lang="en-US" altLang="zh-CN" sz="2400" b="1" dirty="0">
                <a:solidFill>
                  <a:srgbClr val="006600"/>
                </a:solidFill>
              </a:rPr>
              <a:t> size);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006600"/>
                </a:solidFill>
              </a:rPr>
              <a:t>void </a:t>
            </a:r>
            <a:r>
              <a:rPr lang="en-US" altLang="zh-CN" sz="2400" b="1" dirty="0" err="1">
                <a:solidFill>
                  <a:srgbClr val="006600"/>
                </a:solidFill>
              </a:rPr>
              <a:t>mm_free</a:t>
            </a:r>
            <a:r>
              <a:rPr lang="en-US" altLang="zh-CN" sz="2400" b="1" dirty="0">
                <a:solidFill>
                  <a:srgbClr val="006600"/>
                </a:solidFill>
              </a:rPr>
              <a:t>(void *</a:t>
            </a:r>
            <a:r>
              <a:rPr lang="en-US" altLang="zh-CN" sz="2400" b="1" dirty="0" err="1">
                <a:solidFill>
                  <a:srgbClr val="006600"/>
                </a:solidFill>
              </a:rPr>
              <a:t>ptr</a:t>
            </a:r>
            <a:r>
              <a:rPr lang="en-US" altLang="zh-CN" sz="2400" b="1" dirty="0">
                <a:solidFill>
                  <a:srgbClr val="006600"/>
                </a:solidFill>
              </a:rPr>
              <a:t>);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006600"/>
                </a:solidFill>
              </a:rPr>
              <a:t>void *</a:t>
            </a:r>
            <a:r>
              <a:rPr lang="en-US" altLang="zh-CN" sz="2400" b="1" dirty="0" err="1">
                <a:solidFill>
                  <a:srgbClr val="006600"/>
                </a:solidFill>
              </a:rPr>
              <a:t>mm_realloc</a:t>
            </a:r>
            <a:r>
              <a:rPr lang="en-US" altLang="zh-CN" sz="2400" b="1" dirty="0">
                <a:solidFill>
                  <a:srgbClr val="006600"/>
                </a:solidFill>
              </a:rPr>
              <a:t>(void *</a:t>
            </a:r>
            <a:r>
              <a:rPr lang="en-US" altLang="zh-CN" sz="2400" b="1" dirty="0" err="1">
                <a:solidFill>
                  <a:srgbClr val="006600"/>
                </a:solidFill>
              </a:rPr>
              <a:t>ptr</a:t>
            </a:r>
            <a:r>
              <a:rPr lang="en-US" altLang="zh-CN" sz="2400" b="1" dirty="0">
                <a:solidFill>
                  <a:srgbClr val="006600"/>
                </a:solidFill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</a:rPr>
              <a:t>size_t</a:t>
            </a:r>
            <a:r>
              <a:rPr lang="en-US" altLang="zh-CN" sz="2400" b="1" dirty="0">
                <a:solidFill>
                  <a:srgbClr val="006600"/>
                </a:solidFill>
              </a:rPr>
              <a:t> size);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marL="457200" lvl="1" indent="0">
              <a:buNone/>
            </a:pPr>
            <a:r>
              <a:rPr lang="zh-CN" altLang="en-US" sz="2400" dirty="0"/>
              <a:t>这四个函数在</a:t>
            </a:r>
            <a:r>
              <a:rPr lang="en-US" altLang="zh-CN" sz="2400" dirty="0" err="1"/>
              <a:t>mm.h</a:t>
            </a:r>
            <a:r>
              <a:rPr lang="zh-CN" altLang="en-US" sz="2400" dirty="0"/>
              <a:t>声明，在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</a:t>
            </a:r>
            <a:r>
              <a:rPr lang="zh-CN" altLang="en-US" dirty="0"/>
              <a:t>。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重要的函数：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★空闲块合并函数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static void *coalesce(void *bp)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 sz="2400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zh-CN" altLang="en-US" sz="2400" dirty="0"/>
              <a:t>应用程序（例如轨迹驱动的测试程序</a:t>
            </a:r>
            <a:r>
              <a:rPr lang="en-US" altLang="zh-CN" sz="2400" dirty="0" err="1"/>
              <a:t>mdriver</a:t>
            </a:r>
            <a:r>
              <a:rPr lang="zh-CN" altLang="en-US" sz="2400" dirty="0"/>
              <a:t>）在使用</a:t>
            </a:r>
            <a:r>
              <a:rPr lang="en-US" altLang="zh-CN" sz="2400" dirty="0" err="1"/>
              <a:t>mm_malloc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mm_realloc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mm_free</a:t>
            </a:r>
            <a:r>
              <a:rPr lang="zh-CN" altLang="en-US" sz="2400" dirty="0"/>
              <a:t>之前，首先要调用该函数进行初始化。例如申请初始堆区域。</a:t>
            </a:r>
            <a:endParaRPr lang="zh-CN" altLang="en-US" sz="2400" dirty="0"/>
          </a:p>
          <a:p>
            <a:pPr marL="400050" lvl="1" indent="0">
              <a:buNone/>
            </a:pPr>
            <a:r>
              <a:rPr lang="zh-CN" altLang="en-US" sz="2400" dirty="0"/>
              <a:t>返回值：</a:t>
            </a:r>
            <a:r>
              <a:rPr lang="en-US" altLang="zh-CN" sz="2400" dirty="0"/>
              <a:t>0</a:t>
            </a:r>
            <a:r>
              <a:rPr lang="zh-CN" altLang="en-US" sz="2400" dirty="0"/>
              <a:t>表示正常，</a:t>
            </a:r>
            <a:r>
              <a:rPr lang="en-US" altLang="zh-CN" sz="2400" dirty="0"/>
              <a:t>-1</a:t>
            </a:r>
            <a:r>
              <a:rPr lang="zh-CN" altLang="en-US" sz="2400" dirty="0"/>
              <a:t>表示有错误；</a:t>
            </a:r>
            <a:endParaRPr lang="zh-CN" altLang="en-US" sz="2400" dirty="0"/>
          </a:p>
          <a:p>
            <a:pPr marL="400050" lvl="1" indent="0"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申请有效载荷至少是参数“</a:t>
            </a:r>
            <a:r>
              <a:rPr lang="en-US" altLang="zh-CN" sz="2400" dirty="0"/>
              <a:t>size”</a:t>
            </a:r>
            <a:r>
              <a:rPr lang="zh-CN" altLang="en-US" sz="2400" dirty="0"/>
              <a:t>指定大小的内存块，返回该内存块地址首地址（可以使用的区域首地址）。申请的整个块应该在对齐的区间内，并且不能与其他已经分配的块重叠。返回的地址应该是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字节对齐的（地址</a:t>
            </a:r>
            <a:r>
              <a:rPr lang="en-US" altLang="zh-CN" sz="2400" dirty="0"/>
              <a:t>%8==0</a:t>
            </a:r>
            <a:r>
              <a:rPr lang="zh-CN" altLang="en-US" sz="2400" dirty="0"/>
              <a:t>）。</a:t>
            </a:r>
            <a:endParaRPr lang="zh-CN" altLang="en-US" sz="2400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/>
            <a:r>
              <a:rPr lang="en-US" altLang="zh-CN" sz="2400" dirty="0"/>
              <a:t> 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dirty="0"/>
              <a:t>释放参数“</a:t>
            </a:r>
            <a:r>
              <a:rPr lang="en-US" altLang="zh-CN" dirty="0" err="1"/>
              <a:t>ptr</a:t>
            </a:r>
            <a:r>
              <a:rPr lang="en-US" altLang="zh-CN" dirty="0"/>
              <a:t>”</a:t>
            </a:r>
            <a:r>
              <a:rPr lang="zh-CN" altLang="en-US" dirty="0"/>
              <a:t>指向的已分配内存块，没有返回值。指针值</a:t>
            </a:r>
            <a:r>
              <a:rPr lang="en-US" altLang="zh-CN" dirty="0" err="1"/>
              <a:t>ptr</a:t>
            </a:r>
            <a:r>
              <a:rPr lang="zh-CN" altLang="en-US" dirty="0"/>
              <a:t>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返回的值，并且没有释放过。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  <a:endParaRPr lang="en-US" altLang="zh-CN" sz="2400" dirty="0"/>
          </a:p>
          <a:p>
            <a:pPr marL="800100" lvl="2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是空指针</a:t>
            </a:r>
            <a:r>
              <a:rPr lang="en-US" altLang="zh-CN" dirty="0"/>
              <a:t>NULL,</a:t>
            </a:r>
            <a:r>
              <a:rPr lang="zh-CN" altLang="en-US" dirty="0"/>
              <a:t>等价于</a:t>
            </a:r>
            <a:r>
              <a:rPr lang="en-US" altLang="zh-CN" dirty="0" err="1"/>
              <a:t>mm_malloc</a:t>
            </a:r>
            <a:r>
              <a:rPr lang="en-US" altLang="zh-CN" dirty="0"/>
              <a:t>(size)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如果参数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，等价于</a:t>
            </a:r>
            <a:r>
              <a:rPr lang="en-US" altLang="zh-CN" dirty="0" err="1"/>
              <a:t>mm_free</a:t>
            </a:r>
            <a:r>
              <a:rPr lang="en-US" altLang="zh-CN" dirty="0"/>
              <a:t>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非空</a:t>
            </a:r>
            <a:r>
              <a:rPr lang="en-US" altLang="zh-CN" dirty="0"/>
              <a:t>, </a:t>
            </a:r>
            <a:r>
              <a:rPr lang="zh-CN" altLang="en-US" dirty="0"/>
              <a:t>它应该是之前调用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返回的数值，指向一个已分配的内存块。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*</a:t>
            </a:r>
            <a:r>
              <a:rPr lang="en-US" altLang="zh-CN" dirty="0" err="1"/>
              <a:t>mm_realloc</a:t>
            </a:r>
            <a:r>
              <a:rPr lang="en-US" altLang="zh-CN" dirty="0"/>
              <a:t>(void *</a:t>
            </a:r>
            <a:r>
              <a:rPr lang="en-US" altLang="zh-CN" dirty="0" err="1"/>
              <a:t>ptr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size) (</a:t>
            </a:r>
            <a:r>
              <a:rPr lang="zh-CN" altLang="en-US" dirty="0"/>
              <a:t>续</a:t>
            </a:r>
            <a:r>
              <a:rPr lang="en-US" altLang="zh-CN" dirty="0"/>
              <a:t>…)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调用</a:t>
            </a:r>
            <a:r>
              <a:rPr lang="en-US" altLang="zh-CN" dirty="0" err="1">
                <a:solidFill>
                  <a:srgbClr val="0000FF"/>
                </a:solidFill>
              </a:rPr>
              <a:t>mm_realloc</a:t>
            </a:r>
            <a:r>
              <a:rPr lang="zh-CN" altLang="en-US" dirty="0">
                <a:solidFill>
                  <a:srgbClr val="0000FF"/>
                </a:solidFill>
              </a:rPr>
              <a:t>是为了将</a:t>
            </a:r>
            <a:r>
              <a:rPr lang="en-US" altLang="zh-CN" dirty="0" err="1">
                <a:solidFill>
                  <a:srgbClr val="0000FF"/>
                </a:solidFill>
              </a:rPr>
              <a:t>ptr</a:t>
            </a:r>
            <a:r>
              <a:rPr lang="zh-CN" altLang="en-US" dirty="0">
                <a:solidFill>
                  <a:srgbClr val="0000FF"/>
                </a:solidFill>
              </a:rPr>
              <a:t>所指向内存块（旧块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的大小变为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，并返回新内存块的地址。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注意：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(1)</a:t>
            </a:r>
            <a:r>
              <a:rPr lang="zh-CN" altLang="en-US" dirty="0">
                <a:solidFill>
                  <a:srgbClr val="0000FF"/>
                </a:solidFill>
              </a:rPr>
              <a:t>返回的地址与原地址可能相同，也可能不同，这依赖于算法的实现、旧块内部碎片大小、参数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的数值。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(2)</a:t>
            </a:r>
            <a:r>
              <a:rPr lang="zh-CN" altLang="en-US" dirty="0">
                <a:solidFill>
                  <a:srgbClr val="0000FF"/>
                </a:solidFill>
              </a:rPr>
              <a:t>新内存块中，前</a:t>
            </a:r>
            <a:r>
              <a:rPr lang="en-US" altLang="zh-CN" dirty="0">
                <a:solidFill>
                  <a:srgbClr val="0000FF"/>
                </a:solidFill>
              </a:rPr>
              <a:t>min(</a:t>
            </a:r>
            <a:r>
              <a:rPr lang="zh-CN" altLang="en-US" dirty="0">
                <a:solidFill>
                  <a:srgbClr val="0000FF"/>
                </a:solidFill>
              </a:rPr>
              <a:t>旧块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，新块</a:t>
            </a:r>
            <a:r>
              <a:rPr lang="en-US" altLang="zh-CN" dirty="0">
                <a:solidFill>
                  <a:srgbClr val="0000FF"/>
                </a:solidFill>
              </a:rPr>
              <a:t>size)</a:t>
            </a:r>
            <a:r>
              <a:rPr lang="zh-CN" altLang="en-US" dirty="0">
                <a:solidFill>
                  <a:srgbClr val="0000FF"/>
                </a:solidFill>
              </a:rPr>
              <a:t>个字节的内容与旧块相同，其他字节未做初始化。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 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zh-CN" altLang="en-US" sz="2400" dirty="0"/>
              <a:t>堆的一致性检查</a:t>
            </a:r>
            <a:r>
              <a:rPr lang="en-US" altLang="zh-CN" sz="2400" dirty="0"/>
              <a:t>int </a:t>
            </a:r>
            <a:r>
              <a:rPr lang="en-US" altLang="zh-CN" sz="2400" dirty="0" err="1"/>
              <a:t>mm_checkheap</a:t>
            </a:r>
            <a:r>
              <a:rPr lang="en-US" altLang="zh-CN" sz="2400" dirty="0"/>
              <a:t>(void)</a:t>
            </a:r>
            <a:endParaRPr lang="zh-CN" altLang="en-US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dirty="0"/>
              <a:t>建议重点关注的方面：</a:t>
            </a:r>
            <a:endParaRPr lang="zh-CN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空闲列表中的每个块是否都标识为</a:t>
            </a:r>
            <a:r>
              <a:rPr lang="en-US" altLang="zh-CN" dirty="0"/>
              <a:t>free</a:t>
            </a:r>
            <a:r>
              <a:rPr lang="zh-CN" altLang="en-US" dirty="0"/>
              <a:t>（空闲）？</a:t>
            </a:r>
            <a:endParaRPr lang="zh-CN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是否有连续的空闲块没有被合并？</a:t>
            </a:r>
            <a:endParaRPr lang="zh-CN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是否每个空闲块都在空闲链表中？</a:t>
            </a:r>
            <a:endParaRPr lang="zh-CN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空闲链表中的指针是否均指向有效的空闲块？</a:t>
            </a:r>
            <a:endParaRPr lang="zh-CN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分配的块是否有重叠？</a:t>
            </a:r>
            <a:endParaRPr lang="zh-CN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堆块中的指针是否指向有效的堆地址？</a:t>
            </a:r>
            <a:endParaRPr lang="zh-CN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r>
              <a:rPr lang="zh-CN" altLang="en-US" dirty="0"/>
              <a:t>函数，检查重要的不变量和一致性条件。当且仅当堆是一致的，才能返回非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  <a:endParaRPr lang="en-US" altLang="zh-C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 ★</a:t>
            </a:r>
            <a:r>
              <a:rPr lang="zh-CN" altLang="en-US" dirty="0"/>
              <a:t>提交代码文件</a:t>
            </a:r>
            <a:r>
              <a:rPr lang="en-US" altLang="zh-CN" dirty="0" err="1"/>
              <a:t>mm.c</a:t>
            </a:r>
            <a:r>
              <a:rPr lang="zh-CN" altLang="en-US" dirty="0"/>
              <a:t>的时候，注释所有</a:t>
            </a:r>
            <a:r>
              <a:rPr lang="en-US" altLang="zh-CN" dirty="0" err="1"/>
              <a:t>mm_checkheap</a:t>
            </a:r>
            <a:r>
              <a:rPr lang="zh-CN" altLang="en-US" dirty="0"/>
              <a:t>的调用，以免影响速度，降低吞吐率。</a:t>
            </a:r>
            <a:endParaRPr lang="zh-CN" altLang="en-US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4.3 </a:t>
            </a:r>
            <a:r>
              <a:rPr lang="zh-CN" altLang="en-US" dirty="0">
                <a:solidFill>
                  <a:srgbClr val="FF0000"/>
                </a:solidFill>
              </a:rPr>
              <a:t>空闲块合并函数★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static void *coalesce(void *</a:t>
            </a:r>
            <a:r>
              <a:rPr lang="en-US" altLang="zh-CN" dirty="0" err="1"/>
              <a:t>bp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参         数：</a:t>
            </a:r>
            <a:r>
              <a:rPr lang="en-US" altLang="zh-CN" dirty="0" err="1"/>
              <a:t>bp</a:t>
            </a:r>
            <a:r>
              <a:rPr lang="zh-CN" altLang="en-US" dirty="0"/>
              <a:t>是要回收的空闲块指针</a:t>
            </a:r>
            <a:endParaRPr lang="en-US" altLang="zh-CN" dirty="0"/>
          </a:p>
          <a:p>
            <a:pPr lvl="1"/>
            <a:r>
              <a:rPr lang="zh-CN" altLang="en-US" dirty="0"/>
              <a:t>功         能：将要回收的空闲块和临近的空闲块（如果有的话）合并成一个大的空闲块。</a:t>
            </a:r>
            <a:endParaRPr lang="en-US" altLang="zh-CN" dirty="0"/>
          </a:p>
          <a:p>
            <a:pPr lvl="1"/>
            <a:r>
              <a:rPr lang="zh-CN" altLang="en-US" dirty="0"/>
              <a:t>返  回  值：合并后的空闲块指针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代码实现：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参考教材</a:t>
            </a:r>
            <a:r>
              <a:rPr lang="en-US" altLang="zh-CN" dirty="0">
                <a:solidFill>
                  <a:srgbClr val="FF0000"/>
                </a:solidFill>
              </a:rPr>
              <a:t>9.9.11</a:t>
            </a:r>
            <a:r>
              <a:rPr lang="zh-CN" altLang="en-US" dirty="0">
                <a:solidFill>
                  <a:srgbClr val="FF0000"/>
                </a:solidFill>
              </a:rPr>
              <a:t>节的相关内容，针对空闲块合并的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种情况，进行合并处理。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4.4 </a:t>
            </a:r>
            <a:r>
              <a:rPr lang="zh-CN" altLang="en-US" sz="2800" dirty="0"/>
              <a:t>注意事项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b="0" dirty="0"/>
              <a:t>不能修改</a:t>
            </a:r>
            <a:r>
              <a:rPr lang="en-US" altLang="zh-CN" sz="2400" b="0" dirty="0" err="1"/>
              <a:t>mm.c</a:t>
            </a:r>
            <a:r>
              <a:rPr lang="zh-CN" altLang="en-US" sz="2400" b="0" dirty="0"/>
              <a:t>中的接口函数（函数声明不能改）</a:t>
            </a:r>
            <a:endParaRPr lang="en-US" altLang="zh-CN" sz="2400" b="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不可以使用内存管理相关的库函数或系统调用，如</a:t>
            </a:r>
            <a:r>
              <a:rPr lang="en-US" altLang="zh-CN" sz="2400" dirty="0"/>
              <a:t>malloc, 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, free, 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sbrk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brk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不可以定义任何全局或静态的复合数据结构，例如：数据、结构体、树或链表</a:t>
            </a:r>
            <a:endParaRPr lang="zh-CN" altLang="en-US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可以定义全局标量型变量，例如整型、浮点型、指针。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对齐：为了和</a:t>
            </a:r>
            <a:r>
              <a:rPr lang="en-US" altLang="zh-CN" sz="2400" dirty="0" err="1"/>
              <a:t>libc</a:t>
            </a:r>
            <a:r>
              <a:rPr lang="zh-CN" altLang="en-US" sz="2400" dirty="0"/>
              <a:t>的</a:t>
            </a:r>
            <a:r>
              <a:rPr lang="en-US" altLang="zh-CN" sz="2400" dirty="0"/>
              <a:t>malloc</a:t>
            </a:r>
            <a:r>
              <a:rPr lang="zh-CN" altLang="en-US" sz="2400" dirty="0"/>
              <a:t>一致，使用</a:t>
            </a:r>
            <a:r>
              <a:rPr lang="en-US" altLang="zh-CN" sz="2400" dirty="0"/>
              <a:t>8</a:t>
            </a:r>
            <a:r>
              <a:rPr lang="zh-CN" altLang="en-US" sz="2400" dirty="0"/>
              <a:t>字节边界对齐，即实验实现的</a:t>
            </a:r>
            <a:r>
              <a:rPr lang="en-US" altLang="zh-CN" sz="2400" dirty="0"/>
              <a:t>malloc</a:t>
            </a:r>
            <a:r>
              <a:rPr lang="zh-CN" altLang="en-US" sz="2400" dirty="0"/>
              <a:t>函数、</a:t>
            </a:r>
            <a:r>
              <a:rPr lang="en-US" altLang="zh-CN" sz="2400" dirty="0" err="1"/>
              <a:t>remalloc</a:t>
            </a:r>
            <a:r>
              <a:rPr lang="zh-CN" altLang="en-US" sz="2400" dirty="0"/>
              <a:t>函数应该返回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字节对齐的边界（指针值</a:t>
            </a:r>
            <a:r>
              <a:rPr lang="en-US" altLang="zh-CN" sz="2400" dirty="0"/>
              <a:t>%8==0)</a:t>
            </a:r>
            <a:endParaRPr lang="en-US" altLang="zh-CN" sz="2400" dirty="0"/>
          </a:p>
          <a:p>
            <a:pPr lvl="2">
              <a:spcBef>
                <a:spcPts val="600"/>
              </a:spcBef>
            </a:pPr>
            <a:r>
              <a:rPr lang="zh-CN" altLang="en-US" sz="2400" dirty="0"/>
              <a:t>测试驱动程序会强制检查这一点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4.5 </a:t>
            </a:r>
            <a:r>
              <a:rPr lang="zh-CN" altLang="en-US" sz="2800" dirty="0"/>
              <a:t>优化方案建议</a:t>
            </a:r>
            <a:r>
              <a:rPr lang="zh-CN" altLang="en-US" sz="2800" dirty="0">
                <a:solidFill>
                  <a:srgbClr val="006600"/>
                </a:solidFill>
              </a:rPr>
              <a:t>（不做要求）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1</a:t>
            </a:r>
            <a:r>
              <a:rPr lang="zh-CN" altLang="en-US" sz="2400" dirty="0"/>
              <a:t>：显式空闲链表 </a:t>
            </a:r>
            <a:r>
              <a:rPr lang="en-US" altLang="zh-CN" sz="2400" dirty="0"/>
              <a:t>+ </a:t>
            </a:r>
            <a:r>
              <a:rPr lang="zh-CN" altLang="en-US" sz="2400" dirty="0"/>
              <a:t>基于边界标签的空闲块合并 </a:t>
            </a:r>
            <a:r>
              <a:rPr lang="en-US" altLang="zh-CN" sz="2400" dirty="0"/>
              <a:t>+ </a:t>
            </a:r>
            <a:r>
              <a:rPr lang="zh-CN" altLang="en-US" sz="2400" dirty="0"/>
              <a:t>首次适配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2</a:t>
            </a:r>
            <a:r>
              <a:rPr lang="zh-CN" altLang="en-US" sz="2400" dirty="0"/>
              <a:t>：使用红黑树（最优的方法）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4.5 </a:t>
            </a:r>
            <a:r>
              <a:rPr lang="zh-CN" altLang="en-US" sz="2800" dirty="0"/>
              <a:t>优化方案建议</a:t>
            </a:r>
            <a:r>
              <a:rPr lang="zh-CN" altLang="en-US" dirty="0">
                <a:solidFill>
                  <a:srgbClr val="006600"/>
                </a:solidFill>
              </a:rPr>
              <a:t>（不做要求）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参考教材，使用宏函数实现一些指针的算术运算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分阶段完成、测试</a:t>
            </a:r>
            <a:endParaRPr lang="zh-CN" altLang="en-US" sz="2400" dirty="0"/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1</a:t>
            </a:r>
            <a:r>
              <a:rPr lang="zh-CN" altLang="en-US" sz="2400" dirty="0"/>
              <a:t>：前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  <a:endParaRPr lang="zh-CN" altLang="en-US" sz="2400" dirty="0"/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2</a:t>
            </a:r>
            <a:r>
              <a:rPr lang="zh-CN" altLang="en-US" sz="2400" dirty="0"/>
              <a:t>：最后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文件包含对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、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  <a:endParaRPr lang="zh-CN" altLang="en-US" sz="2400" dirty="0"/>
          </a:p>
          <a:p>
            <a:pPr marL="857250" lvl="2" indent="0">
              <a:spcBef>
                <a:spcPts val="1200"/>
              </a:spcBef>
              <a:buNone/>
            </a:pPr>
            <a:r>
              <a:rPr lang="zh-CN" altLang="en-US" sz="2400" dirty="0"/>
              <a:t>可以利用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实现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的功能，但如果获取高性能，需要写单独的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使用</a:t>
            </a:r>
            <a:r>
              <a:rPr lang="en-US" altLang="zh-CN" sz="2400" dirty="0"/>
              <a:t>profiler</a:t>
            </a:r>
            <a:r>
              <a:rPr lang="zh-CN" altLang="en-US" sz="2400" dirty="0"/>
              <a:t>，工具</a:t>
            </a:r>
            <a:r>
              <a:rPr lang="en-US" altLang="zh-CN" sz="2400" dirty="0" err="1"/>
              <a:t>gprof</a:t>
            </a:r>
            <a:r>
              <a:rPr lang="zh-CN" altLang="en-US" sz="2400" dirty="0"/>
              <a:t>对优化性能很有帮助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endParaRPr lang="zh-CN" altLang="en-US" sz="2800" b="1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4.6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实验目标：能正确、高效、快速地运行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生成可执行评测程序文件的方法</a:t>
            </a:r>
            <a:endParaRPr lang="en-US" altLang="zh-CN" sz="2400" dirty="0"/>
          </a:p>
          <a:p>
            <a:pPr marL="514350" lvl="1" indent="0">
              <a:spcBef>
                <a:spcPts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&gt;make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评测方法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mdriver</a:t>
            </a:r>
            <a:r>
              <a:rPr lang="en-US" altLang="zh-CN" sz="2400" dirty="0"/>
              <a:t> [-</a:t>
            </a:r>
            <a:r>
              <a:rPr lang="en-US" altLang="zh-CN" sz="2400" dirty="0" err="1"/>
              <a:t>hvVa</a:t>
            </a:r>
            <a:r>
              <a:rPr lang="en-US" altLang="zh-CN" sz="2400" dirty="0"/>
              <a:t>] [-f &lt;file&gt;]	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400" dirty="0"/>
              <a:t>     选项：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-a         </a:t>
            </a:r>
            <a:r>
              <a:rPr lang="zh-CN" altLang="en-US" sz="2400" dirty="0"/>
              <a:t>不检查分组信息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-f &lt;file&gt;  </a:t>
            </a:r>
            <a:r>
              <a:rPr lang="zh-CN" altLang="en-US" sz="2400" dirty="0"/>
              <a:t>使用</a:t>
            </a:r>
            <a:r>
              <a:rPr lang="en-US" altLang="zh-CN" sz="2400" dirty="0"/>
              <a:t> &lt;file&gt;</a:t>
            </a:r>
            <a:r>
              <a:rPr lang="zh-CN" altLang="en-US" sz="2400" dirty="0"/>
              <a:t>作为单个的测试轨迹文件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-h      </a:t>
            </a:r>
            <a:r>
              <a:rPr lang="zh-CN" altLang="en-US" sz="2400" dirty="0"/>
              <a:t>显示帮助信息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-l       </a:t>
            </a:r>
            <a:r>
              <a:rPr lang="zh-CN" altLang="en-US" sz="2400" dirty="0"/>
              <a:t>也运行</a:t>
            </a:r>
            <a:r>
              <a:rPr lang="en-US" altLang="zh-CN" sz="2400" dirty="0"/>
              <a:t>C</a:t>
            </a:r>
            <a:r>
              <a:rPr lang="zh-CN" altLang="en-US" sz="2400" dirty="0"/>
              <a:t>库的</a:t>
            </a:r>
            <a:r>
              <a:rPr lang="en-US" altLang="zh-CN" sz="2400" dirty="0" err="1"/>
              <a:t>malloc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 </a:t>
            </a:r>
            <a:r>
              <a:rPr lang="zh-CN" altLang="en-US" sz="2400" dirty="0"/>
              <a:t>输出每个轨迹文件性能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</a:t>
            </a:r>
            <a:r>
              <a:rPr lang="zh-CN" altLang="en-US" sz="2400" dirty="0"/>
              <a:t>输出额外的调试信息</a:t>
            </a:r>
            <a:endParaRPr lang="zh-CN" altLang="en-US" sz="2400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理解现代计算机系统虚拟存储的基本知识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</a:t>
            </a:r>
            <a:r>
              <a:rPr lang="zh-CN" altLang="en-US" dirty="0"/>
              <a:t>语言指针相关的基本操作</a:t>
            </a:r>
            <a:endParaRPr lang="en-US" altLang="zh-CN" dirty="0"/>
          </a:p>
          <a:p>
            <a:pPr lvl="1"/>
            <a:r>
              <a:rPr lang="zh-CN" altLang="en-US" dirty="0"/>
              <a:t>深入理解动态存储申请、释放的基本原理和相关系统函数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语言实现动态存储分配器，并进行测试分析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任课教师：刘宏伟、史先俊、郑贵滨、吴锐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一、实验基本信息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4.6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     轨迹文件：指示测试驱动程序</a:t>
            </a:r>
            <a:r>
              <a:rPr lang="en-US" altLang="zh-CN" dirty="0" err="1"/>
              <a:t>mdriver</a:t>
            </a:r>
            <a:r>
              <a:rPr lang="zh-CN" altLang="en-US" dirty="0"/>
              <a:t>以一定顺序调用</a:t>
            </a:r>
            <a:r>
              <a:rPr lang="en-US" altLang="zh-CN" dirty="0" err="1"/>
              <a:t>mm_malloc</a:t>
            </a:r>
            <a:r>
              <a:rPr lang="en-US" altLang="zh-CN" dirty="0"/>
              <a:t>, </a:t>
            </a:r>
            <a:r>
              <a:rPr lang="en-US" altLang="zh-CN" dirty="0" err="1"/>
              <a:t>mm_realloc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mm_free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 err="1"/>
              <a:t>amptjp-bal.rep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 err="1"/>
              <a:t>cccp-bal.rep</a:t>
            </a:r>
            <a:r>
              <a:rPr lang="en-US" altLang="zh-CN" dirty="0"/>
              <a:t>    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 err="1"/>
              <a:t>cp-decl-bal.rep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expr-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coalescing-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random-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random2-bal.rep    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binary-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binary2-bal.rep    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 err="1"/>
              <a:t>realloc-bal.rep</a:t>
            </a:r>
            <a:r>
              <a:rPr lang="en-US" altLang="zh-CN" dirty="0"/>
              <a:t>    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realloc2-bal.rep</a:t>
            </a:r>
            <a:endParaRPr lang="zh-CN" altLang="en-US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4" name="文本框 3"/>
          <p:cNvSpPr txBox="true"/>
          <p:nvPr/>
        </p:nvSpPr>
        <p:spPr>
          <a:xfrm>
            <a:off x="5410200" y="2764572"/>
            <a:ext cx="3336925" cy="40934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u="sng" dirty="0" err="1">
                <a:solidFill>
                  <a:srgbClr val="006600"/>
                </a:solidFill>
                <a:latin typeface="Calibri" pitchFamily="34" charset="0"/>
              </a:rPr>
              <a:t>amptjp-bal.rep</a:t>
            </a:r>
            <a:endParaRPr lang="pt-BR" altLang="zh-CN" sz="2000" u="sng" dirty="0">
              <a:solidFill>
                <a:srgbClr val="006600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3000000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推荐的堆尺寸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2847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realloc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数量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5694 </a:t>
            </a:r>
            <a:r>
              <a:rPr lang="pt-BR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操作总数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1</a:t>
            </a:r>
            <a:endParaRPr lang="pt-BR" altLang="zh-CN" sz="2000" dirty="0"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a 0 2040</a:t>
            </a:r>
            <a:endParaRPr lang="pt-BR" altLang="zh-CN" sz="2000" dirty="0"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a 1 2040</a:t>
            </a:r>
            <a:endParaRPr lang="pt-BR" altLang="zh-CN" sz="2000" dirty="0"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a 2 48</a:t>
            </a:r>
            <a:endParaRPr lang="pt-BR" altLang="zh-CN" sz="2000" dirty="0"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a 3 4072</a:t>
            </a:r>
            <a:endParaRPr lang="pt-BR" altLang="zh-CN" sz="2000" dirty="0"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a 4 4072</a:t>
            </a:r>
            <a:endParaRPr lang="pt-BR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a:alloc</a:t>
            </a:r>
            <a:endParaRPr lang="en-US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r:realloc</a:t>
            </a:r>
            <a:endParaRPr lang="en-US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f: free</a:t>
            </a:r>
            <a:endParaRPr lang="zh-CN" alt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tru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4.7 </a:t>
            </a:r>
            <a:r>
              <a:rPr lang="zh-CN" altLang="en-US" sz="2800" dirty="0"/>
              <a:t>性能评分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性能分</a:t>
            </a:r>
            <a:r>
              <a:rPr lang="en-US" altLang="zh-CN" dirty="0" err="1"/>
              <a:t>pindex</a:t>
            </a:r>
            <a:r>
              <a:rPr lang="zh-CN" altLang="en-US" dirty="0"/>
              <a:t>是空间利用率和吞吐率的线性组合：</a:t>
            </a:r>
            <a:endParaRPr lang="zh-CN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p1 = UTIL_WEIGHT * </a:t>
            </a:r>
            <a:r>
              <a:rPr lang="en-US" altLang="zh-CN" sz="2000" dirty="0" err="1"/>
              <a:t>avg_mm_util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 &gt; AVG_LIBC_THRUPUT) {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(double)(1.0 - UTIL_WEIGHT);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else {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((double) (1.0 - UTIL_WEIGHT)) *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	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/AVG_LIBC_THRUPUT);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pindex</a:t>
            </a:r>
            <a:r>
              <a:rPr lang="en-US" altLang="zh-CN" sz="2000" dirty="0"/>
              <a:t> = (p1 + p2)*100.0;	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UTIL_WEIGHT = 0.6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AVG_LIBC_THRUPUT=600000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得到的平均空间利用率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brk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 //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 is high water mark 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avg_mm_throughput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得到的平均吞吐率</a:t>
            </a:r>
            <a:r>
              <a:rPr lang="en-US" altLang="zh-CN" sz="1800" b="1" dirty="0">
                <a:solidFill>
                  <a:srgbClr val="006600"/>
                </a:solidFill>
              </a:rPr>
              <a:t>(</a:t>
            </a:r>
            <a:r>
              <a:rPr lang="zh-CN" altLang="en-US" sz="1800" b="1" dirty="0">
                <a:solidFill>
                  <a:srgbClr val="006600"/>
                </a:solidFill>
              </a:rPr>
              <a:t>次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zh-CN" altLang="en-US" sz="1800" b="1" dirty="0">
                <a:solidFill>
                  <a:srgbClr val="006600"/>
                </a:solidFill>
              </a:rPr>
              <a:t>秒</a:t>
            </a:r>
            <a:r>
              <a:rPr lang="en-US" altLang="zh-CN" sz="1800" b="1" dirty="0">
                <a:solidFill>
                  <a:srgbClr val="006600"/>
                </a:solidFill>
              </a:rPr>
              <a:t>, ops/sec)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7" name="文本框 6"/>
          <p:cNvSpPr txBox="true"/>
          <p:nvPr/>
        </p:nvSpPr>
        <p:spPr>
          <a:xfrm>
            <a:off x="3886200" y="990600"/>
            <a:ext cx="51054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alibri" pitchFamily="34" charset="0"/>
              </a:rPr>
              <a:t>每个人用不同的机器，速度不同，评分仅供参考。统一评测才有意义。</a:t>
            </a:r>
            <a:endParaRPr lang="zh-CN" altLang="en-US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教材示例说明</a:t>
            </a:r>
            <a:endParaRPr lang="en-US" altLang="zh-CN" dirty="0"/>
          </a:p>
          <a:p>
            <a:pPr lvl="1"/>
            <a:r>
              <a:rPr lang="en-US" altLang="zh-CN" dirty="0" err="1"/>
              <a:t>mem_heap</a:t>
            </a:r>
            <a:r>
              <a:rPr lang="en-US" altLang="zh-CN" dirty="0"/>
              <a:t>:</a:t>
            </a:r>
            <a:r>
              <a:rPr lang="zh-CN" altLang="en-US" dirty="0"/>
              <a:t>堆的起始位置</a:t>
            </a:r>
            <a:endParaRPr lang="en-US" altLang="zh-CN" dirty="0"/>
          </a:p>
          <a:p>
            <a:pPr lvl="1"/>
            <a:r>
              <a:rPr lang="en-US" altLang="zh-CN" dirty="0" err="1"/>
              <a:t>mem_brk</a:t>
            </a:r>
            <a:r>
              <a:rPr lang="en-US" altLang="zh-CN" dirty="0"/>
              <a:t>:</a:t>
            </a:r>
            <a:r>
              <a:rPr lang="zh-CN" altLang="en-US" dirty="0"/>
              <a:t>堆的已用边界（最大地址）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mem_heap,mem_brk</a:t>
            </a:r>
            <a:r>
              <a:rPr lang="zh-CN" altLang="en-US" dirty="0"/>
              <a:t>）：已经动态分配</a:t>
            </a:r>
            <a:r>
              <a:rPr lang="zh-CN" altLang="en-US" b="1" dirty="0">
                <a:solidFill>
                  <a:srgbClr val="0000FF"/>
                </a:solidFill>
              </a:rPr>
              <a:t>过</a:t>
            </a:r>
            <a:r>
              <a:rPr lang="zh-CN" altLang="en-US" dirty="0"/>
              <a:t>的内存（即便是</a:t>
            </a:r>
            <a:r>
              <a:rPr lang="en-US" altLang="zh-CN" dirty="0"/>
              <a:t>malloc</a:t>
            </a:r>
            <a:r>
              <a:rPr lang="zh-CN" altLang="en-US" dirty="0"/>
              <a:t>之后</a:t>
            </a:r>
            <a:r>
              <a:rPr lang="en-US" altLang="zh-CN" dirty="0"/>
              <a:t>free</a:t>
            </a:r>
            <a:r>
              <a:rPr lang="zh-CN" altLang="en-US" dirty="0"/>
              <a:t>的也算）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mem_brk</a:t>
            </a:r>
            <a:r>
              <a:rPr lang="en-US" altLang="zh-CN" dirty="0"/>
              <a:t>,  ]</a:t>
            </a:r>
            <a:r>
              <a:rPr lang="zh-CN" altLang="en-US" dirty="0"/>
              <a:t>未分配的虚拟内存</a:t>
            </a:r>
            <a:endParaRPr lang="en-US" altLang="zh-CN" dirty="0"/>
          </a:p>
          <a:p>
            <a:pPr lvl="1"/>
            <a:r>
              <a:rPr lang="en-US" altLang="zh-CN" dirty="0" err="1"/>
              <a:t>mem_max_addr</a:t>
            </a:r>
            <a:r>
              <a:rPr lang="en-US" altLang="zh-CN" dirty="0"/>
              <a:t>:</a:t>
            </a:r>
            <a:r>
              <a:rPr lang="zh-CN" altLang="en-US" dirty="0"/>
              <a:t>系统内存最大地址（模拟值）</a:t>
            </a:r>
            <a:endParaRPr lang="en-US" altLang="zh-CN" dirty="0"/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mem_init</a:t>
            </a:r>
            <a:r>
              <a:rPr lang="en-US" altLang="zh-CN" dirty="0"/>
              <a:t>(void):</a:t>
            </a:r>
            <a:r>
              <a:rPr lang="zh-CN" altLang="en-US" dirty="0"/>
              <a:t>内存系统的初始化</a:t>
            </a:r>
            <a:endParaRPr lang="en-US" altLang="zh-CN" dirty="0"/>
          </a:p>
          <a:p>
            <a:pPr lvl="1"/>
            <a:r>
              <a:rPr lang="en-US" altLang="zh-CN" dirty="0"/>
              <a:t>void </a:t>
            </a:r>
            <a:r>
              <a:rPr lang="zh-CN" altLang="en-US" dirty="0"/>
              <a:t>*</a:t>
            </a:r>
            <a:r>
              <a:rPr lang="en-US" altLang="zh-CN" dirty="0" err="1"/>
              <a:t>mem_sbrk</a:t>
            </a:r>
            <a:r>
              <a:rPr lang="en-US" altLang="zh-CN" dirty="0"/>
              <a:t>(int </a:t>
            </a:r>
            <a:r>
              <a:rPr lang="en-US" altLang="zh-CN" dirty="0" err="1"/>
              <a:t>incr</a:t>
            </a:r>
            <a:r>
              <a:rPr lang="en-US" altLang="zh-CN" dirty="0"/>
              <a:t>): </a:t>
            </a:r>
            <a:r>
              <a:rPr lang="zh-CN" altLang="en-US" dirty="0"/>
              <a:t>模拟系统的</a:t>
            </a:r>
            <a:r>
              <a:rPr lang="en-US" altLang="zh-CN" dirty="0" err="1"/>
              <a:t>sbrk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五、实验报告格式与评分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  <a:endParaRPr lang="zh-CN" altLang="en-US" sz="2800" dirty="0"/>
          </a:p>
          <a:p>
            <a:pPr lvl="1"/>
            <a:r>
              <a:rPr lang="en-US" altLang="zh-CN" sz="2400" dirty="0" err="1"/>
              <a:t>mm.c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将使用自动评分工具，对代码进行自动评测。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（填写自测试评分）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</a:t>
            </a:r>
            <a:endParaRPr lang="en-US" altLang="zh-CN" sz="2800" b="1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个压缩包给课代表</a:t>
            </a:r>
            <a:endParaRPr lang="en-US" altLang="zh-CN" dirty="0"/>
          </a:p>
          <a:p>
            <a:pPr lvl="1"/>
            <a:r>
              <a:rPr lang="zh-CN" altLang="en-US" dirty="0"/>
              <a:t>课代表将自己班级的实验打包后，提交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  <a:r>
              <a:rPr lang="en-US" altLang="zh-CN" dirty="0"/>
              <a:t>/</a:t>
            </a:r>
            <a:r>
              <a:rPr lang="zh-CN" altLang="en-US" dirty="0"/>
              <a:t>助教</a:t>
            </a:r>
            <a:endParaRPr lang="zh-CN" altLang="en-US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六、实验提交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  <a:endParaRPr lang="en-US" altLang="zh-CN" dirty="0"/>
          </a:p>
          <a:p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  <a:endParaRPr lang="en-US" altLang="zh-CN" dirty="0"/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1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2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endParaRPr lang="en-US" altLang="zh-CN" dirty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不得使用实验室内其他实验箱、示波器、导线、工具器等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突发事件处理：第一时间告知教师，同时关闭电源开关。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r>
              <a:rPr lang="zh-CN" altLang="en-US" dirty="0"/>
              <a:t>三、实验预习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</a:t>
            </a:r>
            <a:r>
              <a:rPr lang="en-US" altLang="zh-CN" dirty="0"/>
              <a:t>C</a:t>
            </a:r>
            <a:r>
              <a:rPr lang="zh-CN" altLang="en-US" dirty="0"/>
              <a:t>语言指针的概念、原理和使用方法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了解虚拟存储的基本原理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熟知动态内存申请、释放的方法和相关函数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熟知动态内存申请的内部实现机制：分配算法、释放合并算法等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从实验教师处获得下 </a:t>
            </a:r>
            <a:r>
              <a:rPr lang="en-US" altLang="zh-CN" dirty="0"/>
              <a:t>malloc-handout-hit.tar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提供了隐式空闲链表的例子代码了</a:t>
            </a:r>
            <a:r>
              <a:rPr lang="en-US" altLang="zh-CN" b="1" dirty="0">
                <a:solidFill>
                  <a:srgbClr val="006600"/>
                </a:solidFill>
              </a:rPr>
              <a:t>mm-</a:t>
            </a:r>
            <a:r>
              <a:rPr lang="en-US" altLang="zh-CN" b="1" dirty="0" err="1">
                <a:solidFill>
                  <a:srgbClr val="006600"/>
                </a:solidFill>
              </a:rPr>
              <a:t>implicit.c</a:t>
            </a:r>
            <a:r>
              <a:rPr lang="zh-CN" altLang="en-US" dirty="0"/>
              <a:t>，</a:t>
            </a:r>
            <a:r>
              <a:rPr lang="zh-CN" altLang="en-US" b="1" u="sng" dirty="0">
                <a:solidFill>
                  <a:srgbClr val="C00000"/>
                </a:solidFill>
              </a:rPr>
              <a:t>缺少空闲块合并函数</a:t>
            </a:r>
            <a:r>
              <a:rPr lang="en-US" altLang="zh-CN" b="1" u="sng" dirty="0">
                <a:solidFill>
                  <a:srgbClr val="C00000"/>
                </a:solidFill>
              </a:rPr>
              <a:t>static void *coalesce(void *bp)</a:t>
            </a:r>
            <a:r>
              <a:rPr lang="zh-CN" altLang="en-US" dirty="0"/>
              <a:t>的实现。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malloc-handout-hit.tar</a:t>
            </a:r>
            <a:endParaRPr lang="en-US" altLang="zh-CN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4.0 </a:t>
            </a:r>
            <a:r>
              <a:rPr lang="zh-CN" altLang="en-US" sz="2800" dirty="0"/>
              <a:t>实验包内容介绍</a:t>
            </a:r>
            <a:endParaRPr lang="en-US" altLang="zh-CN" sz="2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/>
              <a:t>mm.c</a:t>
            </a:r>
            <a:r>
              <a:rPr lang="en-US" altLang="zh-CN" sz="2400" dirty="0"/>
              <a:t>  </a:t>
            </a:r>
            <a:r>
              <a:rPr lang="zh-CN" altLang="en-US" sz="2400" dirty="0"/>
              <a:t>实验需要修改的源代码文件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/>
              <a:t>memlib.c</a:t>
            </a:r>
            <a:r>
              <a:rPr lang="en-US" altLang="zh-CN" sz="2400" dirty="0"/>
              <a:t>  </a:t>
            </a:r>
            <a:r>
              <a:rPr lang="zh-CN" altLang="en-US" sz="2400" dirty="0"/>
              <a:t>模拟内存系统，为实验提供如下可用函数：</a:t>
            </a:r>
            <a:endParaRPr lang="en-US" altLang="zh-CN" sz="2400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void *</a:t>
            </a:r>
            <a:r>
              <a:rPr lang="en-US" altLang="zh-CN" dirty="0" err="1"/>
              <a:t>mem_sbrk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incr</a:t>
            </a:r>
            <a:r>
              <a:rPr lang="en-US" altLang="zh-CN" dirty="0"/>
              <a:t>)</a:t>
            </a:r>
            <a:r>
              <a:rPr lang="zh-CN" altLang="en-US" dirty="0"/>
              <a:t>：将堆增加</a:t>
            </a:r>
            <a:r>
              <a:rPr lang="en-US" altLang="zh-CN" dirty="0" err="1"/>
              <a:t>incr</a:t>
            </a:r>
            <a:r>
              <a:rPr lang="zh-CN" altLang="en-US" dirty="0"/>
              <a:t>字节，参数 </a:t>
            </a:r>
            <a:r>
              <a:rPr lang="en-US" altLang="zh-CN" dirty="0" err="1"/>
              <a:t>incr</a:t>
            </a:r>
            <a:r>
              <a:rPr lang="zh-CN" altLang="en-US" dirty="0"/>
              <a:t>是正整数，函数返回新增加堆区域的首字节地址，</a:t>
            </a:r>
            <a:r>
              <a:rPr lang="en-US" altLang="zh-CN" dirty="0" err="1"/>
              <a:t>incr</a:t>
            </a:r>
            <a:r>
              <a:rPr lang="zh-CN" altLang="en-US" dirty="0"/>
              <a:t>不可以是负数。</a:t>
            </a:r>
            <a:endParaRPr lang="zh-CN" altLang="en-US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 </a:t>
            </a:r>
            <a:r>
              <a:rPr lang="en-US" altLang="zh-CN" dirty="0"/>
              <a:t>void *</a:t>
            </a:r>
            <a:r>
              <a:rPr lang="en-US" altLang="zh-CN" dirty="0" err="1"/>
              <a:t>mem_heap_lo</a:t>
            </a:r>
            <a:r>
              <a:rPr lang="en-US" altLang="zh-CN" dirty="0"/>
              <a:t>(void): </a:t>
            </a:r>
            <a:r>
              <a:rPr lang="zh-CN" altLang="en-US" dirty="0"/>
              <a:t>返回指向堆中首字节的指针。</a:t>
            </a:r>
            <a:endParaRPr lang="zh-CN" altLang="en-US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 void *</a:t>
            </a:r>
            <a:r>
              <a:rPr lang="en-US" altLang="zh-CN" dirty="0" err="1"/>
              <a:t>mem_heap_hi</a:t>
            </a:r>
            <a:r>
              <a:rPr lang="en-US" altLang="zh-CN" dirty="0"/>
              <a:t>(void): </a:t>
            </a:r>
            <a:r>
              <a:rPr lang="zh-CN" altLang="en-US" dirty="0"/>
              <a:t>返回指向堆中末尾字节的指针。</a:t>
            </a:r>
            <a:endParaRPr lang="en-US" altLang="zh-CN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mem_heapsize</a:t>
            </a:r>
            <a:r>
              <a:rPr lang="en-US" altLang="zh-CN" dirty="0"/>
              <a:t>(void): </a:t>
            </a:r>
            <a:r>
              <a:rPr lang="zh-CN" altLang="en-US" dirty="0"/>
              <a:t>返回堆大小（字节总数）</a:t>
            </a:r>
            <a:endParaRPr lang="zh-CN" altLang="en-US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mem_pagesize</a:t>
            </a:r>
            <a:r>
              <a:rPr lang="en-US" altLang="zh-CN" dirty="0"/>
              <a:t>(void): </a:t>
            </a:r>
            <a:r>
              <a:rPr lang="zh-CN" altLang="en-US" dirty="0"/>
              <a:t>返回系统的页尺寸</a:t>
            </a:r>
            <a:r>
              <a:rPr lang="en-US" altLang="zh-CN" dirty="0"/>
              <a:t>(</a:t>
            </a:r>
            <a:r>
              <a:rPr lang="zh-CN" altLang="en-US" dirty="0"/>
              <a:t>字节数，</a:t>
            </a:r>
            <a:r>
              <a:rPr lang="en-US" altLang="zh-CN" dirty="0"/>
              <a:t>Linux</a:t>
            </a:r>
            <a:r>
              <a:rPr lang="zh-CN" altLang="en-US" dirty="0"/>
              <a:t>系统是</a:t>
            </a:r>
            <a:r>
              <a:rPr lang="en-US" altLang="zh-CN" dirty="0"/>
              <a:t>4K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endParaRPr lang="en-US" altLang="zh-CN" sz="2400" dirty="0"/>
          </a:p>
        </p:txBody>
      </p:sp>
      <p:sp>
        <p:nvSpPr>
          <p:cNvPr id="4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4.0 </a:t>
            </a:r>
            <a:r>
              <a:rPr lang="zh-CN" altLang="en-US" dirty="0"/>
              <a:t>实验包内容介绍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…)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6600"/>
                </a:solidFill>
              </a:rPr>
              <a:t>mm-</a:t>
            </a:r>
            <a:r>
              <a:rPr lang="en-US" altLang="zh-CN" b="1" dirty="0" err="1">
                <a:solidFill>
                  <a:srgbClr val="006600"/>
                </a:solidFill>
              </a:rPr>
              <a:t>implicit.c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zh-CN" altLang="en-US" dirty="0">
                <a:solidFill>
                  <a:srgbClr val="006600"/>
                </a:solidFill>
              </a:rPr>
              <a:t> 采用隐式空闲链表的分配器代码：</a:t>
            </a:r>
            <a:r>
              <a:rPr lang="zh-CN" altLang="en-US" dirty="0">
                <a:solidFill>
                  <a:srgbClr val="FF0000"/>
                </a:solidFill>
              </a:rPr>
              <a:t>缺少空闲块合并函数</a:t>
            </a:r>
            <a:r>
              <a:rPr lang="en-US" altLang="zh-CN" dirty="0">
                <a:solidFill>
                  <a:srgbClr val="FF0000"/>
                </a:solidFill>
              </a:rPr>
              <a:t>coalesce</a:t>
            </a:r>
            <a:r>
              <a:rPr lang="zh-CN" altLang="en-US" dirty="0">
                <a:solidFill>
                  <a:srgbClr val="FF0000"/>
                </a:solidFill>
              </a:rPr>
              <a:t>的代码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mm-</a:t>
            </a:r>
            <a:r>
              <a:rPr lang="en-US" altLang="zh-CN" dirty="0" err="1">
                <a:solidFill>
                  <a:srgbClr val="FF0000"/>
                </a:solidFill>
              </a:rPr>
              <a:t>implicit.c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的第</a:t>
            </a:r>
            <a:r>
              <a:rPr lang="en-US" altLang="zh-CN" dirty="0">
                <a:solidFill>
                  <a:srgbClr val="FF0000"/>
                </a:solidFill>
              </a:rPr>
              <a:t>301</a:t>
            </a:r>
            <a:r>
              <a:rPr lang="zh-CN" altLang="en-US" dirty="0">
                <a:solidFill>
                  <a:srgbClr val="FF0000"/>
                </a:solidFill>
              </a:rPr>
              <a:t>行处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0066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/>
              <a:t>mdriver.c</a:t>
            </a:r>
            <a:r>
              <a:rPr lang="en-US" altLang="zh-CN" dirty="0"/>
              <a:t>  </a:t>
            </a:r>
            <a:r>
              <a:rPr lang="zh-CN" altLang="en-US" dirty="0"/>
              <a:t>性能评测程序，检查</a:t>
            </a:r>
            <a:r>
              <a:rPr lang="en-US" altLang="zh-CN" dirty="0" err="1"/>
              <a:t>mm.c</a:t>
            </a:r>
            <a:r>
              <a:rPr lang="zh-CN" altLang="en-US" dirty="0"/>
              <a:t>中实现的分配器的正确性、空间利用率、吞吐率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轨迹文件：</a:t>
            </a:r>
            <a:r>
              <a:rPr lang="en-US" altLang="zh-CN" dirty="0" err="1"/>
              <a:t>malloclab</a:t>
            </a:r>
            <a:r>
              <a:rPr lang="en-US" altLang="zh-CN" dirty="0"/>
              <a:t>-handout\traces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malloclab.pdf</a:t>
            </a:r>
            <a:r>
              <a:rPr lang="zh-CN" altLang="en-US" dirty="0"/>
              <a:t>：实验说明文档（英文）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ch09-2虚拟内存-系统</Template>
  <TotalTime>0</TotalTime>
  <Words>5479</Words>
  <Application>WPS 演示</Application>
  <PresentationFormat>全屏显示(4:3)</PresentationFormat>
  <Paragraphs>301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宋体</vt:lpstr>
      <vt:lpstr>Wingdings</vt:lpstr>
      <vt:lpstr>Arial Narrow</vt:lpstr>
      <vt:lpstr>Times New Roman</vt:lpstr>
      <vt:lpstr>Calibri</vt:lpstr>
      <vt:lpstr>Trebuchet MS</vt:lpstr>
      <vt:lpstr>MS PGothic</vt:lpstr>
      <vt:lpstr>黑体</vt:lpstr>
      <vt:lpstr>Wingdings 2</vt:lpstr>
      <vt:lpstr>Droid Sans Fallback</vt:lpstr>
      <vt:lpstr>Gubbi</vt:lpstr>
      <vt:lpstr>Webdings</vt:lpstr>
      <vt:lpstr>Gill Sans</vt:lpstr>
      <vt:lpstr>微软雅黑</vt:lpstr>
      <vt:lpstr>宋体</vt:lpstr>
      <vt:lpstr>Arial Unicode MS</vt:lpstr>
      <vt:lpstr>AR PL UKai CN</vt:lpstr>
      <vt:lpstr>2_template2007</vt:lpstr>
      <vt:lpstr> ICS-LAB8  Dynamic Storage Allocator  动态内存分配器</vt:lpstr>
      <vt:lpstr>一、实验基本信息</vt:lpstr>
      <vt:lpstr>一、实验基本信息</vt:lpstr>
      <vt:lpstr>一、实验基本信息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五、实验报告格式与评分</vt:lpstr>
      <vt:lpstr>六、实验提交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陈一帆</cp:lastModifiedBy>
  <cp:revision>489</cp:revision>
  <cp:lastPrinted>2021-06-11T08:16:20Z</cp:lastPrinted>
  <dcterms:created xsi:type="dcterms:W3CDTF">2021-06-11T08:16:20Z</dcterms:created>
  <dcterms:modified xsi:type="dcterms:W3CDTF">2021-06-11T08:16:20Z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