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5" r:id="rId2"/>
    <p:sldId id="258" r:id="rId3"/>
    <p:sldId id="291" r:id="rId4"/>
    <p:sldId id="261" r:id="rId5"/>
    <p:sldId id="317" r:id="rId6"/>
    <p:sldId id="318" r:id="rId7"/>
    <p:sldId id="319" r:id="rId8"/>
    <p:sldId id="325" r:id="rId9"/>
    <p:sldId id="326" r:id="rId10"/>
    <p:sldId id="327" r:id="rId11"/>
    <p:sldId id="329" r:id="rId12"/>
    <p:sldId id="314" r:id="rId13"/>
    <p:sldId id="330" r:id="rId14"/>
    <p:sldId id="331" r:id="rId15"/>
    <p:sldId id="332" r:id="rId16"/>
    <p:sldId id="290"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3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CF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6" d="100"/>
          <a:sy n="96" d="100"/>
        </p:scale>
        <p:origin x="42" y="315"/>
      </p:cViewPr>
      <p:guideLst>
        <p:guide orient="horz" pos="2156"/>
        <p:guide pos="3864"/>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81987-E7DA-4BA7-B1E7-6117EE600CFB}" type="datetimeFigureOut">
              <a:rPr lang="zh-CN" altLang="en-US" smtClean="0"/>
              <a:t>2020/11/24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6D8B3-534F-4D0F-AF84-F3199E9D77A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EC2BCF-A1EC-4495-A169-B117DFEE7E61}"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5F95F-52E2-4D61-BFBE-72E69038574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EC2BCF-A1EC-4495-A169-B117DFEE7E6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66D8B3-534F-4D0F-AF84-F3199E9D77A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66D8B3-534F-4D0F-AF84-F3199E9D77A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66D8B3-534F-4D0F-AF84-F3199E9D77A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EC2BCF-A1EC-4495-A169-B117DFEE7E6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EC2BCF-A1EC-4495-A169-B117DFEE7E61}" type="slidenum">
              <a:rPr lang="zh-CN" altLang="en-US" smtClean="0"/>
              <a:t>12</a:t>
            </a:fld>
            <a:endParaRPr lang="zh-CN" altLang="en-US"/>
          </a:p>
        </p:txBody>
      </p:sp>
    </p:spTree>
    <p:extLst>
      <p:ext uri="{BB962C8B-B14F-4D97-AF65-F5344CB8AC3E}">
        <p14:creationId xmlns:p14="http://schemas.microsoft.com/office/powerpoint/2010/main" val="2123388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EC2BCF-A1EC-4495-A169-B117DFEE7E61}" type="slidenum">
              <a:rPr lang="zh-CN" altLang="en-US" smtClean="0"/>
              <a:t>16</a:t>
            </a:fld>
            <a:endParaRPr lang="zh-CN" altLang="en-US"/>
          </a:p>
        </p:txBody>
      </p:sp>
    </p:spTree>
    <p:extLst>
      <p:ext uri="{BB962C8B-B14F-4D97-AF65-F5344CB8AC3E}">
        <p14:creationId xmlns:p14="http://schemas.microsoft.com/office/powerpoint/2010/main" val="325940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4"/>
          <p:cNvSpPr txBox="1"/>
          <p:nvPr userDrawn="1"/>
        </p:nvSpPr>
        <p:spPr>
          <a:xfrm>
            <a:off x="4157006" y="250561"/>
            <a:ext cx="3877985" cy="646331"/>
          </a:xfrm>
          <a:prstGeom prst="rect">
            <a:avLst/>
          </a:prstGeom>
          <a:noFill/>
        </p:spPr>
        <p:txBody>
          <a:bodyPr wrap="none" rtlCol="0">
            <a:spAutoFit/>
          </a:bodyPr>
          <a:lstStyle/>
          <a:p>
            <a:pPr algn="ctr"/>
            <a:r>
              <a:rPr lang="zh-CN" altLang="en-US" sz="3600" b="1" dirty="0">
                <a:solidFill>
                  <a:schemeClr val="accent1"/>
                </a:solidFill>
                <a:cs typeface="+mn-ea"/>
                <a:sym typeface="+mn-lt"/>
              </a:rPr>
              <a:t>添加页面标题内容</a:t>
            </a:r>
          </a:p>
        </p:txBody>
      </p:sp>
      <p:sp>
        <p:nvSpPr>
          <p:cNvPr id="6" name="矩形 5"/>
          <p:cNvSpPr/>
          <p:nvPr userDrawn="1"/>
        </p:nvSpPr>
        <p:spPr>
          <a:xfrm>
            <a:off x="2288853" y="855736"/>
            <a:ext cx="7614294" cy="600164"/>
          </a:xfrm>
          <a:prstGeom prst="rect">
            <a:avLst/>
          </a:prstGeom>
        </p:spPr>
        <p:txBody>
          <a:bodyPr wrap="square">
            <a:spAutoFit/>
          </a:bodyPr>
          <a:lstStyle/>
          <a:p>
            <a:pPr algn="ctr"/>
            <a:r>
              <a:rPr lang="zh-CN" altLang="en-US" sz="1100" dirty="0">
                <a:solidFill>
                  <a:schemeClr val="bg2">
                    <a:lumMod val="75000"/>
                  </a:schemeClr>
                </a:solidFill>
                <a:cs typeface="+mn-ea"/>
                <a:sym typeface="+mn-lt"/>
              </a:rPr>
              <a:t>Loem ipsum dolor sameman tanam casectetur adipiscing elit tamam dalam qoue sampe. dolor sameman tanam casectetur adipiscing elit tamam dalam qoue sampe. </a:t>
            </a:r>
          </a:p>
          <a:p>
            <a:pPr algn="ctr"/>
            <a:endParaRPr lang="zh-CN" altLang="en-US" sz="1100" dirty="0">
              <a:solidFill>
                <a:schemeClr val="bg2">
                  <a:lumMod val="75000"/>
                </a:schemeClr>
              </a:solidFill>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flipV="1">
            <a:off x="0" y="428"/>
            <a:ext cx="12192000" cy="68571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stretch>
            <a:fillRect/>
          </a:stretch>
        </p:blipFill>
        <p:spPr>
          <a:xfrm flipV="1">
            <a:off x="0" y="428"/>
            <a:ext cx="12192000" cy="685714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40650-4B88-41DA-BC82-9290C1C3856E}" type="datetimeFigureOut">
              <a:rPr lang="zh-CN" altLang="en-US" smtClean="0"/>
              <a:t>2020/11/24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F1CDF-40AC-44CD-BCB2-B50106A401F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hemeOverride" Target="../theme/themeOverride4.xml"/><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文本框 177"/>
          <p:cNvSpPr txBox="1"/>
          <p:nvPr/>
        </p:nvSpPr>
        <p:spPr>
          <a:xfrm>
            <a:off x="812085" y="2539399"/>
            <a:ext cx="6224781" cy="707886"/>
          </a:xfrm>
          <a:prstGeom prst="rect">
            <a:avLst/>
          </a:prstGeom>
          <a:noFill/>
        </p:spPr>
        <p:txBody>
          <a:bodyPr wrap="none" rtlCol="0">
            <a:spAutoFit/>
          </a:bodyPr>
          <a:lstStyle/>
          <a:p>
            <a:r>
              <a:rPr lang="zh-CN" altLang="zh-CN" sz="4000" b="1" dirty="0">
                <a:solidFill>
                  <a:schemeClr val="accent1"/>
                </a:solidFill>
                <a:cs typeface="+mn-ea"/>
              </a:rPr>
              <a:t>基于</a:t>
            </a:r>
            <a:r>
              <a:rPr lang="en-US" altLang="zh-CN" sz="4000" b="1" dirty="0">
                <a:solidFill>
                  <a:schemeClr val="accent1"/>
                </a:solidFill>
                <a:cs typeface="+mn-ea"/>
              </a:rPr>
              <a:t>FPGA</a:t>
            </a:r>
            <a:r>
              <a:rPr lang="zh-CN" altLang="zh-CN" sz="4000" b="1" dirty="0">
                <a:solidFill>
                  <a:schemeClr val="accent1"/>
                </a:solidFill>
                <a:cs typeface="+mn-ea"/>
              </a:rPr>
              <a:t>的硬件加速算法</a:t>
            </a:r>
            <a:endParaRPr lang="zh-CN" altLang="en-US" sz="4000" b="1" dirty="0">
              <a:solidFill>
                <a:schemeClr val="accent1"/>
              </a:solidFill>
              <a:cs typeface="+mn-ea"/>
              <a:sym typeface="+mn-lt"/>
            </a:endParaRPr>
          </a:p>
        </p:txBody>
      </p:sp>
      <p:sp>
        <p:nvSpPr>
          <p:cNvPr id="3" name="矩形 2"/>
          <p:cNvSpPr/>
          <p:nvPr/>
        </p:nvSpPr>
        <p:spPr>
          <a:xfrm>
            <a:off x="1042147" y="4535252"/>
            <a:ext cx="2351926" cy="338554"/>
          </a:xfrm>
          <a:prstGeom prst="rect">
            <a:avLst/>
          </a:prstGeom>
        </p:spPr>
        <p:txBody>
          <a:bodyPr wrap="none">
            <a:spAutoFit/>
          </a:bodyPr>
          <a:lstStyle/>
          <a:p>
            <a:r>
              <a:rPr lang="zh-CN" altLang="en-US" sz="1600" dirty="0"/>
              <a:t>汇报人：陈一帆  谢肖潇</a:t>
            </a:r>
          </a:p>
        </p:txBody>
      </p:sp>
    </p:spTree>
  </p:cSld>
  <p:clrMapOvr>
    <a:masterClrMapping/>
  </p:clrMapOvr>
  <mc:AlternateContent xmlns:mc="http://schemas.openxmlformats.org/markup-compatibility/2006">
    <mc:Choice xmlns:p14="http://schemas.microsoft.com/office/powerpoint/2010/main" Requires="p14">
      <p:transition spd="slow" p14:dur="1400" advTm="11183">
        <p:blinds/>
      </p:transition>
    </mc:Choice>
    <mc:Fallback>
      <p:transition spd="slow" advTm="11183">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78"/>
                                        </p:tgtEl>
                                        <p:attrNameLst>
                                          <p:attrName>style.visibility</p:attrName>
                                        </p:attrNameLst>
                                      </p:cBhvr>
                                      <p:to>
                                        <p:strVal val="visible"/>
                                      </p:to>
                                    </p:set>
                                    <p:anim calcmode="lin" valueType="num">
                                      <p:cBhvr>
                                        <p:cTn id="7" dur="500" fill="hold"/>
                                        <p:tgtEl>
                                          <p:spTgt spid="178"/>
                                        </p:tgtEl>
                                        <p:attrNameLst>
                                          <p:attrName>ppt_w</p:attrName>
                                        </p:attrNameLst>
                                      </p:cBhvr>
                                      <p:tavLst>
                                        <p:tav tm="0">
                                          <p:val>
                                            <p:fltVal val="0"/>
                                          </p:val>
                                        </p:tav>
                                        <p:tav tm="100000">
                                          <p:val>
                                            <p:strVal val="#ppt_w"/>
                                          </p:val>
                                        </p:tav>
                                      </p:tavLst>
                                    </p:anim>
                                    <p:anim calcmode="lin" valueType="num">
                                      <p:cBhvr>
                                        <p:cTn id="8" dur="500" fill="hold"/>
                                        <p:tgtEl>
                                          <p:spTgt spid="178"/>
                                        </p:tgtEl>
                                        <p:attrNameLst>
                                          <p:attrName>ppt_h</p:attrName>
                                        </p:attrNameLst>
                                      </p:cBhvr>
                                      <p:tavLst>
                                        <p:tav tm="0">
                                          <p:val>
                                            <p:fltVal val="0"/>
                                          </p:val>
                                        </p:tav>
                                        <p:tav tm="100000">
                                          <p:val>
                                            <p:strVal val="#ppt_h"/>
                                          </p:val>
                                        </p:tav>
                                      </p:tavLst>
                                    </p:anim>
                                    <p:animEffect transition="in" filter="fade">
                                      <p:cBhvr>
                                        <p:cTn id="9"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6705" y="343535"/>
            <a:ext cx="2672080" cy="521970"/>
          </a:xfrm>
          <a:prstGeom prst="rect">
            <a:avLst/>
          </a:prstGeom>
          <a:noFill/>
        </p:spPr>
        <p:txBody>
          <a:bodyPr wrap="none" rtlCol="0" anchor="t">
            <a:spAutoFit/>
          </a:bodyPr>
          <a:lstStyle/>
          <a:p>
            <a:r>
              <a:rPr lang="zh-CN" altLang="en-US" sz="2800" b="1">
                <a:latin typeface="+mj-ea"/>
                <a:ea typeface="+mj-ea"/>
                <a:cs typeface="+mj-ea"/>
                <a:sym typeface="+mn-ea"/>
              </a:rPr>
              <a:t>两种方式的区别</a:t>
            </a:r>
          </a:p>
        </p:txBody>
      </p:sp>
      <p:grpSp>
        <p:nvGrpSpPr>
          <p:cNvPr id="3" name="e0b6ad73-686c-49fd-bc37-e8d334bec4d6"/>
          <p:cNvGrpSpPr>
            <a:grpSpLocks noChangeAspect="1"/>
          </p:cNvGrpSpPr>
          <p:nvPr/>
        </p:nvGrpSpPr>
        <p:grpSpPr>
          <a:xfrm>
            <a:off x="1505899" y="1726277"/>
            <a:ext cx="9179971" cy="3932961"/>
            <a:chOff x="1451289" y="1633840"/>
            <a:chExt cx="9179971" cy="3932961"/>
          </a:xfrm>
        </p:grpSpPr>
        <p:sp>
          <p:nvSpPr>
            <p:cNvPr id="4" name="is1ide-Rectangle 1"/>
            <p:cNvSpPr/>
            <p:nvPr/>
          </p:nvSpPr>
          <p:spPr>
            <a:xfrm rot="18900000">
              <a:off x="5302469" y="1633840"/>
              <a:ext cx="1588917" cy="1588917"/>
            </a:xfrm>
            <a:prstGeom prst="rect">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 name="is1ide-Rectangle 2"/>
            <p:cNvSpPr/>
            <p:nvPr/>
          </p:nvSpPr>
          <p:spPr>
            <a:xfrm rot="18900000">
              <a:off x="5310703" y="3994353"/>
              <a:ext cx="1572448" cy="1572448"/>
            </a:xfrm>
            <a:prstGeom prst="rect">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6" name="is1ide-Rectangle 3"/>
            <p:cNvSpPr/>
            <p:nvPr/>
          </p:nvSpPr>
          <p:spPr>
            <a:xfrm rot="18900000">
              <a:off x="4131876" y="2810890"/>
              <a:ext cx="1589215" cy="1589215"/>
            </a:xfrm>
            <a:prstGeom prst="rect">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7" name="is1ide-Rectangle 4"/>
            <p:cNvSpPr/>
            <p:nvPr/>
          </p:nvSpPr>
          <p:spPr>
            <a:xfrm rot="18900000">
              <a:off x="6476283" y="2802392"/>
              <a:ext cx="1606208" cy="1606208"/>
            </a:xfrm>
            <a:prstGeom prst="rect">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8" name="is1ide-Rectangle 5"/>
            <p:cNvSpPr/>
            <p:nvPr/>
          </p:nvSpPr>
          <p:spPr>
            <a:xfrm rot="18900000">
              <a:off x="5353796" y="2895387"/>
              <a:ext cx="1420218" cy="1420218"/>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nvGrpSpPr>
            <p:cNvPr id="13" name="Group 10"/>
            <p:cNvGrpSpPr/>
            <p:nvPr/>
          </p:nvGrpSpPr>
          <p:grpSpPr>
            <a:xfrm>
              <a:off x="7582522" y="2216683"/>
              <a:ext cx="3028537" cy="737239"/>
              <a:chOff x="7582522" y="2216683"/>
              <a:chExt cx="3028537" cy="737239"/>
            </a:xfrm>
          </p:grpSpPr>
          <p:sp>
            <p:nvSpPr>
              <p:cNvPr id="25" name="is1ide-Rectangle 37"/>
              <p:cNvSpPr/>
              <p:nvPr/>
            </p:nvSpPr>
            <p:spPr>
              <a:xfrm>
                <a:off x="8463902" y="2492257"/>
                <a:ext cx="2147157" cy="461665"/>
              </a:xfrm>
              <a:prstGeom prst="rect">
                <a:avLst/>
              </a:prstGeom>
            </p:spPr>
            <p:txBody>
              <a:bodyPr wrap="square" lIns="0" tIns="0" rIns="0" bIns="0">
                <a:normAutofit/>
              </a:bodyPr>
              <a:lstStyle/>
              <a:p>
                <a:pPr>
                  <a:lnSpc>
                    <a:spcPct val="120000"/>
                  </a:lnSpc>
                  <a:defRPr/>
                </a:pPr>
                <a:endParaRPr lang="zh-CN" altLang="en-US" sz="1000">
                  <a:solidFill>
                    <a:schemeClr val="dk1">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is1ide-TextBox 38"/>
              <p:cNvSpPr txBox="1"/>
              <p:nvPr/>
            </p:nvSpPr>
            <p:spPr bwMode="auto">
              <a:xfrm>
                <a:off x="7582522" y="2216683"/>
                <a:ext cx="2147157" cy="2215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rmAutofit lnSpcReduction="10000"/>
              </a:bodyPr>
              <a:lstStyle/>
              <a:p>
                <a:pPr latinLnBrk="0">
                  <a:buClr>
                    <a:prstClr val="white"/>
                  </a:buClr>
                  <a:defRPr/>
                </a:pPr>
                <a:r>
                  <a:rPr lang="zh-CN" altLang="en-US" sz="1600" b="1">
                    <a:solidFill>
                      <a:schemeClr val="accent1"/>
                    </a:solidFill>
                    <a:latin typeface="Arial" panose="020B0604020202020204" pitchFamily="34" charset="0"/>
                    <a:ea typeface="微软雅黑" panose="020B0503020204020204" pitchFamily="34" charset="-122"/>
                    <a:sym typeface="Arial" panose="020B0604020202020204" pitchFamily="34" charset="0"/>
                  </a:rPr>
                  <a:t> </a:t>
                </a:r>
              </a:p>
            </p:txBody>
          </p:sp>
        </p:grpSp>
        <p:grpSp>
          <p:nvGrpSpPr>
            <p:cNvPr id="14" name="Group 12"/>
            <p:cNvGrpSpPr/>
            <p:nvPr/>
          </p:nvGrpSpPr>
          <p:grpSpPr>
            <a:xfrm>
              <a:off x="8484103" y="4367072"/>
              <a:ext cx="2147157" cy="683264"/>
              <a:chOff x="8484103" y="4367072"/>
              <a:chExt cx="2147157" cy="683264"/>
            </a:xfrm>
          </p:grpSpPr>
          <p:sp>
            <p:nvSpPr>
              <p:cNvPr id="23" name="is1ide-Rectangle 39"/>
              <p:cNvSpPr/>
              <p:nvPr/>
            </p:nvSpPr>
            <p:spPr>
              <a:xfrm>
                <a:off x="8484103" y="4588671"/>
                <a:ext cx="2147157" cy="461665"/>
              </a:xfrm>
              <a:prstGeom prst="rect">
                <a:avLst/>
              </a:prstGeom>
            </p:spPr>
            <p:txBody>
              <a:bodyPr wrap="square" lIns="0" tIns="0" rIns="0" bIns="0">
                <a:normAutofit/>
              </a:bodyPr>
              <a:lstStyle/>
              <a:p>
                <a:pPr>
                  <a:lnSpc>
                    <a:spcPct val="120000"/>
                  </a:lnSpc>
                  <a:defRPr/>
                </a:pPr>
                <a:endParaRPr lang="zh-CN" altLang="en-US" sz="1000">
                  <a:solidFill>
                    <a:schemeClr val="dk1">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is1ide-TextBox 40"/>
              <p:cNvSpPr txBox="1"/>
              <p:nvPr/>
            </p:nvSpPr>
            <p:spPr bwMode="auto">
              <a:xfrm>
                <a:off x="8484103" y="4367072"/>
                <a:ext cx="2147157" cy="2215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rmAutofit lnSpcReduction="10000"/>
              </a:bodyPr>
              <a:lstStyle/>
              <a:p>
                <a:pPr latinLnBrk="0">
                  <a:buClr>
                    <a:prstClr val="white"/>
                  </a:buClr>
                  <a:defRPr/>
                </a:pPr>
                <a:r>
                  <a:rPr lang="zh-CN" altLang="en-US" sz="1600" b="1">
                    <a:solidFill>
                      <a:schemeClr val="accent2"/>
                    </a:solidFill>
                    <a:latin typeface="Arial" panose="020B0604020202020204" pitchFamily="34" charset="0"/>
                    <a:ea typeface="微软雅黑" panose="020B0503020204020204" pitchFamily="34" charset="-122"/>
                    <a:sym typeface="Arial" panose="020B0604020202020204" pitchFamily="34" charset="0"/>
                  </a:rPr>
                  <a:t> </a:t>
                </a:r>
              </a:p>
            </p:txBody>
          </p:sp>
        </p:grpSp>
        <p:grpSp>
          <p:nvGrpSpPr>
            <p:cNvPr id="15" name="Group 9"/>
            <p:cNvGrpSpPr/>
            <p:nvPr/>
          </p:nvGrpSpPr>
          <p:grpSpPr>
            <a:xfrm>
              <a:off x="1451289" y="4788817"/>
              <a:ext cx="2147157" cy="683264"/>
              <a:chOff x="1451289" y="4788817"/>
              <a:chExt cx="2147157" cy="683264"/>
            </a:xfrm>
          </p:grpSpPr>
          <p:sp>
            <p:nvSpPr>
              <p:cNvPr id="21" name="is1ide-Rectangle 41"/>
              <p:cNvSpPr/>
              <p:nvPr/>
            </p:nvSpPr>
            <p:spPr>
              <a:xfrm>
                <a:off x="1451289" y="5010416"/>
                <a:ext cx="2147157" cy="461665"/>
              </a:xfrm>
              <a:prstGeom prst="rect">
                <a:avLst/>
              </a:prstGeom>
            </p:spPr>
            <p:txBody>
              <a:bodyPr wrap="square" lIns="0" tIns="0" rIns="0" bIns="0">
                <a:normAutofit/>
              </a:bodyPr>
              <a:lstStyle/>
              <a:p>
                <a:pPr algn="r">
                  <a:lnSpc>
                    <a:spcPct val="120000"/>
                  </a:lnSpc>
                  <a:defRPr/>
                </a:pPr>
                <a:endParaRPr lang="zh-CN" altLang="en-US" sz="1000">
                  <a:solidFill>
                    <a:schemeClr val="dk1">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is1ide-TextBox 42"/>
              <p:cNvSpPr txBox="1"/>
              <p:nvPr/>
            </p:nvSpPr>
            <p:spPr bwMode="auto">
              <a:xfrm>
                <a:off x="1451289" y="4788817"/>
                <a:ext cx="2147157" cy="2215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rmAutofit lnSpcReduction="10000"/>
              </a:bodyPr>
              <a:lstStyle/>
              <a:p>
                <a:pPr algn="r" latinLnBrk="0">
                  <a:buClr>
                    <a:prstClr val="white"/>
                  </a:buClr>
                  <a:defRPr/>
                </a:pPr>
                <a:r>
                  <a:rPr lang="zh-CN" altLang="en-US" sz="1600" b="1">
                    <a:solidFill>
                      <a:schemeClr val="accent3"/>
                    </a:solidFill>
                    <a:latin typeface="Arial" panose="020B0604020202020204" pitchFamily="34" charset="0"/>
                    <a:ea typeface="微软雅黑" panose="020B0503020204020204" pitchFamily="34" charset="-122"/>
                    <a:sym typeface="Arial" panose="020B0604020202020204" pitchFamily="34" charset="0"/>
                  </a:rPr>
                  <a:t> </a:t>
                </a:r>
              </a:p>
            </p:txBody>
          </p:sp>
        </p:grpSp>
        <p:grpSp>
          <p:nvGrpSpPr>
            <p:cNvPr id="16" name="Group 7"/>
            <p:cNvGrpSpPr/>
            <p:nvPr/>
          </p:nvGrpSpPr>
          <p:grpSpPr>
            <a:xfrm>
              <a:off x="1451289" y="2316499"/>
              <a:ext cx="2147157" cy="683264"/>
              <a:chOff x="1451289" y="2316499"/>
              <a:chExt cx="2147157" cy="683264"/>
            </a:xfrm>
          </p:grpSpPr>
          <p:sp>
            <p:nvSpPr>
              <p:cNvPr id="19" name="is1ide-Rectangle 43"/>
              <p:cNvSpPr/>
              <p:nvPr/>
            </p:nvSpPr>
            <p:spPr>
              <a:xfrm>
                <a:off x="1451289" y="2538098"/>
                <a:ext cx="2147157" cy="461665"/>
              </a:xfrm>
              <a:prstGeom prst="rect">
                <a:avLst/>
              </a:prstGeom>
            </p:spPr>
            <p:txBody>
              <a:bodyPr wrap="square" lIns="0" tIns="0" rIns="0" bIns="0">
                <a:normAutofit/>
              </a:bodyPr>
              <a:lstStyle/>
              <a:p>
                <a:pPr algn="r">
                  <a:lnSpc>
                    <a:spcPct val="120000"/>
                  </a:lnSpc>
                  <a:defRPr/>
                </a:pPr>
                <a:endParaRPr lang="zh-CN" altLang="en-US" sz="1000">
                  <a:solidFill>
                    <a:schemeClr val="dk1">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is1ide-TextBox 44"/>
              <p:cNvSpPr txBox="1"/>
              <p:nvPr/>
            </p:nvSpPr>
            <p:spPr bwMode="auto">
              <a:xfrm>
                <a:off x="1451289" y="2316499"/>
                <a:ext cx="2147157" cy="2215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rmAutofit lnSpcReduction="10000"/>
              </a:bodyPr>
              <a:lstStyle/>
              <a:p>
                <a:pPr algn="r" latinLnBrk="0">
                  <a:buClr>
                    <a:prstClr val="white"/>
                  </a:buClr>
                  <a:defRPr/>
                </a:pPr>
                <a:r>
                  <a:rPr lang="zh-CN" altLang="en-US" sz="1600" b="1">
                    <a:solidFill>
                      <a:schemeClr val="accent4"/>
                    </a:solidFill>
                    <a:latin typeface="Arial" panose="020B0604020202020204" pitchFamily="34" charset="0"/>
                    <a:ea typeface="微软雅黑" panose="020B0503020204020204" pitchFamily="34" charset="-122"/>
                    <a:sym typeface="Arial" panose="020B0604020202020204" pitchFamily="34" charset="0"/>
                  </a:rPr>
                  <a:t> </a:t>
                </a:r>
              </a:p>
            </p:txBody>
          </p:sp>
        </p:grpSp>
        <p:grpSp>
          <p:nvGrpSpPr>
            <p:cNvPr id="17" name="Group 6"/>
            <p:cNvGrpSpPr/>
            <p:nvPr/>
          </p:nvGrpSpPr>
          <p:grpSpPr>
            <a:xfrm>
              <a:off x="5157121" y="3297475"/>
              <a:ext cx="1869410" cy="655564"/>
              <a:chOff x="5157121" y="3297475"/>
              <a:chExt cx="1869410" cy="655564"/>
            </a:xfrm>
          </p:grpSpPr>
          <p:sp>
            <p:nvSpPr>
              <p:cNvPr id="18" name="is1ide-TextBox 45"/>
              <p:cNvSpPr txBox="1"/>
              <p:nvPr/>
            </p:nvSpPr>
            <p:spPr bwMode="auto">
              <a:xfrm>
                <a:off x="5553217" y="3297475"/>
                <a:ext cx="1077218" cy="1938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rmAutofit lnSpcReduction="10000"/>
              </a:bodyPr>
              <a:lstStyle/>
              <a:p>
                <a:pPr algn="ctr" latinLnBrk="0">
                  <a:buClr>
                    <a:prstClr val="white"/>
                  </a:buClr>
                  <a:defRPr/>
                </a:pPr>
                <a:endParaRPr lang="zh-CN" altLang="en-US" sz="14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is1ide-Rectangle 46"/>
              <p:cNvSpPr/>
              <p:nvPr/>
            </p:nvSpPr>
            <p:spPr>
              <a:xfrm>
                <a:off x="5157121" y="3491374"/>
                <a:ext cx="1869410" cy="461665"/>
              </a:xfrm>
              <a:prstGeom prst="rect">
                <a:avLst/>
              </a:prstGeom>
            </p:spPr>
            <p:txBody>
              <a:bodyPr wrap="square">
                <a:normAutofit/>
              </a:bodyPr>
              <a:lstStyle/>
              <a:p>
                <a:pPr algn="ctr">
                  <a:lnSpc>
                    <a:spcPct val="120000"/>
                  </a:lnSpc>
                  <a:defRPr/>
                </a:pPr>
                <a:endParaRPr lang="zh-CN" altLang="en-US" sz="80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9" name="文本框 28"/>
          <p:cNvSpPr txBox="1"/>
          <p:nvPr/>
        </p:nvSpPr>
        <p:spPr>
          <a:xfrm>
            <a:off x="5441315" y="2070100"/>
            <a:ext cx="518795" cy="460375"/>
          </a:xfrm>
          <a:prstGeom prst="rect">
            <a:avLst/>
          </a:prstGeom>
          <a:noFill/>
        </p:spPr>
        <p:txBody>
          <a:bodyPr wrap="square" rtlCol="0">
            <a:spAutoFit/>
          </a:bodyPr>
          <a:lstStyle/>
          <a:p>
            <a:r>
              <a:rPr lang="zh-CN" altLang="en-US" sz="2400">
                <a:solidFill>
                  <a:schemeClr val="bg1"/>
                </a:solidFill>
              </a:rPr>
              <a:t>       </a:t>
            </a:r>
          </a:p>
        </p:txBody>
      </p:sp>
      <p:sp>
        <p:nvSpPr>
          <p:cNvPr id="30" name="文本框 29"/>
          <p:cNvSpPr txBox="1"/>
          <p:nvPr/>
        </p:nvSpPr>
        <p:spPr>
          <a:xfrm>
            <a:off x="6619240" y="2331085"/>
            <a:ext cx="503555" cy="460375"/>
          </a:xfrm>
          <a:prstGeom prst="rect">
            <a:avLst/>
          </a:prstGeom>
          <a:noFill/>
        </p:spPr>
        <p:txBody>
          <a:bodyPr wrap="square" rtlCol="0">
            <a:spAutoFit/>
          </a:bodyPr>
          <a:lstStyle/>
          <a:p>
            <a:endParaRPr lang="zh-CN" altLang="en-US" sz="2400">
              <a:solidFill>
                <a:schemeClr val="bg1"/>
              </a:solidFill>
            </a:endParaRPr>
          </a:p>
        </p:txBody>
      </p:sp>
      <p:sp>
        <p:nvSpPr>
          <p:cNvPr id="31" name="文本框 30"/>
          <p:cNvSpPr txBox="1"/>
          <p:nvPr/>
        </p:nvSpPr>
        <p:spPr>
          <a:xfrm>
            <a:off x="6262370" y="1948815"/>
            <a:ext cx="498475" cy="460375"/>
          </a:xfrm>
          <a:prstGeom prst="rect">
            <a:avLst/>
          </a:prstGeom>
          <a:noFill/>
        </p:spPr>
        <p:txBody>
          <a:bodyPr wrap="square" rtlCol="0">
            <a:spAutoFit/>
          </a:bodyPr>
          <a:lstStyle/>
          <a:p>
            <a:endParaRPr lang="zh-CN" altLang="en-US" sz="2400">
              <a:solidFill>
                <a:schemeClr val="bg1"/>
              </a:solidFill>
            </a:endParaRPr>
          </a:p>
        </p:txBody>
      </p:sp>
      <p:sp>
        <p:nvSpPr>
          <p:cNvPr id="32" name="文本框 31"/>
          <p:cNvSpPr txBox="1"/>
          <p:nvPr/>
        </p:nvSpPr>
        <p:spPr>
          <a:xfrm>
            <a:off x="7273290" y="3060700"/>
            <a:ext cx="403860" cy="460375"/>
          </a:xfrm>
          <a:prstGeom prst="rect">
            <a:avLst/>
          </a:prstGeom>
          <a:noFill/>
        </p:spPr>
        <p:txBody>
          <a:bodyPr wrap="square" rtlCol="0">
            <a:spAutoFit/>
          </a:bodyPr>
          <a:lstStyle/>
          <a:p>
            <a:endParaRPr lang="zh-CN" altLang="en-US" sz="2400">
              <a:solidFill>
                <a:schemeClr val="bg1"/>
              </a:solidFill>
            </a:endParaRPr>
          </a:p>
        </p:txBody>
      </p:sp>
      <p:sp>
        <p:nvSpPr>
          <p:cNvPr id="33" name="文本框 32"/>
          <p:cNvSpPr txBox="1"/>
          <p:nvPr/>
        </p:nvSpPr>
        <p:spPr>
          <a:xfrm>
            <a:off x="7275195" y="3689985"/>
            <a:ext cx="446405" cy="460375"/>
          </a:xfrm>
          <a:prstGeom prst="rect">
            <a:avLst/>
          </a:prstGeom>
          <a:noFill/>
        </p:spPr>
        <p:txBody>
          <a:bodyPr wrap="square" rtlCol="0">
            <a:spAutoFit/>
          </a:bodyPr>
          <a:lstStyle/>
          <a:p>
            <a:endParaRPr lang="zh-CN" altLang="en-US" sz="2400">
              <a:solidFill>
                <a:schemeClr val="bg1"/>
              </a:solidFill>
            </a:endParaRPr>
          </a:p>
        </p:txBody>
      </p:sp>
      <p:sp>
        <p:nvSpPr>
          <p:cNvPr id="34" name="文本框 33"/>
          <p:cNvSpPr txBox="1"/>
          <p:nvPr/>
        </p:nvSpPr>
        <p:spPr>
          <a:xfrm>
            <a:off x="6619240" y="4702175"/>
            <a:ext cx="424815" cy="460375"/>
          </a:xfrm>
          <a:prstGeom prst="rect">
            <a:avLst/>
          </a:prstGeom>
          <a:noFill/>
        </p:spPr>
        <p:txBody>
          <a:bodyPr wrap="square" rtlCol="0">
            <a:spAutoFit/>
          </a:bodyPr>
          <a:lstStyle/>
          <a:p>
            <a:endParaRPr lang="zh-CN" altLang="en-US" sz="2400">
              <a:solidFill>
                <a:schemeClr val="bg1"/>
              </a:solidFill>
            </a:endParaRPr>
          </a:p>
        </p:txBody>
      </p:sp>
      <p:sp>
        <p:nvSpPr>
          <p:cNvPr id="35" name="文本框 34"/>
          <p:cNvSpPr txBox="1"/>
          <p:nvPr/>
        </p:nvSpPr>
        <p:spPr>
          <a:xfrm>
            <a:off x="6198235" y="5104130"/>
            <a:ext cx="588010" cy="460375"/>
          </a:xfrm>
          <a:prstGeom prst="rect">
            <a:avLst/>
          </a:prstGeom>
          <a:noFill/>
        </p:spPr>
        <p:txBody>
          <a:bodyPr wrap="square" rtlCol="0">
            <a:spAutoFit/>
          </a:bodyPr>
          <a:lstStyle/>
          <a:p>
            <a:endParaRPr lang="zh-CN" altLang="en-US" sz="2400">
              <a:solidFill>
                <a:schemeClr val="bg1"/>
              </a:solidFill>
            </a:endParaRPr>
          </a:p>
        </p:txBody>
      </p:sp>
      <p:sp>
        <p:nvSpPr>
          <p:cNvPr id="39" name="文本框 38"/>
          <p:cNvSpPr txBox="1"/>
          <p:nvPr/>
        </p:nvSpPr>
        <p:spPr>
          <a:xfrm>
            <a:off x="4487545" y="2980055"/>
            <a:ext cx="551815" cy="1600200"/>
          </a:xfrm>
          <a:prstGeom prst="rect">
            <a:avLst/>
          </a:prstGeom>
          <a:noFill/>
        </p:spPr>
        <p:txBody>
          <a:bodyPr vert="eaVert" wrap="square" rtlCol="0">
            <a:spAutoFit/>
          </a:bodyPr>
          <a:lstStyle/>
          <a:p>
            <a:r>
              <a:rPr lang="zh-CN" altLang="en-US" sz="2400">
                <a:solidFill>
                  <a:schemeClr val="bg1"/>
                </a:solidFill>
              </a:rPr>
              <a:t>定制指令</a:t>
            </a:r>
          </a:p>
        </p:txBody>
      </p:sp>
      <p:sp>
        <p:nvSpPr>
          <p:cNvPr id="40" name="文本框 39"/>
          <p:cNvSpPr txBox="1"/>
          <p:nvPr/>
        </p:nvSpPr>
        <p:spPr>
          <a:xfrm flipH="1">
            <a:off x="7044055" y="2980055"/>
            <a:ext cx="921385" cy="1479550"/>
          </a:xfrm>
          <a:prstGeom prst="rect">
            <a:avLst/>
          </a:prstGeom>
          <a:noFill/>
        </p:spPr>
        <p:txBody>
          <a:bodyPr vert="eaVert" wrap="square" rtlCol="0">
            <a:spAutoFit/>
          </a:bodyPr>
          <a:lstStyle/>
          <a:p>
            <a:pPr algn="ctr"/>
            <a:r>
              <a:rPr lang="zh-CN" altLang="en-US" sz="2400">
                <a:solidFill>
                  <a:schemeClr val="bg1"/>
                </a:solidFill>
              </a:rPr>
              <a:t>指令</a:t>
            </a:r>
          </a:p>
          <a:p>
            <a:pPr algn="ctr"/>
            <a:r>
              <a:rPr lang="zh-CN" altLang="en-US" sz="2400">
                <a:solidFill>
                  <a:schemeClr val="bg1"/>
                </a:solidFill>
              </a:rPr>
              <a:t>硬件外围</a:t>
            </a:r>
          </a:p>
        </p:txBody>
      </p:sp>
      <p:pic>
        <p:nvPicPr>
          <p:cNvPr id="66" name="图片 65" descr="5d0c333c516db"/>
          <p:cNvPicPr>
            <a:picLocks noChangeAspect="1"/>
          </p:cNvPicPr>
          <p:nvPr/>
        </p:nvPicPr>
        <p:blipFill>
          <a:blip r:embed="rId2"/>
          <a:stretch>
            <a:fillRect/>
          </a:stretch>
        </p:blipFill>
        <p:spPr>
          <a:xfrm>
            <a:off x="5023485" y="2927350"/>
            <a:ext cx="2245360" cy="1585595"/>
          </a:xfrm>
          <a:prstGeom prst="rect">
            <a:avLst/>
          </a:prstGeom>
        </p:spPr>
      </p:pic>
      <p:sp>
        <p:nvSpPr>
          <p:cNvPr id="45" name="文本框 44"/>
          <p:cNvSpPr txBox="1"/>
          <p:nvPr/>
        </p:nvSpPr>
        <p:spPr>
          <a:xfrm>
            <a:off x="565785" y="3205480"/>
            <a:ext cx="2882265" cy="2168525"/>
          </a:xfrm>
          <a:prstGeom prst="rect">
            <a:avLst/>
          </a:prstGeom>
          <a:noFill/>
        </p:spPr>
        <p:txBody>
          <a:bodyPr wrap="square" rtlCol="0">
            <a:spAutoFit/>
          </a:bodyPr>
          <a:lstStyle/>
          <a:p>
            <a:pPr algn="just">
              <a:lnSpc>
                <a:spcPct val="150000"/>
              </a:lnSpc>
            </a:pPr>
            <a:r>
              <a:rPr lang="zh-CN" altLang="en-US"/>
              <a:t>需要有限数目的操作数，并返回一个结果。根据处理器指令集架构的不同，操作数也各异，并且无法访问总线。</a:t>
            </a:r>
          </a:p>
        </p:txBody>
      </p:sp>
      <p:sp>
        <p:nvSpPr>
          <p:cNvPr id="46" name="文本框 45"/>
          <p:cNvSpPr txBox="1"/>
          <p:nvPr/>
        </p:nvSpPr>
        <p:spPr>
          <a:xfrm>
            <a:off x="8952230" y="1733550"/>
            <a:ext cx="2439670" cy="2027555"/>
          </a:xfrm>
          <a:prstGeom prst="rect">
            <a:avLst/>
          </a:prstGeom>
          <a:noFill/>
        </p:spPr>
        <p:txBody>
          <a:bodyPr wrap="square" rtlCol="0">
            <a:spAutoFit/>
          </a:bodyPr>
          <a:lstStyle/>
          <a:p>
            <a:pPr algn="just">
              <a:lnSpc>
                <a:spcPct val="140000"/>
              </a:lnSpc>
            </a:pPr>
            <a:r>
              <a:rPr lang="zh-CN" altLang="en-US"/>
              <a:t>工作的同时CPU可以继续运行代码并且可以访问系统中的其它外围电路或存储器，而无须CPU介入。</a:t>
            </a:r>
          </a:p>
        </p:txBody>
      </p:sp>
      <p:sp>
        <p:nvSpPr>
          <p:cNvPr id="47" name="文本框 46"/>
          <p:cNvSpPr txBox="1"/>
          <p:nvPr/>
        </p:nvSpPr>
        <p:spPr>
          <a:xfrm>
            <a:off x="5583555" y="1999615"/>
            <a:ext cx="1202055" cy="706755"/>
          </a:xfrm>
          <a:prstGeom prst="rect">
            <a:avLst/>
          </a:prstGeom>
          <a:noFill/>
        </p:spPr>
        <p:txBody>
          <a:bodyPr wrap="square" rtlCol="0">
            <a:spAutoFit/>
          </a:bodyPr>
          <a:lstStyle/>
          <a:p>
            <a:pPr algn="ctr"/>
            <a:r>
              <a:rPr lang="zh-CN" altLang="en-US" sz="2000">
                <a:solidFill>
                  <a:schemeClr val="bg1"/>
                </a:solidFill>
              </a:rPr>
              <a:t>执行周期少</a:t>
            </a:r>
          </a:p>
        </p:txBody>
      </p:sp>
      <p:sp>
        <p:nvSpPr>
          <p:cNvPr id="48" name="文本框 47"/>
          <p:cNvSpPr txBox="1"/>
          <p:nvPr/>
        </p:nvSpPr>
        <p:spPr>
          <a:xfrm rot="19260000">
            <a:off x="3456940" y="1583690"/>
            <a:ext cx="1757045" cy="306705"/>
          </a:xfrm>
          <a:prstGeom prst="rect">
            <a:avLst/>
          </a:prstGeom>
          <a:noFill/>
        </p:spPr>
        <p:txBody>
          <a:bodyPr wrap="square" rtlCol="0">
            <a:spAutoFit/>
          </a:bodyPr>
          <a:lstStyle/>
          <a:p>
            <a:r>
              <a:rPr lang="zh-CN" altLang="en-US" sz="1400"/>
              <a:t>产生的开销要更少</a:t>
            </a:r>
          </a:p>
        </p:txBody>
      </p:sp>
      <p:sp>
        <p:nvSpPr>
          <p:cNvPr id="49" name="文本框 48"/>
          <p:cNvSpPr txBox="1"/>
          <p:nvPr/>
        </p:nvSpPr>
        <p:spPr>
          <a:xfrm>
            <a:off x="5563235" y="4733925"/>
            <a:ext cx="1242060" cy="706755"/>
          </a:xfrm>
          <a:prstGeom prst="rect">
            <a:avLst/>
          </a:prstGeom>
          <a:noFill/>
        </p:spPr>
        <p:txBody>
          <a:bodyPr wrap="square" rtlCol="0">
            <a:spAutoFit/>
          </a:bodyPr>
          <a:lstStyle/>
          <a:p>
            <a:pPr algn="ctr"/>
            <a:r>
              <a:rPr lang="zh-CN" altLang="en-US" sz="2000">
                <a:solidFill>
                  <a:schemeClr val="bg1"/>
                </a:solidFill>
              </a:rPr>
              <a:t>执行周期</a:t>
            </a:r>
          </a:p>
          <a:p>
            <a:pPr algn="ctr"/>
            <a:r>
              <a:rPr lang="zh-CN" altLang="en-US" sz="2000">
                <a:solidFill>
                  <a:schemeClr val="bg1"/>
                </a:solidFill>
              </a:rPr>
              <a:t>多</a:t>
            </a:r>
          </a:p>
        </p:txBody>
      </p:sp>
      <p:sp>
        <p:nvSpPr>
          <p:cNvPr id="51" name="左弧形箭头 50"/>
          <p:cNvSpPr/>
          <p:nvPr/>
        </p:nvSpPr>
        <p:spPr>
          <a:xfrm rot="2640000">
            <a:off x="4384040" y="1521460"/>
            <a:ext cx="577850" cy="14636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左弧形箭头 52"/>
          <p:cNvSpPr/>
          <p:nvPr/>
        </p:nvSpPr>
        <p:spPr>
          <a:xfrm rot="13380000">
            <a:off x="7367270" y="4372610"/>
            <a:ext cx="595630" cy="1463675"/>
          </a:xfrm>
          <a:prstGeom prst="curvedRightArrow">
            <a:avLst/>
          </a:prstGeom>
          <a:solidFill>
            <a:schemeClr val="accent6"/>
          </a:solidFill>
        </p:spPr>
        <p:style>
          <a:lnRef idx="2">
            <a:schemeClr val="accent1"/>
          </a:lnRef>
          <a:fillRef idx="1">
            <a:schemeClr val="lt1"/>
          </a:fillRef>
          <a:effectRef idx="0">
            <a:schemeClr val="accent1"/>
          </a:effectRef>
          <a:fontRef idx="minor">
            <a:schemeClr val="dk1"/>
          </a:fontRef>
        </p:style>
        <p:txBody>
          <a:bodyPr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文本框 53"/>
          <p:cNvSpPr txBox="1"/>
          <p:nvPr/>
        </p:nvSpPr>
        <p:spPr>
          <a:xfrm rot="18420000">
            <a:off x="7343140" y="5260340"/>
            <a:ext cx="1856740" cy="306705"/>
          </a:xfrm>
          <a:prstGeom prst="rect">
            <a:avLst/>
          </a:prstGeom>
          <a:noFill/>
        </p:spPr>
        <p:txBody>
          <a:bodyPr wrap="square" rtlCol="0">
            <a:spAutoFit/>
          </a:bodyPr>
          <a:lstStyle/>
          <a:p>
            <a:r>
              <a:rPr lang="zh-CN" altLang="en-US" sz="1400"/>
              <a:t>不会影响CPU流水线</a:t>
            </a:r>
          </a:p>
        </p:txBody>
      </p:sp>
    </p:spTree>
  </p:cSld>
  <p:clrMapOvr>
    <a:masterClrMapping/>
  </p:clrMapOvr>
  <mc:AlternateContent xmlns:mc="http://schemas.openxmlformats.org/markup-compatibility/2006">
    <mc:Choice xmlns:p14="http://schemas.microsoft.com/office/powerpoint/2010/main" Requires="p14">
      <p:transition spd="slow" p14:dur="2000" advTm="3311"/>
    </mc:Choice>
    <mc:Fallback>
      <p:transition spd="slow" advTm="33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e54daf84-5e52-449f-9bdb-8eca9c2bd5c4"/>
          <p:cNvGrpSpPr>
            <a:grpSpLocks noChangeAspect="1"/>
          </p:cNvGrpSpPr>
          <p:nvPr/>
        </p:nvGrpSpPr>
        <p:grpSpPr>
          <a:xfrm>
            <a:off x="-1197610" y="1277620"/>
            <a:ext cx="14666595" cy="5384700"/>
            <a:chOff x="1045573" y="2096852"/>
            <a:chExt cx="10280128" cy="3756723"/>
          </a:xfrm>
        </p:grpSpPr>
        <p:grpSp>
          <p:nvGrpSpPr>
            <p:cNvPr id="3" name="Group 1"/>
            <p:cNvGrpSpPr/>
            <p:nvPr/>
          </p:nvGrpSpPr>
          <p:grpSpPr>
            <a:xfrm>
              <a:off x="3981466" y="2096852"/>
              <a:ext cx="4520648" cy="3756723"/>
              <a:chOff x="3981466" y="2096852"/>
              <a:chExt cx="4520648" cy="3756723"/>
            </a:xfrm>
          </p:grpSpPr>
          <p:grpSp>
            <p:nvGrpSpPr>
              <p:cNvPr id="16" name="Group 47"/>
              <p:cNvGrpSpPr/>
              <p:nvPr/>
            </p:nvGrpSpPr>
            <p:grpSpPr>
              <a:xfrm>
                <a:off x="5728045" y="2096852"/>
                <a:ext cx="913032" cy="852330"/>
                <a:chOff x="4156859" y="1335233"/>
                <a:chExt cx="756519" cy="706222"/>
              </a:xfrm>
            </p:grpSpPr>
            <p:sp>
              <p:nvSpPr>
                <p:cNvPr id="48" name="íṡľíḍè-Freeform: Shape 32"/>
                <p:cNvSpPr/>
                <p:nvPr/>
              </p:nvSpPr>
              <p:spPr bwMode="auto">
                <a:xfrm rot="2651534" flipV="1">
                  <a:off x="4247020" y="1373774"/>
                  <a:ext cx="665101" cy="667681"/>
                </a:xfrm>
                <a:custGeom>
                  <a:avLst/>
                  <a:gdLst>
                    <a:gd name="connsiteX0" fmla="*/ 964406 w 964406"/>
                    <a:gd name="connsiteY0" fmla="*/ 2553 h 968147"/>
                    <a:gd name="connsiteX1" fmla="*/ 4781 w 964406"/>
                    <a:gd name="connsiteY1" fmla="*/ 953298 h 968147"/>
                    <a:gd name="connsiteX2" fmla="*/ 5231 w 964406"/>
                    <a:gd name="connsiteY2" fmla="*/ 957295 h 968147"/>
                    <a:gd name="connsiteX3" fmla="*/ 1879 w 964406"/>
                    <a:gd name="connsiteY3" fmla="*/ 960633 h 968147"/>
                    <a:gd name="connsiteX4" fmla="*/ 0 w 964406"/>
                    <a:gd name="connsiteY4" fmla="*/ 962505 h 968147"/>
                    <a:gd name="connsiteX5" fmla="*/ 5891 w 964406"/>
                    <a:gd name="connsiteY5" fmla="*/ 963167 h 968147"/>
                    <a:gd name="connsiteX6" fmla="*/ 6070 w 964406"/>
                    <a:gd name="connsiteY6" fmla="*/ 964765 h 968147"/>
                    <a:gd name="connsiteX7" fmla="*/ 7484 w 964406"/>
                    <a:gd name="connsiteY7" fmla="*/ 963346 h 968147"/>
                    <a:gd name="connsiteX8" fmla="*/ 11466 w 964406"/>
                    <a:gd name="connsiteY8" fmla="*/ 963794 h 968147"/>
                    <a:gd name="connsiteX9" fmla="*/ 961316 w 964406"/>
                    <a:gd name="connsiteY9" fmla="*/ 195705 h 968147"/>
                    <a:gd name="connsiteX10" fmla="*/ 962209 w 964406"/>
                    <a:gd name="connsiteY10" fmla="*/ 4760 h 96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06" h="968147">
                      <a:moveTo>
                        <a:pt x="964406" y="2553"/>
                      </a:moveTo>
                      <a:cubicBezTo>
                        <a:pt x="-63997" y="-53826"/>
                        <a:pt x="-6432" y="841200"/>
                        <a:pt x="4781" y="953298"/>
                      </a:cubicBezTo>
                      <a:lnTo>
                        <a:pt x="5231" y="957295"/>
                      </a:lnTo>
                      <a:lnTo>
                        <a:pt x="1879" y="960633"/>
                      </a:lnTo>
                      <a:cubicBezTo>
                        <a:pt x="0" y="962505"/>
                        <a:pt x="0" y="962505"/>
                        <a:pt x="0" y="962505"/>
                      </a:cubicBezTo>
                      <a:lnTo>
                        <a:pt x="5891" y="963167"/>
                      </a:lnTo>
                      <a:lnTo>
                        <a:pt x="6070" y="964765"/>
                      </a:lnTo>
                      <a:lnTo>
                        <a:pt x="7484" y="963346"/>
                      </a:lnTo>
                      <a:lnTo>
                        <a:pt x="11466" y="963794"/>
                      </a:lnTo>
                      <a:cubicBezTo>
                        <a:pt x="116092" y="974259"/>
                        <a:pt x="902734" y="1025102"/>
                        <a:pt x="961316" y="195705"/>
                      </a:cubicBezTo>
                      <a:lnTo>
                        <a:pt x="962209" y="4760"/>
                      </a:lnTo>
                      <a:close/>
                    </a:path>
                  </a:pathLst>
                </a:custGeom>
                <a:solidFill>
                  <a:schemeClr val="accent1"/>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9" name="íṡľíḍè-Freeform: Shape 33"/>
                <p:cNvSpPr/>
                <p:nvPr/>
              </p:nvSpPr>
              <p:spPr bwMode="auto">
                <a:xfrm rot="2651534" flipV="1">
                  <a:off x="4156859" y="1335233"/>
                  <a:ext cx="756519" cy="705062"/>
                </a:xfrm>
                <a:custGeom>
                  <a:avLst/>
                  <a:gdLst>
                    <a:gd name="T0" fmla="*/ 364 w 364"/>
                    <a:gd name="T1" fmla="*/ 20 h 340"/>
                    <a:gd name="T2" fmla="*/ 46 w 364"/>
                    <a:gd name="T3" fmla="*/ 340 h 340"/>
                    <a:gd name="T4" fmla="*/ 364 w 364"/>
                    <a:gd name="T5" fmla="*/ 20 h 340"/>
                  </a:gdLst>
                  <a:ahLst/>
                  <a:cxnLst>
                    <a:cxn ang="0">
                      <a:pos x="T0" y="T1"/>
                    </a:cxn>
                    <a:cxn ang="0">
                      <a:pos x="T2" y="T3"/>
                    </a:cxn>
                    <a:cxn ang="0">
                      <a:pos x="T4" y="T5"/>
                    </a:cxn>
                  </a:cxnLst>
                  <a:rect l="0" t="0" r="r" b="b"/>
                  <a:pathLst>
                    <a:path w="364" h="340">
                      <a:moveTo>
                        <a:pt x="364" y="20"/>
                      </a:moveTo>
                      <a:cubicBezTo>
                        <a:pt x="46" y="340"/>
                        <a:pt x="46" y="340"/>
                        <a:pt x="46" y="340"/>
                      </a:cubicBezTo>
                      <a:cubicBezTo>
                        <a:pt x="46" y="340"/>
                        <a:pt x="0" y="0"/>
                        <a:pt x="364" y="20"/>
                      </a:cubicBezTo>
                      <a:close/>
                    </a:path>
                  </a:pathLst>
                </a:custGeom>
                <a:solidFill>
                  <a:schemeClr val="accent1">
                    <a:lumMod val="75000"/>
                  </a:schemeClr>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Group 42"/>
              <p:cNvGrpSpPr/>
              <p:nvPr/>
            </p:nvGrpSpPr>
            <p:grpSpPr>
              <a:xfrm>
                <a:off x="5617889" y="3226036"/>
                <a:ext cx="1269614" cy="2627539"/>
                <a:chOff x="4065589" y="2270850"/>
                <a:chExt cx="1051976" cy="2177123"/>
              </a:xfrm>
              <a:solidFill>
                <a:schemeClr val="tx2">
                  <a:lumMod val="20000"/>
                  <a:lumOff val="80000"/>
                </a:schemeClr>
              </a:solidFill>
            </p:grpSpPr>
            <p:sp>
              <p:nvSpPr>
                <p:cNvPr id="45" name="íślíḋè-Freeform: Shape 6"/>
                <p:cNvSpPr/>
                <p:nvPr/>
              </p:nvSpPr>
              <p:spPr bwMode="auto">
                <a:xfrm>
                  <a:off x="4198353" y="2270850"/>
                  <a:ext cx="813547" cy="2177123"/>
                </a:xfrm>
                <a:custGeom>
                  <a:avLst/>
                  <a:gdLst>
                    <a:gd name="T0" fmla="*/ 192 w 192"/>
                    <a:gd name="T1" fmla="*/ 804 h 804"/>
                    <a:gd name="T2" fmla="*/ 86 w 192"/>
                    <a:gd name="T3" fmla="*/ 0 h 804"/>
                    <a:gd name="T4" fmla="*/ 0 w 192"/>
                    <a:gd name="T5" fmla="*/ 804 h 804"/>
                    <a:gd name="T6" fmla="*/ 192 w 192"/>
                    <a:gd name="T7" fmla="*/ 804 h 804"/>
                  </a:gdLst>
                  <a:ahLst/>
                  <a:cxnLst>
                    <a:cxn ang="0">
                      <a:pos x="T0" y="T1"/>
                    </a:cxn>
                    <a:cxn ang="0">
                      <a:pos x="T2" y="T3"/>
                    </a:cxn>
                    <a:cxn ang="0">
                      <a:pos x="T4" y="T5"/>
                    </a:cxn>
                    <a:cxn ang="0">
                      <a:pos x="T6" y="T7"/>
                    </a:cxn>
                  </a:cxnLst>
                  <a:rect l="0" t="0" r="r" b="b"/>
                  <a:pathLst>
                    <a:path w="192" h="804">
                      <a:moveTo>
                        <a:pt x="192" y="804"/>
                      </a:moveTo>
                      <a:cubicBezTo>
                        <a:pt x="192" y="804"/>
                        <a:pt x="145" y="519"/>
                        <a:pt x="86" y="0"/>
                      </a:cubicBezTo>
                      <a:cubicBezTo>
                        <a:pt x="86" y="0"/>
                        <a:pt x="44" y="660"/>
                        <a:pt x="0" y="804"/>
                      </a:cubicBezTo>
                      <a:cubicBezTo>
                        <a:pt x="0" y="804"/>
                        <a:pt x="98" y="766"/>
                        <a:pt x="192" y="804"/>
                      </a:cubicBezTo>
                      <a:close/>
                    </a:path>
                  </a:pathLst>
                </a:custGeom>
                <a:grp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6" name="íślíḋè-Freeform: Shape 7"/>
                <p:cNvSpPr/>
                <p:nvPr/>
              </p:nvSpPr>
              <p:spPr bwMode="auto">
                <a:xfrm>
                  <a:off x="4625868" y="2960137"/>
                  <a:ext cx="491697" cy="513465"/>
                </a:xfrm>
                <a:custGeom>
                  <a:avLst/>
                  <a:gdLst>
                    <a:gd name="T0" fmla="*/ 23 w 202"/>
                    <a:gd name="T1" fmla="*/ 212 h 212"/>
                    <a:gd name="T2" fmla="*/ 202 w 202"/>
                    <a:gd name="T3" fmla="*/ 26 h 212"/>
                    <a:gd name="T4" fmla="*/ 7 w 202"/>
                    <a:gd name="T5" fmla="*/ 90 h 212"/>
                    <a:gd name="T6" fmla="*/ 23 w 202"/>
                    <a:gd name="T7" fmla="*/ 212 h 212"/>
                  </a:gdLst>
                  <a:ahLst/>
                  <a:cxnLst>
                    <a:cxn ang="0">
                      <a:pos x="T0" y="T1"/>
                    </a:cxn>
                    <a:cxn ang="0">
                      <a:pos x="T2" y="T3"/>
                    </a:cxn>
                    <a:cxn ang="0">
                      <a:pos x="T4" y="T5"/>
                    </a:cxn>
                    <a:cxn ang="0">
                      <a:pos x="T6" y="T7"/>
                    </a:cxn>
                  </a:cxnLst>
                  <a:rect l="0" t="0" r="r" b="b"/>
                  <a:pathLst>
                    <a:path w="202" h="212">
                      <a:moveTo>
                        <a:pt x="23" y="212"/>
                      </a:moveTo>
                      <a:cubicBezTo>
                        <a:pt x="23" y="212"/>
                        <a:pt x="0" y="122"/>
                        <a:pt x="202" y="26"/>
                      </a:cubicBezTo>
                      <a:cubicBezTo>
                        <a:pt x="202" y="26"/>
                        <a:pt x="112" y="0"/>
                        <a:pt x="7" y="90"/>
                      </a:cubicBezTo>
                      <a:lnTo>
                        <a:pt x="23" y="212"/>
                      </a:lnTo>
                      <a:close/>
                    </a:path>
                  </a:pathLst>
                </a:custGeom>
                <a:grp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7" name="íślíḋè-Freeform: Shape 9"/>
                <p:cNvSpPr/>
                <p:nvPr/>
              </p:nvSpPr>
              <p:spPr bwMode="auto">
                <a:xfrm flipH="1">
                  <a:off x="4065589" y="2967821"/>
                  <a:ext cx="491697" cy="513465"/>
                </a:xfrm>
                <a:custGeom>
                  <a:avLst/>
                  <a:gdLst>
                    <a:gd name="T0" fmla="*/ 23 w 202"/>
                    <a:gd name="T1" fmla="*/ 212 h 212"/>
                    <a:gd name="T2" fmla="*/ 202 w 202"/>
                    <a:gd name="T3" fmla="*/ 26 h 212"/>
                    <a:gd name="T4" fmla="*/ 7 w 202"/>
                    <a:gd name="T5" fmla="*/ 90 h 212"/>
                    <a:gd name="T6" fmla="*/ 23 w 202"/>
                    <a:gd name="T7" fmla="*/ 212 h 212"/>
                  </a:gdLst>
                  <a:ahLst/>
                  <a:cxnLst>
                    <a:cxn ang="0">
                      <a:pos x="T0" y="T1"/>
                    </a:cxn>
                    <a:cxn ang="0">
                      <a:pos x="T2" y="T3"/>
                    </a:cxn>
                    <a:cxn ang="0">
                      <a:pos x="T4" y="T5"/>
                    </a:cxn>
                    <a:cxn ang="0">
                      <a:pos x="T6" y="T7"/>
                    </a:cxn>
                  </a:cxnLst>
                  <a:rect l="0" t="0" r="r" b="b"/>
                  <a:pathLst>
                    <a:path w="202" h="212">
                      <a:moveTo>
                        <a:pt x="23" y="212"/>
                      </a:moveTo>
                      <a:cubicBezTo>
                        <a:pt x="23" y="212"/>
                        <a:pt x="0" y="122"/>
                        <a:pt x="202" y="26"/>
                      </a:cubicBezTo>
                      <a:cubicBezTo>
                        <a:pt x="202" y="26"/>
                        <a:pt x="112" y="0"/>
                        <a:pt x="7" y="90"/>
                      </a:cubicBezTo>
                      <a:lnTo>
                        <a:pt x="23" y="212"/>
                      </a:lnTo>
                      <a:close/>
                    </a:path>
                  </a:pathLst>
                </a:custGeom>
                <a:grp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Group 13"/>
              <p:cNvGrpSpPr/>
              <p:nvPr/>
            </p:nvGrpSpPr>
            <p:grpSpPr>
              <a:xfrm rot="16456420">
                <a:off x="6520826" y="3809095"/>
                <a:ext cx="850930" cy="913032"/>
                <a:chOff x="5311775" y="1575259"/>
                <a:chExt cx="1022350" cy="1096963"/>
              </a:xfrm>
            </p:grpSpPr>
            <p:sp>
              <p:nvSpPr>
                <p:cNvPr id="43" name="íślíḋè-Freeform: Shape 12"/>
                <p:cNvSpPr/>
                <p:nvPr/>
              </p:nvSpPr>
              <p:spPr bwMode="auto">
                <a:xfrm rot="16200000" flipV="1">
                  <a:off x="5316455" y="1573389"/>
                  <a:ext cx="964406" cy="968147"/>
                </a:xfrm>
                <a:custGeom>
                  <a:avLst/>
                  <a:gdLst>
                    <a:gd name="connsiteX0" fmla="*/ 964406 w 964406"/>
                    <a:gd name="connsiteY0" fmla="*/ 2553 h 968147"/>
                    <a:gd name="connsiteX1" fmla="*/ 4781 w 964406"/>
                    <a:gd name="connsiteY1" fmla="*/ 953298 h 968147"/>
                    <a:gd name="connsiteX2" fmla="*/ 5231 w 964406"/>
                    <a:gd name="connsiteY2" fmla="*/ 957295 h 968147"/>
                    <a:gd name="connsiteX3" fmla="*/ 1879 w 964406"/>
                    <a:gd name="connsiteY3" fmla="*/ 960633 h 968147"/>
                    <a:gd name="connsiteX4" fmla="*/ 0 w 964406"/>
                    <a:gd name="connsiteY4" fmla="*/ 962505 h 968147"/>
                    <a:gd name="connsiteX5" fmla="*/ 5891 w 964406"/>
                    <a:gd name="connsiteY5" fmla="*/ 963167 h 968147"/>
                    <a:gd name="connsiteX6" fmla="*/ 6070 w 964406"/>
                    <a:gd name="connsiteY6" fmla="*/ 964765 h 968147"/>
                    <a:gd name="connsiteX7" fmla="*/ 7484 w 964406"/>
                    <a:gd name="connsiteY7" fmla="*/ 963346 h 968147"/>
                    <a:gd name="connsiteX8" fmla="*/ 11466 w 964406"/>
                    <a:gd name="connsiteY8" fmla="*/ 963794 h 968147"/>
                    <a:gd name="connsiteX9" fmla="*/ 961316 w 964406"/>
                    <a:gd name="connsiteY9" fmla="*/ 195705 h 968147"/>
                    <a:gd name="connsiteX10" fmla="*/ 962209 w 964406"/>
                    <a:gd name="connsiteY10" fmla="*/ 4760 h 96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06" h="968147">
                      <a:moveTo>
                        <a:pt x="964406" y="2553"/>
                      </a:moveTo>
                      <a:cubicBezTo>
                        <a:pt x="-63997" y="-53826"/>
                        <a:pt x="-6432" y="841200"/>
                        <a:pt x="4781" y="953298"/>
                      </a:cubicBezTo>
                      <a:lnTo>
                        <a:pt x="5231" y="957295"/>
                      </a:lnTo>
                      <a:lnTo>
                        <a:pt x="1879" y="960633"/>
                      </a:lnTo>
                      <a:cubicBezTo>
                        <a:pt x="0" y="962505"/>
                        <a:pt x="0" y="962505"/>
                        <a:pt x="0" y="962505"/>
                      </a:cubicBezTo>
                      <a:lnTo>
                        <a:pt x="5891" y="963167"/>
                      </a:lnTo>
                      <a:lnTo>
                        <a:pt x="6070" y="964765"/>
                      </a:lnTo>
                      <a:lnTo>
                        <a:pt x="7484" y="963346"/>
                      </a:lnTo>
                      <a:lnTo>
                        <a:pt x="11466" y="963794"/>
                      </a:lnTo>
                      <a:cubicBezTo>
                        <a:pt x="116092" y="974259"/>
                        <a:pt x="902734" y="1025102"/>
                        <a:pt x="961316" y="195705"/>
                      </a:cubicBezTo>
                      <a:lnTo>
                        <a:pt x="962209" y="4760"/>
                      </a:lnTo>
                      <a:close/>
                    </a:path>
                  </a:pathLst>
                </a:custGeom>
                <a:solidFill>
                  <a:schemeClr val="accent6"/>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4" name="íślíḋè-Freeform: Shape 11"/>
                <p:cNvSpPr/>
                <p:nvPr/>
              </p:nvSpPr>
              <p:spPr bwMode="auto">
                <a:xfrm rot="16200000" flipV="1">
                  <a:off x="5274468" y="1612566"/>
                  <a:ext cx="1096963" cy="1022350"/>
                </a:xfrm>
                <a:custGeom>
                  <a:avLst/>
                  <a:gdLst>
                    <a:gd name="T0" fmla="*/ 364 w 364"/>
                    <a:gd name="T1" fmla="*/ 20 h 340"/>
                    <a:gd name="T2" fmla="*/ 46 w 364"/>
                    <a:gd name="T3" fmla="*/ 340 h 340"/>
                    <a:gd name="T4" fmla="*/ 364 w 364"/>
                    <a:gd name="T5" fmla="*/ 20 h 340"/>
                  </a:gdLst>
                  <a:ahLst/>
                  <a:cxnLst>
                    <a:cxn ang="0">
                      <a:pos x="T0" y="T1"/>
                    </a:cxn>
                    <a:cxn ang="0">
                      <a:pos x="T2" y="T3"/>
                    </a:cxn>
                    <a:cxn ang="0">
                      <a:pos x="T4" y="T5"/>
                    </a:cxn>
                  </a:cxnLst>
                  <a:rect l="0" t="0" r="r" b="b"/>
                  <a:pathLst>
                    <a:path w="364" h="340">
                      <a:moveTo>
                        <a:pt x="364" y="20"/>
                      </a:moveTo>
                      <a:cubicBezTo>
                        <a:pt x="46" y="340"/>
                        <a:pt x="46" y="340"/>
                        <a:pt x="46" y="340"/>
                      </a:cubicBezTo>
                      <a:cubicBezTo>
                        <a:pt x="46" y="340"/>
                        <a:pt x="0" y="0"/>
                        <a:pt x="364" y="20"/>
                      </a:cubicBezTo>
                      <a:close/>
                    </a:path>
                  </a:pathLst>
                </a:custGeom>
                <a:solidFill>
                  <a:schemeClr val="accent6">
                    <a:lumMod val="75000"/>
                  </a:schemeClr>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Group 14"/>
              <p:cNvGrpSpPr/>
              <p:nvPr/>
            </p:nvGrpSpPr>
            <p:grpSpPr>
              <a:xfrm rot="5143580" flipH="1">
                <a:off x="5068959" y="3809095"/>
                <a:ext cx="850930" cy="913032"/>
                <a:chOff x="5311775" y="1575259"/>
                <a:chExt cx="1022350" cy="1096963"/>
              </a:xfrm>
            </p:grpSpPr>
            <p:sp>
              <p:nvSpPr>
                <p:cNvPr id="41" name="íślíḋè-Freeform: Shape 15"/>
                <p:cNvSpPr/>
                <p:nvPr/>
              </p:nvSpPr>
              <p:spPr bwMode="auto">
                <a:xfrm rot="16200000" flipV="1">
                  <a:off x="5316455" y="1573389"/>
                  <a:ext cx="964406" cy="968147"/>
                </a:xfrm>
                <a:custGeom>
                  <a:avLst/>
                  <a:gdLst>
                    <a:gd name="connsiteX0" fmla="*/ 964406 w 964406"/>
                    <a:gd name="connsiteY0" fmla="*/ 2553 h 968147"/>
                    <a:gd name="connsiteX1" fmla="*/ 4781 w 964406"/>
                    <a:gd name="connsiteY1" fmla="*/ 953298 h 968147"/>
                    <a:gd name="connsiteX2" fmla="*/ 5231 w 964406"/>
                    <a:gd name="connsiteY2" fmla="*/ 957295 h 968147"/>
                    <a:gd name="connsiteX3" fmla="*/ 1879 w 964406"/>
                    <a:gd name="connsiteY3" fmla="*/ 960633 h 968147"/>
                    <a:gd name="connsiteX4" fmla="*/ 0 w 964406"/>
                    <a:gd name="connsiteY4" fmla="*/ 962505 h 968147"/>
                    <a:gd name="connsiteX5" fmla="*/ 5891 w 964406"/>
                    <a:gd name="connsiteY5" fmla="*/ 963167 h 968147"/>
                    <a:gd name="connsiteX6" fmla="*/ 6070 w 964406"/>
                    <a:gd name="connsiteY6" fmla="*/ 964765 h 968147"/>
                    <a:gd name="connsiteX7" fmla="*/ 7484 w 964406"/>
                    <a:gd name="connsiteY7" fmla="*/ 963346 h 968147"/>
                    <a:gd name="connsiteX8" fmla="*/ 11466 w 964406"/>
                    <a:gd name="connsiteY8" fmla="*/ 963794 h 968147"/>
                    <a:gd name="connsiteX9" fmla="*/ 961316 w 964406"/>
                    <a:gd name="connsiteY9" fmla="*/ 195705 h 968147"/>
                    <a:gd name="connsiteX10" fmla="*/ 962209 w 964406"/>
                    <a:gd name="connsiteY10" fmla="*/ 4760 h 96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06" h="968147">
                      <a:moveTo>
                        <a:pt x="964406" y="2553"/>
                      </a:moveTo>
                      <a:cubicBezTo>
                        <a:pt x="-63997" y="-53826"/>
                        <a:pt x="-6432" y="841200"/>
                        <a:pt x="4781" y="953298"/>
                      </a:cubicBezTo>
                      <a:lnTo>
                        <a:pt x="5231" y="957295"/>
                      </a:lnTo>
                      <a:lnTo>
                        <a:pt x="1879" y="960633"/>
                      </a:lnTo>
                      <a:cubicBezTo>
                        <a:pt x="0" y="962505"/>
                        <a:pt x="0" y="962505"/>
                        <a:pt x="0" y="962505"/>
                      </a:cubicBezTo>
                      <a:lnTo>
                        <a:pt x="5891" y="963167"/>
                      </a:lnTo>
                      <a:lnTo>
                        <a:pt x="6070" y="964765"/>
                      </a:lnTo>
                      <a:lnTo>
                        <a:pt x="7484" y="963346"/>
                      </a:lnTo>
                      <a:lnTo>
                        <a:pt x="11466" y="963794"/>
                      </a:lnTo>
                      <a:cubicBezTo>
                        <a:pt x="116092" y="974259"/>
                        <a:pt x="902734" y="1025102"/>
                        <a:pt x="961316" y="195705"/>
                      </a:cubicBezTo>
                      <a:lnTo>
                        <a:pt x="962209" y="4760"/>
                      </a:lnTo>
                      <a:close/>
                    </a:path>
                  </a:pathLst>
                </a:custGeom>
                <a:solidFill>
                  <a:schemeClr val="accent5">
                    <a:lumMod val="75000"/>
                  </a:schemeClr>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2" name="íślíḋè-Freeform: Shape 16"/>
                <p:cNvSpPr/>
                <p:nvPr/>
              </p:nvSpPr>
              <p:spPr bwMode="auto">
                <a:xfrm rot="16200000" flipV="1">
                  <a:off x="5274468" y="1612566"/>
                  <a:ext cx="1096963" cy="1022350"/>
                </a:xfrm>
                <a:custGeom>
                  <a:avLst/>
                  <a:gdLst>
                    <a:gd name="T0" fmla="*/ 364 w 364"/>
                    <a:gd name="T1" fmla="*/ 20 h 340"/>
                    <a:gd name="T2" fmla="*/ 46 w 364"/>
                    <a:gd name="T3" fmla="*/ 340 h 340"/>
                    <a:gd name="T4" fmla="*/ 364 w 364"/>
                    <a:gd name="T5" fmla="*/ 20 h 340"/>
                  </a:gdLst>
                  <a:ahLst/>
                  <a:cxnLst>
                    <a:cxn ang="0">
                      <a:pos x="T0" y="T1"/>
                    </a:cxn>
                    <a:cxn ang="0">
                      <a:pos x="T2" y="T3"/>
                    </a:cxn>
                    <a:cxn ang="0">
                      <a:pos x="T4" y="T5"/>
                    </a:cxn>
                  </a:cxnLst>
                  <a:rect l="0" t="0" r="r" b="b"/>
                  <a:pathLst>
                    <a:path w="364" h="340">
                      <a:moveTo>
                        <a:pt x="364" y="20"/>
                      </a:moveTo>
                      <a:cubicBezTo>
                        <a:pt x="46" y="340"/>
                        <a:pt x="46" y="340"/>
                        <a:pt x="46" y="340"/>
                      </a:cubicBezTo>
                      <a:cubicBezTo>
                        <a:pt x="46" y="340"/>
                        <a:pt x="0" y="0"/>
                        <a:pt x="364" y="20"/>
                      </a:cubicBezTo>
                      <a:close/>
                    </a:path>
                  </a:pathLst>
                </a:custGeom>
                <a:solidFill>
                  <a:schemeClr val="accent5"/>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Group 19"/>
              <p:cNvGrpSpPr/>
              <p:nvPr/>
            </p:nvGrpSpPr>
            <p:grpSpPr>
              <a:xfrm rot="13676870">
                <a:off x="6726911" y="2998041"/>
                <a:ext cx="850930" cy="913032"/>
                <a:chOff x="5311775" y="1575258"/>
                <a:chExt cx="1022350" cy="1096963"/>
              </a:xfrm>
            </p:grpSpPr>
            <p:sp>
              <p:nvSpPr>
                <p:cNvPr id="39" name="íślíḋè-Freeform: Shape 20"/>
                <p:cNvSpPr/>
                <p:nvPr/>
              </p:nvSpPr>
              <p:spPr bwMode="auto">
                <a:xfrm rot="16200000" flipV="1">
                  <a:off x="5316455" y="1573389"/>
                  <a:ext cx="964406" cy="968147"/>
                </a:xfrm>
                <a:custGeom>
                  <a:avLst/>
                  <a:gdLst>
                    <a:gd name="connsiteX0" fmla="*/ 964406 w 964406"/>
                    <a:gd name="connsiteY0" fmla="*/ 2553 h 968147"/>
                    <a:gd name="connsiteX1" fmla="*/ 4781 w 964406"/>
                    <a:gd name="connsiteY1" fmla="*/ 953298 h 968147"/>
                    <a:gd name="connsiteX2" fmla="*/ 5231 w 964406"/>
                    <a:gd name="connsiteY2" fmla="*/ 957295 h 968147"/>
                    <a:gd name="connsiteX3" fmla="*/ 1879 w 964406"/>
                    <a:gd name="connsiteY3" fmla="*/ 960633 h 968147"/>
                    <a:gd name="connsiteX4" fmla="*/ 0 w 964406"/>
                    <a:gd name="connsiteY4" fmla="*/ 962505 h 968147"/>
                    <a:gd name="connsiteX5" fmla="*/ 5891 w 964406"/>
                    <a:gd name="connsiteY5" fmla="*/ 963167 h 968147"/>
                    <a:gd name="connsiteX6" fmla="*/ 6070 w 964406"/>
                    <a:gd name="connsiteY6" fmla="*/ 964765 h 968147"/>
                    <a:gd name="connsiteX7" fmla="*/ 7484 w 964406"/>
                    <a:gd name="connsiteY7" fmla="*/ 963346 h 968147"/>
                    <a:gd name="connsiteX8" fmla="*/ 11466 w 964406"/>
                    <a:gd name="connsiteY8" fmla="*/ 963794 h 968147"/>
                    <a:gd name="connsiteX9" fmla="*/ 961316 w 964406"/>
                    <a:gd name="connsiteY9" fmla="*/ 195705 h 968147"/>
                    <a:gd name="connsiteX10" fmla="*/ 962209 w 964406"/>
                    <a:gd name="connsiteY10" fmla="*/ 4760 h 96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06" h="968147">
                      <a:moveTo>
                        <a:pt x="964406" y="2553"/>
                      </a:moveTo>
                      <a:cubicBezTo>
                        <a:pt x="-63997" y="-53826"/>
                        <a:pt x="-6432" y="841200"/>
                        <a:pt x="4781" y="953298"/>
                      </a:cubicBezTo>
                      <a:lnTo>
                        <a:pt x="5231" y="957295"/>
                      </a:lnTo>
                      <a:lnTo>
                        <a:pt x="1879" y="960633"/>
                      </a:lnTo>
                      <a:cubicBezTo>
                        <a:pt x="0" y="962505"/>
                        <a:pt x="0" y="962505"/>
                        <a:pt x="0" y="962505"/>
                      </a:cubicBezTo>
                      <a:lnTo>
                        <a:pt x="5891" y="963167"/>
                      </a:lnTo>
                      <a:lnTo>
                        <a:pt x="6070" y="964765"/>
                      </a:lnTo>
                      <a:lnTo>
                        <a:pt x="7484" y="963346"/>
                      </a:lnTo>
                      <a:lnTo>
                        <a:pt x="11466" y="963794"/>
                      </a:lnTo>
                      <a:cubicBezTo>
                        <a:pt x="116092" y="974259"/>
                        <a:pt x="902734" y="1025102"/>
                        <a:pt x="961316" y="195705"/>
                      </a:cubicBezTo>
                      <a:lnTo>
                        <a:pt x="962209" y="4760"/>
                      </a:lnTo>
                      <a:close/>
                    </a:path>
                  </a:pathLst>
                </a:custGeom>
                <a:solidFill>
                  <a:schemeClr val="accent3"/>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0" name="íślíḋè-Freeform: Shape 21"/>
                <p:cNvSpPr/>
                <p:nvPr/>
              </p:nvSpPr>
              <p:spPr bwMode="auto">
                <a:xfrm rot="16200000" flipV="1">
                  <a:off x="5274468" y="1612565"/>
                  <a:ext cx="1096963" cy="1022350"/>
                </a:xfrm>
                <a:custGeom>
                  <a:avLst/>
                  <a:gdLst>
                    <a:gd name="T0" fmla="*/ 364 w 364"/>
                    <a:gd name="T1" fmla="*/ 20 h 340"/>
                    <a:gd name="T2" fmla="*/ 46 w 364"/>
                    <a:gd name="T3" fmla="*/ 340 h 340"/>
                    <a:gd name="T4" fmla="*/ 364 w 364"/>
                    <a:gd name="T5" fmla="*/ 20 h 340"/>
                  </a:gdLst>
                  <a:ahLst/>
                  <a:cxnLst>
                    <a:cxn ang="0">
                      <a:pos x="T0" y="T1"/>
                    </a:cxn>
                    <a:cxn ang="0">
                      <a:pos x="T2" y="T3"/>
                    </a:cxn>
                    <a:cxn ang="0">
                      <a:pos x="T4" y="T5"/>
                    </a:cxn>
                  </a:cxnLst>
                  <a:rect l="0" t="0" r="r" b="b"/>
                  <a:pathLst>
                    <a:path w="364" h="340">
                      <a:moveTo>
                        <a:pt x="364" y="20"/>
                      </a:moveTo>
                      <a:cubicBezTo>
                        <a:pt x="46" y="340"/>
                        <a:pt x="46" y="340"/>
                        <a:pt x="46" y="340"/>
                      </a:cubicBezTo>
                      <a:cubicBezTo>
                        <a:pt x="46" y="340"/>
                        <a:pt x="0" y="0"/>
                        <a:pt x="364" y="20"/>
                      </a:cubicBezTo>
                      <a:close/>
                    </a:path>
                  </a:pathLst>
                </a:custGeom>
                <a:solidFill>
                  <a:schemeClr val="accent3">
                    <a:lumMod val="75000"/>
                  </a:schemeClr>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 name="Group 22"/>
              <p:cNvGrpSpPr/>
              <p:nvPr/>
            </p:nvGrpSpPr>
            <p:grpSpPr>
              <a:xfrm rot="13676870">
                <a:off x="4931631" y="2998041"/>
                <a:ext cx="850930" cy="913032"/>
                <a:chOff x="5311775" y="1575259"/>
                <a:chExt cx="1022350" cy="1096963"/>
              </a:xfrm>
            </p:grpSpPr>
            <p:sp>
              <p:nvSpPr>
                <p:cNvPr id="37" name="íślíḋè-Freeform: Shape 23"/>
                <p:cNvSpPr/>
                <p:nvPr/>
              </p:nvSpPr>
              <p:spPr bwMode="auto">
                <a:xfrm rot="16200000" flipV="1">
                  <a:off x="5316455" y="1573389"/>
                  <a:ext cx="964406" cy="968147"/>
                </a:xfrm>
                <a:custGeom>
                  <a:avLst/>
                  <a:gdLst>
                    <a:gd name="connsiteX0" fmla="*/ 964406 w 964406"/>
                    <a:gd name="connsiteY0" fmla="*/ 2553 h 968147"/>
                    <a:gd name="connsiteX1" fmla="*/ 4781 w 964406"/>
                    <a:gd name="connsiteY1" fmla="*/ 953298 h 968147"/>
                    <a:gd name="connsiteX2" fmla="*/ 5231 w 964406"/>
                    <a:gd name="connsiteY2" fmla="*/ 957295 h 968147"/>
                    <a:gd name="connsiteX3" fmla="*/ 1879 w 964406"/>
                    <a:gd name="connsiteY3" fmla="*/ 960633 h 968147"/>
                    <a:gd name="connsiteX4" fmla="*/ 0 w 964406"/>
                    <a:gd name="connsiteY4" fmla="*/ 962505 h 968147"/>
                    <a:gd name="connsiteX5" fmla="*/ 5891 w 964406"/>
                    <a:gd name="connsiteY5" fmla="*/ 963167 h 968147"/>
                    <a:gd name="connsiteX6" fmla="*/ 6070 w 964406"/>
                    <a:gd name="connsiteY6" fmla="*/ 964765 h 968147"/>
                    <a:gd name="connsiteX7" fmla="*/ 7484 w 964406"/>
                    <a:gd name="connsiteY7" fmla="*/ 963346 h 968147"/>
                    <a:gd name="connsiteX8" fmla="*/ 11466 w 964406"/>
                    <a:gd name="connsiteY8" fmla="*/ 963794 h 968147"/>
                    <a:gd name="connsiteX9" fmla="*/ 961316 w 964406"/>
                    <a:gd name="connsiteY9" fmla="*/ 195705 h 968147"/>
                    <a:gd name="connsiteX10" fmla="*/ 962209 w 964406"/>
                    <a:gd name="connsiteY10" fmla="*/ 4760 h 96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06" h="968147">
                      <a:moveTo>
                        <a:pt x="964406" y="2553"/>
                      </a:moveTo>
                      <a:cubicBezTo>
                        <a:pt x="-63997" y="-53826"/>
                        <a:pt x="-6432" y="841200"/>
                        <a:pt x="4781" y="953298"/>
                      </a:cubicBezTo>
                      <a:lnTo>
                        <a:pt x="5231" y="957295"/>
                      </a:lnTo>
                      <a:lnTo>
                        <a:pt x="1879" y="960633"/>
                      </a:lnTo>
                      <a:cubicBezTo>
                        <a:pt x="0" y="962505"/>
                        <a:pt x="0" y="962505"/>
                        <a:pt x="0" y="962505"/>
                      </a:cubicBezTo>
                      <a:lnTo>
                        <a:pt x="5891" y="963167"/>
                      </a:lnTo>
                      <a:lnTo>
                        <a:pt x="6070" y="964765"/>
                      </a:lnTo>
                      <a:lnTo>
                        <a:pt x="7484" y="963346"/>
                      </a:lnTo>
                      <a:lnTo>
                        <a:pt x="11466" y="963794"/>
                      </a:lnTo>
                      <a:cubicBezTo>
                        <a:pt x="116092" y="974259"/>
                        <a:pt x="902734" y="1025102"/>
                        <a:pt x="961316" y="195705"/>
                      </a:cubicBezTo>
                      <a:lnTo>
                        <a:pt x="962209" y="4760"/>
                      </a:lnTo>
                      <a:close/>
                    </a:path>
                  </a:pathLst>
                </a:custGeom>
                <a:solidFill>
                  <a:schemeClr val="accent4"/>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8" name="íśļîḑé-Freeform: Shape 24"/>
                <p:cNvSpPr/>
                <p:nvPr/>
              </p:nvSpPr>
              <p:spPr bwMode="auto">
                <a:xfrm rot="16200000" flipV="1">
                  <a:off x="5274468" y="1612566"/>
                  <a:ext cx="1096963" cy="1022350"/>
                </a:xfrm>
                <a:custGeom>
                  <a:avLst/>
                  <a:gdLst>
                    <a:gd name="T0" fmla="*/ 364 w 364"/>
                    <a:gd name="T1" fmla="*/ 20 h 340"/>
                    <a:gd name="T2" fmla="*/ 46 w 364"/>
                    <a:gd name="T3" fmla="*/ 340 h 340"/>
                    <a:gd name="T4" fmla="*/ 364 w 364"/>
                    <a:gd name="T5" fmla="*/ 20 h 340"/>
                  </a:gdLst>
                  <a:ahLst/>
                  <a:cxnLst>
                    <a:cxn ang="0">
                      <a:pos x="T0" y="T1"/>
                    </a:cxn>
                    <a:cxn ang="0">
                      <a:pos x="T2" y="T3"/>
                    </a:cxn>
                    <a:cxn ang="0">
                      <a:pos x="T4" y="T5"/>
                    </a:cxn>
                  </a:cxnLst>
                  <a:rect l="0" t="0" r="r" b="b"/>
                  <a:pathLst>
                    <a:path w="364" h="340">
                      <a:moveTo>
                        <a:pt x="364" y="20"/>
                      </a:moveTo>
                      <a:cubicBezTo>
                        <a:pt x="46" y="340"/>
                        <a:pt x="46" y="340"/>
                        <a:pt x="46" y="340"/>
                      </a:cubicBezTo>
                      <a:cubicBezTo>
                        <a:pt x="46" y="340"/>
                        <a:pt x="0" y="0"/>
                        <a:pt x="364" y="20"/>
                      </a:cubicBezTo>
                      <a:close/>
                    </a:path>
                  </a:pathLst>
                </a:custGeom>
                <a:solidFill>
                  <a:schemeClr val="accent4">
                    <a:lumMod val="75000"/>
                  </a:schemeClr>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Group 25"/>
              <p:cNvGrpSpPr/>
              <p:nvPr/>
            </p:nvGrpSpPr>
            <p:grpSpPr>
              <a:xfrm rot="10977025">
                <a:off x="6459160" y="2292311"/>
                <a:ext cx="850929" cy="913032"/>
                <a:chOff x="5311775" y="1575259"/>
                <a:chExt cx="1022350" cy="1096963"/>
              </a:xfrm>
            </p:grpSpPr>
            <p:sp>
              <p:nvSpPr>
                <p:cNvPr id="35" name="íṩľíḍè-Freeform: Shape 26"/>
                <p:cNvSpPr/>
                <p:nvPr/>
              </p:nvSpPr>
              <p:spPr bwMode="auto">
                <a:xfrm rot="16200000" flipV="1">
                  <a:off x="5316455" y="1573389"/>
                  <a:ext cx="964406" cy="968147"/>
                </a:xfrm>
                <a:custGeom>
                  <a:avLst/>
                  <a:gdLst>
                    <a:gd name="connsiteX0" fmla="*/ 964406 w 964406"/>
                    <a:gd name="connsiteY0" fmla="*/ 2553 h 968147"/>
                    <a:gd name="connsiteX1" fmla="*/ 4781 w 964406"/>
                    <a:gd name="connsiteY1" fmla="*/ 953298 h 968147"/>
                    <a:gd name="connsiteX2" fmla="*/ 5231 w 964406"/>
                    <a:gd name="connsiteY2" fmla="*/ 957295 h 968147"/>
                    <a:gd name="connsiteX3" fmla="*/ 1879 w 964406"/>
                    <a:gd name="connsiteY3" fmla="*/ 960633 h 968147"/>
                    <a:gd name="connsiteX4" fmla="*/ 0 w 964406"/>
                    <a:gd name="connsiteY4" fmla="*/ 962505 h 968147"/>
                    <a:gd name="connsiteX5" fmla="*/ 5891 w 964406"/>
                    <a:gd name="connsiteY5" fmla="*/ 963167 h 968147"/>
                    <a:gd name="connsiteX6" fmla="*/ 6070 w 964406"/>
                    <a:gd name="connsiteY6" fmla="*/ 964765 h 968147"/>
                    <a:gd name="connsiteX7" fmla="*/ 7484 w 964406"/>
                    <a:gd name="connsiteY7" fmla="*/ 963346 h 968147"/>
                    <a:gd name="connsiteX8" fmla="*/ 11466 w 964406"/>
                    <a:gd name="connsiteY8" fmla="*/ 963794 h 968147"/>
                    <a:gd name="connsiteX9" fmla="*/ 961316 w 964406"/>
                    <a:gd name="connsiteY9" fmla="*/ 195705 h 968147"/>
                    <a:gd name="connsiteX10" fmla="*/ 962209 w 964406"/>
                    <a:gd name="connsiteY10" fmla="*/ 4760 h 96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06" h="968147">
                      <a:moveTo>
                        <a:pt x="964406" y="2553"/>
                      </a:moveTo>
                      <a:cubicBezTo>
                        <a:pt x="-63997" y="-53826"/>
                        <a:pt x="-6432" y="841200"/>
                        <a:pt x="4781" y="953298"/>
                      </a:cubicBezTo>
                      <a:lnTo>
                        <a:pt x="5231" y="957295"/>
                      </a:lnTo>
                      <a:lnTo>
                        <a:pt x="1879" y="960633"/>
                      </a:lnTo>
                      <a:cubicBezTo>
                        <a:pt x="0" y="962505"/>
                        <a:pt x="0" y="962505"/>
                        <a:pt x="0" y="962505"/>
                      </a:cubicBezTo>
                      <a:lnTo>
                        <a:pt x="5891" y="963167"/>
                      </a:lnTo>
                      <a:lnTo>
                        <a:pt x="6070" y="964765"/>
                      </a:lnTo>
                      <a:lnTo>
                        <a:pt x="7484" y="963346"/>
                      </a:lnTo>
                      <a:lnTo>
                        <a:pt x="11466" y="963794"/>
                      </a:lnTo>
                      <a:cubicBezTo>
                        <a:pt x="116092" y="974259"/>
                        <a:pt x="902734" y="1025102"/>
                        <a:pt x="961316" y="195705"/>
                      </a:cubicBezTo>
                      <a:lnTo>
                        <a:pt x="962209" y="4760"/>
                      </a:lnTo>
                      <a:close/>
                    </a:path>
                  </a:pathLst>
                </a:custGeom>
                <a:solidFill>
                  <a:schemeClr val="accent6"/>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6" name="íṩľíḍè-Freeform: Shape 27"/>
                <p:cNvSpPr/>
                <p:nvPr/>
              </p:nvSpPr>
              <p:spPr bwMode="auto">
                <a:xfrm rot="16200000" flipV="1">
                  <a:off x="5274468" y="1612566"/>
                  <a:ext cx="1096963" cy="1022350"/>
                </a:xfrm>
                <a:custGeom>
                  <a:avLst/>
                  <a:gdLst>
                    <a:gd name="T0" fmla="*/ 364 w 364"/>
                    <a:gd name="T1" fmla="*/ 20 h 340"/>
                    <a:gd name="T2" fmla="*/ 46 w 364"/>
                    <a:gd name="T3" fmla="*/ 340 h 340"/>
                    <a:gd name="T4" fmla="*/ 364 w 364"/>
                    <a:gd name="T5" fmla="*/ 20 h 340"/>
                  </a:gdLst>
                  <a:ahLst/>
                  <a:cxnLst>
                    <a:cxn ang="0">
                      <a:pos x="T0" y="T1"/>
                    </a:cxn>
                    <a:cxn ang="0">
                      <a:pos x="T2" y="T3"/>
                    </a:cxn>
                    <a:cxn ang="0">
                      <a:pos x="T4" y="T5"/>
                    </a:cxn>
                  </a:cxnLst>
                  <a:rect l="0" t="0" r="r" b="b"/>
                  <a:pathLst>
                    <a:path w="364" h="340">
                      <a:moveTo>
                        <a:pt x="364" y="20"/>
                      </a:moveTo>
                      <a:cubicBezTo>
                        <a:pt x="46" y="340"/>
                        <a:pt x="46" y="340"/>
                        <a:pt x="46" y="340"/>
                      </a:cubicBezTo>
                      <a:cubicBezTo>
                        <a:pt x="46" y="340"/>
                        <a:pt x="0" y="0"/>
                        <a:pt x="364" y="20"/>
                      </a:cubicBezTo>
                      <a:close/>
                    </a:path>
                  </a:pathLst>
                </a:custGeom>
                <a:solidFill>
                  <a:schemeClr val="accent6">
                    <a:lumMod val="75000"/>
                  </a:schemeClr>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Group 28"/>
              <p:cNvGrpSpPr/>
              <p:nvPr/>
            </p:nvGrpSpPr>
            <p:grpSpPr>
              <a:xfrm rot="10622975" flipH="1">
                <a:off x="5130624" y="2292312"/>
                <a:ext cx="850929" cy="913032"/>
                <a:chOff x="5311775" y="1575259"/>
                <a:chExt cx="1022350" cy="1096963"/>
              </a:xfrm>
            </p:grpSpPr>
            <p:sp>
              <p:nvSpPr>
                <p:cNvPr id="33" name="íṩľíḍè-Freeform: Shape 29"/>
                <p:cNvSpPr/>
                <p:nvPr/>
              </p:nvSpPr>
              <p:spPr bwMode="auto">
                <a:xfrm rot="16200000" flipV="1">
                  <a:off x="5316455" y="1573389"/>
                  <a:ext cx="964406" cy="968147"/>
                </a:xfrm>
                <a:custGeom>
                  <a:avLst/>
                  <a:gdLst>
                    <a:gd name="connsiteX0" fmla="*/ 964406 w 964406"/>
                    <a:gd name="connsiteY0" fmla="*/ 2553 h 968147"/>
                    <a:gd name="connsiteX1" fmla="*/ 4781 w 964406"/>
                    <a:gd name="connsiteY1" fmla="*/ 953298 h 968147"/>
                    <a:gd name="connsiteX2" fmla="*/ 5231 w 964406"/>
                    <a:gd name="connsiteY2" fmla="*/ 957295 h 968147"/>
                    <a:gd name="connsiteX3" fmla="*/ 1879 w 964406"/>
                    <a:gd name="connsiteY3" fmla="*/ 960633 h 968147"/>
                    <a:gd name="connsiteX4" fmla="*/ 0 w 964406"/>
                    <a:gd name="connsiteY4" fmla="*/ 962505 h 968147"/>
                    <a:gd name="connsiteX5" fmla="*/ 5891 w 964406"/>
                    <a:gd name="connsiteY5" fmla="*/ 963167 h 968147"/>
                    <a:gd name="connsiteX6" fmla="*/ 6070 w 964406"/>
                    <a:gd name="connsiteY6" fmla="*/ 964765 h 968147"/>
                    <a:gd name="connsiteX7" fmla="*/ 7484 w 964406"/>
                    <a:gd name="connsiteY7" fmla="*/ 963346 h 968147"/>
                    <a:gd name="connsiteX8" fmla="*/ 11466 w 964406"/>
                    <a:gd name="connsiteY8" fmla="*/ 963794 h 968147"/>
                    <a:gd name="connsiteX9" fmla="*/ 961316 w 964406"/>
                    <a:gd name="connsiteY9" fmla="*/ 195705 h 968147"/>
                    <a:gd name="connsiteX10" fmla="*/ 962209 w 964406"/>
                    <a:gd name="connsiteY10" fmla="*/ 4760 h 96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06" h="968147">
                      <a:moveTo>
                        <a:pt x="964406" y="2553"/>
                      </a:moveTo>
                      <a:cubicBezTo>
                        <a:pt x="-63997" y="-53826"/>
                        <a:pt x="-6432" y="841200"/>
                        <a:pt x="4781" y="953298"/>
                      </a:cubicBezTo>
                      <a:lnTo>
                        <a:pt x="5231" y="957295"/>
                      </a:lnTo>
                      <a:lnTo>
                        <a:pt x="1879" y="960633"/>
                      </a:lnTo>
                      <a:cubicBezTo>
                        <a:pt x="0" y="962505"/>
                        <a:pt x="0" y="962505"/>
                        <a:pt x="0" y="962505"/>
                      </a:cubicBezTo>
                      <a:lnTo>
                        <a:pt x="5891" y="963167"/>
                      </a:lnTo>
                      <a:lnTo>
                        <a:pt x="6070" y="964765"/>
                      </a:lnTo>
                      <a:lnTo>
                        <a:pt x="7484" y="963346"/>
                      </a:lnTo>
                      <a:lnTo>
                        <a:pt x="11466" y="963794"/>
                      </a:lnTo>
                      <a:cubicBezTo>
                        <a:pt x="116092" y="974259"/>
                        <a:pt x="902734" y="1025102"/>
                        <a:pt x="961316" y="195705"/>
                      </a:cubicBezTo>
                      <a:lnTo>
                        <a:pt x="962209" y="4760"/>
                      </a:lnTo>
                      <a:close/>
                    </a:path>
                  </a:pathLst>
                </a:custGeom>
                <a:solidFill>
                  <a:schemeClr val="accent5"/>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4" name="íṩľíḍè-Freeform: Shape 30"/>
                <p:cNvSpPr/>
                <p:nvPr/>
              </p:nvSpPr>
              <p:spPr bwMode="auto">
                <a:xfrm rot="16200000" flipV="1">
                  <a:off x="5274468" y="1612566"/>
                  <a:ext cx="1096963" cy="1022350"/>
                </a:xfrm>
                <a:custGeom>
                  <a:avLst/>
                  <a:gdLst>
                    <a:gd name="T0" fmla="*/ 364 w 364"/>
                    <a:gd name="T1" fmla="*/ 20 h 340"/>
                    <a:gd name="T2" fmla="*/ 46 w 364"/>
                    <a:gd name="T3" fmla="*/ 340 h 340"/>
                    <a:gd name="T4" fmla="*/ 364 w 364"/>
                    <a:gd name="T5" fmla="*/ 20 h 340"/>
                  </a:gdLst>
                  <a:ahLst/>
                  <a:cxnLst>
                    <a:cxn ang="0">
                      <a:pos x="T0" y="T1"/>
                    </a:cxn>
                    <a:cxn ang="0">
                      <a:pos x="T2" y="T3"/>
                    </a:cxn>
                    <a:cxn ang="0">
                      <a:pos x="T4" y="T5"/>
                    </a:cxn>
                  </a:cxnLst>
                  <a:rect l="0" t="0" r="r" b="b"/>
                  <a:pathLst>
                    <a:path w="364" h="340">
                      <a:moveTo>
                        <a:pt x="364" y="20"/>
                      </a:moveTo>
                      <a:cubicBezTo>
                        <a:pt x="46" y="340"/>
                        <a:pt x="46" y="340"/>
                        <a:pt x="46" y="340"/>
                      </a:cubicBezTo>
                      <a:cubicBezTo>
                        <a:pt x="46" y="340"/>
                        <a:pt x="0" y="0"/>
                        <a:pt x="364" y="20"/>
                      </a:cubicBezTo>
                      <a:close/>
                    </a:path>
                  </a:pathLst>
                </a:custGeom>
                <a:solidFill>
                  <a:schemeClr val="accent5">
                    <a:lumMod val="75000"/>
                  </a:schemeClr>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sp>
            <p:nvSpPr>
              <p:cNvPr id="25" name="íṩľíḍè-Freeform: Shape 35"/>
              <p:cNvSpPr/>
              <p:nvPr/>
            </p:nvSpPr>
            <p:spPr bwMode="auto">
              <a:xfrm rot="10090687" flipV="1">
                <a:off x="7345241" y="3846488"/>
                <a:ext cx="672623" cy="675232"/>
              </a:xfrm>
              <a:custGeom>
                <a:avLst/>
                <a:gdLst>
                  <a:gd name="connsiteX0" fmla="*/ 964406 w 964406"/>
                  <a:gd name="connsiteY0" fmla="*/ 2553 h 968147"/>
                  <a:gd name="connsiteX1" fmla="*/ 4781 w 964406"/>
                  <a:gd name="connsiteY1" fmla="*/ 953298 h 968147"/>
                  <a:gd name="connsiteX2" fmla="*/ 5231 w 964406"/>
                  <a:gd name="connsiteY2" fmla="*/ 957295 h 968147"/>
                  <a:gd name="connsiteX3" fmla="*/ 1879 w 964406"/>
                  <a:gd name="connsiteY3" fmla="*/ 960633 h 968147"/>
                  <a:gd name="connsiteX4" fmla="*/ 0 w 964406"/>
                  <a:gd name="connsiteY4" fmla="*/ 962505 h 968147"/>
                  <a:gd name="connsiteX5" fmla="*/ 5891 w 964406"/>
                  <a:gd name="connsiteY5" fmla="*/ 963167 h 968147"/>
                  <a:gd name="connsiteX6" fmla="*/ 6070 w 964406"/>
                  <a:gd name="connsiteY6" fmla="*/ 964765 h 968147"/>
                  <a:gd name="connsiteX7" fmla="*/ 7484 w 964406"/>
                  <a:gd name="connsiteY7" fmla="*/ 963346 h 968147"/>
                  <a:gd name="connsiteX8" fmla="*/ 11466 w 964406"/>
                  <a:gd name="connsiteY8" fmla="*/ 963794 h 968147"/>
                  <a:gd name="connsiteX9" fmla="*/ 961316 w 964406"/>
                  <a:gd name="connsiteY9" fmla="*/ 195705 h 968147"/>
                  <a:gd name="connsiteX10" fmla="*/ 962209 w 964406"/>
                  <a:gd name="connsiteY10" fmla="*/ 4760 h 96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06" h="968147">
                    <a:moveTo>
                      <a:pt x="964406" y="2553"/>
                    </a:moveTo>
                    <a:cubicBezTo>
                      <a:pt x="-63997" y="-53826"/>
                      <a:pt x="-6432" y="841200"/>
                      <a:pt x="4781" y="953298"/>
                    </a:cubicBezTo>
                    <a:lnTo>
                      <a:pt x="5231" y="957295"/>
                    </a:lnTo>
                    <a:lnTo>
                      <a:pt x="1879" y="960633"/>
                    </a:lnTo>
                    <a:cubicBezTo>
                      <a:pt x="0" y="962505"/>
                      <a:pt x="0" y="962505"/>
                      <a:pt x="0" y="962505"/>
                    </a:cubicBezTo>
                    <a:lnTo>
                      <a:pt x="5891" y="963167"/>
                    </a:lnTo>
                    <a:lnTo>
                      <a:pt x="6070" y="964765"/>
                    </a:lnTo>
                    <a:lnTo>
                      <a:pt x="7484" y="963346"/>
                    </a:lnTo>
                    <a:lnTo>
                      <a:pt x="11466" y="963794"/>
                    </a:lnTo>
                    <a:cubicBezTo>
                      <a:pt x="116092" y="974259"/>
                      <a:pt x="902734" y="1025102"/>
                      <a:pt x="961316" y="195705"/>
                    </a:cubicBezTo>
                    <a:lnTo>
                      <a:pt x="962209" y="4760"/>
                    </a:lnTo>
                    <a:close/>
                  </a:path>
                </a:pathLst>
              </a:custGeom>
              <a:solidFill>
                <a:schemeClr val="accent2"/>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6" name="íṩľíḍè-Freeform: Shape 37"/>
              <p:cNvSpPr/>
              <p:nvPr/>
            </p:nvSpPr>
            <p:spPr bwMode="auto">
              <a:xfrm rot="11509313" flipH="1" flipV="1">
                <a:off x="4441221" y="3846488"/>
                <a:ext cx="672623" cy="675232"/>
              </a:xfrm>
              <a:custGeom>
                <a:avLst/>
                <a:gdLst>
                  <a:gd name="connsiteX0" fmla="*/ 964406 w 964406"/>
                  <a:gd name="connsiteY0" fmla="*/ 2553 h 968147"/>
                  <a:gd name="connsiteX1" fmla="*/ 4781 w 964406"/>
                  <a:gd name="connsiteY1" fmla="*/ 953298 h 968147"/>
                  <a:gd name="connsiteX2" fmla="*/ 5231 w 964406"/>
                  <a:gd name="connsiteY2" fmla="*/ 957295 h 968147"/>
                  <a:gd name="connsiteX3" fmla="*/ 1879 w 964406"/>
                  <a:gd name="connsiteY3" fmla="*/ 960633 h 968147"/>
                  <a:gd name="connsiteX4" fmla="*/ 0 w 964406"/>
                  <a:gd name="connsiteY4" fmla="*/ 962505 h 968147"/>
                  <a:gd name="connsiteX5" fmla="*/ 5891 w 964406"/>
                  <a:gd name="connsiteY5" fmla="*/ 963167 h 968147"/>
                  <a:gd name="connsiteX6" fmla="*/ 6070 w 964406"/>
                  <a:gd name="connsiteY6" fmla="*/ 964765 h 968147"/>
                  <a:gd name="connsiteX7" fmla="*/ 7484 w 964406"/>
                  <a:gd name="connsiteY7" fmla="*/ 963346 h 968147"/>
                  <a:gd name="connsiteX8" fmla="*/ 11466 w 964406"/>
                  <a:gd name="connsiteY8" fmla="*/ 963794 h 968147"/>
                  <a:gd name="connsiteX9" fmla="*/ 961316 w 964406"/>
                  <a:gd name="connsiteY9" fmla="*/ 195705 h 968147"/>
                  <a:gd name="connsiteX10" fmla="*/ 962209 w 964406"/>
                  <a:gd name="connsiteY10" fmla="*/ 4760 h 96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06" h="968147">
                    <a:moveTo>
                      <a:pt x="964406" y="2553"/>
                    </a:moveTo>
                    <a:cubicBezTo>
                      <a:pt x="-63997" y="-53826"/>
                      <a:pt x="-6432" y="841200"/>
                      <a:pt x="4781" y="953298"/>
                    </a:cubicBezTo>
                    <a:lnTo>
                      <a:pt x="5231" y="957295"/>
                    </a:lnTo>
                    <a:lnTo>
                      <a:pt x="1879" y="960633"/>
                    </a:lnTo>
                    <a:cubicBezTo>
                      <a:pt x="0" y="962505"/>
                      <a:pt x="0" y="962505"/>
                      <a:pt x="0" y="962505"/>
                    </a:cubicBezTo>
                    <a:lnTo>
                      <a:pt x="5891" y="963167"/>
                    </a:lnTo>
                    <a:lnTo>
                      <a:pt x="6070" y="964765"/>
                    </a:lnTo>
                    <a:lnTo>
                      <a:pt x="7484" y="963346"/>
                    </a:lnTo>
                    <a:lnTo>
                      <a:pt x="11466" y="963794"/>
                    </a:lnTo>
                    <a:cubicBezTo>
                      <a:pt x="116092" y="974259"/>
                      <a:pt x="902734" y="1025102"/>
                      <a:pt x="961316" y="195705"/>
                    </a:cubicBezTo>
                    <a:lnTo>
                      <a:pt x="962209" y="4760"/>
                    </a:lnTo>
                    <a:close/>
                  </a:path>
                </a:pathLst>
              </a:custGeom>
              <a:solidFill>
                <a:schemeClr val="accent1"/>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7" name="íṩľíḍè-Freeform: Shape 38"/>
              <p:cNvSpPr/>
              <p:nvPr/>
            </p:nvSpPr>
            <p:spPr bwMode="auto">
              <a:xfrm rot="11509313">
                <a:off x="7345241" y="2548072"/>
                <a:ext cx="672623" cy="675232"/>
              </a:xfrm>
              <a:custGeom>
                <a:avLst/>
                <a:gdLst>
                  <a:gd name="connsiteX0" fmla="*/ 964406 w 964406"/>
                  <a:gd name="connsiteY0" fmla="*/ 2553 h 968147"/>
                  <a:gd name="connsiteX1" fmla="*/ 4781 w 964406"/>
                  <a:gd name="connsiteY1" fmla="*/ 953298 h 968147"/>
                  <a:gd name="connsiteX2" fmla="*/ 5231 w 964406"/>
                  <a:gd name="connsiteY2" fmla="*/ 957295 h 968147"/>
                  <a:gd name="connsiteX3" fmla="*/ 1879 w 964406"/>
                  <a:gd name="connsiteY3" fmla="*/ 960633 h 968147"/>
                  <a:gd name="connsiteX4" fmla="*/ 0 w 964406"/>
                  <a:gd name="connsiteY4" fmla="*/ 962505 h 968147"/>
                  <a:gd name="connsiteX5" fmla="*/ 5891 w 964406"/>
                  <a:gd name="connsiteY5" fmla="*/ 963167 h 968147"/>
                  <a:gd name="connsiteX6" fmla="*/ 6070 w 964406"/>
                  <a:gd name="connsiteY6" fmla="*/ 964765 h 968147"/>
                  <a:gd name="connsiteX7" fmla="*/ 7484 w 964406"/>
                  <a:gd name="connsiteY7" fmla="*/ 963346 h 968147"/>
                  <a:gd name="connsiteX8" fmla="*/ 11466 w 964406"/>
                  <a:gd name="connsiteY8" fmla="*/ 963794 h 968147"/>
                  <a:gd name="connsiteX9" fmla="*/ 961316 w 964406"/>
                  <a:gd name="connsiteY9" fmla="*/ 195705 h 968147"/>
                  <a:gd name="connsiteX10" fmla="*/ 962209 w 964406"/>
                  <a:gd name="connsiteY10" fmla="*/ 4760 h 96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06" h="968147">
                    <a:moveTo>
                      <a:pt x="964406" y="2553"/>
                    </a:moveTo>
                    <a:cubicBezTo>
                      <a:pt x="-63997" y="-53826"/>
                      <a:pt x="-6432" y="841200"/>
                      <a:pt x="4781" y="953298"/>
                    </a:cubicBezTo>
                    <a:lnTo>
                      <a:pt x="5231" y="957295"/>
                    </a:lnTo>
                    <a:lnTo>
                      <a:pt x="1879" y="960633"/>
                    </a:lnTo>
                    <a:cubicBezTo>
                      <a:pt x="0" y="962505"/>
                      <a:pt x="0" y="962505"/>
                      <a:pt x="0" y="962505"/>
                    </a:cubicBezTo>
                    <a:lnTo>
                      <a:pt x="5891" y="963167"/>
                    </a:lnTo>
                    <a:lnTo>
                      <a:pt x="6070" y="964765"/>
                    </a:lnTo>
                    <a:lnTo>
                      <a:pt x="7484" y="963346"/>
                    </a:lnTo>
                    <a:lnTo>
                      <a:pt x="11466" y="963794"/>
                    </a:lnTo>
                    <a:cubicBezTo>
                      <a:pt x="116092" y="974259"/>
                      <a:pt x="902734" y="1025102"/>
                      <a:pt x="961316" y="195705"/>
                    </a:cubicBezTo>
                    <a:lnTo>
                      <a:pt x="962209" y="4760"/>
                    </a:lnTo>
                    <a:close/>
                  </a:path>
                </a:pathLst>
              </a:custGeom>
              <a:solidFill>
                <a:schemeClr val="accent4"/>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8" name="íṩľíḍè-Freeform: Shape 39"/>
              <p:cNvSpPr/>
              <p:nvPr/>
            </p:nvSpPr>
            <p:spPr bwMode="auto">
              <a:xfrm rot="10090687" flipH="1">
                <a:off x="4440282" y="2548071"/>
                <a:ext cx="672623" cy="675232"/>
              </a:xfrm>
              <a:custGeom>
                <a:avLst/>
                <a:gdLst>
                  <a:gd name="connsiteX0" fmla="*/ 964406 w 964406"/>
                  <a:gd name="connsiteY0" fmla="*/ 2553 h 968147"/>
                  <a:gd name="connsiteX1" fmla="*/ 4781 w 964406"/>
                  <a:gd name="connsiteY1" fmla="*/ 953298 h 968147"/>
                  <a:gd name="connsiteX2" fmla="*/ 5231 w 964406"/>
                  <a:gd name="connsiteY2" fmla="*/ 957295 h 968147"/>
                  <a:gd name="connsiteX3" fmla="*/ 1879 w 964406"/>
                  <a:gd name="connsiteY3" fmla="*/ 960633 h 968147"/>
                  <a:gd name="connsiteX4" fmla="*/ 0 w 964406"/>
                  <a:gd name="connsiteY4" fmla="*/ 962505 h 968147"/>
                  <a:gd name="connsiteX5" fmla="*/ 5891 w 964406"/>
                  <a:gd name="connsiteY5" fmla="*/ 963167 h 968147"/>
                  <a:gd name="connsiteX6" fmla="*/ 6070 w 964406"/>
                  <a:gd name="connsiteY6" fmla="*/ 964765 h 968147"/>
                  <a:gd name="connsiteX7" fmla="*/ 7484 w 964406"/>
                  <a:gd name="connsiteY7" fmla="*/ 963346 h 968147"/>
                  <a:gd name="connsiteX8" fmla="*/ 11466 w 964406"/>
                  <a:gd name="connsiteY8" fmla="*/ 963794 h 968147"/>
                  <a:gd name="connsiteX9" fmla="*/ 961316 w 964406"/>
                  <a:gd name="connsiteY9" fmla="*/ 195705 h 968147"/>
                  <a:gd name="connsiteX10" fmla="*/ 962209 w 964406"/>
                  <a:gd name="connsiteY10" fmla="*/ 4760 h 96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4406" h="968147">
                    <a:moveTo>
                      <a:pt x="964406" y="2553"/>
                    </a:moveTo>
                    <a:cubicBezTo>
                      <a:pt x="-63997" y="-53826"/>
                      <a:pt x="-6432" y="841200"/>
                      <a:pt x="4781" y="953298"/>
                    </a:cubicBezTo>
                    <a:lnTo>
                      <a:pt x="5231" y="957295"/>
                    </a:lnTo>
                    <a:lnTo>
                      <a:pt x="1879" y="960633"/>
                    </a:lnTo>
                    <a:cubicBezTo>
                      <a:pt x="0" y="962505"/>
                      <a:pt x="0" y="962505"/>
                      <a:pt x="0" y="962505"/>
                    </a:cubicBezTo>
                    <a:lnTo>
                      <a:pt x="5891" y="963167"/>
                    </a:lnTo>
                    <a:lnTo>
                      <a:pt x="6070" y="964765"/>
                    </a:lnTo>
                    <a:lnTo>
                      <a:pt x="7484" y="963346"/>
                    </a:lnTo>
                    <a:lnTo>
                      <a:pt x="11466" y="963794"/>
                    </a:lnTo>
                    <a:cubicBezTo>
                      <a:pt x="116092" y="974259"/>
                      <a:pt x="902734" y="1025102"/>
                      <a:pt x="961316" y="195705"/>
                    </a:cubicBezTo>
                    <a:lnTo>
                      <a:pt x="962209" y="4760"/>
                    </a:lnTo>
                    <a:close/>
                  </a:path>
                </a:pathLst>
              </a:custGeom>
              <a:solidFill>
                <a:schemeClr val="accent3"/>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9" name="íṩľíḍè-Oval 43"/>
              <p:cNvSpPr/>
              <p:nvPr/>
            </p:nvSpPr>
            <p:spPr bwMode="auto">
              <a:xfrm flipH="1">
                <a:off x="8298195" y="2602316"/>
                <a:ext cx="203919" cy="203915"/>
              </a:xfrm>
              <a:prstGeom prst="ellipse">
                <a:avLst/>
              </a:prstGeom>
              <a:solidFill>
                <a:schemeClr val="accent4"/>
              </a:solidFill>
              <a:ln w="9525">
                <a:noFill/>
                <a:round/>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0" name="íṩľíḍè-Oval 45"/>
              <p:cNvSpPr/>
              <p:nvPr/>
            </p:nvSpPr>
            <p:spPr bwMode="auto">
              <a:xfrm flipH="1">
                <a:off x="3981466" y="2602316"/>
                <a:ext cx="203919" cy="203915"/>
              </a:xfrm>
              <a:prstGeom prst="ellipse">
                <a:avLst/>
              </a:prstGeom>
              <a:solidFill>
                <a:schemeClr val="accent3"/>
              </a:solidFill>
              <a:ln w="9525">
                <a:noFill/>
                <a:round/>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1" name="íṩľíḍè-Oval 48"/>
              <p:cNvSpPr/>
              <p:nvPr/>
            </p:nvSpPr>
            <p:spPr bwMode="auto">
              <a:xfrm flipH="1">
                <a:off x="8298195" y="4175739"/>
                <a:ext cx="203919" cy="203915"/>
              </a:xfrm>
              <a:prstGeom prst="ellipse">
                <a:avLst/>
              </a:prstGeom>
              <a:solidFill>
                <a:schemeClr val="accent2"/>
              </a:solidFill>
              <a:ln w="9525">
                <a:noFill/>
                <a:round/>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2" name="íṩľíḍè-Oval 50"/>
              <p:cNvSpPr/>
              <p:nvPr/>
            </p:nvSpPr>
            <p:spPr bwMode="auto">
              <a:xfrm flipH="1">
                <a:off x="3981466" y="4175739"/>
                <a:ext cx="203919" cy="203915"/>
              </a:xfrm>
              <a:prstGeom prst="ellipse">
                <a:avLst/>
              </a:prstGeom>
              <a:solidFill>
                <a:schemeClr val="accent1"/>
              </a:solidFill>
              <a:ln w="9525">
                <a:noFill/>
                <a:round/>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Group 46"/>
            <p:cNvGrpSpPr/>
            <p:nvPr/>
          </p:nvGrpSpPr>
          <p:grpSpPr>
            <a:xfrm>
              <a:off x="8502114" y="4006185"/>
              <a:ext cx="2823587" cy="1006991"/>
              <a:chOff x="1197898" y="2503545"/>
              <a:chExt cx="2198693" cy="1006991"/>
            </a:xfrm>
          </p:grpSpPr>
          <p:sp>
            <p:nvSpPr>
              <p:cNvPr id="14" name="íṩľíḍè-TextBox 49"/>
              <p:cNvSpPr txBox="1"/>
              <p:nvPr/>
            </p:nvSpPr>
            <p:spPr>
              <a:xfrm>
                <a:off x="1197898" y="2503545"/>
                <a:ext cx="2198693" cy="388226"/>
              </a:xfrm>
              <a:prstGeom prst="rect">
                <a:avLst/>
              </a:prstGeom>
              <a:noFill/>
            </p:spPr>
            <p:txBody>
              <a:bodyPr wrap="none" lIns="288000" tIns="0" rIns="0" bIns="0" anchor="b" anchorCtr="0">
                <a:normAutofit/>
              </a:bodyPr>
              <a:lstStyle/>
              <a:p>
                <a:endParaRPr lang="zh-CN" altLang="en-US" sz="1600" b="1">
                  <a:solidFill>
                    <a:schemeClr val="accent2">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íṩľíḍè-TextBox 51"/>
              <p:cNvSpPr txBox="1"/>
              <p:nvPr/>
            </p:nvSpPr>
            <p:spPr>
              <a:xfrm>
                <a:off x="1197898" y="2891770"/>
                <a:ext cx="2198693" cy="618766"/>
              </a:xfrm>
              <a:prstGeom prst="rect">
                <a:avLst/>
              </a:prstGeom>
            </p:spPr>
            <p:txBody>
              <a:bodyPr vert="horz" wrap="square" lIns="288000" tIns="0" rIns="0" bIns="0" anchor="ctr" anchorCtr="0">
                <a:normAutofit/>
              </a:bodyPr>
              <a:lstStyle/>
              <a:p>
                <a:pPr algn="l">
                  <a:lnSpc>
                    <a:spcPct val="120000"/>
                  </a:lnSpc>
                </a:pPr>
                <a:endParaRPr lang="zh-CN" altLang="en-US" sz="1050">
                  <a:solidFill>
                    <a:schemeClr val="dk1">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Group 53"/>
            <p:cNvGrpSpPr/>
            <p:nvPr/>
          </p:nvGrpSpPr>
          <p:grpSpPr>
            <a:xfrm>
              <a:off x="8002283" y="2486856"/>
              <a:ext cx="3323418" cy="955158"/>
              <a:chOff x="808686" y="2555378"/>
              <a:chExt cx="2587905" cy="955158"/>
            </a:xfrm>
          </p:grpSpPr>
          <p:sp>
            <p:nvSpPr>
              <p:cNvPr id="12" name="íṩľíḍè-TextBox 54"/>
              <p:cNvSpPr txBox="1"/>
              <p:nvPr/>
            </p:nvSpPr>
            <p:spPr>
              <a:xfrm>
                <a:off x="808686" y="2555378"/>
                <a:ext cx="2198693" cy="388226"/>
              </a:xfrm>
              <a:prstGeom prst="rect">
                <a:avLst/>
              </a:prstGeom>
              <a:noFill/>
            </p:spPr>
            <p:txBody>
              <a:bodyPr wrap="none" lIns="288000" tIns="0" rIns="0" bIns="0" anchor="b" anchorCtr="0">
                <a:normAutofit/>
              </a:bodyPr>
              <a:lstStyle/>
              <a:p>
                <a:endParaRPr lang="zh-CN" altLang="en-US" sz="1600" b="1">
                  <a:solidFill>
                    <a:schemeClr val="accent4">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íṩľíḍè-TextBox 55"/>
              <p:cNvSpPr txBox="1"/>
              <p:nvPr/>
            </p:nvSpPr>
            <p:spPr>
              <a:xfrm>
                <a:off x="1197898" y="2891770"/>
                <a:ext cx="2198693" cy="618766"/>
              </a:xfrm>
              <a:prstGeom prst="rect">
                <a:avLst/>
              </a:prstGeom>
            </p:spPr>
            <p:txBody>
              <a:bodyPr vert="horz" wrap="square" lIns="288000" tIns="0" rIns="0" bIns="0" anchor="ctr" anchorCtr="0">
                <a:normAutofit/>
              </a:bodyPr>
              <a:lstStyle/>
              <a:p>
                <a:pPr algn="l">
                  <a:lnSpc>
                    <a:spcPct val="120000"/>
                  </a:lnSpc>
                </a:pPr>
                <a:endParaRPr lang="zh-CN" altLang="en-US" sz="1050">
                  <a:solidFill>
                    <a:schemeClr val="dk1">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67"/>
            <p:cNvGrpSpPr/>
            <p:nvPr/>
          </p:nvGrpSpPr>
          <p:grpSpPr>
            <a:xfrm>
              <a:off x="1045573" y="4008541"/>
              <a:ext cx="2935893" cy="1006991"/>
              <a:chOff x="8328246" y="2276873"/>
              <a:chExt cx="2198694" cy="1006991"/>
            </a:xfrm>
          </p:grpSpPr>
          <p:sp>
            <p:nvSpPr>
              <p:cNvPr id="10" name="íṩľíḍè-TextBox 68"/>
              <p:cNvSpPr txBox="1"/>
              <p:nvPr/>
            </p:nvSpPr>
            <p:spPr>
              <a:xfrm>
                <a:off x="8328247" y="2276873"/>
                <a:ext cx="2198693" cy="388226"/>
              </a:xfrm>
              <a:prstGeom prst="rect">
                <a:avLst/>
              </a:prstGeom>
              <a:noFill/>
            </p:spPr>
            <p:txBody>
              <a:bodyPr wrap="none" lIns="0" tIns="0" rIns="288000" bIns="0" anchor="b" anchorCtr="0">
                <a:normAutofit/>
              </a:bodyPr>
              <a:lstStyle/>
              <a:p>
                <a:pPr algn="r"/>
                <a:endParaRPr lang="zh-CN" altLang="en-US" sz="1600" b="1">
                  <a:solidFill>
                    <a:schemeClr val="accent1">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íṩľíḍè-TextBox 69"/>
              <p:cNvSpPr txBox="1"/>
              <p:nvPr/>
            </p:nvSpPr>
            <p:spPr>
              <a:xfrm>
                <a:off x="8328246" y="2665098"/>
                <a:ext cx="2198693" cy="618766"/>
              </a:xfrm>
              <a:prstGeom prst="rect">
                <a:avLst/>
              </a:prstGeom>
            </p:spPr>
            <p:txBody>
              <a:bodyPr vert="horz" wrap="square" lIns="0" tIns="0" rIns="288000" bIns="0" anchor="ctr">
                <a:normAutofit/>
              </a:bodyPr>
              <a:lstStyle/>
              <a:p>
                <a:pPr algn="r">
                  <a:lnSpc>
                    <a:spcPct val="120000"/>
                  </a:lnSpc>
                </a:pPr>
                <a:endParaRPr lang="zh-CN" altLang="en-US" sz="1050">
                  <a:solidFill>
                    <a:schemeClr val="dk1">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Group 70"/>
            <p:cNvGrpSpPr/>
            <p:nvPr/>
          </p:nvGrpSpPr>
          <p:grpSpPr>
            <a:xfrm>
              <a:off x="1045573" y="2435023"/>
              <a:ext cx="2935893" cy="1006991"/>
              <a:chOff x="8328246" y="2276873"/>
              <a:chExt cx="2198694" cy="1006991"/>
            </a:xfrm>
          </p:grpSpPr>
          <p:sp>
            <p:nvSpPr>
              <p:cNvPr id="8" name="íṩľíḍè-TextBox 71"/>
              <p:cNvSpPr txBox="1"/>
              <p:nvPr/>
            </p:nvSpPr>
            <p:spPr>
              <a:xfrm>
                <a:off x="8328247" y="2276873"/>
                <a:ext cx="2198693" cy="388226"/>
              </a:xfrm>
              <a:prstGeom prst="rect">
                <a:avLst/>
              </a:prstGeom>
              <a:noFill/>
            </p:spPr>
            <p:txBody>
              <a:bodyPr wrap="none" lIns="0" tIns="0" rIns="288000" bIns="0" anchor="b" anchorCtr="0">
                <a:normAutofit/>
              </a:bodyPr>
              <a:lstStyle/>
              <a:p>
                <a:pPr algn="r"/>
                <a:endParaRPr lang="zh-CN" altLang="en-US" sz="1600" b="1">
                  <a:solidFill>
                    <a:schemeClr val="accent3">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íṩľíḍè-TextBox 72"/>
              <p:cNvSpPr txBox="1"/>
              <p:nvPr/>
            </p:nvSpPr>
            <p:spPr>
              <a:xfrm>
                <a:off x="8328246" y="2665098"/>
                <a:ext cx="2198693" cy="618766"/>
              </a:xfrm>
              <a:prstGeom prst="rect">
                <a:avLst/>
              </a:prstGeom>
            </p:spPr>
            <p:txBody>
              <a:bodyPr vert="horz" wrap="square" lIns="0" tIns="0" rIns="288000" bIns="0" anchor="ctr">
                <a:normAutofit/>
              </a:bodyPr>
              <a:lstStyle/>
              <a:p>
                <a:pPr algn="r">
                  <a:lnSpc>
                    <a:spcPct val="120000"/>
                  </a:lnSpc>
                </a:pPr>
                <a:endParaRPr lang="zh-CN" altLang="en-US" sz="1050">
                  <a:solidFill>
                    <a:schemeClr val="dk1">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98" name="文本框 97"/>
          <p:cNvSpPr txBox="1"/>
          <p:nvPr/>
        </p:nvSpPr>
        <p:spPr>
          <a:xfrm>
            <a:off x="5553710" y="2778760"/>
            <a:ext cx="1402080" cy="460375"/>
          </a:xfrm>
          <a:prstGeom prst="rect">
            <a:avLst/>
          </a:prstGeom>
          <a:noFill/>
        </p:spPr>
        <p:txBody>
          <a:bodyPr wrap="none" rtlCol="0" anchor="t">
            <a:spAutoFit/>
          </a:bodyPr>
          <a:lstStyle/>
          <a:p>
            <a:r>
              <a:rPr lang="zh-CN" altLang="en-US" sz="2400" b="1">
                <a:solidFill>
                  <a:schemeClr val="accent2">
                    <a:lumMod val="50000"/>
                  </a:schemeClr>
                </a:solidFill>
                <a:sym typeface="+mn-ea"/>
              </a:rPr>
              <a:t>硬件加速</a:t>
            </a:r>
            <a:endParaRPr lang="zh-CN" altLang="en-US" sz="2400"/>
          </a:p>
        </p:txBody>
      </p:sp>
      <p:sp>
        <p:nvSpPr>
          <p:cNvPr id="100" name="文本框 99"/>
          <p:cNvSpPr txBox="1"/>
          <p:nvPr/>
        </p:nvSpPr>
        <p:spPr>
          <a:xfrm>
            <a:off x="572770" y="2176145"/>
            <a:ext cx="2282190" cy="2091690"/>
          </a:xfrm>
          <a:prstGeom prst="rect">
            <a:avLst/>
          </a:prstGeom>
          <a:noFill/>
        </p:spPr>
        <p:txBody>
          <a:bodyPr wrap="square" rtlCol="0">
            <a:spAutoFit/>
          </a:bodyPr>
          <a:lstStyle/>
          <a:p>
            <a:pPr algn="just">
              <a:lnSpc>
                <a:spcPct val="130000"/>
              </a:lnSpc>
            </a:pPr>
            <a:r>
              <a:rPr lang="zh-CN" altLang="en-US" sz="2000">
                <a:sym typeface="+mn-ea"/>
              </a:rPr>
              <a:t>复杂指令集计算(CISC)架构一般不会同样快地执行指令，但每个指令可完成更多处理任务。</a:t>
            </a:r>
            <a:endParaRPr lang="en-US" altLang="zh-CN" sz="2000">
              <a:sym typeface="+mn-ea"/>
            </a:endParaRPr>
          </a:p>
        </p:txBody>
      </p:sp>
      <p:sp>
        <p:nvSpPr>
          <p:cNvPr id="101" name="íṩľíḍè-TextBox 55"/>
          <p:cNvSpPr txBox="1"/>
          <p:nvPr/>
        </p:nvSpPr>
        <p:spPr>
          <a:xfrm>
            <a:off x="9254116" y="2598097"/>
            <a:ext cx="2444875" cy="1248242"/>
          </a:xfrm>
          <a:prstGeom prst="rect">
            <a:avLst/>
          </a:prstGeom>
        </p:spPr>
        <p:txBody>
          <a:bodyPr vert="horz" wrap="square" lIns="288000" tIns="0" rIns="0" bIns="0" anchor="ctr" anchorCtr="0">
            <a:noAutofit/>
          </a:bodyPr>
          <a:lstStyle/>
          <a:p>
            <a:pPr algn="just">
              <a:lnSpc>
                <a:spcPct val="120000"/>
              </a:lnSpc>
            </a:pPr>
            <a:r>
              <a:rPr lang="zh-CN" altLang="en-US" sz="2000">
                <a:sym typeface="+mn-ea"/>
              </a:rPr>
              <a:t>精简指令集计算(RISC)架构的目标之一即是保持指令简单化，以便让指令运行得足够快。</a:t>
            </a:r>
            <a:endParaRPr lang="zh-CN" altLang="en-US" sz="2000">
              <a:solidFill>
                <a:schemeClr val="dk1">
                  <a:lumMod val="100000"/>
                </a:schemeClr>
              </a:solidFill>
              <a:latin typeface="Arial" panose="020B0604020202020204" pitchFamily="34" charset="0"/>
              <a:ea typeface="微软雅黑" panose="020B0503020204020204" pitchFamily="34" charset="-122"/>
              <a:sym typeface="+mn-ea"/>
            </a:endParaRPr>
          </a:p>
        </p:txBody>
      </p:sp>
      <p:sp>
        <p:nvSpPr>
          <p:cNvPr id="102" name="文本框 101"/>
          <p:cNvSpPr txBox="1"/>
          <p:nvPr/>
        </p:nvSpPr>
        <p:spPr>
          <a:xfrm rot="2700000">
            <a:off x="6781165" y="4231640"/>
            <a:ext cx="770890" cy="398780"/>
          </a:xfrm>
          <a:prstGeom prst="rect">
            <a:avLst/>
          </a:prstGeom>
          <a:noFill/>
        </p:spPr>
        <p:txBody>
          <a:bodyPr wrap="square" rtlCol="0">
            <a:spAutoFit/>
          </a:bodyPr>
          <a:lstStyle/>
          <a:p>
            <a:r>
              <a:rPr lang="zh-CN" altLang="en-US" sz="2000">
                <a:solidFill>
                  <a:schemeClr val="bg1"/>
                </a:solidFill>
              </a:rPr>
              <a:t>简单</a:t>
            </a:r>
          </a:p>
        </p:txBody>
      </p:sp>
      <p:sp>
        <p:nvSpPr>
          <p:cNvPr id="103" name="文本框 102"/>
          <p:cNvSpPr txBox="1"/>
          <p:nvPr/>
        </p:nvSpPr>
        <p:spPr>
          <a:xfrm rot="18840000">
            <a:off x="6781165" y="2038350"/>
            <a:ext cx="939165" cy="398780"/>
          </a:xfrm>
          <a:prstGeom prst="rect">
            <a:avLst/>
          </a:prstGeom>
          <a:noFill/>
        </p:spPr>
        <p:txBody>
          <a:bodyPr wrap="square" rtlCol="0">
            <a:spAutoFit/>
          </a:bodyPr>
          <a:lstStyle/>
          <a:p>
            <a:r>
              <a:rPr lang="zh-CN" altLang="en-US" sz="2000">
                <a:solidFill>
                  <a:schemeClr val="bg1"/>
                </a:solidFill>
              </a:rPr>
              <a:t>快速</a:t>
            </a:r>
          </a:p>
        </p:txBody>
      </p:sp>
      <p:sp>
        <p:nvSpPr>
          <p:cNvPr id="104" name="文本框 103"/>
          <p:cNvSpPr txBox="1"/>
          <p:nvPr/>
        </p:nvSpPr>
        <p:spPr>
          <a:xfrm rot="19080000">
            <a:off x="4867275" y="4011295"/>
            <a:ext cx="1091565" cy="398780"/>
          </a:xfrm>
          <a:prstGeom prst="rect">
            <a:avLst/>
          </a:prstGeom>
          <a:noFill/>
        </p:spPr>
        <p:txBody>
          <a:bodyPr wrap="square" rtlCol="0">
            <a:spAutoFit/>
          </a:bodyPr>
          <a:lstStyle/>
          <a:p>
            <a:r>
              <a:rPr lang="zh-CN" altLang="en-US" sz="2000">
                <a:solidFill>
                  <a:schemeClr val="bg1"/>
                </a:solidFill>
              </a:rPr>
              <a:t>高效</a:t>
            </a:r>
          </a:p>
        </p:txBody>
      </p:sp>
      <p:sp>
        <p:nvSpPr>
          <p:cNvPr id="105" name="文本框 104"/>
          <p:cNvSpPr txBox="1"/>
          <p:nvPr/>
        </p:nvSpPr>
        <p:spPr>
          <a:xfrm rot="19380000">
            <a:off x="4959985" y="1926590"/>
            <a:ext cx="504825" cy="706755"/>
          </a:xfrm>
          <a:prstGeom prst="rect">
            <a:avLst/>
          </a:prstGeom>
          <a:noFill/>
        </p:spPr>
        <p:txBody>
          <a:bodyPr wrap="square" rtlCol="0">
            <a:spAutoFit/>
          </a:bodyPr>
          <a:lstStyle/>
          <a:p>
            <a:r>
              <a:rPr lang="zh-CN" altLang="en-US" sz="2000">
                <a:solidFill>
                  <a:schemeClr val="bg1"/>
                </a:solidFill>
              </a:rPr>
              <a:t>强大</a:t>
            </a:r>
          </a:p>
        </p:txBody>
      </p:sp>
      <p:sp>
        <p:nvSpPr>
          <p:cNvPr id="106" name="文本框 105"/>
          <p:cNvSpPr txBox="1"/>
          <p:nvPr/>
        </p:nvSpPr>
        <p:spPr>
          <a:xfrm>
            <a:off x="5952490" y="1472565"/>
            <a:ext cx="540385" cy="829945"/>
          </a:xfrm>
          <a:prstGeom prst="rect">
            <a:avLst/>
          </a:prstGeom>
          <a:noFill/>
        </p:spPr>
        <p:txBody>
          <a:bodyPr wrap="square" rtlCol="0">
            <a:spAutoFit/>
          </a:bodyPr>
          <a:lstStyle/>
          <a:p>
            <a:r>
              <a:rPr lang="zh-CN" altLang="en-US" sz="2400" b="1">
                <a:solidFill>
                  <a:schemeClr val="bg1"/>
                </a:solidFill>
              </a:rPr>
              <a:t>融合</a:t>
            </a:r>
          </a:p>
        </p:txBody>
      </p:sp>
      <p:sp>
        <p:nvSpPr>
          <p:cNvPr id="107" name="文本框 106"/>
          <p:cNvSpPr txBox="1"/>
          <p:nvPr/>
        </p:nvSpPr>
        <p:spPr>
          <a:xfrm>
            <a:off x="5831840" y="4965065"/>
            <a:ext cx="921385" cy="1892935"/>
          </a:xfrm>
          <a:prstGeom prst="rect">
            <a:avLst/>
          </a:prstGeom>
          <a:noFill/>
        </p:spPr>
        <p:txBody>
          <a:bodyPr vert="eaVert" wrap="square" rtlCol="0">
            <a:spAutoFit/>
          </a:bodyPr>
          <a:lstStyle/>
          <a:p>
            <a:pPr>
              <a:lnSpc>
                <a:spcPct val="120000"/>
              </a:lnSpc>
            </a:pPr>
            <a:r>
              <a:rPr lang="zh-CN" altLang="en-US" sz="2000">
                <a:solidFill>
                  <a:schemeClr val="accent2">
                    <a:lumMod val="50000"/>
                  </a:schemeClr>
                </a:solidFill>
              </a:rPr>
              <a:t>精简指令集</a:t>
            </a:r>
          </a:p>
          <a:p>
            <a:pPr>
              <a:lnSpc>
                <a:spcPct val="120000"/>
              </a:lnSpc>
            </a:pPr>
            <a:r>
              <a:rPr lang="zh-CN" altLang="en-US" sz="2000">
                <a:solidFill>
                  <a:schemeClr val="accent2">
                    <a:lumMod val="50000"/>
                  </a:schemeClr>
                </a:solidFill>
              </a:rPr>
              <a:t>复杂指令集</a:t>
            </a:r>
          </a:p>
        </p:txBody>
      </p:sp>
      <p:sp>
        <p:nvSpPr>
          <p:cNvPr id="108" name="文本框 107"/>
          <p:cNvSpPr txBox="1"/>
          <p:nvPr/>
        </p:nvSpPr>
        <p:spPr>
          <a:xfrm>
            <a:off x="272415" y="291465"/>
            <a:ext cx="3566795" cy="521970"/>
          </a:xfrm>
          <a:prstGeom prst="rect">
            <a:avLst/>
          </a:prstGeom>
          <a:noFill/>
        </p:spPr>
        <p:txBody>
          <a:bodyPr wrap="square" rtlCol="0">
            <a:spAutoFit/>
          </a:bodyPr>
          <a:lstStyle/>
          <a:p>
            <a:r>
              <a:rPr lang="zh-CN" altLang="en-US" sz="2800" b="1"/>
              <a:t>实现硬件加速的目的</a:t>
            </a:r>
          </a:p>
        </p:txBody>
      </p:sp>
      <p:sp>
        <p:nvSpPr>
          <p:cNvPr id="110" name="文本框 109"/>
          <p:cNvSpPr txBox="1"/>
          <p:nvPr/>
        </p:nvSpPr>
        <p:spPr>
          <a:xfrm>
            <a:off x="7329170" y="123190"/>
            <a:ext cx="490220" cy="1638300"/>
          </a:xfrm>
          <a:prstGeom prst="rect">
            <a:avLst/>
          </a:prstGeom>
          <a:noFill/>
        </p:spPr>
        <p:txBody>
          <a:bodyPr vert="eaVert" wrap="square" rtlCol="0">
            <a:spAutoFit/>
          </a:bodyPr>
          <a:lstStyle/>
          <a:p>
            <a:r>
              <a:rPr lang="zh-CN" altLang="en-US" sz="2000"/>
              <a:t>硬件取代软件</a:t>
            </a:r>
          </a:p>
        </p:txBody>
      </p:sp>
      <p:sp>
        <p:nvSpPr>
          <p:cNvPr id="111" name="文本框 110"/>
          <p:cNvSpPr txBox="1"/>
          <p:nvPr/>
        </p:nvSpPr>
        <p:spPr>
          <a:xfrm>
            <a:off x="4608830" y="123190"/>
            <a:ext cx="490220" cy="1638300"/>
          </a:xfrm>
          <a:prstGeom prst="rect">
            <a:avLst/>
          </a:prstGeom>
          <a:noFill/>
        </p:spPr>
        <p:txBody>
          <a:bodyPr vert="eaVert" wrap="square" rtlCol="0">
            <a:spAutoFit/>
          </a:bodyPr>
          <a:lstStyle/>
          <a:p>
            <a:r>
              <a:rPr lang="zh-CN" altLang="en-US" sz="2000"/>
              <a:t>硬件换取速度</a:t>
            </a:r>
          </a:p>
        </p:txBody>
      </p:sp>
      <p:sp>
        <p:nvSpPr>
          <p:cNvPr id="112" name="左右箭头 111"/>
          <p:cNvSpPr/>
          <p:nvPr/>
        </p:nvSpPr>
        <p:spPr>
          <a:xfrm>
            <a:off x="5471795" y="706755"/>
            <a:ext cx="1502410" cy="242570"/>
          </a:xfrm>
          <a:prstGeom prst="leftRightArrow">
            <a:avLst/>
          </a:prstGeom>
          <a:solidFill>
            <a:schemeClr val="accent5"/>
          </a:solidFill>
        </p:spPr>
        <p:style>
          <a:lnRef idx="2">
            <a:schemeClr val="accent1"/>
          </a:lnRef>
          <a:fillRef idx="1">
            <a:schemeClr val="lt1"/>
          </a:fillRef>
          <a:effectRef idx="0">
            <a:schemeClr val="accent1"/>
          </a:effectRef>
          <a:fontRef idx="minor">
            <a:schemeClr val="dk1"/>
          </a:fontRef>
        </p:style>
        <p:txBody>
          <a:bodyPr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3" name="文本框 112"/>
          <p:cNvSpPr txBox="1"/>
          <p:nvPr/>
        </p:nvSpPr>
        <p:spPr>
          <a:xfrm>
            <a:off x="4976495" y="123190"/>
            <a:ext cx="2517775" cy="583565"/>
          </a:xfrm>
          <a:prstGeom prst="rect">
            <a:avLst/>
          </a:prstGeom>
          <a:noFill/>
        </p:spPr>
        <p:txBody>
          <a:bodyPr wrap="square" rtlCol="0">
            <a:spAutoFit/>
          </a:bodyPr>
          <a:lstStyle/>
          <a:p>
            <a:pPr algn="ctr"/>
            <a:r>
              <a:rPr lang="zh-CN" altLang="en-US" sz="1600">
                <a:sym typeface="+mn-ea"/>
              </a:rPr>
              <a:t>提高处理能力</a:t>
            </a:r>
          </a:p>
          <a:p>
            <a:pPr algn="ctr"/>
            <a:r>
              <a:rPr lang="zh-CN" altLang="en-US" sz="1600">
                <a:sym typeface="+mn-ea"/>
              </a:rPr>
              <a:t>减少代码复杂性和密度</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18FC6658-933E-46D8-B4C1-1A16071D45B6}"/>
              </a:ext>
            </a:extLst>
          </p:cNvPr>
          <p:cNvSpPr/>
          <p:nvPr/>
        </p:nvSpPr>
        <p:spPr>
          <a:xfrm>
            <a:off x="2629603" y="1738789"/>
            <a:ext cx="1678620" cy="1678620"/>
          </a:xfrm>
          <a:custGeom>
            <a:avLst/>
            <a:gdLst>
              <a:gd name="connsiteX0" fmla="*/ 839310 w 1678620"/>
              <a:gd name="connsiteY0" fmla="*/ 0 h 1678620"/>
              <a:gd name="connsiteX1" fmla="*/ 1092846 w 1678620"/>
              <a:gd name="connsiteY1" fmla="*/ 105018 h 1678620"/>
              <a:gd name="connsiteX2" fmla="*/ 1573602 w 1678620"/>
              <a:gd name="connsiteY2" fmla="*/ 585774 h 1678620"/>
              <a:gd name="connsiteX3" fmla="*/ 1573602 w 1678620"/>
              <a:gd name="connsiteY3" fmla="*/ 1092846 h 1678620"/>
              <a:gd name="connsiteX4" fmla="*/ 1092846 w 1678620"/>
              <a:gd name="connsiteY4" fmla="*/ 1573602 h 1678620"/>
              <a:gd name="connsiteX5" fmla="*/ 585774 w 1678620"/>
              <a:gd name="connsiteY5" fmla="*/ 1573602 h 1678620"/>
              <a:gd name="connsiteX6" fmla="*/ 105018 w 1678620"/>
              <a:gd name="connsiteY6" fmla="*/ 1092846 h 1678620"/>
              <a:gd name="connsiteX7" fmla="*/ 105018 w 1678620"/>
              <a:gd name="connsiteY7" fmla="*/ 585774 h 1678620"/>
              <a:gd name="connsiteX8" fmla="*/ 585774 w 1678620"/>
              <a:gd name="connsiteY8" fmla="*/ 105018 h 1678620"/>
              <a:gd name="connsiteX9" fmla="*/ 839310 w 1678620"/>
              <a:gd name="connsiteY9" fmla="*/ 0 h 16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8620" h="1678620">
                <a:moveTo>
                  <a:pt x="839310" y="0"/>
                </a:moveTo>
                <a:cubicBezTo>
                  <a:pt x="931072" y="0"/>
                  <a:pt x="1022834" y="35006"/>
                  <a:pt x="1092846" y="105018"/>
                </a:cubicBezTo>
                <a:lnTo>
                  <a:pt x="1573602" y="585774"/>
                </a:lnTo>
                <a:cubicBezTo>
                  <a:pt x="1713626" y="725798"/>
                  <a:pt x="1713626" y="952822"/>
                  <a:pt x="1573602" y="1092846"/>
                </a:cubicBezTo>
                <a:lnTo>
                  <a:pt x="1092846" y="1573602"/>
                </a:lnTo>
                <a:cubicBezTo>
                  <a:pt x="952822" y="1713627"/>
                  <a:pt x="725798" y="1713627"/>
                  <a:pt x="585774" y="1573602"/>
                </a:cubicBezTo>
                <a:lnTo>
                  <a:pt x="105018" y="1092846"/>
                </a:lnTo>
                <a:cubicBezTo>
                  <a:pt x="-35006" y="952822"/>
                  <a:pt x="-35006" y="725798"/>
                  <a:pt x="105018" y="585774"/>
                </a:cubicBezTo>
                <a:lnTo>
                  <a:pt x="585774" y="105018"/>
                </a:lnTo>
                <a:cubicBezTo>
                  <a:pt x="655786" y="35006"/>
                  <a:pt x="747548" y="0"/>
                  <a:pt x="83931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03</a:t>
            </a:r>
            <a:endParaRPr lang="zh-CN" altLang="en-US" sz="4000" dirty="0"/>
          </a:p>
        </p:txBody>
      </p:sp>
      <p:sp>
        <p:nvSpPr>
          <p:cNvPr id="7" name="TextBox 37">
            <a:extLst>
              <a:ext uri="{FF2B5EF4-FFF2-40B4-BE49-F238E27FC236}">
                <a16:creationId xmlns:a16="http://schemas.microsoft.com/office/drawing/2014/main" id="{83A0DDAC-84D6-4B14-9857-38A706F35E4C}"/>
              </a:ext>
            </a:extLst>
          </p:cNvPr>
          <p:cNvSpPr txBox="1"/>
          <p:nvPr/>
        </p:nvSpPr>
        <p:spPr>
          <a:xfrm>
            <a:off x="1991590" y="3670300"/>
            <a:ext cx="2954655" cy="923330"/>
          </a:xfrm>
          <a:prstGeom prst="rect">
            <a:avLst/>
          </a:prstGeom>
          <a:noFill/>
        </p:spPr>
        <p:txBody>
          <a:bodyPr wrap="none" rtlCol="0">
            <a:spAutoFit/>
          </a:bodyPr>
          <a:lstStyle>
            <a:defPPr>
              <a:defRPr lang="zh-CN"/>
            </a:defPPr>
            <a:lvl1pPr>
              <a:defRPr sz="2800">
                <a:gradFill>
                  <a:gsLst>
                    <a:gs pos="30000">
                      <a:srgbClr val="EAD3B8"/>
                    </a:gs>
                    <a:gs pos="100000">
                      <a:srgbClr val="C49766"/>
                    </a:gs>
                    <a:gs pos="0">
                      <a:srgbClr val="C49166"/>
                    </a:gs>
                    <a:gs pos="66000">
                      <a:srgbClr val="9B723B"/>
                    </a:gs>
                  </a:gsLst>
                  <a:lin ang="5400000" scaled="0"/>
                </a:gradFill>
                <a:latin typeface="HelveticaNeueLT Pro 55 Roman" pitchFamily="34" charset="0"/>
              </a:defRPr>
            </a:lvl1pPr>
          </a:lstStyle>
          <a:p>
            <a:pPr algn="ctr"/>
            <a:r>
              <a:rPr lang="zh-CN" altLang="en-US" sz="5400" b="1" dirty="0">
                <a:solidFill>
                  <a:schemeClr val="accent1"/>
                </a:solidFill>
                <a:latin typeface="+mj-ea"/>
                <a:ea typeface="+mj-ea"/>
              </a:rPr>
              <a:t>未来展望</a:t>
            </a:r>
          </a:p>
        </p:txBody>
      </p:sp>
    </p:spTree>
    <p:extLst>
      <p:ext uri="{BB962C8B-B14F-4D97-AF65-F5344CB8AC3E}">
        <p14:creationId xmlns:p14="http://schemas.microsoft.com/office/powerpoint/2010/main" val="3682614555"/>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4" decel="10000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6B3B652-94FD-46F5-A7E6-CB1E97700E57}"/>
              </a:ext>
            </a:extLst>
          </p:cNvPr>
          <p:cNvSpPr txBox="1"/>
          <p:nvPr/>
        </p:nvSpPr>
        <p:spPr>
          <a:xfrm>
            <a:off x="412955" y="678427"/>
            <a:ext cx="5228303" cy="523220"/>
          </a:xfrm>
          <a:prstGeom prst="rect">
            <a:avLst/>
          </a:prstGeom>
          <a:noFill/>
        </p:spPr>
        <p:txBody>
          <a:bodyPr wrap="square" rtlCol="0">
            <a:spAutoFit/>
          </a:bodyPr>
          <a:lstStyle/>
          <a:p>
            <a:r>
              <a:rPr lang="zh-CN" altLang="zh-CN" sz="2800" kern="0" dirty="0">
                <a:effectLst/>
                <a:latin typeface="+mn-ea"/>
                <a:cs typeface="宋体" panose="02010600030101010101" pitchFamily="2" charset="-122"/>
              </a:rPr>
              <a:t>用</a:t>
            </a:r>
            <a:r>
              <a:rPr lang="en-US" altLang="zh-CN" sz="2800" kern="0" dirty="0">
                <a:effectLst/>
                <a:latin typeface="+mn-ea"/>
                <a:cs typeface="宋体" panose="02010600030101010101" pitchFamily="2" charset="-122"/>
              </a:rPr>
              <a:t>FPGA</a:t>
            </a:r>
            <a:r>
              <a:rPr lang="zh-CN" altLang="zh-CN" sz="2800" kern="0" dirty="0">
                <a:effectLst/>
                <a:latin typeface="+mn-ea"/>
                <a:cs typeface="宋体" panose="02010600030101010101" pitchFamily="2" charset="-122"/>
              </a:rPr>
              <a:t>硬件加速实现深度学习</a:t>
            </a:r>
            <a:endParaRPr lang="zh-CN" altLang="en-US" sz="2800" dirty="0">
              <a:latin typeface="+mn-ea"/>
            </a:endParaRPr>
          </a:p>
        </p:txBody>
      </p:sp>
      <p:sp>
        <p:nvSpPr>
          <p:cNvPr id="3" name="文本框 2">
            <a:extLst>
              <a:ext uri="{FF2B5EF4-FFF2-40B4-BE49-F238E27FC236}">
                <a16:creationId xmlns:a16="http://schemas.microsoft.com/office/drawing/2014/main" id="{A7A8D411-4160-48C1-99E0-BEC04B887680}"/>
              </a:ext>
            </a:extLst>
          </p:cNvPr>
          <p:cNvSpPr txBox="1"/>
          <p:nvPr/>
        </p:nvSpPr>
        <p:spPr>
          <a:xfrm>
            <a:off x="412955" y="1954162"/>
            <a:ext cx="5442155" cy="3768212"/>
          </a:xfrm>
          <a:prstGeom prst="rect">
            <a:avLst/>
          </a:prstGeom>
          <a:noFill/>
        </p:spPr>
        <p:txBody>
          <a:bodyPr wrap="square" rtlCol="0">
            <a:spAutoFit/>
          </a:bodyPr>
          <a:lstStyle/>
          <a:p>
            <a:pPr indent="266700" algn="l"/>
            <a:r>
              <a:rPr lang="zh-CN" altLang="zh-CN" sz="2000" kern="100" dirty="0">
                <a:solidFill>
                  <a:srgbClr val="333333"/>
                </a:solidFill>
                <a:effectLst/>
                <a:latin typeface="+mn-ea"/>
                <a:cs typeface="Times New Roman" panose="02020603050405020304" pitchFamily="18" charset="0"/>
              </a:rPr>
              <a:t>近年来</a:t>
            </a:r>
            <a:r>
              <a:rPr lang="en-US" altLang="zh-CN" sz="2000" kern="100" dirty="0">
                <a:solidFill>
                  <a:srgbClr val="333333"/>
                </a:solidFill>
                <a:effectLst/>
                <a:latin typeface="+mn-ea"/>
                <a:cs typeface="Times New Roman" panose="02020603050405020304" pitchFamily="18" charset="0"/>
              </a:rPr>
              <a:t>,</a:t>
            </a:r>
            <a:r>
              <a:rPr lang="zh-CN" altLang="zh-CN" sz="2000" kern="100" dirty="0">
                <a:solidFill>
                  <a:srgbClr val="333333"/>
                </a:solidFill>
                <a:effectLst/>
                <a:latin typeface="+mn-ea"/>
                <a:cs typeface="Times New Roman" panose="02020603050405020304" pitchFamily="18" charset="0"/>
              </a:rPr>
              <a:t>人工智能取得了巨大成功</a:t>
            </a:r>
            <a:r>
              <a:rPr lang="en-US" altLang="zh-CN" sz="2000" kern="100" dirty="0">
                <a:solidFill>
                  <a:srgbClr val="333333"/>
                </a:solidFill>
                <a:effectLst/>
                <a:latin typeface="+mn-ea"/>
                <a:cs typeface="Times New Roman" panose="02020603050405020304" pitchFamily="18" charset="0"/>
              </a:rPr>
              <a:t>,</a:t>
            </a:r>
            <a:r>
              <a:rPr lang="zh-CN" altLang="zh-CN" sz="2000" kern="100" dirty="0">
                <a:solidFill>
                  <a:srgbClr val="333333"/>
                </a:solidFill>
                <a:effectLst/>
                <a:latin typeface="+mn-ea"/>
                <a:cs typeface="Times New Roman" panose="02020603050405020304" pitchFamily="18" charset="0"/>
              </a:rPr>
              <a:t>深度学习作为人工智能最重要的研究方向</a:t>
            </a:r>
            <a:r>
              <a:rPr lang="en-US" altLang="zh-CN" sz="2000" kern="100" dirty="0">
                <a:solidFill>
                  <a:srgbClr val="333333"/>
                </a:solidFill>
                <a:effectLst/>
                <a:latin typeface="+mn-ea"/>
                <a:cs typeface="Times New Roman" panose="02020603050405020304" pitchFamily="18" charset="0"/>
              </a:rPr>
              <a:t>,</a:t>
            </a:r>
            <a:r>
              <a:rPr lang="zh-CN" altLang="zh-CN" sz="2000" kern="100" dirty="0">
                <a:solidFill>
                  <a:srgbClr val="333333"/>
                </a:solidFill>
                <a:effectLst/>
                <a:latin typeface="+mn-ea"/>
                <a:cs typeface="Times New Roman" panose="02020603050405020304" pitchFamily="18" charset="0"/>
              </a:rPr>
              <a:t>可以解决更加抽象复杂的问题，比如人脸识别与解锁，机器翻译等等。</a:t>
            </a:r>
            <a:endParaRPr lang="en-US" altLang="zh-CN" sz="2000" kern="100" dirty="0">
              <a:solidFill>
                <a:srgbClr val="333333"/>
              </a:solidFill>
              <a:latin typeface="+mn-ea"/>
              <a:cs typeface="Times New Roman" panose="02020603050405020304" pitchFamily="18" charset="0"/>
            </a:endParaRPr>
          </a:p>
          <a:p>
            <a:pPr indent="266700" algn="l"/>
            <a:r>
              <a:rPr lang="zh-CN" altLang="zh-CN" sz="2000" kern="100" dirty="0">
                <a:solidFill>
                  <a:srgbClr val="333333"/>
                </a:solidFill>
                <a:effectLst/>
                <a:latin typeface="+mn-ea"/>
                <a:cs typeface="Times New Roman" panose="02020603050405020304" pitchFamily="18" charset="0"/>
              </a:rPr>
              <a:t>相比于</a:t>
            </a:r>
            <a:r>
              <a:rPr lang="en-US" altLang="zh-CN" sz="2000" kern="100" dirty="0">
                <a:solidFill>
                  <a:srgbClr val="333333"/>
                </a:solidFill>
                <a:effectLst/>
                <a:latin typeface="+mn-ea"/>
                <a:cs typeface="Times New Roman" panose="02020603050405020304" pitchFamily="18" charset="0"/>
              </a:rPr>
              <a:t>CPU</a:t>
            </a:r>
            <a:r>
              <a:rPr lang="zh-CN" altLang="zh-CN" sz="2000" kern="100" dirty="0">
                <a:solidFill>
                  <a:srgbClr val="333333"/>
                </a:solidFill>
                <a:effectLst/>
                <a:latin typeface="+mn-ea"/>
                <a:cs typeface="Times New Roman" panose="02020603050405020304" pitchFamily="18" charset="0"/>
              </a:rPr>
              <a:t>、</a:t>
            </a:r>
            <a:r>
              <a:rPr lang="en-US" altLang="zh-CN" sz="2000" kern="100" dirty="0">
                <a:solidFill>
                  <a:srgbClr val="333333"/>
                </a:solidFill>
                <a:effectLst/>
                <a:latin typeface="+mn-ea"/>
                <a:cs typeface="Times New Roman" panose="02020603050405020304" pitchFamily="18" charset="0"/>
              </a:rPr>
              <a:t>GPU</a:t>
            </a:r>
            <a:r>
              <a:rPr lang="zh-CN" altLang="zh-CN" sz="2000" kern="100" dirty="0">
                <a:solidFill>
                  <a:srgbClr val="333333"/>
                </a:solidFill>
                <a:effectLst/>
                <a:latin typeface="+mn-ea"/>
                <a:cs typeface="Times New Roman" panose="02020603050405020304" pitchFamily="18" charset="0"/>
              </a:rPr>
              <a:t>。</a:t>
            </a:r>
            <a:r>
              <a:rPr lang="zh-CN" altLang="zh-CN" sz="2000" kern="100" dirty="0">
                <a:solidFill>
                  <a:srgbClr val="191919"/>
                </a:solidFill>
                <a:effectLst/>
                <a:latin typeface="+mn-ea"/>
                <a:cs typeface="Arial" panose="020B0604020202020204" pitchFamily="34" charset="0"/>
              </a:rPr>
              <a:t>日渐流行的</a:t>
            </a:r>
            <a:r>
              <a:rPr lang="en-US" altLang="zh-CN" sz="2000" kern="100" dirty="0">
                <a:solidFill>
                  <a:srgbClr val="191919"/>
                </a:solidFill>
                <a:effectLst/>
                <a:latin typeface="+mn-ea"/>
                <a:cs typeface="Times New Roman" panose="02020603050405020304" pitchFamily="18" charset="0"/>
              </a:rPr>
              <a:t>FPGA</a:t>
            </a:r>
            <a:r>
              <a:rPr lang="zh-CN" altLang="zh-CN" sz="2000" kern="100" dirty="0">
                <a:solidFill>
                  <a:srgbClr val="191919"/>
                </a:solidFill>
                <a:effectLst/>
                <a:latin typeface="+mn-ea"/>
                <a:cs typeface="Arial" panose="020B0604020202020204" pitchFamily="34" charset="0"/>
              </a:rPr>
              <a:t>设计工具使其对深度学习领域经常使用的上层软件兼容性更强，使得</a:t>
            </a:r>
            <a:r>
              <a:rPr lang="en-US" altLang="zh-CN" sz="2000" kern="100" dirty="0">
                <a:solidFill>
                  <a:srgbClr val="191919"/>
                </a:solidFill>
                <a:effectLst/>
                <a:latin typeface="+mn-ea"/>
                <a:cs typeface="Times New Roman" panose="02020603050405020304" pitchFamily="18" charset="0"/>
              </a:rPr>
              <a:t>FPGA</a:t>
            </a:r>
            <a:r>
              <a:rPr lang="zh-CN" altLang="zh-CN" sz="2000" kern="100" dirty="0">
                <a:solidFill>
                  <a:srgbClr val="191919"/>
                </a:solidFill>
                <a:effectLst/>
                <a:latin typeface="+mn-ea"/>
                <a:cs typeface="Arial" panose="020B0604020202020204" pitchFamily="34" charset="0"/>
              </a:rPr>
              <a:t>更容易为模型搭建和部署者所用。</a:t>
            </a:r>
            <a:r>
              <a:rPr lang="en-US" altLang="zh-CN" sz="2000" kern="100" dirty="0">
                <a:solidFill>
                  <a:srgbClr val="191919"/>
                </a:solidFill>
                <a:effectLst/>
                <a:latin typeface="+mn-ea"/>
                <a:cs typeface="Times New Roman" panose="02020603050405020304" pitchFamily="18" charset="0"/>
              </a:rPr>
              <a:t>FPGA</a:t>
            </a:r>
            <a:r>
              <a:rPr lang="zh-CN" altLang="zh-CN" sz="2000" kern="100" dirty="0">
                <a:solidFill>
                  <a:srgbClr val="191919"/>
                </a:solidFill>
                <a:effectLst/>
                <a:latin typeface="+mn-ea"/>
                <a:cs typeface="Arial" panose="020B0604020202020204" pitchFamily="34" charset="0"/>
              </a:rPr>
              <a:t>架构灵活，使得研究者能够在诸如</a:t>
            </a:r>
            <a:r>
              <a:rPr lang="en-US" altLang="zh-CN" sz="2000" kern="100" dirty="0">
                <a:solidFill>
                  <a:srgbClr val="191919"/>
                </a:solidFill>
                <a:effectLst/>
                <a:latin typeface="+mn-ea"/>
                <a:cs typeface="Times New Roman" panose="02020603050405020304" pitchFamily="18" charset="0"/>
              </a:rPr>
              <a:t>GPU</a:t>
            </a:r>
            <a:r>
              <a:rPr lang="zh-CN" altLang="zh-CN" sz="2000" kern="100" dirty="0">
                <a:solidFill>
                  <a:srgbClr val="191919"/>
                </a:solidFill>
                <a:effectLst/>
                <a:latin typeface="+mn-ea"/>
                <a:cs typeface="Arial" panose="020B0604020202020204" pitchFamily="34" charset="0"/>
              </a:rPr>
              <a:t>的固定架构之外进行模型优化探究。同时，</a:t>
            </a:r>
            <a:r>
              <a:rPr lang="en-US" altLang="zh-CN" sz="2000" kern="100" dirty="0">
                <a:solidFill>
                  <a:srgbClr val="191919"/>
                </a:solidFill>
                <a:effectLst/>
                <a:latin typeface="+mn-ea"/>
                <a:cs typeface="Times New Roman" panose="02020603050405020304" pitchFamily="18" charset="0"/>
              </a:rPr>
              <a:t>FPGA</a:t>
            </a:r>
            <a:r>
              <a:rPr lang="zh-CN" altLang="zh-CN" sz="2000" kern="100" dirty="0">
                <a:solidFill>
                  <a:srgbClr val="191919"/>
                </a:solidFill>
                <a:effectLst/>
                <a:latin typeface="+mn-ea"/>
                <a:cs typeface="Arial" panose="020B0604020202020204" pitchFamily="34" charset="0"/>
              </a:rPr>
              <a:t>在单位能耗下性能更强，这对大规模服务器部署或资源有限的嵌入式应用的研究而言至关重要。</a:t>
            </a:r>
            <a:endParaRPr lang="zh-CN" altLang="zh-CN" sz="2000" kern="100" dirty="0">
              <a:effectLst/>
              <a:latin typeface="+mn-ea"/>
              <a:cs typeface="Times New Roman" panose="02020603050405020304" pitchFamily="18" charset="0"/>
            </a:endParaRPr>
          </a:p>
        </p:txBody>
      </p:sp>
      <p:pic>
        <p:nvPicPr>
          <p:cNvPr id="5" name="图片 4">
            <a:extLst>
              <a:ext uri="{FF2B5EF4-FFF2-40B4-BE49-F238E27FC236}">
                <a16:creationId xmlns:a16="http://schemas.microsoft.com/office/drawing/2014/main" id="{FEB11C61-8335-4FBB-A62C-787AD76CB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61536"/>
            <a:ext cx="5957363" cy="3768212"/>
          </a:xfrm>
          <a:prstGeom prst="rect">
            <a:avLst/>
          </a:prstGeom>
        </p:spPr>
      </p:pic>
    </p:spTree>
    <p:extLst>
      <p:ext uri="{BB962C8B-B14F-4D97-AF65-F5344CB8AC3E}">
        <p14:creationId xmlns:p14="http://schemas.microsoft.com/office/powerpoint/2010/main" val="246445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9BA195A-11A7-4712-8661-600589278941}"/>
              </a:ext>
            </a:extLst>
          </p:cNvPr>
          <p:cNvSpPr txBox="1"/>
          <p:nvPr/>
        </p:nvSpPr>
        <p:spPr>
          <a:xfrm>
            <a:off x="545690" y="737419"/>
            <a:ext cx="2440858" cy="523220"/>
          </a:xfrm>
          <a:prstGeom prst="rect">
            <a:avLst/>
          </a:prstGeom>
          <a:noFill/>
        </p:spPr>
        <p:txBody>
          <a:bodyPr wrap="square" rtlCol="0">
            <a:spAutoFit/>
          </a:bodyPr>
          <a:lstStyle/>
          <a:p>
            <a:r>
              <a:rPr lang="zh-CN" altLang="zh-CN" sz="2800" dirty="0">
                <a:effectLst/>
                <a:latin typeface="+mn-ea"/>
                <a:cs typeface="Times New Roman" panose="02020603050405020304" pitchFamily="18" charset="0"/>
              </a:rPr>
              <a:t>机器视觉</a:t>
            </a:r>
            <a:endParaRPr lang="zh-CN" altLang="en-US" sz="2800" dirty="0">
              <a:latin typeface="+mn-ea"/>
            </a:endParaRPr>
          </a:p>
        </p:txBody>
      </p:sp>
      <p:sp>
        <p:nvSpPr>
          <p:cNvPr id="3" name="文本框 2">
            <a:extLst>
              <a:ext uri="{FF2B5EF4-FFF2-40B4-BE49-F238E27FC236}">
                <a16:creationId xmlns:a16="http://schemas.microsoft.com/office/drawing/2014/main" id="{81606739-1E88-41EC-B148-8BCA6D6F458A}"/>
              </a:ext>
            </a:extLst>
          </p:cNvPr>
          <p:cNvSpPr txBox="1"/>
          <p:nvPr/>
        </p:nvSpPr>
        <p:spPr>
          <a:xfrm>
            <a:off x="545690" y="1651819"/>
            <a:ext cx="5855110" cy="4678204"/>
          </a:xfrm>
          <a:prstGeom prst="rect">
            <a:avLst/>
          </a:prstGeom>
          <a:noFill/>
        </p:spPr>
        <p:txBody>
          <a:bodyPr wrap="square" rtlCol="0">
            <a:spAutoFit/>
          </a:bodyPr>
          <a:lstStyle/>
          <a:p>
            <a:pPr>
              <a:spcAft>
                <a:spcPts val="1200"/>
              </a:spcAft>
            </a:pPr>
            <a:r>
              <a:rPr lang="en-US" altLang="zh-CN" sz="2000" dirty="0">
                <a:solidFill>
                  <a:srgbClr val="4D4D4D"/>
                </a:solidFill>
                <a:latin typeface="+mn-ea"/>
                <a:cs typeface="Arial" panose="020B0604020202020204" pitchFamily="34" charset="0"/>
              </a:rPr>
              <a:t>       </a:t>
            </a:r>
            <a:r>
              <a:rPr lang="zh-CN" altLang="zh-CN" sz="2000" dirty="0">
                <a:solidFill>
                  <a:srgbClr val="4D4D4D"/>
                </a:solidFill>
                <a:effectLst/>
                <a:latin typeface="+mn-ea"/>
                <a:cs typeface="Arial" panose="020B0604020202020204" pitchFamily="34" charset="0"/>
              </a:rPr>
              <a:t>卷积神经网络</a:t>
            </a:r>
            <a:r>
              <a:rPr lang="en-US" altLang="zh-CN" sz="2000" dirty="0">
                <a:solidFill>
                  <a:srgbClr val="4D4D4D"/>
                </a:solidFill>
                <a:effectLst/>
                <a:latin typeface="+mn-ea"/>
                <a:cs typeface="宋体" panose="02010600030101010101" pitchFamily="2" charset="-122"/>
              </a:rPr>
              <a:t>(CNN)</a:t>
            </a:r>
            <a:r>
              <a:rPr lang="zh-CN" altLang="zh-CN" sz="2000" dirty="0">
                <a:solidFill>
                  <a:srgbClr val="4D4D4D"/>
                </a:solidFill>
                <a:effectLst/>
                <a:latin typeface="+mn-ea"/>
                <a:cs typeface="Arial" panose="020B0604020202020204" pitchFamily="34" charset="0"/>
              </a:rPr>
              <a:t>已经广泛用于许多领域，包括视频监控，移动机器人视觉，数据中心的图像搜索引擎等，因为它能模仿生物视觉神经的行为获得很高识别准确率。最近，多种基于</a:t>
            </a:r>
            <a:r>
              <a:rPr lang="en-US" altLang="zh-CN" sz="2000" dirty="0">
                <a:solidFill>
                  <a:srgbClr val="4D4D4D"/>
                </a:solidFill>
                <a:effectLst/>
                <a:latin typeface="+mn-ea"/>
                <a:cs typeface="宋体" panose="02010600030101010101" pitchFamily="2" charset="-122"/>
              </a:rPr>
              <a:t>FPGA</a:t>
            </a:r>
            <a:r>
              <a:rPr lang="zh-CN" altLang="zh-CN" sz="2000" dirty="0">
                <a:solidFill>
                  <a:srgbClr val="4D4D4D"/>
                </a:solidFill>
                <a:effectLst/>
                <a:latin typeface="+mn-ea"/>
                <a:cs typeface="Arial" panose="020B0604020202020204" pitchFamily="34" charset="0"/>
              </a:rPr>
              <a:t>平台的深度</a:t>
            </a:r>
            <a:r>
              <a:rPr lang="en-US" altLang="zh-CN" sz="2000" dirty="0">
                <a:solidFill>
                  <a:srgbClr val="4D4D4D"/>
                </a:solidFill>
                <a:effectLst/>
                <a:latin typeface="+mn-ea"/>
                <a:cs typeface="宋体" panose="02010600030101010101" pitchFamily="2" charset="-122"/>
              </a:rPr>
              <a:t>CNN</a:t>
            </a:r>
            <a:r>
              <a:rPr lang="zh-CN" altLang="zh-CN" sz="2000" dirty="0">
                <a:solidFill>
                  <a:srgbClr val="4D4D4D"/>
                </a:solidFill>
                <a:effectLst/>
                <a:latin typeface="+mn-ea"/>
                <a:cs typeface="Arial" panose="020B0604020202020204" pitchFamily="34" charset="0"/>
              </a:rPr>
              <a:t>加速器被提出，具有高性能、可重配置、快速开发周期等优势。</a:t>
            </a:r>
            <a:endParaRPr lang="zh-CN" altLang="zh-CN" sz="2000" dirty="0">
              <a:effectLst/>
              <a:latin typeface="+mn-ea"/>
              <a:cs typeface="宋体" panose="02010600030101010101" pitchFamily="2" charset="-122"/>
            </a:endParaRPr>
          </a:p>
          <a:p>
            <a:pPr>
              <a:spcAft>
                <a:spcPts val="1200"/>
              </a:spcAft>
            </a:pPr>
            <a:r>
              <a:rPr lang="en-US" altLang="zh-CN" sz="2000" dirty="0">
                <a:solidFill>
                  <a:srgbClr val="4D4D4D"/>
                </a:solidFill>
                <a:effectLst/>
                <a:latin typeface="+mn-ea"/>
                <a:cs typeface="Arial" panose="020B0604020202020204" pitchFamily="34" charset="0"/>
              </a:rPr>
              <a:t>        </a:t>
            </a:r>
            <a:r>
              <a:rPr lang="zh-CN" altLang="zh-CN" sz="2000" dirty="0">
                <a:solidFill>
                  <a:srgbClr val="4D4D4D"/>
                </a:solidFill>
                <a:effectLst/>
                <a:latin typeface="+mn-ea"/>
                <a:cs typeface="Arial" panose="020B0604020202020204" pitchFamily="34" charset="0"/>
              </a:rPr>
              <a:t>由于</a:t>
            </a:r>
            <a:r>
              <a:rPr lang="en-US" altLang="zh-CN" sz="2000" dirty="0">
                <a:solidFill>
                  <a:srgbClr val="4D4D4D"/>
                </a:solidFill>
                <a:effectLst/>
                <a:latin typeface="+mn-ea"/>
                <a:cs typeface="宋体" panose="02010600030101010101" pitchFamily="2" charset="-122"/>
              </a:rPr>
              <a:t>CNN</a:t>
            </a:r>
            <a:r>
              <a:rPr lang="zh-CN" altLang="zh-CN" sz="2000" dirty="0">
                <a:solidFill>
                  <a:srgbClr val="4D4D4D"/>
                </a:solidFill>
                <a:effectLst/>
                <a:latin typeface="+mn-ea"/>
                <a:cs typeface="Arial" panose="020B0604020202020204" pitchFamily="34" charset="0"/>
              </a:rPr>
              <a:t>的特殊计算模式，通用处理器实现</a:t>
            </a:r>
            <a:r>
              <a:rPr lang="en-US" altLang="zh-CN" sz="2000" dirty="0">
                <a:solidFill>
                  <a:srgbClr val="4D4D4D"/>
                </a:solidFill>
                <a:effectLst/>
                <a:latin typeface="+mn-ea"/>
                <a:cs typeface="宋体" panose="02010600030101010101" pitchFamily="2" charset="-122"/>
              </a:rPr>
              <a:t>CNN</a:t>
            </a:r>
            <a:r>
              <a:rPr lang="zh-CN" altLang="zh-CN" sz="2000" dirty="0">
                <a:solidFill>
                  <a:srgbClr val="4D4D4D"/>
                </a:solidFill>
                <a:effectLst/>
                <a:latin typeface="+mn-ea"/>
                <a:cs typeface="Arial" panose="020B0604020202020204" pitchFamily="34" charset="0"/>
              </a:rPr>
              <a:t>并不高效，所以很难满足性能需求。于是，最近基于</a:t>
            </a:r>
            <a:r>
              <a:rPr lang="en-US" altLang="zh-CN" sz="2000" dirty="0">
                <a:solidFill>
                  <a:srgbClr val="4D4D4D"/>
                </a:solidFill>
                <a:effectLst/>
                <a:latin typeface="+mn-ea"/>
                <a:cs typeface="宋体" panose="02010600030101010101" pitchFamily="2" charset="-122"/>
              </a:rPr>
              <a:t>FPGA</a:t>
            </a:r>
            <a:r>
              <a:rPr lang="zh-CN" altLang="zh-CN" sz="2000" dirty="0">
                <a:solidFill>
                  <a:srgbClr val="4D4D4D"/>
                </a:solidFill>
                <a:effectLst/>
                <a:latin typeface="+mn-ea"/>
                <a:cs typeface="Arial" panose="020B0604020202020204" pitchFamily="34" charset="0"/>
              </a:rPr>
              <a:t>，</a:t>
            </a:r>
            <a:r>
              <a:rPr lang="en-US" altLang="zh-CN" sz="2000" dirty="0">
                <a:solidFill>
                  <a:srgbClr val="4D4D4D"/>
                </a:solidFill>
                <a:effectLst/>
                <a:latin typeface="+mn-ea"/>
                <a:cs typeface="宋体" panose="02010600030101010101" pitchFamily="2" charset="-122"/>
              </a:rPr>
              <a:t>GPU</a:t>
            </a:r>
            <a:r>
              <a:rPr lang="zh-CN" altLang="zh-CN" sz="2000" dirty="0">
                <a:solidFill>
                  <a:srgbClr val="4D4D4D"/>
                </a:solidFill>
                <a:effectLst/>
                <a:latin typeface="+mn-ea"/>
                <a:cs typeface="Arial" panose="020B0604020202020204" pitchFamily="34" charset="0"/>
              </a:rPr>
              <a:t>甚至</a:t>
            </a:r>
            <a:r>
              <a:rPr lang="en-US" altLang="zh-CN" sz="2000" dirty="0">
                <a:solidFill>
                  <a:srgbClr val="4D4D4D"/>
                </a:solidFill>
                <a:effectLst/>
                <a:latin typeface="+mn-ea"/>
                <a:cs typeface="宋体" panose="02010600030101010101" pitchFamily="2" charset="-122"/>
              </a:rPr>
              <a:t>ASIC</a:t>
            </a:r>
            <a:r>
              <a:rPr lang="zh-CN" altLang="zh-CN" sz="2000" dirty="0">
                <a:solidFill>
                  <a:srgbClr val="4D4D4D"/>
                </a:solidFill>
                <a:effectLst/>
                <a:latin typeface="+mn-ea"/>
                <a:cs typeface="Arial" panose="020B0604020202020204" pitchFamily="34" charset="0"/>
              </a:rPr>
              <a:t>的不同加速器被相继提出以提升</a:t>
            </a:r>
            <a:r>
              <a:rPr lang="en-US" altLang="zh-CN" sz="2000" dirty="0">
                <a:solidFill>
                  <a:srgbClr val="4D4D4D"/>
                </a:solidFill>
                <a:effectLst/>
                <a:latin typeface="+mn-ea"/>
                <a:cs typeface="宋体" panose="02010600030101010101" pitchFamily="2" charset="-122"/>
              </a:rPr>
              <a:t>CNN</a:t>
            </a:r>
            <a:r>
              <a:rPr lang="zh-CN" altLang="zh-CN" sz="2000" dirty="0">
                <a:solidFill>
                  <a:srgbClr val="4D4D4D"/>
                </a:solidFill>
                <a:effectLst/>
                <a:latin typeface="+mn-ea"/>
                <a:cs typeface="Arial" panose="020B0604020202020204" pitchFamily="34" charset="0"/>
              </a:rPr>
              <a:t>设计性能。在这些方案中，基于</a:t>
            </a:r>
            <a:r>
              <a:rPr lang="en-US" altLang="zh-CN" sz="2000" dirty="0">
                <a:solidFill>
                  <a:srgbClr val="4D4D4D"/>
                </a:solidFill>
                <a:effectLst/>
                <a:latin typeface="+mn-ea"/>
                <a:cs typeface="宋体" panose="02010600030101010101" pitchFamily="2" charset="-122"/>
              </a:rPr>
              <a:t>FPGA</a:t>
            </a:r>
            <a:r>
              <a:rPr lang="zh-CN" altLang="zh-CN" sz="2000" dirty="0">
                <a:solidFill>
                  <a:srgbClr val="4D4D4D"/>
                </a:solidFill>
                <a:effectLst/>
                <a:latin typeface="+mn-ea"/>
                <a:cs typeface="Arial" panose="020B0604020202020204" pitchFamily="34" charset="0"/>
              </a:rPr>
              <a:t>的加速器由于其更好的性能，高能效，快速开发周期以及可重配置能力吸引了越来越多研究者的注意</a:t>
            </a:r>
            <a:endParaRPr lang="zh-CN" altLang="zh-CN" sz="2000" dirty="0">
              <a:effectLst/>
              <a:latin typeface="+mn-ea"/>
              <a:cs typeface="宋体" panose="02010600030101010101" pitchFamily="2" charset="-122"/>
            </a:endParaRPr>
          </a:p>
          <a:p>
            <a:endParaRPr lang="zh-CN" altLang="en-US" dirty="0"/>
          </a:p>
        </p:txBody>
      </p:sp>
      <p:pic>
        <p:nvPicPr>
          <p:cNvPr id="5" name="图片 4">
            <a:extLst>
              <a:ext uri="{FF2B5EF4-FFF2-40B4-BE49-F238E27FC236}">
                <a16:creationId xmlns:a16="http://schemas.microsoft.com/office/drawing/2014/main" id="{779E2297-A263-4EDB-8587-56466ECA9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814112"/>
            <a:ext cx="5629435" cy="3229775"/>
          </a:xfrm>
          <a:prstGeom prst="rect">
            <a:avLst/>
          </a:prstGeom>
        </p:spPr>
      </p:pic>
    </p:spTree>
    <p:extLst>
      <p:ext uri="{BB962C8B-B14F-4D97-AF65-F5344CB8AC3E}">
        <p14:creationId xmlns:p14="http://schemas.microsoft.com/office/powerpoint/2010/main" val="3309969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D8AC9CA-2BE9-458D-9291-09E3EDD4E8F8}"/>
              </a:ext>
            </a:extLst>
          </p:cNvPr>
          <p:cNvSpPr txBox="1"/>
          <p:nvPr/>
        </p:nvSpPr>
        <p:spPr>
          <a:xfrm>
            <a:off x="508820" y="1846018"/>
            <a:ext cx="5906729" cy="4370427"/>
          </a:xfrm>
          <a:prstGeom prst="rect">
            <a:avLst/>
          </a:prstGeom>
          <a:noFill/>
        </p:spPr>
        <p:txBody>
          <a:bodyPr wrap="square" rtlCol="0">
            <a:spAutoFit/>
          </a:bodyPr>
          <a:lstStyle/>
          <a:p>
            <a:pPr>
              <a:spcAft>
                <a:spcPts val="1200"/>
              </a:spcAft>
            </a:pPr>
            <a:r>
              <a:rPr lang="en-US"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     </a:t>
            </a:r>
            <a:r>
              <a:rPr lang="zh-CN"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“大数据”时代需要更快捷、高效的计算方式和加速方式。</a:t>
            </a:r>
            <a:r>
              <a:rPr lang="en-US"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FPGA</a:t>
            </a:r>
            <a:r>
              <a:rPr lang="zh-CN"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云服务器进行</a:t>
            </a:r>
            <a:r>
              <a:rPr lang="en-US"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FPGA</a:t>
            </a:r>
            <a:r>
              <a:rPr lang="zh-CN"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硬件编程，可将性能提升至通用</a:t>
            </a:r>
            <a:r>
              <a:rPr lang="en-US" altLang="zh-CN" sz="2000" spc="4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CPU</a:t>
            </a:r>
            <a:r>
              <a:rPr lang="zh-CN"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服务器的</a:t>
            </a:r>
            <a:r>
              <a:rPr lang="en-US"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30</a:t>
            </a:r>
            <a:r>
              <a:rPr lang="zh-CN"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倍以上。同时，与已经深入人心的高性能计算的代表</a:t>
            </a:r>
            <a:r>
              <a:rPr lang="en-US" altLang="zh-CN" sz="2000" spc="4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GPU</a:t>
            </a:r>
            <a:r>
              <a:rPr lang="zh-CN"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相比，</a:t>
            </a:r>
            <a:r>
              <a:rPr lang="en-US"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FPGA</a:t>
            </a:r>
            <a:r>
              <a:rPr lang="zh-CN"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具有硬件可编程、低功耗、低延时的特性，代表了高性能计算的未来发展趋势。</a:t>
            </a:r>
            <a:endParaRPr lang="zh-CN" altLang="zh-CN" sz="2000" dirty="0">
              <a:effectLst/>
              <a:latin typeface="微软雅黑" panose="020B0503020204020204" pitchFamily="34" charset="-122"/>
              <a:ea typeface="微软雅黑" panose="020B0503020204020204" pitchFamily="34" charset="-122"/>
              <a:cs typeface="宋体" panose="02010600030101010101" pitchFamily="2" charset="-122"/>
            </a:endParaRPr>
          </a:p>
          <a:p>
            <a:pPr>
              <a:spcAft>
                <a:spcPts val="1200"/>
              </a:spcAft>
            </a:pPr>
            <a:r>
              <a:rPr lang="en-US" altLang="zh-CN" sz="2000" spc="4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而在人工智能里面火热的</a:t>
            </a:r>
            <a:r>
              <a:rPr lang="zh-CN" altLang="zh-CN" sz="2000" spc="4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rPr>
              <a:t>深度学习</a:t>
            </a:r>
            <a:r>
              <a:rPr lang="zh-CN"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领域，企业同样可以将</a:t>
            </a:r>
            <a:r>
              <a:rPr lang="en-US"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FPGA</a:t>
            </a:r>
            <a:r>
              <a:rPr lang="zh-CN"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用于深度学习的检测阶段，与主要用于训练阶段的</a:t>
            </a:r>
            <a:r>
              <a:rPr lang="en-US"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GPU</a:t>
            </a:r>
            <a:r>
              <a:rPr lang="zh-CN"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互为补充，</a:t>
            </a:r>
            <a:r>
              <a:rPr lang="en-US"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FPGA</a:t>
            </a:r>
            <a:r>
              <a:rPr lang="zh-CN" altLang="zh-CN" sz="2000" spc="40" dirty="0">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还可应用于金融分析、图像视频处理、基因组学等需要高性能计算的领域，是这类对效率要求高的行业应用的最佳选择。</a:t>
            </a:r>
            <a:endParaRPr lang="zh-CN" altLang="zh-CN" sz="2000" dirty="0">
              <a:effectLst/>
              <a:latin typeface="微软雅黑" panose="020B0503020204020204" pitchFamily="34" charset="-122"/>
              <a:ea typeface="微软雅黑" panose="020B0503020204020204" pitchFamily="34" charset="-122"/>
              <a:cs typeface="宋体" panose="02010600030101010101" pitchFamily="2" charset="-122"/>
            </a:endParaRPr>
          </a:p>
          <a:p>
            <a:endParaRPr lang="zh-CN" altLang="en-US" dirty="0"/>
          </a:p>
        </p:txBody>
      </p:sp>
      <p:pic>
        <p:nvPicPr>
          <p:cNvPr id="4" name="图片 3">
            <a:extLst>
              <a:ext uri="{FF2B5EF4-FFF2-40B4-BE49-F238E27FC236}">
                <a16:creationId xmlns:a16="http://schemas.microsoft.com/office/drawing/2014/main" id="{07D811AA-8ADB-48E1-B789-BF4E70278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248" y="2042652"/>
            <a:ext cx="4826848" cy="3499465"/>
          </a:xfrm>
          <a:prstGeom prst="rect">
            <a:avLst/>
          </a:prstGeom>
        </p:spPr>
      </p:pic>
      <p:sp>
        <p:nvSpPr>
          <p:cNvPr id="5" name="文本框 4">
            <a:extLst>
              <a:ext uri="{FF2B5EF4-FFF2-40B4-BE49-F238E27FC236}">
                <a16:creationId xmlns:a16="http://schemas.microsoft.com/office/drawing/2014/main" id="{274EC02E-17B9-441E-A67F-8FB7DD554EC2}"/>
              </a:ext>
            </a:extLst>
          </p:cNvPr>
          <p:cNvSpPr txBox="1"/>
          <p:nvPr/>
        </p:nvSpPr>
        <p:spPr>
          <a:xfrm>
            <a:off x="508820" y="641555"/>
            <a:ext cx="2625212" cy="523220"/>
          </a:xfrm>
          <a:prstGeom prst="rect">
            <a:avLst/>
          </a:prstGeom>
          <a:noFill/>
        </p:spPr>
        <p:txBody>
          <a:bodyPr wrap="square" rtlCol="0">
            <a:spAutoFit/>
          </a:bodyPr>
          <a:lstStyle/>
          <a:p>
            <a:r>
              <a:rPr lang="zh-CN" altLang="en-US" sz="2800" dirty="0"/>
              <a:t>云计算平台</a:t>
            </a:r>
          </a:p>
        </p:txBody>
      </p:sp>
    </p:spTree>
    <p:extLst>
      <p:ext uri="{BB962C8B-B14F-4D97-AF65-F5344CB8AC3E}">
        <p14:creationId xmlns:p14="http://schemas.microsoft.com/office/powerpoint/2010/main" val="191210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0A0188-206F-4AA2-A9D2-3CC86A95751E}"/>
              </a:ext>
            </a:extLst>
          </p:cNvPr>
          <p:cNvSpPr txBox="1"/>
          <p:nvPr/>
        </p:nvSpPr>
        <p:spPr>
          <a:xfrm>
            <a:off x="2519570" y="2638839"/>
            <a:ext cx="4288353" cy="707886"/>
          </a:xfrm>
          <a:prstGeom prst="rect">
            <a:avLst/>
          </a:prstGeom>
          <a:noFill/>
        </p:spPr>
        <p:txBody>
          <a:bodyPr wrap="square" rtlCol="0">
            <a:spAutoFit/>
          </a:bodyPr>
          <a:lstStyle/>
          <a:p>
            <a:pPr algn="ctr"/>
            <a:r>
              <a:rPr lang="zh-CN" altLang="en-US" sz="4000" b="1" dirty="0">
                <a:solidFill>
                  <a:schemeClr val="accent1"/>
                </a:solidFill>
                <a:latin typeface="+mj-ea"/>
              </a:rPr>
              <a:t>恳请大家批评指正</a:t>
            </a:r>
          </a:p>
        </p:txBody>
      </p:sp>
    </p:spTree>
    <p:extLst>
      <p:ext uri="{BB962C8B-B14F-4D97-AF65-F5344CB8AC3E}">
        <p14:creationId xmlns:p14="http://schemas.microsoft.com/office/powerpoint/2010/main" val="420573772"/>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649657" y="1056898"/>
            <a:ext cx="4892686" cy="769441"/>
          </a:xfrm>
          <a:prstGeom prst="rect">
            <a:avLst/>
          </a:prstGeom>
          <a:noFill/>
        </p:spPr>
        <p:txBody>
          <a:bodyPr wrap="none" rtlCol="0">
            <a:spAutoFit/>
          </a:bodyPr>
          <a:lstStyle/>
          <a:p>
            <a:pPr algn="ctr"/>
            <a:r>
              <a:rPr lang="zh-CN" altLang="en-US" sz="4400" dirty="0">
                <a:latin typeface="+mj-ea"/>
                <a:ea typeface="+mj-ea"/>
              </a:rPr>
              <a:t>目录 </a:t>
            </a:r>
            <a:r>
              <a:rPr lang="en-US" altLang="zh-CN" sz="4400" dirty="0">
                <a:latin typeface="+mj-ea"/>
                <a:ea typeface="+mj-ea"/>
              </a:rPr>
              <a:t>|</a:t>
            </a:r>
            <a:r>
              <a:rPr lang="zh-CN" altLang="en-US" sz="4400" dirty="0"/>
              <a:t> </a:t>
            </a:r>
            <a:r>
              <a:rPr lang="en-US" altLang="zh-CN" sz="4400" dirty="0">
                <a:latin typeface="+mj-lt"/>
              </a:rPr>
              <a:t>CONTENTS</a:t>
            </a:r>
            <a:endParaRPr lang="zh-CN" altLang="en-US" sz="4400" dirty="0">
              <a:latin typeface="+mj-lt"/>
            </a:endParaRPr>
          </a:p>
        </p:txBody>
      </p:sp>
      <p:sp>
        <p:nvSpPr>
          <p:cNvPr id="19" name="任意多边形: 形状 18"/>
          <p:cNvSpPr/>
          <p:nvPr/>
        </p:nvSpPr>
        <p:spPr>
          <a:xfrm>
            <a:off x="2810347" y="2589689"/>
            <a:ext cx="1678620" cy="1678620"/>
          </a:xfrm>
          <a:custGeom>
            <a:avLst/>
            <a:gdLst>
              <a:gd name="connsiteX0" fmla="*/ 839310 w 1678620"/>
              <a:gd name="connsiteY0" fmla="*/ 0 h 1678620"/>
              <a:gd name="connsiteX1" fmla="*/ 1092846 w 1678620"/>
              <a:gd name="connsiteY1" fmla="*/ 105018 h 1678620"/>
              <a:gd name="connsiteX2" fmla="*/ 1573602 w 1678620"/>
              <a:gd name="connsiteY2" fmla="*/ 585774 h 1678620"/>
              <a:gd name="connsiteX3" fmla="*/ 1573602 w 1678620"/>
              <a:gd name="connsiteY3" fmla="*/ 1092846 h 1678620"/>
              <a:gd name="connsiteX4" fmla="*/ 1092846 w 1678620"/>
              <a:gd name="connsiteY4" fmla="*/ 1573602 h 1678620"/>
              <a:gd name="connsiteX5" fmla="*/ 585774 w 1678620"/>
              <a:gd name="connsiteY5" fmla="*/ 1573602 h 1678620"/>
              <a:gd name="connsiteX6" fmla="*/ 105018 w 1678620"/>
              <a:gd name="connsiteY6" fmla="*/ 1092846 h 1678620"/>
              <a:gd name="connsiteX7" fmla="*/ 105018 w 1678620"/>
              <a:gd name="connsiteY7" fmla="*/ 585774 h 1678620"/>
              <a:gd name="connsiteX8" fmla="*/ 585774 w 1678620"/>
              <a:gd name="connsiteY8" fmla="*/ 105018 h 1678620"/>
              <a:gd name="connsiteX9" fmla="*/ 839310 w 1678620"/>
              <a:gd name="connsiteY9" fmla="*/ 0 h 16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8620" h="1678620">
                <a:moveTo>
                  <a:pt x="839310" y="0"/>
                </a:moveTo>
                <a:cubicBezTo>
                  <a:pt x="931072" y="0"/>
                  <a:pt x="1022834" y="35006"/>
                  <a:pt x="1092846" y="105018"/>
                </a:cubicBezTo>
                <a:lnTo>
                  <a:pt x="1573602" y="585774"/>
                </a:lnTo>
                <a:cubicBezTo>
                  <a:pt x="1713626" y="725798"/>
                  <a:pt x="1713626" y="952822"/>
                  <a:pt x="1573602" y="1092846"/>
                </a:cubicBezTo>
                <a:lnTo>
                  <a:pt x="1092846" y="1573602"/>
                </a:lnTo>
                <a:cubicBezTo>
                  <a:pt x="952822" y="1713627"/>
                  <a:pt x="725798" y="1713627"/>
                  <a:pt x="585774" y="1573602"/>
                </a:cubicBezTo>
                <a:lnTo>
                  <a:pt x="105018" y="1092846"/>
                </a:lnTo>
                <a:cubicBezTo>
                  <a:pt x="-35006" y="952822"/>
                  <a:pt x="-35006" y="725798"/>
                  <a:pt x="105018" y="585774"/>
                </a:cubicBezTo>
                <a:lnTo>
                  <a:pt x="585774" y="105018"/>
                </a:lnTo>
                <a:cubicBezTo>
                  <a:pt x="655786" y="35006"/>
                  <a:pt x="747548" y="0"/>
                  <a:pt x="8393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01</a:t>
            </a:r>
            <a:endParaRPr lang="zh-CN" altLang="en-US" sz="4000" dirty="0"/>
          </a:p>
        </p:txBody>
      </p:sp>
      <p:sp>
        <p:nvSpPr>
          <p:cNvPr id="21" name="TextBox 37"/>
          <p:cNvSpPr txBox="1"/>
          <p:nvPr/>
        </p:nvSpPr>
        <p:spPr>
          <a:xfrm>
            <a:off x="2839181" y="4676546"/>
            <a:ext cx="1620957" cy="523220"/>
          </a:xfrm>
          <a:prstGeom prst="rect">
            <a:avLst/>
          </a:prstGeom>
          <a:noFill/>
        </p:spPr>
        <p:txBody>
          <a:bodyPr wrap="none" rtlCol="0">
            <a:spAutoFit/>
          </a:bodyPr>
          <a:lstStyle>
            <a:defPPr>
              <a:defRPr lang="zh-CN"/>
            </a:defPPr>
            <a:lvl1pPr>
              <a:defRPr sz="2800">
                <a:gradFill>
                  <a:gsLst>
                    <a:gs pos="30000">
                      <a:srgbClr val="EAD3B8"/>
                    </a:gs>
                    <a:gs pos="100000">
                      <a:srgbClr val="C49766"/>
                    </a:gs>
                    <a:gs pos="0">
                      <a:srgbClr val="C49166"/>
                    </a:gs>
                    <a:gs pos="66000">
                      <a:srgbClr val="9B723B"/>
                    </a:gs>
                  </a:gsLst>
                  <a:lin ang="5400000" scaled="0"/>
                </a:gradFill>
                <a:latin typeface="HelveticaNeueLT Pro 55 Roman" pitchFamily="34" charset="0"/>
              </a:defRPr>
            </a:lvl1pPr>
          </a:lstStyle>
          <a:p>
            <a:pPr algn="ctr"/>
            <a:r>
              <a:rPr lang="zh-CN" altLang="en-US" dirty="0">
                <a:solidFill>
                  <a:schemeClr val="accent1"/>
                </a:solidFill>
                <a:latin typeface="+mj-ea"/>
                <a:ea typeface="+mj-ea"/>
              </a:rPr>
              <a:t>内容介绍</a:t>
            </a:r>
          </a:p>
        </p:txBody>
      </p:sp>
      <p:sp>
        <p:nvSpPr>
          <p:cNvPr id="24" name="TextBox 43"/>
          <p:cNvSpPr txBox="1"/>
          <p:nvPr/>
        </p:nvSpPr>
        <p:spPr>
          <a:xfrm>
            <a:off x="5293361" y="4676546"/>
            <a:ext cx="1605280" cy="521970"/>
          </a:xfrm>
          <a:prstGeom prst="rect">
            <a:avLst/>
          </a:prstGeom>
          <a:noFill/>
        </p:spPr>
        <p:txBody>
          <a:bodyPr wrap="none" rtlCol="0">
            <a:spAutoFit/>
          </a:bodyPr>
          <a:lstStyle>
            <a:defPPr>
              <a:defRPr lang="zh-CN"/>
            </a:defPPr>
            <a:lvl1pPr>
              <a:defRPr sz="2800">
                <a:gradFill>
                  <a:gsLst>
                    <a:gs pos="30000">
                      <a:srgbClr val="EAD3B8"/>
                    </a:gs>
                    <a:gs pos="100000">
                      <a:srgbClr val="C49766"/>
                    </a:gs>
                    <a:gs pos="0">
                      <a:srgbClr val="C49166"/>
                    </a:gs>
                    <a:gs pos="66000">
                      <a:srgbClr val="9B723B"/>
                    </a:gs>
                  </a:gsLst>
                  <a:lin ang="5400000" scaled="0"/>
                </a:gradFill>
                <a:latin typeface="HelveticaNeueLT Pro 55 Roman" pitchFamily="34" charset="0"/>
              </a:defRPr>
            </a:lvl1pPr>
          </a:lstStyle>
          <a:p>
            <a:pPr algn="ctr"/>
            <a:r>
              <a:rPr lang="zh-CN" altLang="en-US" dirty="0">
                <a:solidFill>
                  <a:schemeClr val="accent1"/>
                </a:solidFill>
                <a:latin typeface="+mj-ea"/>
                <a:ea typeface="+mj-ea"/>
              </a:rPr>
              <a:t>算法实现</a:t>
            </a:r>
          </a:p>
        </p:txBody>
      </p:sp>
      <p:sp>
        <p:nvSpPr>
          <p:cNvPr id="32" name="任意多边形: 形状 31"/>
          <p:cNvSpPr/>
          <p:nvPr/>
        </p:nvSpPr>
        <p:spPr>
          <a:xfrm>
            <a:off x="5256690" y="2589689"/>
            <a:ext cx="1678620" cy="1678620"/>
          </a:xfrm>
          <a:custGeom>
            <a:avLst/>
            <a:gdLst>
              <a:gd name="connsiteX0" fmla="*/ 839310 w 1678620"/>
              <a:gd name="connsiteY0" fmla="*/ 0 h 1678620"/>
              <a:gd name="connsiteX1" fmla="*/ 1092846 w 1678620"/>
              <a:gd name="connsiteY1" fmla="*/ 105018 h 1678620"/>
              <a:gd name="connsiteX2" fmla="*/ 1573602 w 1678620"/>
              <a:gd name="connsiteY2" fmla="*/ 585774 h 1678620"/>
              <a:gd name="connsiteX3" fmla="*/ 1573602 w 1678620"/>
              <a:gd name="connsiteY3" fmla="*/ 1092846 h 1678620"/>
              <a:gd name="connsiteX4" fmla="*/ 1092846 w 1678620"/>
              <a:gd name="connsiteY4" fmla="*/ 1573602 h 1678620"/>
              <a:gd name="connsiteX5" fmla="*/ 585774 w 1678620"/>
              <a:gd name="connsiteY5" fmla="*/ 1573602 h 1678620"/>
              <a:gd name="connsiteX6" fmla="*/ 105018 w 1678620"/>
              <a:gd name="connsiteY6" fmla="*/ 1092846 h 1678620"/>
              <a:gd name="connsiteX7" fmla="*/ 105018 w 1678620"/>
              <a:gd name="connsiteY7" fmla="*/ 585774 h 1678620"/>
              <a:gd name="connsiteX8" fmla="*/ 585774 w 1678620"/>
              <a:gd name="connsiteY8" fmla="*/ 105018 h 1678620"/>
              <a:gd name="connsiteX9" fmla="*/ 839310 w 1678620"/>
              <a:gd name="connsiteY9" fmla="*/ 0 h 16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8620" h="1678620">
                <a:moveTo>
                  <a:pt x="839310" y="0"/>
                </a:moveTo>
                <a:cubicBezTo>
                  <a:pt x="931072" y="0"/>
                  <a:pt x="1022834" y="35006"/>
                  <a:pt x="1092846" y="105018"/>
                </a:cubicBezTo>
                <a:lnTo>
                  <a:pt x="1573602" y="585774"/>
                </a:lnTo>
                <a:cubicBezTo>
                  <a:pt x="1713626" y="725798"/>
                  <a:pt x="1713626" y="952822"/>
                  <a:pt x="1573602" y="1092846"/>
                </a:cubicBezTo>
                <a:lnTo>
                  <a:pt x="1092846" y="1573602"/>
                </a:lnTo>
                <a:cubicBezTo>
                  <a:pt x="952822" y="1713627"/>
                  <a:pt x="725798" y="1713627"/>
                  <a:pt x="585774" y="1573602"/>
                </a:cubicBezTo>
                <a:lnTo>
                  <a:pt x="105018" y="1092846"/>
                </a:lnTo>
                <a:cubicBezTo>
                  <a:pt x="-35006" y="952822"/>
                  <a:pt x="-35006" y="725798"/>
                  <a:pt x="105018" y="585774"/>
                </a:cubicBezTo>
                <a:lnTo>
                  <a:pt x="585774" y="105018"/>
                </a:lnTo>
                <a:cubicBezTo>
                  <a:pt x="655786" y="35006"/>
                  <a:pt x="747548" y="0"/>
                  <a:pt x="83931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02</a:t>
            </a:r>
            <a:endParaRPr lang="zh-CN" altLang="en-US" sz="4000" dirty="0"/>
          </a:p>
        </p:txBody>
      </p:sp>
      <p:sp>
        <p:nvSpPr>
          <p:cNvPr id="27" name="TextBox 46"/>
          <p:cNvSpPr txBox="1"/>
          <p:nvPr/>
        </p:nvSpPr>
        <p:spPr>
          <a:xfrm>
            <a:off x="7731867" y="4676546"/>
            <a:ext cx="1620957" cy="523220"/>
          </a:xfrm>
          <a:prstGeom prst="rect">
            <a:avLst/>
          </a:prstGeom>
          <a:noFill/>
        </p:spPr>
        <p:txBody>
          <a:bodyPr wrap="none" rtlCol="0">
            <a:spAutoFit/>
          </a:bodyPr>
          <a:lstStyle>
            <a:defPPr>
              <a:defRPr lang="zh-CN"/>
            </a:defPPr>
            <a:lvl1pPr>
              <a:defRPr sz="2800">
                <a:gradFill>
                  <a:gsLst>
                    <a:gs pos="30000">
                      <a:srgbClr val="EAD3B8"/>
                    </a:gs>
                    <a:gs pos="100000">
                      <a:srgbClr val="C49766"/>
                    </a:gs>
                    <a:gs pos="0">
                      <a:srgbClr val="C49166"/>
                    </a:gs>
                    <a:gs pos="66000">
                      <a:srgbClr val="9B723B"/>
                    </a:gs>
                  </a:gsLst>
                  <a:lin ang="5400000" scaled="0"/>
                </a:gradFill>
                <a:latin typeface="HelveticaNeueLT Pro 55 Roman" pitchFamily="34" charset="0"/>
              </a:defRPr>
            </a:lvl1pPr>
          </a:lstStyle>
          <a:p>
            <a:pPr algn="ctr"/>
            <a:r>
              <a:rPr lang="zh-CN" altLang="en-US" dirty="0">
                <a:solidFill>
                  <a:schemeClr val="accent1"/>
                </a:solidFill>
                <a:latin typeface="+mj-ea"/>
                <a:ea typeface="+mj-ea"/>
              </a:rPr>
              <a:t>未来展望</a:t>
            </a:r>
          </a:p>
        </p:txBody>
      </p:sp>
      <p:sp>
        <p:nvSpPr>
          <p:cNvPr id="33" name="任意多边形: 形状 32"/>
          <p:cNvSpPr/>
          <p:nvPr/>
        </p:nvSpPr>
        <p:spPr>
          <a:xfrm>
            <a:off x="7703033" y="2589689"/>
            <a:ext cx="1678620" cy="1678620"/>
          </a:xfrm>
          <a:custGeom>
            <a:avLst/>
            <a:gdLst>
              <a:gd name="connsiteX0" fmla="*/ 839310 w 1678620"/>
              <a:gd name="connsiteY0" fmla="*/ 0 h 1678620"/>
              <a:gd name="connsiteX1" fmla="*/ 1092846 w 1678620"/>
              <a:gd name="connsiteY1" fmla="*/ 105018 h 1678620"/>
              <a:gd name="connsiteX2" fmla="*/ 1573602 w 1678620"/>
              <a:gd name="connsiteY2" fmla="*/ 585774 h 1678620"/>
              <a:gd name="connsiteX3" fmla="*/ 1573602 w 1678620"/>
              <a:gd name="connsiteY3" fmla="*/ 1092846 h 1678620"/>
              <a:gd name="connsiteX4" fmla="*/ 1092846 w 1678620"/>
              <a:gd name="connsiteY4" fmla="*/ 1573602 h 1678620"/>
              <a:gd name="connsiteX5" fmla="*/ 585774 w 1678620"/>
              <a:gd name="connsiteY5" fmla="*/ 1573602 h 1678620"/>
              <a:gd name="connsiteX6" fmla="*/ 105018 w 1678620"/>
              <a:gd name="connsiteY6" fmla="*/ 1092846 h 1678620"/>
              <a:gd name="connsiteX7" fmla="*/ 105018 w 1678620"/>
              <a:gd name="connsiteY7" fmla="*/ 585774 h 1678620"/>
              <a:gd name="connsiteX8" fmla="*/ 585774 w 1678620"/>
              <a:gd name="connsiteY8" fmla="*/ 105018 h 1678620"/>
              <a:gd name="connsiteX9" fmla="*/ 839310 w 1678620"/>
              <a:gd name="connsiteY9" fmla="*/ 0 h 16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8620" h="1678620">
                <a:moveTo>
                  <a:pt x="839310" y="0"/>
                </a:moveTo>
                <a:cubicBezTo>
                  <a:pt x="931072" y="0"/>
                  <a:pt x="1022834" y="35006"/>
                  <a:pt x="1092846" y="105018"/>
                </a:cubicBezTo>
                <a:lnTo>
                  <a:pt x="1573602" y="585774"/>
                </a:lnTo>
                <a:cubicBezTo>
                  <a:pt x="1713626" y="725798"/>
                  <a:pt x="1713626" y="952822"/>
                  <a:pt x="1573602" y="1092846"/>
                </a:cubicBezTo>
                <a:lnTo>
                  <a:pt x="1092846" y="1573602"/>
                </a:lnTo>
                <a:cubicBezTo>
                  <a:pt x="952822" y="1713627"/>
                  <a:pt x="725798" y="1713627"/>
                  <a:pt x="585774" y="1573602"/>
                </a:cubicBezTo>
                <a:lnTo>
                  <a:pt x="105018" y="1092846"/>
                </a:lnTo>
                <a:cubicBezTo>
                  <a:pt x="-35006" y="952822"/>
                  <a:pt x="-35006" y="725798"/>
                  <a:pt x="105018" y="585774"/>
                </a:cubicBezTo>
                <a:lnTo>
                  <a:pt x="585774" y="105018"/>
                </a:lnTo>
                <a:cubicBezTo>
                  <a:pt x="655786" y="35006"/>
                  <a:pt x="747548" y="0"/>
                  <a:pt x="8393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03</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slow" p14:dur="1300" advTm="7465">
        <p14:pan dir="u"/>
      </p:transition>
    </mc:Choice>
    <mc:Fallback>
      <p:transition spd="slow" advTm="746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
                                            <p:txEl>
                                              <p:pRg st="0" end="0"/>
                                            </p:txEl>
                                          </p:spTgt>
                                        </p:tgtEl>
                                        <p:attrNameLst>
                                          <p:attrName>ppt_h</p:attrName>
                                        </p:attrNameLst>
                                      </p:cBhvr>
                                      <p:tavLst>
                                        <p:tav tm="0">
                                          <p:val>
                                            <p:fltVal val="0"/>
                                          </p:val>
                                        </p:tav>
                                        <p:tav tm="100000">
                                          <p:val>
                                            <p:strVal val="#ppt_h"/>
                                          </p:val>
                                        </p:tav>
                                      </p:tavLst>
                                    </p:anim>
                                  </p:childTnLst>
                                </p:cTn>
                              </p:par>
                            </p:childTnLst>
                          </p:cTn>
                        </p:par>
                        <p:par>
                          <p:cTn id="9" fill="hold">
                            <p:stCondLst>
                              <p:cond delay="1100"/>
                            </p:stCondLst>
                            <p:childTnLst>
                              <p:par>
                                <p:cTn id="10" presetID="53" presetClass="entr" presetSubtype="16"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par>
                          <p:cTn id="15" fill="hold">
                            <p:stCondLst>
                              <p:cond delay="1600"/>
                            </p:stCondLst>
                            <p:childTnLst>
                              <p:par>
                                <p:cTn id="16" presetID="53" presetClass="entr" presetSubtype="16"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 calcmode="lin" valueType="num">
                                      <p:cBhvr>
                                        <p:cTn id="18" dur="500" fill="hold"/>
                                        <p:tgtEl>
                                          <p:spTgt spid="32"/>
                                        </p:tgtEl>
                                        <p:attrNameLst>
                                          <p:attrName>ppt_w</p:attrName>
                                        </p:attrNameLst>
                                      </p:cBhvr>
                                      <p:tavLst>
                                        <p:tav tm="0">
                                          <p:val>
                                            <p:fltVal val="0"/>
                                          </p:val>
                                        </p:tav>
                                        <p:tav tm="100000">
                                          <p:val>
                                            <p:strVal val="#ppt_w"/>
                                          </p:val>
                                        </p:tav>
                                      </p:tavLst>
                                    </p:anim>
                                    <p:anim calcmode="lin" valueType="num">
                                      <p:cBhvr>
                                        <p:cTn id="19" dur="500" fill="hold"/>
                                        <p:tgtEl>
                                          <p:spTgt spid="32"/>
                                        </p:tgtEl>
                                        <p:attrNameLst>
                                          <p:attrName>ppt_h</p:attrName>
                                        </p:attrNameLst>
                                      </p:cBhvr>
                                      <p:tavLst>
                                        <p:tav tm="0">
                                          <p:val>
                                            <p:fltVal val="0"/>
                                          </p:val>
                                        </p:tav>
                                        <p:tav tm="100000">
                                          <p:val>
                                            <p:strVal val="#ppt_h"/>
                                          </p:val>
                                        </p:tav>
                                      </p:tavLst>
                                    </p:anim>
                                    <p:animEffect transition="in" filter="fade">
                                      <p:cBhvr>
                                        <p:cTn id="20" dur="500"/>
                                        <p:tgtEl>
                                          <p:spTgt spid="32"/>
                                        </p:tgtEl>
                                      </p:cBhvr>
                                    </p:animEffect>
                                  </p:childTnLst>
                                </p:cTn>
                              </p:par>
                            </p:childTnLst>
                          </p:cTn>
                        </p:par>
                        <p:par>
                          <p:cTn id="21" fill="hold">
                            <p:stCondLst>
                              <p:cond delay="2100"/>
                            </p:stCondLst>
                            <p:childTnLst>
                              <p:par>
                                <p:cTn id="22" presetID="53" presetClass="entr" presetSubtype="16"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2"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形状 5"/>
          <p:cNvSpPr/>
          <p:nvPr/>
        </p:nvSpPr>
        <p:spPr>
          <a:xfrm>
            <a:off x="2629603" y="1738789"/>
            <a:ext cx="1678620" cy="1678620"/>
          </a:xfrm>
          <a:custGeom>
            <a:avLst/>
            <a:gdLst>
              <a:gd name="connsiteX0" fmla="*/ 839310 w 1678620"/>
              <a:gd name="connsiteY0" fmla="*/ 0 h 1678620"/>
              <a:gd name="connsiteX1" fmla="*/ 1092846 w 1678620"/>
              <a:gd name="connsiteY1" fmla="*/ 105018 h 1678620"/>
              <a:gd name="connsiteX2" fmla="*/ 1573602 w 1678620"/>
              <a:gd name="connsiteY2" fmla="*/ 585774 h 1678620"/>
              <a:gd name="connsiteX3" fmla="*/ 1573602 w 1678620"/>
              <a:gd name="connsiteY3" fmla="*/ 1092846 h 1678620"/>
              <a:gd name="connsiteX4" fmla="*/ 1092846 w 1678620"/>
              <a:gd name="connsiteY4" fmla="*/ 1573602 h 1678620"/>
              <a:gd name="connsiteX5" fmla="*/ 585774 w 1678620"/>
              <a:gd name="connsiteY5" fmla="*/ 1573602 h 1678620"/>
              <a:gd name="connsiteX6" fmla="*/ 105018 w 1678620"/>
              <a:gd name="connsiteY6" fmla="*/ 1092846 h 1678620"/>
              <a:gd name="connsiteX7" fmla="*/ 105018 w 1678620"/>
              <a:gd name="connsiteY7" fmla="*/ 585774 h 1678620"/>
              <a:gd name="connsiteX8" fmla="*/ 585774 w 1678620"/>
              <a:gd name="connsiteY8" fmla="*/ 105018 h 1678620"/>
              <a:gd name="connsiteX9" fmla="*/ 839310 w 1678620"/>
              <a:gd name="connsiteY9" fmla="*/ 0 h 16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8620" h="1678620">
                <a:moveTo>
                  <a:pt x="839310" y="0"/>
                </a:moveTo>
                <a:cubicBezTo>
                  <a:pt x="931072" y="0"/>
                  <a:pt x="1022834" y="35006"/>
                  <a:pt x="1092846" y="105018"/>
                </a:cubicBezTo>
                <a:lnTo>
                  <a:pt x="1573602" y="585774"/>
                </a:lnTo>
                <a:cubicBezTo>
                  <a:pt x="1713626" y="725798"/>
                  <a:pt x="1713626" y="952822"/>
                  <a:pt x="1573602" y="1092846"/>
                </a:cubicBezTo>
                <a:lnTo>
                  <a:pt x="1092846" y="1573602"/>
                </a:lnTo>
                <a:cubicBezTo>
                  <a:pt x="952822" y="1713627"/>
                  <a:pt x="725798" y="1713627"/>
                  <a:pt x="585774" y="1573602"/>
                </a:cubicBezTo>
                <a:lnTo>
                  <a:pt x="105018" y="1092846"/>
                </a:lnTo>
                <a:cubicBezTo>
                  <a:pt x="-35006" y="952822"/>
                  <a:pt x="-35006" y="725798"/>
                  <a:pt x="105018" y="585774"/>
                </a:cubicBezTo>
                <a:lnTo>
                  <a:pt x="585774" y="105018"/>
                </a:lnTo>
                <a:cubicBezTo>
                  <a:pt x="655786" y="35006"/>
                  <a:pt x="747548" y="0"/>
                  <a:pt x="83931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01</a:t>
            </a:r>
            <a:endParaRPr lang="zh-CN" altLang="en-US" sz="4000" dirty="0"/>
          </a:p>
        </p:txBody>
      </p:sp>
      <p:sp>
        <p:nvSpPr>
          <p:cNvPr id="7" name="TextBox 37"/>
          <p:cNvSpPr txBox="1"/>
          <p:nvPr/>
        </p:nvSpPr>
        <p:spPr>
          <a:xfrm>
            <a:off x="1991588" y="3670300"/>
            <a:ext cx="2954655" cy="923330"/>
          </a:xfrm>
          <a:prstGeom prst="rect">
            <a:avLst/>
          </a:prstGeom>
          <a:noFill/>
        </p:spPr>
        <p:txBody>
          <a:bodyPr wrap="none" rtlCol="0">
            <a:spAutoFit/>
          </a:bodyPr>
          <a:lstStyle>
            <a:defPPr>
              <a:defRPr lang="zh-CN"/>
            </a:defPPr>
            <a:lvl1pPr>
              <a:defRPr sz="2800">
                <a:gradFill>
                  <a:gsLst>
                    <a:gs pos="30000">
                      <a:srgbClr val="EAD3B8"/>
                    </a:gs>
                    <a:gs pos="100000">
                      <a:srgbClr val="C49766"/>
                    </a:gs>
                    <a:gs pos="0">
                      <a:srgbClr val="C49166"/>
                    </a:gs>
                    <a:gs pos="66000">
                      <a:srgbClr val="9B723B"/>
                    </a:gs>
                  </a:gsLst>
                  <a:lin ang="5400000" scaled="0"/>
                </a:gradFill>
                <a:latin typeface="HelveticaNeueLT Pro 55 Roman" pitchFamily="34" charset="0"/>
              </a:defRPr>
            </a:lvl1pPr>
          </a:lstStyle>
          <a:p>
            <a:pPr algn="ctr"/>
            <a:r>
              <a:rPr lang="zh-CN" altLang="en-US" sz="5400" b="1" dirty="0">
                <a:solidFill>
                  <a:schemeClr val="accent1"/>
                </a:solidFill>
                <a:latin typeface="+mj-ea"/>
                <a:ea typeface="+mj-ea"/>
              </a:rPr>
              <a:t>内容介绍</a:t>
            </a:r>
          </a:p>
        </p:txBody>
      </p:sp>
    </p:spTree>
  </p:cSld>
  <p:clrMapOvr>
    <a:masterClrMapping/>
  </p:clrMapOvr>
  <mc:AlternateContent xmlns:mc="http://schemas.openxmlformats.org/markup-compatibility/2006">
    <mc:Choice xmlns:p14="http://schemas.microsoft.com/office/powerpoint/2010/main" Requires="p14">
      <p:transition spd="slow" p14:dur="1400" advTm="1598">
        <p:blinds/>
      </p:transition>
    </mc:Choice>
    <mc:Fallback>
      <p:transition spd="slow" advTm="1598">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4" decel="10000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21302" y="291226"/>
            <a:ext cx="2724433" cy="523220"/>
          </a:xfrm>
          <a:prstGeom prst="rect">
            <a:avLst/>
          </a:prstGeom>
          <a:noFill/>
        </p:spPr>
        <p:txBody>
          <a:bodyPr wrap="square" rtlCol="0">
            <a:spAutoFit/>
          </a:bodyPr>
          <a:lstStyle/>
          <a:p>
            <a:pPr algn="ctr"/>
            <a:r>
              <a:rPr lang="zh-CN" altLang="en-US" sz="2800" b="1" dirty="0">
                <a:latin typeface="+mj-ea"/>
                <a:ea typeface="+mj-ea"/>
              </a:rPr>
              <a:t>什么是硬件加速</a:t>
            </a:r>
            <a:endParaRPr lang="zh-CN" altLang="en-US" sz="2800" b="1" dirty="0">
              <a:latin typeface="+mj-lt"/>
            </a:endParaRPr>
          </a:p>
        </p:txBody>
      </p:sp>
      <p:sp>
        <p:nvSpPr>
          <p:cNvPr id="23" name="TextBox 37"/>
          <p:cNvSpPr txBox="1"/>
          <p:nvPr/>
        </p:nvSpPr>
        <p:spPr>
          <a:xfrm>
            <a:off x="449734" y="1605424"/>
            <a:ext cx="3847555" cy="1131079"/>
          </a:xfrm>
          <a:prstGeom prst="rect">
            <a:avLst/>
          </a:prstGeom>
          <a:noFill/>
        </p:spPr>
        <p:txBody>
          <a:bodyPr wrap="square" rtlCol="0">
            <a:spAutoFit/>
          </a:bodyPr>
          <a:lstStyle>
            <a:defPPr>
              <a:defRPr lang="zh-CN"/>
            </a:defPPr>
            <a:lvl1pPr>
              <a:defRPr sz="2800">
                <a:gradFill>
                  <a:gsLst>
                    <a:gs pos="30000">
                      <a:srgbClr val="EAD3B8"/>
                    </a:gs>
                    <a:gs pos="100000">
                      <a:srgbClr val="C49766"/>
                    </a:gs>
                    <a:gs pos="0">
                      <a:srgbClr val="C49166"/>
                    </a:gs>
                    <a:gs pos="66000">
                      <a:srgbClr val="9B723B"/>
                    </a:gs>
                  </a:gsLst>
                  <a:lin ang="5400000" scaled="0"/>
                </a:gradFill>
                <a:latin typeface="HelveticaNeueLT Pro 55 Roman" pitchFamily="34" charset="0"/>
              </a:defRPr>
            </a:lvl1pPr>
          </a:lstStyle>
          <a:p>
            <a:pPr marL="107950">
              <a:lnSpc>
                <a:spcPts val="2700"/>
              </a:lnSpc>
              <a:spcBef>
                <a:spcPts val="600"/>
              </a:spcBef>
            </a:pPr>
            <a:r>
              <a:rPr lang="en-US" altLang="zh-CN" sz="2400" spc="300" dirty="0">
                <a:solidFill>
                  <a:schemeClr val="tx1"/>
                </a:solidFill>
                <a:latin typeface="+mj-ea"/>
                <a:ea typeface="+mj-ea"/>
              </a:rPr>
              <a:t>  </a:t>
            </a:r>
            <a:r>
              <a:rPr lang="zh-CN" altLang="zh-CN" sz="2400" spc="300" dirty="0">
                <a:solidFill>
                  <a:schemeClr val="tx1"/>
                </a:solidFill>
                <a:latin typeface="+mj-ea"/>
                <a:ea typeface="+mj-ea"/>
              </a:rPr>
              <a:t>硬件加速是指利用硬件模块来替代软件算法以</a:t>
            </a:r>
            <a:r>
              <a:rPr lang="zh-CN" altLang="en-US" sz="2400" spc="300" dirty="0">
                <a:solidFill>
                  <a:schemeClr val="tx1"/>
                </a:solidFill>
                <a:latin typeface="+mj-ea"/>
                <a:ea typeface="+mj-ea"/>
              </a:rPr>
              <a:t>加速运算</a:t>
            </a:r>
            <a:r>
              <a:rPr lang="zh-CN" altLang="zh-CN" sz="2400" spc="300" dirty="0">
                <a:solidFill>
                  <a:schemeClr val="tx1"/>
                </a:solidFill>
                <a:latin typeface="+mj-ea"/>
                <a:ea typeface="+mj-ea"/>
              </a:rPr>
              <a:t>。</a:t>
            </a:r>
            <a:endParaRPr lang="en-US" altLang="zh-CN" sz="2400" spc="300" dirty="0">
              <a:solidFill>
                <a:schemeClr val="tx1"/>
              </a:solidFill>
              <a:latin typeface="+mj-ea"/>
              <a:ea typeface="+mj-ea"/>
            </a:endParaRPr>
          </a:p>
        </p:txBody>
      </p:sp>
      <p:pic>
        <p:nvPicPr>
          <p:cNvPr id="25" name="图片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2611" y="879332"/>
            <a:ext cx="6724015" cy="4900554"/>
          </a:xfrm>
          <a:prstGeom prst="rect">
            <a:avLst/>
          </a:prstGeom>
        </p:spPr>
      </p:pic>
      <p:sp>
        <p:nvSpPr>
          <p:cNvPr id="3" name="矩形 2">
            <a:extLst>
              <a:ext uri="{FF2B5EF4-FFF2-40B4-BE49-F238E27FC236}">
                <a16:creationId xmlns:a16="http://schemas.microsoft.com/office/drawing/2014/main" id="{A5E29AD1-B36F-4F85-9E20-4D63580ACF57}"/>
              </a:ext>
            </a:extLst>
          </p:cNvPr>
          <p:cNvSpPr/>
          <p:nvPr/>
        </p:nvSpPr>
        <p:spPr>
          <a:xfrm>
            <a:off x="580328" y="3429000"/>
            <a:ext cx="3586369" cy="1823576"/>
          </a:xfrm>
          <a:prstGeom prst="rect">
            <a:avLst/>
          </a:prstGeom>
        </p:spPr>
        <p:txBody>
          <a:bodyPr wrap="square">
            <a:spAutoFit/>
          </a:bodyPr>
          <a:lstStyle/>
          <a:p>
            <a:pPr marL="107950">
              <a:lnSpc>
                <a:spcPts val="2700"/>
              </a:lnSpc>
              <a:spcBef>
                <a:spcPts val="600"/>
              </a:spcBef>
            </a:pPr>
            <a:r>
              <a:rPr lang="en-US" altLang="zh-CN" sz="2400" spc="300" dirty="0">
                <a:latin typeface="+mj-ea"/>
              </a:rPr>
              <a:t>  </a:t>
            </a:r>
            <a:r>
              <a:rPr lang="zh-CN" altLang="zh-CN" sz="2400" spc="300" dirty="0">
                <a:latin typeface="+mj-ea"/>
              </a:rPr>
              <a:t>从软件的角度看，</a:t>
            </a:r>
            <a:r>
              <a:rPr lang="zh-CN" altLang="en-US" sz="2400" spc="300" dirty="0">
                <a:latin typeface="+mj-ea"/>
              </a:rPr>
              <a:t>使用</a:t>
            </a:r>
            <a:r>
              <a:rPr lang="zh-CN" altLang="zh-CN" sz="2400" spc="300" dirty="0">
                <a:latin typeface="+mj-ea"/>
              </a:rPr>
              <a:t>硬件加速模块</a:t>
            </a:r>
            <a:r>
              <a:rPr lang="zh-CN" altLang="en-US" sz="2400" spc="300" dirty="0">
                <a:latin typeface="+mj-ea"/>
              </a:rPr>
              <a:t>如同</a:t>
            </a:r>
            <a:r>
              <a:rPr lang="zh-CN" altLang="zh-CN" sz="2400" spc="300" dirty="0">
                <a:latin typeface="+mj-ea"/>
              </a:rPr>
              <a:t>调用一个函数。唯一的区别在于此函数驻留在硬件中</a:t>
            </a:r>
            <a:r>
              <a:rPr lang="zh-CN" altLang="en-US" sz="2400" spc="300" dirty="0">
                <a:latin typeface="+mj-ea"/>
              </a:rPr>
              <a:t>。</a:t>
            </a: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300" advTm="16145">
        <p14:pan/>
      </p:transition>
    </mc:Choice>
    <mc:Fallback>
      <p:transition spd="slow" advTm="1614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iterate type="lt">
                                    <p:tmPct val="10000"/>
                                  </p:iterate>
                                  <p:childTnLst>
                                    <p:set>
                                      <p:cBhvr>
                                        <p:cTn id="6" dur="1" fill="hold">
                                          <p:stCondLst>
                                            <p:cond delay="0"/>
                                          </p:stCondLst>
                                        </p:cTn>
                                        <p:tgtEl>
                                          <p:spTgt spid="22">
                                            <p:txEl>
                                              <p:pRg st="0" end="0"/>
                                            </p:txEl>
                                          </p:spTgt>
                                        </p:tgtEl>
                                        <p:attrNameLst>
                                          <p:attrName>style.visibility</p:attrName>
                                        </p:attrNameLst>
                                      </p:cBhvr>
                                      <p:to>
                                        <p:strVal val="visible"/>
                                      </p:to>
                                    </p:set>
                                    <p:anim calcmode="lin" valueType="num">
                                      <p:cBhvr>
                                        <p:cTn id="7"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600839" y="291226"/>
            <a:ext cx="2339102" cy="523220"/>
          </a:xfrm>
          <a:prstGeom prst="rect">
            <a:avLst/>
          </a:prstGeom>
          <a:noFill/>
        </p:spPr>
        <p:txBody>
          <a:bodyPr wrap="none" rtlCol="0">
            <a:spAutoFit/>
          </a:bodyPr>
          <a:lstStyle/>
          <a:p>
            <a:pPr algn="ctr"/>
            <a:r>
              <a:rPr lang="zh-CN" altLang="en-US" sz="2800" b="1" dirty="0">
                <a:latin typeface="+mj-ea"/>
                <a:ea typeface="+mj-ea"/>
              </a:rPr>
              <a:t>硬件加速方法</a:t>
            </a:r>
            <a:endParaRPr lang="zh-CN" altLang="en-US" sz="2800" b="1" dirty="0">
              <a:latin typeface="+mj-lt"/>
            </a:endParaRPr>
          </a:p>
        </p:txBody>
      </p:sp>
      <p:sp>
        <p:nvSpPr>
          <p:cNvPr id="23" name="TextBox 37"/>
          <p:cNvSpPr txBox="1"/>
          <p:nvPr/>
        </p:nvSpPr>
        <p:spPr>
          <a:xfrm>
            <a:off x="815583" y="1148085"/>
            <a:ext cx="5140600" cy="5324535"/>
          </a:xfrm>
          <a:prstGeom prst="rect">
            <a:avLst/>
          </a:prstGeom>
          <a:noFill/>
        </p:spPr>
        <p:txBody>
          <a:bodyPr wrap="square" rtlCol="0">
            <a:spAutoFit/>
          </a:bodyPr>
          <a:lstStyle>
            <a:defPPr>
              <a:defRPr lang="zh-CN"/>
            </a:defPPr>
            <a:lvl1pPr>
              <a:defRPr sz="2800">
                <a:gradFill>
                  <a:gsLst>
                    <a:gs pos="30000">
                      <a:srgbClr val="EAD3B8"/>
                    </a:gs>
                    <a:gs pos="100000">
                      <a:srgbClr val="C49766"/>
                    </a:gs>
                    <a:gs pos="0">
                      <a:srgbClr val="C49166"/>
                    </a:gs>
                    <a:gs pos="66000">
                      <a:srgbClr val="9B723B"/>
                    </a:gs>
                  </a:gsLst>
                  <a:lin ang="5400000" scaled="0"/>
                </a:gradFill>
                <a:latin typeface="HelveticaNeueLT Pro 55 Roman" pitchFamily="34" charset="0"/>
              </a:defRPr>
            </a:lvl1pPr>
          </a:lstStyle>
          <a:p>
            <a:pPr marL="0" marR="0">
              <a:spcBef>
                <a:spcPts val="0"/>
              </a:spcBef>
              <a:spcAft>
                <a:spcPts val="0"/>
              </a:spcAft>
            </a:pPr>
            <a:r>
              <a:rPr lang="zh-CN" altLang="zh-CN" sz="2000" spc="300" dirty="0">
                <a:solidFill>
                  <a:schemeClr val="tx1"/>
                </a:solidFill>
                <a:latin typeface="+mj-ea"/>
                <a:ea typeface="+mj-ea"/>
              </a:rPr>
              <a:t>1</a:t>
            </a:r>
            <a:r>
              <a:rPr lang="en-US" altLang="zh-CN" sz="2000" spc="300" dirty="0">
                <a:solidFill>
                  <a:schemeClr val="tx1"/>
                </a:solidFill>
                <a:latin typeface="+mj-ea"/>
                <a:ea typeface="+mj-ea"/>
              </a:rPr>
              <a:t>.</a:t>
            </a:r>
            <a:r>
              <a:rPr lang="zh-CN" altLang="zh-CN" sz="2000" spc="300" dirty="0">
                <a:solidFill>
                  <a:schemeClr val="tx1"/>
                </a:solidFill>
                <a:latin typeface="+mj-ea"/>
                <a:ea typeface="+mj-ea"/>
              </a:rPr>
              <a:t>面积换速度：</a:t>
            </a:r>
            <a:r>
              <a:rPr lang="zh-CN" altLang="en-US" sz="2000" spc="300" dirty="0">
                <a:solidFill>
                  <a:schemeClr val="tx1"/>
                </a:solidFill>
                <a:latin typeface="+mj-ea"/>
                <a:ea typeface="+mj-ea"/>
              </a:rPr>
              <a:t>也就是串转并运算，</a:t>
            </a:r>
            <a:r>
              <a:rPr lang="zh-CN" altLang="zh-CN" sz="2000" spc="300" dirty="0">
                <a:solidFill>
                  <a:schemeClr val="tx1"/>
                </a:solidFill>
                <a:latin typeface="+mj-ea"/>
                <a:ea typeface="+mj-ea"/>
              </a:rPr>
              <a:t>可以多模块同时计算；</a:t>
            </a:r>
            <a:endParaRPr lang="en-US" altLang="zh-CN" sz="2000" spc="300" dirty="0">
              <a:solidFill>
                <a:schemeClr val="tx1"/>
              </a:solidFill>
              <a:latin typeface="+mj-ea"/>
              <a:ea typeface="+mj-ea"/>
            </a:endParaRPr>
          </a:p>
          <a:p>
            <a:pPr marL="0" marR="0">
              <a:spcBef>
                <a:spcPts val="0"/>
              </a:spcBef>
              <a:spcAft>
                <a:spcPts val="0"/>
              </a:spcAft>
            </a:pPr>
            <a:endParaRPr lang="zh-CN" altLang="zh-CN" sz="2000" spc="300" dirty="0">
              <a:solidFill>
                <a:schemeClr val="tx1"/>
              </a:solidFill>
              <a:latin typeface="+mj-ea"/>
              <a:ea typeface="+mj-ea"/>
            </a:endParaRPr>
          </a:p>
          <a:p>
            <a:pPr marL="0" marR="0">
              <a:spcBef>
                <a:spcPts val="0"/>
              </a:spcBef>
              <a:spcAft>
                <a:spcPts val="0"/>
              </a:spcAft>
            </a:pPr>
            <a:r>
              <a:rPr lang="zh-CN" altLang="zh-CN" sz="2000" spc="300" dirty="0">
                <a:solidFill>
                  <a:schemeClr val="tx1"/>
                </a:solidFill>
                <a:latin typeface="+mj-ea"/>
                <a:ea typeface="+mj-ea"/>
              </a:rPr>
              <a:t>2</a:t>
            </a:r>
            <a:r>
              <a:rPr lang="en-US" altLang="zh-CN" sz="2000" spc="300" dirty="0">
                <a:solidFill>
                  <a:schemeClr val="tx1"/>
                </a:solidFill>
                <a:latin typeface="+mj-ea"/>
                <a:ea typeface="+mj-ea"/>
              </a:rPr>
              <a:t>.</a:t>
            </a:r>
            <a:r>
              <a:rPr lang="zh-CN" altLang="zh-CN" sz="2000" spc="300" dirty="0">
                <a:solidFill>
                  <a:schemeClr val="tx1"/>
                </a:solidFill>
                <a:latin typeface="+mj-ea"/>
                <a:ea typeface="+mj-ea"/>
              </a:rPr>
              <a:t>时间换空间：</a:t>
            </a:r>
            <a:r>
              <a:rPr lang="zh-CN" altLang="en-US" sz="2000" spc="300" dirty="0">
                <a:solidFill>
                  <a:schemeClr val="tx1"/>
                </a:solidFill>
                <a:latin typeface="+mj-ea"/>
                <a:ea typeface="+mj-ea"/>
              </a:rPr>
              <a:t>提速复用，</a:t>
            </a:r>
            <a:r>
              <a:rPr lang="zh-CN" altLang="zh-CN" sz="2000" spc="300" dirty="0">
                <a:solidFill>
                  <a:schemeClr val="tx1"/>
                </a:solidFill>
                <a:latin typeface="+mj-ea"/>
                <a:ea typeface="+mj-ea"/>
              </a:rPr>
              <a:t>时序收敛下通过频率提高性能；</a:t>
            </a:r>
            <a:endParaRPr lang="en-US" altLang="zh-CN" sz="2000" spc="300" dirty="0">
              <a:solidFill>
                <a:schemeClr val="tx1"/>
              </a:solidFill>
              <a:latin typeface="+mj-ea"/>
              <a:ea typeface="+mj-ea"/>
            </a:endParaRPr>
          </a:p>
          <a:p>
            <a:pPr marL="0" marR="0">
              <a:spcBef>
                <a:spcPts val="0"/>
              </a:spcBef>
              <a:spcAft>
                <a:spcPts val="0"/>
              </a:spcAft>
            </a:pPr>
            <a:endParaRPr lang="zh-CN" altLang="zh-CN" sz="2000" spc="300" dirty="0">
              <a:solidFill>
                <a:schemeClr val="tx1"/>
              </a:solidFill>
              <a:latin typeface="+mj-ea"/>
              <a:ea typeface="+mj-ea"/>
            </a:endParaRPr>
          </a:p>
          <a:p>
            <a:pPr marL="0" marR="0">
              <a:spcBef>
                <a:spcPts val="0"/>
              </a:spcBef>
              <a:spcAft>
                <a:spcPts val="0"/>
              </a:spcAft>
            </a:pPr>
            <a:r>
              <a:rPr lang="zh-CN" altLang="zh-CN" sz="2000" spc="300" dirty="0">
                <a:solidFill>
                  <a:schemeClr val="tx1"/>
                </a:solidFill>
                <a:latin typeface="+mj-ea"/>
                <a:ea typeface="+mj-ea"/>
              </a:rPr>
              <a:t>3</a:t>
            </a:r>
            <a:r>
              <a:rPr lang="en-US" altLang="zh-CN" sz="2000" spc="300" dirty="0">
                <a:solidFill>
                  <a:schemeClr val="tx1"/>
                </a:solidFill>
                <a:latin typeface="+mj-ea"/>
                <a:ea typeface="+mj-ea"/>
              </a:rPr>
              <a:t>.</a:t>
            </a:r>
            <a:r>
              <a:rPr lang="zh-CN" altLang="zh-CN" sz="2000" spc="300" dirty="0">
                <a:solidFill>
                  <a:schemeClr val="tx1"/>
                </a:solidFill>
                <a:latin typeface="+mj-ea"/>
                <a:ea typeface="+mj-ea"/>
              </a:rPr>
              <a:t>流水线操作：让整个“生产线”全速运行，等同于n倍线程效率；</a:t>
            </a:r>
            <a:endParaRPr lang="en-US" altLang="zh-CN" sz="2000" spc="300" dirty="0">
              <a:solidFill>
                <a:schemeClr val="tx1"/>
              </a:solidFill>
              <a:latin typeface="+mj-ea"/>
              <a:ea typeface="+mj-ea"/>
            </a:endParaRPr>
          </a:p>
          <a:p>
            <a:pPr marL="0" marR="0">
              <a:spcBef>
                <a:spcPts val="0"/>
              </a:spcBef>
              <a:spcAft>
                <a:spcPts val="0"/>
              </a:spcAft>
            </a:pPr>
            <a:endParaRPr lang="zh-CN" altLang="zh-CN" sz="2000" spc="300" dirty="0">
              <a:solidFill>
                <a:schemeClr val="tx1"/>
              </a:solidFill>
              <a:latin typeface="+mj-ea"/>
              <a:ea typeface="+mj-ea"/>
            </a:endParaRPr>
          </a:p>
          <a:p>
            <a:pPr marL="0" marR="0">
              <a:spcBef>
                <a:spcPts val="0"/>
              </a:spcBef>
              <a:spcAft>
                <a:spcPts val="0"/>
              </a:spcAft>
            </a:pPr>
            <a:r>
              <a:rPr lang="zh-CN" altLang="zh-CN" sz="2000" spc="300" dirty="0">
                <a:solidFill>
                  <a:schemeClr val="tx1"/>
                </a:solidFill>
                <a:latin typeface="+mj-ea"/>
                <a:ea typeface="+mj-ea"/>
              </a:rPr>
              <a:t>4</a:t>
            </a:r>
            <a:r>
              <a:rPr lang="en-US" altLang="zh-CN" sz="2000" spc="300" dirty="0">
                <a:solidFill>
                  <a:schemeClr val="tx1"/>
                </a:solidFill>
                <a:latin typeface="+mj-ea"/>
                <a:ea typeface="+mj-ea"/>
              </a:rPr>
              <a:t>.</a:t>
            </a:r>
            <a:r>
              <a:rPr lang="zh-CN" altLang="zh-CN" sz="2000" spc="300" dirty="0">
                <a:solidFill>
                  <a:schemeClr val="tx1"/>
                </a:solidFill>
                <a:latin typeface="+mj-ea"/>
                <a:ea typeface="+mj-ea"/>
              </a:rPr>
              <a:t>乒乓操作：等同2个模块的并行运算，读写互不冲突；</a:t>
            </a:r>
            <a:endParaRPr lang="en-US" altLang="zh-CN" sz="2000" spc="300" dirty="0">
              <a:solidFill>
                <a:schemeClr val="tx1"/>
              </a:solidFill>
              <a:latin typeface="+mj-ea"/>
              <a:ea typeface="+mj-ea"/>
            </a:endParaRPr>
          </a:p>
          <a:p>
            <a:pPr marL="0" marR="0">
              <a:spcBef>
                <a:spcPts val="0"/>
              </a:spcBef>
              <a:spcAft>
                <a:spcPts val="0"/>
              </a:spcAft>
            </a:pPr>
            <a:endParaRPr lang="zh-CN" altLang="zh-CN" sz="2000" spc="300" dirty="0">
              <a:solidFill>
                <a:schemeClr val="tx1"/>
              </a:solidFill>
              <a:latin typeface="+mj-ea"/>
              <a:ea typeface="+mj-ea"/>
            </a:endParaRPr>
          </a:p>
          <a:p>
            <a:pPr marL="0" marR="0">
              <a:spcBef>
                <a:spcPts val="0"/>
              </a:spcBef>
              <a:spcAft>
                <a:spcPts val="0"/>
              </a:spcAft>
            </a:pPr>
            <a:r>
              <a:rPr lang="en-US" altLang="zh-CN" sz="2000" spc="300" dirty="0">
                <a:solidFill>
                  <a:schemeClr val="tx1"/>
                </a:solidFill>
                <a:latin typeface="+mj-ea"/>
                <a:ea typeface="+mj-ea"/>
              </a:rPr>
              <a:t>5.</a:t>
            </a:r>
            <a:r>
              <a:rPr lang="zh-CN" altLang="zh-CN" sz="2000" spc="300" dirty="0">
                <a:solidFill>
                  <a:schemeClr val="tx1"/>
                </a:solidFill>
                <a:latin typeface="+mj-ea"/>
                <a:ea typeface="+mj-ea"/>
              </a:rPr>
              <a:t>查找表换计算：采用查找表替代某些有限固定值的运算</a:t>
            </a:r>
            <a:r>
              <a:rPr lang="zh-CN" altLang="en-US" sz="2000" spc="300" dirty="0">
                <a:solidFill>
                  <a:schemeClr val="tx1"/>
                </a:solidFill>
                <a:latin typeface="+mj-ea"/>
                <a:ea typeface="+mj-ea"/>
              </a:rPr>
              <a:t>；等等</a:t>
            </a:r>
            <a:r>
              <a:rPr lang="en-US" altLang="zh-CN" sz="2000" spc="300" dirty="0">
                <a:solidFill>
                  <a:schemeClr val="tx1"/>
                </a:solidFill>
                <a:latin typeface="+mj-ea"/>
                <a:ea typeface="+mj-ea"/>
              </a:rPr>
              <a:t>…</a:t>
            </a:r>
          </a:p>
          <a:p>
            <a:pPr marL="0" marR="0">
              <a:spcBef>
                <a:spcPts val="0"/>
              </a:spcBef>
              <a:spcAft>
                <a:spcPts val="0"/>
              </a:spcAft>
            </a:pPr>
            <a:endParaRPr lang="en-US" altLang="zh-CN" sz="2000" spc="300" dirty="0">
              <a:solidFill>
                <a:schemeClr val="tx1"/>
              </a:solidFill>
              <a:latin typeface="+mj-ea"/>
              <a:ea typeface="+mj-ea"/>
            </a:endParaRPr>
          </a:p>
          <a:p>
            <a:endParaRPr lang="en-US" altLang="zh-CN" sz="2000" spc="300" dirty="0">
              <a:solidFill>
                <a:schemeClr val="tx1"/>
              </a:solidFill>
              <a:latin typeface="+mj-ea"/>
              <a:ea typeface="+mj-ea"/>
            </a:endParaRPr>
          </a:p>
          <a:p>
            <a:pPr marL="0" marR="0">
              <a:spcBef>
                <a:spcPts val="0"/>
              </a:spcBef>
              <a:spcAft>
                <a:spcPts val="0"/>
              </a:spcAft>
            </a:pPr>
            <a:endParaRPr lang="zh-CN" altLang="zh-CN" sz="2000" spc="300" dirty="0">
              <a:solidFill>
                <a:schemeClr val="tx1"/>
              </a:solidFill>
              <a:latin typeface="+mj-ea"/>
              <a:ea typeface="+mj-ea"/>
            </a:endParaRPr>
          </a:p>
        </p:txBody>
      </p:sp>
      <p:pic>
        <p:nvPicPr>
          <p:cNvPr id="4" name="图片 3">
            <a:extLst>
              <a:ext uri="{FF2B5EF4-FFF2-40B4-BE49-F238E27FC236}">
                <a16:creationId xmlns:a16="http://schemas.microsoft.com/office/drawing/2014/main" id="{83B1EFA2-3CA9-486D-8BB4-7D1C2C32F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0062" y="552836"/>
            <a:ext cx="3756862" cy="2209371"/>
          </a:xfrm>
          <a:prstGeom prst="rect">
            <a:avLst/>
          </a:prstGeom>
        </p:spPr>
      </p:pic>
      <p:pic>
        <p:nvPicPr>
          <p:cNvPr id="5" name="图片 4">
            <a:extLst>
              <a:ext uri="{FF2B5EF4-FFF2-40B4-BE49-F238E27FC236}">
                <a16:creationId xmlns:a16="http://schemas.microsoft.com/office/drawing/2014/main" id="{35C5A0D0-67A2-4DF9-9503-BA1FB0EEC48E}"/>
              </a:ext>
            </a:extLst>
          </p:cNvPr>
          <p:cNvPicPr>
            <a:picLocks noChangeAspect="1"/>
          </p:cNvPicPr>
          <p:nvPr/>
        </p:nvPicPr>
        <p:blipFill>
          <a:blip r:embed="rId5"/>
          <a:stretch>
            <a:fillRect/>
          </a:stretch>
        </p:blipFill>
        <p:spPr>
          <a:xfrm>
            <a:off x="6235819" y="3029205"/>
            <a:ext cx="4462662" cy="1562293"/>
          </a:xfrm>
          <a:prstGeom prst="rect">
            <a:avLst/>
          </a:prstGeom>
        </p:spPr>
      </p:pic>
      <p:pic>
        <p:nvPicPr>
          <p:cNvPr id="1026" name="Picture 2" descr="https://img-blog.csdn.net/20180422112727913?watermark/2/text/aHR0cHM6Ly9ibG9nLmNzZG4ubmV0L2Rvbmdkb25nbmloYW9f/font/5a6L5L2T/fontsize/400/fill/I0JBQkFCMA==/dissolve/70">
            <a:extLst>
              <a:ext uri="{FF2B5EF4-FFF2-40B4-BE49-F238E27FC236}">
                <a16:creationId xmlns:a16="http://schemas.microsoft.com/office/drawing/2014/main" id="{3177A841-FB22-4467-BE26-929A16AE8A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0062" y="4666359"/>
            <a:ext cx="4141786" cy="15595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1300" advTm="157738">
        <p14:pan/>
      </p:transition>
    </mc:Choice>
    <mc:Fallback>
      <p:transition spd="slow" advTm="15773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iterate type="lt">
                                    <p:tmPct val="10000"/>
                                  </p:iterate>
                                  <p:childTnLst>
                                    <p:set>
                                      <p:cBhvr>
                                        <p:cTn id="6" dur="1" fill="hold">
                                          <p:stCondLst>
                                            <p:cond delay="0"/>
                                          </p:stCondLst>
                                        </p:cTn>
                                        <p:tgtEl>
                                          <p:spTgt spid="22">
                                            <p:txEl>
                                              <p:pRg st="0" end="0"/>
                                            </p:txEl>
                                          </p:spTgt>
                                        </p:tgtEl>
                                        <p:attrNameLst>
                                          <p:attrName>style.visibility</p:attrName>
                                        </p:attrNameLst>
                                      </p:cBhvr>
                                      <p:to>
                                        <p:strVal val="visible"/>
                                      </p:to>
                                    </p:set>
                                    <p:anim calcmode="lin" valueType="num">
                                      <p:cBhvr>
                                        <p:cTn id="7"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815585" y="331259"/>
            <a:ext cx="1261884" cy="523220"/>
          </a:xfrm>
          <a:prstGeom prst="rect">
            <a:avLst/>
          </a:prstGeom>
          <a:noFill/>
        </p:spPr>
        <p:txBody>
          <a:bodyPr wrap="none" rtlCol="0">
            <a:spAutoFit/>
          </a:bodyPr>
          <a:lstStyle/>
          <a:p>
            <a:pPr algn="ctr"/>
            <a:r>
              <a:rPr lang="zh-CN" altLang="en-US" sz="2800" b="1" dirty="0">
                <a:latin typeface="+mj-ea"/>
                <a:ea typeface="+mj-ea"/>
              </a:rPr>
              <a:t>流水线</a:t>
            </a:r>
            <a:endParaRPr lang="zh-CN" altLang="en-US" sz="2800" b="1" dirty="0">
              <a:latin typeface="+mj-lt"/>
            </a:endParaRPr>
          </a:p>
        </p:txBody>
      </p:sp>
      <p:sp>
        <p:nvSpPr>
          <p:cNvPr id="23" name="TextBox 37"/>
          <p:cNvSpPr txBox="1"/>
          <p:nvPr/>
        </p:nvSpPr>
        <p:spPr>
          <a:xfrm>
            <a:off x="815584" y="948034"/>
            <a:ext cx="10215939" cy="2151871"/>
          </a:xfrm>
          <a:prstGeom prst="rect">
            <a:avLst/>
          </a:prstGeom>
          <a:noFill/>
        </p:spPr>
        <p:txBody>
          <a:bodyPr wrap="square" rtlCol="0">
            <a:spAutoFit/>
          </a:bodyPr>
          <a:lstStyle>
            <a:defPPr>
              <a:defRPr lang="zh-CN"/>
            </a:defPPr>
            <a:lvl1pPr>
              <a:defRPr sz="2800">
                <a:gradFill>
                  <a:gsLst>
                    <a:gs pos="30000">
                      <a:srgbClr val="EAD3B8"/>
                    </a:gs>
                    <a:gs pos="100000">
                      <a:srgbClr val="C49766"/>
                    </a:gs>
                    <a:gs pos="0">
                      <a:srgbClr val="C49166"/>
                    </a:gs>
                    <a:gs pos="66000">
                      <a:srgbClr val="9B723B"/>
                    </a:gs>
                  </a:gsLst>
                  <a:lin ang="5400000" scaled="0"/>
                </a:gradFill>
                <a:latin typeface="HelveticaNeueLT Pro 55 Roman" pitchFamily="34" charset="0"/>
              </a:defRPr>
            </a:lvl1pPr>
          </a:lstStyle>
          <a:p>
            <a:pPr>
              <a:lnSpc>
                <a:spcPct val="150000"/>
              </a:lnSpc>
              <a:spcBef>
                <a:spcPts val="700"/>
              </a:spcBef>
              <a:spcAft>
                <a:spcPts val="700"/>
              </a:spcAft>
            </a:pPr>
            <a:r>
              <a:rPr lang="en-US" altLang="zh-CN" sz="1800" spc="300" dirty="0">
                <a:solidFill>
                  <a:srgbClr val="000000"/>
                </a:solidFill>
                <a:effectLst/>
                <a:ea typeface="&amp;quot"/>
              </a:rPr>
              <a:t>    </a:t>
            </a:r>
            <a:r>
              <a:rPr lang="zh-CN" altLang="zh-CN" sz="1800" spc="300" dirty="0">
                <a:solidFill>
                  <a:srgbClr val="000000"/>
                </a:solidFill>
                <a:effectLst/>
                <a:ea typeface="&amp;quot"/>
              </a:rPr>
              <a:t>如果某个设计的</a:t>
            </a:r>
            <a:r>
              <a:rPr lang="zh-CN" altLang="zh-CN" sz="1800" spc="300" dirty="0">
                <a:solidFill>
                  <a:srgbClr val="000000"/>
                </a:solidFill>
                <a:effectLst/>
                <a:highlight>
                  <a:srgbClr val="FFFF00"/>
                </a:highlight>
                <a:ea typeface="&amp;quot"/>
              </a:rPr>
              <a:t>处理流程分为若干步骤</a:t>
            </a:r>
            <a:r>
              <a:rPr lang="zh-CN" altLang="zh-CN" sz="1800" spc="300" dirty="0">
                <a:solidFill>
                  <a:srgbClr val="000000"/>
                </a:solidFill>
                <a:effectLst/>
                <a:ea typeface="&amp;quot"/>
              </a:rPr>
              <a:t>，而且</a:t>
            </a:r>
            <a:r>
              <a:rPr lang="zh-CN" altLang="zh-CN" sz="1800" spc="300" dirty="0">
                <a:solidFill>
                  <a:srgbClr val="000000"/>
                </a:solidFill>
                <a:effectLst/>
                <a:highlight>
                  <a:srgbClr val="FFFF00"/>
                </a:highlight>
                <a:ea typeface="&amp;quot"/>
              </a:rPr>
              <a:t>整个数据处理是“单向流”</a:t>
            </a:r>
            <a:r>
              <a:rPr lang="zh-CN" altLang="zh-CN" sz="1800" spc="300" dirty="0">
                <a:solidFill>
                  <a:srgbClr val="000000"/>
                </a:solidFill>
                <a:effectLst/>
                <a:ea typeface="&amp;quot"/>
              </a:rPr>
              <a:t>的，</a:t>
            </a:r>
            <a:r>
              <a:rPr lang="zh-CN" altLang="zh-CN" sz="1800" spc="300" dirty="0">
                <a:solidFill>
                  <a:srgbClr val="000000"/>
                </a:solidFill>
                <a:effectLst/>
                <a:highlight>
                  <a:srgbClr val="FFFF00"/>
                </a:highlight>
                <a:ea typeface="&amp;quot"/>
              </a:rPr>
              <a:t>前一个步骤的输出是下一个步骤的输入</a:t>
            </a:r>
            <a:r>
              <a:rPr lang="zh-CN" altLang="zh-CN" sz="1800" spc="300" dirty="0">
                <a:solidFill>
                  <a:srgbClr val="000000"/>
                </a:solidFill>
                <a:effectLst/>
                <a:ea typeface="&amp;quot"/>
              </a:rPr>
              <a:t>，则可以考虑采用流水线设计的方法来提高系统的工作频率。流水线的各个步骤处理由功能单一的各个单元完成，当数据沿着流水线方向依次通过所有功能单元时，即完成了所有的数据处理并输出。</a:t>
            </a:r>
          </a:p>
          <a:p>
            <a:pPr marL="0" marR="0">
              <a:spcBef>
                <a:spcPts val="0"/>
              </a:spcBef>
              <a:spcAft>
                <a:spcPts val="0"/>
              </a:spcAft>
            </a:pPr>
            <a:endParaRPr lang="zh-CN" altLang="zh-CN" sz="2000" spc="300" dirty="0">
              <a:solidFill>
                <a:schemeClr val="tx1"/>
              </a:solidFill>
              <a:latin typeface="+mj-ea"/>
              <a:ea typeface="+mj-ea"/>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0367" y="2860309"/>
            <a:ext cx="6769100" cy="3810000"/>
          </a:xfrm>
          <a:prstGeom prst="rect">
            <a:avLst/>
          </a:prstGeom>
        </p:spPr>
      </p:pic>
      <p:sp>
        <p:nvSpPr>
          <p:cNvPr id="5" name="文本框 4"/>
          <p:cNvSpPr txBox="1"/>
          <p:nvPr/>
        </p:nvSpPr>
        <p:spPr>
          <a:xfrm>
            <a:off x="815584" y="2860309"/>
            <a:ext cx="4083632" cy="3782446"/>
          </a:xfrm>
          <a:prstGeom prst="rect">
            <a:avLst/>
          </a:prstGeom>
          <a:noFill/>
        </p:spPr>
        <p:txBody>
          <a:bodyPr wrap="square" rtlCol="0">
            <a:spAutoFit/>
          </a:bodyPr>
          <a:lstStyle/>
          <a:p>
            <a:pPr>
              <a:lnSpc>
                <a:spcPct val="150000"/>
              </a:lnSpc>
            </a:pPr>
            <a:r>
              <a:rPr lang="en-US" altLang="zh-CN" spc="300" dirty="0">
                <a:solidFill>
                  <a:srgbClr val="000000"/>
                </a:solidFill>
                <a:latin typeface="HelveticaNeueLT Pro 55 Roman" pitchFamily="34" charset="0"/>
              </a:rPr>
              <a:t>   </a:t>
            </a:r>
            <a:r>
              <a:rPr lang="zh-CN" altLang="zh-CN" spc="300" dirty="0">
                <a:solidFill>
                  <a:srgbClr val="000000"/>
                </a:solidFill>
                <a:latin typeface="HelveticaNeueLT Pro 55 Roman" pitchFamily="34" charset="0"/>
              </a:rPr>
              <a:t>由于流水线上各个功能单元能够并行工作，故只要保证下一功能单元的输入是上一功能单元的输出，则</a:t>
            </a:r>
            <a:r>
              <a:rPr lang="zh-CN" altLang="zh-CN" spc="300" dirty="0">
                <a:solidFill>
                  <a:srgbClr val="000000"/>
                </a:solidFill>
                <a:highlight>
                  <a:srgbClr val="FFFF00"/>
                </a:highlight>
                <a:latin typeface="HelveticaNeueLT Pro 55 Roman" pitchFamily="34" charset="0"/>
              </a:rPr>
              <a:t>所有功能单元并行工作可以保证整个流水线的正常工作</a:t>
            </a:r>
            <a:r>
              <a:rPr lang="zh-CN" altLang="zh-CN" spc="300" dirty="0">
                <a:solidFill>
                  <a:srgbClr val="000000"/>
                </a:solidFill>
                <a:latin typeface="HelveticaNeueLT Pro 55 Roman" pitchFamily="34" charset="0"/>
              </a:rPr>
              <a:t>，而无需等到整个流水线结束后才开始下一份数据的处理，进而保证数据充满了所有功能单元，提高了处理速率。</a:t>
            </a:r>
            <a:endParaRPr lang="zh-CN" altLang="en-US" spc="300" dirty="0">
              <a:solidFill>
                <a:srgbClr val="000000"/>
              </a:solidFill>
              <a:latin typeface="HelveticaNeueLT Pro 55 Roman"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300" advTm="15604">
        <p14:pan/>
      </p:transition>
    </mc:Choice>
    <mc:Fallback>
      <p:transition spd="slow" advTm="1560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iterate type="lt">
                                    <p:tmPct val="10000"/>
                                  </p:iterate>
                                  <p:childTnLst>
                                    <p:set>
                                      <p:cBhvr>
                                        <p:cTn id="6" dur="1" fill="hold">
                                          <p:stCondLst>
                                            <p:cond delay="0"/>
                                          </p:stCondLst>
                                        </p:cTn>
                                        <p:tgtEl>
                                          <p:spTgt spid="22">
                                            <p:txEl>
                                              <p:pRg st="0" end="0"/>
                                            </p:txEl>
                                          </p:spTgt>
                                        </p:tgtEl>
                                        <p:attrNameLst>
                                          <p:attrName>style.visibility</p:attrName>
                                        </p:attrNameLst>
                                      </p:cBhvr>
                                      <p:to>
                                        <p:strVal val="visible"/>
                                      </p:to>
                                    </p:set>
                                    <p:anim calcmode="lin" valueType="num">
                                      <p:cBhvr>
                                        <p:cTn id="7"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形状 5"/>
          <p:cNvSpPr/>
          <p:nvPr/>
        </p:nvSpPr>
        <p:spPr>
          <a:xfrm>
            <a:off x="2629603" y="1738789"/>
            <a:ext cx="1678620" cy="1678620"/>
          </a:xfrm>
          <a:custGeom>
            <a:avLst/>
            <a:gdLst>
              <a:gd name="connsiteX0" fmla="*/ 839310 w 1678620"/>
              <a:gd name="connsiteY0" fmla="*/ 0 h 1678620"/>
              <a:gd name="connsiteX1" fmla="*/ 1092846 w 1678620"/>
              <a:gd name="connsiteY1" fmla="*/ 105018 h 1678620"/>
              <a:gd name="connsiteX2" fmla="*/ 1573602 w 1678620"/>
              <a:gd name="connsiteY2" fmla="*/ 585774 h 1678620"/>
              <a:gd name="connsiteX3" fmla="*/ 1573602 w 1678620"/>
              <a:gd name="connsiteY3" fmla="*/ 1092846 h 1678620"/>
              <a:gd name="connsiteX4" fmla="*/ 1092846 w 1678620"/>
              <a:gd name="connsiteY4" fmla="*/ 1573602 h 1678620"/>
              <a:gd name="connsiteX5" fmla="*/ 585774 w 1678620"/>
              <a:gd name="connsiteY5" fmla="*/ 1573602 h 1678620"/>
              <a:gd name="connsiteX6" fmla="*/ 105018 w 1678620"/>
              <a:gd name="connsiteY6" fmla="*/ 1092846 h 1678620"/>
              <a:gd name="connsiteX7" fmla="*/ 105018 w 1678620"/>
              <a:gd name="connsiteY7" fmla="*/ 585774 h 1678620"/>
              <a:gd name="connsiteX8" fmla="*/ 585774 w 1678620"/>
              <a:gd name="connsiteY8" fmla="*/ 105018 h 1678620"/>
              <a:gd name="connsiteX9" fmla="*/ 839310 w 1678620"/>
              <a:gd name="connsiteY9" fmla="*/ 0 h 16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8620" h="1678620">
                <a:moveTo>
                  <a:pt x="839310" y="0"/>
                </a:moveTo>
                <a:cubicBezTo>
                  <a:pt x="931072" y="0"/>
                  <a:pt x="1022834" y="35006"/>
                  <a:pt x="1092846" y="105018"/>
                </a:cubicBezTo>
                <a:lnTo>
                  <a:pt x="1573602" y="585774"/>
                </a:lnTo>
                <a:cubicBezTo>
                  <a:pt x="1713626" y="725798"/>
                  <a:pt x="1713626" y="952822"/>
                  <a:pt x="1573602" y="1092846"/>
                </a:cubicBezTo>
                <a:lnTo>
                  <a:pt x="1092846" y="1573602"/>
                </a:lnTo>
                <a:cubicBezTo>
                  <a:pt x="952822" y="1713627"/>
                  <a:pt x="725798" y="1713627"/>
                  <a:pt x="585774" y="1573602"/>
                </a:cubicBezTo>
                <a:lnTo>
                  <a:pt x="105018" y="1092846"/>
                </a:lnTo>
                <a:cubicBezTo>
                  <a:pt x="-35006" y="952822"/>
                  <a:pt x="-35006" y="725798"/>
                  <a:pt x="105018" y="585774"/>
                </a:cubicBezTo>
                <a:lnTo>
                  <a:pt x="585774" y="105018"/>
                </a:lnTo>
                <a:cubicBezTo>
                  <a:pt x="655786" y="35006"/>
                  <a:pt x="747548" y="0"/>
                  <a:pt x="83931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02</a:t>
            </a:r>
            <a:endParaRPr lang="zh-CN" altLang="en-US" sz="4000" dirty="0"/>
          </a:p>
        </p:txBody>
      </p:sp>
      <p:sp>
        <p:nvSpPr>
          <p:cNvPr id="7" name="TextBox 37"/>
          <p:cNvSpPr txBox="1"/>
          <p:nvPr/>
        </p:nvSpPr>
        <p:spPr>
          <a:xfrm>
            <a:off x="2005875" y="3670300"/>
            <a:ext cx="2926080" cy="922020"/>
          </a:xfrm>
          <a:prstGeom prst="rect">
            <a:avLst/>
          </a:prstGeom>
          <a:noFill/>
        </p:spPr>
        <p:txBody>
          <a:bodyPr wrap="none" rtlCol="0">
            <a:spAutoFit/>
          </a:bodyPr>
          <a:lstStyle>
            <a:defPPr>
              <a:defRPr lang="zh-CN"/>
            </a:defPPr>
            <a:lvl1pPr>
              <a:defRPr sz="2800">
                <a:gradFill>
                  <a:gsLst>
                    <a:gs pos="30000">
                      <a:srgbClr val="EAD3B8"/>
                    </a:gs>
                    <a:gs pos="100000">
                      <a:srgbClr val="C49766"/>
                    </a:gs>
                    <a:gs pos="0">
                      <a:srgbClr val="C49166"/>
                    </a:gs>
                    <a:gs pos="66000">
                      <a:srgbClr val="9B723B"/>
                    </a:gs>
                  </a:gsLst>
                  <a:lin ang="5400000" scaled="0"/>
                </a:gradFill>
                <a:latin typeface="HelveticaNeueLT Pro 55 Roman" pitchFamily="34" charset="0"/>
              </a:defRPr>
            </a:lvl1pPr>
          </a:lstStyle>
          <a:p>
            <a:pPr algn="ctr"/>
            <a:r>
              <a:rPr lang="zh-CN" altLang="en-US" sz="5400" b="1" dirty="0">
                <a:solidFill>
                  <a:schemeClr val="accent1"/>
                </a:solidFill>
                <a:latin typeface="+mj-ea"/>
                <a:ea typeface="+mj-ea"/>
              </a:rPr>
              <a:t>算法实现</a:t>
            </a:r>
          </a:p>
        </p:txBody>
      </p:sp>
    </p:spTree>
  </p:cSld>
  <p:clrMapOvr>
    <a:masterClrMapping/>
  </p:clrMapOvr>
  <mc:AlternateContent xmlns:mc="http://schemas.openxmlformats.org/markup-compatibility/2006">
    <mc:Choice xmlns:p14="http://schemas.microsoft.com/office/powerpoint/2010/main" Requires="p14">
      <p:transition spd="slow" p14:dur="1400" advTm="1963">
        <p:blinds/>
      </p:transition>
    </mc:Choice>
    <mc:Fallback>
      <p:transition spd="slow" advTm="1963">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4" decel="10000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445135" y="241300"/>
            <a:ext cx="1605280" cy="521970"/>
          </a:xfrm>
          <a:prstGeom prst="rect">
            <a:avLst/>
          </a:prstGeom>
          <a:noFill/>
        </p:spPr>
        <p:txBody>
          <a:bodyPr wrap="none" rtlCol="0" anchor="t">
            <a:spAutoFit/>
          </a:bodyPr>
          <a:lstStyle/>
          <a:p>
            <a:r>
              <a:rPr lang="zh-CN" altLang="en-US" sz="2800" b="1">
                <a:sym typeface="+mn-ea"/>
              </a:rPr>
              <a:t>背景介绍</a:t>
            </a:r>
            <a:endParaRPr lang="zh-CN" altLang="en-US"/>
          </a:p>
        </p:txBody>
      </p:sp>
      <p:grpSp>
        <p:nvGrpSpPr>
          <p:cNvPr id="62" name="2423eb35-cf63-4c82-bb56-a82ce45bbff5"/>
          <p:cNvGrpSpPr>
            <a:grpSpLocks noChangeAspect="1"/>
          </p:cNvGrpSpPr>
          <p:nvPr/>
        </p:nvGrpSpPr>
        <p:grpSpPr>
          <a:xfrm>
            <a:off x="738505" y="1374140"/>
            <a:ext cx="10547351" cy="3637602"/>
            <a:chOff x="822325" y="2171700"/>
            <a:chExt cx="10547351" cy="3637602"/>
          </a:xfrm>
        </p:grpSpPr>
        <p:sp>
          <p:nvSpPr>
            <p:cNvPr id="63" name="îṣļîḑé-Rectangle 2"/>
            <p:cNvSpPr/>
            <p:nvPr/>
          </p:nvSpPr>
          <p:spPr>
            <a:xfrm>
              <a:off x="4681585" y="2171700"/>
              <a:ext cx="2828830" cy="1981200"/>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64" name="îṣļîḑé-Parallelogram 3"/>
            <p:cNvSpPr/>
            <p:nvPr/>
          </p:nvSpPr>
          <p:spPr>
            <a:xfrm rot="5400000">
              <a:off x="6567872" y="3114245"/>
              <a:ext cx="2400302" cy="515215"/>
            </a:xfrm>
            <a:prstGeom prst="parallelogram">
              <a:avLst>
                <a:gd name="adj" fmla="val 82178"/>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65" name="îṣļîḑé-Parallelogram 4"/>
            <p:cNvSpPr/>
            <p:nvPr/>
          </p:nvSpPr>
          <p:spPr>
            <a:xfrm rot="16200000" flipV="1">
              <a:off x="3223826" y="3114245"/>
              <a:ext cx="2400302" cy="515215"/>
            </a:xfrm>
            <a:prstGeom prst="parallelogram">
              <a:avLst>
                <a:gd name="adj" fmla="val 82178"/>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66" name="îṣļîḑé-Rectangle 5"/>
            <p:cNvSpPr/>
            <p:nvPr/>
          </p:nvSpPr>
          <p:spPr>
            <a:xfrm>
              <a:off x="8025629" y="2628903"/>
              <a:ext cx="2828830" cy="1943100"/>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67" name="îṣļîḑé-Parallelogram 6"/>
            <p:cNvSpPr/>
            <p:nvPr/>
          </p:nvSpPr>
          <p:spPr>
            <a:xfrm rot="5400000">
              <a:off x="9911917" y="3571448"/>
              <a:ext cx="2400302" cy="515215"/>
            </a:xfrm>
            <a:prstGeom prst="parallelogram">
              <a:avLst>
                <a:gd name="adj" fmla="val 82178"/>
              </a:avLst>
            </a:prstGeom>
            <a:solidFill>
              <a:schemeClr val="accent3">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68" name="îṣļîḑé-Rectangle 7"/>
            <p:cNvSpPr/>
            <p:nvPr/>
          </p:nvSpPr>
          <p:spPr>
            <a:xfrm>
              <a:off x="1337540" y="2628903"/>
              <a:ext cx="2828830" cy="19431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69" name="îṣļîḑé-Parallelogram 8"/>
            <p:cNvSpPr/>
            <p:nvPr/>
          </p:nvSpPr>
          <p:spPr>
            <a:xfrm rot="16200000" flipV="1">
              <a:off x="-120219" y="3571448"/>
              <a:ext cx="2400302" cy="515215"/>
            </a:xfrm>
            <a:prstGeom prst="parallelogram">
              <a:avLst>
                <a:gd name="adj" fmla="val 82178"/>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70" name="îṣļîḑé-Rectangle 10"/>
            <p:cNvSpPr/>
            <p:nvPr/>
          </p:nvSpPr>
          <p:spPr>
            <a:xfrm>
              <a:off x="5085715" y="2970530"/>
              <a:ext cx="1312545" cy="975995"/>
            </a:xfrm>
            <a:prstGeom prst="rect">
              <a:avLst/>
            </a:prstGeom>
          </p:spPr>
          <p:txBody>
            <a:bodyPr wrap="none" lIns="0" tIns="0" rIns="0" bIns="0" anchor="ctr" anchorCtr="1">
              <a:normAutofit/>
            </a:bodyPr>
            <a:lstStyle/>
            <a:p>
              <a:pPr lvl="0" algn="ctr" defTabSz="914400">
                <a:spcBef>
                  <a:spcPct val="0"/>
                </a:spcBef>
                <a:defRPr/>
              </a:pPr>
              <a:endParaRPr lang="zh-CN" altLang="en-US" b="1">
                <a:solidFill>
                  <a:schemeClr val="bg1"/>
                </a:solidFill>
                <a:latin typeface="Arial" panose="020B0604020202020204" pitchFamily="34" charset="0"/>
                <a:ea typeface="微软雅黑" panose="020B0503020204020204" pitchFamily="34" charset="-122"/>
                <a:sym typeface="+mn-ea"/>
              </a:endParaRPr>
            </a:p>
          </p:txBody>
        </p:sp>
        <p:sp>
          <p:nvSpPr>
            <p:cNvPr id="71" name="îṣļîḑé-文本框 15"/>
            <p:cNvSpPr txBox="1"/>
            <p:nvPr/>
          </p:nvSpPr>
          <p:spPr>
            <a:xfrm>
              <a:off x="8514470" y="3730094"/>
              <a:ext cx="2020975" cy="626646"/>
            </a:xfrm>
            <a:prstGeom prst="rect">
              <a:avLst/>
            </a:prstGeom>
            <a:noFill/>
          </p:spPr>
          <p:txBody>
            <a:bodyPr wrap="square" lIns="0" tIns="0" rIns="0" bIns="0" anchor="ctr" anchorCtr="1">
              <a:normAutofit/>
            </a:bodyPr>
            <a:lstStyle/>
            <a:p>
              <a:pPr algn="ctr">
                <a:lnSpc>
                  <a:spcPct val="120000"/>
                </a:lnSpc>
                <a:spcBef>
                  <a:spcPct val="0"/>
                </a:spcBef>
              </a:pPr>
              <a:endPar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îṣļîḑé-Rectangle 12"/>
            <p:cNvSpPr/>
            <p:nvPr/>
          </p:nvSpPr>
          <p:spPr>
            <a:xfrm>
              <a:off x="8514469" y="3429000"/>
              <a:ext cx="2020976" cy="325410"/>
            </a:xfrm>
            <a:prstGeom prst="rect">
              <a:avLst/>
            </a:prstGeom>
          </p:spPr>
          <p:txBody>
            <a:bodyPr wrap="none" lIns="0" tIns="0" rIns="0" bIns="0" anchor="ctr" anchorCtr="1">
              <a:normAutofit/>
            </a:bodyPr>
            <a:lstStyle/>
            <a:p>
              <a:pPr lvl="0" algn="ctr" defTabSz="914400">
                <a:spcBef>
                  <a:spcPct val="0"/>
                </a:spcBef>
                <a:defRPr/>
              </a:pPr>
              <a:endParaRPr lang="zh-CN" altLang="en-US"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îṣļîḑé-Freeform 13"/>
            <p:cNvSpPr/>
            <p:nvPr/>
          </p:nvSpPr>
          <p:spPr bwMode="auto">
            <a:xfrm>
              <a:off x="2311609" y="2806094"/>
              <a:ext cx="601048" cy="494012"/>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74" name="îṣļîḑé-Freeform 14"/>
            <p:cNvSpPr>
              <a:spLocks noChangeAspect="1"/>
            </p:cNvSpPr>
            <p:nvPr/>
          </p:nvSpPr>
          <p:spPr bwMode="auto">
            <a:xfrm>
              <a:off x="5825723" y="2368512"/>
              <a:ext cx="540552" cy="539984"/>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75" name="îṣļîḑé-Freeform 15"/>
            <p:cNvSpPr/>
            <p:nvPr/>
          </p:nvSpPr>
          <p:spPr bwMode="auto">
            <a:xfrm>
              <a:off x="9279343" y="2809948"/>
              <a:ext cx="487208" cy="486304"/>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76" name="îṣļîḑé-Rectangle 17"/>
            <p:cNvSpPr/>
            <p:nvPr/>
          </p:nvSpPr>
          <p:spPr>
            <a:xfrm>
              <a:off x="1573323" y="3429000"/>
              <a:ext cx="2020976" cy="325410"/>
            </a:xfrm>
            <a:prstGeom prst="rect">
              <a:avLst/>
            </a:prstGeom>
          </p:spPr>
          <p:txBody>
            <a:bodyPr wrap="none" lIns="0" tIns="0" rIns="0" bIns="0" anchor="ctr" anchorCtr="1">
              <a:normAutofit/>
            </a:bodyPr>
            <a:lstStyle/>
            <a:p>
              <a:pPr lvl="0" algn="ctr" defTabSz="914400">
                <a:spcBef>
                  <a:spcPct val="0"/>
                </a:spcBef>
                <a:defRPr/>
              </a:pPr>
              <a:endParaRPr lang="zh-CN" altLang="en-US"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7" name="组合 76"/>
            <p:cNvGrpSpPr/>
            <p:nvPr/>
          </p:nvGrpSpPr>
          <p:grpSpPr>
            <a:xfrm>
              <a:off x="1770324" y="4952042"/>
              <a:ext cx="8651351" cy="857260"/>
              <a:chOff x="1768931" y="4705020"/>
              <a:chExt cx="8651351" cy="857260"/>
            </a:xfrm>
          </p:grpSpPr>
          <p:grpSp>
            <p:nvGrpSpPr>
              <p:cNvPr id="78" name="组合 77"/>
              <p:cNvGrpSpPr/>
              <p:nvPr/>
            </p:nvGrpSpPr>
            <p:grpSpPr>
              <a:xfrm>
                <a:off x="1768931" y="4705020"/>
                <a:ext cx="2213143" cy="857260"/>
                <a:chOff x="1732858" y="5001250"/>
                <a:chExt cx="2213143" cy="857260"/>
              </a:xfrm>
            </p:grpSpPr>
            <p:sp>
              <p:nvSpPr>
                <p:cNvPr id="79" name="îṣļîḑé-文本框 27"/>
                <p:cNvSpPr txBox="1"/>
                <p:nvPr/>
              </p:nvSpPr>
              <p:spPr bwMode="auto">
                <a:xfrm>
                  <a:off x="1732858" y="5001250"/>
                  <a:ext cx="2213143" cy="283030"/>
                </a:xfrm>
                <a:prstGeom prst="rect">
                  <a:avLst/>
                </a:prstGeom>
                <a:noFill/>
                <a:ln w="9525">
                  <a:noFill/>
                  <a:miter lim="800000"/>
                </a:ln>
              </p:spPr>
              <p:txBody>
                <a:bodyPr wrap="none" lIns="0" tIns="0" rIns="0" bIns="0" anchor="ctr" anchorCtr="1">
                  <a:normAutofit/>
                  <a:scene3d>
                    <a:camera prst="orthographicFront"/>
                    <a:lightRig rig="threePt" dir="t"/>
                  </a:scene3d>
                  <a:sp3d>
                    <a:bevelT w="0" h="0"/>
                  </a:sp3d>
                </a:bodyPr>
                <a:lstStyle/>
                <a:p>
                  <a:pPr marL="0" lvl="1" algn="ctr"/>
                  <a:endParaRPr lang="zh-CN" altLang="en-US" sz="1400" b="1">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îṣļîḑé-文本框 28"/>
                <p:cNvSpPr txBox="1"/>
                <p:nvPr/>
              </p:nvSpPr>
              <p:spPr bwMode="auto">
                <a:xfrm>
                  <a:off x="1732858" y="5284280"/>
                  <a:ext cx="2213143"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1" name="组合 80"/>
              <p:cNvGrpSpPr/>
              <p:nvPr/>
            </p:nvGrpSpPr>
            <p:grpSpPr>
              <a:xfrm>
                <a:off x="4988035" y="4705020"/>
                <a:ext cx="2213143" cy="857260"/>
                <a:chOff x="1732858" y="5001250"/>
                <a:chExt cx="2213143" cy="857260"/>
              </a:xfrm>
            </p:grpSpPr>
            <p:sp>
              <p:nvSpPr>
                <p:cNvPr id="82" name="îṣļîḑé-文本框 25"/>
                <p:cNvSpPr txBox="1"/>
                <p:nvPr/>
              </p:nvSpPr>
              <p:spPr bwMode="auto">
                <a:xfrm>
                  <a:off x="1732858" y="5001250"/>
                  <a:ext cx="2213143" cy="283030"/>
                </a:xfrm>
                <a:prstGeom prst="rect">
                  <a:avLst/>
                </a:prstGeom>
                <a:noFill/>
                <a:ln w="9525">
                  <a:noFill/>
                  <a:miter lim="800000"/>
                </a:ln>
              </p:spPr>
              <p:txBody>
                <a:bodyPr wrap="none" lIns="0" tIns="0" rIns="0" bIns="0" anchor="ctr" anchorCtr="1">
                  <a:normAutofit/>
                  <a:scene3d>
                    <a:camera prst="orthographicFront"/>
                    <a:lightRig rig="threePt" dir="t"/>
                  </a:scene3d>
                  <a:sp3d>
                    <a:bevelT w="0" h="0"/>
                  </a:sp3d>
                </a:bodyPr>
                <a:lstStyle/>
                <a:p>
                  <a:pPr marL="0" lvl="1" algn="ctr"/>
                  <a:endParaRPr lang="zh-CN" altLang="en-US" sz="140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îṣļîḑé-文本框 26"/>
                <p:cNvSpPr txBox="1"/>
                <p:nvPr/>
              </p:nvSpPr>
              <p:spPr bwMode="auto">
                <a:xfrm>
                  <a:off x="1732858" y="5284280"/>
                  <a:ext cx="2213143"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4" name="组合 83"/>
              <p:cNvGrpSpPr/>
              <p:nvPr/>
            </p:nvGrpSpPr>
            <p:grpSpPr>
              <a:xfrm>
                <a:off x="8207139" y="4705020"/>
                <a:ext cx="2213143" cy="857260"/>
                <a:chOff x="1732858" y="5001250"/>
                <a:chExt cx="2213143" cy="857260"/>
              </a:xfrm>
            </p:grpSpPr>
            <p:sp>
              <p:nvSpPr>
                <p:cNvPr id="85" name="îṣļîḑé-文本框 23"/>
                <p:cNvSpPr txBox="1"/>
                <p:nvPr/>
              </p:nvSpPr>
              <p:spPr bwMode="auto">
                <a:xfrm>
                  <a:off x="1732858" y="5001250"/>
                  <a:ext cx="2213143" cy="283030"/>
                </a:xfrm>
                <a:prstGeom prst="rect">
                  <a:avLst/>
                </a:prstGeom>
                <a:noFill/>
                <a:ln w="9525">
                  <a:noFill/>
                  <a:miter lim="800000"/>
                </a:ln>
              </p:spPr>
              <p:txBody>
                <a:bodyPr wrap="none" lIns="0" tIns="0" rIns="0" bIns="0" anchor="ctr" anchorCtr="1">
                  <a:normAutofit/>
                  <a:scene3d>
                    <a:camera prst="orthographicFront"/>
                    <a:lightRig rig="threePt" dir="t"/>
                  </a:scene3d>
                  <a:sp3d>
                    <a:bevelT w="0" h="0"/>
                  </a:sp3d>
                </a:bodyPr>
                <a:lstStyle/>
                <a:p>
                  <a:pPr marL="0" lvl="1" algn="ctr"/>
                  <a:endParaRPr lang="zh-CN" altLang="en-US" sz="1400"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îṣļîḑé-文本框 24"/>
                <p:cNvSpPr txBox="1"/>
                <p:nvPr/>
              </p:nvSpPr>
              <p:spPr bwMode="auto">
                <a:xfrm>
                  <a:off x="1732858" y="5284280"/>
                  <a:ext cx="2213143"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87" name="文本框 86"/>
          <p:cNvSpPr txBox="1"/>
          <p:nvPr/>
        </p:nvSpPr>
        <p:spPr>
          <a:xfrm>
            <a:off x="5027930" y="2343150"/>
            <a:ext cx="2230120" cy="645160"/>
          </a:xfrm>
          <a:prstGeom prst="rect">
            <a:avLst/>
          </a:prstGeom>
          <a:noFill/>
        </p:spPr>
        <p:txBody>
          <a:bodyPr wrap="square" rtlCol="0">
            <a:spAutoFit/>
          </a:bodyPr>
          <a:lstStyle/>
          <a:p>
            <a:pPr algn="ctr"/>
            <a:r>
              <a:rPr lang="zh-CN" altLang="en-US">
                <a:solidFill>
                  <a:schemeClr val="bg1"/>
                </a:solidFill>
                <a:sym typeface="+mn-ea"/>
              </a:rPr>
              <a:t>低成本可编程逻辑应用得越来越普遍</a:t>
            </a:r>
          </a:p>
        </p:txBody>
      </p:sp>
      <p:sp>
        <p:nvSpPr>
          <p:cNvPr id="88" name="文本框 87"/>
          <p:cNvSpPr txBox="1"/>
          <p:nvPr/>
        </p:nvSpPr>
        <p:spPr>
          <a:xfrm>
            <a:off x="1363980" y="2573655"/>
            <a:ext cx="2392045" cy="1087755"/>
          </a:xfrm>
          <a:prstGeom prst="rect">
            <a:avLst/>
          </a:prstGeom>
          <a:noFill/>
        </p:spPr>
        <p:txBody>
          <a:bodyPr wrap="square" rtlCol="0">
            <a:spAutoFit/>
          </a:bodyPr>
          <a:lstStyle/>
          <a:p>
            <a:pPr algn="ctr">
              <a:lnSpc>
                <a:spcPct val="120000"/>
              </a:lnSpc>
            </a:pPr>
            <a:r>
              <a:rPr lang="zh-CN" altLang="en-US">
                <a:solidFill>
                  <a:schemeClr val="bg1"/>
                </a:solidFill>
                <a:sym typeface="+mn-ea"/>
              </a:rPr>
              <a:t>计算密集型功能</a:t>
            </a:r>
          </a:p>
          <a:p>
            <a:pPr algn="ctr">
              <a:lnSpc>
                <a:spcPct val="120000"/>
              </a:lnSpc>
            </a:pPr>
            <a:endParaRPr lang="zh-CN" altLang="en-US">
              <a:solidFill>
                <a:schemeClr val="bg1"/>
              </a:solidFill>
              <a:sym typeface="+mn-ea"/>
            </a:endParaRPr>
          </a:p>
          <a:p>
            <a:pPr algn="ctr">
              <a:lnSpc>
                <a:spcPct val="120000"/>
              </a:lnSpc>
            </a:pPr>
            <a:r>
              <a:rPr lang="zh-CN" altLang="en-US">
                <a:solidFill>
                  <a:schemeClr val="bg1"/>
                </a:solidFill>
                <a:sym typeface="+mn-ea"/>
              </a:rPr>
              <a:t>硬件加速功能</a:t>
            </a:r>
          </a:p>
        </p:txBody>
      </p:sp>
      <p:sp>
        <p:nvSpPr>
          <p:cNvPr id="90" name="下箭头 89"/>
          <p:cNvSpPr/>
          <p:nvPr/>
        </p:nvSpPr>
        <p:spPr>
          <a:xfrm>
            <a:off x="2405380" y="2988310"/>
            <a:ext cx="245745" cy="321945"/>
          </a:xfrm>
          <a:prstGeom prst="downArrow">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1" name="文本框 90"/>
          <p:cNvSpPr txBox="1"/>
          <p:nvPr/>
        </p:nvSpPr>
        <p:spPr>
          <a:xfrm>
            <a:off x="8277225" y="2296795"/>
            <a:ext cx="2329180" cy="1364615"/>
          </a:xfrm>
          <a:prstGeom prst="rect">
            <a:avLst/>
          </a:prstGeom>
          <a:noFill/>
        </p:spPr>
        <p:txBody>
          <a:bodyPr wrap="square" rtlCol="0">
            <a:spAutoFit/>
          </a:bodyPr>
          <a:lstStyle/>
          <a:p>
            <a:pPr algn="ctr">
              <a:lnSpc>
                <a:spcPct val="230000"/>
              </a:lnSpc>
            </a:pPr>
            <a:r>
              <a:rPr lang="zh-CN" altLang="en-US" dirty="0">
                <a:solidFill>
                  <a:schemeClr val="bg1"/>
                </a:solidFill>
                <a:sym typeface="+mn-ea"/>
              </a:rPr>
              <a:t>函数调用</a:t>
            </a:r>
          </a:p>
          <a:p>
            <a:pPr algn="ctr">
              <a:lnSpc>
                <a:spcPct val="230000"/>
              </a:lnSpc>
            </a:pPr>
            <a:r>
              <a:rPr lang="zh-CN" altLang="en-US" dirty="0">
                <a:solidFill>
                  <a:schemeClr val="bg1"/>
                </a:solidFill>
                <a:sym typeface="+mn-ea"/>
              </a:rPr>
              <a:t>定制的硬件模块</a:t>
            </a:r>
          </a:p>
        </p:txBody>
      </p:sp>
      <p:sp>
        <p:nvSpPr>
          <p:cNvPr id="92" name="下箭头 91"/>
          <p:cNvSpPr/>
          <p:nvPr/>
        </p:nvSpPr>
        <p:spPr>
          <a:xfrm>
            <a:off x="9316254" y="2936069"/>
            <a:ext cx="245745" cy="321945"/>
          </a:xfrm>
          <a:prstGeom prst="downArrow">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文本框 92"/>
          <p:cNvSpPr txBox="1"/>
          <p:nvPr/>
        </p:nvSpPr>
        <p:spPr>
          <a:xfrm>
            <a:off x="1664970" y="4476115"/>
            <a:ext cx="8693150" cy="706755"/>
          </a:xfrm>
          <a:prstGeom prst="rect">
            <a:avLst/>
          </a:prstGeom>
          <a:noFill/>
        </p:spPr>
        <p:txBody>
          <a:bodyPr wrap="square" rtlCol="0">
            <a:spAutoFit/>
          </a:bodyPr>
          <a:lstStyle/>
          <a:p>
            <a:pPr algn="ctr"/>
            <a:r>
              <a:rPr lang="zh-CN" altLang="en-US" sz="2000">
                <a:solidFill>
                  <a:schemeClr val="accent1"/>
                </a:solidFill>
                <a:latin typeface="+mn-ea"/>
                <a:cs typeface="+mn-ea"/>
                <a:sym typeface="+mn-ea"/>
              </a:rPr>
              <a:t>无需对处理器或架构进行大的改动</a:t>
            </a:r>
          </a:p>
          <a:p>
            <a:pPr algn="ctr"/>
            <a:r>
              <a:rPr lang="zh-CN" altLang="en-US" sz="2000">
                <a:solidFill>
                  <a:schemeClr val="accent1"/>
                </a:solidFill>
                <a:latin typeface="+mn-ea"/>
                <a:cs typeface="+mn-ea"/>
                <a:sym typeface="+mn-ea"/>
              </a:rPr>
              <a:t>运行速度要比通过汇编语言优化的相同代码或将算法转换为查找表要快得多</a:t>
            </a:r>
            <a:r>
              <a:rPr lang="en-US" altLang="zh-CN" sz="2000">
                <a:solidFill>
                  <a:schemeClr val="accent1"/>
                </a:solidFill>
                <a:latin typeface="+mn-ea"/>
                <a:cs typeface="+mn-ea"/>
                <a:sym typeface="+mn-ea"/>
              </a:rPr>
              <a:t>!</a:t>
            </a:r>
          </a:p>
        </p:txBody>
      </p:sp>
    </p:spTree>
  </p:cSld>
  <p:clrMapOvr>
    <a:masterClrMapping/>
  </p:clrMapOvr>
  <mc:AlternateContent xmlns:mc="http://schemas.openxmlformats.org/markup-compatibility/2006">
    <mc:Choice xmlns:p14="http://schemas.microsoft.com/office/powerpoint/2010/main" Requires="p14">
      <p:transition spd="slow" p14:dur="2000" advTm="22269"/>
    </mc:Choice>
    <mc:Fallback>
      <p:transition spd="slow" advTm="222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245" y="202565"/>
            <a:ext cx="7029450" cy="521970"/>
          </a:xfrm>
          <a:prstGeom prst="rect">
            <a:avLst/>
          </a:prstGeom>
          <a:noFill/>
        </p:spPr>
        <p:txBody>
          <a:bodyPr wrap="square" rtlCol="0">
            <a:spAutoFit/>
          </a:bodyPr>
          <a:lstStyle/>
          <a:p>
            <a:r>
              <a:rPr lang="zh-CN" altLang="en-US" sz="2800" b="1" dirty="0">
                <a:latin typeface="+mj-ea"/>
                <a:ea typeface="+mj-ea"/>
                <a:cs typeface="+mj-ea"/>
              </a:rPr>
              <a:t>两种硬件加速模块实现方式</a:t>
            </a:r>
          </a:p>
        </p:txBody>
      </p:sp>
      <p:sp>
        <p:nvSpPr>
          <p:cNvPr id="3" name="文本框 2"/>
          <p:cNvSpPr txBox="1"/>
          <p:nvPr/>
        </p:nvSpPr>
        <p:spPr>
          <a:xfrm>
            <a:off x="1450340" y="3233420"/>
            <a:ext cx="2602865" cy="2306955"/>
          </a:xfrm>
          <a:prstGeom prst="rect">
            <a:avLst/>
          </a:prstGeom>
          <a:noFill/>
        </p:spPr>
        <p:txBody>
          <a:bodyPr wrap="square" rtlCol="0">
            <a:spAutoFit/>
          </a:bodyPr>
          <a:lstStyle/>
          <a:p>
            <a:pPr algn="just"/>
            <a:r>
              <a:rPr lang="zh-CN" altLang="en-US" dirty="0"/>
              <a:t>定制指令是作为算术逻辑单元(ALU)的扩展而添加的。处理器只知道定制指令就像其它指令一样，包括拥有自己的操作代码，使得使用该定制指令跟调用函数一样。</a:t>
            </a:r>
          </a:p>
        </p:txBody>
      </p:sp>
      <p:grpSp>
        <p:nvGrpSpPr>
          <p:cNvPr id="12" name="组合 11"/>
          <p:cNvGrpSpPr/>
          <p:nvPr/>
        </p:nvGrpSpPr>
        <p:grpSpPr>
          <a:xfrm>
            <a:off x="884555" y="1351280"/>
            <a:ext cx="3620770" cy="4994275"/>
            <a:chOff x="1267464" y="1879601"/>
            <a:chExt cx="2854325" cy="3936999"/>
          </a:xfrm>
        </p:grpSpPr>
        <p:sp>
          <p:nvSpPr>
            <p:cNvPr id="4" name="íślíḋè-Rectangle 1"/>
            <p:cNvSpPr/>
            <p:nvPr/>
          </p:nvSpPr>
          <p:spPr>
            <a:xfrm>
              <a:off x="1359307" y="2003926"/>
              <a:ext cx="2717260" cy="3812674"/>
            </a:xfrm>
            <a:prstGeom prst="rect">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a:latin typeface="Arial" panose="020B0604020202020204" pitchFamily="34" charset="0"/>
                <a:ea typeface="微软雅黑" panose="020B0503020204020204" pitchFamily="34" charset="-122"/>
                <a:sym typeface="Arial" panose="020B0604020202020204" pitchFamily="34" charset="0"/>
              </a:endParaRPr>
            </a:p>
          </p:txBody>
        </p:sp>
        <p:sp>
          <p:nvSpPr>
            <p:cNvPr id="5" name="íślíḋè-Arrow: Pentagon 2"/>
            <p:cNvSpPr/>
            <p:nvPr/>
          </p:nvSpPr>
          <p:spPr>
            <a:xfrm rot="5400000">
              <a:off x="2017716" y="1129348"/>
              <a:ext cx="1353820" cy="285432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r>
                <a:rPr lang="zh-CN" altLang="en-US">
                  <a:latin typeface="Arial" panose="020B0604020202020204" pitchFamily="34" charset="0"/>
                  <a:ea typeface="微软雅黑" panose="020B0503020204020204" pitchFamily="34" charset="-122"/>
                  <a:sym typeface="Arial" panose="020B0604020202020204" pitchFamily="34" charset="0"/>
                </a:rPr>
                <a:t>定制指令</a:t>
              </a:r>
            </a:p>
          </p:txBody>
        </p:sp>
        <p:sp>
          <p:nvSpPr>
            <p:cNvPr id="10" name="íślíḋè-Freeform: Shape 20"/>
            <p:cNvSpPr/>
            <p:nvPr/>
          </p:nvSpPr>
          <p:spPr bwMode="auto">
            <a:xfrm>
              <a:off x="2502539" y="2557781"/>
              <a:ext cx="384810" cy="384810"/>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组合 7"/>
          <p:cNvGrpSpPr/>
          <p:nvPr/>
        </p:nvGrpSpPr>
        <p:grpSpPr>
          <a:xfrm>
            <a:off x="7472045" y="1277620"/>
            <a:ext cx="3754120" cy="4993640"/>
            <a:chOff x="4653464" y="1874203"/>
            <a:chExt cx="2885440" cy="3942397"/>
          </a:xfrm>
        </p:grpSpPr>
        <p:sp>
          <p:nvSpPr>
            <p:cNvPr id="9" name="íślíḋè-Rectangle 6"/>
            <p:cNvSpPr/>
            <p:nvPr/>
          </p:nvSpPr>
          <p:spPr>
            <a:xfrm>
              <a:off x="4737371" y="2003926"/>
              <a:ext cx="2717260" cy="3812674"/>
            </a:xfrm>
            <a:prstGeom prst="rect">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a:latin typeface="Arial" panose="020B0604020202020204" pitchFamily="34" charset="0"/>
                <a:ea typeface="微软雅黑" panose="020B0503020204020204" pitchFamily="34" charset="-122"/>
                <a:sym typeface="Arial" panose="020B0604020202020204" pitchFamily="34" charset="0"/>
              </a:endParaRPr>
            </a:p>
          </p:txBody>
        </p:sp>
        <p:sp>
          <p:nvSpPr>
            <p:cNvPr id="14" name="íślíḋè-Arrow: Pentagon 7"/>
            <p:cNvSpPr/>
            <p:nvPr/>
          </p:nvSpPr>
          <p:spPr>
            <a:xfrm rot="5400000">
              <a:off x="5389111" y="1138555"/>
              <a:ext cx="1414145" cy="288544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r>
                <a:rPr lang="zh-CN" altLang="en-US" dirty="0">
                  <a:latin typeface="Arial" panose="020B0604020202020204" pitchFamily="34" charset="0"/>
                  <a:ea typeface="微软雅黑" panose="020B0503020204020204" pitchFamily="34" charset="-122"/>
                  <a:sym typeface="Arial" panose="020B0604020202020204" pitchFamily="34" charset="0"/>
                </a:rPr>
                <a:t>硬件外围电路</a:t>
              </a:r>
            </a:p>
          </p:txBody>
        </p:sp>
        <p:sp>
          <p:nvSpPr>
            <p:cNvPr id="15" name="íślíḋè-Freeform: Shape 21"/>
            <p:cNvSpPr/>
            <p:nvPr/>
          </p:nvSpPr>
          <p:spPr bwMode="auto">
            <a:xfrm>
              <a:off x="5862504" y="2514283"/>
              <a:ext cx="467360" cy="467360"/>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文本框 15"/>
          <p:cNvSpPr txBox="1"/>
          <p:nvPr/>
        </p:nvSpPr>
        <p:spPr>
          <a:xfrm>
            <a:off x="7920355" y="3233420"/>
            <a:ext cx="2974975" cy="2306955"/>
          </a:xfrm>
          <a:prstGeom prst="rect">
            <a:avLst/>
          </a:prstGeom>
          <a:noFill/>
        </p:spPr>
        <p:txBody>
          <a:bodyPr wrap="square" rtlCol="0">
            <a:spAutoFit/>
          </a:bodyPr>
          <a:lstStyle/>
          <a:p>
            <a:pPr algn="just"/>
            <a:r>
              <a:rPr lang="zh-CN" altLang="en-US" dirty="0"/>
              <a:t>数据被读入存储器映射的硬件外围电路中，计算是在CPU之外完成的，因此在外围电路工作的同时CPU可以继续运行代码。</a:t>
            </a:r>
          </a:p>
          <a:p>
            <a:pPr algn="just"/>
            <a:r>
              <a:rPr lang="zh-CN" altLang="en-US" dirty="0"/>
              <a:t>其实代替软件算法的只是一个普通的硬件外围电路。</a:t>
            </a:r>
          </a:p>
          <a:p>
            <a:r>
              <a:rPr lang="zh-CN" altLang="en-US" dirty="0"/>
              <a:t> </a:t>
            </a:r>
          </a:p>
        </p:txBody>
      </p:sp>
      <p:pic>
        <p:nvPicPr>
          <p:cNvPr id="66" name="图片 65" descr="5d0c333c516db"/>
          <p:cNvPicPr>
            <a:picLocks noChangeAspect="1"/>
          </p:cNvPicPr>
          <p:nvPr/>
        </p:nvPicPr>
        <p:blipFill>
          <a:blip r:embed="rId2"/>
          <a:stretch>
            <a:fillRect/>
          </a:stretch>
        </p:blipFill>
        <p:spPr>
          <a:xfrm>
            <a:off x="4157980" y="2319655"/>
            <a:ext cx="4081145" cy="2882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3947"/>
    </mc:Choice>
    <mc:Fallback>
      <p:transition spd="slow" advTm="239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decel="6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accel="40000" decel="6000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ppt_x"/>
                                          </p:val>
                                        </p:tav>
                                        <p:tav tm="100000">
                                          <p:val>
                                            <p:strVal val="#ppt_x"/>
                                          </p:val>
                                        </p:tav>
                                      </p:tavLst>
                                    </p:anim>
                                    <p:anim calcmode="lin" valueType="num">
                                      <p:cBhvr additive="base">
                                        <p:cTn id="13"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59E9A3C-9AB9-4F25-81A2-B803E63D07AA"/>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050品牌推广方案商业计划书"/>
</p:tagLst>
</file>

<file path=ppt/tags/tag2.xml><?xml version="1.0" encoding="utf-8"?>
<p:tagLst xmlns:a="http://schemas.openxmlformats.org/drawingml/2006/main" xmlns:r="http://schemas.openxmlformats.org/officeDocument/2006/relationships" xmlns:p="http://schemas.openxmlformats.org/presentationml/2006/main">
  <p:tag name="ISLIDE.DIAGRAM" val="08711b99-5076-42ab-8052-9c6e5b89f4ee"/>
</p:tagLst>
</file>

<file path=ppt/tags/tag3.xml><?xml version="1.0" encoding="utf-8"?>
<p:tagLst xmlns:a="http://schemas.openxmlformats.org/drawingml/2006/main" xmlns:r="http://schemas.openxmlformats.org/officeDocument/2006/relationships" xmlns:p="http://schemas.openxmlformats.org/presentationml/2006/main">
  <p:tag name="ISLIDE.DIAGRAM" val="08711b99-5076-42ab-8052-9c6e5b89f4ee"/>
</p:tagLst>
</file>

<file path=ppt/tags/tag4.xml><?xml version="1.0" encoding="utf-8"?>
<p:tagLst xmlns:a="http://schemas.openxmlformats.org/drawingml/2006/main" xmlns:r="http://schemas.openxmlformats.org/officeDocument/2006/relationships" xmlns:p="http://schemas.openxmlformats.org/presentationml/2006/main">
  <p:tag name="ISLIDE.DIAGRAM" val="08711b99-5076-42ab-8052-9c6e5b89f4ee"/>
</p:tagLst>
</file>

<file path=ppt/theme/theme1.xml><?xml version="1.0" encoding="utf-8"?>
<a:theme xmlns:a="http://schemas.openxmlformats.org/drawingml/2006/main" name="Office 主题​​">
  <a:themeElements>
    <a:clrScheme name="0008">
      <a:dk1>
        <a:srgbClr val="000000"/>
      </a:dk1>
      <a:lt1>
        <a:srgbClr val="FFFFFF"/>
      </a:lt1>
      <a:dk2>
        <a:srgbClr val="3F3F3F"/>
      </a:dk2>
      <a:lt2>
        <a:srgbClr val="E7E6E6"/>
      </a:lt2>
      <a:accent1>
        <a:srgbClr val="273A4F"/>
      </a:accent1>
      <a:accent2>
        <a:srgbClr val="FFC32B"/>
      </a:accent2>
      <a:accent3>
        <a:srgbClr val="273A4F"/>
      </a:accent3>
      <a:accent4>
        <a:srgbClr val="FFC32B"/>
      </a:accent4>
      <a:accent5>
        <a:srgbClr val="273A4F"/>
      </a:accent5>
      <a:accent6>
        <a:srgbClr val="FFC32B"/>
      </a:accent6>
      <a:hlink>
        <a:srgbClr val="273A4F"/>
      </a:hlink>
      <a:folHlink>
        <a:srgbClr val="FFC32B"/>
      </a:folHlink>
    </a:clrScheme>
    <a:fontScheme name="vnqhzbk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dpi="0" rotWithShape="1">
          <a:blip xmlns:r="http://schemas.openxmlformats.org/officeDocument/2006/relationships"/>
          <a:srcRect/>
          <a:stretch>
            <a:fillRect/>
          </a:stretch>
        </a:blipFill>
        <a:ln w="12700" cap="flat" cmpd="sng" algn="ctr">
          <a:noFill/>
          <a:prstDash val="solid"/>
          <a:miter lim="800000"/>
        </a:ln>
      </a:spPr>
      <a:bodyPr anchor="ctr"/>
      <a:lstStyle>
        <a:defPPr algn="ctr">
          <a:defRPr>
            <a:latin typeface="Arial" panose="020B0604020202020204" pitchFamily="34" charset="0"/>
            <a:ea typeface="微软雅黑" panose="020B0503020204020204" pitchFamily="34" charset="-122"/>
            <a:sym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0008">
    <a:dk1>
      <a:srgbClr val="000000"/>
    </a:dk1>
    <a:lt1>
      <a:srgbClr val="FFFFFF"/>
    </a:lt1>
    <a:dk2>
      <a:srgbClr val="3F3F3F"/>
    </a:dk2>
    <a:lt2>
      <a:srgbClr val="E7E6E6"/>
    </a:lt2>
    <a:accent1>
      <a:srgbClr val="273A4F"/>
    </a:accent1>
    <a:accent2>
      <a:srgbClr val="FFC32B"/>
    </a:accent2>
    <a:accent3>
      <a:srgbClr val="273A4F"/>
    </a:accent3>
    <a:accent4>
      <a:srgbClr val="FFC32B"/>
    </a:accent4>
    <a:accent5>
      <a:srgbClr val="273A4F"/>
    </a:accent5>
    <a:accent6>
      <a:srgbClr val="FFC32B"/>
    </a:accent6>
    <a:hlink>
      <a:srgbClr val="273A4F"/>
    </a:hlink>
    <a:folHlink>
      <a:srgbClr val="FFC32B"/>
    </a:folHlink>
  </a:clrScheme>
</a:themeOverride>
</file>

<file path=ppt/theme/themeOverride2.xml><?xml version="1.0" encoding="utf-8"?>
<a:themeOverride xmlns:a="http://schemas.openxmlformats.org/drawingml/2006/main">
  <a:clrScheme name="0008">
    <a:dk1>
      <a:srgbClr val="000000"/>
    </a:dk1>
    <a:lt1>
      <a:srgbClr val="FFFFFF"/>
    </a:lt1>
    <a:dk2>
      <a:srgbClr val="3F3F3F"/>
    </a:dk2>
    <a:lt2>
      <a:srgbClr val="E7E6E6"/>
    </a:lt2>
    <a:accent1>
      <a:srgbClr val="273A4F"/>
    </a:accent1>
    <a:accent2>
      <a:srgbClr val="FFC32B"/>
    </a:accent2>
    <a:accent3>
      <a:srgbClr val="273A4F"/>
    </a:accent3>
    <a:accent4>
      <a:srgbClr val="FFC32B"/>
    </a:accent4>
    <a:accent5>
      <a:srgbClr val="273A4F"/>
    </a:accent5>
    <a:accent6>
      <a:srgbClr val="FFC32B"/>
    </a:accent6>
    <a:hlink>
      <a:srgbClr val="273A4F"/>
    </a:hlink>
    <a:folHlink>
      <a:srgbClr val="FFC32B"/>
    </a:folHlink>
  </a:clrScheme>
</a:themeOverride>
</file>

<file path=ppt/theme/themeOverride3.xml><?xml version="1.0" encoding="utf-8"?>
<a:themeOverride xmlns:a="http://schemas.openxmlformats.org/drawingml/2006/main">
  <a:clrScheme name="0008">
    <a:dk1>
      <a:srgbClr val="000000"/>
    </a:dk1>
    <a:lt1>
      <a:srgbClr val="FFFFFF"/>
    </a:lt1>
    <a:dk2>
      <a:srgbClr val="3F3F3F"/>
    </a:dk2>
    <a:lt2>
      <a:srgbClr val="E7E6E6"/>
    </a:lt2>
    <a:accent1>
      <a:srgbClr val="273A4F"/>
    </a:accent1>
    <a:accent2>
      <a:srgbClr val="FFC32B"/>
    </a:accent2>
    <a:accent3>
      <a:srgbClr val="273A4F"/>
    </a:accent3>
    <a:accent4>
      <a:srgbClr val="FFC32B"/>
    </a:accent4>
    <a:accent5>
      <a:srgbClr val="273A4F"/>
    </a:accent5>
    <a:accent6>
      <a:srgbClr val="FFC32B"/>
    </a:accent6>
    <a:hlink>
      <a:srgbClr val="273A4F"/>
    </a:hlink>
    <a:folHlink>
      <a:srgbClr val="FFC32B"/>
    </a:folHlink>
  </a:clrScheme>
</a:themeOverride>
</file>

<file path=ppt/theme/themeOverride4.xml><?xml version="1.0" encoding="utf-8"?>
<a:themeOverride xmlns:a="http://schemas.openxmlformats.org/drawingml/2006/main">
  <a:clrScheme name="0008">
    <a:dk1>
      <a:srgbClr val="000000"/>
    </a:dk1>
    <a:lt1>
      <a:srgbClr val="FFFFFF"/>
    </a:lt1>
    <a:dk2>
      <a:srgbClr val="3F3F3F"/>
    </a:dk2>
    <a:lt2>
      <a:srgbClr val="E7E6E6"/>
    </a:lt2>
    <a:accent1>
      <a:srgbClr val="273A4F"/>
    </a:accent1>
    <a:accent2>
      <a:srgbClr val="FFC32B"/>
    </a:accent2>
    <a:accent3>
      <a:srgbClr val="273A4F"/>
    </a:accent3>
    <a:accent4>
      <a:srgbClr val="FFC32B"/>
    </a:accent4>
    <a:accent5>
      <a:srgbClr val="273A4F"/>
    </a:accent5>
    <a:accent6>
      <a:srgbClr val="FFC32B"/>
    </a:accent6>
    <a:hlink>
      <a:srgbClr val="273A4F"/>
    </a:hlink>
    <a:folHlink>
      <a:srgbClr val="FFC32B"/>
    </a:folHlink>
  </a:clrScheme>
</a:themeOverride>
</file>

<file path=ppt/theme/themeOverride5.xml><?xml version="1.0" encoding="utf-8"?>
<a:themeOverride xmlns:a="http://schemas.openxmlformats.org/drawingml/2006/main">
  <a:clrScheme name="0008">
    <a:dk1>
      <a:srgbClr val="000000"/>
    </a:dk1>
    <a:lt1>
      <a:srgbClr val="FFFFFF"/>
    </a:lt1>
    <a:dk2>
      <a:srgbClr val="3F3F3F"/>
    </a:dk2>
    <a:lt2>
      <a:srgbClr val="E7E6E6"/>
    </a:lt2>
    <a:accent1>
      <a:srgbClr val="273A4F"/>
    </a:accent1>
    <a:accent2>
      <a:srgbClr val="FFC32B"/>
    </a:accent2>
    <a:accent3>
      <a:srgbClr val="273A4F"/>
    </a:accent3>
    <a:accent4>
      <a:srgbClr val="FFC32B"/>
    </a:accent4>
    <a:accent5>
      <a:srgbClr val="273A4F"/>
    </a:accent5>
    <a:accent6>
      <a:srgbClr val="FFC32B"/>
    </a:accent6>
    <a:hlink>
      <a:srgbClr val="273A4F"/>
    </a:hlink>
    <a:folHlink>
      <a:srgbClr val="FFC32B"/>
    </a:folHlink>
  </a:clrScheme>
</a:themeOverride>
</file>

<file path=docProps/app.xml><?xml version="1.0" encoding="utf-8"?>
<Properties xmlns="http://schemas.openxmlformats.org/officeDocument/2006/extended-properties" xmlns:vt="http://schemas.openxmlformats.org/officeDocument/2006/docPropsVTypes">
  <TotalTime>396</TotalTime>
  <Words>1060</Words>
  <Application>Microsoft Office PowerPoint</Application>
  <PresentationFormat>宽屏</PresentationFormat>
  <Paragraphs>98</Paragraphs>
  <Slides>16</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&amp;quot</vt:lpstr>
      <vt:lpstr>HelveticaNeueLT Pro 55 Roman</vt:lpstr>
      <vt:lpstr>等线</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蓝色黄色</dc:title>
  <dc:creator>第一PPT</dc:creator>
  <cp:keywords>www.1ppt.com</cp:keywords>
  <dc:description>www.1ppt.com</dc:description>
  <cp:lastModifiedBy>陈一帆</cp:lastModifiedBy>
  <cp:revision>89</cp:revision>
  <dcterms:created xsi:type="dcterms:W3CDTF">2017-09-08T02:47:00Z</dcterms:created>
  <dcterms:modified xsi:type="dcterms:W3CDTF">2020-11-24T05:30:49Z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2052-11.1.0.9929</vt:lpwstr>
  </property>
</Properties>
</file>