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76" r:id="rId8"/>
    <p:sldId id="262" r:id="rId9"/>
    <p:sldId id="263" r:id="rId10"/>
    <p:sldId id="265" r:id="rId11"/>
    <p:sldId id="267" r:id="rId12"/>
    <p:sldId id="268" r:id="rId13"/>
    <p:sldId id="269" r:id="rId14"/>
    <p:sldId id="271" r:id="rId15"/>
    <p:sldId id="273" r:id="rId16"/>
    <p:sldId id="272" r:id="rId17"/>
    <p:sldId id="275" r:id="rId18"/>
    <p:sldId id="277" r:id="rId19"/>
    <p:sldId id="274" r:id="rId20"/>
    <p:sldId id="26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 Zeqiang" initials="XZ" lastIdx="2" clrIdx="0">
    <p:extLst>
      <p:ext uri="{19B8F6BF-5375-455C-9EA6-DF929625EA0E}">
        <p15:presenceInfo xmlns:p15="http://schemas.microsoft.com/office/powerpoint/2012/main" userId="9b215f423baa0a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5" autoAdjust="0"/>
    <p:restoredTop sz="94660"/>
  </p:normalViewPr>
  <p:slideViewPr>
    <p:cSldViewPr snapToGrid="0">
      <p:cViewPr varScale="1">
        <p:scale>
          <a:sx n="84" d="100"/>
          <a:sy n="84" d="100"/>
        </p:scale>
        <p:origin x="658" y="8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1" d="100"/>
          <a:sy n="91" d="100"/>
        </p:scale>
        <p:origin x="360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ED395-5E82-43A5-9ED3-42A4CB205259}" type="datetimeFigureOut">
              <a:rPr lang="zh-CN" altLang="en-US" smtClean="0"/>
              <a:t>2022/8/28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9C506-D0BE-48AF-8BA2-C1FA96BC6A4F}" type="slidenum">
              <a:rPr lang="zh-CN" altLang="en-US" smtClean="0"/>
              <a:t>‹#›</a:t>
            </a:fld>
            <a:endParaRPr lang="zh-CN" altLang="en-US"/>
          </a:p>
        </p:txBody>
      </p:sp>
    </p:spTree>
    <p:extLst>
      <p:ext uri="{BB962C8B-B14F-4D97-AF65-F5344CB8AC3E}">
        <p14:creationId xmlns:p14="http://schemas.microsoft.com/office/powerpoint/2010/main" val="3576631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FDD9E-8FD4-41BA-9F5B-CA8551A3FE6A}"/>
              </a:ext>
            </a:extLst>
          </p:cNvPr>
          <p:cNvSpPr>
            <a:spLocks noGrp="1"/>
          </p:cNvSpPr>
          <p:nvPr>
            <p:ph type="ctrTitle"/>
          </p:nvPr>
        </p:nvSpPr>
        <p:spPr>
          <a:xfrm>
            <a:off x="1524000" y="1122363"/>
            <a:ext cx="9144000" cy="2387600"/>
          </a:xfrm>
        </p:spPr>
        <p:txBody>
          <a:bodyPr anchor="b"/>
          <a:lstStyle>
            <a:lvl1pPr algn="ctr">
              <a:defRPr sz="6000">
                <a:solidFill>
                  <a:schemeClr val="dk1">
                    <a:lumMod val="100000"/>
                  </a:schemeClr>
                </a:solidFill>
              </a:defRPr>
            </a:lvl1pPr>
          </a:lstStyle>
          <a:p>
            <a:r>
              <a:rPr lang="zh-CN" altLang="en-US"/>
              <a:t>单击此处编辑母版标题样式</a:t>
            </a:r>
          </a:p>
        </p:txBody>
      </p:sp>
      <p:sp>
        <p:nvSpPr>
          <p:cNvPr id="3" name="副标题 2">
            <a:extLst>
              <a:ext uri="{FF2B5EF4-FFF2-40B4-BE49-F238E27FC236}">
                <a16:creationId xmlns:a16="http://schemas.microsoft.com/office/drawing/2014/main" id="{F78B5007-F103-4735-884E-2E6732CD27FA}"/>
              </a:ext>
            </a:extLst>
          </p:cNvPr>
          <p:cNvSpPr>
            <a:spLocks noGrp="1"/>
          </p:cNvSpPr>
          <p:nvPr>
            <p:ph type="subTitle" idx="1"/>
          </p:nvPr>
        </p:nvSpPr>
        <p:spPr>
          <a:xfrm>
            <a:off x="1524000" y="3602038"/>
            <a:ext cx="9144000" cy="1655762"/>
          </a:xfrm>
        </p:spPr>
        <p:txBody>
          <a:bodyPr/>
          <a:lstStyle>
            <a:lvl1pPr marL="0" indent="0" algn="ctr">
              <a:buNone/>
              <a:defRPr sz="2400">
                <a:solidFill>
                  <a:schemeClr val="dk1">
                    <a:lumMod val="10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26869AC-0A99-44DF-8E25-41D2DEEC9E58}"/>
              </a:ext>
            </a:extLst>
          </p:cNvPr>
          <p:cNvSpPr>
            <a:spLocks noGrp="1"/>
          </p:cNvSpPr>
          <p:nvPr>
            <p:ph type="dt" sz="half" idx="10"/>
          </p:nvPr>
        </p:nvSpPr>
        <p:spPr/>
        <p:txBody>
          <a:bodyPr/>
          <a:lstStyle>
            <a:lvl1pPr>
              <a:defRPr>
                <a:solidFill>
                  <a:schemeClr val="dk1">
                    <a:lumMod val="100000"/>
                    <a:tint val="75000"/>
                  </a:schemeClr>
                </a:solidFill>
              </a:defRPr>
            </a:lvl1pPr>
          </a:lstStyle>
          <a:p>
            <a:fld id="{30E89BF9-FEA6-4C2F-9C83-BCA70D011A77}" type="datetimeFigureOut">
              <a:rPr lang="zh-CN" altLang="en-US" smtClean="0"/>
              <a:pPr/>
              <a:t>2022/8/28</a:t>
            </a:fld>
            <a:endParaRPr lang="zh-CN" altLang="en-US"/>
          </a:p>
        </p:txBody>
      </p:sp>
      <p:sp>
        <p:nvSpPr>
          <p:cNvPr id="5" name="页脚占位符 4">
            <a:extLst>
              <a:ext uri="{FF2B5EF4-FFF2-40B4-BE49-F238E27FC236}">
                <a16:creationId xmlns:a16="http://schemas.microsoft.com/office/drawing/2014/main" id="{622F9884-12F6-41A0-93E9-38CB9E190E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3FBA59-C183-4FDC-89DD-D2F20FD1AFFE}"/>
              </a:ext>
            </a:extLst>
          </p:cNvPr>
          <p:cNvSpPr>
            <a:spLocks noGrp="1"/>
          </p:cNvSpPr>
          <p:nvPr>
            <p:ph type="sldNum" sz="quarter" idx="12"/>
          </p:nvPr>
        </p:nvSpPr>
        <p:spPr/>
        <p:txBody>
          <a:bodyPr/>
          <a:lstStyle>
            <a:lvl1pPr>
              <a:defRPr>
                <a:solidFill>
                  <a:schemeClr val="dk1">
                    <a:lumMod val="100000"/>
                  </a:schemeClr>
                </a:solidFill>
              </a:defRPr>
            </a:lvl1pPr>
          </a:lstStyle>
          <a:p>
            <a:fld id="{8CD85706-F7EE-4AF1-9CB3-1C5F99AA1F96}" type="slidenum">
              <a:rPr lang="zh-CN" altLang="en-US" smtClean="0"/>
              <a:pPr/>
              <a:t>‹#›</a:t>
            </a:fld>
            <a:endParaRPr lang="zh-CN" altLang="en-US" dirty="0"/>
          </a:p>
        </p:txBody>
      </p:sp>
    </p:spTree>
    <p:extLst>
      <p:ext uri="{BB962C8B-B14F-4D97-AF65-F5344CB8AC3E}">
        <p14:creationId xmlns:p14="http://schemas.microsoft.com/office/powerpoint/2010/main" val="128694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0F03C-5EEE-4B44-9B1F-33BC848D2EFA}"/>
              </a:ext>
            </a:extLst>
          </p:cNvPr>
          <p:cNvSpPr>
            <a:spLocks noGrp="1"/>
          </p:cNvSpPr>
          <p:nvPr>
            <p:ph type="title"/>
          </p:nvPr>
        </p:nvSpPr>
        <p:spPr/>
        <p:txBody>
          <a:bodyPr/>
          <a:lstStyle>
            <a:lvl1pPr>
              <a:defRPr>
                <a:solidFill>
                  <a:schemeClr val="dk1">
                    <a:lumMod val="100000"/>
                  </a:schemeClr>
                </a:solidFill>
              </a:defRPr>
            </a:lvl1pPr>
          </a:lstStyle>
          <a:p>
            <a:r>
              <a:rPr lang="zh-CN" altLang="en-US"/>
              <a:t>单击此处编辑母版标题样式</a:t>
            </a:r>
          </a:p>
        </p:txBody>
      </p:sp>
      <p:sp>
        <p:nvSpPr>
          <p:cNvPr id="3" name="竖排文字占位符 2">
            <a:extLst>
              <a:ext uri="{FF2B5EF4-FFF2-40B4-BE49-F238E27FC236}">
                <a16:creationId xmlns:a16="http://schemas.microsoft.com/office/drawing/2014/main" id="{1621CB08-FA4A-4D76-B890-E81D832CE203}"/>
              </a:ext>
            </a:extLst>
          </p:cNvPr>
          <p:cNvSpPr>
            <a:spLocks noGrp="1"/>
          </p:cNvSpPr>
          <p:nvPr>
            <p:ph type="body" orient="vert" idx="1"/>
          </p:nvPr>
        </p:nvSpPr>
        <p:spPr/>
        <p:txBody>
          <a:bodyPr vert="eaVert"/>
          <a:lstStyle>
            <a:lvl1pPr>
              <a:defRPr>
                <a:solidFill>
                  <a:schemeClr val="dk1">
                    <a:lumMod val="100000"/>
                  </a:schemeClr>
                </a:solidFill>
              </a:defRPr>
            </a:lvl1pPr>
            <a:lvl2pPr>
              <a:defRPr>
                <a:solidFill>
                  <a:schemeClr val="dk1">
                    <a:lumMod val="100000"/>
                  </a:schemeClr>
                </a:solidFill>
              </a:defRPr>
            </a:lvl2pPr>
            <a:lvl3pPr>
              <a:defRPr>
                <a:solidFill>
                  <a:schemeClr val="dk1">
                    <a:lumMod val="100000"/>
                  </a:schemeClr>
                </a:solidFill>
              </a:defRPr>
            </a:lvl3pPr>
            <a:lvl4pPr>
              <a:defRPr>
                <a:solidFill>
                  <a:schemeClr val="dk1">
                    <a:lumMod val="100000"/>
                  </a:schemeClr>
                </a:solidFill>
              </a:defRPr>
            </a:lvl4pPr>
            <a:lvl5pPr>
              <a:defRPr>
                <a:solidFill>
                  <a:schemeClr val="dk1">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390328-BCEB-41EE-921D-B21FFEAB3E59}"/>
              </a:ext>
            </a:extLst>
          </p:cNvPr>
          <p:cNvSpPr>
            <a:spLocks noGrp="1"/>
          </p:cNvSpPr>
          <p:nvPr>
            <p:ph type="dt" sz="half" idx="10"/>
          </p:nvPr>
        </p:nvSpPr>
        <p:spPr/>
        <p:txBody>
          <a:bodyPr/>
          <a:lstStyle>
            <a:lvl1pPr>
              <a:defRPr>
                <a:solidFill>
                  <a:schemeClr val="dk1">
                    <a:lumMod val="100000"/>
                    <a:tint val="75000"/>
                  </a:schemeClr>
                </a:solidFill>
              </a:defRPr>
            </a:lvl1pPr>
          </a:lstStyle>
          <a:p>
            <a:fld id="{30E89BF9-FEA6-4C2F-9C83-BCA70D011A77}" type="datetimeFigureOut">
              <a:rPr lang="zh-CN" altLang="en-US" smtClean="0"/>
              <a:pPr/>
              <a:t>2022/8/28</a:t>
            </a:fld>
            <a:endParaRPr lang="zh-CN" altLang="en-US"/>
          </a:p>
        </p:txBody>
      </p:sp>
      <p:sp>
        <p:nvSpPr>
          <p:cNvPr id="5" name="页脚占位符 4">
            <a:extLst>
              <a:ext uri="{FF2B5EF4-FFF2-40B4-BE49-F238E27FC236}">
                <a16:creationId xmlns:a16="http://schemas.microsoft.com/office/drawing/2014/main" id="{318E92B0-C086-4AA9-835F-F1EEDC4525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9B2B27-70CB-4D20-80CD-BD402EDECDC8}"/>
              </a:ext>
            </a:extLst>
          </p:cNvPr>
          <p:cNvSpPr>
            <a:spLocks noGrp="1"/>
          </p:cNvSpPr>
          <p:nvPr>
            <p:ph type="sldNum" sz="quarter" idx="12"/>
          </p:nvPr>
        </p:nvSpPr>
        <p:spPr/>
        <p:txBody>
          <a:bodyPr/>
          <a:lstStyle>
            <a:lvl1pPr>
              <a:defRPr>
                <a:solidFill>
                  <a:schemeClr val="dk1">
                    <a:lumMod val="100000"/>
                  </a:schemeClr>
                </a:solidFill>
              </a:defRPr>
            </a:lvl1pPr>
          </a:lstStyle>
          <a:p>
            <a:fld id="{8CD85706-F7EE-4AF1-9CB3-1C5F99AA1F96}" type="slidenum">
              <a:rPr lang="zh-CN" altLang="en-US" smtClean="0"/>
              <a:pPr/>
              <a:t>‹#›</a:t>
            </a:fld>
            <a:endParaRPr lang="zh-CN" altLang="en-US"/>
          </a:p>
        </p:txBody>
      </p:sp>
    </p:spTree>
    <p:extLst>
      <p:ext uri="{BB962C8B-B14F-4D97-AF65-F5344CB8AC3E}">
        <p14:creationId xmlns:p14="http://schemas.microsoft.com/office/powerpoint/2010/main" val="1130873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75A4502-3A51-42D4-8766-C3E40E93FAD9}"/>
              </a:ext>
            </a:extLst>
          </p:cNvPr>
          <p:cNvSpPr>
            <a:spLocks noGrp="1"/>
          </p:cNvSpPr>
          <p:nvPr>
            <p:ph type="title" orient="vert"/>
          </p:nvPr>
        </p:nvSpPr>
        <p:spPr>
          <a:xfrm>
            <a:off x="8724900" y="365125"/>
            <a:ext cx="2628900" cy="5811838"/>
          </a:xfrm>
        </p:spPr>
        <p:txBody>
          <a:bodyPr vert="eaVert"/>
          <a:lstStyle>
            <a:lvl1pPr>
              <a:defRPr>
                <a:solidFill>
                  <a:schemeClr val="dk1">
                    <a:lumMod val="100000"/>
                  </a:schemeClr>
                </a:solidFill>
              </a:defRPr>
            </a:lvl1pPr>
          </a:lstStyle>
          <a:p>
            <a:r>
              <a:rPr lang="zh-CN" altLang="en-US"/>
              <a:t>单击此处编辑母版标题样式</a:t>
            </a:r>
          </a:p>
        </p:txBody>
      </p:sp>
      <p:sp>
        <p:nvSpPr>
          <p:cNvPr id="3" name="竖排文字占位符 2">
            <a:extLst>
              <a:ext uri="{FF2B5EF4-FFF2-40B4-BE49-F238E27FC236}">
                <a16:creationId xmlns:a16="http://schemas.microsoft.com/office/drawing/2014/main" id="{239FFA15-24D7-4024-8E91-0152B0FF1480}"/>
              </a:ext>
            </a:extLst>
          </p:cNvPr>
          <p:cNvSpPr>
            <a:spLocks noGrp="1"/>
          </p:cNvSpPr>
          <p:nvPr>
            <p:ph type="body" orient="vert" idx="1"/>
          </p:nvPr>
        </p:nvSpPr>
        <p:spPr>
          <a:xfrm>
            <a:off x="838200" y="365125"/>
            <a:ext cx="7734300" cy="5811838"/>
          </a:xfrm>
        </p:spPr>
        <p:txBody>
          <a:bodyPr vert="eaVert"/>
          <a:lstStyle>
            <a:lvl1pPr>
              <a:defRPr>
                <a:solidFill>
                  <a:schemeClr val="dk1">
                    <a:lumMod val="100000"/>
                  </a:schemeClr>
                </a:solidFill>
              </a:defRPr>
            </a:lvl1pPr>
            <a:lvl2pPr>
              <a:defRPr>
                <a:solidFill>
                  <a:schemeClr val="dk1">
                    <a:lumMod val="100000"/>
                  </a:schemeClr>
                </a:solidFill>
              </a:defRPr>
            </a:lvl2pPr>
            <a:lvl3pPr>
              <a:defRPr>
                <a:solidFill>
                  <a:schemeClr val="dk1">
                    <a:lumMod val="100000"/>
                  </a:schemeClr>
                </a:solidFill>
              </a:defRPr>
            </a:lvl3pPr>
            <a:lvl4pPr>
              <a:defRPr>
                <a:solidFill>
                  <a:schemeClr val="dk1">
                    <a:lumMod val="100000"/>
                  </a:schemeClr>
                </a:solidFill>
              </a:defRPr>
            </a:lvl4pPr>
            <a:lvl5pPr>
              <a:defRPr>
                <a:solidFill>
                  <a:schemeClr val="dk1">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1A3825-FDF4-4FED-ABBD-7A9E4A16EE7A}"/>
              </a:ext>
            </a:extLst>
          </p:cNvPr>
          <p:cNvSpPr>
            <a:spLocks noGrp="1"/>
          </p:cNvSpPr>
          <p:nvPr>
            <p:ph type="dt" sz="half" idx="10"/>
          </p:nvPr>
        </p:nvSpPr>
        <p:spPr/>
        <p:txBody>
          <a:bodyPr/>
          <a:lstStyle>
            <a:lvl1pPr>
              <a:defRPr>
                <a:solidFill>
                  <a:schemeClr val="dk1">
                    <a:lumMod val="100000"/>
                    <a:tint val="75000"/>
                  </a:schemeClr>
                </a:solidFill>
              </a:defRPr>
            </a:lvl1pPr>
          </a:lstStyle>
          <a:p>
            <a:fld id="{30E89BF9-FEA6-4C2F-9C83-BCA70D011A77}" type="datetimeFigureOut">
              <a:rPr lang="zh-CN" altLang="en-US" smtClean="0"/>
              <a:pPr/>
              <a:t>2022/8/28</a:t>
            </a:fld>
            <a:endParaRPr lang="zh-CN" altLang="en-US"/>
          </a:p>
        </p:txBody>
      </p:sp>
      <p:sp>
        <p:nvSpPr>
          <p:cNvPr id="5" name="页脚占位符 4">
            <a:extLst>
              <a:ext uri="{FF2B5EF4-FFF2-40B4-BE49-F238E27FC236}">
                <a16:creationId xmlns:a16="http://schemas.microsoft.com/office/drawing/2014/main" id="{A6AF8B69-962E-44C7-B95F-B9C1FD6E1B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95843B-C738-4E80-B012-95DBD8E158B6}"/>
              </a:ext>
            </a:extLst>
          </p:cNvPr>
          <p:cNvSpPr>
            <a:spLocks noGrp="1"/>
          </p:cNvSpPr>
          <p:nvPr>
            <p:ph type="sldNum" sz="quarter" idx="12"/>
          </p:nvPr>
        </p:nvSpPr>
        <p:spPr/>
        <p:txBody>
          <a:bodyPr/>
          <a:lstStyle>
            <a:lvl1pPr>
              <a:defRPr>
                <a:solidFill>
                  <a:schemeClr val="dk1">
                    <a:lumMod val="100000"/>
                  </a:schemeClr>
                </a:solidFill>
              </a:defRPr>
            </a:lvl1pPr>
          </a:lstStyle>
          <a:p>
            <a:fld id="{8CD85706-F7EE-4AF1-9CB3-1C5F99AA1F96}" type="slidenum">
              <a:rPr lang="zh-CN" altLang="en-US" smtClean="0"/>
              <a:pPr/>
              <a:t>‹#›</a:t>
            </a:fld>
            <a:endParaRPr lang="zh-CN" altLang="en-US"/>
          </a:p>
        </p:txBody>
      </p:sp>
    </p:spTree>
    <p:extLst>
      <p:ext uri="{BB962C8B-B14F-4D97-AF65-F5344CB8AC3E}">
        <p14:creationId xmlns:p14="http://schemas.microsoft.com/office/powerpoint/2010/main" val="2302812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36A20-FCDA-4BC0-A137-6B804A184C8D}"/>
              </a:ext>
            </a:extLst>
          </p:cNvPr>
          <p:cNvSpPr>
            <a:spLocks noGrp="1"/>
          </p:cNvSpPr>
          <p:nvPr>
            <p:ph type="title"/>
          </p:nvPr>
        </p:nvSpPr>
        <p:spPr/>
        <p:txBody>
          <a:bodyPr/>
          <a:lstStyle>
            <a:lvl1pPr>
              <a:defRPr>
                <a:solidFill>
                  <a:schemeClr val="dk1">
                    <a:lumMod val="100000"/>
                  </a:schemeClr>
                </a:solidFill>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33A061DD-1717-4770-B25F-CD99C91D22D7}"/>
              </a:ext>
            </a:extLst>
          </p:cNvPr>
          <p:cNvSpPr>
            <a:spLocks noGrp="1"/>
          </p:cNvSpPr>
          <p:nvPr>
            <p:ph idx="1"/>
          </p:nvPr>
        </p:nvSpPr>
        <p:spPr/>
        <p:txBody>
          <a:bodyPr/>
          <a:lstStyle>
            <a:lvl1pPr>
              <a:defRPr>
                <a:solidFill>
                  <a:schemeClr val="dk1">
                    <a:lumMod val="100000"/>
                  </a:schemeClr>
                </a:solidFill>
              </a:defRPr>
            </a:lvl1pPr>
            <a:lvl2pPr>
              <a:defRPr>
                <a:solidFill>
                  <a:schemeClr val="dk1">
                    <a:lumMod val="100000"/>
                  </a:schemeClr>
                </a:solidFill>
              </a:defRPr>
            </a:lvl2pPr>
            <a:lvl3pPr>
              <a:defRPr>
                <a:solidFill>
                  <a:schemeClr val="dk1">
                    <a:lumMod val="100000"/>
                  </a:schemeClr>
                </a:solidFill>
              </a:defRPr>
            </a:lvl3pPr>
            <a:lvl4pPr>
              <a:defRPr>
                <a:solidFill>
                  <a:schemeClr val="dk1">
                    <a:lumMod val="100000"/>
                  </a:schemeClr>
                </a:solidFill>
              </a:defRPr>
            </a:lvl4pPr>
            <a:lvl5pPr>
              <a:defRPr>
                <a:solidFill>
                  <a:schemeClr val="dk1">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1817CA-E4CC-4A2E-9F5A-7F380BA0F2EF}"/>
              </a:ext>
            </a:extLst>
          </p:cNvPr>
          <p:cNvSpPr>
            <a:spLocks noGrp="1"/>
          </p:cNvSpPr>
          <p:nvPr>
            <p:ph type="dt" sz="half" idx="10"/>
          </p:nvPr>
        </p:nvSpPr>
        <p:spPr/>
        <p:txBody>
          <a:bodyPr/>
          <a:lstStyle>
            <a:lvl1pPr>
              <a:defRPr>
                <a:solidFill>
                  <a:schemeClr val="dk1">
                    <a:lumMod val="100000"/>
                    <a:tint val="75000"/>
                  </a:schemeClr>
                </a:solidFill>
              </a:defRPr>
            </a:lvl1pPr>
          </a:lstStyle>
          <a:p>
            <a:fld id="{30E89BF9-FEA6-4C2F-9C83-BCA70D011A77}" type="datetimeFigureOut">
              <a:rPr lang="zh-CN" altLang="en-US" smtClean="0"/>
              <a:pPr/>
              <a:t>2022/8/28</a:t>
            </a:fld>
            <a:endParaRPr lang="zh-CN" altLang="en-US"/>
          </a:p>
        </p:txBody>
      </p:sp>
      <p:sp>
        <p:nvSpPr>
          <p:cNvPr id="5" name="页脚占位符 4">
            <a:extLst>
              <a:ext uri="{FF2B5EF4-FFF2-40B4-BE49-F238E27FC236}">
                <a16:creationId xmlns:a16="http://schemas.microsoft.com/office/drawing/2014/main" id="{3658333A-0523-43A8-8EA5-E9CC9A7B8D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125117-2311-4E4B-B47F-DE90D4BC8446}"/>
              </a:ext>
            </a:extLst>
          </p:cNvPr>
          <p:cNvSpPr>
            <a:spLocks noGrp="1"/>
          </p:cNvSpPr>
          <p:nvPr>
            <p:ph type="sldNum" sz="quarter" idx="12"/>
          </p:nvPr>
        </p:nvSpPr>
        <p:spPr/>
        <p:txBody>
          <a:bodyPr/>
          <a:lstStyle>
            <a:lvl1pPr>
              <a:defRPr>
                <a:solidFill>
                  <a:schemeClr val="dk1">
                    <a:lumMod val="100000"/>
                  </a:schemeClr>
                </a:solidFill>
              </a:defRPr>
            </a:lvl1pPr>
          </a:lstStyle>
          <a:p>
            <a:fld id="{8CD85706-F7EE-4AF1-9CB3-1C5F99AA1F96}" type="slidenum">
              <a:rPr lang="zh-CN" altLang="en-US" smtClean="0"/>
              <a:pPr/>
              <a:t>‹#›</a:t>
            </a:fld>
            <a:endParaRPr lang="zh-CN" altLang="en-US"/>
          </a:p>
        </p:txBody>
      </p:sp>
    </p:spTree>
    <p:extLst>
      <p:ext uri="{BB962C8B-B14F-4D97-AF65-F5344CB8AC3E}">
        <p14:creationId xmlns:p14="http://schemas.microsoft.com/office/powerpoint/2010/main" val="269610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A0A1F-1754-4BAB-B392-A9505998BC53}"/>
              </a:ext>
            </a:extLst>
          </p:cNvPr>
          <p:cNvSpPr>
            <a:spLocks noGrp="1"/>
          </p:cNvSpPr>
          <p:nvPr>
            <p:ph type="title"/>
          </p:nvPr>
        </p:nvSpPr>
        <p:spPr>
          <a:xfrm>
            <a:off x="831850" y="1709738"/>
            <a:ext cx="10515600" cy="2852737"/>
          </a:xfrm>
        </p:spPr>
        <p:txBody>
          <a:bodyPr anchor="b"/>
          <a:lstStyle>
            <a:lvl1pPr>
              <a:defRPr sz="6000">
                <a:solidFill>
                  <a:schemeClr val="dk1">
                    <a:lumMod val="100000"/>
                  </a:schemeClr>
                </a:solidFill>
              </a:defRPr>
            </a:lvl1pPr>
          </a:lstStyle>
          <a:p>
            <a:r>
              <a:rPr lang="zh-CN" altLang="en-US"/>
              <a:t>单击此处编辑母版标题样式</a:t>
            </a:r>
          </a:p>
        </p:txBody>
      </p:sp>
      <p:sp>
        <p:nvSpPr>
          <p:cNvPr id="3" name="文本占位符 2">
            <a:extLst>
              <a:ext uri="{FF2B5EF4-FFF2-40B4-BE49-F238E27FC236}">
                <a16:creationId xmlns:a16="http://schemas.microsoft.com/office/drawing/2014/main" id="{25B94AE6-E74D-4AEF-ACC9-59BAED4E034D}"/>
              </a:ext>
            </a:extLst>
          </p:cNvPr>
          <p:cNvSpPr>
            <a:spLocks noGrp="1"/>
          </p:cNvSpPr>
          <p:nvPr>
            <p:ph type="body" idx="1"/>
          </p:nvPr>
        </p:nvSpPr>
        <p:spPr>
          <a:xfrm>
            <a:off x="831850" y="4589463"/>
            <a:ext cx="10515600" cy="1500187"/>
          </a:xfrm>
        </p:spPr>
        <p:txBody>
          <a:bodyPr/>
          <a:lstStyle>
            <a:lvl1pPr marL="0" indent="0">
              <a:buNone/>
              <a:defRPr sz="2400">
                <a:solidFill>
                  <a:schemeClr val="dk1">
                    <a:lumMod val="100000"/>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E0764FD-A8A5-4263-8AA7-D73B8A590A7B}"/>
              </a:ext>
            </a:extLst>
          </p:cNvPr>
          <p:cNvSpPr>
            <a:spLocks noGrp="1"/>
          </p:cNvSpPr>
          <p:nvPr>
            <p:ph type="dt" sz="half" idx="10"/>
          </p:nvPr>
        </p:nvSpPr>
        <p:spPr/>
        <p:txBody>
          <a:bodyPr/>
          <a:lstStyle>
            <a:lvl1pPr>
              <a:defRPr>
                <a:solidFill>
                  <a:schemeClr val="dk1">
                    <a:lumMod val="100000"/>
                    <a:tint val="75000"/>
                  </a:schemeClr>
                </a:solidFill>
              </a:defRPr>
            </a:lvl1pPr>
          </a:lstStyle>
          <a:p>
            <a:fld id="{30E89BF9-FEA6-4C2F-9C83-BCA70D011A77}" type="datetimeFigureOut">
              <a:rPr lang="zh-CN" altLang="en-US" smtClean="0"/>
              <a:pPr/>
              <a:t>2022/8/28</a:t>
            </a:fld>
            <a:endParaRPr lang="zh-CN" altLang="en-US"/>
          </a:p>
        </p:txBody>
      </p:sp>
      <p:sp>
        <p:nvSpPr>
          <p:cNvPr id="5" name="页脚占位符 4">
            <a:extLst>
              <a:ext uri="{FF2B5EF4-FFF2-40B4-BE49-F238E27FC236}">
                <a16:creationId xmlns:a16="http://schemas.microsoft.com/office/drawing/2014/main" id="{FB81ED7E-E2D5-490F-9A05-CE42EB3CA8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F1261D-6230-4D6B-A624-D002377F2A3F}"/>
              </a:ext>
            </a:extLst>
          </p:cNvPr>
          <p:cNvSpPr>
            <a:spLocks noGrp="1"/>
          </p:cNvSpPr>
          <p:nvPr>
            <p:ph type="sldNum" sz="quarter" idx="12"/>
          </p:nvPr>
        </p:nvSpPr>
        <p:spPr/>
        <p:txBody>
          <a:bodyPr/>
          <a:lstStyle>
            <a:lvl1pPr>
              <a:defRPr>
                <a:solidFill>
                  <a:schemeClr val="dk1">
                    <a:lumMod val="100000"/>
                  </a:schemeClr>
                </a:solidFill>
              </a:defRPr>
            </a:lvl1pPr>
          </a:lstStyle>
          <a:p>
            <a:fld id="{8CD85706-F7EE-4AF1-9CB3-1C5F99AA1F96}" type="slidenum">
              <a:rPr lang="zh-CN" altLang="en-US" smtClean="0"/>
              <a:pPr/>
              <a:t>‹#›</a:t>
            </a:fld>
            <a:endParaRPr lang="zh-CN" altLang="en-US"/>
          </a:p>
        </p:txBody>
      </p:sp>
    </p:spTree>
    <p:extLst>
      <p:ext uri="{BB962C8B-B14F-4D97-AF65-F5344CB8AC3E}">
        <p14:creationId xmlns:p14="http://schemas.microsoft.com/office/powerpoint/2010/main" val="3985716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63EF4-A475-46CE-BFA2-09B854AA7E57}"/>
              </a:ext>
            </a:extLst>
          </p:cNvPr>
          <p:cNvSpPr>
            <a:spLocks noGrp="1"/>
          </p:cNvSpPr>
          <p:nvPr>
            <p:ph type="title"/>
          </p:nvPr>
        </p:nvSpPr>
        <p:spPr/>
        <p:txBody>
          <a:bodyPr/>
          <a:lstStyle>
            <a:lvl1pPr>
              <a:defRPr>
                <a:solidFill>
                  <a:schemeClr val="dk1">
                    <a:lumMod val="100000"/>
                  </a:schemeClr>
                </a:solidFill>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B63E5277-4FC1-4648-8571-63DD0E843BD5}"/>
              </a:ext>
            </a:extLst>
          </p:cNvPr>
          <p:cNvSpPr>
            <a:spLocks noGrp="1"/>
          </p:cNvSpPr>
          <p:nvPr>
            <p:ph sz="half" idx="1"/>
          </p:nvPr>
        </p:nvSpPr>
        <p:spPr>
          <a:xfrm>
            <a:off x="838200" y="1825625"/>
            <a:ext cx="5181600" cy="4351338"/>
          </a:xfrm>
        </p:spPr>
        <p:txBody>
          <a:bodyPr/>
          <a:lstStyle>
            <a:lvl1pPr>
              <a:defRPr>
                <a:solidFill>
                  <a:schemeClr val="dk1">
                    <a:lumMod val="100000"/>
                  </a:schemeClr>
                </a:solidFill>
              </a:defRPr>
            </a:lvl1pPr>
            <a:lvl2pPr>
              <a:defRPr>
                <a:solidFill>
                  <a:schemeClr val="dk1">
                    <a:lumMod val="100000"/>
                  </a:schemeClr>
                </a:solidFill>
              </a:defRPr>
            </a:lvl2pPr>
            <a:lvl3pPr>
              <a:defRPr>
                <a:solidFill>
                  <a:schemeClr val="dk1">
                    <a:lumMod val="100000"/>
                  </a:schemeClr>
                </a:solidFill>
              </a:defRPr>
            </a:lvl3pPr>
            <a:lvl4pPr>
              <a:defRPr>
                <a:solidFill>
                  <a:schemeClr val="dk1">
                    <a:lumMod val="100000"/>
                  </a:schemeClr>
                </a:solidFill>
              </a:defRPr>
            </a:lvl4pPr>
            <a:lvl5pPr>
              <a:defRPr>
                <a:solidFill>
                  <a:schemeClr val="dk1">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9AB224B-D74E-4F61-8ADC-FE2C6DA0EAED}"/>
              </a:ext>
            </a:extLst>
          </p:cNvPr>
          <p:cNvSpPr>
            <a:spLocks noGrp="1"/>
          </p:cNvSpPr>
          <p:nvPr>
            <p:ph sz="half" idx="2"/>
          </p:nvPr>
        </p:nvSpPr>
        <p:spPr>
          <a:xfrm>
            <a:off x="6172200" y="1825625"/>
            <a:ext cx="5181600" cy="4351338"/>
          </a:xfrm>
        </p:spPr>
        <p:txBody>
          <a:bodyPr/>
          <a:lstStyle>
            <a:lvl1pPr>
              <a:defRPr>
                <a:solidFill>
                  <a:schemeClr val="dk1">
                    <a:lumMod val="100000"/>
                  </a:schemeClr>
                </a:solidFill>
              </a:defRPr>
            </a:lvl1pPr>
            <a:lvl2pPr>
              <a:defRPr>
                <a:solidFill>
                  <a:schemeClr val="dk1">
                    <a:lumMod val="100000"/>
                  </a:schemeClr>
                </a:solidFill>
              </a:defRPr>
            </a:lvl2pPr>
            <a:lvl3pPr>
              <a:defRPr>
                <a:solidFill>
                  <a:schemeClr val="dk1">
                    <a:lumMod val="100000"/>
                  </a:schemeClr>
                </a:solidFill>
              </a:defRPr>
            </a:lvl3pPr>
            <a:lvl4pPr>
              <a:defRPr>
                <a:solidFill>
                  <a:schemeClr val="dk1">
                    <a:lumMod val="100000"/>
                  </a:schemeClr>
                </a:solidFill>
              </a:defRPr>
            </a:lvl4pPr>
            <a:lvl5pPr>
              <a:defRPr>
                <a:solidFill>
                  <a:schemeClr val="dk1">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FCA5EA0-AFDE-431F-AE2A-1A2D8B71512B}"/>
              </a:ext>
            </a:extLst>
          </p:cNvPr>
          <p:cNvSpPr>
            <a:spLocks noGrp="1"/>
          </p:cNvSpPr>
          <p:nvPr>
            <p:ph type="dt" sz="half" idx="10"/>
          </p:nvPr>
        </p:nvSpPr>
        <p:spPr/>
        <p:txBody>
          <a:bodyPr/>
          <a:lstStyle>
            <a:lvl1pPr>
              <a:defRPr>
                <a:solidFill>
                  <a:schemeClr val="dk1">
                    <a:lumMod val="100000"/>
                    <a:tint val="75000"/>
                  </a:schemeClr>
                </a:solidFill>
              </a:defRPr>
            </a:lvl1pPr>
          </a:lstStyle>
          <a:p>
            <a:fld id="{30E89BF9-FEA6-4C2F-9C83-BCA70D011A77}" type="datetimeFigureOut">
              <a:rPr lang="zh-CN" altLang="en-US" smtClean="0"/>
              <a:pPr/>
              <a:t>2022/8/28</a:t>
            </a:fld>
            <a:endParaRPr lang="zh-CN" altLang="en-US"/>
          </a:p>
        </p:txBody>
      </p:sp>
      <p:sp>
        <p:nvSpPr>
          <p:cNvPr id="6" name="页脚占位符 5">
            <a:extLst>
              <a:ext uri="{FF2B5EF4-FFF2-40B4-BE49-F238E27FC236}">
                <a16:creationId xmlns:a16="http://schemas.microsoft.com/office/drawing/2014/main" id="{4443FACC-36E5-4B17-9AC0-FD12FA10C2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73DD17-8D71-4A7A-81FD-2DB61A145A5A}"/>
              </a:ext>
            </a:extLst>
          </p:cNvPr>
          <p:cNvSpPr>
            <a:spLocks noGrp="1"/>
          </p:cNvSpPr>
          <p:nvPr>
            <p:ph type="sldNum" sz="quarter" idx="12"/>
          </p:nvPr>
        </p:nvSpPr>
        <p:spPr/>
        <p:txBody>
          <a:bodyPr/>
          <a:lstStyle>
            <a:lvl1pPr>
              <a:defRPr>
                <a:solidFill>
                  <a:schemeClr val="dk1">
                    <a:lumMod val="100000"/>
                  </a:schemeClr>
                </a:solidFill>
              </a:defRPr>
            </a:lvl1pPr>
          </a:lstStyle>
          <a:p>
            <a:fld id="{8CD85706-F7EE-4AF1-9CB3-1C5F99AA1F96}" type="slidenum">
              <a:rPr lang="zh-CN" altLang="en-US" smtClean="0"/>
              <a:pPr/>
              <a:t>‹#›</a:t>
            </a:fld>
            <a:endParaRPr lang="zh-CN" altLang="en-US"/>
          </a:p>
        </p:txBody>
      </p:sp>
    </p:spTree>
    <p:extLst>
      <p:ext uri="{BB962C8B-B14F-4D97-AF65-F5344CB8AC3E}">
        <p14:creationId xmlns:p14="http://schemas.microsoft.com/office/powerpoint/2010/main" val="1916903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FEB992-95C4-45B3-A96F-55CDDD47112C}"/>
              </a:ext>
            </a:extLst>
          </p:cNvPr>
          <p:cNvSpPr>
            <a:spLocks noGrp="1"/>
          </p:cNvSpPr>
          <p:nvPr>
            <p:ph type="title"/>
          </p:nvPr>
        </p:nvSpPr>
        <p:spPr>
          <a:xfrm>
            <a:off x="839788" y="365125"/>
            <a:ext cx="10515600" cy="1325563"/>
          </a:xfrm>
        </p:spPr>
        <p:txBody>
          <a:bodyPr/>
          <a:lstStyle>
            <a:lvl1pPr>
              <a:defRPr>
                <a:solidFill>
                  <a:schemeClr val="dk1">
                    <a:lumMod val="100000"/>
                  </a:schemeClr>
                </a:solidFill>
              </a:defRPr>
            </a:lvl1pPr>
          </a:lstStyle>
          <a:p>
            <a:r>
              <a:rPr lang="zh-CN" altLang="en-US"/>
              <a:t>单击此处编辑母版标题样式</a:t>
            </a:r>
          </a:p>
        </p:txBody>
      </p:sp>
      <p:sp>
        <p:nvSpPr>
          <p:cNvPr id="3" name="文本占位符 2">
            <a:extLst>
              <a:ext uri="{FF2B5EF4-FFF2-40B4-BE49-F238E27FC236}">
                <a16:creationId xmlns:a16="http://schemas.microsoft.com/office/drawing/2014/main" id="{B2DAF191-9F2F-4D69-96B1-D091FFFC5297}"/>
              </a:ext>
            </a:extLst>
          </p:cNvPr>
          <p:cNvSpPr>
            <a:spLocks noGrp="1"/>
          </p:cNvSpPr>
          <p:nvPr>
            <p:ph type="body" idx="1"/>
          </p:nvPr>
        </p:nvSpPr>
        <p:spPr>
          <a:xfrm>
            <a:off x="839788" y="1681163"/>
            <a:ext cx="5157787" cy="823912"/>
          </a:xfrm>
        </p:spPr>
        <p:txBody>
          <a:bodyPr anchor="b"/>
          <a:lstStyle>
            <a:lvl1pPr marL="0" indent="0">
              <a:buNone/>
              <a:defRPr sz="2400" b="1">
                <a:solidFill>
                  <a:schemeClr val="dk1">
                    <a:lumMod val="10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BA2AA8D-29EB-4BF0-BEE0-1A91C7108782}"/>
              </a:ext>
            </a:extLst>
          </p:cNvPr>
          <p:cNvSpPr>
            <a:spLocks noGrp="1"/>
          </p:cNvSpPr>
          <p:nvPr>
            <p:ph sz="half" idx="2"/>
          </p:nvPr>
        </p:nvSpPr>
        <p:spPr>
          <a:xfrm>
            <a:off x="839788" y="2505075"/>
            <a:ext cx="5157787" cy="3684588"/>
          </a:xfrm>
        </p:spPr>
        <p:txBody>
          <a:bodyPr/>
          <a:lstStyle>
            <a:lvl1pPr>
              <a:defRPr>
                <a:solidFill>
                  <a:schemeClr val="dk1">
                    <a:lumMod val="100000"/>
                  </a:schemeClr>
                </a:solidFill>
              </a:defRPr>
            </a:lvl1pPr>
            <a:lvl2pPr>
              <a:defRPr>
                <a:solidFill>
                  <a:schemeClr val="dk1">
                    <a:lumMod val="100000"/>
                  </a:schemeClr>
                </a:solidFill>
              </a:defRPr>
            </a:lvl2pPr>
            <a:lvl3pPr>
              <a:defRPr>
                <a:solidFill>
                  <a:schemeClr val="dk1">
                    <a:lumMod val="100000"/>
                  </a:schemeClr>
                </a:solidFill>
              </a:defRPr>
            </a:lvl3pPr>
            <a:lvl4pPr>
              <a:defRPr>
                <a:solidFill>
                  <a:schemeClr val="dk1">
                    <a:lumMod val="100000"/>
                  </a:schemeClr>
                </a:solidFill>
              </a:defRPr>
            </a:lvl4pPr>
            <a:lvl5pPr>
              <a:defRPr>
                <a:solidFill>
                  <a:schemeClr val="dk1">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A0F1BF1-D9AE-474F-BAB4-A40B7CA70F3F}"/>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dk1">
                    <a:lumMod val="10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53A96D5-D7C4-4751-86F2-9FBE9A5B3DC9}"/>
              </a:ext>
            </a:extLst>
          </p:cNvPr>
          <p:cNvSpPr>
            <a:spLocks noGrp="1"/>
          </p:cNvSpPr>
          <p:nvPr>
            <p:ph sz="quarter" idx="4"/>
          </p:nvPr>
        </p:nvSpPr>
        <p:spPr>
          <a:xfrm>
            <a:off x="6172200" y="2505075"/>
            <a:ext cx="5183188" cy="3684588"/>
          </a:xfrm>
        </p:spPr>
        <p:txBody>
          <a:bodyPr/>
          <a:lstStyle>
            <a:lvl1pPr>
              <a:defRPr>
                <a:solidFill>
                  <a:schemeClr val="dk1">
                    <a:lumMod val="100000"/>
                  </a:schemeClr>
                </a:solidFill>
              </a:defRPr>
            </a:lvl1pPr>
            <a:lvl2pPr>
              <a:defRPr>
                <a:solidFill>
                  <a:schemeClr val="dk1">
                    <a:lumMod val="100000"/>
                  </a:schemeClr>
                </a:solidFill>
              </a:defRPr>
            </a:lvl2pPr>
            <a:lvl3pPr>
              <a:defRPr>
                <a:solidFill>
                  <a:schemeClr val="dk1">
                    <a:lumMod val="100000"/>
                  </a:schemeClr>
                </a:solidFill>
              </a:defRPr>
            </a:lvl3pPr>
            <a:lvl4pPr>
              <a:defRPr>
                <a:solidFill>
                  <a:schemeClr val="dk1">
                    <a:lumMod val="100000"/>
                  </a:schemeClr>
                </a:solidFill>
              </a:defRPr>
            </a:lvl4pPr>
            <a:lvl5pPr>
              <a:defRPr>
                <a:solidFill>
                  <a:schemeClr val="dk1">
                    <a:lumMod val="100000"/>
                  </a:schemeClr>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583F02C-9575-4934-B813-9B460DB3532E}"/>
              </a:ext>
            </a:extLst>
          </p:cNvPr>
          <p:cNvSpPr>
            <a:spLocks noGrp="1"/>
          </p:cNvSpPr>
          <p:nvPr>
            <p:ph type="dt" sz="half" idx="10"/>
          </p:nvPr>
        </p:nvSpPr>
        <p:spPr/>
        <p:txBody>
          <a:bodyPr/>
          <a:lstStyle>
            <a:lvl1pPr>
              <a:defRPr>
                <a:solidFill>
                  <a:schemeClr val="dk1">
                    <a:lumMod val="100000"/>
                    <a:tint val="75000"/>
                  </a:schemeClr>
                </a:solidFill>
              </a:defRPr>
            </a:lvl1pPr>
          </a:lstStyle>
          <a:p>
            <a:fld id="{30E89BF9-FEA6-4C2F-9C83-BCA70D011A77}" type="datetimeFigureOut">
              <a:rPr lang="zh-CN" altLang="en-US" smtClean="0"/>
              <a:pPr/>
              <a:t>2022/8/28</a:t>
            </a:fld>
            <a:endParaRPr lang="zh-CN" altLang="en-US"/>
          </a:p>
        </p:txBody>
      </p:sp>
      <p:sp>
        <p:nvSpPr>
          <p:cNvPr id="8" name="页脚占位符 7">
            <a:extLst>
              <a:ext uri="{FF2B5EF4-FFF2-40B4-BE49-F238E27FC236}">
                <a16:creationId xmlns:a16="http://schemas.microsoft.com/office/drawing/2014/main" id="{9DBE0F97-7AFC-45FB-BAB3-A4EEF7460E0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9F55A8E-1E8D-4ECF-9BB5-1F0198C0DC17}"/>
              </a:ext>
            </a:extLst>
          </p:cNvPr>
          <p:cNvSpPr>
            <a:spLocks noGrp="1"/>
          </p:cNvSpPr>
          <p:nvPr>
            <p:ph type="sldNum" sz="quarter" idx="12"/>
          </p:nvPr>
        </p:nvSpPr>
        <p:spPr/>
        <p:txBody>
          <a:bodyPr/>
          <a:lstStyle>
            <a:lvl1pPr>
              <a:defRPr>
                <a:solidFill>
                  <a:schemeClr val="dk1">
                    <a:lumMod val="100000"/>
                  </a:schemeClr>
                </a:solidFill>
              </a:defRPr>
            </a:lvl1pPr>
          </a:lstStyle>
          <a:p>
            <a:fld id="{8CD85706-F7EE-4AF1-9CB3-1C5F99AA1F96}" type="slidenum">
              <a:rPr lang="zh-CN" altLang="en-US" smtClean="0"/>
              <a:pPr/>
              <a:t>‹#›</a:t>
            </a:fld>
            <a:endParaRPr lang="zh-CN" altLang="en-US"/>
          </a:p>
        </p:txBody>
      </p:sp>
    </p:spTree>
    <p:extLst>
      <p:ext uri="{BB962C8B-B14F-4D97-AF65-F5344CB8AC3E}">
        <p14:creationId xmlns:p14="http://schemas.microsoft.com/office/powerpoint/2010/main" val="115185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785E1-84FB-48A0-A454-1E6CF4EB0BBA}"/>
              </a:ext>
            </a:extLst>
          </p:cNvPr>
          <p:cNvSpPr>
            <a:spLocks noGrp="1"/>
          </p:cNvSpPr>
          <p:nvPr>
            <p:ph type="title"/>
          </p:nvPr>
        </p:nvSpPr>
        <p:spPr/>
        <p:txBody>
          <a:bodyPr/>
          <a:lstStyle>
            <a:lvl1pPr>
              <a:defRPr>
                <a:solidFill>
                  <a:schemeClr val="dk1">
                    <a:lumMod val="100000"/>
                  </a:schemeClr>
                </a:solidFill>
              </a:defRPr>
            </a:lvl1pPr>
          </a:lstStyle>
          <a:p>
            <a:r>
              <a:rPr lang="zh-CN" altLang="en-US"/>
              <a:t>单击此处编辑母版标题样式</a:t>
            </a:r>
          </a:p>
        </p:txBody>
      </p:sp>
      <p:sp>
        <p:nvSpPr>
          <p:cNvPr id="3" name="日期占位符 2">
            <a:extLst>
              <a:ext uri="{FF2B5EF4-FFF2-40B4-BE49-F238E27FC236}">
                <a16:creationId xmlns:a16="http://schemas.microsoft.com/office/drawing/2014/main" id="{FC1A79C5-490C-4442-963A-142629F51251}"/>
              </a:ext>
            </a:extLst>
          </p:cNvPr>
          <p:cNvSpPr>
            <a:spLocks noGrp="1"/>
          </p:cNvSpPr>
          <p:nvPr>
            <p:ph type="dt" sz="half" idx="10"/>
          </p:nvPr>
        </p:nvSpPr>
        <p:spPr/>
        <p:txBody>
          <a:bodyPr/>
          <a:lstStyle>
            <a:lvl1pPr>
              <a:defRPr>
                <a:solidFill>
                  <a:schemeClr val="dk1">
                    <a:lumMod val="100000"/>
                    <a:tint val="75000"/>
                  </a:schemeClr>
                </a:solidFill>
              </a:defRPr>
            </a:lvl1pPr>
          </a:lstStyle>
          <a:p>
            <a:fld id="{30E89BF9-FEA6-4C2F-9C83-BCA70D011A77}" type="datetimeFigureOut">
              <a:rPr lang="zh-CN" altLang="en-US" smtClean="0"/>
              <a:pPr/>
              <a:t>2022/8/28</a:t>
            </a:fld>
            <a:endParaRPr lang="zh-CN" altLang="en-US"/>
          </a:p>
        </p:txBody>
      </p:sp>
      <p:sp>
        <p:nvSpPr>
          <p:cNvPr id="4" name="页脚占位符 3">
            <a:extLst>
              <a:ext uri="{FF2B5EF4-FFF2-40B4-BE49-F238E27FC236}">
                <a16:creationId xmlns:a16="http://schemas.microsoft.com/office/drawing/2014/main" id="{285F4EF8-A45E-4795-9433-D618AAD83E6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EC04A92-2870-4A6F-8C26-32E865CF3506}"/>
              </a:ext>
            </a:extLst>
          </p:cNvPr>
          <p:cNvSpPr>
            <a:spLocks noGrp="1"/>
          </p:cNvSpPr>
          <p:nvPr>
            <p:ph type="sldNum" sz="quarter" idx="12"/>
          </p:nvPr>
        </p:nvSpPr>
        <p:spPr/>
        <p:txBody>
          <a:bodyPr/>
          <a:lstStyle>
            <a:lvl1pPr>
              <a:defRPr>
                <a:solidFill>
                  <a:schemeClr val="dk1">
                    <a:lumMod val="100000"/>
                  </a:schemeClr>
                </a:solidFill>
              </a:defRPr>
            </a:lvl1pPr>
          </a:lstStyle>
          <a:p>
            <a:fld id="{8CD85706-F7EE-4AF1-9CB3-1C5F99AA1F96}" type="slidenum">
              <a:rPr lang="zh-CN" altLang="en-US" smtClean="0"/>
              <a:pPr/>
              <a:t>‹#›</a:t>
            </a:fld>
            <a:endParaRPr lang="zh-CN" altLang="en-US"/>
          </a:p>
        </p:txBody>
      </p:sp>
    </p:spTree>
    <p:extLst>
      <p:ext uri="{BB962C8B-B14F-4D97-AF65-F5344CB8AC3E}">
        <p14:creationId xmlns:p14="http://schemas.microsoft.com/office/powerpoint/2010/main" val="301914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E0DC566-426A-4CE9-887C-D4D0EA94B55A}"/>
              </a:ext>
            </a:extLst>
          </p:cNvPr>
          <p:cNvSpPr>
            <a:spLocks noGrp="1"/>
          </p:cNvSpPr>
          <p:nvPr>
            <p:ph type="dt" sz="half" idx="10"/>
          </p:nvPr>
        </p:nvSpPr>
        <p:spPr/>
        <p:txBody>
          <a:bodyPr/>
          <a:lstStyle>
            <a:lvl1pPr>
              <a:defRPr>
                <a:solidFill>
                  <a:schemeClr val="dk1">
                    <a:lumMod val="100000"/>
                    <a:tint val="75000"/>
                  </a:schemeClr>
                </a:solidFill>
              </a:defRPr>
            </a:lvl1pPr>
          </a:lstStyle>
          <a:p>
            <a:fld id="{30E89BF9-FEA6-4C2F-9C83-BCA70D011A77}" type="datetimeFigureOut">
              <a:rPr lang="zh-CN" altLang="en-US" smtClean="0"/>
              <a:pPr/>
              <a:t>2022/8/28</a:t>
            </a:fld>
            <a:endParaRPr lang="zh-CN" altLang="en-US"/>
          </a:p>
        </p:txBody>
      </p:sp>
      <p:sp>
        <p:nvSpPr>
          <p:cNvPr id="3" name="页脚占位符 2">
            <a:extLst>
              <a:ext uri="{FF2B5EF4-FFF2-40B4-BE49-F238E27FC236}">
                <a16:creationId xmlns:a16="http://schemas.microsoft.com/office/drawing/2014/main" id="{54DE09E3-40D9-4B48-8413-23DADD52E618}"/>
              </a:ext>
            </a:extLst>
          </p:cNvPr>
          <p:cNvSpPr>
            <a:spLocks noGrp="1"/>
          </p:cNvSpPr>
          <p:nvPr>
            <p:ph type="ftr" sz="quarter" idx="11"/>
          </p:nvPr>
        </p:nvSpPr>
        <p:spPr/>
        <p:txBody>
          <a:bodyPr/>
          <a:lstStyle/>
          <a:p>
            <a:endParaRPr lang="zh-CN" altLang="en-US"/>
          </a:p>
        </p:txBody>
      </p:sp>
      <p:sp>
        <p:nvSpPr>
          <p:cNvPr id="5" name="Text Box 9">
            <a:extLst>
              <a:ext uri="{FF2B5EF4-FFF2-40B4-BE49-F238E27FC236}">
                <a16:creationId xmlns:a16="http://schemas.microsoft.com/office/drawing/2014/main" id="{6A817DCC-2510-4BD9-8472-6B3F076D2B01}"/>
              </a:ext>
            </a:extLst>
          </p:cNvPr>
          <p:cNvSpPr txBox="1">
            <a:spLocks noChangeArrowheads="1"/>
          </p:cNvSpPr>
          <p:nvPr userDrawn="1"/>
        </p:nvSpPr>
        <p:spPr bwMode="auto">
          <a:xfrm>
            <a:off x="11632758" y="6582975"/>
            <a:ext cx="5592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b="1">
                <a:solidFill>
                  <a:schemeClr val="tx1"/>
                </a:solidFill>
                <a:latin typeface="Arial" panose="020B0604020202020204" pitchFamily="34" charset="0"/>
                <a:ea typeface="宋体" panose="02010600030101010101" pitchFamily="2" charset="-122"/>
              </a:defRPr>
            </a:lvl1pPr>
            <a:lvl2pPr marL="742950" indent="-285750">
              <a:defRPr sz="2400" b="1">
                <a:solidFill>
                  <a:schemeClr val="tx1"/>
                </a:solidFill>
                <a:latin typeface="Arial" panose="020B0604020202020204" pitchFamily="34" charset="0"/>
                <a:ea typeface="宋体" panose="02010600030101010101" pitchFamily="2" charset="-122"/>
              </a:defRPr>
            </a:lvl2pPr>
            <a:lvl3pPr marL="1143000" indent="-228600">
              <a:defRPr sz="2400" b="1">
                <a:solidFill>
                  <a:schemeClr val="tx1"/>
                </a:solidFill>
                <a:latin typeface="Arial" panose="020B0604020202020204" pitchFamily="34" charset="0"/>
                <a:ea typeface="宋体" panose="02010600030101010101" pitchFamily="2" charset="-122"/>
              </a:defRPr>
            </a:lvl3pPr>
            <a:lvl4pPr marL="1600200" indent="-228600">
              <a:defRPr sz="2400" b="1">
                <a:solidFill>
                  <a:schemeClr val="tx1"/>
                </a:solidFill>
                <a:latin typeface="Arial" panose="020B0604020202020204" pitchFamily="34" charset="0"/>
                <a:ea typeface="宋体" panose="02010600030101010101" pitchFamily="2" charset="-122"/>
              </a:defRPr>
            </a:lvl4pPr>
            <a:lvl5pPr marL="2057400" indent="-22860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200" dirty="0">
                <a:solidFill>
                  <a:schemeClr val="dk1">
                    <a:lumMod val="100000"/>
                  </a:schemeClr>
                </a:solidFill>
                <a:ea typeface="华文琥珀" panose="02010800040101010101" pitchFamily="2" charset="-122"/>
              </a:rPr>
              <a:t>- </a:t>
            </a:r>
            <a:fld id="{F62298F1-3310-4833-88D9-CA88E9C13D9D}" type="slidenum">
              <a:rPr lang="en-US" altLang="zh-CN" sz="1200" smtClean="0">
                <a:solidFill>
                  <a:schemeClr val="dk1">
                    <a:lumMod val="100000"/>
                  </a:schemeClr>
                </a:solidFill>
                <a:ea typeface="华文琥珀" panose="02010800040101010101" pitchFamily="2" charset="-122"/>
              </a:rPr>
              <a:pPr algn="ctr">
                <a:spcBef>
                  <a:spcPct val="50000"/>
                </a:spcBef>
                <a:defRPr/>
              </a:pPr>
              <a:t>‹#›</a:t>
            </a:fld>
            <a:r>
              <a:rPr lang="en-US" altLang="zh-CN" sz="1200" dirty="0">
                <a:solidFill>
                  <a:schemeClr val="dk1">
                    <a:lumMod val="100000"/>
                  </a:schemeClr>
                </a:solidFill>
                <a:ea typeface="华文琥珀" panose="02010800040101010101" pitchFamily="2" charset="-122"/>
              </a:rPr>
              <a:t> -</a:t>
            </a:r>
          </a:p>
        </p:txBody>
      </p:sp>
    </p:spTree>
    <p:extLst>
      <p:ext uri="{BB962C8B-B14F-4D97-AF65-F5344CB8AC3E}">
        <p14:creationId xmlns:p14="http://schemas.microsoft.com/office/powerpoint/2010/main" val="425399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D0B8B-B0FC-4676-80E5-1B1C8FDE3E76}"/>
              </a:ext>
            </a:extLst>
          </p:cNvPr>
          <p:cNvSpPr>
            <a:spLocks noGrp="1"/>
          </p:cNvSpPr>
          <p:nvPr>
            <p:ph type="title"/>
          </p:nvPr>
        </p:nvSpPr>
        <p:spPr>
          <a:xfrm>
            <a:off x="839788" y="457200"/>
            <a:ext cx="3932237" cy="1600200"/>
          </a:xfrm>
        </p:spPr>
        <p:txBody>
          <a:bodyPr anchor="b"/>
          <a:lstStyle>
            <a:lvl1pPr>
              <a:defRPr sz="3200">
                <a:solidFill>
                  <a:schemeClr val="dk1">
                    <a:lumMod val="100000"/>
                  </a:schemeClr>
                </a:solidFill>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685D9FF7-83D7-4A9C-A54B-A64CBD1066E0}"/>
              </a:ext>
            </a:extLst>
          </p:cNvPr>
          <p:cNvSpPr>
            <a:spLocks noGrp="1"/>
          </p:cNvSpPr>
          <p:nvPr>
            <p:ph idx="1"/>
          </p:nvPr>
        </p:nvSpPr>
        <p:spPr>
          <a:xfrm>
            <a:off x="5183188" y="987425"/>
            <a:ext cx="6172200" cy="4873625"/>
          </a:xfrm>
        </p:spPr>
        <p:txBody>
          <a:bodyPr/>
          <a:lstStyle>
            <a:lvl1pPr>
              <a:defRPr sz="3200">
                <a:solidFill>
                  <a:schemeClr val="dk1">
                    <a:lumMod val="100000"/>
                  </a:schemeClr>
                </a:solidFill>
              </a:defRPr>
            </a:lvl1pPr>
            <a:lvl2pPr>
              <a:defRPr sz="2800">
                <a:solidFill>
                  <a:schemeClr val="dk1">
                    <a:lumMod val="100000"/>
                  </a:schemeClr>
                </a:solidFill>
              </a:defRPr>
            </a:lvl2pPr>
            <a:lvl3pPr>
              <a:defRPr sz="2400">
                <a:solidFill>
                  <a:schemeClr val="dk1">
                    <a:lumMod val="100000"/>
                  </a:schemeClr>
                </a:solidFill>
              </a:defRPr>
            </a:lvl3pPr>
            <a:lvl4pPr>
              <a:defRPr sz="2000">
                <a:solidFill>
                  <a:schemeClr val="dk1">
                    <a:lumMod val="100000"/>
                  </a:schemeClr>
                </a:solidFill>
              </a:defRPr>
            </a:lvl4pPr>
            <a:lvl5pPr>
              <a:defRPr sz="2000">
                <a:solidFill>
                  <a:schemeClr val="dk1">
                    <a:lumMod val="100000"/>
                  </a:schemeClr>
                </a:solidFill>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60E4077-F559-40D0-8CCF-E561F6D94843}"/>
              </a:ext>
            </a:extLst>
          </p:cNvPr>
          <p:cNvSpPr>
            <a:spLocks noGrp="1"/>
          </p:cNvSpPr>
          <p:nvPr>
            <p:ph type="body" sz="half" idx="2"/>
          </p:nvPr>
        </p:nvSpPr>
        <p:spPr>
          <a:xfrm>
            <a:off x="839788" y="2057400"/>
            <a:ext cx="3932237" cy="3811588"/>
          </a:xfrm>
        </p:spPr>
        <p:txBody>
          <a:bodyPr/>
          <a:lstStyle>
            <a:lvl1pPr marL="0" indent="0">
              <a:buNone/>
              <a:defRPr sz="1600">
                <a:solidFill>
                  <a:schemeClr val="dk1">
                    <a:lumMod val="10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57F1917-0863-42D4-83C5-749C9040FB00}"/>
              </a:ext>
            </a:extLst>
          </p:cNvPr>
          <p:cNvSpPr>
            <a:spLocks noGrp="1"/>
          </p:cNvSpPr>
          <p:nvPr>
            <p:ph type="dt" sz="half" idx="10"/>
          </p:nvPr>
        </p:nvSpPr>
        <p:spPr/>
        <p:txBody>
          <a:bodyPr/>
          <a:lstStyle>
            <a:lvl1pPr>
              <a:defRPr>
                <a:solidFill>
                  <a:schemeClr val="dk1">
                    <a:lumMod val="100000"/>
                    <a:tint val="75000"/>
                  </a:schemeClr>
                </a:solidFill>
              </a:defRPr>
            </a:lvl1pPr>
          </a:lstStyle>
          <a:p>
            <a:fld id="{30E89BF9-FEA6-4C2F-9C83-BCA70D011A77}" type="datetimeFigureOut">
              <a:rPr lang="zh-CN" altLang="en-US" smtClean="0"/>
              <a:pPr/>
              <a:t>2022/8/28</a:t>
            </a:fld>
            <a:endParaRPr lang="zh-CN" altLang="en-US"/>
          </a:p>
        </p:txBody>
      </p:sp>
      <p:sp>
        <p:nvSpPr>
          <p:cNvPr id="6" name="页脚占位符 5">
            <a:extLst>
              <a:ext uri="{FF2B5EF4-FFF2-40B4-BE49-F238E27FC236}">
                <a16:creationId xmlns:a16="http://schemas.microsoft.com/office/drawing/2014/main" id="{15EC9F64-075E-4769-8199-260801E855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0752CA-F53F-42FF-8E12-CB5067FEB4E9}"/>
              </a:ext>
            </a:extLst>
          </p:cNvPr>
          <p:cNvSpPr>
            <a:spLocks noGrp="1"/>
          </p:cNvSpPr>
          <p:nvPr>
            <p:ph type="sldNum" sz="quarter" idx="12"/>
          </p:nvPr>
        </p:nvSpPr>
        <p:spPr/>
        <p:txBody>
          <a:bodyPr/>
          <a:lstStyle>
            <a:lvl1pPr>
              <a:defRPr>
                <a:solidFill>
                  <a:schemeClr val="dk1">
                    <a:lumMod val="100000"/>
                  </a:schemeClr>
                </a:solidFill>
              </a:defRPr>
            </a:lvl1pPr>
          </a:lstStyle>
          <a:p>
            <a:fld id="{8CD85706-F7EE-4AF1-9CB3-1C5F99AA1F96}" type="slidenum">
              <a:rPr lang="zh-CN" altLang="en-US" smtClean="0"/>
              <a:pPr/>
              <a:t>‹#›</a:t>
            </a:fld>
            <a:endParaRPr lang="zh-CN" altLang="en-US"/>
          </a:p>
        </p:txBody>
      </p:sp>
    </p:spTree>
    <p:extLst>
      <p:ext uri="{BB962C8B-B14F-4D97-AF65-F5344CB8AC3E}">
        <p14:creationId xmlns:p14="http://schemas.microsoft.com/office/powerpoint/2010/main" val="420857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AED91-F2DA-4F42-937F-B6462AFE6767}"/>
              </a:ext>
            </a:extLst>
          </p:cNvPr>
          <p:cNvSpPr>
            <a:spLocks noGrp="1"/>
          </p:cNvSpPr>
          <p:nvPr>
            <p:ph type="title"/>
          </p:nvPr>
        </p:nvSpPr>
        <p:spPr>
          <a:xfrm>
            <a:off x="839788" y="457200"/>
            <a:ext cx="3932237" cy="1600200"/>
          </a:xfrm>
        </p:spPr>
        <p:txBody>
          <a:bodyPr anchor="b"/>
          <a:lstStyle>
            <a:lvl1pPr>
              <a:defRPr sz="3200">
                <a:solidFill>
                  <a:schemeClr val="dk1">
                    <a:lumMod val="100000"/>
                  </a:schemeClr>
                </a:solidFill>
              </a:defRPr>
            </a:lvl1pPr>
          </a:lstStyle>
          <a:p>
            <a:r>
              <a:rPr lang="zh-CN" altLang="en-US"/>
              <a:t>单击此处编辑母版标题样式</a:t>
            </a:r>
          </a:p>
        </p:txBody>
      </p:sp>
      <p:sp>
        <p:nvSpPr>
          <p:cNvPr id="3" name="图片占位符 2">
            <a:extLst>
              <a:ext uri="{FF2B5EF4-FFF2-40B4-BE49-F238E27FC236}">
                <a16:creationId xmlns:a16="http://schemas.microsoft.com/office/drawing/2014/main" id="{C5F37C6D-C552-4288-970F-47F41F893F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A2F9669-2AC9-48BB-ACD2-BF359049EA8A}"/>
              </a:ext>
            </a:extLst>
          </p:cNvPr>
          <p:cNvSpPr>
            <a:spLocks noGrp="1"/>
          </p:cNvSpPr>
          <p:nvPr>
            <p:ph type="body" sz="half" idx="2"/>
          </p:nvPr>
        </p:nvSpPr>
        <p:spPr>
          <a:xfrm>
            <a:off x="839788" y="2057400"/>
            <a:ext cx="3932237" cy="3811588"/>
          </a:xfrm>
        </p:spPr>
        <p:txBody>
          <a:bodyPr/>
          <a:lstStyle>
            <a:lvl1pPr marL="0" indent="0">
              <a:buNone/>
              <a:defRPr sz="1600">
                <a:solidFill>
                  <a:schemeClr val="dk1">
                    <a:lumMod val="10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CF50F1-9E3B-4110-B307-A2B8F4D1445E}"/>
              </a:ext>
            </a:extLst>
          </p:cNvPr>
          <p:cNvSpPr>
            <a:spLocks noGrp="1"/>
          </p:cNvSpPr>
          <p:nvPr>
            <p:ph type="dt" sz="half" idx="10"/>
          </p:nvPr>
        </p:nvSpPr>
        <p:spPr/>
        <p:txBody>
          <a:bodyPr/>
          <a:lstStyle>
            <a:lvl1pPr>
              <a:defRPr>
                <a:solidFill>
                  <a:schemeClr val="dk1">
                    <a:lumMod val="100000"/>
                    <a:tint val="75000"/>
                  </a:schemeClr>
                </a:solidFill>
              </a:defRPr>
            </a:lvl1pPr>
          </a:lstStyle>
          <a:p>
            <a:fld id="{30E89BF9-FEA6-4C2F-9C83-BCA70D011A77}" type="datetimeFigureOut">
              <a:rPr lang="zh-CN" altLang="en-US" smtClean="0"/>
              <a:pPr/>
              <a:t>2022/8/28</a:t>
            </a:fld>
            <a:endParaRPr lang="zh-CN" altLang="en-US"/>
          </a:p>
        </p:txBody>
      </p:sp>
      <p:sp>
        <p:nvSpPr>
          <p:cNvPr id="6" name="页脚占位符 5">
            <a:extLst>
              <a:ext uri="{FF2B5EF4-FFF2-40B4-BE49-F238E27FC236}">
                <a16:creationId xmlns:a16="http://schemas.microsoft.com/office/drawing/2014/main" id="{A9B71B0A-0886-41FD-A4F4-DB79200118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081F77-2C54-4C19-AA2B-2242DA18CDC7}"/>
              </a:ext>
            </a:extLst>
          </p:cNvPr>
          <p:cNvSpPr>
            <a:spLocks noGrp="1"/>
          </p:cNvSpPr>
          <p:nvPr>
            <p:ph type="sldNum" sz="quarter" idx="12"/>
          </p:nvPr>
        </p:nvSpPr>
        <p:spPr/>
        <p:txBody>
          <a:bodyPr/>
          <a:lstStyle>
            <a:lvl1pPr>
              <a:defRPr>
                <a:solidFill>
                  <a:schemeClr val="dk1">
                    <a:lumMod val="100000"/>
                  </a:schemeClr>
                </a:solidFill>
              </a:defRPr>
            </a:lvl1pPr>
          </a:lstStyle>
          <a:p>
            <a:fld id="{8CD85706-F7EE-4AF1-9CB3-1C5F99AA1F96}" type="slidenum">
              <a:rPr lang="zh-CN" altLang="en-US" smtClean="0"/>
              <a:pPr/>
              <a:t>‹#›</a:t>
            </a:fld>
            <a:endParaRPr lang="zh-CN" altLang="en-US"/>
          </a:p>
        </p:txBody>
      </p:sp>
    </p:spTree>
    <p:extLst>
      <p:ext uri="{BB962C8B-B14F-4D97-AF65-F5344CB8AC3E}">
        <p14:creationId xmlns:p14="http://schemas.microsoft.com/office/powerpoint/2010/main" val="113173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6F0A477-7CE3-4D16-AC25-A1F664313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BAA3C82-A65D-4680-91C9-E9784B22D6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640F47-5465-4CFD-8E92-A8570F7A1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dk1">
                    <a:lumMod val="100000"/>
                    <a:tint val="75000"/>
                  </a:schemeClr>
                </a:solidFill>
              </a:defRPr>
            </a:lvl1pPr>
          </a:lstStyle>
          <a:p>
            <a:fld id="{30E89BF9-FEA6-4C2F-9C83-BCA70D011A77}" type="datetimeFigureOut">
              <a:rPr lang="zh-CN" altLang="en-US" smtClean="0"/>
              <a:pPr/>
              <a:t>2022/8/28</a:t>
            </a:fld>
            <a:endParaRPr lang="zh-CN" altLang="en-US" dirty="0"/>
          </a:p>
        </p:txBody>
      </p:sp>
      <p:sp>
        <p:nvSpPr>
          <p:cNvPr id="5" name="页脚占位符 4">
            <a:extLst>
              <a:ext uri="{FF2B5EF4-FFF2-40B4-BE49-F238E27FC236}">
                <a16:creationId xmlns:a16="http://schemas.microsoft.com/office/drawing/2014/main" id="{08B0004E-FFE4-4050-9C96-8AEBB56A9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a:extLst>
              <a:ext uri="{FF2B5EF4-FFF2-40B4-BE49-F238E27FC236}">
                <a16:creationId xmlns:a16="http://schemas.microsoft.com/office/drawing/2014/main" id="{47A28E29-A799-47B8-91C7-18688C8B8401}"/>
              </a:ext>
            </a:extLst>
          </p:cNvPr>
          <p:cNvSpPr>
            <a:spLocks noGrp="1"/>
          </p:cNvSpPr>
          <p:nvPr>
            <p:ph type="sldNum" sz="quarter" idx="4"/>
          </p:nvPr>
        </p:nvSpPr>
        <p:spPr>
          <a:xfrm>
            <a:off x="11410122" y="6492875"/>
            <a:ext cx="781878" cy="365125"/>
          </a:xfrm>
          <a:prstGeom prst="rect">
            <a:avLst/>
          </a:prstGeom>
        </p:spPr>
        <p:txBody>
          <a:bodyPr vert="horz" lIns="91440" tIns="45720" rIns="91440" bIns="45720" rtlCol="0" anchor="ctr"/>
          <a:lstStyle>
            <a:lvl1pPr algn="r">
              <a:defRPr sz="1400" b="1">
                <a:solidFill>
                  <a:schemeClr val="dk1">
                    <a:lumMod val="100000"/>
                  </a:schemeClr>
                </a:solidFill>
                <a:latin typeface="+mn-ea"/>
                <a:ea typeface="+mn-ea"/>
              </a:defRPr>
            </a:lvl1pPr>
          </a:lstStyle>
          <a:p>
            <a:r>
              <a:rPr lang="en-US" altLang="zh-CN"/>
              <a:t>- </a:t>
            </a:r>
            <a:fld id="{8CD85706-F7EE-4AF1-9CB3-1C5F99AA1F96}" type="slidenum">
              <a:rPr lang="zh-CN" altLang="en-US" smtClean="0"/>
              <a:pPr/>
              <a:t>‹#›</a:t>
            </a:fld>
            <a:r>
              <a:rPr lang="zh-CN" altLang="en-US"/>
              <a:t> </a:t>
            </a:r>
            <a:r>
              <a:rPr lang="en-US" altLang="zh-CN"/>
              <a:t>-</a:t>
            </a:r>
            <a:endParaRPr lang="zh-CN" altLang="en-US" dirty="0"/>
          </a:p>
        </p:txBody>
      </p:sp>
    </p:spTree>
    <p:extLst>
      <p:ext uri="{BB962C8B-B14F-4D97-AF65-F5344CB8AC3E}">
        <p14:creationId xmlns:p14="http://schemas.microsoft.com/office/powerpoint/2010/main" val="1967431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dk1">
              <a:lumMod val="10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lumMod val="10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lumMod val="10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lumMod val="10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lumMod val="10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lumMod val="10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7488A4F3-0F78-4D2A-9119-5D2ACC7209CA}"/>
              </a:ext>
            </a:extLst>
          </p:cNvPr>
          <p:cNvSpPr txBox="1"/>
          <p:nvPr/>
        </p:nvSpPr>
        <p:spPr>
          <a:xfrm>
            <a:off x="-58994" y="-19664"/>
            <a:ext cx="5909186" cy="69865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架构</a:t>
            </a:r>
            <a:r>
              <a:rPr kumimoji="0" lang="en-US"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计算机系统的总体设计或结构</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包括其硬件和⽀持系统运行的软件</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尤其是微处理器内部的结构</a:t>
            </a:r>
            <a:endParaRPr lang="en-US" altLang="zh-CN" sz="1600" b="1">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构件</a:t>
            </a:r>
            <a:r>
              <a:rPr lang="zh-CN" altLang="en-US"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一组基本的构成要素</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连接件</a:t>
            </a:r>
            <a:r>
              <a:rPr lang="zh-CN" altLang="en-US"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这些要素之间的连接关系</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物理分布</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这些要素连接之后形成的拓扑结构</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en-US"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约束</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要素或连接关系上的限制条件</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性能</a:t>
            </a:r>
            <a:r>
              <a:rPr lang="zh-CN" altLang="en-US"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质量</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架构公式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构件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连接件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拓扑结构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约束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质量</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软件架构</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SA</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：提供了一个结构、行为</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和</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属性的高级</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抽象</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；从一个较高的</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层次来考虑组成系统的构件、构件之间</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的连接</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以及</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由构件与构件交互形成的拓扑结构；这些要素应该</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满⾜一定的限制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遵循一定</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的</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设计规则</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能够在一定</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的环境</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下进行演化</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；反映系统开发中具有重要影响的</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设计决策</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便于</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各种⼈员</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的交流</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反映多种关注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据此</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开发的系统能完成系统既定的功能</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和性能需求</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架构规模</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对于大规模的复杂软件系统来说</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对系统全局结构的设计⽐起对算法的 选择和数据结构的设计明显重要得多</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目标</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建⽴一个一致的系统及其视图集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并表达为最终用户和软件设计者需 要的结构形式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支持用户和设计者之间的交流与理解</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分为两方面</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外向</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目标：建立满足最终用户要求的系统需求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内向</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目标：建立满足系统设计者需要以及易于系统实现、维护和扩展 的系统构件构成。</a:t>
            </a:r>
            <a:endParaRPr lang="en-US" altLang="zh-CN" sz="1600" dirty="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作用</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交流</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的</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手段: 在</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软件设计者、最终用户之间方便的交流；</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可传递的、可复用</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的模型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可</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重复利用的、可转移的</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系统抽象</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用到其它的项目、提高大规模重复利用率；</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关键决策的体现</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:折衷</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关于</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性能与安全性、可维护性与可靠性、当前开发费用和未来</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开发代价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意义</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：SA是软件开发过程初期</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的产品</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在</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开发的早期阶段就考虑系统的正确设计与</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方案选择</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为</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以后开发、测试、维护各个阶段提供</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了保证</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架构师关注</a:t>
            </a:r>
            <a:r>
              <a:rPr lang="en-US" altLang="zh-CN" sz="1600" b="1">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软件质量</a:t>
            </a: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各种因素</a:t>
            </a: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物理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：系统如何被安装</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部署</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配置在分布式的环境下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部署图</a:t>
            </a:r>
          </a:p>
        </p:txBody>
      </p:sp>
      <p:sp>
        <p:nvSpPr>
          <p:cNvPr id="18" name="文本框 17">
            <a:extLst>
              <a:ext uri="{FF2B5EF4-FFF2-40B4-BE49-F238E27FC236}">
                <a16:creationId xmlns:a16="http://schemas.microsoft.com/office/drawing/2014/main" id="{D57D42CB-8446-48C4-9EBD-A9479A6EF268}"/>
              </a:ext>
            </a:extLst>
          </p:cNvPr>
          <p:cNvSpPr txBox="1"/>
          <p:nvPr/>
        </p:nvSpPr>
        <p:spPr>
          <a:xfrm>
            <a:off x="5840360" y="-39474"/>
            <a:ext cx="6351639" cy="69865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中间</a:t>
            </a:r>
            <a:r>
              <a:rPr kumimoji="0" lang="zh-CN" altLang="zh-CN" sz="1600" b="1"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件</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是一</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组程序</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应用</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于分布式系统各</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应用之中</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屏蔽</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底层通讯和提供</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公共服务</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保障</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系统的高可靠性、高可用性、高灵活性</a:t>
            </a:r>
            <a:endParaRPr lang="en-US" altLang="zh-CN" sz="1600" dirty="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分布式应用借助中间件在不同技术之间</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共享资源</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位于客户机</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服务器</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的</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操作系统之上</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管理计算机</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资源和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网络通讯</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 </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连接两个独立应用程序或独立系统的软件</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即使它们具有不同的接口 </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通过中间件</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应用程序</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可以工作于多平台或</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OS 环境</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en-US"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Mail System</a:t>
            </a:r>
            <a:r>
              <a:rPr lang="zh-CN" altLang="en-US"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不是中间件</a:t>
            </a:r>
            <a:endParaRPr kumimoji="0" lang="en-US"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作用</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en-US"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1.</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屏蔽</a:t>
            </a:r>
            <a:r>
              <a:rPr kumimoji="0" lang="zh-CN" altLang="zh-CN" sz="160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异构性</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：异构性表现在计算机的</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软硬件差异</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包括硬件</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(CPU</a:t>
            </a:r>
            <a:r>
              <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和</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指令集等</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操作系统、数据库</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不同</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存储和访问格式等</a:t>
            </a:r>
          </a:p>
          <a:p>
            <a:pPr marL="0" marR="0" lvl="0" indent="0" algn="l" defTabSz="914400" rtl="0" eaLnBrk="0" fontAlgn="base" latinLnBrk="0" hangingPunct="0">
              <a:lnSpc>
                <a:spcPct val="100000"/>
              </a:lnSpc>
              <a:spcBef>
                <a:spcPct val="0"/>
              </a:spcBef>
              <a:spcAft>
                <a:spcPct val="0"/>
              </a:spcAft>
              <a:buClrTx/>
              <a:buSzTx/>
              <a:tabLst/>
            </a:pPr>
            <a:r>
              <a:rPr kumimoji="0" lang="en-US"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2.</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实现</a:t>
            </a:r>
            <a:r>
              <a:rPr kumimoji="0" lang="zh-CN" altLang="zh-CN" sz="160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互操作</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因为异构性</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产生</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的结果是软件依赖于</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计算环境</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使得</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各种不同软件之间在不同平台之间</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不能移植</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或者</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移植困难</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。而且</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因为</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网络协议和通信</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机制不同</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这些</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系统不能有效相互集成</a:t>
            </a:r>
          </a:p>
          <a:p>
            <a:pPr marL="0" marR="0" lvl="0" indent="0" algn="l" defTabSz="914400" rtl="0" eaLnBrk="0" fontAlgn="base" latinLnBrk="0" hangingPunct="0">
              <a:lnSpc>
                <a:spcPct val="100000"/>
              </a:lnSpc>
              <a:spcBef>
                <a:spcPct val="0"/>
              </a:spcBef>
              <a:spcAft>
                <a:spcPct val="0"/>
              </a:spcAft>
              <a:buClrTx/>
              <a:buSzTx/>
              <a:tabLst/>
            </a:pPr>
            <a:r>
              <a:rPr kumimoji="0" lang="en-US"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3.</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共性</a:t>
            </a:r>
            <a:r>
              <a:rPr kumimoji="0" lang="zh-CN" altLang="zh-CN" sz="160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凝练和复用</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：软件应用领域</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越来越多</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相同</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领域的应用系统之间许多基础功能和结构是有相似性的。通过中间件提供简单、一致、集成的开发和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运行环境</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简化</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分布式系统的设计、编程和管理</a:t>
            </a:r>
            <a:endParaRPr kumimoji="0" lang="en-US"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意义</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：缩短开发周期</a:t>
            </a:r>
            <a:r>
              <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节约应用程序开发成本</a:t>
            </a:r>
            <a:r>
              <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降低运行成本</a:t>
            </a:r>
            <a:r>
              <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降低故障率</a:t>
            </a:r>
            <a:r>
              <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改善决策</a:t>
            </a:r>
            <a:r>
              <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应用系统群集/集成</a:t>
            </a:r>
            <a:r>
              <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减少软件维护</a:t>
            </a:r>
            <a:r>
              <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提高质量</a:t>
            </a:r>
            <a:r>
              <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改进技术</a:t>
            </a:r>
            <a:r>
              <a:rPr kumimoji="0" lang="zh-CN" altLang="en-US"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提高</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产品吸引力</a:t>
            </a:r>
            <a:endPar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分类</a:t>
            </a:r>
            <a:r>
              <a:rPr kumimoji="0" lang="en-US"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1.</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应用服务类中间件</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为应用系统提供一个综合的计算环境和支撑平台</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包括对象请求代理</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、事务监控交易</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Java</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应用服务器</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等</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2.</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应用集成类中间件</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提供各种不同网络应用系统之间的消息通信、服务集成和数据集成的功能</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消息中间件、企业集成</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EAI</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、企业服务总线以及相配套的适配器。</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3.</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业务架构类中间件</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除了可以将底层共性技术的特征抽象到中间件</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还可以将业务共性抽象至中间件</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形成应用模式</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如业务流程等</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4+1视图模型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用例视图：描述系统的典型场景与功能</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逻辑</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：系统的抽象概念与功能</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类、接口等</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类图</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协作图</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时序图等；</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开发</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：系统中的子系统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模块</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文件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资源的关系</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组件图、包图等；</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进程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：系统的进程及其之间的通信协作关系</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活动图</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时序图等</a:t>
            </a:r>
          </a:p>
        </p:txBody>
      </p:sp>
    </p:spTree>
    <p:extLst>
      <p:ext uri="{BB962C8B-B14F-4D97-AF65-F5344CB8AC3E}">
        <p14:creationId xmlns:p14="http://schemas.microsoft.com/office/powerpoint/2010/main" val="4185195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008CB765-B5BF-42E2-8C2F-5B20D7B3999D}"/>
              </a:ext>
            </a:extLst>
          </p:cNvPr>
          <p:cNvSpPr txBox="1"/>
          <p:nvPr/>
        </p:nvSpPr>
        <p:spPr>
          <a:xfrm>
            <a:off x="0" y="27270"/>
            <a:ext cx="5935578" cy="6740307"/>
          </a:xfrm>
          <a:prstGeom prst="rect">
            <a:avLst/>
          </a:prstGeom>
          <a:noFill/>
        </p:spPr>
        <p:txBody>
          <a:bodyPr wrap="square">
            <a:spAutoFit/>
          </a:bodyPr>
          <a:lstStyle/>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异地多活</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异地</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地理位置上不同的地方</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多活</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不同系统都能够提供服务●判断一个系统是否符合异地多活</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需要满足两个标准：</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无论访问哪一个地点的业务系统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都能够得到正确的业务服务</a:t>
            </a: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某个地方业务异常的时候</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用户访问其他地方正常的业务系统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能够得到正确的业务服务</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●地理位置分类</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同城异区</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跨城异地</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跨国异地</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单点故障</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的优化</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●找出扩展性能瓶颈</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●找出单一故障点</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●找出宕机影响区域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●水平</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垂直扩展</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切分</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部署单个服务器上</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垂直扩展</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垂直拆分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4</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水平扩展</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5</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硬件垂直拆分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6</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数据库水平扩展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7</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数据库水平和垂直拆分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8</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分离集合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9.</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缓存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10</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反向代理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/HTTP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加速器</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分布式配置框架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●管理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Client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服务器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配置下发功能</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拉取模式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Client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主动拉取</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Client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规模上万适用</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推送模式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ConfigServer</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主动推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Client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规模数千适用</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分布式消息框架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●异步消息 ●系统解耦 ●分开调用者与被调用者的处理逻辑、解决处理语言差异、数据结构差异以及生产者与消费者速度差异等 ●保证最终一致性和消息有序性</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分布式消息框架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 发布</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订阅 ● 确认消息是否被消费 ● 容错能力</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并行计算架构 串行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●指令依次执行 ●在单个处理器上执行 ● 任何时候都只能执行一条指令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并行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●将问题分解为可同时解决的离散部分●每个部分进一步细分为一系列指令</a:t>
            </a:r>
            <a:br>
              <a:rPr lang="zh-CN" altLang="en-US" sz="1600">
                <a:latin typeface="微软雅黑" panose="020B0503020204020204" pitchFamily="34" charset="-122"/>
                <a:ea typeface="微软雅黑" panose="020B0503020204020204" pitchFamily="34" charset="-122"/>
                <a:sym typeface="微软雅黑" panose="020B0503020204020204" pitchFamily="34" charset="-122"/>
              </a:rPr>
            </a:b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●来自每个部分的指令在不同的处理器上同时执行</a:t>
            </a:r>
            <a:br>
              <a:rPr lang="zh-CN" altLang="en-US" sz="1600">
                <a:latin typeface="微软雅黑" panose="020B0503020204020204" pitchFamily="34" charset="-122"/>
                <a:ea typeface="微软雅黑" panose="020B0503020204020204" pitchFamily="34" charset="-122"/>
                <a:sym typeface="微软雅黑" panose="020B0503020204020204" pitchFamily="34" charset="-122"/>
              </a:rPr>
            </a:b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采用整体控制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协调机制</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并行层次与代码粒度</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●作业任务</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大粒度</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操作系统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消息传递</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●过程函数</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中粒度</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程序员</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共享消息</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消息传递</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●循环指令块</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细粒度</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编译器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共享变量</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●多指令发射</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内存交叉存取</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非常细粒度</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硬件处理器</a:t>
            </a:r>
          </a:p>
        </p:txBody>
      </p:sp>
      <p:sp>
        <p:nvSpPr>
          <p:cNvPr id="25" name="文本框 24">
            <a:extLst>
              <a:ext uri="{FF2B5EF4-FFF2-40B4-BE49-F238E27FC236}">
                <a16:creationId xmlns:a16="http://schemas.microsoft.com/office/drawing/2014/main" id="{0FBF43B1-C0C8-48ED-802D-67236509208F}"/>
              </a:ext>
            </a:extLst>
          </p:cNvPr>
          <p:cNvSpPr txBox="1"/>
          <p:nvPr/>
        </p:nvSpPr>
        <p:spPr>
          <a:xfrm>
            <a:off x="5867400" y="-8777"/>
            <a:ext cx="6324600" cy="7232749"/>
          </a:xfrm>
          <a:prstGeom prst="rect">
            <a:avLst/>
          </a:prstGeom>
          <a:noFill/>
        </p:spPr>
        <p:txBody>
          <a:bodyPr wrap="square">
            <a:spAutoFit/>
          </a:bodyPr>
          <a:lstStyle/>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并行范式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●Task-FarmingMaster-Worker Model：Master把内容给分解成小的任务</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分发给workers</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并且汇聚最后产生的结果</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work stealing：每个worker维护一个任务队列</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为空时随机去其他的worker的队列中stealing任务</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单程序多数据</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SPMD</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每个进程执行相同的代码段</a:t>
            </a:r>
            <a:r>
              <a:rPr lang="en-US" altLang="zh-CN" sz="1600" b="0" i="0">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但在数据的不同部分上执行</a:t>
            </a:r>
            <a:r>
              <a:rPr lang="en-US" altLang="zh-CN" sz="1600" b="0" i="0">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在可用处理器之间拆分数据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●流水线</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：取指译码执行写回</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互相交叉</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充分利用资源 ●分治：</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一个问题被划分为两个或多个子问题</a:t>
            </a:r>
            <a:r>
              <a:rPr lang="en-US" altLang="zh-CN" sz="1600" b="0" i="0">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每个子问题都独立解决</a:t>
            </a:r>
            <a:r>
              <a:rPr lang="en-US" altLang="zh-CN" sz="1600" b="0" i="0">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并将它们的结果组合在一起</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●预测并行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采用不同的算法来解决同一个问题</a:t>
            </a:r>
            <a:r>
              <a:rPr lang="en-US" altLang="zh-CN" sz="1600" b="0" i="0">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第一个给出最终解决方案的算法就是选择的算法</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数据流水线 适用于细粒度并行性。也适用于涉及多个执行阶段的应用，但需要对大量数据集进行操作</a:t>
            </a: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●参数计算模型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0" i="0">
                <a:effectLst/>
                <a:latin typeface="微软雅黑" panose="020B0503020204020204" pitchFamily="34" charset="-122"/>
                <a:ea typeface="微软雅黑" panose="020B0503020204020204" pitchFamily="34" charset="-122"/>
                <a:sym typeface="微软雅黑" panose="020B0503020204020204" pitchFamily="34" charset="-122"/>
              </a:rPr>
              <a:t>Nimrod-G - </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用于计算密集型参数应用。</a:t>
            </a:r>
            <a:br>
              <a:rPr lang="zh-CN" altLang="en-US" sz="1600">
                <a:latin typeface="微软雅黑" panose="020B0503020204020204" pitchFamily="34" charset="-122"/>
                <a:ea typeface="微软雅黑" panose="020B0503020204020204" pitchFamily="34" charset="-122"/>
                <a:sym typeface="微软雅黑" panose="020B0503020204020204" pitchFamily="34" charset="-122"/>
              </a:rPr>
            </a:br>
            <a:r>
              <a:rPr lang="en-US" altLang="zh-CN" sz="1600" b="0" i="0">
                <a:effectLst/>
                <a:latin typeface="微软雅黑" panose="020B0503020204020204" pitchFamily="34" charset="-122"/>
                <a:ea typeface="微软雅黑" panose="020B0503020204020204" pitchFamily="34" charset="-122"/>
                <a:sym typeface="微软雅黑" panose="020B0503020204020204" pitchFamily="34" charset="-122"/>
              </a:rPr>
              <a:t>Gridbus Broker – </a:t>
            </a:r>
            <a:r>
              <a:rPr lang="zh-CN" altLang="en-US" sz="1600" b="0" i="0">
                <a:effectLst/>
                <a:latin typeface="微软雅黑" panose="020B0503020204020204" pitchFamily="34" charset="-122"/>
                <a:ea typeface="微软雅黑" panose="020B0503020204020204" pitchFamily="34" charset="-122"/>
                <a:sym typeface="微软雅黑" panose="020B0503020204020204" pitchFamily="34" charset="-122"/>
              </a:rPr>
              <a:t>用于分布式数据密集型参数应用。</a:t>
            </a:r>
            <a:endParaRPr lang="en-US" altLang="zh-CN" sz="1600" b="0" i="0">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阿姆达尔定律</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：忽略所有系统或通信开销的</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情况下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N个处理器并行的加速比</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(rs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rp</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分别</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表示串行、并行执行的比例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p>
          <a:p>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设计 三个方法</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串行算法的直接并行化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从问题描述开始设计并行算法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借用已有算法求解新问题 </a:t>
            </a:r>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四个步骤</a:t>
            </a:r>
            <a:r>
              <a:rPr lang="en-US" altLang="zh-CN"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划分</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：分解成小的任务</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开拓并发性。先域分解再功能分解</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使数据集和计算集互不相交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通讯</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：确定诸任务间的数据交换</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监测划分的合理性。 四种通讯模式：局部</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全局通讯、结构化</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非结构化通讯、静态</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动态通讯、同步</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异步通讯</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组合</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：依据任务的局部性</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组合成更大的任务。合并小尺寸任务</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减少任务数</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通过增加任务的粒度和重复计算，可以减少通讯成本</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保持映射和扩展的灵活性，降低软件工程成本</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通讯量与任务子集的表面成正比，计算量与任务子集的体积成正比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映射</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：将每个任务分配到处理器上</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提高算法的性能</a:t>
            </a:r>
          </a:p>
          <a:p>
            <a:endParaRPr lang="zh-CN" altLang="en-US" sz="1600">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F874C34-8092-4F8D-95ED-E74133A2A3E1}"/>
                  </a:ext>
                </a:extLst>
              </p:cNvPr>
              <p:cNvSpPr txBox="1"/>
              <p:nvPr/>
            </p:nvSpPr>
            <p:spPr>
              <a:xfrm>
                <a:off x="9616590" y="3195917"/>
                <a:ext cx="2494549" cy="7396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i="1" smtClean="0">
                          <a:solidFill>
                            <a:schemeClr val="tx1"/>
                          </a:solidFill>
                          <a:latin typeface="Cambria Math" panose="02040503050406030204" pitchFamily="18" charset="0"/>
                          <a:sym typeface="微软雅黑" panose="020B0503020204020204" pitchFamily="34" charset="-122"/>
                        </a:rPr>
                        <m:t>𝑆𝑝𝑒𝑒𝑑𝑢𝑝</m:t>
                      </m:r>
                      <m:r>
                        <a:rPr lang="en-US" altLang="zh-CN" sz="1600" i="1" smtClean="0">
                          <a:solidFill>
                            <a:schemeClr val="tx1"/>
                          </a:solidFill>
                          <a:latin typeface="Cambria Math" panose="02040503050406030204" pitchFamily="18" charset="0"/>
                          <a:sym typeface="微软雅黑" panose="020B0503020204020204" pitchFamily="34" charset="-122"/>
                        </a:rPr>
                        <m:t>=</m:t>
                      </m:r>
                      <m:f>
                        <m:fPr>
                          <m:ctrlPr>
                            <a:rPr lang="en-US" altLang="zh-CN" sz="1600" b="0" i="1" smtClean="0">
                              <a:solidFill>
                                <a:schemeClr val="tx1"/>
                              </a:solidFill>
                              <a:latin typeface="Cambria Math" panose="02040503050406030204" pitchFamily="18" charset="0"/>
                              <a:sym typeface="微软雅黑" panose="020B0503020204020204" pitchFamily="34" charset="-122"/>
                            </a:rPr>
                          </m:ctrlPr>
                        </m:fPr>
                        <m:num>
                          <m:r>
                            <a:rPr lang="en-US" altLang="zh-CN" sz="1600" i="1" smtClean="0">
                              <a:solidFill>
                                <a:schemeClr val="tx1"/>
                              </a:solidFill>
                              <a:latin typeface="Cambria Math" panose="02040503050406030204" pitchFamily="18" charset="0"/>
                              <a:sym typeface="微软雅黑" panose="020B0503020204020204" pitchFamily="34" charset="-122"/>
                            </a:rPr>
                            <m:t>1</m:t>
                          </m:r>
                        </m:num>
                        <m:den>
                          <m:sSub>
                            <m:sSubPr>
                              <m:ctrlPr>
                                <a:rPr lang="en-US" altLang="zh-CN" sz="1600" i="1">
                                  <a:solidFill>
                                    <a:schemeClr val="tx1"/>
                                  </a:solidFill>
                                  <a:latin typeface="Cambria Math" panose="02040503050406030204" pitchFamily="18" charset="0"/>
                                  <a:sym typeface="微软雅黑" panose="020B0503020204020204" pitchFamily="34" charset="-122"/>
                                </a:rPr>
                              </m:ctrlPr>
                            </m:sSubPr>
                            <m:e>
                              <m:r>
                                <a:rPr lang="en-US" altLang="zh-CN" sz="1600" i="1">
                                  <a:solidFill>
                                    <a:schemeClr val="tx1"/>
                                  </a:solidFill>
                                  <a:latin typeface="Cambria Math" panose="02040503050406030204" pitchFamily="18" charset="0"/>
                                  <a:sym typeface="微软雅黑" panose="020B0503020204020204" pitchFamily="34" charset="-122"/>
                                </a:rPr>
                                <m:t>𝑟</m:t>
                              </m:r>
                            </m:e>
                            <m:sub>
                              <m:r>
                                <a:rPr lang="en-US" altLang="zh-CN" sz="1600" i="1">
                                  <a:solidFill>
                                    <a:schemeClr val="tx1"/>
                                  </a:solidFill>
                                  <a:latin typeface="Cambria Math" panose="02040503050406030204" pitchFamily="18" charset="0"/>
                                  <a:sym typeface="微软雅黑" panose="020B0503020204020204" pitchFamily="34" charset="-122"/>
                                </a:rPr>
                                <m:t>𝑠</m:t>
                              </m:r>
                            </m:sub>
                          </m:sSub>
                          <m:r>
                            <a:rPr lang="en-US" altLang="zh-CN" sz="1600" i="1">
                              <a:solidFill>
                                <a:schemeClr val="tx1"/>
                              </a:solidFill>
                              <a:latin typeface="Cambria Math" panose="02040503050406030204" pitchFamily="18" charset="0"/>
                              <a:sym typeface="微软雅黑" panose="020B0503020204020204" pitchFamily="34" charset="-122"/>
                            </a:rPr>
                            <m:t> +</m:t>
                          </m:r>
                          <m:f>
                            <m:fPr>
                              <m:ctrlPr>
                                <a:rPr lang="en-US" altLang="zh-CN" sz="1600" b="0" i="1" smtClean="0">
                                  <a:solidFill>
                                    <a:schemeClr val="tx1"/>
                                  </a:solidFill>
                                  <a:latin typeface="Cambria Math" panose="02040503050406030204" pitchFamily="18" charset="0"/>
                                  <a:sym typeface="微软雅黑" panose="020B0503020204020204" pitchFamily="34" charset="-122"/>
                                </a:rPr>
                              </m:ctrlPr>
                            </m:fPr>
                            <m:num>
                              <m:sSub>
                                <m:sSubPr>
                                  <m:ctrlPr>
                                    <a:rPr lang="en-US" altLang="zh-CN" sz="1600" i="1" smtClean="0">
                                      <a:solidFill>
                                        <a:schemeClr val="tx1"/>
                                      </a:solidFill>
                                      <a:latin typeface="Cambria Math" panose="02040503050406030204" pitchFamily="18" charset="0"/>
                                      <a:sym typeface="微软雅黑" panose="020B0503020204020204" pitchFamily="34" charset="-122"/>
                                    </a:rPr>
                                  </m:ctrlPr>
                                </m:sSubPr>
                                <m:e>
                                  <m:r>
                                    <a:rPr lang="en-US" altLang="zh-CN" sz="1600" i="1">
                                      <a:solidFill>
                                        <a:schemeClr val="tx1"/>
                                      </a:solidFill>
                                      <a:latin typeface="Cambria Math" panose="02040503050406030204" pitchFamily="18" charset="0"/>
                                      <a:sym typeface="微软雅黑" panose="020B0503020204020204" pitchFamily="34" charset="-122"/>
                                    </a:rPr>
                                    <m:t>𝑟</m:t>
                                  </m:r>
                                </m:e>
                                <m:sub>
                                  <m:r>
                                    <a:rPr lang="en-US" altLang="zh-CN" sz="1600" i="1">
                                      <a:solidFill>
                                        <a:schemeClr val="tx1"/>
                                      </a:solidFill>
                                      <a:latin typeface="Cambria Math" panose="02040503050406030204" pitchFamily="18" charset="0"/>
                                      <a:sym typeface="微软雅黑" panose="020B0503020204020204" pitchFamily="34" charset="-122"/>
                                    </a:rPr>
                                    <m:t>𝑝</m:t>
                                  </m:r>
                                </m:sub>
                              </m:sSub>
                            </m:num>
                            <m:den>
                              <m:r>
                                <a:rPr lang="en-US" altLang="zh-CN" sz="1600" i="1">
                                  <a:solidFill>
                                    <a:schemeClr val="tx1"/>
                                  </a:solidFill>
                                  <a:latin typeface="Cambria Math" panose="02040503050406030204" pitchFamily="18" charset="0"/>
                                  <a:sym typeface="微软雅黑" panose="020B0503020204020204" pitchFamily="34" charset="-122"/>
                                </a:rPr>
                                <m:t>𝑁</m:t>
                              </m:r>
                            </m:den>
                          </m:f>
                        </m:den>
                      </m:f>
                    </m:oMath>
                  </m:oMathPara>
                </a14:m>
                <a:endParaRPr lang="zh-CN" altLang="en-US" sz="16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xmlns="">
          <p:sp>
            <p:nvSpPr>
              <p:cNvPr id="12" name="文本框 11">
                <a:extLst>
                  <a:ext uri="{FF2B5EF4-FFF2-40B4-BE49-F238E27FC236}">
                    <a16:creationId xmlns:a16="http://schemas.microsoft.com/office/drawing/2014/main" id="{8F874C34-8092-4F8D-95ED-E74133A2A3E1}"/>
                  </a:ext>
                </a:extLst>
              </p:cNvPr>
              <p:cNvSpPr txBox="1">
                <a:spLocks noRot="1" noChangeAspect="1" noMove="1" noResize="1" noEditPoints="1" noAdjustHandles="1" noChangeArrowheads="1" noChangeShapeType="1" noTextEdit="1"/>
              </p:cNvSpPr>
              <p:nvPr/>
            </p:nvSpPr>
            <p:spPr>
              <a:xfrm>
                <a:off x="9616590" y="3195917"/>
                <a:ext cx="2494549" cy="739626"/>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4267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43F1FEF-2156-4FF2-AC53-85FFB502A5C8}"/>
              </a:ext>
            </a:extLst>
          </p:cNvPr>
          <p:cNvSpPr txBox="1"/>
          <p:nvPr/>
        </p:nvSpPr>
        <p:spPr>
          <a:xfrm>
            <a:off x="-26895" y="-35860"/>
            <a:ext cx="5674660" cy="7232749"/>
          </a:xfrm>
          <a:prstGeom prst="rect">
            <a:avLst/>
          </a:prstGeom>
          <a:noFill/>
        </p:spPr>
        <p:txBody>
          <a:bodyPr wrap="square">
            <a:spAutoFit/>
          </a:bodyPr>
          <a:lstStyle/>
          <a:p>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数据</a:t>
            </a:r>
            <a:r>
              <a:rPr lang="en-US" altLang="zh-CN"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指所有能输入到计算机并被计算机程序处理的符号的介质的总称，是用于输入电子计算机进行处理，具有一定意义的数字、字母、符号和模拟量等的通称</a:t>
            </a:r>
            <a:endPar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数据是信息的表达、载体，信息是 数据的内涵</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是形与质的关系。数据本身没有意义，数据只有对实体行为产生影响时才成为信息</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公式</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语义</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逻辑</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业务 ●代码</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业务</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软件应用系统</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非功能需求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存储</a:t>
            </a:r>
            <a:r>
              <a:rPr lang="zh-CN" altLang="en-US" sz="1600" dirty="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高性能：读写分离、数据缓存、分库分表</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、NoSQL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存储</a:t>
            </a:r>
            <a:r>
              <a:rPr lang="zh-CN" altLang="en-US" sz="1600" dirty="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高可用：主从、</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CAP理论</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存储高扩展：分库分表、NoSQL</a:t>
            </a:r>
            <a:endPar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读写分离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将数据库读写操作分散到不同的节点上</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数据库服务器搭建主从集群</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一主一从、一主多从都可以。</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数据库主机负责读写操作</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从机只负责读操作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数据库主机通过复制将数据同步到从机</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每台数据库服务器都存储了所有的业务数据。</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业务服务器将写操作发给数据库主机</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将读操作发给数据库从机。</a:t>
            </a:r>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主从复制延迟问题</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：如果业务服务器将数据写入到数据库主服务器后立刻进行读取</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此时读操作访问的是从机</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主机还没有将数据复制过来</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所以读不到最新数据</a:t>
            </a:r>
            <a:endPar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应对方案</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写操作后的读操作指定发给数据库主服务器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读从机失败后再读一次主机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关键业务读写操作全部指向主机</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非关键业务采用读写分离</a:t>
            </a:r>
            <a:endPar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主备复制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主机存储数据</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通过复制通道将数据复制到备机。</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●客户机</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无论读写操作</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都发送给主机</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备机不对外提供任何读写服务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主机故障情况下</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备机也不读写数据</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整个系统处于不可用状态</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但数据并没有全部丢失</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因为备机上有数据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如果主机能够恢复</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人工或自动</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客户端继续访问主机</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主机继续将数据复制给备机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如果主机不能恢复</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则需要人工升级备机为主机</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增加新备机</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切换访问链路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主机不能恢复的情况下</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成功写入主机但还没有复制到备机的数据可能会永远丢失</a:t>
            </a:r>
            <a:endPar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endParaRPr lang="zh-CN" altLang="en-US" sz="1600" b="1" dirty="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8" name="文本框 7">
            <a:extLst>
              <a:ext uri="{FF2B5EF4-FFF2-40B4-BE49-F238E27FC236}">
                <a16:creationId xmlns:a16="http://schemas.microsoft.com/office/drawing/2014/main" id="{A3646304-17C9-4FC6-A3FF-0F4ADD418CC7}"/>
              </a:ext>
            </a:extLst>
          </p:cNvPr>
          <p:cNvSpPr txBox="1"/>
          <p:nvPr/>
        </p:nvSpPr>
        <p:spPr>
          <a:xfrm>
            <a:off x="5608864" y="-44825"/>
            <a:ext cx="6583136" cy="7232749"/>
          </a:xfrm>
          <a:prstGeom prst="rect">
            <a:avLst/>
          </a:prstGeom>
          <a:noFill/>
        </p:spPr>
        <p:txBody>
          <a:bodyPr wrap="square">
            <a:spAutoFit/>
          </a:bodyPr>
          <a:lstStyle/>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如果主备间数据复制延迟</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由于备机并不对外提供读写操作</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因此对业务没有影响</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但如果延迟较多</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恰好此时主机又宕机了</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则可能丢失较多数据</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因此对于复制延迟也不能掉以轻心。一般的做法是做复制延迟的监控措施</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当延迟数据量较大时及时预警</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由人工干预处理</a:t>
            </a:r>
            <a:endParaRPr lang="en-US" altLang="zh-CN"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优点</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对于客户端来说</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不需要感知备机的存在</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即使灾难恢复后</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原来的备机被人工修改为主机后</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对于客户端来说</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只是认为主机的地址换了</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无需知道是原来的备机升级为主机了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对于主机和备机来说</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双方只需要进行数据复制即可</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无须进行状态判断和主备倒换等复杂操作。</a:t>
            </a:r>
          </a:p>
          <a:p>
            <a:r>
              <a:rPr lang="zh-CN" altLang="en-US" sz="1600" b="1">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缺点</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：备机仅是备份</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不提供读写操作</a:t>
            </a:r>
            <a:r>
              <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硬件浪费；故障后无法自动恢复</a:t>
            </a:r>
            <a:endParaRPr lang="en-US" altLang="zh-CN" sz="1600">
              <a:solidFill>
                <a:schemeClr val="dk1">
                  <a:lumMod val="100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主从复制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与主备复制的区别</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●只有主机可以写</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但主机和从机都可以读</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●主机出故障时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写操作不可用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但是读操作可以正常执行 </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优点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主机故障时，读操作不受影响</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从机提供读操作，发挥了硬件的性能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比主备复制复杂，客户端需要感知主从关系，并将不同的操作发给不同的机器进行处理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缺点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同主备</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需要人工的干预处理故障，效率低。</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主从倒换与主备倒换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关键的设计点：主备间状态判断、 倒换决策、数据冲突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互连式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主备机直接建立状态传递的渠道</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可以是网络连接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如各开一个端口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也可以是非网络连接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用串口线连接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可以是主机发送状态给备机，也可以是备机拉取主机的状态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可以和数据复制通道共用，也可以独立一条通道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状态传递通道可以是一条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也可以是多条，还可以是不同类型的通道混合</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如网络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串口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倒装方案</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主备机共享一个对于客户端来说唯一的地址</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如虚拟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IP)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客户端记录主备机各自的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IP,</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备机具有拒绝服务的能力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缺点</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状态传递通道本身故障了，则备机会主动升级为主机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虽然可以通过多通道来降低通道故障的机率，但是通道越多，后续的状态决策越复杂，特别是容易收到多种矛盾的信息</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中介式</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：主备机之间不直接连接，而都去连接第三方中介，通过中介来传递状态信息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主备机无须再建立和管理多种类型的状态传递连接通道，只要连接到中介即可，实际上降低了主备机的连接复杂度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状态决策更简单：无须考虑多种类型的 连接通道获取状态信息如何决策的问题。</a:t>
            </a:r>
          </a:p>
        </p:txBody>
      </p:sp>
    </p:spTree>
    <p:extLst>
      <p:ext uri="{BB962C8B-B14F-4D97-AF65-F5344CB8AC3E}">
        <p14:creationId xmlns:p14="http://schemas.microsoft.com/office/powerpoint/2010/main" val="1748438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20704490-F408-424B-B2CF-BFE9E124E8A8}"/>
              </a:ext>
            </a:extLst>
          </p:cNvPr>
          <p:cNvSpPr txBox="1"/>
          <p:nvPr/>
        </p:nvSpPr>
        <p:spPr>
          <a:xfrm>
            <a:off x="-17930" y="-26895"/>
            <a:ext cx="5593976" cy="6986528"/>
          </a:xfrm>
          <a:prstGeom prst="rect">
            <a:avLst/>
          </a:prstGeom>
          <a:noFill/>
        </p:spPr>
        <p:txBody>
          <a:bodyPr wrap="square">
            <a:spAutoFit/>
          </a:bodyPr>
          <a:lstStyle/>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状态决策</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的步骤： ●无论主机还是备机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初始状态都是备机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并且只要与中介断开连接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就将自己降级为备机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因此可能出现双备机的情况 ●主机与中介断连后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中介能够立刻告知备机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备机将主机升级为主机 ●如果是网络中断导致主机与中介断连</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主机自己会降级为备机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网络恢复后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旧的主机以新的备机身份向中介上报自己的状态 ●如果是掉电重启或者进程重启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旧的主机初始状态为备机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与中介恢复连接后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发现已经有主机了</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保持自己备机状态不变 ●主备机与中介连接都正常的情况下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按照实际的状态决定是否进行倒换</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如响应超时</a:t>
            </a:r>
            <a:endPar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模拟式</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：主备机之间并不传递任何</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状态数据</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而是</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备机模拟成为一</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个客户端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向</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主机发起模拟的</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读写操作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根据</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读写操作的响应情况来判断主机的</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状态。</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实现更简单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省去了状态传递通道的建立和管理工作。模拟式读写操作获取状态信息只有响应信息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HTTP404</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、超时等</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缺点</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没有互连式那么多样</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基于有限的状态来做状态决策</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可能出现偏差</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主主复制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两台机器都是主机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互相将数据复制给对方</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客户端可以任意挑选其中一台进行读写操作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一台主机故障情况下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客户端只需要将读写操作发送给主机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即可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反之亦然。</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如果故障主机能够恢复</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则客户端继续访问两台主机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两台主机继续相互复制对方数据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如果故障主机不能恢复</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则需要人工操作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增加一台新的机器为主机</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原有故障主机不能恢复的情况下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成功写入原有故障主机但没有复制到正常主机的数据会丢失</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如果两台主机间复制延迟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则可能出现客户端刚写入的数据</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在另一台主机上读取不到。</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优点</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：两台主机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无倒换概念；客户端无须区分主备机身份；</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缺点</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必须保证数据能够双向复制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然而很多数据无法双向复制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如售票</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数据集中集群</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即一主多备</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写操作只能发给主机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a:t>
            </a:r>
            <a:endPar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a:extLst>
              <a:ext uri="{FF2B5EF4-FFF2-40B4-BE49-F238E27FC236}">
                <a16:creationId xmlns:a16="http://schemas.microsoft.com/office/drawing/2014/main" id="{752F55AD-20C0-49DA-92C6-AED89D4E9C85}"/>
              </a:ext>
            </a:extLst>
          </p:cNvPr>
          <p:cNvSpPr txBox="1"/>
          <p:nvPr/>
        </p:nvSpPr>
        <p:spPr>
          <a:xfrm>
            <a:off x="5576046" y="0"/>
            <a:ext cx="6517342" cy="6740307"/>
          </a:xfrm>
          <a:prstGeom prst="rect">
            <a:avLst/>
          </a:prstGeom>
          <a:noFill/>
        </p:spPr>
        <p:txBody>
          <a:bodyPr wrap="square" rtlCol="0">
            <a:spAutoFit/>
          </a:bodyPr>
          <a:lstStyle/>
          <a:p>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使用主备</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备机不能读</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如果使用主从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从机也可以读</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复杂度高●</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多备即多通道，增加了主机的复制压力，同时增加了对正常读写的压力</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实践中，需要考虑降低该压力</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多通道，情况不一，容易导致数据不一致，需 要在备机之间进行数据一致性检查和修正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多备对单主状态的检测结果不一致，容易出现不同的判断和决策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单主多备，当主机宕机，如何重新选主，需要算法。</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数据分散集群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多个服务器组成一个集群，每台服务器都会负责存储一部分数据，为了提升硬件利用率，每台服务器又会备份一部分数据。●复杂度在于如何将数据分配到不同的服务器上：</a:t>
            </a:r>
          </a:p>
          <a:p>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●均衡性：保证数据分区基本均衡 ●容错性：部分服务器故障后，这些服务器上的数据分区需要分配给其 他服务器 ●可伸缩性：当集群容量不够，扩充新的服务器后，算法能够自动将数据分区迁移到新服务器，并保证扩容后所有服务器的均衡性 ●必须要有一个角色来负责执行数据分配算法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可以是独立服务器，如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HDFS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架构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也可以是集群选举出的服务器，也称之为主机 ，但职责完全不同，如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Elasticsearch</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两者区别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数据读写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集中集群中客户端只能将数据写到主机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分散集群架构中，可以向任意服务器中读写数据。●</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应用场景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数据集中集群适合数据量不大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集群机器数量不多</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个位数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的场景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ZooKeeper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集群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数据分散集群，由于其良好的可伸缩性，适合业务数据量巨大、集群 机器数量庞大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上千台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的业务场景，如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Hadoop</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集群</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数据库</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存储数据的文件的集合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数据库实例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操作数据的程序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分库分表</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本质是数据拆分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对数据进行分而治之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将一个表结构分为多个表，或者将一个表的数据分片后放入多个表，这些表可以放在同一个库里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也可以放到不同的库里，甚至可以放在不同的数据库实例上</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垂直拆分</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根据业务的维度，将原本的一个库</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表拆分为多个库，每个库与原有的结构不同。</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水平拆分</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根据分片算法，将一个库</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表拆分为多个库，每个库依旧保留原有的结构</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仅仅改变了规模和大小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p>
        </p:txBody>
      </p:sp>
    </p:spTree>
    <p:extLst>
      <p:ext uri="{BB962C8B-B14F-4D97-AF65-F5344CB8AC3E}">
        <p14:creationId xmlns:p14="http://schemas.microsoft.com/office/powerpoint/2010/main" val="3048742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64C12E1A-BD1B-41EE-8AD2-8615CEC8A215}"/>
              </a:ext>
            </a:extLst>
          </p:cNvPr>
          <p:cNvSpPr txBox="1"/>
          <p:nvPr/>
        </p:nvSpPr>
        <p:spPr>
          <a:xfrm>
            <a:off x="5585012" y="-30480"/>
            <a:ext cx="6606988" cy="7232749"/>
          </a:xfrm>
          <a:prstGeom prst="rect">
            <a:avLst/>
          </a:prstGeom>
          <a:noFill/>
        </p:spPr>
        <p:txBody>
          <a:bodyPr wrap="square">
            <a:spAutoFit/>
          </a:bodyPr>
          <a:lstStyle/>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代理分片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在应用层和数据库层之间增加一个代理层，把分片的路由规 则配置在代理层，代理层对外提供与</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JDBC</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兼容的接口给应用层。●应用层的开发人员不用关心分片规则，只需关心业务逻辑的实现，待业务 逻辑实现之后，在代理层配置路由规则即可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代理层的引入增加了一层 网络传输，对性能会造成影响 ●需要维护代理层，增加了人员和硬件的成本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可用的框架：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Cobar</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Mycat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等。</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支持事务的分布式数据库</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：很多产品如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OceanBase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等对外提供可伸缩的体系架构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并提供一定的分布式事务支持</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将可伸缩的特点和分布式事务的实现包装到分布式数据库内部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对使用者透明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使用者不需要直接控制这些特性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目前不太适用于交易系统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较多用于大数据日志系统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统计系统、查询系统、社交网络等</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垂直切分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按照业务将表进行拆分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将其分布到不同数据库上</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不同业务模块的数据可以分散到不同数据库服务器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(User,</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Pay, Commodity)</a:t>
            </a:r>
            <a:endParaRPr lang="zh-CN" altLang="en-US"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●可以冷热分离，根据数据的活跃度将数据进行拆分 ●冷数据：更新频率低</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查询次数多的数据 ●热数据：更新频率高的数据。●可以人为将一个表中的内容划分为多个表，例如冷数据的表放在查询性能高的服务器，而将热数据的表并部署到更新性能高的服务器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●业务清晰，拆分规则明确 ●容易整合或扩展 ●按照成本、应用的等级或类型等将表放到不同的机器上，便于管理 ●便于实现动静分离、冷热分离的数据库表的设计模式 ●数据维护简单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缺点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：●部分业务表无法关联，只能通过接口方式解决，提高了系统的复杂度 ●受每种业务的不同限制，存在单库性能瓶颈，不易进行数据扩展和提升性能 ●事务处理复杂</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水平切分</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：不是将表进行分类</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而是将其按照某个字段的某种规则分散到多个库中</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在每个表中包含一部分数据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所有表加起来是全量数据。即将数据按一定规律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按行切分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并分配到不同的库表里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表结构完全一样。</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●路由过程：分库分表后</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数据将分布到不同的分片表中</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通过分库分表规则查找到对应的表和库的过程叫做路由 ●在设计表时需要确定对表按照什么样的规则进行分库分表。例如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当生成新用户时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程序得确定将此用户的信息添加到哪个表中。同样</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在登录时我们需要通过用户的账号找到数</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E36133DE-BE92-4959-980D-6CB95E2803EA}"/>
              </a:ext>
            </a:extLst>
          </p:cNvPr>
          <p:cNvSpPr txBox="1"/>
          <p:nvPr/>
        </p:nvSpPr>
        <p:spPr>
          <a:xfrm>
            <a:off x="0" y="-53369"/>
            <a:ext cx="5710518" cy="6986528"/>
          </a:xfrm>
          <a:prstGeom prst="rect">
            <a:avLst/>
          </a:prstGeom>
          <a:noFill/>
        </p:spPr>
        <p:txBody>
          <a:bodyPr wrap="square" rtlCol="0">
            <a:spAutoFit/>
          </a:bodyPr>
          <a:lstStyle/>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发展阶段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●单库单表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所有用户数据都存放在同一数据库的</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User</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表中● 单库多表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User</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表中的数据水平切分，产生多个结构完全一样的表，如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User0,</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User1…UserN</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，所有表的数据的总量不变● 多库多表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水平切分，将切分的数据库和表水平地分散到不同的数据库实例上</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什么时候需要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●数据库中表的数量达到了一定量级，需要分解单表的大数据量对索引查询带来的压力，并方便对索引和表结构的变更 ●数据库的吞吐量达到了瓶颈，就需要增加数据库实例，利用多个数据库实例来分解大量的数据库请求带来的系统压力 ●如果希望在扩容时对应用层的配置改变最少，就需要在每个数据库实例中预留足够的数据库数量</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16</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亿条数据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分解到</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个数据库实例里，每个数据库实例包含</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个数据库，每个数据库里有</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个表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那么一共有</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32</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个表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平均每个表中有</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5000</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万条数据</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如何分库分表</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客户端分片</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使用分库分表的数据库的应用层直接操作分片逻辑，分片规则需要在同一个应用的多个节点间进行同步，每个应用层都嵌入一个操作切片的逻辑实现，一般通过依赖</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Jar</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包来实现</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方式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在应用层直接实现：直接在应用层读取分片规则</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然后解析分片规则</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据此实现切分的路由逻辑。需要侵入业务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但实现简单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适合快速上线</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切分逻辑由开发者自行定义</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容易调试维护。但要求开发者既要实现业务逻辑</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还需要实现框架需求。该实现方式会让数据库保持的连接比较多</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对整体应用服务器池的维护将造成压力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通过定制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JDBC</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协议实现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可让开发者集中精力实现业务逻辑</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无须关心分库分表的实现。也就是针对业务逻辑层提供与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JDBC</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一致的接口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分库分表在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JDBC</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的内部实现。开发者需要理解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JDBC</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协议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通过定制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ORM</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框架实现：分片规则实现到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ORM</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框架中或者通过</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ORM</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框架支持的扩展机制来完成分库分表的逻辑。如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Mybatis</a:t>
            </a:r>
          </a:p>
        </p:txBody>
      </p:sp>
    </p:spTree>
    <p:extLst>
      <p:ext uri="{BB962C8B-B14F-4D97-AF65-F5344CB8AC3E}">
        <p14:creationId xmlns:p14="http://schemas.microsoft.com/office/powerpoint/2010/main" val="630154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5D19077D-116F-417A-9C1F-07EBBE5F88EA}"/>
              </a:ext>
            </a:extLst>
          </p:cNvPr>
          <p:cNvSpPr txBox="1"/>
          <p:nvPr/>
        </p:nvSpPr>
        <p:spPr>
          <a:xfrm>
            <a:off x="5647762" y="-316"/>
            <a:ext cx="6615357" cy="7232749"/>
          </a:xfrm>
          <a:prstGeom prst="rect">
            <a:avLst/>
          </a:prstGeom>
          <a:noFill/>
        </p:spPr>
        <p:txBody>
          <a:bodyPr wrap="square">
            <a:spAutoFit/>
          </a:bodyPr>
          <a:lstStyle/>
          <a:p>
            <a:pPr eaLnBrk="0" fontAlgn="base" hangingPunct="0">
              <a:spcBef>
                <a:spcPct val="0"/>
              </a:spcBef>
              <a:spcAft>
                <a:spcPct val="0"/>
              </a:spcAft>
            </a:pPr>
            <a:r>
              <a:rPr kumimoji="0" lang="zh-CN" altLang="en-US" sz="1600" b="1"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缺点</a:t>
            </a:r>
            <a:r>
              <a:rPr kumimoji="0" lang="en-US" altLang="zh-CN" sz="1600" b="1"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同步阻塞问题</a:t>
            </a: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当参与节点占有公共资源时，其他节点访问公共资源处于阻塞状态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单点故障</a:t>
            </a: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一旦协调者发生故障</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参与者会一直阻塞下去</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尤其在第二阶段</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，如果是协调者挂掉</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可以重新选举一个协调者</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但是如果协调者宕机</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那么无法解决</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数据不一致</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在二阶段提交中，当协调者向参与者发送</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commit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请求之后，发生了局部网络异常或者在发送</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commit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请求过程中协调者发生了故障，这会导致只有一部分参与者接受到了</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commit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请求。 而在这部分参与者接到</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commit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请求之后就会执行</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commit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操作。但是其他部分未接到</a:t>
            </a:r>
            <a:r>
              <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commit</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请求的机器则无法执行事务提交。于是整个分布式系统便出现了数据不一致性的现象。</a:t>
            </a:r>
            <a:endPar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eaLnBrk="0" fontAlgn="base" hangingPunct="0">
              <a:spcBef>
                <a:spcPct val="0"/>
              </a:spcBef>
              <a:spcAft>
                <a:spcPct val="0"/>
              </a:spcAft>
            </a:pPr>
            <a:r>
              <a:rPr kumimoji="0" lang="zh-CN" altLang="en-US" sz="1600" b="1"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三阶段提交协议</a:t>
            </a:r>
            <a:r>
              <a:rPr kumimoji="0" lang="en-US" altLang="zh-CN" sz="1600" b="1"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针对单点故障问题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在第一</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二阶段间加入准备阶段</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当协调者故障后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参与者可以通过超时提交来避免阻塞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canCommit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阶段</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：和两阶段的请求阶段很像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协调者向参与者发送</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commit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请求，参与者如果可以提交就返回</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yes,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否则返回</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no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preCommit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阶段</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：协调者根据参与者</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canCommit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阶段的响应来决定是否可以继续事务的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preCommit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操作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所有参与者的反馈都是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yes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：那么进行事务的预执行</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协调者向所有参与者发送</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preCommit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请求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并进入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prepared</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阶段。参与者接收到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preCommit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请求后会执行事务操作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并写</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undo</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redo</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日志中</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成功执行事务后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返回</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ACK</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响应</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并等待最终指令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参与者的反馈有一个是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No</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或是等待超时之后协调者都没收到响应：那么就中断事务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协调者向所有的参与者发送</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abort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请求。参与者在收到来自协调者的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abort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请求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或超时后仍未收到协调者请求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执行事务中断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doCommit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阶段</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：协调者根据参与者</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preCommit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阶段的响应来决定是否可以继续事务的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doCommit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操作。</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协调者从参与者得到了</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ACK</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的反馈：协调者接收到参与者发送的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ACK</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响应</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那么它将进入提交状态</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并向所有参与者发送</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doCommit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请求。参与者接收到请求后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执行正式的事务提交</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并在完成事务提交之后释放所有事务资源</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并向协调者发送</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haveCommitted</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ACK</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响应。那么协调者收到这个</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ACK</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响应之后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完成任务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协调者从参与者没有得到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ACK</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的反馈</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也可能是接收者发送的不是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ACK</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响应</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也可能是响应超时：执行事务中断</a:t>
            </a:r>
            <a:endPar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p:txBody>
      </p:sp>
      <p:sp>
        <p:nvSpPr>
          <p:cNvPr id="2" name="文本框 1">
            <a:extLst>
              <a:ext uri="{FF2B5EF4-FFF2-40B4-BE49-F238E27FC236}">
                <a16:creationId xmlns:a16="http://schemas.microsoft.com/office/drawing/2014/main" id="{7B3D871C-0AF3-4BE8-BCBD-0CF87578DFDD}"/>
              </a:ext>
            </a:extLst>
          </p:cNvPr>
          <p:cNvSpPr txBox="1"/>
          <p:nvPr/>
        </p:nvSpPr>
        <p:spPr>
          <a:xfrm>
            <a:off x="-57375" y="-61276"/>
            <a:ext cx="5782235" cy="7571303"/>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据库中对应的记录。</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分片维度</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 按哈希切片</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：●对数据的某个字段求哈希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再除以分片总数后取模</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取模后相同的数据为一个分片</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这样将数据分成多个分片</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●优点</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数据切片比较均匀</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对数据压力分散的效果较好 ●缺点</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数据分散后</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对于查询需求需要进行聚合处理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按照时间切片</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：按照时间的范围将数据分布到不同的分片</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●单库单表的数据保持在一定的量级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有助于性能的提高 ●切分的表的结构相同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应用层改造较少</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只需要增加路由规则即可 ●提高了系统的稳定性和负载能力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缺点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：●切分后</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数据是分散的</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很难利用数据库的Join操作</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跨库Join性能差 ●拆分规则难以抽象 ●分片事务的一致性难以解决 ●数据扩容的难度和维护量极大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垂直与水平切分的共同点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：存在分布式事务的问题；存在跨节点Join的问题；存在跨节点合并排序、分页的问题；存在多数据源管理的问题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不同点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：垂直更偏向于业务拆分的过程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水平更偏向于技术性能指标</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CAP</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理论</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Consistency(</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一致性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任何一个读操作总是能读取到之前完成的写操作结果，也就是在分布式环境中，多点的数据是一致的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Availability(</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可用性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每一个操作总是能够在确定的时间内返回，也就是系统随时都是可用的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Partition(</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分区容忍性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在出现网络分区的情况下，分离的系统也能正常运行</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●最多满足其中两个</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分布式存储系统中</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P</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是必须的，只有</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CP</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AP</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两种选择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CP</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模式：保证分布在网络上不同节点数据一致性，但对可用性支持不足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AP</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模式：以实现最终一致性来确保可用性和分区容忍性，但弱化了数据一致性要求。</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两阶段提交协议</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请求阶段</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事务协调者通知每个参与者</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在本地执行事务，写</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redo</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undo</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日志但不提交。请求阶段，参与者将告知协调者自己的决策</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同意或取消事务的执行</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提交阶段</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基于投票结果进行决策</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当且仅当所有的参与者同意提交事务，协调者才通知所有的参与者提交事务，否则通知所有的参与者取消事务</a:t>
            </a:r>
            <a:endParaRPr kumimoji="0" lang="en-US" altLang="zh-CN" sz="1600" b="1"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90884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CE64FF-6693-41B1-A483-928C72C0C314}"/>
              </a:ext>
            </a:extLst>
          </p:cNvPr>
          <p:cNvSpPr txBox="1"/>
          <p:nvPr/>
        </p:nvSpPr>
        <p:spPr>
          <a:xfrm>
            <a:off x="5629835" y="-48039"/>
            <a:ext cx="6562165" cy="7263527"/>
          </a:xfrm>
          <a:prstGeom prst="rect">
            <a:avLst/>
          </a:prstGeom>
          <a:noFill/>
        </p:spPr>
        <p:txBody>
          <a:bodyPr wrap="square">
            <a:spAutoFit/>
          </a:bodyPr>
          <a:lstStyle/>
          <a:p>
            <a:pPr eaLnBrk="0" fontAlgn="base" hangingPunct="0">
              <a:spcBef>
                <a:spcPct val="0"/>
              </a:spcBef>
              <a:spcAft>
                <a:spcPct val="0"/>
              </a:spcAft>
            </a:pPr>
            <a:r>
              <a:rPr kumimoji="0" lang="zh-CN"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分库分表引起的</a:t>
            </a:r>
            <a:r>
              <a:rPr kumimoji="0" lang="zh-CN" altLang="zh-CN" sz="1600" b="1"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问题</a:t>
            </a: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扩容与迁移</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en-US"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处理方法</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1</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按照新旧分片规则</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对新旧数据库进</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双写 2</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将双写前按照旧分片规则写</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入</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的历史数据</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根据新分片规则迁移写入新的数据库 3</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将按照旧的分片规则查询改为按照新的分片规则查询 4</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将双写数据库逻辑从代码中下线</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只按照新的分片规则写入数据 5</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删除按照旧分片规则写入的历史数据</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数据</a:t>
            </a:r>
            <a:r>
              <a:rPr kumimoji="0" lang="zh-CN" altLang="en-US"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一</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致性问题</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由于数据量大</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通常会造成不一致问题</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因此</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通常先清理旧数据</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洗完后再迁移到新规则的新数据库下</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再做全量对比。还需要对比评估迁移过程中是否有数据更新</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如果有需要迭代清洗</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直至一致。 如果数据量巨大</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无法全量对比</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需要抽样对比</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抽样特征需要根据业务特点进行选取。 线上记录迁移过程中的更新操作日志</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迁移后根据更新日志与历史数据共同决定数据的最新状态</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以达到迁移数据的最终一致性。</a:t>
            </a:r>
            <a:r>
              <a:rPr lang="zh-CN"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动静数据分离问题</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：对于一些动静敏感的数据</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如交易数据</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最好将动静数据分离。选取时间点对静历史数据进行迁移。</a:t>
            </a:r>
            <a:endParaRPr kumimoji="0" lang="en-US"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R="0" lvl="0" algn="l" defTabSz="914400" rtl="0" eaLnBrk="0" fontAlgn="base" latinLnBrk="0" hangingPunct="0">
              <a:lnSpc>
                <a:spcPct val="100000"/>
              </a:lnSpc>
              <a:spcBef>
                <a:spcPct val="0"/>
              </a:spcBef>
              <a:spcAft>
                <a:spcPct val="0"/>
              </a:spcAft>
              <a:buClrTx/>
              <a:buSzTx/>
              <a:tabLst/>
            </a:pPr>
            <a:r>
              <a:rPr kumimoji="0" lang="zh-CN" altLang="zh-CN" sz="1600" b="1"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查询问题</a:t>
            </a:r>
            <a:r>
              <a:rPr kumimoji="0" lang="zh-CN" altLang="en-US"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在分库分表以后</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如果查询的标准是分片的主键</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则可以通过分片规则再次路由并查询</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但是对于其他主键的查询、范围查询、关联查询、查询结果排序等</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并不是按照分库分表维度来查询的。</a:t>
            </a:r>
            <a:endPar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eaLnBrk="0" fontAlgn="base" hangingPunct="0">
              <a:spcBef>
                <a:spcPct val="0"/>
              </a:spcBef>
              <a:spcAft>
                <a:spcPct val="0"/>
              </a:spcAft>
            </a:pPr>
            <a:r>
              <a:rPr kumimoji="0" lang="zh-CN" altLang="zh-CN" sz="160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解决方案</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在多个分片表查询后合并数据集</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效率很低</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按查询需求定义多分片维度</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形成多张分片表</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空间换时间</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通过搜索引擎解决</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如果有实时要求</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还需要实时搜索。</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难度大</a:t>
            </a:r>
            <a:r>
              <a:rPr kumimoji="0" lang="en-US" altLang="zh-CN" sz="1600" b="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分布式事务问题</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：多库多表分布式所引发的一致性问题。</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同组数据跨库问题</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：要尽量把同一组数据放到同一台数据库服务器上</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不但在某些场景下可以利用本地事务的强一致性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还可以使这组数据实现自治。</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pPr eaLnBrk="0" fontAlgn="base" hangingPunct="0">
              <a:spcBef>
                <a:spcPct val="0"/>
              </a:spcBef>
              <a:spcAft>
                <a:spcPct val="0"/>
              </a:spcAft>
            </a:pP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数据缓存 </a:t>
            </a:r>
            <a:endParaRPr lang="en-US" altLang="zh-CN" sz="1600" b="1">
              <a:latin typeface="微软雅黑" panose="020B0503020204020204" pitchFamily="34" charset="-122"/>
              <a:ea typeface="微软雅黑" panose="020B0503020204020204" pitchFamily="34" charset="-122"/>
              <a:sym typeface="微软雅黑" panose="020B0503020204020204" pitchFamily="34" charset="-122"/>
            </a:endParaRPr>
          </a:p>
          <a:p>
            <a:pPr eaLnBrk="0" fontAlgn="base" hangingPunct="0">
              <a:spcBef>
                <a:spcPct val="0"/>
              </a:spcBef>
              <a:spcAft>
                <a:spcPct val="0"/>
              </a:spcAft>
            </a:pP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概念</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用于存储数据的硬件或软件组件，以使得后续更快访问响应的数据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缓存中的数据可能是提前计算好的结果、数据的副本等</a:t>
            </a:r>
          </a:p>
          <a:p>
            <a:pPr eaLnBrk="0" fontAlgn="base" hangingPunct="0">
              <a:spcBef>
                <a:spcPct val="0"/>
              </a:spcBef>
              <a:spcAft>
                <a:spcPct val="0"/>
              </a:spcAft>
            </a:pP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作用</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主要解决高并发，热点数据访问的性能问题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提供高性能的数据快速访问。</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原理</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将数据写入到读取速度更快的存储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将数据缓存到离应用最近的位置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将数据缓存到离用户最近的位置</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endParaRPr lang="en-US" altLang="zh-CN" sz="1600" b="1">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p:txBody>
      </p:sp>
      <p:sp>
        <p:nvSpPr>
          <p:cNvPr id="11" name="文本框 10">
            <a:extLst>
              <a:ext uri="{FF2B5EF4-FFF2-40B4-BE49-F238E27FC236}">
                <a16:creationId xmlns:a16="http://schemas.microsoft.com/office/drawing/2014/main" id="{F8CD76E8-4249-434E-88DB-8818C36BA51B}"/>
              </a:ext>
            </a:extLst>
          </p:cNvPr>
          <p:cNvSpPr txBox="1"/>
          <p:nvPr/>
        </p:nvSpPr>
        <p:spPr>
          <a:xfrm>
            <a:off x="-17930" y="-57004"/>
            <a:ext cx="5728447" cy="7017306"/>
          </a:xfrm>
          <a:prstGeom prst="rect">
            <a:avLst/>
          </a:prstGeom>
          <a:noFill/>
        </p:spPr>
        <p:txBody>
          <a:bodyPr wrap="square">
            <a:spAutoFit/>
          </a:bodyPr>
          <a:lstStyle/>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最大努力保证</a:t>
            </a:r>
            <a:r>
              <a:rPr lang="zh-CN" altLang="en-US" sz="1600" b="1"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模式</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：适用于对一致性</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要求并不</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十分严格</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但是</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对性能</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要求较高的场景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实现方法</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：在更新多个</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资源时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将</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多个资源的提交尽量延后到最后</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一刻处理</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业务流程</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出现问题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所有资源更新都</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回滚</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保持</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事务一致。以消息队列消息消费和更新数据库为例</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开始消息事务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开始数据库事务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en-US" altLang="zh-CN"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接收消息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en-US" altLang="zh-CN"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更新数据库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5</a:t>
            </a:r>
            <a:r>
              <a:rPr lang="en-US" altLang="zh-CN"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提交数据库事务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6</a:t>
            </a:r>
            <a:r>
              <a:rPr lang="en-US" altLang="zh-CN"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提交消息事务</a:t>
            </a:r>
            <a:endParaRPr lang="en-US" altLang="zh-CN"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事务补偿机制</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：在数据库分库分表后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如果涉及的多个更新操作在某一个数据库范围内完成</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则可以使用数据库内的本地事务保证一致性。</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对于跨库的多个操作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可通过补偿和重试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使其在一定时间窗口内完成操作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这样既保证了事务的最终一致性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又突破了事务遇到问题就回滚的传统思想。</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如果采用事务补偿机制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则在遇到问题时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需要记录遇到问题的环境、信息、步骤、状态等</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后续通过重试机制使其达到最终一致性。</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事务路由</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：无论使用哪种分布式事务处理方法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都需要对分库分表的多个数据源路由事务。如果更新操作在一个数据库实例内发生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便可以使用数据源的事务来处理。对于跨数据源的事务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可通过在应用层使用最大努力保证模式和事务补偿机制来达成事务的一致性。这就需要通过编写程序来选择数据库的事务管理器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即事务路由。</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自动提交事务路由</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通过依赖</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JDBC</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数据源的自动提交事务特性，对任何数据库进行更新操作后会自动提交事务，不需要开发人员手动操作事务和配置事务，只能满足简单的业务逻辑需求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可编程事务路由</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通常采用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Spring</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的声明式的事务来管理数据库事务，在分库分表时， 事务处理是个问题，在一个需要开启事务的方法中，需要动态地确定 开启哪个数据库实例的事务，也就是说在每个开启事务的方法调用前就必须确定开启哪个数据源的事务。</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声明式事务路由</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即在实现的方法上直接声明事务的处理注解，注解包含使用哪个数据 库分片的事务管理器的信息</a:t>
            </a:r>
          </a:p>
        </p:txBody>
      </p:sp>
    </p:spTree>
    <p:extLst>
      <p:ext uri="{BB962C8B-B14F-4D97-AF65-F5344CB8AC3E}">
        <p14:creationId xmlns:p14="http://schemas.microsoft.com/office/powerpoint/2010/main" val="2859949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08341559-ECC6-4F51-B8BD-C44B4D4CCBC0}"/>
              </a:ext>
            </a:extLst>
          </p:cNvPr>
          <p:cNvSpPr txBox="1"/>
          <p:nvPr/>
        </p:nvSpPr>
        <p:spPr>
          <a:xfrm>
            <a:off x="-23448" y="-48898"/>
            <a:ext cx="6017848" cy="7201972"/>
          </a:xfrm>
          <a:prstGeom prst="rect">
            <a:avLst/>
          </a:prstGeom>
          <a:noFill/>
        </p:spPr>
        <p:txBody>
          <a:bodyPr wrap="square">
            <a:spAutoFit/>
          </a:bodyPr>
          <a:lstStyle/>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存储介质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内存：最快的选择，无需额外的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I/O</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开销，缺点是没有持久化到物理磁盘，一旦应用异常或重新启动，数据很可能丢失。</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硬盘：很多缓存框架会结合使用内存和硬盘，在内存分配空间满了或是在异常的情况下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可以被动或主动的将内存空间数据持久化到硬盘中，达到释放空间或备份数据的目的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数据库：非传统数据库，而是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key-value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存储结构的特殊数据库</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(Berkeley DB</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，响应速度和吞吐量都远高于关系型数据库等。</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基本类型 本地缓存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应用中的缓存组件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应用和</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cache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是在同一个进程内部，请求缓存非常快速，没有过多的网络开销等，在单应用不需要集群支持或者集群情况下各节点无需互相通知的场景下使用本地缓存较合适；●缺点：因为缓存跟应用程序耦合，多个应用程序无法直接的共享缓存，各应用或集群的各节点都需要维护自己的单独缓存，对内存 是一种浪费。● 应用场景：缓存字典等常用数据。●缓存介质：硬盘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内存 ●实现方法：应用编码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中间件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Ehcache,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Guava Cache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等</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分布式缓存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与应用分离的缓存组件或服务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自身就是一个独立的应用，与本地应用隔离，多个应用可直接的共享缓存。●应用场景： 缓存经过复杂运算得出的数据</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缓存存储系统中频繁访问的热点数据，减轻存储系统压力 ●中间件：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Memcached, Redis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反向代理缓存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位于应用服务器，处理所有对</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WEB</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服务器的请求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请求的页面在代理服务器上有缓存的话，代理服务器直接将缓冲内容发送给用户。否则先向</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WEB</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服务器发出请求，取回数据，在本地缓存后再发送给用户。降低了向</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WEB</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服务器的请求数，从而降低了</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WEB</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服务器的负载。●应用场景：体积较小的静态文件资源，如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css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js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、图片 ● 开源实现：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Varnish,Nginx, Squid</a:t>
            </a:r>
          </a:p>
          <a:p>
            <a:r>
              <a:rPr lang="en-US" altLang="zh-CN" sz="1600" b="1">
                <a:solidFill>
                  <a:schemeClr val="dk1">
                    <a:lumMod val="100000"/>
                  </a:schemeClr>
                </a:solidFill>
                <a:latin typeface="微软雅黑" panose="020B0503020204020204" pitchFamily="34" charset="-122"/>
                <a:ea typeface="微软雅黑" panose="020B0503020204020204" pitchFamily="34" charset="-122"/>
              </a:rPr>
              <a:t>CDN</a:t>
            </a:r>
            <a:r>
              <a:rPr lang="zh-CN" altLang="en-US" sz="1600" b="1">
                <a:solidFill>
                  <a:schemeClr val="dk1">
                    <a:lumMod val="100000"/>
                  </a:schemeClr>
                </a:solidFill>
                <a:latin typeface="微软雅黑" panose="020B0503020204020204" pitchFamily="34" charset="-122"/>
                <a:ea typeface="微软雅黑" panose="020B0503020204020204" pitchFamily="34" charset="-122"/>
              </a:rPr>
              <a:t>缓存</a:t>
            </a:r>
            <a:r>
              <a:rPr lang="en-US" altLang="zh-CN" sz="1600" b="1">
                <a:solidFill>
                  <a:schemeClr val="dk1">
                    <a:lumMod val="100000"/>
                  </a:schemeClr>
                </a:solidFill>
                <a:latin typeface="微软雅黑" panose="020B0503020204020204" pitchFamily="34" charset="-122"/>
                <a:ea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rPr>
              <a:t>内容分发网络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rPr>
              <a:t>通过在现有互联网中增加一层新的网络架构</a:t>
            </a:r>
            <a:r>
              <a:rPr lang="en-US" altLang="zh-CN" sz="1600">
                <a:solidFill>
                  <a:schemeClr val="dk1">
                    <a:lumMod val="100000"/>
                  </a:schemeClr>
                </a:solidFill>
                <a:latin typeface="微软雅黑" panose="020B0503020204020204" pitchFamily="34" charset="-122"/>
                <a:ea typeface="微软雅黑" panose="020B0503020204020204" pitchFamily="34" charset="-122"/>
              </a:rPr>
              <a:t>(CDNS),</a:t>
            </a:r>
            <a:r>
              <a:rPr lang="zh-CN" altLang="en-US" sz="1600">
                <a:solidFill>
                  <a:schemeClr val="dk1">
                    <a:lumMod val="100000"/>
                  </a:schemeClr>
                </a:solidFill>
                <a:latin typeface="微软雅黑" panose="020B0503020204020204" pitchFamily="34" charset="-122"/>
                <a:ea typeface="微软雅黑" panose="020B0503020204020204" pitchFamily="34" charset="-122"/>
              </a:rPr>
              <a:t> 将网站内容发布到最接近用户的网络边缘，让用</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文本框 1">
            <a:extLst>
              <a:ext uri="{FF2B5EF4-FFF2-40B4-BE49-F238E27FC236}">
                <a16:creationId xmlns:a16="http://schemas.microsoft.com/office/drawing/2014/main" id="{1D1DC430-F9D3-4C1F-803E-15D7696012B5}"/>
              </a:ext>
            </a:extLst>
          </p:cNvPr>
          <p:cNvSpPr txBox="1"/>
          <p:nvPr/>
        </p:nvSpPr>
        <p:spPr>
          <a:xfrm>
            <a:off x="5886450" y="-48898"/>
            <a:ext cx="6305550" cy="6955750"/>
          </a:xfrm>
          <a:prstGeom prst="rect">
            <a:avLst/>
          </a:prstGeom>
          <a:noFill/>
        </p:spPr>
        <p:txBody>
          <a:bodyPr wrap="square" rtlCol="0">
            <a:spAutoFit/>
          </a:bodyPr>
          <a:lstStyle/>
          <a:p>
            <a:r>
              <a:rPr lang="zh-CN" altLang="en-US" sz="1600">
                <a:solidFill>
                  <a:schemeClr val="dk1">
                    <a:lumMod val="100000"/>
                  </a:schemeClr>
                </a:solidFill>
                <a:latin typeface="微软雅黑" panose="020B0503020204020204" pitchFamily="34" charset="-122"/>
                <a:ea typeface="微软雅黑" panose="020B0503020204020204" pitchFamily="34" charset="-122"/>
              </a:rPr>
              <a:t>户可以就近取得所需的内容。</a:t>
            </a:r>
            <a:r>
              <a:rPr lang="zh-CN" altLang="zh-CN" sz="18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zh-CN" sz="1800" kern="1200">
                <a:solidFill>
                  <a:srgbClr val="000000"/>
                </a:solidFill>
                <a:effectLst/>
                <a:latin typeface="微软雅黑" panose="020B0503020204020204" pitchFamily="34" charset="-122"/>
                <a:ea typeface="微软雅黑" panose="020B0503020204020204" pitchFamily="34" charset="-122"/>
                <a:cs typeface="+mn-cs"/>
              </a:rPr>
              <a:t> </a:t>
            </a:r>
            <a:r>
              <a:rPr lang="en-US" altLang="zh-CN" sz="1600">
                <a:solidFill>
                  <a:schemeClr val="dk1">
                    <a:lumMod val="100000"/>
                  </a:schemeClr>
                </a:solidFill>
                <a:latin typeface="微软雅黑" panose="020B0503020204020204" pitchFamily="34" charset="-122"/>
                <a:ea typeface="微软雅黑" panose="020B0503020204020204" pitchFamily="34" charset="-122"/>
              </a:rPr>
              <a:t>CDN</a:t>
            </a:r>
            <a:r>
              <a:rPr lang="zh-CN" altLang="en-US" sz="1600">
                <a:solidFill>
                  <a:schemeClr val="dk1">
                    <a:lumMod val="100000"/>
                  </a:schemeClr>
                </a:solidFill>
                <a:latin typeface="微软雅黑" panose="020B0503020204020204" pitchFamily="34" charset="-122"/>
                <a:ea typeface="微软雅黑" panose="020B0503020204020204" pitchFamily="34" charset="-122"/>
              </a:rPr>
              <a:t>目标：解决由于网络带宽小、用户访问量大、网点分布不均等原因所造成 的用户访问网站响应速度慢的问题。● 将一个服务器的内容平均分布到多个服务器上；智能识别服务器</a:t>
            </a:r>
            <a:r>
              <a:rPr lang="en-US" altLang="zh-CN" sz="1600">
                <a:solidFill>
                  <a:schemeClr val="dk1">
                    <a:lumMod val="100000"/>
                  </a:schemeClr>
                </a:solidFill>
                <a:latin typeface="微软雅黑" panose="020B0503020204020204" pitchFamily="34" charset="-122"/>
                <a:ea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rPr>
              <a:t>让用户获取离用户最近的服务器，提高访问速度。</a:t>
            </a:r>
            <a:endParaRPr lang="en-US" altLang="zh-CN" sz="1600">
              <a:solidFill>
                <a:schemeClr val="dk1">
                  <a:lumMod val="100000"/>
                </a:schemeClr>
              </a:solidFill>
              <a:latin typeface="微软雅黑" panose="020B0503020204020204" pitchFamily="34" charset="-122"/>
              <a:ea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rPr>
              <a:t>命中率</a:t>
            </a:r>
            <a:r>
              <a:rPr lang="en-US" altLang="zh-CN" sz="1600">
                <a:solidFill>
                  <a:schemeClr val="dk1">
                    <a:lumMod val="100000"/>
                  </a:schemeClr>
                </a:solidFill>
                <a:latin typeface="微软雅黑" panose="020B0503020204020204" pitchFamily="34" charset="-122"/>
                <a:ea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rPr>
              <a:t>返回正确结果数</a:t>
            </a:r>
            <a:r>
              <a:rPr lang="en-US" altLang="zh-CN" sz="1600">
                <a:solidFill>
                  <a:schemeClr val="dk1">
                    <a:lumMod val="100000"/>
                  </a:schemeClr>
                </a:solidFill>
                <a:latin typeface="微软雅黑" panose="020B0503020204020204" pitchFamily="34" charset="-122"/>
                <a:ea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rPr>
              <a:t>请求缓存次数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rPr>
              <a:t>命中率是衡量缓存有效性的重要指标</a:t>
            </a:r>
            <a:r>
              <a:rPr lang="en-US" altLang="zh-CN" sz="1600">
                <a:solidFill>
                  <a:schemeClr val="dk1">
                    <a:lumMod val="100000"/>
                  </a:schemeClr>
                </a:solidFill>
                <a:latin typeface="微软雅黑" panose="020B0503020204020204" pitchFamily="34" charset="-122"/>
                <a:ea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rPr>
              <a:t>它越高，表明缓存的使用率越高。</a:t>
            </a:r>
            <a:r>
              <a:rPr lang="zh-CN" altLang="en-US" sz="1600" b="1">
                <a:solidFill>
                  <a:schemeClr val="dk1">
                    <a:lumMod val="100000"/>
                  </a:schemeClr>
                </a:solidFill>
                <a:latin typeface="微软雅黑" panose="020B0503020204020204" pitchFamily="34" charset="-122"/>
                <a:ea typeface="微软雅黑" panose="020B0503020204020204" pitchFamily="34" charset="-122"/>
              </a:rPr>
              <a:t>最大元素</a:t>
            </a:r>
            <a:r>
              <a:rPr lang="en-US" altLang="zh-CN" sz="1600">
                <a:solidFill>
                  <a:schemeClr val="dk1">
                    <a:lumMod val="100000"/>
                  </a:schemeClr>
                </a:solidFill>
                <a:latin typeface="微软雅黑" panose="020B0503020204020204" pitchFamily="34" charset="-122"/>
                <a:ea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rPr>
              <a:t>最大空间）</a:t>
            </a:r>
            <a:r>
              <a:rPr lang="en-US" altLang="zh-CN" sz="1600">
                <a:solidFill>
                  <a:schemeClr val="dk1">
                    <a:lumMod val="100000"/>
                  </a:schemeClr>
                </a:solidFill>
                <a:latin typeface="微软雅黑" panose="020B0503020204020204" pitchFamily="34" charset="-122"/>
                <a:ea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rPr>
              <a:t>缓存中可以存放的最大元素的数量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rPr>
              <a:t>一旦缓存中元素数量超过这个值，那么将会触发缓存启动清空策略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a:solidFill>
                  <a:schemeClr val="dk1">
                    <a:lumMod val="100000"/>
                  </a:schemeClr>
                </a:solidFill>
                <a:latin typeface="微软雅黑" panose="020B0503020204020204" pitchFamily="34" charset="-122"/>
                <a:ea typeface="微软雅黑" panose="020B0503020204020204" pitchFamily="34" charset="-122"/>
              </a:rPr>
              <a:t>根据不同的场景合理的设置最大元素值往往可以一定程度上提高缓存的命中率，从而更有效的使用缓存。</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基本操作 命中与验证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●HTTP 再验证If-Modified-Since</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看缓存是不是最新的副本</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不用获取整个对象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返回结果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304(</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再验证命中或缓慢命中</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200(</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再验证不命中</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404(</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已删除</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缓存清洗策略</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当缓存空间被用满时需要删除一部分缓存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这样才能引入新的缓存。策略：FIFO</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先进先出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(LFU)</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最少使用策略、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(LRU)</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最近最少使用策略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其他</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清理过期时间最长的元素</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清理最近要过期的元素；随机清理；根据关键字长短清理等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缓存更新策略</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Cache aside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命中：应用程序从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cache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中取到数据 </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失效：应用程序没有从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cache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取到数据，那么从数据库中取数据，取到后放到缓存中 </a:t>
            </a:r>
            <a:r>
              <a:rPr lang="zh-CN" altLang="en-US" sz="1800" b="1"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8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更新：先把数据存到数据库中，成功后，再让缓存失效。●</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Read Through</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是在查询操作中更新缓存，当缓存失效的时候</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过期或</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LRU</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换出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Cache Aside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是由调用方负责把数据加载入缓存，而</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Read Through</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则用缓存服务自己来加载，从而对应用方是透明的</a:t>
            </a:r>
            <a:r>
              <a:rPr lang="zh-CN" altLang="zh-CN" sz="1800" b="1"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800" b="1"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Write Through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在更新数据时发生。当有数据更新的时候，如果没有命中，直接更新数据库，然后返回。如果命中了，则先更新缓存，然后再由缓存更新数据库</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同步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zh-CN" sz="1800" b="1"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800" b="1"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kern="1200">
                <a:solidFill>
                  <a:schemeClr val="dk1">
                    <a:lumMod val="100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W</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rite back</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，更新数据的时候，只更新缓存，不更新数据库，用缓存异步地批量更新数据库</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速度很快</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性能很高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但是不能保证一致性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可能会丢失数据</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62086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88039D0C-1DA1-409C-B9A3-E958D630DD9A}"/>
              </a:ext>
            </a:extLst>
          </p:cNvPr>
          <p:cNvSpPr txBox="1"/>
          <p:nvPr/>
        </p:nvSpPr>
        <p:spPr>
          <a:xfrm>
            <a:off x="0" y="0"/>
            <a:ext cx="5953760" cy="6924973"/>
          </a:xfrm>
          <a:prstGeom prst="rect">
            <a:avLst/>
          </a:prstGeom>
          <a:noFill/>
        </p:spPr>
        <p:txBody>
          <a:bodyPr wrap="square">
            <a:spAutoFit/>
          </a:bodyPr>
          <a:lstStyle/>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本地缓存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JVM</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堆内内存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完全由</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JVM</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负责分配和释放</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如果程序导致内存泄露</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那么就会遇到内存溢出错误</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堆外内存：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jdk5</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之后为了能直接分配和释放内存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提高效率</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允许代码直接操作本地内存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实现方法</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编程直接实现</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8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通过静态变量一次获取到缓存内存中，减少频繁的</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I/O</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读取，静态变量实现类间可共享，进程内可共享，缓存的实时性稍差 </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为了解决本地缓存数据的实时性问题，目前大量使用的是结合</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ZooKeeper</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的自动发现机制，实时变更本地静态变量缓存，编程直接实现缓存 </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优点</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直接在</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heap</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区内读写，快并且方便 </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缺点 同样是受</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heap</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区域影响，缓存的数据量非常有限，同时缓存时间受</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GC</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影响。主要满足单机场景下的小数据量缓存需求，同时对缓存数据的变更无需太敏感感知，如一般配置管理、基础静态数据等场景。</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中间价</a:t>
            </a:r>
            <a:r>
              <a:rPr lang="en-US" altLang="zh-CN" sz="1600" b="1" kern="1200">
                <a:solidFill>
                  <a:srgbClr val="000000"/>
                </a:solidFill>
                <a:effectLst/>
                <a:latin typeface="微软雅黑" panose="020B0503020204020204" pitchFamily="34" charset="-122"/>
                <a:ea typeface="微软雅黑" panose="020B0503020204020204" pitchFamily="34" charset="-122"/>
                <a:cs typeface="+mn-cs"/>
              </a:rPr>
              <a:t>Ehcache: </a:t>
            </a:r>
            <a:r>
              <a:rPr lang="zh-CN" altLang="en-US" sz="18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rgbClr val="000000"/>
                </a:solidFill>
                <a:latin typeface="微软雅黑" panose="020B0503020204020204" pitchFamily="34" charset="-122"/>
                <a:ea typeface="微软雅黑" panose="020B0503020204020204" pitchFamily="34" charset="-122"/>
              </a:rPr>
              <a:t>快速，多线程机制</a:t>
            </a:r>
            <a:r>
              <a:rPr lang="en-US" altLang="zh-CN" sz="1600">
                <a:solidFill>
                  <a:srgbClr val="000000"/>
                </a:solidFill>
                <a:latin typeface="微软雅黑" panose="020B0503020204020204" pitchFamily="34" charset="-122"/>
                <a:ea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rPr>
              <a:t>大型高并发系统场景 </a:t>
            </a:r>
            <a:r>
              <a:rPr lang="zh-CN" altLang="en-US" sz="18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rgbClr val="000000"/>
                </a:solidFill>
                <a:latin typeface="微软雅黑" panose="020B0503020204020204" pitchFamily="34" charset="-122"/>
                <a:ea typeface="微软雅黑" panose="020B0503020204020204" pitchFamily="34" charset="-122"/>
              </a:rPr>
              <a:t>简单</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rPr>
              <a:t>配置可直接使用，无需其他依赖 </a:t>
            </a:r>
            <a:r>
              <a:rPr lang="zh-CN" altLang="en-US" sz="18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rgbClr val="000000"/>
                </a:solidFill>
                <a:latin typeface="微软雅黑" panose="020B0503020204020204" pitchFamily="34" charset="-122"/>
                <a:ea typeface="微软雅黑" panose="020B0503020204020204" pitchFamily="34" charset="-122"/>
              </a:rPr>
              <a:t>多种的缓存策略</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rPr>
              <a:t>灵活 </a:t>
            </a:r>
            <a:r>
              <a:rPr lang="zh-CN" altLang="en-US" sz="18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rgbClr val="000000"/>
                </a:solidFill>
                <a:latin typeface="微软雅黑" panose="020B0503020204020204" pitchFamily="34" charset="-122"/>
                <a:ea typeface="微软雅黑" panose="020B0503020204020204" pitchFamily="34" charset="-122"/>
              </a:rPr>
              <a:t>两级缓存数据有：内存和磁盘，支持更大量的数据缓存需求 </a:t>
            </a:r>
            <a:r>
              <a:rPr lang="zh-CN" altLang="en-US" sz="18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rgbClr val="000000"/>
                </a:solidFill>
                <a:latin typeface="微软雅黑" panose="020B0503020204020204" pitchFamily="34" charset="-122"/>
                <a:ea typeface="微软雅黑" panose="020B0503020204020204" pitchFamily="34" charset="-122"/>
              </a:rPr>
              <a:t>具有缓存和缓存管理器的侦听接口，能更简单方便的进行缓存实例的监控管理 </a:t>
            </a:r>
            <a:r>
              <a:rPr lang="zh-CN" altLang="en-US" sz="18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rgbClr val="000000"/>
                </a:solidFill>
                <a:latin typeface="微软雅黑" panose="020B0503020204020204" pitchFamily="34" charset="-122"/>
                <a:ea typeface="微软雅黑" panose="020B0503020204020204" pitchFamily="34" charset="-122"/>
              </a:rPr>
              <a:t>支持多缓存管理器实例，以及一个实例的多个缓存区域。● </a:t>
            </a:r>
            <a:r>
              <a:rPr lang="en-US" altLang="zh-CN" sz="1600">
                <a:solidFill>
                  <a:srgbClr val="000000"/>
                </a:solidFill>
                <a:latin typeface="微软雅黑" panose="020B0503020204020204" pitchFamily="34" charset="-122"/>
                <a:ea typeface="微软雅黑" panose="020B0503020204020204" pitchFamily="34" charset="-122"/>
              </a:rPr>
              <a:t>Ehcache</a:t>
            </a:r>
            <a:r>
              <a:rPr lang="zh-CN" altLang="en-US" sz="1600">
                <a:solidFill>
                  <a:srgbClr val="000000"/>
                </a:solidFill>
                <a:latin typeface="微软雅黑" panose="020B0503020204020204" pitchFamily="34" charset="-122"/>
                <a:ea typeface="微软雅黑" panose="020B0503020204020204" pitchFamily="34" charset="-122"/>
              </a:rPr>
              <a:t>的超时设置主要是针对整个</a:t>
            </a:r>
            <a:r>
              <a:rPr lang="en-US" altLang="zh-CN" sz="1600">
                <a:solidFill>
                  <a:srgbClr val="000000"/>
                </a:solidFill>
                <a:latin typeface="微软雅黑" panose="020B0503020204020204" pitchFamily="34" charset="-122"/>
                <a:ea typeface="微软雅黑" panose="020B0503020204020204" pitchFamily="34" charset="-122"/>
              </a:rPr>
              <a:t>cache</a:t>
            </a:r>
            <a:r>
              <a:rPr lang="zh-CN" altLang="en-US" sz="1600">
                <a:solidFill>
                  <a:srgbClr val="000000"/>
                </a:solidFill>
                <a:latin typeface="微软雅黑" panose="020B0503020204020204" pitchFamily="34" charset="-122"/>
                <a:ea typeface="微软雅黑" panose="020B0503020204020204" pitchFamily="34" charset="-122"/>
              </a:rPr>
              <a:t>实例</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rPr>
              <a:t>而不针对单独的</a:t>
            </a:r>
            <a:r>
              <a:rPr lang="en-US" altLang="zh-CN" sz="1600">
                <a:solidFill>
                  <a:srgbClr val="000000"/>
                </a:solidFill>
                <a:latin typeface="微软雅黑" panose="020B0503020204020204" pitchFamily="34" charset="-122"/>
                <a:ea typeface="微软雅黑" panose="020B0503020204020204" pitchFamily="34" charset="-122"/>
              </a:rPr>
              <a:t>key</a:t>
            </a:r>
            <a:r>
              <a:rPr lang="zh-CN" altLang="en-US" sz="1600">
                <a:solidFill>
                  <a:srgbClr val="000000"/>
                </a:solidFill>
                <a:latin typeface="微软雅黑" panose="020B0503020204020204" pitchFamily="34" charset="-122"/>
                <a:ea typeface="微软雅黑" panose="020B0503020204020204" pitchFamily="34" charset="-122"/>
              </a:rPr>
              <a:t>，失效的缓存元素无法被</a:t>
            </a:r>
            <a:r>
              <a:rPr lang="en-US" altLang="zh-CN" sz="1600">
                <a:solidFill>
                  <a:srgbClr val="000000"/>
                </a:solidFill>
                <a:latin typeface="微软雅黑" panose="020B0503020204020204" pitchFamily="34" charset="-122"/>
                <a:ea typeface="微软雅黑" panose="020B0503020204020204" pitchFamily="34" charset="-122"/>
              </a:rPr>
              <a:t>GC</a:t>
            </a:r>
            <a:r>
              <a:rPr lang="zh-CN" altLang="en-US" sz="1600">
                <a:solidFill>
                  <a:srgbClr val="000000"/>
                </a:solidFill>
                <a:latin typeface="微软雅黑" panose="020B0503020204020204" pitchFamily="34" charset="-122"/>
                <a:ea typeface="微软雅黑" panose="020B0503020204020204" pitchFamily="34" charset="-122"/>
              </a:rPr>
              <a:t>回收，时间越长</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rPr>
              <a:t>缓存越多的内存占用越大，内存泄露的概率也越大。</a:t>
            </a:r>
            <a:endParaRPr lang="en-US" altLang="zh-CN" sz="1600">
              <a:solidFill>
                <a:srgbClr val="000000"/>
              </a:solidFill>
              <a:latin typeface="微软雅黑" panose="020B0503020204020204" pitchFamily="34" charset="-122"/>
              <a:ea typeface="微软雅黑" panose="020B0503020204020204" pitchFamily="34" charset="-122"/>
            </a:endParaRPr>
          </a:p>
          <a:p>
            <a:r>
              <a:rPr lang="zh-CN" altLang="en-US" sz="1600" b="1">
                <a:solidFill>
                  <a:srgbClr val="000000"/>
                </a:solidFill>
                <a:latin typeface="微软雅黑" panose="020B0503020204020204" pitchFamily="34" charset="-122"/>
                <a:ea typeface="微软雅黑" panose="020B0503020204020204" pitchFamily="34" charset="-122"/>
              </a:rPr>
              <a:t>分布式缓存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平滑迁移</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双写</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迁移历史数据</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切读</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下线双写。具体过程与分库分表的扩容与迁移相同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停机迁移</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停机应用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先将应用停止服务。迁移历史数据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按照新的规则把历史数据迁移到新的缓存数据集群中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更改应用的数据源配置</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指向新的缓存集群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重新启动应用。该方式简单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高效</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能够有效避免数据的不一致</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但需要由业务方评估影响</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一般在晚上访问量较小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或者非核心服务的场景下比较适用。</a:t>
            </a:r>
          </a:p>
        </p:txBody>
      </p:sp>
      <p:sp>
        <p:nvSpPr>
          <p:cNvPr id="12" name="文本框 11">
            <a:extLst>
              <a:ext uri="{FF2B5EF4-FFF2-40B4-BE49-F238E27FC236}">
                <a16:creationId xmlns:a16="http://schemas.microsoft.com/office/drawing/2014/main" id="{50E7973A-BCF3-4375-87F7-E3ED7F95D3CD}"/>
              </a:ext>
            </a:extLst>
          </p:cNvPr>
          <p:cNvSpPr txBox="1"/>
          <p:nvPr/>
        </p:nvSpPr>
        <p:spPr>
          <a:xfrm>
            <a:off x="5953760" y="-5472"/>
            <a:ext cx="6238240" cy="7417415"/>
          </a:xfrm>
          <a:prstGeom prst="rect">
            <a:avLst/>
          </a:prstGeom>
          <a:noFill/>
        </p:spPr>
        <p:txBody>
          <a:bodyPr wrap="square">
            <a:spAutoFit/>
          </a:bodyPr>
          <a:lstStyle/>
          <a:p>
            <a:r>
              <a:rPr lang="zh-CN" altLang="en-US" sz="1600" b="1">
                <a:solidFill>
                  <a:srgbClr val="000000"/>
                </a:solidFill>
                <a:latin typeface="微软雅黑" panose="020B0503020204020204" pitchFamily="34" charset="-122"/>
                <a:ea typeface="微软雅黑" panose="020B0503020204020204" pitchFamily="34" charset="-122"/>
              </a:rPr>
              <a:t>一致哈希性</a:t>
            </a:r>
            <a:r>
              <a:rPr lang="en-US" altLang="zh-CN" sz="1600" b="1">
                <a:solidFill>
                  <a:srgbClr val="000000"/>
                </a:solidFill>
                <a:latin typeface="微软雅黑" panose="020B0503020204020204" pitchFamily="34" charset="-122"/>
                <a:ea typeface="微软雅黑" panose="020B0503020204020204" pitchFamily="34" charset="-122"/>
              </a:rPr>
              <a:t>: </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rgbClr val="000000"/>
                </a:solidFill>
                <a:latin typeface="微软雅黑" panose="020B0503020204020204" pitchFamily="34" charset="-122"/>
                <a:ea typeface="微软雅黑" panose="020B0503020204020204" pitchFamily="34" charset="-122"/>
              </a:rPr>
              <a:t>如果一台服务器不可用</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rPr>
              <a:t>则受影响的数据只有是它到前一台服务器</a:t>
            </a:r>
            <a:r>
              <a:rPr lang="en-US" altLang="zh-CN" sz="1600">
                <a:solidFill>
                  <a:srgbClr val="000000"/>
                </a:solidFill>
                <a:latin typeface="微软雅黑" panose="020B0503020204020204" pitchFamily="34" charset="-122"/>
                <a:ea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rPr>
              <a:t>逆时针</a:t>
            </a:r>
            <a:r>
              <a:rPr lang="en-US" altLang="zh-CN" sz="1600">
                <a:solidFill>
                  <a:srgbClr val="000000"/>
                </a:solidFill>
                <a:latin typeface="微软雅黑" panose="020B0503020204020204" pitchFamily="34" charset="-122"/>
                <a:ea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rPr>
              <a:t>之间的数据 </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如果增加一台服务器，受影响的也只有新服务器和它前一台服务器之间</a:t>
            </a:r>
            <a:r>
              <a:rPr lang="zh-CN" altLang="en-US" sz="1600">
                <a:solidFill>
                  <a:srgbClr val="000000"/>
                </a:solidFill>
                <a:latin typeface="微软雅黑" panose="020B0503020204020204" pitchFamily="34" charset="-122"/>
                <a:ea typeface="微软雅黑" panose="020B0503020204020204" pitchFamily="34" charset="-122"/>
              </a:rPr>
              <a:t>的数据</a:t>
            </a:r>
            <a:r>
              <a:rPr lang="zh-CN" altLang="en-US" sz="1800" b="1"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rgbClr val="000000"/>
                </a:solidFill>
                <a:latin typeface="微软雅黑" panose="020B0503020204020204" pitchFamily="34" charset="-122"/>
                <a:ea typeface="微软雅黑" panose="020B0503020204020204" pitchFamily="34" charset="-122"/>
              </a:rPr>
              <a:t>服务节点太少时</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rPr>
              <a:t>容易造成大量数据集中到一个节点上</a:t>
            </a:r>
            <a:r>
              <a:rPr lang="en-US" altLang="zh-CN" sz="1600">
                <a:solidFill>
                  <a:srgbClr val="000000"/>
                </a:solidFill>
                <a:latin typeface="微软雅黑" panose="020B0503020204020204" pitchFamily="34" charset="-122"/>
                <a:ea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rPr>
              <a:t>数据倾斜问题</a:t>
            </a:r>
            <a:r>
              <a:rPr lang="en-US" altLang="zh-CN" sz="1600">
                <a:solidFill>
                  <a:srgbClr val="000000"/>
                </a:solidFill>
                <a:latin typeface="微软雅黑" panose="020B0503020204020204" pitchFamily="34" charset="-122"/>
                <a:ea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rPr>
              <a:t> 引入虚拟节点</a:t>
            </a:r>
            <a:r>
              <a:rPr lang="en-US" altLang="zh-CN" sz="1600">
                <a:solidFill>
                  <a:srgbClr val="000000"/>
                </a:solidFill>
                <a:latin typeface="微软雅黑" panose="020B0503020204020204" pitchFamily="34" charset="-122"/>
                <a:ea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rPr>
              <a:t>即对每一个服务节点计算多个哈希，每个计算结果位置都放置一个此服务节点</a:t>
            </a:r>
            <a:r>
              <a:rPr lang="en-US" altLang="zh-CN" sz="1600" b="1">
                <a:solidFill>
                  <a:srgbClr val="000000"/>
                </a:solidFill>
                <a:latin typeface="微软雅黑" panose="020B0503020204020204" pitchFamily="34" charset="-122"/>
                <a:ea typeface="微软雅黑" panose="020B0503020204020204" pitchFamily="34" charset="-122"/>
              </a:rPr>
              <a:t> </a:t>
            </a:r>
            <a:r>
              <a:rPr lang="zh-CN" altLang="en-US" sz="1600" b="1">
                <a:solidFill>
                  <a:srgbClr val="000000"/>
                </a:solidFill>
                <a:latin typeface="微软雅黑" panose="020B0503020204020204" pitchFamily="34" charset="-122"/>
                <a:ea typeface="微软雅黑" panose="020B0503020204020204" pitchFamily="34" charset="-122"/>
              </a:rPr>
              <a:t>数据淘汰策略 </a:t>
            </a:r>
            <a:r>
              <a:rPr lang="zh-CN" altLang="en-US" sz="1600">
                <a:solidFill>
                  <a:srgbClr val="000000"/>
                </a:solidFill>
                <a:latin typeface="微软雅黑" panose="020B0503020204020204" pitchFamily="34" charset="-122"/>
                <a:ea typeface="微软雅黑" panose="020B0503020204020204" pitchFamily="34" charset="-122"/>
              </a:rPr>
              <a:t>● </a:t>
            </a:r>
            <a:r>
              <a:rPr lang="en-US" altLang="zh-CN" sz="1600">
                <a:solidFill>
                  <a:srgbClr val="000000"/>
                </a:solidFill>
                <a:latin typeface="微软雅黑" panose="020B0503020204020204" pitchFamily="34" charset="-122"/>
                <a:ea typeface="微软雅黑" panose="020B0503020204020204" pitchFamily="34" charset="-122"/>
              </a:rPr>
              <a:t>Volatile-lru</a:t>
            </a:r>
            <a:r>
              <a:rPr lang="zh-CN" altLang="en-US" sz="1600">
                <a:solidFill>
                  <a:srgbClr val="000000"/>
                </a:solidFill>
                <a:latin typeface="微软雅黑" panose="020B0503020204020204" pitchFamily="34" charset="-122"/>
                <a:ea typeface="微软雅黑" panose="020B0503020204020204" pitchFamily="34" charset="-122"/>
              </a:rPr>
              <a:t>：已设置过期时间</a:t>
            </a:r>
            <a:r>
              <a:rPr lang="en-US" altLang="zh-CN" sz="1600">
                <a:solidFill>
                  <a:srgbClr val="000000"/>
                </a:solidFill>
                <a:latin typeface="微软雅黑" panose="020B0503020204020204" pitchFamily="34" charset="-122"/>
                <a:ea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rPr>
              <a:t>最近最少使用 ●</a:t>
            </a:r>
            <a:r>
              <a:rPr lang="en-US" altLang="zh-CN" sz="1600">
                <a:solidFill>
                  <a:srgbClr val="000000"/>
                </a:solidFill>
                <a:latin typeface="微软雅黑" panose="020B0503020204020204" pitchFamily="34" charset="-122"/>
                <a:ea typeface="微软雅黑" panose="020B0503020204020204" pitchFamily="34" charset="-122"/>
              </a:rPr>
              <a:t>Volatile-ttl</a:t>
            </a:r>
            <a:r>
              <a:rPr lang="zh-CN" altLang="en-US" sz="1600">
                <a:solidFill>
                  <a:srgbClr val="000000"/>
                </a:solidFill>
                <a:latin typeface="微软雅黑" panose="020B0503020204020204" pitchFamily="34" charset="-122"/>
                <a:ea typeface="微软雅黑" panose="020B0503020204020204" pitchFamily="34" charset="-122"/>
              </a:rPr>
              <a:t>：已设置过期时间</a:t>
            </a:r>
            <a:r>
              <a:rPr lang="en-US" altLang="zh-CN" sz="1600">
                <a:solidFill>
                  <a:srgbClr val="000000"/>
                </a:solidFill>
                <a:latin typeface="微软雅黑" panose="020B0503020204020204" pitchFamily="34" charset="-122"/>
                <a:ea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rPr>
              <a:t>将要过期的数据 ●</a:t>
            </a:r>
            <a:r>
              <a:rPr lang="en-US" altLang="zh-CN" sz="1600">
                <a:solidFill>
                  <a:srgbClr val="000000"/>
                </a:solidFill>
                <a:latin typeface="微软雅黑" panose="020B0503020204020204" pitchFamily="34" charset="-122"/>
                <a:ea typeface="微软雅黑" panose="020B0503020204020204" pitchFamily="34" charset="-122"/>
              </a:rPr>
              <a:t>Volatile-random</a:t>
            </a:r>
            <a:r>
              <a:rPr lang="zh-CN" altLang="en-US" sz="1600">
                <a:solidFill>
                  <a:srgbClr val="000000"/>
                </a:solidFill>
                <a:latin typeface="微软雅黑" panose="020B0503020204020204" pitchFamily="34" charset="-122"/>
                <a:ea typeface="微软雅黑" panose="020B0503020204020204" pitchFamily="34" charset="-122"/>
              </a:rPr>
              <a:t>：已设置过期时间</a:t>
            </a:r>
            <a:r>
              <a:rPr lang="en-US" altLang="zh-CN" sz="1600">
                <a:solidFill>
                  <a:srgbClr val="000000"/>
                </a:solidFill>
                <a:latin typeface="微软雅黑" panose="020B0503020204020204" pitchFamily="34" charset="-122"/>
                <a:ea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rPr>
              <a:t>任意选择 ●</a:t>
            </a:r>
            <a:r>
              <a:rPr lang="en-US" altLang="zh-CN" sz="1600">
                <a:solidFill>
                  <a:srgbClr val="000000"/>
                </a:solidFill>
                <a:latin typeface="微软雅黑" panose="020B0503020204020204" pitchFamily="34" charset="-122"/>
                <a:ea typeface="微软雅黑" panose="020B0503020204020204" pitchFamily="34" charset="-122"/>
              </a:rPr>
              <a:t>Allkeys-lru</a:t>
            </a:r>
            <a:r>
              <a:rPr lang="zh-CN" altLang="en-US" sz="1600">
                <a:solidFill>
                  <a:srgbClr val="000000"/>
                </a:solidFill>
                <a:latin typeface="微软雅黑" panose="020B0503020204020204" pitchFamily="34" charset="-122"/>
                <a:ea typeface="微软雅黑" panose="020B0503020204020204" pitchFamily="34" charset="-122"/>
              </a:rPr>
              <a:t>：最近最少 ●</a:t>
            </a:r>
            <a:r>
              <a:rPr lang="en-US" altLang="zh-CN" sz="1600">
                <a:solidFill>
                  <a:srgbClr val="000000"/>
                </a:solidFill>
                <a:latin typeface="微软雅黑" panose="020B0503020204020204" pitchFamily="34" charset="-122"/>
                <a:ea typeface="微软雅黑" panose="020B0503020204020204" pitchFamily="34" charset="-122"/>
              </a:rPr>
              <a:t>Allkeys-random</a:t>
            </a:r>
            <a:r>
              <a:rPr lang="zh-CN" altLang="en-US" sz="1600">
                <a:solidFill>
                  <a:srgbClr val="000000"/>
                </a:solidFill>
                <a:latin typeface="微软雅黑" panose="020B0503020204020204" pitchFamily="34" charset="-122"/>
                <a:ea typeface="微软雅黑" panose="020B0503020204020204" pitchFamily="34" charset="-122"/>
              </a:rPr>
              <a:t>：任意选择 ● </a:t>
            </a:r>
            <a:r>
              <a:rPr lang="en-US" altLang="zh-CN" sz="1600">
                <a:solidFill>
                  <a:srgbClr val="000000"/>
                </a:solidFill>
                <a:latin typeface="微软雅黑" panose="020B0503020204020204" pitchFamily="34" charset="-122"/>
                <a:ea typeface="微软雅黑" panose="020B0503020204020204" pitchFamily="34" charset="-122"/>
              </a:rPr>
              <a:t>No-enviction:</a:t>
            </a:r>
            <a:r>
              <a:rPr lang="zh-CN" altLang="en-US" sz="1600">
                <a:solidFill>
                  <a:srgbClr val="000000"/>
                </a:solidFill>
                <a:latin typeface="微软雅黑" panose="020B0503020204020204" pitchFamily="34" charset="-122"/>
                <a:ea typeface="微软雅黑" panose="020B0503020204020204" pitchFamily="34" charset="-122"/>
              </a:rPr>
              <a:t> 禁止驱逐数据 </a:t>
            </a:r>
            <a:endParaRPr lang="en-US" altLang="zh-CN" sz="1600">
              <a:solidFill>
                <a:srgbClr val="000000"/>
              </a:solidFill>
              <a:latin typeface="微软雅黑" panose="020B0503020204020204" pitchFamily="34" charset="-122"/>
              <a:ea typeface="微软雅黑" panose="020B0503020204020204" pitchFamily="34" charset="-122"/>
            </a:endParaRPr>
          </a:p>
          <a:p>
            <a:r>
              <a:rPr lang="zh-CN" altLang="en-US" sz="1600" b="1">
                <a:solidFill>
                  <a:srgbClr val="000000"/>
                </a:solidFill>
                <a:latin typeface="微软雅黑" panose="020B0503020204020204" pitchFamily="34" charset="-122"/>
                <a:ea typeface="微软雅黑" panose="020B0503020204020204" pitchFamily="34" charset="-122"/>
              </a:rPr>
              <a:t>内部实现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rgbClr val="000000"/>
                </a:solidFill>
                <a:latin typeface="微软雅黑" panose="020B0503020204020204" pitchFamily="34" charset="-122"/>
                <a:ea typeface="微软雅黑" panose="020B0503020204020204" pitchFamily="34" charset="-122"/>
              </a:rPr>
              <a:t>消极方法</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rPr>
              <a:t>在主键被访问时如果发现它已经失效，那么就删除它</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rPr>
              <a:t>触发时机是在实现</a:t>
            </a:r>
            <a:r>
              <a:rPr lang="en-US" altLang="zh-CN" sz="1600">
                <a:solidFill>
                  <a:srgbClr val="000000"/>
                </a:solidFill>
                <a:latin typeface="微软雅黑" panose="020B0503020204020204" pitchFamily="34" charset="-122"/>
                <a:ea typeface="微软雅黑" panose="020B0503020204020204" pitchFamily="34" charset="-122"/>
              </a:rPr>
              <a:t>GET</a:t>
            </a:r>
            <a:r>
              <a:rPr lang="zh-CN" altLang="en-US" sz="1600">
                <a:solidFill>
                  <a:srgbClr val="000000"/>
                </a:solidFill>
                <a:latin typeface="微软雅黑" panose="020B0503020204020204" pitchFamily="34" charset="-122"/>
                <a:ea typeface="微软雅黑" panose="020B0503020204020204" pitchFamily="34" charset="-122"/>
              </a:rPr>
              <a:t>，</a:t>
            </a:r>
            <a:r>
              <a:rPr lang="en-US" altLang="zh-CN" sz="1600">
                <a:solidFill>
                  <a:srgbClr val="000000"/>
                </a:solidFill>
                <a:latin typeface="微软雅黑" panose="020B0503020204020204" pitchFamily="34" charset="-122"/>
                <a:ea typeface="微软雅黑" panose="020B0503020204020204" pitchFamily="34" charset="-122"/>
              </a:rPr>
              <a:t>MGET</a:t>
            </a:r>
            <a:r>
              <a:rPr lang="zh-CN" altLang="en-US" sz="1600">
                <a:solidFill>
                  <a:srgbClr val="000000"/>
                </a:solidFill>
                <a:latin typeface="微软雅黑" panose="020B0503020204020204" pitchFamily="34" charset="-122"/>
                <a:ea typeface="微软雅黑" panose="020B0503020204020204" pitchFamily="34" charset="-122"/>
              </a:rPr>
              <a:t>，</a:t>
            </a:r>
            <a:r>
              <a:rPr lang="en-US" altLang="zh-CN" sz="1600">
                <a:solidFill>
                  <a:srgbClr val="000000"/>
                </a:solidFill>
                <a:latin typeface="微软雅黑" panose="020B0503020204020204" pitchFamily="34" charset="-122"/>
                <a:ea typeface="微软雅黑" panose="020B0503020204020204" pitchFamily="34" charset="-122"/>
              </a:rPr>
              <a:t>HGET</a:t>
            </a:r>
            <a:r>
              <a:rPr lang="zh-CN" altLang="en-US" sz="1600">
                <a:solidFill>
                  <a:srgbClr val="000000"/>
                </a:solidFill>
                <a:latin typeface="微软雅黑" panose="020B0503020204020204" pitchFamily="34" charset="-122"/>
                <a:ea typeface="微软雅黑" panose="020B0503020204020204" pitchFamily="34" charset="-122"/>
              </a:rPr>
              <a:t>，</a:t>
            </a:r>
            <a:r>
              <a:rPr lang="en-US" altLang="zh-CN" sz="1600">
                <a:solidFill>
                  <a:srgbClr val="000000"/>
                </a:solidFill>
                <a:latin typeface="微软雅黑" panose="020B0503020204020204" pitchFamily="34" charset="-122"/>
                <a:ea typeface="微软雅黑" panose="020B0503020204020204" pitchFamily="34" charset="-122"/>
              </a:rPr>
              <a:t>LRANGE</a:t>
            </a:r>
            <a:r>
              <a:rPr lang="zh-CN" altLang="en-US" sz="1600">
                <a:solidFill>
                  <a:srgbClr val="000000"/>
                </a:solidFill>
                <a:latin typeface="微软雅黑" panose="020B0503020204020204" pitchFamily="34" charset="-122"/>
                <a:ea typeface="微软雅黑" panose="020B0503020204020204" pitchFamily="34" charset="-122"/>
              </a:rPr>
              <a:t>等所有涉及到读取数据的命令时都会调用 ● 积极方法</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rPr>
              <a:t>周期性地从设置了失效时间的主键中选择一部分失效的主键删除</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rPr>
              <a:t>触发时机是</a:t>
            </a:r>
            <a:r>
              <a:rPr lang="en-US" altLang="zh-CN" sz="1600">
                <a:solidFill>
                  <a:srgbClr val="000000"/>
                </a:solidFill>
                <a:latin typeface="微软雅黑" panose="020B0503020204020204" pitchFamily="34" charset="-122"/>
                <a:ea typeface="微软雅黑" panose="020B0503020204020204" pitchFamily="34" charset="-122"/>
              </a:rPr>
              <a:t>Redis</a:t>
            </a:r>
            <a:r>
              <a:rPr lang="zh-CN" altLang="en-US" sz="1600">
                <a:solidFill>
                  <a:srgbClr val="000000"/>
                </a:solidFill>
                <a:latin typeface="微软雅黑" panose="020B0503020204020204" pitchFamily="34" charset="-122"/>
                <a:ea typeface="微软雅黑" panose="020B0503020204020204" pitchFamily="34" charset="-122"/>
              </a:rPr>
              <a:t>的时间事件，即每隔一段时间就完成一些指定操作</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b="1">
                <a:solidFill>
                  <a:srgbClr val="000000"/>
                </a:solidFill>
                <a:latin typeface="微软雅黑" panose="020B0503020204020204" pitchFamily="34" charset="-122"/>
                <a:ea typeface="微软雅黑" panose="020B0503020204020204" pitchFamily="34" charset="-122"/>
              </a:rPr>
              <a:t>持久化方法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a:solidFill>
                  <a:srgbClr val="000000"/>
                </a:solidFill>
                <a:latin typeface="微软雅黑" panose="020B0503020204020204" pitchFamily="34" charset="-122"/>
                <a:ea typeface="微软雅黑" panose="020B0503020204020204" pitchFamily="34" charset="-122"/>
              </a:rPr>
              <a:t>RDB: </a:t>
            </a:r>
            <a:r>
              <a:rPr lang="zh-CN" altLang="en-US" sz="1600">
                <a:solidFill>
                  <a:srgbClr val="000000"/>
                </a:solidFill>
                <a:latin typeface="微软雅黑" panose="020B0503020204020204" pitchFamily="34" charset="-122"/>
                <a:ea typeface="微软雅黑" panose="020B0503020204020204" pitchFamily="34" charset="-122"/>
              </a:rPr>
              <a:t>默认的持久化方案，数据库的快照以二进制的方式定时保存到磁盘中 ●</a:t>
            </a:r>
            <a:r>
              <a:rPr lang="en-US" altLang="zh-CN" sz="1600">
                <a:solidFill>
                  <a:srgbClr val="000000"/>
                </a:solidFill>
                <a:latin typeface="微软雅黑" panose="020B0503020204020204" pitchFamily="34" charset="-122"/>
                <a:ea typeface="微软雅黑" panose="020B0503020204020204" pitchFamily="34" charset="-122"/>
              </a:rPr>
              <a:t>AOF:</a:t>
            </a:r>
            <a:r>
              <a:rPr lang="zh-CN" altLang="en-US" sz="1600">
                <a:solidFill>
                  <a:srgbClr val="000000"/>
                </a:solidFill>
                <a:latin typeface="微软雅黑" panose="020B0503020204020204" pitchFamily="34" charset="-122"/>
                <a:ea typeface="微软雅黑" panose="020B0503020204020204" pitchFamily="34" charset="-122"/>
              </a:rPr>
              <a:t> 以协议文本的方式，将所有对数据库进行过写入的命令及其参数记录到 </a:t>
            </a:r>
            <a:r>
              <a:rPr lang="en-US" altLang="zh-CN" sz="1600">
                <a:solidFill>
                  <a:srgbClr val="000000"/>
                </a:solidFill>
                <a:latin typeface="微软雅黑" panose="020B0503020204020204" pitchFamily="34" charset="-122"/>
                <a:ea typeface="微软雅黑" panose="020B0503020204020204" pitchFamily="34" charset="-122"/>
              </a:rPr>
              <a:t>AOF</a:t>
            </a:r>
            <a:r>
              <a:rPr lang="zh-CN" altLang="en-US" sz="1600">
                <a:solidFill>
                  <a:srgbClr val="000000"/>
                </a:solidFill>
                <a:latin typeface="微软雅黑" panose="020B0503020204020204" pitchFamily="34" charset="-122"/>
                <a:ea typeface="微软雅黑" panose="020B0503020204020204" pitchFamily="34" charset="-122"/>
              </a:rPr>
              <a:t>文件</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b="1">
                <a:solidFill>
                  <a:srgbClr val="000000"/>
                </a:solidFill>
                <a:latin typeface="微软雅黑" panose="020B0503020204020204" pitchFamily="34" charset="-122"/>
                <a:ea typeface="微软雅黑" panose="020B0503020204020204" pitchFamily="34" charset="-122"/>
              </a:rPr>
              <a:t>缓存的问题</a:t>
            </a:r>
            <a:r>
              <a:rPr lang="en-US" altLang="zh-CN" sz="1600" b="1">
                <a:solidFill>
                  <a:srgbClr val="000000"/>
                </a:solidFill>
                <a:latin typeface="微软雅黑" panose="020B0503020204020204" pitchFamily="34" charset="-122"/>
                <a:ea typeface="微软雅黑" panose="020B0503020204020204" pitchFamily="34" charset="-122"/>
              </a:rPr>
              <a:t> </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数据不一致</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先写缓存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再写数据库</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错误的做法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：缓存写成功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但写数据库失败或响应延迟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则下次读缓存时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就出现脏读</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解决</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先写持久化介质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再写缓存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先写数据库</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再写缓存：写数据库成功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但写缓存失败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则下次读取</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并发读</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则读不到数据；</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解决</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根据写入缓存的响应来进行判断</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如果缓存写入失败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则回滚数据库操作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增加了程序的复杂度</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解决</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缓存使用时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如果读缓存失败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先读数据库</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再回写缓存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缓存异步刷新：指数据库操作和写缓存不在一个操作步骤中</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比如在分布式场景下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无法做到同时写缓存或需要异步刷新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解决</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根据日志中用户刷新数据的时间间隔</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以及针对数据可能产生不一致的时间</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进行同步操作</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285750" indent="-285750">
              <a:buFontTx/>
              <a:buChar char="-"/>
            </a:pPr>
            <a:endParaRPr lang="en-US" altLang="zh-CN"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18138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CEF00C1-E983-4334-8926-47584C51612B}"/>
              </a:ext>
            </a:extLst>
          </p:cNvPr>
          <p:cNvSpPr txBox="1"/>
          <p:nvPr/>
        </p:nvSpPr>
        <p:spPr>
          <a:xfrm>
            <a:off x="-40640" y="-30480"/>
            <a:ext cx="6096000" cy="6986528"/>
          </a:xfrm>
          <a:prstGeom prst="rect">
            <a:avLst/>
          </a:prstGeom>
          <a:noFill/>
        </p:spPr>
        <p:txBody>
          <a:bodyPr wrap="square">
            <a:spAutoFit/>
          </a:bodyPr>
          <a:lstStyle/>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缓存穿透</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：大量不存在的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的高并发查询</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每次缓存都不命中</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都要到后端数据库系统进行查询</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使数据库压力过大甚至崩溃</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解决</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将空值缓存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再次接收到同样的查询请求时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若命中缓存并值为空就直接返回</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不会透传到数据库</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可以对查询条件设置规则</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不符合的直接拒绝</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恶意查询攻击</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缓存并发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高并时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当一个缓存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过期时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访问这个缓存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的请求量较大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多个请求同时发现缓存过期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因此多个请求会同时访问数据库来查询最新数据</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并且回写缓存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这样会造成应用和数据库的负载增加</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性能降低甚至崩溃</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解决</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分布式锁：保证对于每个</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同时只有一个线程去查询后端服务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本地锁：与分布式锁类似</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通过本地锁限制只有一个线程去数据库中查询数据。节点数量较多时并未完全解决缓存并发的问题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软过期：对缓存中的数据设置失效时间</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不使用缓存服务提供的过期时间。</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缓存雪崩</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：指缓存服务器重启或者大量缓存集中在某一个时间段内失效</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业务系统需要重新生成缓存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给后端数据库造成瞬时的负载升高的压力</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甚至崩溃</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zh-CN" sz="1600" kern="1200">
                <a:solidFill>
                  <a:srgbClr val="000000"/>
                </a:solidFill>
                <a:effectLst/>
                <a:latin typeface="微软雅黑" panose="020B0503020204020204" pitchFamily="34" charset="-122"/>
                <a:ea typeface="微软雅黑" panose="020B0503020204020204" pitchFamily="34" charset="-122"/>
                <a:cs typeface="+mn-cs"/>
              </a:rPr>
              <a:t>解决</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更新锁机制：对缓存更新操作进行加锁保护</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保证只有一个线程能进行缓存更新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失效时间分片机制：对不同的数据使用不同的失效时间</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甚至对相同的数据、不同的请求使用不同的失效时间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后台更新机制：由后台线程来更新缓存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并不是业务线程来更新缓存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缓存集群：可以做缓存的主从与缓存水平分片</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缓存高可用</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：缓存是否高可用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需要根据实际的场景而定</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并不是所有业务都要求缓存高可用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需要结合具体业务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具体情况进行方案设计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例如临界点是否对后端的数据库造成影响。解决方案：</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分布式：实现数据的海量缓存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复制：实现缓存数据节点的高可用</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缓存热点</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：一些特别热点的数据</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高并发访问同一份缓存数据</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导致缓存服务器压力过大。解决：复制多份缓存副本</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把请求分散到多个缓存服务器上</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减轻缓存热点导致的单台缓存服务器压力</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关系数据库</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不错的性能，高稳定性，使用简单，功能强大， 被业界广泛认可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问题</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扩展困难：由于存在类似</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Join</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这样多表查</a:t>
            </a:r>
          </a:p>
        </p:txBody>
      </p:sp>
      <p:sp>
        <p:nvSpPr>
          <p:cNvPr id="4" name="文本框 3">
            <a:extLst>
              <a:ext uri="{FF2B5EF4-FFF2-40B4-BE49-F238E27FC236}">
                <a16:creationId xmlns:a16="http://schemas.microsoft.com/office/drawing/2014/main" id="{589C0338-ED95-4542-9ABD-CC21B62EC841}"/>
              </a:ext>
            </a:extLst>
          </p:cNvPr>
          <p:cNvSpPr txBox="1"/>
          <p:nvPr/>
        </p:nvSpPr>
        <p:spPr>
          <a:xfrm>
            <a:off x="5963920" y="-38120"/>
            <a:ext cx="6228080" cy="6924973"/>
          </a:xfrm>
          <a:prstGeom prst="rect">
            <a:avLst/>
          </a:prstGeom>
          <a:noFill/>
        </p:spPr>
        <p:txBody>
          <a:bodyPr wrap="square">
            <a:spAutoFit/>
          </a:bodyPr>
          <a:lstStyle/>
          <a:p>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询机制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读写慢：数据量达到一定规模时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系统逻辑非常复杂，容易发生死锁等的并发问题，读写速度下滑严重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成本高：并且随着系统的规模变大，成本将不断上升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有限的支撑容量：现有关系型还无法支撑大型互联网应用级的海量的数据存储，如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Google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等。</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非关系型数据库 共有原则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NoSQL</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实现都建立在硬盘、机器和网络都会失效的假设之上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这些失效不能彻底阻止，因此需要让系统能够在即使非常极端的条件下也能应付这些失效 ●对数据进行分区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最小化失效带来的影响，也将读写操作的负载分布到了不同的机器上 ● 保存同一数据的多个副本</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大部分</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NoSQL</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实现都基于数据副本的热备份来保证连续的高可用性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当存储一个对象时，可以在对象级指定希望保存的副本数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查询支持</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不同的实现的一个共性在于哈希表中的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Key-value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匹配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以键值对存储，结构不固定</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可以减少时间和空间的开销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对于一致性要求可以降低，而可用性的要求则更为明显，弱一致性理论</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BASE(</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反</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ACID)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zh-CN" sz="18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可以替代关系型数据库存储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关系数据库关注在关系上，</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NoSQL</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关注在存储上</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缺点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不支持 </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SQL</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这样的工业标准，将会对用户产 生一定的学习和应用迁移成本，尽管现在有第三方工具或中间件缓解此弊端，但仍为非标准化支持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支持的特性不够丰富：现有产品所提 供的功能都比较有限，大多数</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NoSQL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数据库都不支持事务，也不像</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MS SQL Server</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和</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Oracle</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那样能提供各种 附加功能，比如</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BI</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和报表等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现有产品在逐步成熟中：大多数产品都是开源产品的新贵，有待继续完善，包括与之相关的生态构建。</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按数据模式分类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列式</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主要围绕着列进行数据存储 </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同一列的数据尽可能地存储在硬盘同一页</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大多数都支持</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Column Family</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特性</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每次查询都会处理很多数据，但涉及的列并不多</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比较适合汇总和数据仓库类应用 ● </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Key-value: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如</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HashTable,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速度快、大的数据存放量和高并发操作</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非常适合通过主键对数据进行查询和修改等操作</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不支持复杂的操作</a:t>
            </a:r>
            <a:r>
              <a:rPr lang="en-US" altLang="zh-CN" sz="1600">
                <a:solidFill>
                  <a:srgbClr val="000000"/>
                </a:solidFill>
                <a:latin typeface="微软雅黑" panose="020B0503020204020204" pitchFamily="34" charset="-122"/>
                <a:ea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但可通过上层的开发来弥补</a:t>
            </a:r>
          </a:p>
        </p:txBody>
      </p:sp>
    </p:spTree>
    <p:extLst>
      <p:ext uri="{BB962C8B-B14F-4D97-AF65-F5344CB8AC3E}">
        <p14:creationId xmlns:p14="http://schemas.microsoft.com/office/powerpoint/2010/main" val="2794031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E43478D4-58D1-4B3B-B883-9372216E314E}"/>
              </a:ext>
            </a:extLst>
          </p:cNvPr>
          <p:cNvSpPr txBox="1"/>
          <p:nvPr/>
        </p:nvSpPr>
        <p:spPr>
          <a:xfrm>
            <a:off x="-40640" y="10160"/>
            <a:ext cx="6096000" cy="7048083"/>
          </a:xfrm>
          <a:prstGeom prst="rect">
            <a:avLst/>
          </a:prstGeom>
          <a:noFill/>
        </p:spPr>
        <p:txBody>
          <a:bodyPr wrap="square">
            <a:spAutoFit/>
          </a:bodyPr>
          <a:lstStyle/>
          <a:p>
            <a:r>
              <a:rPr lang="zh-CN" altLang="en-US" sz="1600" kern="1200">
                <a:solidFill>
                  <a:srgbClr val="000000"/>
                </a:solidFill>
                <a:effectLst/>
                <a:latin typeface="微软雅黑" panose="020B0503020204020204" pitchFamily="34" charset="-122"/>
                <a:ea typeface="微软雅黑" panose="020B0503020204020204" pitchFamily="34" charset="-122"/>
                <a:cs typeface="+mn-cs"/>
              </a:rPr>
              <a:t>● </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Document</a:t>
            </a:r>
            <a:r>
              <a:rPr lang="en-US" altLang="zh-CN" sz="1600">
                <a:solidFill>
                  <a:srgbClr val="000000"/>
                </a:solidFill>
                <a:latin typeface="微软雅黑" panose="020B0503020204020204" pitchFamily="34" charset="-122"/>
                <a:ea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rPr>
              <a:t>文档</a:t>
            </a:r>
            <a:r>
              <a:rPr lang="en-US" altLang="zh-CN" sz="1600">
                <a:solidFill>
                  <a:srgbClr val="000000"/>
                </a:solidFill>
                <a:latin typeface="微软雅黑" panose="020B0503020204020204" pitchFamily="34" charset="-122"/>
                <a:ea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类似</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key-value</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，但提供嵌入式文档的存储方式</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经常查询的数据存储在同一个文档中，而不是存储在表中，适用于存储不同的属性以及大量的数据的应用程序</a:t>
            </a:r>
            <a:endParaRPr lang="en-US" altLang="zh-CN" sz="1600" kern="1200">
              <a:solidFill>
                <a:srgbClr val="000000"/>
              </a:solidFill>
              <a:effectLst/>
              <a:latin typeface="微软雅黑" panose="020B0503020204020204" pitchFamily="34" charset="-122"/>
              <a:ea typeface="微软雅黑" panose="020B0503020204020204" pitchFamily="34" charset="-122"/>
              <a:cs typeface="+mn-cs"/>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按</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CAP</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分类</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b="1" kern="1200">
                <a:solidFill>
                  <a:srgbClr val="000000"/>
                </a:solidFill>
                <a:effectLst/>
                <a:latin typeface="微软雅黑" panose="020B0503020204020204" pitchFamily="34" charset="-122"/>
                <a:ea typeface="微软雅黑" panose="020B0503020204020204" pitchFamily="34" charset="-122"/>
                <a:cs typeface="+mn-cs"/>
              </a:rPr>
              <a:t>CP</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关注一致性和分区容忍性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这类数据库可支持在无法确保数据一致性的情况下拒绝提供服务，损失可用性，主要有</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BigTable(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列</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Hypertable(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列</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),HBase(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列</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MongoDB(</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文档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Terrastore(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文档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Redis(Key-value),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Scalaris(Key-value)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MemcacheDB(Key-value),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Berkeley DB(Key-value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b="1" kern="1200">
                <a:solidFill>
                  <a:srgbClr val="000000"/>
                </a:solidFill>
                <a:effectLst/>
                <a:latin typeface="微软雅黑" panose="020B0503020204020204" pitchFamily="34" charset="-122"/>
                <a:ea typeface="微软雅黑" panose="020B0503020204020204" pitchFamily="34" charset="-122"/>
                <a:cs typeface="+mn-cs"/>
              </a:rPr>
              <a:t>AP: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关注可用性和分区容忍性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这类数据库主要以实现“最终一致性”来确保可用性和分区容忍性，主要有：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Cassandra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列</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CouchDB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文档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SimpleDB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文档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Riak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文档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Dynamo(</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键值</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Voldemort(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键值</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Tokyo Cabinet(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键值</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KAI</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（键值）</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以</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NoSQL</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为主</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纯</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NOSQL</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在一些数据库结构经常变化，数据结构不定的系统中，就非常适合使用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NoSQL</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来存储 </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以</a:t>
            </a:r>
            <a:r>
              <a:rPr lang="en-US" altLang="zh-CN" sz="1600" b="1" kern="1200">
                <a:solidFill>
                  <a:srgbClr val="000000"/>
                </a:solidFill>
                <a:effectLst/>
                <a:latin typeface="微软雅黑" panose="020B0503020204020204" pitchFamily="34" charset="-122"/>
                <a:ea typeface="微软雅黑" panose="020B0503020204020204" pitchFamily="34" charset="-122"/>
                <a:cs typeface="+mn-cs"/>
              </a:rPr>
              <a:t>NoSQL</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为数据源</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●应用程序只会直接将数据</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NoSQL</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，再通过</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NoSQL</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同步协议</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把每次写入，更新，删除操 作都复制到</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MySQL</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数据库中● 根据应用的逻辑来决定去相应的存储获取数据 ● 同时，也可以通过复制协议把数据同步复制到全文检索</a:t>
            </a:r>
            <a:r>
              <a:rPr lang="en-US"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实现强大的检索功能 ● 需要考虑数据复制的延迟问题，与主从中的复制延迟问题一样</a:t>
            </a:r>
            <a:endParaRPr lang="en-US" altLang="zh-CN" sz="1600" kern="1200">
              <a:solidFill>
                <a:srgbClr val="000000"/>
              </a:solidFill>
              <a:effectLst/>
              <a:latin typeface="微软雅黑" panose="020B0503020204020204" pitchFamily="34" charset="-122"/>
              <a:ea typeface="微软雅黑" panose="020B0503020204020204" pitchFamily="34" charset="-122"/>
              <a:cs typeface="+mn-cs"/>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以</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NoSQL</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为缓存</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kern="1200">
                <a:solidFill>
                  <a:srgbClr val="000000"/>
                </a:solidFill>
                <a:effectLst/>
                <a:latin typeface="微软雅黑" panose="020B0503020204020204" pitchFamily="34" charset="-122"/>
                <a:ea typeface="微软雅黑" panose="020B0503020204020204" pitchFamily="34" charset="-122"/>
                <a:cs typeface="+mn-cs"/>
              </a:rPr>
              <a:t>内存模式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高性能，低延迟的特点，但是内存成本高，内存数据易失却不容忽视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硬盘持久化模式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大部分互联网应用的特点都是数据访问有热点，也就是说， 只有一部分数据是被频繁使用的。●把热点数据进行内存缓存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非热点数据存储到磁盘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以节省内存占用 ●使用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NoSQL</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来做缓存，由于其不受内存大小的限制，可以把 一些不常访问、不怎么更新的数据也缓存起来</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一些</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NoSQL: HBase</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Handoop Databse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基于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Key-Value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和列族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利用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Hadoop HDFS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作为其文件存储系统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高可靠性的底层</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14">
            <a:extLst>
              <a:ext uri="{FF2B5EF4-FFF2-40B4-BE49-F238E27FC236}">
                <a16:creationId xmlns:a16="http://schemas.microsoft.com/office/drawing/2014/main" id="{F5CB7EEA-97B4-4827-AD05-6157D6DD8BDC}"/>
              </a:ext>
            </a:extLst>
          </p:cNvPr>
          <p:cNvSpPr txBox="1"/>
          <p:nvPr/>
        </p:nvSpPr>
        <p:spPr>
          <a:xfrm>
            <a:off x="5941060" y="-30480"/>
            <a:ext cx="6131560" cy="7109639"/>
          </a:xfrm>
          <a:prstGeom prst="rect">
            <a:avLst/>
          </a:prstGeom>
          <a:noFill/>
        </p:spPr>
        <p:txBody>
          <a:bodyPr wrap="square">
            <a:spAutoFit/>
          </a:bodyPr>
          <a:lstStyle/>
          <a:p>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存储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利用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Hadoop MapReduce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来处理</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HBase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中的海量数据：高性能的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计算能力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利用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Zookeeper</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作为协同服务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稳定服务和</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Failover</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机制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Dynamo</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高可用性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高扩展性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去中心化的分布式系统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由多个物理异构的机器组成；每台机器存放一部分数据；数据的备份同步完全由系统自己完成</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每台机器可随意添加或去除；</a:t>
            </a:r>
            <a:r>
              <a:rPr lang="zh-CN" altLang="zh-CN" sz="18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单台机器故障 不会影响系统对外的可用性</a:t>
            </a:r>
            <a:r>
              <a:rPr lang="zh-CN" altLang="zh-CN" sz="18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数据存储格式：键值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数据分区：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Consistent Hashing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数据复制：在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Consistent Hashing Ring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上面，用后续结点为前面的结点做备份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Apache Cassandra</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：分布式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Key-Value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存储系统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由一堆数据库节点共同构成一个分布式网络服务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写操作会被复制到其他节点上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读操作会被路由到某个节点上去读取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易于扩展 ●以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Dynamo</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为基础，结合了</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Google BigTable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基于列族的数据模型。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Redis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Key-Value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存储系统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Redis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在保持键值数据库简单快捷特点的同时，又吸收了关系数据库的优点，使它处于关系数据库和键值数据库之间。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Key-Value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不仅能保存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Strings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类型的数据，还能保存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Lists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类型和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Sets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类型的数据。●将数据存储于内存中，或被配置为虚拟内存。</a:t>
            </a:r>
          </a:p>
          <a:p>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采用两种方式以实现数据持久化： 使用截图方式，将内存中的数据不断写入磁盘； 使用类似</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MySQL</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的日志方式，记录每次更新的日志。前者性能较高，但可能会引起一定程度的数据丢失；后者相反 ●支持主从副本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MongoDB</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：分布式文档存储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介于关系数据库和非关系数据库之间，数据模型不局限于关系或</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Key-Value</a:t>
            </a:r>
            <a:r>
              <a:rPr lang="zh-CN" altLang="zh-CN" sz="1800" kern="1200">
                <a:solidFill>
                  <a:srgbClr val="000000"/>
                </a:solidFill>
                <a:effectLst/>
                <a:latin typeface="微软雅黑" panose="020B0503020204020204" pitchFamily="34" charset="-122"/>
                <a:ea typeface="微软雅黑" panose="020B0503020204020204" pitchFamily="34" charset="-122"/>
                <a:cs typeface="+mn-cs"/>
              </a:rPr>
              <a:t> </a:t>
            </a:r>
            <a:r>
              <a:rPr lang="en-US" altLang="zh-CN" sz="18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面向集合存储，易存储对象类型的数据：数据被分组存储在数据集中，被称为一个集合；每个集合在数据库中都有一个唯一标识名，并可包含无限数目的文档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存储在集合中的文档，被存储为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Key-Value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的形式；键用于唯一 标识一个文档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为字符串类型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，而值则可以是各种复杂的文件类型</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高性能</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易部署</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易使用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存储方便。</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sz="1600"/>
          </a:p>
        </p:txBody>
      </p:sp>
    </p:spTree>
    <p:extLst>
      <p:ext uri="{BB962C8B-B14F-4D97-AF65-F5344CB8AC3E}">
        <p14:creationId xmlns:p14="http://schemas.microsoft.com/office/powerpoint/2010/main" val="388869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BDD87BF4-8EFE-49FB-871B-20DAD7F201F3}"/>
              </a:ext>
            </a:extLst>
          </p:cNvPr>
          <p:cNvSpPr txBox="1"/>
          <p:nvPr/>
        </p:nvSpPr>
        <p:spPr>
          <a:xfrm>
            <a:off x="0" y="-31307"/>
            <a:ext cx="5935436" cy="6986528"/>
          </a:xfrm>
          <a:prstGeom prst="rect">
            <a:avLst/>
          </a:prstGeom>
          <a:noFill/>
        </p:spPr>
        <p:txBody>
          <a:bodyPr wrap="square">
            <a:spAutoFit/>
          </a:bodyPr>
          <a:lstStyle/>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软件架构风格</a:t>
            </a:r>
            <a:endParaRPr lang="en-US" altLang="zh-CN" sz="1600" b="1">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定义</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：描述用于以组织一类</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软件系统</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的惯用模式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反映</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了领域中众多系统所共有的结构和</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语义特性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并</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指导如何将各个模块和子系统有效地组织成一个完整的系统。定义一些构件和</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连接件类型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施加</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一组约束描述</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组合方式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p>
          <a:p>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分类</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数据流风格：批处理；管道/过滤器；过程控制；</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调用/返回风格：主程序/</a:t>
            </a:r>
            <a:r>
              <a:rPr lang="zh-CN" altLang="en-US"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子</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程序；⾯向对象；分层结构</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独立构件风格：事件系统；</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虚拟机风格：解释器；基于规则的系统；</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以数据为中心的风格：仓库；⿊板；</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其他架构风格：MVC；P2P；Grid；SOA</a:t>
            </a:r>
            <a:endPar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eaLnBrk="0" fontAlgn="base" hangingPunct="0">
              <a:spcBef>
                <a:spcPct val="0"/>
              </a:spcBef>
              <a:spcAft>
                <a:spcPct val="0"/>
              </a:spcAft>
            </a:pP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面向对象风格</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p>
          <a:p>
            <a:pPr eaLnBrk="0" fontAlgn="base" hangingPunct="0">
              <a:spcBef>
                <a:spcPct val="0"/>
              </a:spcBef>
              <a:spcAft>
                <a:spcPct val="0"/>
              </a:spcAft>
            </a:pP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系统 被看作对象的集合</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每个对象都有一个它自己的操作集合。数据及作用在数据上的操作被封装成抽象数据类型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对象</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p>
          <a:p>
            <a:pPr eaLnBrk="0" fontAlgn="base" hangingPunct="0">
              <a:spcBef>
                <a:spcPct val="0"/>
              </a:spcBef>
              <a:spcAft>
                <a:spcPct val="0"/>
              </a:spcAft>
            </a:pP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可以做到信息隐藏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内部的设计决策被封装</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构件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：类和对象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连接件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：对象之间通过函数与过程调用实现交互</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特性</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封装</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：限制对某些信息的访问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交互</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：通过过程调用或类似的协议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多态</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：在运行时选择具体的操作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继承</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：对共享的功能保持唯一的接口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动态绑定</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：运行时决定实际调用的操作</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复用和维护</a:t>
            </a:r>
            <a:endParaRPr lang="zh-CN" altLang="en-US"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优点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：复用和维护；反映现实世界；容易分解一个系统</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缺点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：管理⼤量的对象；必须知道对象的身份标识；继承引起复杂度</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关键系统中慎用</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应用在</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KWIC</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数据不再被构件直接共享</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而是被封装在了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Object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中</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每个对象提供了一个接口</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允许其他对象通 过该接口调用对该对象内封装的数据的操作</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修改不影响其他构件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依赖性降低</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复用性提高</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缺点</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不适合功能的扩展</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要么修改已有的</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要么新增模块</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文本框 36">
            <a:extLst>
              <a:ext uri="{FF2B5EF4-FFF2-40B4-BE49-F238E27FC236}">
                <a16:creationId xmlns:a16="http://schemas.microsoft.com/office/drawing/2014/main" id="{F3489357-05E9-4CC3-BC16-5103C72454BF}"/>
              </a:ext>
            </a:extLst>
          </p:cNvPr>
          <p:cNvSpPr txBox="1"/>
          <p:nvPr/>
        </p:nvSpPr>
        <p:spPr>
          <a:xfrm>
            <a:off x="5850194" y="-31307"/>
            <a:ext cx="6341806" cy="7232749"/>
          </a:xfrm>
          <a:prstGeom prst="rect">
            <a:avLst/>
          </a:prstGeom>
          <a:noFill/>
        </p:spPr>
        <p:txBody>
          <a:bodyPr wrap="square">
            <a:spAutoFit/>
          </a:bodyPr>
          <a:lstStyle/>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KWIC</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案例</a:t>
            </a:r>
            <a:endParaRPr lang="en-US" altLang="zh-CN" sz="1600" b="1">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接收按行排列的数据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重复地把第一个词删除</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然后接到行末</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把所有行的各种移位结果按照字母表顺序输出</a:t>
            </a:r>
            <a:endParaRPr lang="en-US" altLang="zh-CN" sz="1600" b="1">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主程序</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子过程风格</a:t>
            </a:r>
            <a:endParaRPr lang="en-US" altLang="zh-CN" sz="1600" b="1">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构件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：主程序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子程序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连接器</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：调用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返回机制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拓扑结构</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：层次化结构</a:t>
            </a:r>
            <a:endParaRPr lang="en-US" altLang="zh-CN" sz="1600" b="1">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非</a:t>
            </a: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结构化程序</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：所有的程序代码均</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包含在一个</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主程序⽂件中</a:t>
            </a:r>
          </a:p>
          <a:p>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缺陷：逻辑不</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清；无法复用；</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难以与其他代码合并；难于修改</a:t>
            </a:r>
            <a:r>
              <a:rPr lang="en-US" altLang="zh-CN" sz="1600"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难以测试特定部分的代码</a:t>
            </a:r>
          </a:p>
          <a:p>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结构化程序</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：逐</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层分解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基于</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“定义</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使用”关系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用过程调用作为交互机制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主程序的正确性依赖于它所调用的⼦程序的正确性</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本质</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将大系统分解为若干模块</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模块化</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主程序调用这些模块实现完整的系统功能。</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优点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：已被证明是成功的设计方法</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可以被用于较大程序</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缺点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：代码太多</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表现不好；程序太大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开发太慢</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测试越来越困难</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分解成模块的</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四大原则</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模块</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独立性</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：高聚合、低耦合 模块</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规模适中性</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：过大分解不充分难理解</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过小开销大接口复杂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模块</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复用性</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：高扇入</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低扇出</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作用域与控制域适当性</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：作用域要包含在控制域之中</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C</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的控制域包括</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自己和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下属</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调用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的模块</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作用域：一个模块里有判断语句</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这个语句会影响多个模块</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多个模块依赖于这个判定条件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那么影响的范围就是作用域</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C</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控制域是</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CEF,</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作用域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CEFD,</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作用域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控制域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一旦</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做了修改</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你就要去找</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D</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的位置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因为你的修改可能影响</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D,</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一旦修改了你还要去找</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D</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在哪</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因为它不受你控制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会带来负面的影响</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这是一种耦合性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会对维护带来很大的麻烦</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应用在</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KWIC</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分为四个基本功能：输入、移位、排序、输出</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主程序按次序调用这四个模块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通过共享的数据存储、使用无约束的读</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写协议在模块之间进行 数据交换</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597839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A14A79F1-C951-479A-A331-CF5D43E55CD4}"/>
              </a:ext>
            </a:extLst>
          </p:cNvPr>
          <p:cNvSpPr txBox="1"/>
          <p:nvPr/>
        </p:nvSpPr>
        <p:spPr>
          <a:xfrm>
            <a:off x="-60958" y="-91440"/>
            <a:ext cx="5821678" cy="7263527"/>
          </a:xfrm>
          <a:prstGeom prst="rect">
            <a:avLst/>
          </a:prstGeom>
          <a:noFill/>
        </p:spPr>
        <p:txBody>
          <a:bodyPr wrap="square">
            <a:spAutoFit/>
          </a:bodyPr>
          <a:lstStyle/>
          <a:p>
            <a:r>
              <a:rPr lang="zh-CN" altLang="en-US" sz="1600" b="1"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面向异步内容加载的</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前端架构 </a:t>
            </a:r>
            <a:r>
              <a:rPr lang="zh-CN" altLang="en-US" sz="18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问题加载</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渲染</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内容多</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一次性加载</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带宽</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限制了</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响应速度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解决</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方案：单任务分解</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为多任务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多任务异步处理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技术</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方案</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浏览器</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要求加载动态内容</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浏览器</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渲染静态内容</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浏览器</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引擎要求不同服务器给数据</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各</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服务器异步返回数据</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。5</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浏览器</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引擎通知浏览器数据到</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了。6</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浏览器</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异步渲染</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返回的数据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面向</a:t>
            </a:r>
            <a:r>
              <a:rPr lang="zh-CN" altLang="en-US" sz="1600" b="1"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自</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适应的前端架构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问题</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：多屏适配</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之痛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前端组件化</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把</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每个组件当做一个独立产品来设计考虑空状态、极端情况、尺寸变化尽可能灵活适应各</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使用场景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统一</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组件与组件、组件与散件之间的</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组合方式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之前</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所有</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的内容</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最终</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汇集</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成设计规范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轻度</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组件化：同一个组件使用相同的html结构和</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class名</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用</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同一段css代码</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定义样式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用</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同一个js函数</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定义交互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重</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度组件化：每个组件</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的html、css、js都</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独立</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封装管理</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定义</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好框架和</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加载方式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内容</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在加载时从</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外部填充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改变</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开发的协作方式。</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大家不再</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是按</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页面分工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而是</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按组件来分工。弱化了相互间的</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依赖关系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重在</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维护：</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组件化在</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项目初期的准备工作会增加</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一定工作量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但</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随时间推移会发挥出巨大的</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优势。</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评审方式 基于调查问卷的</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评估过程：多个评估专家考察系统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然后回答问卷中的问题；对多个评估结果进行综合</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得到最终的结果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优点：自由</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灵活</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可评估多种质量属性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也可在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SA</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设计的多个阶段进行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缺点：结果很大程度上来自评估人员的主观推断</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因此不同的评估人员可能会产生不同甚至截然相反的结果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评估人员对领域的熟悉程度、是否具有丰富的相关经验也成为评估结果是否正确的重要因素。</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基于场景的</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分析</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SA</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对系统应用的典型场合的支持程度</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从而判断该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SA</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对这一场景所代表的质量需求的满足程度</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软件体系结构分析方法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(SAAM)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体系结构权衡分析方法</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ATAM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输入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场景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用例场景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常规应用场合、变化性场景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可预料到的变化</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探测性场景</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极端变化</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需要关注的质量属性及对其的提问</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性能</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可修改性等</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、待评价的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SA</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的设计方案 </a:t>
            </a:r>
            <a:endPar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文本框 25">
            <a:extLst>
              <a:ext uri="{FF2B5EF4-FFF2-40B4-BE49-F238E27FC236}">
                <a16:creationId xmlns:a16="http://schemas.microsoft.com/office/drawing/2014/main" id="{BE1E8CF5-BF6F-4821-9CAF-745AA99A6511}"/>
              </a:ext>
            </a:extLst>
          </p:cNvPr>
          <p:cNvSpPr txBox="1"/>
          <p:nvPr/>
        </p:nvSpPr>
        <p:spPr>
          <a:xfrm>
            <a:off x="5689600" y="-40045"/>
            <a:ext cx="6502398" cy="7232749"/>
          </a:xfrm>
          <a:prstGeom prst="rect">
            <a:avLst/>
          </a:prstGeom>
          <a:noFill/>
        </p:spPr>
        <p:txBody>
          <a:bodyPr wrap="square">
            <a:spAutoFit/>
          </a:bodyPr>
          <a:lstStyle/>
          <a:p>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中间结果：效用树</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提供了一种自顶向下的机制来将系统的业务驱动要素翻译为具体的质量属性及其场景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输出：风险</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非风险</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关键点</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折中点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基于度量的</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设计质量指标的具体度量方式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数学公式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在度量时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可采用自动化的工具对质量属性进行计算</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得到结果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三个基本活动：</a:t>
            </a:r>
            <a:r>
              <a:rPr lang="zh-CN" altLang="zh-CN" sz="1600" kern="1200">
                <a:solidFill>
                  <a:srgbClr val="000000"/>
                </a:solidFill>
                <a:effectLst/>
                <a:latin typeface="微软雅黑" panose="020B0503020204020204" pitchFamily="34" charset="-122"/>
                <a:ea typeface="微软雅黑" panose="020B0503020204020204" pitchFamily="34" charset="-122"/>
                <a:cs typeface="+mn-cs"/>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从软件体系结构文档中获取度量信息并计算得到结果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建立质量属性和度量结果之间的映射原则</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即确定怎样从度量结果推出系统具有什么样的质量属性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根据映射原则分析推导出系统的某些质量属性。</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结果比较客观、精确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缺点</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很多质量属性无法给出具体的计算公式；能给出计算公式的质量属性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往往是针对源代码级别的质量属性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如代码行数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而这些属性对评价往往缺乏足够的意义；需要在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SA</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设计基本完成以后才能进行；需要评估人员对待评估的体系结构十分了解。</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质量属性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终端</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用户</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的视角</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性能</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可靠性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可用性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安全性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商业</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视角：</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上市时间</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成本和收益</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项目周期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目标市场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与</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原有系统</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的集成性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开发</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者</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的视角</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可维护性</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、轻便性、复用性</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、可测试性</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软件架构测试方法</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性能测试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负载测试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不限制软件的运行资源，测试软件的数据吞吐量上限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压力测试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长时间或超大负荷地运行测试软件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对系统的稳定性进行测试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容量测试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确定测试对象在给定时间内能够持续处理的最大负载或工作量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网络性能测试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测试网络带宽、延迟、负载和端口的变化对用户的响应时间的影响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步骤</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：制定目标和分析系统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选择测试度量的方法</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选择相关技术和工具</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制定评估标准</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设计测试用例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运行测试用例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分析测试结果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指标</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：响应时间</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内存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磁盘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处理器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网络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压力测试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在同一时间内或某一时间内，向系统发送预期数量的交易请求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并发交易请求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递增交易请求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并发递增交易请求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目的</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发现性能瓶颈</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评价系统性能</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对系统资源进行优化</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提高响应时间与吞吐量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测试流程图</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测试计划</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测试用例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模拟多用户</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设置并发点</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执行测试用例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监测系统资源</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分析结果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是否接受结果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如不接受返回模拟多用户</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测试报告</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系统调优</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硬件平台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服务器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内存及硬盘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网络平台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负载</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延迟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传输故障 </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软件平台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数据库</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中间件</a:t>
            </a:r>
            <a:r>
              <a:rPr lang="zh-CN" altLang="en-US" sz="1600" kern="1200">
                <a:solidFill>
                  <a:srgbClr val="000000"/>
                </a:solidFill>
                <a:effectLst/>
                <a:latin typeface="微软雅黑" panose="020B0503020204020204" pitchFamily="34" charset="-122"/>
                <a:ea typeface="微软雅黑" panose="020B0503020204020204" pitchFamily="34" charset="-122"/>
                <a:cs typeface="+mn-cs"/>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应用级别：线程级别</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会话级别</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代码级别</a:t>
            </a:r>
            <a:endPar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959616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395F1D8D-B0DB-4FEC-8D2A-D5447A5AC15D}"/>
              </a:ext>
            </a:extLst>
          </p:cNvPr>
          <p:cNvSpPr txBox="1"/>
          <p:nvPr/>
        </p:nvSpPr>
        <p:spPr>
          <a:xfrm>
            <a:off x="-29496" y="-28106"/>
            <a:ext cx="5909186" cy="6740307"/>
          </a:xfrm>
          <a:prstGeom prst="rect">
            <a:avLst/>
          </a:prstGeom>
          <a:noFill/>
        </p:spPr>
        <p:txBody>
          <a:bodyPr wrap="square">
            <a:spAutoFit/>
          </a:bodyPr>
          <a:lstStyle/>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数据流风格</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处理</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操作：数据到达即</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被激活</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无</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数据时不工作</a:t>
            </a:r>
          </a:p>
          <a:p>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特征</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：数据</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的可用性决定着处理</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计算单元</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是否执行；</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系统结构：数据在各处理之间的有序移动；在纯数据流</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系统中</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处理</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操作之间除了</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数据交换</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没有</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任何其他</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的交互</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构件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：数据处理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构件接口</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：输入端口和输出端口</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从输入端口读取数据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向输出端⼝写入数据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计算模型</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：从输入端口读数</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经过计算</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处理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然后写到输出端口</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连接件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：数据流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单向、通常是异步、有缓冲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接口角色：</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reader</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writer ●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计算模型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把数据从一个处理的输出端口传送到另一个处理的输入端口</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拓扑结构</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：任意拓扑结构的图</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管道</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过滤器风格</a:t>
            </a:r>
            <a:endParaRPr lang="en-US" altLang="zh-CN" sz="1600" b="1">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适用场景</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：数据源源不断的产生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系统需要对这些数据进行若⼲处理。</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解决方案</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：把系统分解为⼏个顺序的处理步骤</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这些步骤之间通过数据流连接</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一个步骤的输出是另一个步骤的输入；每个处理步骤由一个过滤器实现；处理步骤之间的数据传输由管道负责。每个处理步骤</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过滤器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都有一组输入和输出</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过滤器从管道中读取 输入的数据流</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经过内部处理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然后产生输出数据流并写入管道中</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构件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：过滤器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处理数据流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连接件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：管道</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连接一个源和一个目的过滤器。连接器定义了数据流的图</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形成拓扑结构</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过滤器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目标：将源数据递增的变换成目标数据</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数据流变换的方式：增加</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丰富</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数据；通过浓缩和删减</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精炼</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数据；改变数据表现方式</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转化</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分解</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为多个流；数据流</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合并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为一个</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读取与处理</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数据流方式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递增的读取和消费数据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数据到来时便处理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不是收集完然后处理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即在输入被完全消费之前输出就产⽣了</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其他特征</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：无上下文信息；不保留状态；对上下游的其他过滤器无任何了解</a:t>
            </a:r>
          </a:p>
        </p:txBody>
      </p:sp>
      <p:sp>
        <p:nvSpPr>
          <p:cNvPr id="15" name="文本框 14">
            <a:extLst>
              <a:ext uri="{FF2B5EF4-FFF2-40B4-BE49-F238E27FC236}">
                <a16:creationId xmlns:a16="http://schemas.microsoft.com/office/drawing/2014/main" id="{755500EB-054D-48F8-8A18-04E1FC9A63C8}"/>
              </a:ext>
            </a:extLst>
          </p:cNvPr>
          <p:cNvSpPr txBox="1"/>
          <p:nvPr/>
        </p:nvSpPr>
        <p:spPr>
          <a:xfrm>
            <a:off x="5879690" y="4080"/>
            <a:ext cx="6312310" cy="6740307"/>
          </a:xfrm>
          <a:prstGeom prst="rect">
            <a:avLst/>
          </a:prstGeom>
          <a:noFill/>
        </p:spPr>
        <p:txBody>
          <a:bodyPr wrap="square">
            <a:spAutoFit/>
          </a:bodyPr>
          <a:lstStyle/>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过滤器</a:t>
            </a:r>
            <a:r>
              <a:rPr lang="zh-CN" altLang="en-US" sz="1600" b="1" dirty="0">
                <a:latin typeface="微软雅黑" panose="020B0503020204020204" pitchFamily="34" charset="-122"/>
                <a:ea typeface="微软雅黑" panose="020B0503020204020204" pitchFamily="34" charset="-122"/>
                <a:sym typeface="微软雅黑" panose="020B0503020204020204" pitchFamily="34" charset="-122"/>
              </a:rPr>
              <a:t>状态</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停止状态</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：处于待</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启动状态</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外部</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启动</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过滤器后</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过滤器</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处于处理状态。</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处理</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状态：正处理输入数据队列中的</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等待</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状态：输入数据队列</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为空</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此时过滤器等待</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当</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有新的</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数据输入时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过滤器</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处于处理</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状态。</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管道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作用：在过滤器之间传送数据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是单向流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可能具有缓冲区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数据缓冲区可以是文件、数组、字典、树等集合类型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管道形成数据传输图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管道的先后顺序不影响输出的结果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不同的管道中流动的数据流</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可能具有不同的数据格式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实现机制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限制管道的大小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管道写满时</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write</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函数会阻塞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管道为空时</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read</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函数被阻塞</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这解决了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read()</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调用返回文件结束的问题。从管道读数据是一次性操作</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数据一旦被读</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它就从管道中被抛弃</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释放空间以便写更多的数据。</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优点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：允许对一些如吞吐量、死锁等属性的分析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支持并行执行；使得系统中的构件具有良好的隐蔽性和高内聚、低耦合的特点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支持软件复用：系统的行为是多个过滤器的行为的简单合成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在两个过滤器之间提供适合数据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任何两个过滤器都可被连接起来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系统维护和增强系统性能简单：新的过滤器可以添加到现有系统中</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旧的可以被改进的换掉；</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缺点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：通常导致进程成为批处理的结构：每个过滤器是一个完整的从输入到输出的转换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不适合处理交互的应用：当需要增量地显示改变时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这个问题尤为严重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因为在数据传输上没有通用的标准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每个过滤器都增加了解析和合成数据的工作</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这样就导致了系统性能下降</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并增加了编写过滤器的复杂性。</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应用在</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KWIC: </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四个过滤器：输入、移位、排序、输出</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每个过滤器处理数据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然后将结果送至下一个过滤器</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控制机制是分布式的：只要有数 据传如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过滤器即开始⼯作</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过滤器之间的数据共享被严格限制在管道传输</a:t>
            </a:r>
          </a:p>
        </p:txBody>
      </p:sp>
    </p:spTree>
    <p:extLst>
      <p:ext uri="{BB962C8B-B14F-4D97-AF65-F5344CB8AC3E}">
        <p14:creationId xmlns:p14="http://schemas.microsoft.com/office/powerpoint/2010/main" val="401352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0D34645D-82B1-4212-A0E0-DEC74011DA6F}"/>
              </a:ext>
            </a:extLst>
          </p:cNvPr>
          <p:cNvSpPr txBox="1"/>
          <p:nvPr/>
        </p:nvSpPr>
        <p:spPr>
          <a:xfrm>
            <a:off x="0" y="-29496"/>
            <a:ext cx="6270171" cy="7232749"/>
          </a:xfrm>
          <a:prstGeom prst="rect">
            <a:avLst/>
          </a:prstGeom>
          <a:noFill/>
        </p:spPr>
        <p:txBody>
          <a:bodyPr wrap="square">
            <a:spAutoFit/>
          </a:bodyPr>
          <a:lstStyle/>
          <a:p>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事件系统风格</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显式调用</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各个构件之间的互动是由</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显性调用函数</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或过程完成的</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。调用的</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过程与次序是固定的、预先设定的。</a:t>
            </a:r>
          </a:p>
          <a:p>
            <a:r>
              <a:rPr lang="zh-CN" altLang="en-US" sz="1600" b="1"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隐式调用</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：不直接</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去</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invoke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一个</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过程</a:t>
            </a:r>
          </a:p>
          <a:p>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Event Source</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：发布</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EventtManager</a:t>
            </a:r>
            <a:endPar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Event Handlers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：可以</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注册自己感兴趣</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的事件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将自己的某个过程与相应的</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事件进行关联</a:t>
            </a:r>
            <a:endPar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Event </a:t>
            </a:r>
            <a:r>
              <a:rPr lang="en-US" altLang="zh-CN"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Manager</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：当一个事件</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被发布</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系统</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自动调用在该事件中注册的</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所有过程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负责</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调用所有注册到该事件</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EventHandler)</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特点</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：事件的触发者并不知道哪些构件会被这些事件影响</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相互保持独立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不能假定构件的处理顺序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甚至不知道哪些过程会被调用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各个构件之间彼此之间⽆连接关系</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各自独立存在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通过对事件的发布和注册实现关联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可以异步执行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一对多通信</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构件</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：对象或过程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并提供如下两种</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接口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过程或函数</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充当事件源或事件处理器的角色；</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连接机制</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过程绑定</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事件处理器的过程向特定事件注册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事件源构件发布事件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当某些事件被发布时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向其注册的过程被隐式调用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调用的次序是不确定的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事件的绑定</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一个事件也可能触发其他事件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形成事件链</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调试器的例子</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编辑器与变量监视器向调试器注册</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接收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断点事件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一旦遇到断点</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调试器发布事件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从而触发</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编辑器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变量监测器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编辑器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将源代码滚动到断点处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变量监测器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则更新当前变量值并显示出来</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事件调度策略 无独立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非集中式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调度模块的事件管理器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观察者模式</a:t>
            </a:r>
          </a:p>
          <a:p>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每个模块都能向其他所有模块注册事件</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带有独立</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调度模块的事件管理器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下面都是带有独立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集中式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调度</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事件调度模块</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负责接收到来的事件并分发它们到其它模块。调度器要决定怎样分发事件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两种策略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14">
            <a:extLst>
              <a:ext uri="{FF2B5EF4-FFF2-40B4-BE49-F238E27FC236}">
                <a16:creationId xmlns:a16="http://schemas.microsoft.com/office/drawing/2014/main" id="{480D166D-6B78-4707-BE8B-E25BBACEBA53}"/>
              </a:ext>
            </a:extLst>
          </p:cNvPr>
          <p:cNvSpPr txBox="1"/>
          <p:nvPr/>
        </p:nvSpPr>
        <p:spPr>
          <a:xfrm>
            <a:off x="6174658" y="0"/>
            <a:ext cx="6017343" cy="6740307"/>
          </a:xfrm>
          <a:prstGeom prst="rect">
            <a:avLst/>
          </a:prstGeom>
          <a:noFill/>
        </p:spPr>
        <p:txBody>
          <a:bodyPr wrap="square">
            <a:spAutoFit/>
          </a:bodyPr>
          <a:lstStyle/>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全广播式</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：调度模块将事件广播到所有</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的模块</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但</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只有感兴趣的模块才去取事件并触发自身的</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行为；无目的广播</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靠接受者⾃行决定</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是否加以处理或者简单抛弃。</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选择</a:t>
            </a:r>
            <a:r>
              <a:rPr lang="zh-CN" altLang="en-US" sz="1600" b="1"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广</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播</a:t>
            </a:r>
            <a:r>
              <a:rPr lang="zh-CN" altLang="en-US" sz="1600" b="1"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式</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：调度模块将事件送到那些已经注册了的模块中。</a:t>
            </a:r>
          </a:p>
          <a:p>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点对点</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模式：基于消息</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队列。消息只能够被唯 一的消费者所消费</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消费之后即从队列中删除</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发布</a:t>
            </a:r>
            <a:r>
              <a:rPr lang="zh-CN" altLang="en-US" sz="1600" b="1"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-订阅</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模式：一个事件可以被多个订阅者消费；事件在发送给</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订阅者之后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并不</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会马上从topic</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中删除</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topic</a:t>
            </a:r>
            <a:r>
              <a:rPr lang="zh-CN" altLang="en-US" sz="1600" dirty="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会在事件过期之后自动将其</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删除。</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应用于</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KWIC</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四个功能模块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共享数据并不直接暴露其格式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而是进行封装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模块的调用发生在数据发生改变时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不是主程序控制</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优点</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支持实现交互式系统；</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异步执行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容易复用</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构件替换不会影响到其它构件的接口；</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并发处理提高系统性能；</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健壮性：一个构件出错将不会影响其他构件。</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缺点</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分布式的控制方式不利于系统的同步、验证和调试。</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独立调度模块的数据需要经过调度模块的传递</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全局性能和资源管理成为了系统的瓶颈。</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分层结构</a:t>
            </a:r>
            <a:endPar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严格</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分层：上层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直接下层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松散</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分层：上层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所有下层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横切</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关注：在严格分层的基础上</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每一层都可以与另外的一个组件交互</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分层原则</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：分离关注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减少功能重叠</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；抽象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删枝节留主干</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；隐藏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只暴露需要访问的接口</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构件</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：各层次内部包含的构件</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连接件</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：层间的交互协议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拓扑结构</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：分层</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拓扑约束</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：对相邻层间交互的约束</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集中式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分布式部署</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某一层中的构件一般只与同一级别中的对等实体或较低级别中的构件交互</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这种单向交互可以减少不同级别中的构件之间的依赖性。</a:t>
            </a:r>
          </a:p>
          <a:p>
            <a:endPar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06733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07CEFFA-3432-495F-BA3A-5BB4C1355869}"/>
              </a:ext>
            </a:extLst>
          </p:cNvPr>
          <p:cNvSpPr txBox="1"/>
          <p:nvPr/>
        </p:nvSpPr>
        <p:spPr>
          <a:xfrm>
            <a:off x="6043864" y="0"/>
            <a:ext cx="6148136" cy="6986528"/>
          </a:xfrm>
          <a:prstGeom prst="rect">
            <a:avLst/>
          </a:prstGeom>
          <a:noFill/>
        </p:spPr>
        <p:txBody>
          <a:bodyPr wrap="square">
            <a:spAutoFit/>
          </a:bodyPr>
          <a:lstStyle/>
          <a:p>
            <a:pPr eaLnBrk="0" fontAlgn="base" hangingPunct="0">
              <a:spcBef>
                <a:spcPct val="0"/>
              </a:spcBef>
              <a:spcAft>
                <a:spcPct val="0"/>
              </a:spcAft>
            </a:pP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解释器风格</a:t>
            </a:r>
            <a:endPar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解释器是</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一</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个</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用</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来执</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其他</a:t>
            </a:r>
            <a:r>
              <a:rPr kumimoji="0" lang="zh-CN" altLang="zh-CN" sz="160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程序的</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程序</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针对</a:t>
            </a:r>
            <a:r>
              <a:rPr kumimoji="0" lang="zh-CN" altLang="zh-CN" sz="160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不同的硬件平台</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实现了</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一</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个虚拟机</a:t>
            </a: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将</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高</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抽象</a:t>
            </a:r>
            <a:r>
              <a:rPr kumimoji="0" lang="zh-CN" altLang="zh-CN" sz="160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层次的程序翻译为低抽象层次所能理解</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的指令</a:t>
            </a:r>
            <a:r>
              <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以</a:t>
            </a:r>
            <a:r>
              <a:rPr kumimoji="0" lang="zh-CN" altLang="zh-CN" sz="160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消除在程序语⾔与硬件之间存在的语义</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差异</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在</a:t>
            </a:r>
            <a:r>
              <a:rPr kumimoji="0" lang="zh-CN" altLang="zh-CN" sz="1600" i="0" u="none" strike="noStrike" cap="none" normalizeH="0" baseline="0" dirty="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程序语⾔定义的计算和有效硬件操作确定的计算</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之间建</a:t>
            </a:r>
            <a:r>
              <a:rPr kumimoji="0" lang="zh-CN" altLang="en-US"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立</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对应和联系</a:t>
            </a:r>
            <a:endPar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eaLnBrk="0" fontAlgn="base" hangingPunct="0">
              <a:spcBef>
                <a:spcPct val="0"/>
              </a:spcBef>
              <a:spcAft>
                <a:spcPct val="0"/>
              </a:spcAft>
            </a:pPr>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解释器</a:t>
            </a:r>
            <a:r>
              <a:rPr kumimoji="0" lang="zh-CN"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和</a:t>
            </a:r>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编译器</a:t>
            </a:r>
            <a:r>
              <a:rPr lang="zh-CN" altLang="en-US"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编译器不执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源程序代码</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是将其翻译为另</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一</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种语⾔</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可执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的机器码或</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目</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标码</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并输出到⽂件中以便随后链接为可执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lang="zh-CN" altLang="en-US"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文</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件</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在解释器中</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程序源代码被解释器直接加以执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endPar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解释器的执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速度要慢于编译器产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生</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的</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目</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标代码的执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速度</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但是可能低于编译器“编译+链接+执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”的总时间</a:t>
            </a:r>
            <a:endPar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解释器通常省略了链接与编译的步骤</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从</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降低编程时间</a:t>
            </a:r>
            <a:endPar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解析器执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速度之所以慢</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是因为每次解释执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的时候</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都需要分析程序的结构</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编译代码则直接执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⽆需重复编译</a:t>
            </a:r>
            <a:endPar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R="0" lvl="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解释器对内存的分配是在解释时才进</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的；</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编译器则是在编译时进</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因此运</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时直接将程序代码装</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入</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内存并执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即可</a:t>
            </a:r>
            <a:endPar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分类</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传统解释器：纯粹的解释执行</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基于字节码的：编译</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解释执行</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源代码</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首</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先被</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编译</a:t>
            </a: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为</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高</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度压缩和优化的字节码</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但并不是真正的机器目标代码</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因而与硬件平台无关；编译后得到的字节码然后被解释器加以解释；</a:t>
            </a:r>
            <a:endPar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JIT编译器：编译</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 </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解释执行</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只有当某个函数要被执行时才被编译</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不是编译全部的代码</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而是只编译那些被频繁执行的代码段</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如被执行多次的方法、包含多次循环的方法</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编译得到字节码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字节码 被配置到⽬标系统中</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当字节码被执行时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运行环境下的编译器将其翻译为本地机器码</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特点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是</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JIT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模糊了解释器、字节码解释器和编译器之间 的边界与区分</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执行</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Java: 1.</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编译</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得到字节码</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与硬件平台无关</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解释器直接执行该字节码</a:t>
            </a:r>
            <a:endParaRPr kumimoji="0" lang="en-US" altLang="zh-CN" sz="160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i="0" u="none" strike="noStrike" cap="none" normalizeH="0" baseline="0" dirty="0">
              <a:ln>
                <a:noFill/>
              </a:ln>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文本框 36">
            <a:extLst>
              <a:ext uri="{FF2B5EF4-FFF2-40B4-BE49-F238E27FC236}">
                <a16:creationId xmlns:a16="http://schemas.microsoft.com/office/drawing/2014/main" id="{C041910E-A3AA-4C52-91E5-A0EC78874FB6}"/>
              </a:ext>
            </a:extLst>
          </p:cNvPr>
          <p:cNvSpPr txBox="1"/>
          <p:nvPr/>
        </p:nvSpPr>
        <p:spPr>
          <a:xfrm>
            <a:off x="-52136" y="0"/>
            <a:ext cx="6148136" cy="6494085"/>
          </a:xfrm>
          <a:prstGeom prst="rect">
            <a:avLst/>
          </a:prstGeom>
          <a:noFill/>
        </p:spPr>
        <p:txBody>
          <a:bodyPr wrap="square">
            <a:spAutoFit/>
          </a:bodyPr>
          <a:lstStyle/>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三层</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C/S</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结构</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客户端</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中间层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服务端</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表现层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逻辑层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中间层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事务处理监 控服务器、消息服务器、应用服务器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负责消息排队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业务逻辑执行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数据中转等功能</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B/S</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架构</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表现层：浏览器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逻辑层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Web</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服务器 应用服务器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数据层：数据库服务器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系统维护成本低</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客户端⽆任何业务逻辑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良好的灵活性和可扩展性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较好的安全性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稳定性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延展性和执行效率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容错能力和负载平衡能力</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缺点</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每请求一次服务器就要刷新一次页面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受</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HTTP</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协议在数据查询等响应速度上</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要远低于</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架构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数据提交一般以页面为单位</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数据的动态交互性不强</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不利于在线事务处理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(OLTP)</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应用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HTML</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的表达能力难以⽀持复杂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GUI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如报表等</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MVC</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风格</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关注</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点分离：模型、视图</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和控制器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从</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开发者的</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角度看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实现</a:t>
            </a:r>
            <a:r>
              <a:rPr lang="zh-CN" altLang="en-US" sz="1600" dirty="0">
                <a:latin typeface="微软雅黑" panose="020B0503020204020204" pitchFamily="34" charset="-122"/>
                <a:ea typeface="微软雅黑" panose="020B0503020204020204" pitchFamily="34" charset="-122"/>
                <a:sym typeface="微软雅黑" panose="020B0503020204020204" pitchFamily="34" charset="-122"/>
              </a:rPr>
              <a:t>model与view</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的解耦</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构件</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：解释器引擎</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存储区</a:t>
            </a: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被解释的源代码、解释器引擎当前的控制状态的表示、程序当前执</a:t>
            </a:r>
            <a:r>
              <a:rPr kumimoji="0" lang="zh-CN" altLang="en-US"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行</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状态的表示</a:t>
            </a:r>
            <a:r>
              <a:rPr kumimoji="0" lang="en-US"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endPar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连接器</a:t>
            </a:r>
            <a:r>
              <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：对存储区的数据访问</a:t>
            </a:r>
            <a:r>
              <a:rPr lang="en-US" altLang="zh-CN" sz="1600">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b="1">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三大</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构件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Model</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：负责数据存取、负责业务逻辑实现、可能负责数据验证</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View</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：负责获取用户输入</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向controller发送处理请求</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接收来自Controller的反馈并将model的处理结果显示给用户。一个model可能有多个View</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Controller</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：负责接收来自客户的请求、调用model执行业务逻辑、调用View显示执行结果 </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连接件</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：隐式调用、显式调用、或者其他机制Http</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两个分离原则</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：展示与模型分离；控制器与视图分离</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优点</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：代码易开发易维护；同一信息可以有不同的显示方式；业务逻辑更易测试</a:t>
            </a:r>
            <a:endParaRPr kumimoji="0" lang="zh-CN" altLang="zh-CN" sz="1600" b="0" i="0" u="none" strike="noStrike" cap="none" normalizeH="0" baseline="0">
              <a:ln>
                <a:noFill/>
              </a:ln>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11777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7286F2-37FC-4654-857D-7E5FAD835D65}"/>
              </a:ext>
            </a:extLst>
          </p:cNvPr>
          <p:cNvSpPr txBox="1"/>
          <p:nvPr/>
        </p:nvSpPr>
        <p:spPr>
          <a:xfrm>
            <a:off x="-68826" y="-26895"/>
            <a:ext cx="5851061" cy="6986528"/>
          </a:xfrm>
          <a:prstGeom prst="rect">
            <a:avLst/>
          </a:prstGeom>
          <a:noFill/>
        </p:spPr>
        <p:txBody>
          <a:bodyPr wrap="square" rtlCol="0">
            <a:spAutoFit/>
          </a:bodyPr>
          <a:lstStyle/>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计算层的软件架构</a:t>
            </a:r>
            <a:endParaRPr lang="en-US" altLang="zh-CN" sz="1600" b="1">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计算模式变革</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单机</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互联网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串行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多核</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并核</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性能度量</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速度</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(MIPS)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 网络带宽</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(Mbps)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 吞吐量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(MIPS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TFLOPS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TPS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QPS)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指系统在单位时间内处理请求的数量。●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RT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响应时间</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指系统对请求作出响应的时间。● 网络延时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 并发用户数</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指系统可以同时承载的正常使用系统功能的用户的数量</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TPS</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(Transactions Per Second)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一次事务</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访问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包括了</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三个</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过程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用户请求服务器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服务器自己的内部处理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服务器返回给用户</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TPS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是每秒能够完成的</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访问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三个过程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的数量</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QPS</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(Queries Per Second)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每秒能处理</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请求</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数目。对于一个页面的一次访问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形成一个</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TPS,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可能产生多次请求</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垂直扩展</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向一个节点中增加资源</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提高硬件配置</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水平扩展</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增加新的节点</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新的计算机分布式计算</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高扩展性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系统在几乎任何时刻都可被正常访问</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通常量化为一年中正常运行的时间比 ●平均故障时间</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MTTF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●平均修复时间</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MTTR</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●系统可用性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=MTTF/(MTTF+ MTTR)</a:t>
            </a: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代码级优化</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发现瓶颈：压测工具、抽象模型 ● 线程、内存参数调整 ●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特性优化 ● 减少并发冲突 ● 减少序列化 ● 减少字符到字节的转换● 使用长连接</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通信模式优化</a:t>
            </a:r>
            <a:endParaRPr lang="en-US" altLang="zh-CN" sz="1600" b="1">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PPC</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每次有新的连接就新建一个专门的进程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传统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UNIX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网络</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优点：简单</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适合连接数少的情况</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如数据库服务器。</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缺点</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fork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代价高：创建一个进程需要分配很多内核资源</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内存映像从父进程复制到子进程。 ●父子进程通信复杂●支持的并发连接数量有限</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prefork</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系统在启动的时候就预先创建好进程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然后才开始接受用户的请求。</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a:extLst>
              <a:ext uri="{FF2B5EF4-FFF2-40B4-BE49-F238E27FC236}">
                <a16:creationId xmlns:a16="http://schemas.microsoft.com/office/drawing/2014/main" id="{A0D53422-8882-4745-97A3-4D5A21DD24A7}"/>
              </a:ext>
            </a:extLst>
          </p:cNvPr>
          <p:cNvSpPr txBox="1"/>
          <p:nvPr/>
        </p:nvSpPr>
        <p:spPr>
          <a:xfrm>
            <a:off x="5782235" y="-20320"/>
            <a:ext cx="6347012" cy="6986528"/>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优点： ●新的连接省去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fork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进程的操作</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访问更快、体验更好</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缺点： ● 存在父子进程通信复杂、支持的并发连接数量有限的问题</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TPC</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每次有新的连接就新建一个</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线程</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去专门处理这个连接的请求</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●线程更轻量级</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创建线程的消耗比进程要少得多 ●多线程是共享进程内存空间</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线程通信相比进程通信更简单。解决或者弱化了两个问题 ●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PPC fork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代价高● 父子进程通信复杂</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缺点： ●创建线程仍然有代价</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高并发时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上万连接</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/s)</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有性能问题。</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●无须进程间通信</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但是线程间的互斥和共享又引入了复杂度</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可能 一不小心就导致了死锁问题。 ●多线程会互相影响</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某个线程出现异常时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可能导致整个进程退出</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例如内存越界</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 存在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CPU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线程调度和切换代价的问题。连接不多</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几百</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的情况还是使用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PPC</a:t>
            </a: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prethread</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预先创建线程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实现方式</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●主进程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accept,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然后将连接交给某个线程处理。 ●子线程都尝试去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accept,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最终只有一个线程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accept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成功 ●比</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prefork</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支持更多的并发连接</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Reactor: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●创建一个进程池</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将连接分配给进程</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一个进程可以处理多个连接的业务。来了一个事件我就有相应的反应” ●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Reactor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会根据事件类型来调用相应的代码进行处理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核心组成</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两部分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Reactor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负责监听和分配事件 ●处理资源池</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进程池或线程池</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负责处理事件●两者的数量都可以变化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三种实现方案</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单</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Reactor</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单进程</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latin typeface="微软雅黑" panose="020B0503020204020204" pitchFamily="34" charset="-122"/>
                <a:ea typeface="微软雅黑" panose="020B0503020204020204" pitchFamily="34" charset="-122"/>
                <a:sym typeface="微软雅黑" panose="020B0503020204020204" pitchFamily="34" charset="-122"/>
              </a:rPr>
              <a:t>线程</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Reactor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对象通过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select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监控连接事件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收到事件后通过</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dispatch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进行分发。● 如果是连接建立的事件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由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Acceptor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处理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通过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accept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接受连接</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并创建一个</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Handler</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来处理连接后续的各种事件。</a:t>
            </a:r>
          </a:p>
          <a:p>
            <a:r>
              <a:rPr lang="zh-CN" altLang="en-US" sz="1600">
                <a:latin typeface="微软雅黑" panose="020B0503020204020204" pitchFamily="34" charset="-122"/>
                <a:ea typeface="微软雅黑" panose="020B0503020204020204" pitchFamily="34" charset="-122"/>
                <a:sym typeface="微软雅黑" panose="020B0503020204020204" pitchFamily="34" charset="-122"/>
              </a:rPr>
              <a:t>● 如果不是连接建立事件</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则</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Reactor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会调用连接对应的</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Handler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第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步中创建的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Handler)</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来进行响应●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Handler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会完成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read</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→业务处理→</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send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的完整业务流程。 ●优点</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简单</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没有进程间通信和竞争</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全部在同一个进程内● 缺点： 一个进程无法发挥多核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CPU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的性能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只能部署多个系统来利用多核 </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这样需要维护多套系统●</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Handler </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只能一下处理一个连接</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sym typeface="微软雅黑" panose="020B0503020204020204" pitchFamily="34" charset="-122"/>
              </a:rPr>
              <a:t>性能瓶颈。应用</a:t>
            </a:r>
            <a:r>
              <a:rPr lang="en-US" altLang="zh-CN" sz="1600">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latin typeface="微软雅黑" panose="020B0503020204020204" pitchFamily="34" charset="-122"/>
                <a:ea typeface="微软雅黑" panose="020B0503020204020204" pitchFamily="34" charset="-122"/>
                <a:sym typeface="微软雅黑" panose="020B0503020204020204" pitchFamily="34" charset="-122"/>
              </a:rPr>
              <a:t>Redis</a:t>
            </a:r>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8629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0BB6C6F-099D-49EE-9A90-6745B42F4D59}"/>
              </a:ext>
            </a:extLst>
          </p:cNvPr>
          <p:cNvSpPr txBox="1"/>
          <p:nvPr/>
        </p:nvSpPr>
        <p:spPr>
          <a:xfrm>
            <a:off x="-68826" y="-26895"/>
            <a:ext cx="5904850" cy="7232749"/>
          </a:xfrm>
          <a:prstGeom prst="rect">
            <a:avLst/>
          </a:prstGeom>
          <a:noFill/>
        </p:spPr>
        <p:txBody>
          <a:bodyPr wrap="square" rtlCol="0">
            <a:spAutoFit/>
          </a:bodyPr>
          <a:lstStyle/>
          <a:p>
            <a:pPr marL="0" algn="l" rtl="0" eaLnBrk="1" latinLnBrk="0" hangingPunct="1">
              <a:spcBef>
                <a:spcPts val="0"/>
              </a:spcBef>
              <a:spcAft>
                <a:spcPts val="0"/>
              </a:spcAft>
            </a:pPr>
            <a:r>
              <a:rPr lang="zh-CN" altLang="zh-CN"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单</a:t>
            </a:r>
            <a:r>
              <a:rPr lang="en-US" altLang="zh-CN"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Reactor</a:t>
            </a:r>
            <a:r>
              <a:rPr lang="zh-CN" altLang="zh-CN"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多线程</a:t>
            </a:r>
            <a:r>
              <a:rPr lang="en-US" altLang="zh-CN"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●主线程中</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,Reactor</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对象通过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select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监控连接事件</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收到事件后通过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dispatch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进行分发 ●如果是连接建立的事件</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则由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Acceptor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处理</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,Acceptor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通过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accept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接受连接</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并创建一个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Handler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来处理连接后续的各种事件 ●如果不是连接建立事件</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则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Reactor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会调用连接对应的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Handler</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来进行响应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Handler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只负责响应事件</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不进行业务处理●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Handler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通过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read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读取到数据后</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会发给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Processor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进行业务处理。●</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Processor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会在独立的子线程中完成真正的业务处理</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然后将响应结果发给主进程的</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Handler</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处理；</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Handler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收到响应后通过</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send</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将响应结果返回给</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client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优点</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：利用多核多</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缺点</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●多线程数据共享和访问比较复杂。例如</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子线程传递给主线程涉及共享数据的互斥和保护机制。以</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Java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的</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NIO</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为例</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Selector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是线程安全的</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但是通过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Selector.selectKeys()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返回的键的集合是非线程安全的</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对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selected keys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的处理必须单线程处理或者采取同步措施进行保护。●</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Reactor</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承担所有事件的监听和响应</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只在主线程中运行</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瞬间高并发时会成为性能瓶颈。</a:t>
            </a:r>
            <a:endParaRPr lang="zh-CN" altLang="zh-CN" sz="1600">
              <a:effectLst/>
              <a:latin typeface="微软雅黑" panose="020B0503020204020204" pitchFamily="34" charset="-122"/>
              <a:ea typeface="微软雅黑" panose="020B0503020204020204" pitchFamily="34" charset="-122"/>
              <a:sym typeface="微软雅黑" panose="020B0503020204020204" pitchFamily="34" charset="-122"/>
            </a:endParaRPr>
          </a:p>
          <a:p>
            <a:pPr marL="0" algn="l" rtl="0" eaLnBrk="1" latinLnBrk="0" hangingPunct="1">
              <a:spcBef>
                <a:spcPts val="0"/>
              </a:spcBef>
              <a:spcAft>
                <a:spcPts val="0"/>
              </a:spcAft>
            </a:pPr>
            <a:r>
              <a:rPr lang="zh-CN" altLang="zh-CN"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多</a:t>
            </a:r>
            <a:r>
              <a:rPr lang="en-US" altLang="zh-CN"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Reactor</a:t>
            </a:r>
            <a:r>
              <a:rPr lang="zh-CN" altLang="zh-CN"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多进程</a:t>
            </a:r>
            <a:r>
              <a:rPr lang="en-US" altLang="zh-CN"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zh-CN"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线程</a:t>
            </a:r>
            <a:r>
              <a:rPr lang="en-US" altLang="zh-CN"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●父进程中</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mainReactor</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对象通过</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select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监控连接建立事件</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收到事件后通过</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Acceptor</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接收</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将新的连接分配给某个子进程 ●子进程的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subReactor</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将</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mainReactor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分配的连接加入连接队列进行监听</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并创建一个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Handler</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用于处理连接的各种事件。● 当有新的事件发生时</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,subReactor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会调用连接对应的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Handler</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进行响应 </a:t>
            </a:r>
            <a:r>
              <a:rPr lang="zh-CN" altLang="en-US"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Handler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完成 </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read→</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业务处理→</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send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的完整业务流程。</a:t>
            </a:r>
            <a:r>
              <a:rPr lang="zh-CN" altLang="en-US"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职责明确</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父进程只接收新连接</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子进程完成后续的业务处理。</a:t>
            </a:r>
            <a:r>
              <a:rPr lang="zh-CN" altLang="en-US"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交互很简单</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父进程只需要把新连接传给子进程</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子进程无须返回数据。</a:t>
            </a:r>
          </a:p>
          <a:p>
            <a:pPr marL="0" algn="l" rtl="0" eaLnBrk="1" latinLnBrk="0" hangingPunct="1">
              <a:spcBef>
                <a:spcPts val="0"/>
              </a:spcBef>
              <a:spcAft>
                <a:spcPts val="0"/>
              </a:spcAft>
            </a:pPr>
            <a:r>
              <a:rPr lang="zh-CN" altLang="en-US" sz="1600" b="1"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子进程之间是互相独立的</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无须同步共享之类的处理</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(select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read</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send </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等无须同步共享</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业务处理可能需要同步共享</a:t>
            </a:r>
            <a:r>
              <a:rPr lang="en-US" altLang="zh-CN"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p>
          <a:p>
            <a:pPr marL="0" algn="l" rtl="0" eaLnBrk="1" latinLnBrk="0" hangingPunct="1">
              <a:spcBef>
                <a:spcPts val="0"/>
              </a:spcBef>
              <a:spcAft>
                <a:spcPts val="0"/>
              </a:spcAft>
            </a:pP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应用</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Nginx, Memcache </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 </a:t>
            </a:r>
            <a:r>
              <a:rPr lang="en-US" altLang="zh-CN"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Netty</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zh-CN" sz="1600" b="1">
              <a:effectLst/>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16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a:extLst>
              <a:ext uri="{FF2B5EF4-FFF2-40B4-BE49-F238E27FC236}">
                <a16:creationId xmlns:a16="http://schemas.microsoft.com/office/drawing/2014/main" id="{F2B9F167-1DDB-4183-B84D-F40D422F31C2}"/>
              </a:ext>
            </a:extLst>
          </p:cNvPr>
          <p:cNvSpPr txBox="1"/>
          <p:nvPr/>
        </p:nvSpPr>
        <p:spPr>
          <a:xfrm>
            <a:off x="5755341" y="-35860"/>
            <a:ext cx="6436659" cy="7232749"/>
          </a:xfrm>
          <a:prstGeom prst="rect">
            <a:avLst/>
          </a:prstGeom>
          <a:noFill/>
        </p:spPr>
        <p:txBody>
          <a:bodyPr wrap="square" rtlCol="0">
            <a:spAutoFit/>
          </a:bodyPr>
          <a:lstStyle/>
          <a:p>
            <a:pPr marL="0" algn="l" rtl="0" eaLnBrk="1" latinLnBrk="0" hangingPunct="1">
              <a:spcBef>
                <a:spcPts val="0"/>
              </a:spcBef>
              <a:spcAft>
                <a:spcPts val="0"/>
              </a:spcAft>
            </a:pP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Reactor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非阻塞同步</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网络模型</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因为</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read</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send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操作都需要用户进程同步操作。如果把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I/O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操作改为</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异步</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就能够提升性能</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Proactor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algn="l" rtl="0" eaLnBrk="1" latinLnBrk="0" hangingPunct="1">
              <a:spcBef>
                <a:spcPts val="0"/>
              </a:spcBef>
              <a:spcAft>
                <a:spcPts val="0"/>
              </a:spcAft>
            </a:pP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来了事件我来处理</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处理完了我通知你</a:t>
            </a:r>
            <a:r>
              <a:rPr lang="zh-CN" altLang="en-US" sz="1600" kern="1200">
                <a:solidFill>
                  <a:srgbClr val="000000"/>
                </a:solidFill>
                <a:effectLst/>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Proactor Initiator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创建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Proactor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Handler,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并将</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Proactor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Handler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都通过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Asynchronous Operation Processor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注册到内核。●</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AOP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处理注册请求</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并完成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I/O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操作。●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AOP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完成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I/O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操作后通知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Proactor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Proactor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根据不同事件类型回调不同的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Handler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进行业务处理。●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Handler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完成业务处理</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,Handler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也可以注册新的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Handler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到内核进程。 ●效率更高 ●异步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I/O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能够充分利用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DMA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特性</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让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I/O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操作与计算重叠</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但操作系统需要做大量的工作●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Windows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通过</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IOCP</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实现了真正的异步●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Linux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系统下的</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AIO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并不完善</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以</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Reactor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模式为主</a:t>
            </a:r>
            <a:endPar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MapReduce: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个函数</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Map</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Reduce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6</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个过程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input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输入数据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split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对数据进行有依据的分组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map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把分组之后的数据拆分</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映射为其他的新数据</a:t>
            </a:r>
            <a:r>
              <a:rPr lang="en-US" altLang="zh-CN"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shuffle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把新数据在本地分别有序储存起来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reduce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把</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shuffle</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后各处的数据放在一起进行组装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finalize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输出组装后的数据</a:t>
            </a:r>
            <a:endPar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设计思路</a:t>
            </a:r>
            <a:r>
              <a:rPr lang="en-US" altLang="zh-CN"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Job Tracker-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框架中心</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定时与集群中机器通信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管理哪些程序跑在哪些机器上</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管理所有</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job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TaskTracker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集群中每台机器都有</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监视自己机器的资源和</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tasks</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运行状况 ●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TaskTracker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把这些信息通过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heartbeat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发送给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JobTracker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JobTracker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会根据信息确定新的</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job</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分配运行在哪些机器上 </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问题</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JobTracker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存在单点故障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JobTracker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任务太多</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过多的资源消耗 ●当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job</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非常多时</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内存开销大</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上限</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4000)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●以</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task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的数目表示资源</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没有考虑到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cpu/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内存的占用情况</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内存很大很容易出现溢出 ●把资源强制划分为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map task slot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 </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reduce task slot,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如果当系统中只有其一时</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会造成资源的浪费</a:t>
            </a:r>
            <a:endPar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algn="l" rtl="0" eaLnBrk="1" latinLnBrk="0" hangingPunct="1">
              <a:spcBef>
                <a:spcPts val="0"/>
              </a:spcBef>
              <a:spcAft>
                <a:spcPts val="0"/>
              </a:spcAft>
            </a:pPr>
            <a:r>
              <a:rPr lang="en-US" altLang="zh-CN"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Yarn</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优点</a:t>
            </a:r>
            <a:r>
              <a:rPr lang="en-US" altLang="zh-CN"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减小了</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JobTracker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的资源消耗</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并且让监测每⼀个</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Job</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子任务 状态的程序分布式化了</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更安全、更优美● 用户可以对不同的编程模型写自己的</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ApplicationMaster,</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支持不同的编程模型 ●以内存为单位</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没有</a:t>
            </a:r>
            <a:r>
              <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map slot/reduce slot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分开造成集群资源闲置的尴尬情况</a:t>
            </a:r>
            <a:endParaRPr lang="en-US" altLang="zh-CN"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pPr marL="0" algn="l" rtl="0" eaLnBrk="1" latinLnBrk="0" hangingPunct="1">
              <a:spcBef>
                <a:spcPts val="0"/>
              </a:spcBef>
              <a:spcAft>
                <a:spcPts val="0"/>
              </a:spcAft>
            </a:pPr>
            <a:endParaRPr lang="zh-CN" altLang="zh-CN" sz="1600">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32211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773FB99-8CC1-405D-9C45-BBA4256C594A}"/>
              </a:ext>
            </a:extLst>
          </p:cNvPr>
          <p:cNvSpPr txBox="1"/>
          <p:nvPr/>
        </p:nvSpPr>
        <p:spPr>
          <a:xfrm>
            <a:off x="-17929" y="-35860"/>
            <a:ext cx="5622758" cy="723274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1600" b="1"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DNS 负载</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均衡</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：最简单</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最常见</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地理级别。</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优点</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简单</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、成本低：交给 DNS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服务器处理</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无须</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自己开发、维护负载</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均衡设备</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就近访问</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提升</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访问</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速度：根据</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请求</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来源 IP</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解析</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成距离用户最近的</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服务器地址</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加快访问速度</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改善</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性能</a:t>
            </a:r>
            <a:endParaRPr kumimoji="0" lang="en-US"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缺点</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更新</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不及时：DNS 缓存的时间</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比较长</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修改 </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DNS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配置后</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有</a:t>
            </a:r>
            <a:r>
              <a:rPr kumimoji="0" lang="zh-CN" altLang="en-US"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可能</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会继续访问修改前的 IP</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访问失败</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影响</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正常</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使用业务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扩展性</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差：DNS 负载均衡的控制权在域名</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商那里</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无法</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根据业务特点针对其做更多的定制化功能和扩展特性</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分配</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策略比较简单：DNS 负载均衡支持的算法少；不能区分服务器的差异；也无法感知后端服务器的</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状态。</a:t>
            </a:r>
            <a:endPar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硬件负载均衡</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：通过单独的硬件设备来实现负载均衡功能</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这类设备和路由器、交换机类似。如</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F5</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和 </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A10 </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优点</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功能强大：全面支持各层级的负载均衡</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支持全面的负载均衡算法</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支持全局负载均衡</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性能强大：100 万以上的并发</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稳定性高：商用硬件负载均衡</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严格测试</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经过大规模使用</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支持安全防护：具备防火墙、防 DDoS 攻击等安全功能</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缺点</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价格昂贵</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扩展能力差</a:t>
            </a:r>
            <a:endPar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软件负载均衡</a:t>
            </a:r>
            <a:r>
              <a:rPr kumimoji="0" lang="en-US"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优点</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简单：无论是部署还是维护都比较简单</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便宜</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只要买个 Linux 服务器</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装上软件即可</a:t>
            </a:r>
            <a:r>
              <a:rPr lang="zh-CN" altLang="en-US"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灵活</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4 层和7层负载均衡可以根据业务进行选择；也可以根据业务进行比较方便的扩展</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缺点</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性能一般</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功能没有硬件负载均衡那么强大</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一般不具备防火墙和防 DDoS 攻击等安全功能。</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负载均衡典型架构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地理级别负载均衡：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DNS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会根据用户地理位置决定返回哪个机房的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IP</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集群</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F5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收到请求后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进行集群级别的负载均衡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机器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Nginx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收到用户请求后将请求发送给集群里面的某台服务器</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负载均衡算法</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轮询</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按</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顺序轮流分配</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最简单的策略</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无须关注服务器本身的状态</a:t>
            </a:r>
            <a:endPar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p:txBody>
      </p:sp>
      <p:sp>
        <p:nvSpPr>
          <p:cNvPr id="19" name="文本框 18">
            <a:extLst>
              <a:ext uri="{FF2B5EF4-FFF2-40B4-BE49-F238E27FC236}">
                <a16:creationId xmlns:a16="http://schemas.microsoft.com/office/drawing/2014/main" id="{B6436DE9-3E87-42BE-8A06-7B4FBA3E0CCA}"/>
              </a:ext>
            </a:extLst>
          </p:cNvPr>
          <p:cNvSpPr txBox="1"/>
          <p:nvPr/>
        </p:nvSpPr>
        <p:spPr>
          <a:xfrm>
            <a:off x="5486400" y="-35860"/>
            <a:ext cx="6752315" cy="8217634"/>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tabLst/>
            </a:pP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加权轮询</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：根据服务器权重进行任务分配</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权重一般</a:t>
            </a:r>
            <a:r>
              <a:rPr lang="zh-CN" altLang="en-US"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由</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根据硬件</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决定</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因为</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不同服务器处理能力有差异</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但</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没有考虑</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根据服务器的状态差异</a:t>
            </a:r>
            <a:endPar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eaLnBrk="0" fontAlgn="base" hangingPunct="0">
              <a:spcBef>
                <a:spcPct val="0"/>
              </a:spcBef>
              <a:spcAft>
                <a:spcPct val="0"/>
              </a:spcAft>
            </a:pP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负载最低优先</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服务器的角度</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LVS</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以连接数来判断</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Nginx</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以</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HTTP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请求数判断●</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CPU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密集型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--CPU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负载 ●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I/O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密集型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--I/O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负载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特点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可以感知服务器状态</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但是复杂度要增加很多</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CPU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负载最低优先的算法要求先获取每个服务器的</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负载</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通常效率不如轮询</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加权轮询</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eaLnBrk="0" fontAlgn="base" hangingPunct="0">
              <a:spcBef>
                <a:spcPct val="0"/>
              </a:spcBef>
              <a:spcAft>
                <a:spcPct val="0"/>
              </a:spcAft>
            </a:pP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性能最优类</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客户端的角度</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优先将任务分配给处理速度最快的服务器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相当于只是通过响应时间衡量服务器状态 ● 复杂度很高</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 需要收集和分析每个服务器对每个任务的响应时间</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在大量任务处理的场景下</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这种收集和统计本身也会消耗较多的性能● 工业上使用采样</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并调优采样率</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eaLnBrk="0" fontAlgn="base" hangingPunct="0">
              <a:spcBef>
                <a:spcPct val="0"/>
              </a:spcBef>
              <a:spcAft>
                <a:spcPct val="0"/>
              </a:spcAft>
            </a:pP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Hash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类</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将相同</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Hash</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值的请求分到同一台服务器上</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特定的业务需求</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eaLnBrk="0" fontAlgn="base" hangingPunct="0">
              <a:spcBef>
                <a:spcPct val="0"/>
              </a:spcBef>
              <a:spcAft>
                <a:spcPct val="0"/>
              </a:spcAft>
            </a:pP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源地址</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Hash: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同一个源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IP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地址的任务分配给同一个服务器进行处理</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适合于存在事务、会话的业务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网上银行同一个会话</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总是访问同一台服务器 ●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ID Hash: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将某个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ID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标识的业务分配到同一个服务器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,ID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一般是临时性数据的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ID(</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session id)</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。网上银行登录用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session id hash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可以实现同一个会话期间总是访问到同一台服务器的目的。</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eaLnBrk="0" fontAlgn="base" hangingPunct="0">
              <a:spcBef>
                <a:spcPct val="0"/>
              </a:spcBef>
              <a:spcAft>
                <a:spcPct val="0"/>
              </a:spcAft>
            </a:pP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消息中间件</a:t>
            </a:r>
            <a:r>
              <a:rPr lang="en-US" altLang="zh-CN" sz="1600" b="1">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沟通</a:t>
            </a:r>
            <a:r>
              <a:rPr kumimoji="0" lang="zh-CN" altLang="zh-CN" sz="1600" b="1"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模型分类</a:t>
            </a:r>
            <a:endParaRPr kumimoji="0" lang="zh-CN" altLang="zh-CN" sz="1600" b="1" i="0" u="none" strike="noStrike" cap="none" normalizeH="0" baseline="0" dirty="0">
              <a:ln>
                <a:noFill/>
              </a:ln>
              <a:solidFill>
                <a:schemeClr val="dk1">
                  <a:lumMod val="100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寻址</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：直接</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、间接</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阻塞</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：同步</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、异步</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缓存</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：有</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、无</a:t>
            </a:r>
          </a:p>
          <a:p>
            <a:pPr marL="0" marR="0" lvl="0" indent="0" algn="l" defTabSz="914400" rtl="0" eaLnBrk="0" fontAlgn="base" latinLnBrk="0" hangingPunct="0">
              <a:lnSpc>
                <a:spcPct val="100000"/>
              </a:lnSpc>
              <a:spcBef>
                <a:spcPct val="0"/>
              </a:spcBef>
              <a:spcAft>
                <a:spcPct val="0"/>
              </a:spcAft>
              <a:buClrTx/>
              <a:buSzTx/>
              <a:tabLst/>
            </a:pP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消息内容：事件、命令、数据、流</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确认：无确认、有确认、三次握手</a:t>
            </a:r>
          </a:p>
          <a:p>
            <a:pPr marL="0" marR="0" lvl="0" indent="0" algn="l" defTabSz="914400" rtl="0" eaLnBrk="0" fontAlgn="base" latinLnBrk="0" hangingPunct="0">
              <a:lnSpc>
                <a:spcPct val="100000"/>
              </a:lnSpc>
              <a:spcBef>
                <a:spcPct val="0"/>
              </a:spcBef>
              <a:spcAft>
                <a:spcPct val="0"/>
              </a:spcAft>
              <a:buClrTx/>
              <a:buSzTx/>
              <a:tabLst/>
            </a:pP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接收</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方数量：点对点、多播、任意播、地理多播、广播</a:t>
            </a:r>
          </a:p>
          <a:p>
            <a:pPr marL="0" marR="0" lvl="0" indent="0" algn="l" defTabSz="914400" rtl="0" eaLnBrk="0" fontAlgn="base" latinLnBrk="0" hangingPunct="0">
              <a:lnSpc>
                <a:spcPct val="100000"/>
              </a:lnSpc>
              <a:spcBef>
                <a:spcPct val="0"/>
              </a:spcBef>
              <a:spcAft>
                <a:spcPct val="0"/>
              </a:spcAft>
              <a:buClrTx/>
              <a:buSzTx/>
              <a:tabLst/>
            </a:pP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沟通</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方向：单向、全双工、半双工</a:t>
            </a:r>
          </a:p>
          <a:p>
            <a:pPr marL="0" marR="0" lvl="0" indent="0" algn="l" defTabSz="914400" rtl="0" eaLnBrk="0" fontAlgn="base" latinLnBrk="0" hangingPunct="0">
              <a:lnSpc>
                <a:spcPct val="100000"/>
              </a:lnSpc>
              <a:spcBef>
                <a:spcPct val="0"/>
              </a:spcBef>
              <a:spcAft>
                <a:spcPct val="0"/>
              </a:spcAft>
              <a:buClrTx/>
              <a:buSzTx/>
              <a:tabLst/>
            </a:pP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初始化</a:t>
            </a:r>
            <a:r>
              <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方式：客户端初始化拉取、服务器初始化</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推送</a:t>
            </a:r>
            <a:endPar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eaLnBrk="0" fontAlgn="base" hangingPunct="0">
              <a:spcBef>
                <a:spcPct val="0"/>
              </a:spcBef>
              <a:spcAft>
                <a:spcPct val="0"/>
              </a:spcAft>
            </a:pP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特点</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异步交互</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客户端服务器松散耦合</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可靠送达</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数据持久存储</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利于应用集成</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消息暂存在队列里</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进程通过中间消息服务器来传递信息</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对于数据库集成很自然</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消息模式</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一对一</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一对多</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多对一</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多对多</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发布/订阅模式</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队列</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：发送者和接受者之间扮演一个中间地址目标</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各个进程独立</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发送</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和失效</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各个进程间的失效和交流失败可忽略</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lang="zh-CN" altLang="en-US"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实现了</a:t>
            </a:r>
            <a:r>
              <a:rPr lang="zh-CN"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时间</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解耦</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位置解耦</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信息优先级</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最高优先级优先</a:t>
            </a:r>
            <a:r>
              <a:rPr lang="zh-CN" altLang="en-US"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权重优先发</a:t>
            </a:r>
          </a:p>
          <a:p>
            <a:pPr eaLnBrk="0" fontAlgn="base" hangingPunct="0">
              <a:spcBef>
                <a:spcPct val="0"/>
              </a:spcBef>
              <a:spcAft>
                <a:spcPct val="0"/>
              </a:spcAft>
            </a:pPr>
            <a:endPar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eaLnBrk="0" fontAlgn="base" hangingPunct="0">
              <a:spcBef>
                <a:spcPct val="0"/>
              </a:spcBef>
              <a:spcAft>
                <a:spcPct val="0"/>
              </a:spcAft>
            </a:pPr>
            <a:endPar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eaLnBrk="0" fontAlgn="base" hangingPunct="0">
              <a:spcBef>
                <a:spcPct val="0"/>
              </a:spcBef>
              <a:spcAft>
                <a:spcPct val="0"/>
              </a:spcAft>
            </a:pPr>
            <a:endPar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endPar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p:txBody>
      </p:sp>
    </p:spTree>
    <p:extLst>
      <p:ext uri="{BB962C8B-B14F-4D97-AF65-F5344CB8AC3E}">
        <p14:creationId xmlns:p14="http://schemas.microsoft.com/office/powerpoint/2010/main" val="923491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a:extLst>
              <a:ext uri="{FF2B5EF4-FFF2-40B4-BE49-F238E27FC236}">
                <a16:creationId xmlns:a16="http://schemas.microsoft.com/office/drawing/2014/main" id="{C43E9249-F2DF-4379-A60A-6371AD034A08}"/>
              </a:ext>
            </a:extLst>
          </p:cNvPr>
          <p:cNvSpPr>
            <a:spLocks noChangeArrowheads="1"/>
          </p:cNvSpPr>
          <p:nvPr/>
        </p:nvSpPr>
        <p:spPr bwMode="auto">
          <a:xfrm>
            <a:off x="70305" y="-150624"/>
            <a:ext cx="5873295" cy="7140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冗余高可用计算</a:t>
            </a:r>
            <a:endPar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主备</a:t>
            </a:r>
            <a:r>
              <a:rPr kumimoji="0" lang="zh-CN" altLang="en-US"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架构</a:t>
            </a:r>
            <a:r>
              <a:rPr kumimoji="0" lang="zh-CN" altLang="en-US"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主机执行所有计算任务。例如读写数据、执行操作等。</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当</a:t>
            </a:r>
            <a:r>
              <a:rPr lang="zh-CN"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主机故障</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宕机</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时</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任务分配器不会自动将计算任务发送给备机</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此时系统处于不可用状态</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如果主机能够恢复</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任务分配器继续将任务发送给主机</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如果主机不能够恢复</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如机器硬盘</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损坏</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：人工操作备机升为主机</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任务分配器将任务发送给新的主机</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人工增加新的机器作为备机</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根据备机状态的不同</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分类</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endPar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冷备架构：备机上的程序包和配置文件都准备好</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但备机上的业务系统没有启动</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备机的服务器是启动的</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主机故障后</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需要人工手工将备机的业务系统启动</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并将任务分配器的任务请求切换发送给备机。</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温备架构：备机上的业务系统已经启动</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只是不对外提供服务</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主机故障后</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人工只需要将任务分配器的任务请求切换发送到备机即可。</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冷备可以节省一定的能源</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但温备能够大大减少手工操作时间</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因此一般情况下推荐用温备的方式</a:t>
            </a:r>
          </a:p>
          <a:p>
            <a:pPr marL="0" marR="0" lvl="0" indent="0" algn="l" defTabSz="914400" rtl="0" eaLnBrk="0" fontAlgn="base" latinLnBrk="0" hangingPunct="0">
              <a:lnSpc>
                <a:spcPct val="100000"/>
              </a:lnSpc>
              <a:spcBef>
                <a:spcPct val="0"/>
              </a:spcBef>
              <a:spcAft>
                <a:spcPct val="0"/>
              </a:spcAft>
              <a:buClrTx/>
              <a:buSzTx/>
              <a:tabLst/>
            </a:pP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优点</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：简单：主备机之间不需要进行交互</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状态判断和切换操作由人工执行</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系统实现很简单</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缺点</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：需要“人工操作”</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比较适合内部、后台管理系统这类使用人数不多、使用频率不高的业务</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不太适合在线的业务</a:t>
            </a:r>
            <a:endPar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主从</a:t>
            </a:r>
            <a:r>
              <a:rPr kumimoji="0" lang="zh-CN" altLang="en-US"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架构</a:t>
            </a:r>
            <a:r>
              <a:rPr kumimoji="0" lang="zh-CN" altLang="en-US"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从机也要执行任务</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任务分配器需要将任务进行分类</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哪些发送给主机执行</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哪些任务发送给备机执行</a:t>
            </a:r>
            <a:r>
              <a:rPr lang="zh-CN" altLang="en-US"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en-US"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主机</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故障</a:t>
            </a:r>
            <a:r>
              <a:rPr lang="zh-CN" altLang="en-US"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时</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endPar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任务分配器不会自动将原本发送给主机的任务发送给从机</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而是继续发送给主机</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不管这些任务执行是否成功</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如果主机能够恢复</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人工</a:t>
            </a:r>
            <a:r>
              <a:rPr lang="zh-CN" altLang="en-US"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或者</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自动</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任务分配器继续按照原有的设计策略分配任务</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如果主机不能够恢复</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人工将原来的从机升级为主机</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增加新的机器作为从机</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任务分配器继续按照原有的设计策略分配任务。</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优点</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：主从架构的从机也执行任务</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发挥了从机的硬件性能</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缺点</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：主从架构需要将任务分类</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任务分配器会复杂一些。</a:t>
            </a:r>
            <a:endPar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p:txBody>
      </p:sp>
      <p:sp>
        <p:nvSpPr>
          <p:cNvPr id="9" name="文本框 8">
            <a:extLst>
              <a:ext uri="{FF2B5EF4-FFF2-40B4-BE49-F238E27FC236}">
                <a16:creationId xmlns:a16="http://schemas.microsoft.com/office/drawing/2014/main" id="{4C821FC6-432C-4020-A5FF-B0B200FA2134}"/>
              </a:ext>
            </a:extLst>
          </p:cNvPr>
          <p:cNvSpPr txBox="1"/>
          <p:nvPr/>
        </p:nvSpPr>
        <p:spPr>
          <a:xfrm>
            <a:off x="5880847" y="0"/>
            <a:ext cx="6311153" cy="77251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集群方案</a:t>
            </a:r>
            <a:endParaRPr kumimoji="0" lang="zh-CN" altLang="zh-CN" sz="1600" b="0" i="0" u="none" strike="noStrike" cap="none" normalizeH="0" baseline="0">
              <a:ln>
                <a:noFill/>
              </a:ln>
              <a:solidFill>
                <a:schemeClr val="dk1">
                  <a:lumMod val="100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主备架构和主从架构简析</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架构简单：通过冗余一台服务器来提升可用性</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问题：人工操作效率低、容易出错、不能及时处理故障</a:t>
            </a:r>
          </a:p>
          <a:p>
            <a:pPr marL="0" marR="0" lvl="0" indent="0" algn="l" defTabSz="914400" rtl="0" eaLnBrk="0" fontAlgn="base" latinLnBrk="0" hangingPunct="0">
              <a:lnSpc>
                <a:spcPct val="100000"/>
              </a:lnSpc>
              <a:spcBef>
                <a:spcPct val="0"/>
              </a:spcBef>
              <a:spcAft>
                <a:spcPct val="0"/>
              </a:spcAft>
              <a:buClrTx/>
              <a:buSzTx/>
              <a:tabLst/>
            </a:pP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高可用集群方案：可用性要求更加严格的场景中</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自动完成切换操作</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根据集群中服务器节点角色的不同</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分为两类</a:t>
            </a:r>
            <a:endPar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1"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对称集群</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：每个服务器角色一样</a:t>
            </a:r>
            <a:r>
              <a:rPr kumimoji="0" lang="en-US"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都可以执行所有任务</a:t>
            </a:r>
            <a:r>
              <a:rPr kumimoji="0" lang="en-US"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任务分配器采取某种策略</a:t>
            </a:r>
            <a:r>
              <a:rPr kumimoji="0" lang="en-US"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随机、轮询等</a:t>
            </a:r>
            <a:r>
              <a:rPr kumimoji="0" lang="en-US"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将计算任务分配给集群中的不同服务器。当集群中的某台服务器故障后</a:t>
            </a:r>
            <a:r>
              <a:rPr kumimoji="0" lang="en-US"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不再将任务分配给它</a:t>
            </a:r>
            <a:r>
              <a:rPr kumimoji="0" lang="en-US"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分配给其他服务器执行。当故障服务器恢复</a:t>
            </a:r>
            <a:r>
              <a:rPr kumimoji="0" lang="en-US"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任务分配器重新将任务分配给它执行</a:t>
            </a:r>
            <a:endParaRPr kumimoji="0" lang="en-US"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负载均衡集群的设计关键点在于</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两点</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lang="zh-CN" altLang="en-US" sz="1600" b="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选取分配策略</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轮询和随机基本够用</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检测服务器状态</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稍微复杂</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既要检测服务器的状态</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服务器是否宕机、网络是否正常</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还要检测任务的执行状态</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是否卡死、执行时间过长</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lang="en-US" altLang="zh-CN" sz="1600">
                <a:solidFill>
                  <a:srgbClr val="333333"/>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常用的做法是任务分配器和服务器之间通过心跳来传递信息</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en-US"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心跳检查</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包括服务器信息和任务信息</a:t>
            </a:r>
            <a:r>
              <a:rPr kumimoji="0" lang="en-US"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 </a:t>
            </a:r>
            <a:r>
              <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然后确定状态判断条件</a:t>
            </a:r>
          </a:p>
          <a:p>
            <a:r>
              <a:rPr lang="zh-CN" altLang="en-US"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非对称集群</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：集群会通过某种方式</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(ZAB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算法选举</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取当前存活服务器中节点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ID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最小为</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Master)</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来区分不同服务器的角色</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不同的角色执行不同的任务</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Master-Slave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角色</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任务分配器将不同任务发送给不同服务器。当指定类型的服务器故障时</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需要重新分配角色：</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Master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服务器故障后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需要指定一个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Slave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服务器为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Master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服务器；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Slave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服务器故障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不需要重新分配角色</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只需要将其剔除即可。</a:t>
            </a:r>
          </a:p>
          <a:p>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设计复杂度</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两个方面</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任务分配策略更加复杂：需要将任务划分为不同类型并分配给不同角色的集群节点。</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角色分配策略实现比较复杂</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可能使用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ZAB</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Raft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这类复杂的算法来实现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Leader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的选举。</a:t>
            </a:r>
          </a:p>
          <a:p>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以</a:t>
            </a:r>
            <a:r>
              <a:rPr lang="en-US" altLang="zh-CN" sz="1600" b="1">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ZooKeeper</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为例任务分配器：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没有独立的任务分配器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每个服务器都是任务分配器</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,Follower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收到请求后判断</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如果是写请求就转发给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Leader,</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如果是读请求就自己处理。</a:t>
            </a:r>
            <a:r>
              <a:rPr lang="zh-CN" altLang="en-US" sz="1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角色指定</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通过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ZAB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算法来选举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Leader,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当</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Leader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故障后</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所有</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Follower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节点会暂停读写操作</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开始进行选举</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直到新的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Leader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选举出来后才继续对 </a:t>
            </a:r>
            <a:r>
              <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Client </a:t>
            </a:r>
            <a:r>
              <a:rPr lang="zh-CN" altLang="en-US"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rPr>
              <a:t>提供服务</a:t>
            </a:r>
            <a:endParaRPr lang="en-US" altLang="zh-CN" sz="1600">
              <a:solidFill>
                <a:schemeClr val="dk1">
                  <a:lumMod val="10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endParaRPr kumimoji="0" lang="zh-CN" altLang="zh-CN" sz="1600" b="0" i="0" u="none" strike="noStrike" cap="none" normalizeH="0" baseline="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tabLst/>
            </a:pPr>
            <a:endParaRPr kumimoji="0" lang="zh-CN" altLang="zh-CN" sz="1600" b="0" i="0" u="none" strike="noStrike" cap="none" normalizeH="0" baseline="0" dirty="0">
              <a:ln>
                <a:noFill/>
              </a:ln>
              <a:solidFill>
                <a:srgbClr val="333333"/>
              </a:solidFill>
              <a:effectLst/>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endParaRPr>
          </a:p>
        </p:txBody>
      </p:sp>
    </p:spTree>
    <p:extLst>
      <p:ext uri="{BB962C8B-B14F-4D97-AF65-F5344CB8AC3E}">
        <p14:creationId xmlns:p14="http://schemas.microsoft.com/office/powerpoint/2010/main" val="37817852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3812</TotalTime>
  <Words>18157</Words>
  <Application>Microsoft Office PowerPoint</Application>
  <PresentationFormat>宽屏</PresentationFormat>
  <Paragraphs>304</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等线 Light</vt:lpstr>
      <vt:lpstr>微软雅黑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Jian</dc:creator>
  <cp:lastModifiedBy>Xiao Zeqiang</cp:lastModifiedBy>
  <cp:revision>728</cp:revision>
  <dcterms:created xsi:type="dcterms:W3CDTF">2021-06-29T01:55:03Z</dcterms:created>
  <dcterms:modified xsi:type="dcterms:W3CDTF">2022-08-28T15:53:45Z</dcterms:modified>
</cp:coreProperties>
</file>