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24" r:id="rId4"/>
    <p:sldId id="316" r:id="rId5"/>
    <p:sldId id="325" r:id="rId6"/>
    <p:sldId id="262" r:id="rId7"/>
    <p:sldId id="361" r:id="rId8"/>
    <p:sldId id="359" r:id="rId9"/>
    <p:sldId id="305" r:id="rId10"/>
    <p:sldId id="360" r:id="rId11"/>
    <p:sldId id="369" r:id="rId12"/>
    <p:sldId id="367" r:id="rId13"/>
    <p:sldId id="3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263"/>
    <a:srgbClr val="3A6695"/>
    <a:srgbClr val="9CC5FD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 autoAdjust="0"/>
    <p:restoredTop sz="93836" autoAdjust="0"/>
  </p:normalViewPr>
  <p:slideViewPr>
    <p:cSldViewPr snapToGrid="0">
      <p:cViewPr varScale="1">
        <p:scale>
          <a:sx n="81" d="100"/>
          <a:sy n="81" d="100"/>
        </p:scale>
        <p:origin x="278" y="53"/>
      </p:cViewPr>
      <p:guideLst>
        <p:guide orient="horz" pos="219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5415" y="215617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85740" y="2215713"/>
            <a:ext cx="993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软件过程</a:t>
            </a:r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与工具大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3707146" y="5626329"/>
            <a:ext cx="44109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01249" y="3586858"/>
            <a:ext cx="755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肖泽强 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樊宣伯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田原骏 杨贤航 陈振宁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27451" y="2646924"/>
            <a:ext cx="7279710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项目特点</a:t>
            </a:r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515B2F-320C-4836-BC40-8991770EDF8A}"/>
              </a:ext>
            </a:extLst>
          </p:cNvPr>
          <p:cNvGrpSpPr/>
          <p:nvPr/>
        </p:nvGrpSpPr>
        <p:grpSpPr>
          <a:xfrm>
            <a:off x="0" y="46483"/>
            <a:ext cx="12192000" cy="792000"/>
            <a:chOff x="9" y="0"/>
            <a:chExt cx="19200" cy="1247"/>
          </a:xfrm>
        </p:grpSpPr>
        <p:sp>
          <p:nvSpPr>
            <p:cNvPr id="3" name="矩形 4">
              <a:extLst>
                <a:ext uri="{FF2B5EF4-FFF2-40B4-BE49-F238E27FC236}">
                  <a16:creationId xmlns:a16="http://schemas.microsoft.com/office/drawing/2014/main" id="{74288E52-DBAF-434D-9E59-93375E2C30AB}"/>
                </a:ext>
              </a:extLst>
            </p:cNvPr>
            <p:cNvSpPr/>
            <p:nvPr/>
          </p:nvSpPr>
          <p:spPr>
            <a:xfrm>
              <a:off x="9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D173BA-15CE-49E0-95AF-73218BF5E4B5}"/>
                </a:ext>
              </a:extLst>
            </p:cNvPr>
            <p:cNvSpPr/>
            <p:nvPr/>
          </p:nvSpPr>
          <p:spPr>
            <a:xfrm>
              <a:off x="15546" y="0"/>
              <a:ext cx="3663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F881D0-D415-41BF-9F2B-3CCC071B3798}"/>
                </a:ext>
              </a:extLst>
            </p:cNvPr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5F08EE-A161-4170-8B94-BB46B02B3F5A}"/>
                </a:ext>
              </a:extLst>
            </p:cNvPr>
            <p:cNvSpPr txBox="1"/>
            <p:nvPr/>
          </p:nvSpPr>
          <p:spPr>
            <a:xfrm>
              <a:off x="5674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技术方法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56EE3F7-F919-4EBD-9A2D-C225A6041DB6}"/>
                </a:ext>
              </a:extLst>
            </p:cNvPr>
            <p:cNvSpPr txBox="1"/>
            <p:nvPr/>
          </p:nvSpPr>
          <p:spPr>
            <a:xfrm>
              <a:off x="8978" y="353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工作量</a:t>
              </a:r>
              <a:endParaRPr lang="en-US" altLang="zh-CN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DEE75D-D8C1-45AE-AB0F-82A7D037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3796629C-A83C-404D-A0B9-4178B3F95E06}"/>
                </a:ext>
              </a:extLst>
            </p:cNvPr>
            <p:cNvSpPr txBox="1"/>
            <p:nvPr/>
          </p:nvSpPr>
          <p:spPr>
            <a:xfrm>
              <a:off x="12570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20838884-8EBA-4EAB-B1F2-9E7942B0939B}"/>
                </a:ext>
              </a:extLst>
            </p:cNvPr>
            <p:cNvSpPr txBox="1"/>
            <p:nvPr/>
          </p:nvSpPr>
          <p:spPr>
            <a:xfrm>
              <a:off x="16007" y="296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项目特点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FFC07-13BA-4AD1-ADEE-1404357D3421}"/>
              </a:ext>
            </a:extLst>
          </p:cNvPr>
          <p:cNvSpPr txBox="1"/>
          <p:nvPr/>
        </p:nvSpPr>
        <p:spPr>
          <a:xfrm>
            <a:off x="2370238" y="1800519"/>
            <a:ext cx="52758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高度原生构建</a:t>
            </a:r>
            <a:endParaRPr lang="en-US" altLang="zh-CN" sz="3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/>
          </a:p>
          <a:p>
            <a:r>
              <a:rPr lang="zh-CN" altLang="en-US" sz="2400"/>
              <a:t>前端的同学使用</a:t>
            </a:r>
            <a:r>
              <a:rPr lang="en-US" altLang="zh-CN" sz="2400"/>
              <a:t>html + css + js</a:t>
            </a:r>
            <a:r>
              <a:rPr lang="zh-CN" altLang="en-US" sz="2400"/>
              <a:t>构建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后端直接使用</a:t>
            </a:r>
            <a:r>
              <a:rPr lang="en-US" altLang="zh-CN" sz="2400"/>
              <a:t>javaee</a:t>
            </a:r>
            <a:r>
              <a:rPr lang="zh-CN" altLang="en-US" sz="2400"/>
              <a:t>构建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(</a:t>
            </a:r>
            <a:r>
              <a:rPr lang="zh-CN" altLang="en-US" sz="2400"/>
              <a:t>几乎任何代码的复用</a:t>
            </a:r>
            <a:r>
              <a:rPr lang="en-US" altLang="zh-CN" sz="2400"/>
              <a:t>, </a:t>
            </a:r>
            <a:r>
              <a:rPr lang="zh-CN" altLang="en-US" sz="2400" b="1"/>
              <a:t>包括</a:t>
            </a:r>
            <a:r>
              <a:rPr lang="en-US" altLang="zh-CN" sz="2400" b="1"/>
              <a:t>html</a:t>
            </a:r>
            <a:r>
              <a:rPr lang="zh-CN" altLang="en-US" sz="2400" b="1"/>
              <a:t>和</a:t>
            </a:r>
            <a:r>
              <a:rPr lang="en-US" altLang="zh-CN" sz="2400" b="1"/>
              <a:t>css</a:t>
            </a:r>
            <a:r>
              <a:rPr lang="en-US" altLang="zh-CN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515B2F-320C-4836-BC40-8991770EDF8A}"/>
              </a:ext>
            </a:extLst>
          </p:cNvPr>
          <p:cNvGrpSpPr/>
          <p:nvPr/>
        </p:nvGrpSpPr>
        <p:grpSpPr>
          <a:xfrm>
            <a:off x="0" y="46483"/>
            <a:ext cx="12192000" cy="792000"/>
            <a:chOff x="9" y="0"/>
            <a:chExt cx="19200" cy="1247"/>
          </a:xfrm>
        </p:grpSpPr>
        <p:sp>
          <p:nvSpPr>
            <p:cNvPr id="3" name="矩形 4">
              <a:extLst>
                <a:ext uri="{FF2B5EF4-FFF2-40B4-BE49-F238E27FC236}">
                  <a16:creationId xmlns:a16="http://schemas.microsoft.com/office/drawing/2014/main" id="{74288E52-DBAF-434D-9E59-93375E2C30AB}"/>
                </a:ext>
              </a:extLst>
            </p:cNvPr>
            <p:cNvSpPr/>
            <p:nvPr/>
          </p:nvSpPr>
          <p:spPr>
            <a:xfrm>
              <a:off x="9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D173BA-15CE-49E0-95AF-73218BF5E4B5}"/>
                </a:ext>
              </a:extLst>
            </p:cNvPr>
            <p:cNvSpPr/>
            <p:nvPr/>
          </p:nvSpPr>
          <p:spPr>
            <a:xfrm>
              <a:off x="15546" y="0"/>
              <a:ext cx="3663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F881D0-D415-41BF-9F2B-3CCC071B3798}"/>
                </a:ext>
              </a:extLst>
            </p:cNvPr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5F08EE-A161-4170-8B94-BB46B02B3F5A}"/>
                </a:ext>
              </a:extLst>
            </p:cNvPr>
            <p:cNvSpPr txBox="1"/>
            <p:nvPr/>
          </p:nvSpPr>
          <p:spPr>
            <a:xfrm>
              <a:off x="5674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技术方法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56EE3F7-F919-4EBD-9A2D-C225A6041DB6}"/>
                </a:ext>
              </a:extLst>
            </p:cNvPr>
            <p:cNvSpPr txBox="1"/>
            <p:nvPr/>
          </p:nvSpPr>
          <p:spPr>
            <a:xfrm>
              <a:off x="8978" y="353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工作量</a:t>
              </a:r>
              <a:endParaRPr lang="en-US" altLang="zh-CN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DEE75D-D8C1-45AE-AB0F-82A7D037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3796629C-A83C-404D-A0B9-4178B3F95E06}"/>
                </a:ext>
              </a:extLst>
            </p:cNvPr>
            <p:cNvSpPr txBox="1"/>
            <p:nvPr/>
          </p:nvSpPr>
          <p:spPr>
            <a:xfrm>
              <a:off x="12570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20838884-8EBA-4EAB-B1F2-9E7942B0939B}"/>
                </a:ext>
              </a:extLst>
            </p:cNvPr>
            <p:cNvSpPr txBox="1"/>
            <p:nvPr/>
          </p:nvSpPr>
          <p:spPr>
            <a:xfrm>
              <a:off x="16007" y="296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项目特点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FFC07-13BA-4AD1-ADEE-1404357D3421}"/>
              </a:ext>
            </a:extLst>
          </p:cNvPr>
          <p:cNvSpPr txBox="1"/>
          <p:nvPr/>
        </p:nvSpPr>
        <p:spPr>
          <a:xfrm>
            <a:off x="2370238" y="1800519"/>
            <a:ext cx="54168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完全的前后端分离</a:t>
            </a:r>
            <a:endParaRPr lang="en-US" altLang="zh-CN" sz="3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/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前端的同学没有看后端的代码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后端的同学也没有看前端的页面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甚至不知道对方使用什么语言实现的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39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515B2F-320C-4836-BC40-8991770EDF8A}"/>
              </a:ext>
            </a:extLst>
          </p:cNvPr>
          <p:cNvGrpSpPr/>
          <p:nvPr/>
        </p:nvGrpSpPr>
        <p:grpSpPr>
          <a:xfrm>
            <a:off x="0" y="46483"/>
            <a:ext cx="12192000" cy="792000"/>
            <a:chOff x="9" y="0"/>
            <a:chExt cx="19200" cy="1247"/>
          </a:xfrm>
        </p:grpSpPr>
        <p:sp>
          <p:nvSpPr>
            <p:cNvPr id="3" name="矩形 4">
              <a:extLst>
                <a:ext uri="{FF2B5EF4-FFF2-40B4-BE49-F238E27FC236}">
                  <a16:creationId xmlns:a16="http://schemas.microsoft.com/office/drawing/2014/main" id="{74288E52-DBAF-434D-9E59-93375E2C30AB}"/>
                </a:ext>
              </a:extLst>
            </p:cNvPr>
            <p:cNvSpPr/>
            <p:nvPr/>
          </p:nvSpPr>
          <p:spPr>
            <a:xfrm>
              <a:off x="9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D173BA-15CE-49E0-95AF-73218BF5E4B5}"/>
                </a:ext>
              </a:extLst>
            </p:cNvPr>
            <p:cNvSpPr/>
            <p:nvPr/>
          </p:nvSpPr>
          <p:spPr>
            <a:xfrm>
              <a:off x="15546" y="0"/>
              <a:ext cx="3663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F881D0-D415-41BF-9F2B-3CCC071B3798}"/>
                </a:ext>
              </a:extLst>
            </p:cNvPr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5F08EE-A161-4170-8B94-BB46B02B3F5A}"/>
                </a:ext>
              </a:extLst>
            </p:cNvPr>
            <p:cNvSpPr txBox="1"/>
            <p:nvPr/>
          </p:nvSpPr>
          <p:spPr>
            <a:xfrm>
              <a:off x="5674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技术方法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56EE3F7-F919-4EBD-9A2D-C225A6041DB6}"/>
                </a:ext>
              </a:extLst>
            </p:cNvPr>
            <p:cNvSpPr txBox="1"/>
            <p:nvPr/>
          </p:nvSpPr>
          <p:spPr>
            <a:xfrm>
              <a:off x="8978" y="353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工作量</a:t>
              </a:r>
              <a:endParaRPr lang="en-US" altLang="zh-CN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DEE75D-D8C1-45AE-AB0F-82A7D037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3796629C-A83C-404D-A0B9-4178B3F95E06}"/>
                </a:ext>
              </a:extLst>
            </p:cNvPr>
            <p:cNvSpPr txBox="1"/>
            <p:nvPr/>
          </p:nvSpPr>
          <p:spPr>
            <a:xfrm>
              <a:off x="12570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20838884-8EBA-4EAB-B1F2-9E7942B0939B}"/>
                </a:ext>
              </a:extLst>
            </p:cNvPr>
            <p:cNvSpPr txBox="1"/>
            <p:nvPr/>
          </p:nvSpPr>
          <p:spPr>
            <a:xfrm>
              <a:off x="16007" y="296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项目特点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FFC07-13BA-4AD1-ADEE-1404357D3421}"/>
              </a:ext>
            </a:extLst>
          </p:cNvPr>
          <p:cNvSpPr txBox="1"/>
          <p:nvPr/>
        </p:nvSpPr>
        <p:spPr>
          <a:xfrm>
            <a:off x="615710" y="1028494"/>
            <a:ext cx="10751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	</a:t>
            </a:r>
            <a:r>
              <a:rPr lang="zh-CN" altLang="en-US" sz="3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完全依赖于接口文档</a:t>
            </a:r>
            <a:endParaRPr lang="en-US" altLang="zh-CN" sz="3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/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接口文档里里提供一切开发所需的规范和信息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由前端端共同商议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F91BB5-6D63-40C4-9031-9E1F0BD95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4"/>
          <a:stretch/>
        </p:blipFill>
        <p:spPr>
          <a:xfrm>
            <a:off x="814592" y="2541944"/>
            <a:ext cx="8656766" cy="40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802796" y="1135146"/>
            <a:ext cx="826760" cy="5343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99970" y="2144153"/>
            <a:ext cx="826760" cy="5343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1510" y="3153160"/>
            <a:ext cx="826760" cy="5343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99970" y="4261062"/>
            <a:ext cx="826760" cy="5343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096000" y="1135146"/>
            <a:ext cx="4637138" cy="5343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技术方法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6422" y="1886283"/>
            <a:ext cx="3974278" cy="2881406"/>
            <a:chOff x="-2821" y="2980"/>
            <a:chExt cx="8901" cy="4840"/>
          </a:xfrm>
        </p:grpSpPr>
        <p:sp>
          <p:nvSpPr>
            <p:cNvPr id="17" name="圆角矩形 16"/>
            <p:cNvSpPr/>
            <p:nvPr/>
          </p:nvSpPr>
          <p:spPr>
            <a:xfrm>
              <a:off x="-2821" y="2980"/>
              <a:ext cx="8901" cy="4840"/>
            </a:xfrm>
            <a:prstGeom prst="roundRect">
              <a:avLst>
                <a:gd name="adj" fmla="val 50000"/>
              </a:avLst>
            </a:pr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-2451" y="3147"/>
              <a:ext cx="8286" cy="4506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78"/>
            <p:cNvSpPr txBox="1"/>
            <p:nvPr/>
          </p:nvSpPr>
          <p:spPr>
            <a:xfrm>
              <a:off x="124" y="5932"/>
              <a:ext cx="3249" cy="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79"/>
            <p:cNvSpPr txBox="1"/>
            <p:nvPr/>
          </p:nvSpPr>
          <p:spPr>
            <a:xfrm>
              <a:off x="124" y="4229"/>
              <a:ext cx="3012" cy="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</p:grpSp>
      <p:sp>
        <p:nvSpPr>
          <p:cNvPr id="18" name="圆角矩形 58"/>
          <p:cNvSpPr/>
          <p:nvPr/>
        </p:nvSpPr>
        <p:spPr>
          <a:xfrm>
            <a:off x="6096000" y="2151226"/>
            <a:ext cx="4637138" cy="5272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工作量</a:t>
            </a:r>
          </a:p>
        </p:txBody>
      </p:sp>
      <p:sp>
        <p:nvSpPr>
          <p:cNvPr id="19" name="圆角矩形 58"/>
          <p:cNvSpPr/>
          <p:nvPr/>
        </p:nvSpPr>
        <p:spPr>
          <a:xfrm>
            <a:off x="6096000" y="3160234"/>
            <a:ext cx="4637138" cy="5272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项目分工</a:t>
            </a:r>
          </a:p>
        </p:txBody>
      </p:sp>
      <p:sp>
        <p:nvSpPr>
          <p:cNvPr id="20" name="圆角矩形 58"/>
          <p:cNvSpPr/>
          <p:nvPr/>
        </p:nvSpPr>
        <p:spPr>
          <a:xfrm>
            <a:off x="6096000" y="4283604"/>
            <a:ext cx="4637138" cy="5272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演示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6144" y="3141125"/>
            <a:ext cx="727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技术方法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5740553" y="5725472"/>
            <a:ext cx="1830955" cy="46164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832013"/>
            <a:chOff x="0" y="0"/>
            <a:chExt cx="19200" cy="1310"/>
          </a:xfrm>
        </p:grpSpPr>
        <p:sp>
          <p:nvSpPr>
            <p:cNvPr id="22" name="矩形 4"/>
            <p:cNvSpPr/>
            <p:nvPr/>
          </p:nvSpPr>
          <p:spPr>
            <a:xfrm>
              <a:off x="0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090" y="0"/>
              <a:ext cx="3175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"/>
            <p:cNvSpPr txBox="1"/>
            <p:nvPr/>
          </p:nvSpPr>
          <p:spPr>
            <a:xfrm>
              <a:off x="5674" y="382"/>
              <a:ext cx="2117" cy="928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技术方法</a:t>
              </a:r>
            </a:p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7"/>
            <p:cNvSpPr txBox="1"/>
            <p:nvPr/>
          </p:nvSpPr>
          <p:spPr>
            <a:xfrm>
              <a:off x="9013" y="350"/>
              <a:ext cx="2117" cy="928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工作量</a:t>
              </a:r>
            </a:p>
            <a:p>
              <a:pPr algn="ctr"/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1878" y="462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37" name="TextBox 10"/>
            <p:cNvSpPr txBox="1"/>
            <p:nvPr/>
          </p:nvSpPr>
          <p:spPr>
            <a:xfrm>
              <a:off x="12681" y="382"/>
              <a:ext cx="2117" cy="928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</a:p>
            <a:p>
              <a:pPr algn="ctr"/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/>
            <p:nvPr/>
          </p:nvSpPr>
          <p:spPr>
            <a:xfrm>
              <a:off x="16059" y="306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371DAD9-B840-4A51-B61C-0889DDBCA959}"/>
              </a:ext>
            </a:extLst>
          </p:cNvPr>
          <p:cNvSpPr txBox="1"/>
          <p:nvPr/>
        </p:nvSpPr>
        <p:spPr>
          <a:xfrm>
            <a:off x="2096536" y="1166842"/>
            <a:ext cx="8100929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前端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html+css+js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VS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Code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手机端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Vue3+Android Studio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en-US" altLang="zh-CN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.</a:t>
            </a:r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后端</a:t>
            </a:r>
            <a:endParaRPr lang="en-US" altLang="zh-CN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JAVAEE + MyBatis;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IntelliJ IDEA</a:t>
            </a: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</a:t>
            </a:r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数据库</a:t>
            </a:r>
            <a:endParaRPr lang="en-US" altLang="zh-CN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</a:t>
            </a:r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部署</a:t>
            </a:r>
            <a:endParaRPr lang="en-US" altLang="zh-CN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打包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6144" y="2605572"/>
            <a:ext cx="72797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474645" y="1329234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715" y="0"/>
            <a:ext cx="12192000" cy="1078441"/>
            <a:chOff x="9" y="0"/>
            <a:chExt cx="19200" cy="1698"/>
          </a:xfrm>
        </p:grpSpPr>
        <p:sp>
          <p:nvSpPr>
            <p:cNvPr id="50" name="矩形 4"/>
            <p:cNvSpPr/>
            <p:nvPr/>
          </p:nvSpPr>
          <p:spPr>
            <a:xfrm>
              <a:off x="9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586" y="10"/>
              <a:ext cx="3425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6"/>
            <p:cNvSpPr txBox="1"/>
            <p:nvPr/>
          </p:nvSpPr>
          <p:spPr>
            <a:xfrm>
              <a:off x="5674" y="382"/>
              <a:ext cx="2117" cy="1316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技术方法</a:t>
              </a:r>
            </a:p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7"/>
            <p:cNvSpPr txBox="1"/>
            <p:nvPr/>
          </p:nvSpPr>
          <p:spPr>
            <a:xfrm>
              <a:off x="9166" y="401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工作量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57" name="TextBox 10"/>
            <p:cNvSpPr txBox="1"/>
            <p:nvPr/>
          </p:nvSpPr>
          <p:spPr>
            <a:xfrm>
              <a:off x="12773" y="408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</a:p>
          </p:txBody>
        </p:sp>
        <p:sp>
          <p:nvSpPr>
            <p:cNvPr id="58" name="TextBox 11"/>
            <p:cNvSpPr txBox="1"/>
            <p:nvPr/>
          </p:nvSpPr>
          <p:spPr>
            <a:xfrm>
              <a:off x="16070" y="382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B25A391-F524-42A3-8BCB-B62DF8C86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6" y="823642"/>
            <a:ext cx="4796792" cy="596056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18F2FAD-D2F8-47A6-8B3A-313A0D595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804702"/>
            <a:ext cx="4768149" cy="60120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474645" y="1329234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715" y="0"/>
            <a:ext cx="12192000" cy="1078441"/>
            <a:chOff x="9" y="0"/>
            <a:chExt cx="19200" cy="1698"/>
          </a:xfrm>
        </p:grpSpPr>
        <p:sp>
          <p:nvSpPr>
            <p:cNvPr id="50" name="矩形 4"/>
            <p:cNvSpPr/>
            <p:nvPr/>
          </p:nvSpPr>
          <p:spPr>
            <a:xfrm>
              <a:off x="9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586" y="10"/>
              <a:ext cx="3425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6"/>
            <p:cNvSpPr txBox="1"/>
            <p:nvPr/>
          </p:nvSpPr>
          <p:spPr>
            <a:xfrm>
              <a:off x="5674" y="382"/>
              <a:ext cx="2117" cy="1316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技术方法</a:t>
              </a:r>
            </a:p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7"/>
            <p:cNvSpPr txBox="1"/>
            <p:nvPr/>
          </p:nvSpPr>
          <p:spPr>
            <a:xfrm>
              <a:off x="9166" y="401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工作量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57" name="TextBox 10"/>
            <p:cNvSpPr txBox="1"/>
            <p:nvPr/>
          </p:nvSpPr>
          <p:spPr>
            <a:xfrm>
              <a:off x="12773" y="408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</a:p>
          </p:txBody>
        </p:sp>
        <p:sp>
          <p:nvSpPr>
            <p:cNvPr id="58" name="TextBox 11"/>
            <p:cNvSpPr txBox="1"/>
            <p:nvPr/>
          </p:nvSpPr>
          <p:spPr>
            <a:xfrm>
              <a:off x="16070" y="382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B4708C0-482B-42B8-AFEB-B6BEE1883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" r="1031"/>
          <a:stretch/>
        </p:blipFill>
        <p:spPr>
          <a:xfrm>
            <a:off x="235670" y="1722886"/>
            <a:ext cx="11830639" cy="34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53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6144" y="2737806"/>
            <a:ext cx="7279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项目分工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661795" y="1465655"/>
            <a:ext cx="9024983" cy="44607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endParaRPr lang="zh-CN" altLang="en-US" sz="2400" spc="3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24135"/>
            <a:ext cx="12192000" cy="822486"/>
            <a:chOff x="0" y="-38"/>
            <a:chExt cx="19200" cy="1295"/>
          </a:xfrm>
        </p:grpSpPr>
        <p:sp>
          <p:nvSpPr>
            <p:cNvPr id="34" name="矩形 4"/>
            <p:cNvSpPr/>
            <p:nvPr/>
          </p:nvSpPr>
          <p:spPr>
            <a:xfrm>
              <a:off x="0" y="-38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121" y="10"/>
              <a:ext cx="3425" cy="12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5546" y="440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6"/>
            <p:cNvSpPr txBox="1"/>
            <p:nvPr/>
          </p:nvSpPr>
          <p:spPr>
            <a:xfrm>
              <a:off x="5674" y="382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技术方法</a:t>
              </a: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9231" y="353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工作量</a:t>
              </a: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" y="93"/>
              <a:ext cx="3820" cy="1061"/>
            </a:xfrm>
            <a:prstGeom prst="rect">
              <a:avLst/>
            </a:prstGeom>
          </p:spPr>
        </p:pic>
        <p:sp>
          <p:nvSpPr>
            <p:cNvPr id="43" name="TextBox 10"/>
            <p:cNvSpPr txBox="1"/>
            <p:nvPr/>
          </p:nvSpPr>
          <p:spPr>
            <a:xfrm>
              <a:off x="12781" y="353"/>
              <a:ext cx="2117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</a:p>
          </p:txBody>
        </p:sp>
        <p:sp>
          <p:nvSpPr>
            <p:cNvPr id="44" name="TextBox 11"/>
            <p:cNvSpPr txBox="1"/>
            <p:nvPr/>
          </p:nvSpPr>
          <p:spPr>
            <a:xfrm>
              <a:off x="16064" y="363"/>
              <a:ext cx="2742" cy="540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56A9E154-DE60-4356-8C21-A349AF0215B0}"/>
              </a:ext>
            </a:extLst>
          </p:cNvPr>
          <p:cNvSpPr txBox="1"/>
          <p:nvPr/>
        </p:nvSpPr>
        <p:spPr>
          <a:xfrm>
            <a:off x="1348558" y="1742800"/>
            <a:ext cx="9024983" cy="3760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项目分工</a:t>
            </a:r>
            <a:endParaRPr lang="en-US" altLang="zh-CN" sz="3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3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肖泽强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后端货物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仓库页面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,app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报告书写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田原骏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后端草稿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订单页面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,app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樊宣伯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总框架实现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前后端对接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,app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杨贤航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前端草稿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订单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仓库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财务页面的加工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报告书写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陈振宁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前端货物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个人中心页面的加工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报告书写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370</Words>
  <Application>Microsoft Office PowerPoint</Application>
  <PresentationFormat>宽屏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Impact MT Std</vt:lpstr>
      <vt:lpstr>等线</vt:lpstr>
      <vt:lpstr>等线 Light</vt:lpstr>
      <vt:lpstr>方正粗黑宋简体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Xiao Zeqiang</cp:lastModifiedBy>
  <cp:revision>229</cp:revision>
  <dcterms:created xsi:type="dcterms:W3CDTF">2016-11-24T09:20:00Z</dcterms:created>
  <dcterms:modified xsi:type="dcterms:W3CDTF">2022-01-09T03:15:45Z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  <property fmtid="{D5CDD505-2E9C-101B-9397-08002B2CF9AE}" pid="3" name="ICV">
    <vt:lpwstr>A760130B0BA842BDBC56D60AFDE8786B</vt:lpwstr>
  </property>
</Properties>
</file>