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60"/>
  </p:handoutMasterIdLst>
  <p:sldIdLst>
    <p:sldId id="256" r:id="rId3"/>
    <p:sldId id="298" r:id="rId4"/>
    <p:sldId id="299" r:id="rId5"/>
    <p:sldId id="259" r:id="rId6"/>
    <p:sldId id="377" r:id="rId7"/>
    <p:sldId id="378" r:id="rId8"/>
    <p:sldId id="392" r:id="rId9"/>
    <p:sldId id="380" r:id="rId11"/>
    <p:sldId id="393" r:id="rId12"/>
    <p:sldId id="379" r:id="rId13"/>
    <p:sldId id="381" r:id="rId14"/>
    <p:sldId id="382" r:id="rId15"/>
    <p:sldId id="383" r:id="rId16"/>
    <p:sldId id="384" r:id="rId17"/>
    <p:sldId id="385" r:id="rId18"/>
    <p:sldId id="386" r:id="rId19"/>
    <p:sldId id="387" r:id="rId20"/>
    <p:sldId id="388" r:id="rId21"/>
    <p:sldId id="389" r:id="rId22"/>
    <p:sldId id="390" r:id="rId23"/>
    <p:sldId id="396" r:id="rId24"/>
    <p:sldId id="391" r:id="rId25"/>
    <p:sldId id="394" r:id="rId26"/>
    <p:sldId id="398" r:id="rId27"/>
    <p:sldId id="400" r:id="rId28"/>
    <p:sldId id="399" r:id="rId29"/>
    <p:sldId id="333" r:id="rId30"/>
    <p:sldId id="401" r:id="rId31"/>
    <p:sldId id="279" r:id="rId32"/>
    <p:sldId id="280" r:id="rId33"/>
    <p:sldId id="281" r:id="rId34"/>
    <p:sldId id="321" r:id="rId35"/>
    <p:sldId id="322" r:id="rId36"/>
    <p:sldId id="282" r:id="rId37"/>
    <p:sldId id="294" r:id="rId38"/>
    <p:sldId id="295" r:id="rId39"/>
    <p:sldId id="296" r:id="rId40"/>
    <p:sldId id="323" r:id="rId41"/>
    <p:sldId id="324" r:id="rId42"/>
    <p:sldId id="283" r:id="rId43"/>
    <p:sldId id="284" r:id="rId44"/>
    <p:sldId id="275" r:id="rId45"/>
    <p:sldId id="326" r:id="rId46"/>
    <p:sldId id="327" r:id="rId47"/>
    <p:sldId id="330" r:id="rId48"/>
    <p:sldId id="328" r:id="rId49"/>
    <p:sldId id="329" r:id="rId50"/>
    <p:sldId id="320" r:id="rId51"/>
    <p:sldId id="331" r:id="rId52"/>
    <p:sldId id="297" r:id="rId53"/>
    <p:sldId id="273" r:id="rId54"/>
    <p:sldId id="276" r:id="rId55"/>
    <p:sldId id="335" r:id="rId56"/>
    <p:sldId id="332" r:id="rId57"/>
    <p:sldId id="334" r:id="rId58"/>
    <p:sldId id="277" r:id="rId5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B2B2B2"/>
    <a:srgbClr val="202020"/>
    <a:srgbClr val="323232"/>
    <a:srgbClr val="CC3300"/>
    <a:srgbClr val="CC0000"/>
    <a:srgbClr val="FF33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t>万能的 map 容器全家桶</a:t>
            </a:r>
            <a:br/>
            <a:r>
              <a:t>及其妙用举例</a:t>
            </a:r>
          </a:p>
        </p:txBody>
      </p:sp>
      <p:sp>
        <p:nvSpPr>
          <p:cNvPr id="3" name="Subtitle 2"/>
          <p:cNvSpPr>
            <a:spLocks noGrp="1"/>
          </p:cNvSpPr>
          <p:nvPr>
            <p:ph type="subTitle" idx="1"/>
          </p:nvPr>
        </p:nvSpPr>
        <p:spPr/>
        <p:txBody>
          <a:bodyPr>
            <a:normAutofit/>
          </a:bodyPr>
          <a:p>
            <a:r>
              <a:rPr lang="x-none" altLang="en-US"/>
              <a:t>by </a:t>
            </a:r>
            <a:r>
              <a:rPr lang="zh-CN" altLang="x-none"/>
              <a:t>彭于斌（</a:t>
            </a:r>
            <a:r>
              <a:rPr lang="en-US" altLang="zh-CN"/>
              <a:t>@archibate</a:t>
            </a:r>
            <a:r>
              <a:rPr lang="zh-CN" altLang="x-none"/>
              <a:t>）</a:t>
            </a:r>
            <a:endParaRPr lang="en-US" altLang="zh-CN"/>
          </a:p>
        </p:txBody>
      </p:sp>
      <p:pic>
        <p:nvPicPr>
          <p:cNvPr id="6" name="Picture 5" descr="cpptaba"/>
          <p:cNvPicPr>
            <a:picLocks noChangeAspect="1"/>
          </p:cNvPicPr>
          <p:nvPr/>
        </p:nvPicPr>
        <p:blipFill>
          <a:blip r:embed="rId1"/>
          <a:stretch>
            <a:fillRect/>
          </a:stretch>
        </p:blipFill>
        <p:spPr>
          <a:xfrm>
            <a:off x="10212070" y="4218940"/>
            <a:ext cx="1979930" cy="2639060"/>
          </a:xfrm>
          <a:prstGeom prst="rect">
            <a:avLst/>
          </a:prstGeom>
        </p:spPr>
      </p:pic>
      <p:sp>
        <p:nvSpPr>
          <p:cNvPr id="7" name="Rounded Rectangular Callout 6"/>
          <p:cNvSpPr/>
          <p:nvPr/>
        </p:nvSpPr>
        <p:spPr>
          <a:xfrm>
            <a:off x="9258300" y="3646170"/>
            <a:ext cx="2302510" cy="572770"/>
          </a:xfrm>
          <a:prstGeom prst="wedgeRoundRectCallout">
            <a:avLst>
              <a:gd name="adj1" fmla="val 26034"/>
              <a:gd name="adj2" fmla="val 93015"/>
              <a:gd name="adj3" fmla="val 16667"/>
            </a:avLst>
          </a:prstGeom>
        </p:spPr>
        <p:style>
          <a:lnRef idx="0">
            <a:schemeClr val="accent6"/>
          </a:lnRef>
          <a:fillRef idx="3">
            <a:schemeClr val="accent6"/>
          </a:fillRef>
          <a:effectRef idx="3">
            <a:schemeClr val="accent6"/>
          </a:effectRef>
          <a:fontRef idx="minor">
            <a:schemeClr val="lt1"/>
          </a:fontRef>
        </p:style>
        <p:txBody>
          <a:bodyPr rtlCol="0" anchor="ctr"/>
          <a:p>
            <a:pPr algn="ctr"/>
            <a:r>
              <a:rPr lang="zh-CN" altLang="en-US"/>
              <a:t>我负责监督你鞋习</a:t>
            </a:r>
            <a:r>
              <a:rPr lang="x-none" altLang="zh-CN"/>
              <a:t>!</a:t>
            </a:r>
            <a:endParaRPr lang="x-none"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set </a:t>
            </a:r>
            <a:r>
              <a:rPr lang="zh-CN" altLang="en-US"/>
              <a:t>查找</a:t>
            </a:r>
            <a:r>
              <a:rPr lang="zh-CN" altLang="en-US"/>
              <a:t>为什么高效</a:t>
            </a:r>
            <a:endParaRPr lang="zh-CN" altLang="en-US"/>
          </a:p>
        </p:txBody>
      </p:sp>
      <p:sp>
        <p:nvSpPr>
          <p:cNvPr id="3" name="Content Placeholder 2"/>
          <p:cNvSpPr>
            <a:spLocks noGrp="1"/>
          </p:cNvSpPr>
          <p:nvPr>
            <p:ph idx="1"/>
          </p:nvPr>
        </p:nvSpPr>
        <p:spPr>
          <a:xfrm>
            <a:off x="647700" y="1354455"/>
            <a:ext cx="11058525" cy="4351655"/>
          </a:xfrm>
        </p:spPr>
        <p:txBody>
          <a:bodyPr/>
          <a:p>
            <a:r>
              <a:rPr lang="x-none" altLang="en-US">
                <a:sym typeface="+mn-ea"/>
              </a:rPr>
              <a:t>set </a:t>
            </a:r>
            <a:r>
              <a:rPr lang="zh-CN" altLang="x-none">
                <a:sym typeface="+mn-ea"/>
              </a:rPr>
              <a:t>又称集合（数学概念），是专为查找优化的容器，查找元素要用他自带的</a:t>
            </a:r>
            <a:r>
              <a:rPr lang="en-US" altLang="zh-CN">
                <a:sym typeface="+mn-ea"/>
              </a:rPr>
              <a:t> </a:t>
            </a:r>
            <a:r>
              <a:rPr lang="x-none" altLang="en-US">
                <a:sym typeface="+mn-ea"/>
              </a:rPr>
              <a:t>find </a:t>
            </a:r>
            <a:r>
              <a:rPr lang="zh-CN" altLang="x-none">
                <a:sym typeface="+mn-ea"/>
              </a:rPr>
              <a:t>函数。</a:t>
            </a:r>
            <a:endParaRPr lang="x-none" altLang="en-US">
              <a:sym typeface="+mn-ea"/>
            </a:endParaRPr>
          </a:p>
          <a:p>
            <a:r>
              <a:rPr lang="x-none" altLang="en-US">
                <a:sym typeface="+mn-ea"/>
              </a:rPr>
              <a:t>set&lt;int&gt; a = {  1, 4, 2, 8, 5, 7  };</a:t>
            </a:r>
            <a:endParaRPr lang="x-none" altLang="en-US"/>
          </a:p>
          <a:p>
            <a:r>
              <a:rPr lang="x-none" altLang="zh-CN">
                <a:sym typeface="+mn-ea"/>
              </a:rPr>
              <a:t>a.find(</a:t>
            </a:r>
            <a:r>
              <a:rPr lang="x-none" altLang="zh-CN" b="1">
                <a:sym typeface="+mn-ea"/>
              </a:rPr>
              <a:t>5</a:t>
            </a:r>
            <a:r>
              <a:rPr lang="x-none" altLang="zh-CN">
                <a:sym typeface="+mn-ea"/>
              </a:rPr>
              <a:t>);</a:t>
            </a:r>
            <a:endParaRPr lang="x-none" altLang="zh-CN"/>
          </a:p>
          <a:p>
            <a:r>
              <a:rPr lang="x-none" altLang="zh-CN">
                <a:sym typeface="+mn-ea"/>
              </a:rPr>
              <a:t>set</a:t>
            </a:r>
            <a:r>
              <a:rPr lang="en-US" altLang="x-none">
                <a:sym typeface="+mn-ea"/>
              </a:rPr>
              <a:t> </a:t>
            </a:r>
            <a:r>
              <a:rPr lang="zh-CN" altLang="en-US">
                <a:sym typeface="+mn-ea"/>
              </a:rPr>
              <a:t>之所以能够实现</a:t>
            </a:r>
            <a:r>
              <a:rPr lang="en-US" altLang="zh-CN">
                <a:sym typeface="+mn-ea"/>
              </a:rPr>
              <a:t> </a:t>
            </a:r>
            <a:r>
              <a:rPr lang="x-none" altLang="en-US">
                <a:sym typeface="+mn-ea"/>
              </a:rPr>
              <a:t>O(logn) </a:t>
            </a:r>
            <a:r>
              <a:rPr lang="zh-CN" altLang="x-none">
                <a:sym typeface="+mn-ea"/>
              </a:rPr>
              <a:t>复杂度</a:t>
            </a:r>
            <a:r>
              <a:rPr lang="zh-CN" altLang="en-US">
                <a:sym typeface="+mn-ea"/>
              </a:rPr>
              <a:t>高效查找，是因为他内部预先构建好了一棵</a:t>
            </a:r>
            <a:r>
              <a:rPr lang="zh-CN" altLang="en-US" b="1">
                <a:sym typeface="+mn-ea"/>
              </a:rPr>
              <a:t>二叉</a:t>
            </a:r>
            <a:r>
              <a:rPr lang="zh-CN" altLang="en-US" b="1">
                <a:sym typeface="+mn-ea"/>
              </a:rPr>
              <a:t>排序树</a:t>
            </a:r>
            <a:r>
              <a:rPr lang="zh-CN" altLang="en-US">
                <a:sym typeface="+mn-ea"/>
              </a:rPr>
              <a:t>。</a:t>
            </a:r>
            <a:endParaRPr lang="zh-CN" altLang="en-US">
              <a:sym typeface="+mn-ea"/>
            </a:endParaRPr>
          </a:p>
          <a:p>
            <a:r>
              <a:rPr lang="zh-CN" altLang="x-none"/>
              <a:t>如何构建的？请看动画：</a:t>
            </a:r>
            <a:endParaRPr lang="zh-CN" altLang="x-none"/>
          </a:p>
        </p:txBody>
      </p:sp>
      <p:sp>
        <p:nvSpPr>
          <p:cNvPr id="4" name="Rectangles 3"/>
          <p:cNvSpPr/>
          <p:nvPr/>
        </p:nvSpPr>
        <p:spPr>
          <a:xfrm>
            <a:off x="1677670" y="419671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1</a:t>
            </a:r>
            <a:endParaRPr lang="en-US"/>
          </a:p>
        </p:txBody>
      </p:sp>
      <p:sp>
        <p:nvSpPr>
          <p:cNvPr id="5" name="Rectangles 4"/>
          <p:cNvSpPr/>
          <p:nvPr/>
        </p:nvSpPr>
        <p:spPr>
          <a:xfrm>
            <a:off x="2512060" y="419671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4</a:t>
            </a:r>
            <a:endParaRPr lang="en-US"/>
          </a:p>
        </p:txBody>
      </p:sp>
      <p:sp>
        <p:nvSpPr>
          <p:cNvPr id="6" name="Rectangles 5"/>
          <p:cNvSpPr/>
          <p:nvPr/>
        </p:nvSpPr>
        <p:spPr>
          <a:xfrm>
            <a:off x="3346450" y="419671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2</a:t>
            </a:r>
            <a:endParaRPr lang="en-US"/>
          </a:p>
        </p:txBody>
      </p:sp>
      <p:sp>
        <p:nvSpPr>
          <p:cNvPr id="7" name="Rectangles 6"/>
          <p:cNvSpPr/>
          <p:nvPr/>
        </p:nvSpPr>
        <p:spPr>
          <a:xfrm>
            <a:off x="4180840" y="419671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8</a:t>
            </a:r>
            <a:endParaRPr lang="en-US"/>
          </a:p>
        </p:txBody>
      </p:sp>
      <p:sp>
        <p:nvSpPr>
          <p:cNvPr id="8" name="Rectangles 7"/>
          <p:cNvSpPr/>
          <p:nvPr/>
        </p:nvSpPr>
        <p:spPr>
          <a:xfrm>
            <a:off x="5015230" y="419671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5</a:t>
            </a:r>
            <a:endParaRPr lang="en-US"/>
          </a:p>
        </p:txBody>
      </p:sp>
      <p:sp>
        <p:nvSpPr>
          <p:cNvPr id="10" name="Rectangles 9"/>
          <p:cNvSpPr/>
          <p:nvPr/>
        </p:nvSpPr>
        <p:spPr>
          <a:xfrm>
            <a:off x="5849620" y="419671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7</a:t>
            </a:r>
            <a:endParaRPr lang="en-US"/>
          </a:p>
        </p:txBody>
      </p:sp>
      <p:sp>
        <p:nvSpPr>
          <p:cNvPr id="12" name="Text Box 11"/>
          <p:cNvSpPr txBox="1"/>
          <p:nvPr/>
        </p:nvSpPr>
        <p:spPr>
          <a:xfrm>
            <a:off x="170180" y="4226560"/>
            <a:ext cx="1325880" cy="368300"/>
          </a:xfrm>
          <a:prstGeom prst="rect">
            <a:avLst/>
          </a:prstGeom>
          <a:noFill/>
        </p:spPr>
        <p:txBody>
          <a:bodyPr wrap="none" rtlCol="0">
            <a:spAutoFit/>
          </a:bodyPr>
          <a:p>
            <a:r>
              <a:rPr lang="zh-CN" altLang="en-US"/>
              <a:t>待插入的数</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set </a:t>
            </a:r>
            <a:r>
              <a:rPr lang="zh-CN" altLang="en-US"/>
              <a:t>查找</a:t>
            </a:r>
            <a:r>
              <a:rPr lang="zh-CN" altLang="en-US"/>
              <a:t>为什么高效</a:t>
            </a:r>
            <a:endParaRPr lang="zh-CN" altLang="en-US"/>
          </a:p>
        </p:txBody>
      </p:sp>
      <p:sp>
        <p:nvSpPr>
          <p:cNvPr id="3" name="Content Placeholder 2"/>
          <p:cNvSpPr>
            <a:spLocks noGrp="1"/>
          </p:cNvSpPr>
          <p:nvPr>
            <p:ph idx="1"/>
          </p:nvPr>
        </p:nvSpPr>
        <p:spPr>
          <a:xfrm>
            <a:off x="647700" y="1354455"/>
            <a:ext cx="11058525" cy="4351655"/>
          </a:xfrm>
        </p:spPr>
        <p:txBody>
          <a:bodyPr/>
          <a:p>
            <a:r>
              <a:rPr lang="x-none" altLang="en-US">
                <a:sym typeface="+mn-ea"/>
              </a:rPr>
              <a:t>set </a:t>
            </a:r>
            <a:r>
              <a:rPr lang="zh-CN" altLang="x-none">
                <a:sym typeface="+mn-ea"/>
              </a:rPr>
              <a:t>又称集合（数学概念），是专为查找优化的容器，查找元素要用他自带的</a:t>
            </a:r>
            <a:r>
              <a:rPr lang="en-US" altLang="zh-CN">
                <a:sym typeface="+mn-ea"/>
              </a:rPr>
              <a:t> </a:t>
            </a:r>
            <a:r>
              <a:rPr lang="x-none" altLang="en-US">
                <a:sym typeface="+mn-ea"/>
              </a:rPr>
              <a:t>find </a:t>
            </a:r>
            <a:r>
              <a:rPr lang="zh-CN" altLang="x-none">
                <a:sym typeface="+mn-ea"/>
              </a:rPr>
              <a:t>函数。</a:t>
            </a:r>
            <a:endParaRPr lang="x-none" altLang="en-US">
              <a:sym typeface="+mn-ea"/>
            </a:endParaRPr>
          </a:p>
          <a:p>
            <a:r>
              <a:rPr lang="x-none" altLang="en-US">
                <a:sym typeface="+mn-ea"/>
              </a:rPr>
              <a:t>set&lt;int&gt; a = {  1, 4, 2, 8, 5, 7  };</a:t>
            </a:r>
            <a:endParaRPr lang="x-none" altLang="en-US"/>
          </a:p>
          <a:p>
            <a:r>
              <a:rPr lang="x-none" altLang="zh-CN">
                <a:sym typeface="+mn-ea"/>
              </a:rPr>
              <a:t>a.find(</a:t>
            </a:r>
            <a:r>
              <a:rPr lang="x-none" altLang="zh-CN" b="1">
                <a:sym typeface="+mn-ea"/>
              </a:rPr>
              <a:t>5</a:t>
            </a:r>
            <a:r>
              <a:rPr lang="x-none" altLang="zh-CN">
                <a:sym typeface="+mn-ea"/>
              </a:rPr>
              <a:t>);</a:t>
            </a:r>
            <a:endParaRPr lang="x-none" altLang="zh-CN"/>
          </a:p>
          <a:p>
            <a:r>
              <a:rPr lang="x-none" altLang="zh-CN">
                <a:sym typeface="+mn-ea"/>
              </a:rPr>
              <a:t>set</a:t>
            </a:r>
            <a:r>
              <a:rPr lang="en-US" altLang="x-none">
                <a:sym typeface="+mn-ea"/>
              </a:rPr>
              <a:t> </a:t>
            </a:r>
            <a:r>
              <a:rPr lang="zh-CN" altLang="en-US">
                <a:sym typeface="+mn-ea"/>
              </a:rPr>
              <a:t>之所以能够实现</a:t>
            </a:r>
            <a:r>
              <a:rPr lang="en-US" altLang="zh-CN">
                <a:sym typeface="+mn-ea"/>
              </a:rPr>
              <a:t> </a:t>
            </a:r>
            <a:r>
              <a:rPr lang="x-none" altLang="en-US">
                <a:sym typeface="+mn-ea"/>
              </a:rPr>
              <a:t>O(logn) </a:t>
            </a:r>
            <a:r>
              <a:rPr lang="zh-CN" altLang="x-none">
                <a:sym typeface="+mn-ea"/>
              </a:rPr>
              <a:t>复杂度</a:t>
            </a:r>
            <a:r>
              <a:rPr lang="zh-CN" altLang="en-US">
                <a:sym typeface="+mn-ea"/>
              </a:rPr>
              <a:t>高效查找，是因为他内部预先构建好了一棵</a:t>
            </a:r>
            <a:r>
              <a:rPr lang="zh-CN" altLang="en-US" b="1">
                <a:sym typeface="+mn-ea"/>
              </a:rPr>
              <a:t>二叉</a:t>
            </a:r>
            <a:r>
              <a:rPr lang="zh-CN" altLang="en-US" b="1">
                <a:sym typeface="+mn-ea"/>
              </a:rPr>
              <a:t>排序</a:t>
            </a:r>
            <a:r>
              <a:rPr lang="zh-CN" altLang="en-US" b="1">
                <a:sym typeface="+mn-ea"/>
              </a:rPr>
              <a:t>树</a:t>
            </a:r>
            <a:r>
              <a:rPr lang="zh-CN" altLang="en-US">
                <a:sym typeface="+mn-ea"/>
              </a:rPr>
              <a:t>。</a:t>
            </a:r>
            <a:endParaRPr lang="zh-CN" altLang="en-US">
              <a:sym typeface="+mn-ea"/>
            </a:endParaRPr>
          </a:p>
          <a:p>
            <a:r>
              <a:rPr lang="zh-CN" altLang="x-none"/>
              <a:t>如何构建的？请看动画：</a:t>
            </a:r>
            <a:endParaRPr lang="zh-CN" altLang="x-none"/>
          </a:p>
        </p:txBody>
      </p:sp>
      <p:sp>
        <p:nvSpPr>
          <p:cNvPr id="4" name="Rectangles 3"/>
          <p:cNvSpPr/>
          <p:nvPr/>
        </p:nvSpPr>
        <p:spPr>
          <a:xfrm>
            <a:off x="1677670" y="4196715"/>
            <a:ext cx="834390" cy="42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1</a:t>
            </a:r>
            <a:endParaRPr lang="en-US"/>
          </a:p>
        </p:txBody>
      </p:sp>
      <p:sp>
        <p:nvSpPr>
          <p:cNvPr id="5" name="Rectangles 4"/>
          <p:cNvSpPr/>
          <p:nvPr/>
        </p:nvSpPr>
        <p:spPr>
          <a:xfrm>
            <a:off x="2512060" y="419671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4</a:t>
            </a:r>
            <a:endParaRPr lang="en-US"/>
          </a:p>
        </p:txBody>
      </p:sp>
      <p:sp>
        <p:nvSpPr>
          <p:cNvPr id="6" name="Rectangles 5"/>
          <p:cNvSpPr/>
          <p:nvPr/>
        </p:nvSpPr>
        <p:spPr>
          <a:xfrm>
            <a:off x="3346450" y="419671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2</a:t>
            </a:r>
            <a:endParaRPr lang="en-US"/>
          </a:p>
        </p:txBody>
      </p:sp>
      <p:sp>
        <p:nvSpPr>
          <p:cNvPr id="7" name="Rectangles 6"/>
          <p:cNvSpPr/>
          <p:nvPr/>
        </p:nvSpPr>
        <p:spPr>
          <a:xfrm>
            <a:off x="4180840" y="419671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8</a:t>
            </a:r>
            <a:endParaRPr lang="en-US"/>
          </a:p>
        </p:txBody>
      </p:sp>
      <p:sp>
        <p:nvSpPr>
          <p:cNvPr id="8" name="Rectangles 7"/>
          <p:cNvSpPr/>
          <p:nvPr/>
        </p:nvSpPr>
        <p:spPr>
          <a:xfrm>
            <a:off x="5015230" y="419671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5</a:t>
            </a:r>
            <a:endParaRPr lang="en-US"/>
          </a:p>
        </p:txBody>
      </p:sp>
      <p:sp>
        <p:nvSpPr>
          <p:cNvPr id="10" name="Rectangles 9"/>
          <p:cNvSpPr/>
          <p:nvPr/>
        </p:nvSpPr>
        <p:spPr>
          <a:xfrm>
            <a:off x="5849620" y="419671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7</a:t>
            </a:r>
            <a:endParaRPr lang="en-US"/>
          </a:p>
        </p:txBody>
      </p:sp>
      <p:sp>
        <p:nvSpPr>
          <p:cNvPr id="11" name="Rectangles 10"/>
          <p:cNvSpPr/>
          <p:nvPr/>
        </p:nvSpPr>
        <p:spPr>
          <a:xfrm>
            <a:off x="9140190" y="343217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1</a:t>
            </a:r>
            <a:endParaRPr lang="x-none" altLang="en-US"/>
          </a:p>
        </p:txBody>
      </p:sp>
      <p:sp>
        <p:nvSpPr>
          <p:cNvPr id="12" name="Text Box 11"/>
          <p:cNvSpPr txBox="1"/>
          <p:nvPr/>
        </p:nvSpPr>
        <p:spPr>
          <a:xfrm>
            <a:off x="170180" y="4226560"/>
            <a:ext cx="1325880" cy="368300"/>
          </a:xfrm>
          <a:prstGeom prst="rect">
            <a:avLst/>
          </a:prstGeom>
          <a:noFill/>
        </p:spPr>
        <p:txBody>
          <a:bodyPr wrap="none" rtlCol="0">
            <a:spAutoFit/>
          </a:bodyPr>
          <a:p>
            <a:r>
              <a:rPr lang="zh-CN" altLang="en-US"/>
              <a:t>待插入的数</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s 8"/>
          <p:cNvSpPr/>
          <p:nvPr/>
        </p:nvSpPr>
        <p:spPr>
          <a:xfrm>
            <a:off x="9140190" y="343217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4</a:t>
            </a:r>
            <a:endParaRPr lang="en-US"/>
          </a:p>
        </p:txBody>
      </p:sp>
      <p:sp>
        <p:nvSpPr>
          <p:cNvPr id="2" name="Title 1"/>
          <p:cNvSpPr>
            <a:spLocks noGrp="1"/>
          </p:cNvSpPr>
          <p:nvPr>
            <p:ph type="title"/>
          </p:nvPr>
        </p:nvSpPr>
        <p:spPr/>
        <p:txBody>
          <a:bodyPr/>
          <a:p>
            <a:r>
              <a:rPr lang="en-US" altLang="zh-CN"/>
              <a:t>set </a:t>
            </a:r>
            <a:r>
              <a:rPr lang="zh-CN" altLang="en-US"/>
              <a:t>查找</a:t>
            </a:r>
            <a:r>
              <a:rPr lang="zh-CN" altLang="en-US"/>
              <a:t>为什么高效</a:t>
            </a:r>
            <a:endParaRPr lang="zh-CN" altLang="en-US"/>
          </a:p>
        </p:txBody>
      </p:sp>
      <p:sp>
        <p:nvSpPr>
          <p:cNvPr id="3" name="Content Placeholder 2"/>
          <p:cNvSpPr>
            <a:spLocks noGrp="1"/>
          </p:cNvSpPr>
          <p:nvPr>
            <p:ph idx="1"/>
          </p:nvPr>
        </p:nvSpPr>
        <p:spPr>
          <a:xfrm>
            <a:off x="647700" y="1354455"/>
            <a:ext cx="11058525" cy="4351655"/>
          </a:xfrm>
        </p:spPr>
        <p:txBody>
          <a:bodyPr/>
          <a:p>
            <a:r>
              <a:rPr lang="x-none" altLang="en-US">
                <a:sym typeface="+mn-ea"/>
              </a:rPr>
              <a:t>set </a:t>
            </a:r>
            <a:r>
              <a:rPr lang="zh-CN" altLang="x-none">
                <a:sym typeface="+mn-ea"/>
              </a:rPr>
              <a:t>又称集合（数学概念），是专为查找优化的容器，查找元素要用他自带的</a:t>
            </a:r>
            <a:r>
              <a:rPr lang="en-US" altLang="zh-CN">
                <a:sym typeface="+mn-ea"/>
              </a:rPr>
              <a:t> </a:t>
            </a:r>
            <a:r>
              <a:rPr lang="x-none" altLang="en-US">
                <a:sym typeface="+mn-ea"/>
              </a:rPr>
              <a:t>find </a:t>
            </a:r>
            <a:r>
              <a:rPr lang="zh-CN" altLang="x-none">
                <a:sym typeface="+mn-ea"/>
              </a:rPr>
              <a:t>函数。</a:t>
            </a:r>
            <a:endParaRPr lang="x-none" altLang="en-US">
              <a:sym typeface="+mn-ea"/>
            </a:endParaRPr>
          </a:p>
          <a:p>
            <a:r>
              <a:rPr lang="x-none" altLang="en-US">
                <a:sym typeface="+mn-ea"/>
              </a:rPr>
              <a:t>set&lt;int&gt; a = {  1, 4, 2, 8, 5, 7  };</a:t>
            </a:r>
            <a:endParaRPr lang="x-none" altLang="en-US"/>
          </a:p>
          <a:p>
            <a:r>
              <a:rPr lang="x-none" altLang="zh-CN">
                <a:sym typeface="+mn-ea"/>
              </a:rPr>
              <a:t>a.find(</a:t>
            </a:r>
            <a:r>
              <a:rPr lang="x-none" altLang="zh-CN" b="1">
                <a:sym typeface="+mn-ea"/>
              </a:rPr>
              <a:t>5</a:t>
            </a:r>
            <a:r>
              <a:rPr lang="x-none" altLang="zh-CN">
                <a:sym typeface="+mn-ea"/>
              </a:rPr>
              <a:t>);</a:t>
            </a:r>
            <a:endParaRPr lang="x-none" altLang="zh-CN"/>
          </a:p>
          <a:p>
            <a:r>
              <a:rPr lang="x-none" altLang="zh-CN">
                <a:sym typeface="+mn-ea"/>
              </a:rPr>
              <a:t>set</a:t>
            </a:r>
            <a:r>
              <a:rPr lang="en-US" altLang="x-none">
                <a:sym typeface="+mn-ea"/>
              </a:rPr>
              <a:t> </a:t>
            </a:r>
            <a:r>
              <a:rPr lang="zh-CN" altLang="en-US">
                <a:sym typeface="+mn-ea"/>
              </a:rPr>
              <a:t>之所以能够实现</a:t>
            </a:r>
            <a:r>
              <a:rPr lang="en-US" altLang="zh-CN">
                <a:sym typeface="+mn-ea"/>
              </a:rPr>
              <a:t> </a:t>
            </a:r>
            <a:r>
              <a:rPr lang="x-none" altLang="en-US">
                <a:sym typeface="+mn-ea"/>
              </a:rPr>
              <a:t>O(logn) </a:t>
            </a:r>
            <a:r>
              <a:rPr lang="zh-CN" altLang="x-none">
                <a:sym typeface="+mn-ea"/>
              </a:rPr>
              <a:t>复杂度</a:t>
            </a:r>
            <a:r>
              <a:rPr lang="zh-CN" altLang="en-US">
                <a:sym typeface="+mn-ea"/>
              </a:rPr>
              <a:t>高效查找，是因为他内部预先构建好了一棵</a:t>
            </a:r>
            <a:r>
              <a:rPr lang="zh-CN" altLang="en-US" b="1">
                <a:sym typeface="+mn-ea"/>
              </a:rPr>
              <a:t>二叉</a:t>
            </a:r>
            <a:r>
              <a:rPr lang="zh-CN" altLang="en-US" b="1">
                <a:sym typeface="+mn-ea"/>
              </a:rPr>
              <a:t>排序</a:t>
            </a:r>
            <a:r>
              <a:rPr lang="zh-CN" altLang="en-US" b="1">
                <a:sym typeface="+mn-ea"/>
              </a:rPr>
              <a:t>树</a:t>
            </a:r>
            <a:r>
              <a:rPr lang="zh-CN" altLang="en-US">
                <a:sym typeface="+mn-ea"/>
              </a:rPr>
              <a:t>。</a:t>
            </a:r>
            <a:endParaRPr lang="zh-CN" altLang="en-US">
              <a:sym typeface="+mn-ea"/>
            </a:endParaRPr>
          </a:p>
          <a:p>
            <a:r>
              <a:rPr lang="zh-CN" altLang="x-none"/>
              <a:t>如何构建的？请看动画：</a:t>
            </a:r>
            <a:endParaRPr lang="zh-CN" altLang="x-none"/>
          </a:p>
        </p:txBody>
      </p:sp>
      <p:sp>
        <p:nvSpPr>
          <p:cNvPr id="4" name="Rectangles 3"/>
          <p:cNvSpPr/>
          <p:nvPr/>
        </p:nvSpPr>
        <p:spPr>
          <a:xfrm>
            <a:off x="1677670" y="4196715"/>
            <a:ext cx="834390" cy="42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1</a:t>
            </a:r>
            <a:endParaRPr lang="en-US"/>
          </a:p>
        </p:txBody>
      </p:sp>
      <p:sp>
        <p:nvSpPr>
          <p:cNvPr id="5" name="Rectangles 4"/>
          <p:cNvSpPr/>
          <p:nvPr/>
        </p:nvSpPr>
        <p:spPr>
          <a:xfrm>
            <a:off x="2512060" y="4196715"/>
            <a:ext cx="834390" cy="42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4</a:t>
            </a:r>
            <a:endParaRPr lang="en-US"/>
          </a:p>
        </p:txBody>
      </p:sp>
      <p:sp>
        <p:nvSpPr>
          <p:cNvPr id="6" name="Rectangles 5"/>
          <p:cNvSpPr/>
          <p:nvPr/>
        </p:nvSpPr>
        <p:spPr>
          <a:xfrm>
            <a:off x="3346450" y="419671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2</a:t>
            </a:r>
            <a:endParaRPr lang="en-US"/>
          </a:p>
        </p:txBody>
      </p:sp>
      <p:sp>
        <p:nvSpPr>
          <p:cNvPr id="7" name="Rectangles 6"/>
          <p:cNvSpPr/>
          <p:nvPr/>
        </p:nvSpPr>
        <p:spPr>
          <a:xfrm>
            <a:off x="4180840" y="419671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8</a:t>
            </a:r>
            <a:endParaRPr lang="en-US"/>
          </a:p>
        </p:txBody>
      </p:sp>
      <p:sp>
        <p:nvSpPr>
          <p:cNvPr id="8" name="Rectangles 7"/>
          <p:cNvSpPr/>
          <p:nvPr/>
        </p:nvSpPr>
        <p:spPr>
          <a:xfrm>
            <a:off x="5015230" y="419671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5</a:t>
            </a:r>
            <a:endParaRPr lang="en-US"/>
          </a:p>
        </p:txBody>
      </p:sp>
      <p:sp>
        <p:nvSpPr>
          <p:cNvPr id="10" name="Rectangles 9"/>
          <p:cNvSpPr/>
          <p:nvPr/>
        </p:nvSpPr>
        <p:spPr>
          <a:xfrm>
            <a:off x="5849620" y="419671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7</a:t>
            </a:r>
            <a:endParaRPr lang="en-US"/>
          </a:p>
        </p:txBody>
      </p:sp>
      <p:sp>
        <p:nvSpPr>
          <p:cNvPr id="11" name="Rectangles 10"/>
          <p:cNvSpPr/>
          <p:nvPr/>
        </p:nvSpPr>
        <p:spPr>
          <a:xfrm>
            <a:off x="8305800" y="409892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1</a:t>
            </a:r>
            <a:endParaRPr lang="x-none" altLang="en-US"/>
          </a:p>
        </p:txBody>
      </p:sp>
      <p:sp>
        <p:nvSpPr>
          <p:cNvPr id="12" name="Text Box 11"/>
          <p:cNvSpPr txBox="1"/>
          <p:nvPr/>
        </p:nvSpPr>
        <p:spPr>
          <a:xfrm>
            <a:off x="170180" y="4226560"/>
            <a:ext cx="1325880" cy="368300"/>
          </a:xfrm>
          <a:prstGeom prst="rect">
            <a:avLst/>
          </a:prstGeom>
          <a:noFill/>
        </p:spPr>
        <p:txBody>
          <a:bodyPr wrap="none" rtlCol="0">
            <a:spAutoFit/>
          </a:bodyPr>
          <a:p>
            <a:r>
              <a:rPr lang="zh-CN" altLang="en-US"/>
              <a:t>待插入的数</a:t>
            </a:r>
            <a:endParaRPr lang="zh-CN" altLang="en-US"/>
          </a:p>
        </p:txBody>
      </p:sp>
      <p:cxnSp>
        <p:nvCxnSpPr>
          <p:cNvPr id="18" name="Straight Connector 17"/>
          <p:cNvCxnSpPr/>
          <p:nvPr/>
        </p:nvCxnSpPr>
        <p:spPr>
          <a:xfrm flipV="1">
            <a:off x="8730615" y="3860165"/>
            <a:ext cx="834390" cy="23876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s 8"/>
          <p:cNvSpPr/>
          <p:nvPr/>
        </p:nvSpPr>
        <p:spPr>
          <a:xfrm>
            <a:off x="9140190" y="343217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2</a:t>
            </a:r>
            <a:endParaRPr lang="x-none" altLang="en-US"/>
          </a:p>
        </p:txBody>
      </p:sp>
      <p:sp>
        <p:nvSpPr>
          <p:cNvPr id="2" name="Title 1"/>
          <p:cNvSpPr>
            <a:spLocks noGrp="1"/>
          </p:cNvSpPr>
          <p:nvPr>
            <p:ph type="title"/>
          </p:nvPr>
        </p:nvSpPr>
        <p:spPr/>
        <p:txBody>
          <a:bodyPr/>
          <a:p>
            <a:r>
              <a:rPr lang="en-US" altLang="zh-CN"/>
              <a:t>set </a:t>
            </a:r>
            <a:r>
              <a:rPr lang="zh-CN" altLang="en-US"/>
              <a:t>查找</a:t>
            </a:r>
            <a:r>
              <a:rPr lang="zh-CN" altLang="en-US"/>
              <a:t>为什么高效</a:t>
            </a:r>
            <a:endParaRPr lang="zh-CN" altLang="en-US"/>
          </a:p>
        </p:txBody>
      </p:sp>
      <p:sp>
        <p:nvSpPr>
          <p:cNvPr id="3" name="Content Placeholder 2"/>
          <p:cNvSpPr>
            <a:spLocks noGrp="1"/>
          </p:cNvSpPr>
          <p:nvPr>
            <p:ph idx="1"/>
          </p:nvPr>
        </p:nvSpPr>
        <p:spPr>
          <a:xfrm>
            <a:off x="647700" y="1354455"/>
            <a:ext cx="11058525" cy="4351655"/>
          </a:xfrm>
        </p:spPr>
        <p:txBody>
          <a:bodyPr/>
          <a:p>
            <a:r>
              <a:rPr lang="x-none" altLang="en-US">
                <a:sym typeface="+mn-ea"/>
              </a:rPr>
              <a:t>set </a:t>
            </a:r>
            <a:r>
              <a:rPr lang="zh-CN" altLang="x-none">
                <a:sym typeface="+mn-ea"/>
              </a:rPr>
              <a:t>又称集合（数学概念），是专为查找优化的容器，查找元素要用他自带的</a:t>
            </a:r>
            <a:r>
              <a:rPr lang="en-US" altLang="zh-CN">
                <a:sym typeface="+mn-ea"/>
              </a:rPr>
              <a:t> </a:t>
            </a:r>
            <a:r>
              <a:rPr lang="x-none" altLang="en-US">
                <a:sym typeface="+mn-ea"/>
              </a:rPr>
              <a:t>find </a:t>
            </a:r>
            <a:r>
              <a:rPr lang="zh-CN" altLang="x-none">
                <a:sym typeface="+mn-ea"/>
              </a:rPr>
              <a:t>函数。</a:t>
            </a:r>
            <a:endParaRPr lang="x-none" altLang="en-US">
              <a:sym typeface="+mn-ea"/>
            </a:endParaRPr>
          </a:p>
          <a:p>
            <a:r>
              <a:rPr lang="x-none" altLang="en-US">
                <a:sym typeface="+mn-ea"/>
              </a:rPr>
              <a:t>set&lt;int&gt; a = {  1, 4, 2, 8, 5, 7  };</a:t>
            </a:r>
            <a:endParaRPr lang="x-none" altLang="en-US"/>
          </a:p>
          <a:p>
            <a:r>
              <a:rPr lang="x-none" altLang="zh-CN">
                <a:sym typeface="+mn-ea"/>
              </a:rPr>
              <a:t>a.find(</a:t>
            </a:r>
            <a:r>
              <a:rPr lang="x-none" altLang="zh-CN" b="1">
                <a:sym typeface="+mn-ea"/>
              </a:rPr>
              <a:t>5</a:t>
            </a:r>
            <a:r>
              <a:rPr lang="x-none" altLang="zh-CN">
                <a:sym typeface="+mn-ea"/>
              </a:rPr>
              <a:t>);</a:t>
            </a:r>
            <a:endParaRPr lang="x-none" altLang="zh-CN"/>
          </a:p>
          <a:p>
            <a:r>
              <a:rPr lang="x-none" altLang="zh-CN">
                <a:sym typeface="+mn-ea"/>
              </a:rPr>
              <a:t>set</a:t>
            </a:r>
            <a:r>
              <a:rPr lang="en-US" altLang="x-none">
                <a:sym typeface="+mn-ea"/>
              </a:rPr>
              <a:t> </a:t>
            </a:r>
            <a:r>
              <a:rPr lang="zh-CN" altLang="en-US">
                <a:sym typeface="+mn-ea"/>
              </a:rPr>
              <a:t>之所以能够实现</a:t>
            </a:r>
            <a:r>
              <a:rPr lang="en-US" altLang="zh-CN">
                <a:sym typeface="+mn-ea"/>
              </a:rPr>
              <a:t> </a:t>
            </a:r>
            <a:r>
              <a:rPr lang="x-none" altLang="en-US">
                <a:sym typeface="+mn-ea"/>
              </a:rPr>
              <a:t>O(logn) </a:t>
            </a:r>
            <a:r>
              <a:rPr lang="zh-CN" altLang="x-none">
                <a:sym typeface="+mn-ea"/>
              </a:rPr>
              <a:t>复杂度</a:t>
            </a:r>
            <a:r>
              <a:rPr lang="zh-CN" altLang="en-US">
                <a:sym typeface="+mn-ea"/>
              </a:rPr>
              <a:t>高效查找，是因为他内部预先构建好了一棵</a:t>
            </a:r>
            <a:r>
              <a:rPr lang="zh-CN" altLang="en-US" b="1">
                <a:sym typeface="+mn-ea"/>
              </a:rPr>
              <a:t>二叉</a:t>
            </a:r>
            <a:r>
              <a:rPr lang="zh-CN" altLang="en-US" b="1">
                <a:sym typeface="+mn-ea"/>
              </a:rPr>
              <a:t>排序</a:t>
            </a:r>
            <a:r>
              <a:rPr lang="zh-CN" altLang="en-US" b="1">
                <a:sym typeface="+mn-ea"/>
              </a:rPr>
              <a:t>树</a:t>
            </a:r>
            <a:r>
              <a:rPr lang="zh-CN" altLang="en-US">
                <a:sym typeface="+mn-ea"/>
              </a:rPr>
              <a:t>。</a:t>
            </a:r>
            <a:endParaRPr lang="zh-CN" altLang="en-US">
              <a:sym typeface="+mn-ea"/>
            </a:endParaRPr>
          </a:p>
          <a:p>
            <a:r>
              <a:rPr lang="zh-CN" altLang="x-none"/>
              <a:t>如何构建的？请看动画：</a:t>
            </a:r>
            <a:endParaRPr lang="zh-CN" altLang="x-none"/>
          </a:p>
        </p:txBody>
      </p:sp>
      <p:sp>
        <p:nvSpPr>
          <p:cNvPr id="4" name="Rectangles 3"/>
          <p:cNvSpPr/>
          <p:nvPr/>
        </p:nvSpPr>
        <p:spPr>
          <a:xfrm>
            <a:off x="1677670" y="4196715"/>
            <a:ext cx="834390" cy="42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1</a:t>
            </a:r>
            <a:endParaRPr lang="en-US"/>
          </a:p>
        </p:txBody>
      </p:sp>
      <p:sp>
        <p:nvSpPr>
          <p:cNvPr id="5" name="Rectangles 4"/>
          <p:cNvSpPr/>
          <p:nvPr/>
        </p:nvSpPr>
        <p:spPr>
          <a:xfrm>
            <a:off x="2512060" y="4196715"/>
            <a:ext cx="834390" cy="42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4</a:t>
            </a:r>
            <a:endParaRPr lang="en-US"/>
          </a:p>
        </p:txBody>
      </p:sp>
      <p:sp>
        <p:nvSpPr>
          <p:cNvPr id="6" name="Rectangles 5"/>
          <p:cNvSpPr/>
          <p:nvPr/>
        </p:nvSpPr>
        <p:spPr>
          <a:xfrm>
            <a:off x="3346450" y="4196715"/>
            <a:ext cx="834390" cy="42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2</a:t>
            </a:r>
            <a:endParaRPr lang="en-US"/>
          </a:p>
        </p:txBody>
      </p:sp>
      <p:sp>
        <p:nvSpPr>
          <p:cNvPr id="7" name="Rectangles 6"/>
          <p:cNvSpPr/>
          <p:nvPr/>
        </p:nvSpPr>
        <p:spPr>
          <a:xfrm>
            <a:off x="4180840" y="419671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8</a:t>
            </a:r>
            <a:endParaRPr lang="en-US"/>
          </a:p>
        </p:txBody>
      </p:sp>
      <p:sp>
        <p:nvSpPr>
          <p:cNvPr id="8" name="Rectangles 7"/>
          <p:cNvSpPr/>
          <p:nvPr/>
        </p:nvSpPr>
        <p:spPr>
          <a:xfrm>
            <a:off x="5015230" y="419671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5</a:t>
            </a:r>
            <a:endParaRPr lang="en-US"/>
          </a:p>
        </p:txBody>
      </p:sp>
      <p:sp>
        <p:nvSpPr>
          <p:cNvPr id="10" name="Rectangles 9"/>
          <p:cNvSpPr/>
          <p:nvPr/>
        </p:nvSpPr>
        <p:spPr>
          <a:xfrm>
            <a:off x="5849620" y="419671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7</a:t>
            </a:r>
            <a:endParaRPr lang="en-US"/>
          </a:p>
        </p:txBody>
      </p:sp>
      <p:sp>
        <p:nvSpPr>
          <p:cNvPr id="11" name="Rectangles 10"/>
          <p:cNvSpPr/>
          <p:nvPr/>
        </p:nvSpPr>
        <p:spPr>
          <a:xfrm>
            <a:off x="8305800" y="409892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1</a:t>
            </a:r>
            <a:endParaRPr lang="x-none" altLang="en-US"/>
          </a:p>
        </p:txBody>
      </p:sp>
      <p:sp>
        <p:nvSpPr>
          <p:cNvPr id="12" name="Text Box 11"/>
          <p:cNvSpPr txBox="1"/>
          <p:nvPr/>
        </p:nvSpPr>
        <p:spPr>
          <a:xfrm>
            <a:off x="170180" y="4226560"/>
            <a:ext cx="1325880" cy="368300"/>
          </a:xfrm>
          <a:prstGeom prst="rect">
            <a:avLst/>
          </a:prstGeom>
          <a:noFill/>
        </p:spPr>
        <p:txBody>
          <a:bodyPr wrap="none" rtlCol="0">
            <a:spAutoFit/>
          </a:bodyPr>
          <a:p>
            <a:r>
              <a:rPr lang="zh-CN" altLang="en-US"/>
              <a:t>待插入的数</a:t>
            </a:r>
            <a:endParaRPr lang="zh-CN" altLang="en-US"/>
          </a:p>
        </p:txBody>
      </p:sp>
      <p:sp>
        <p:nvSpPr>
          <p:cNvPr id="13" name="Rectangles 12"/>
          <p:cNvSpPr/>
          <p:nvPr/>
        </p:nvSpPr>
        <p:spPr>
          <a:xfrm>
            <a:off x="9974580" y="409892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4</a:t>
            </a:r>
            <a:endParaRPr lang="en-US"/>
          </a:p>
        </p:txBody>
      </p:sp>
      <p:cxnSp>
        <p:nvCxnSpPr>
          <p:cNvPr id="18" name="Straight Connector 17"/>
          <p:cNvCxnSpPr/>
          <p:nvPr/>
        </p:nvCxnSpPr>
        <p:spPr>
          <a:xfrm flipV="1">
            <a:off x="8730615" y="3860165"/>
            <a:ext cx="834390"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565005" y="3860165"/>
            <a:ext cx="834390" cy="23876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s 8"/>
          <p:cNvSpPr/>
          <p:nvPr/>
        </p:nvSpPr>
        <p:spPr>
          <a:xfrm>
            <a:off x="9140190" y="4113530"/>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2</a:t>
            </a:r>
            <a:endParaRPr lang="x-none" altLang="en-US"/>
          </a:p>
        </p:txBody>
      </p:sp>
      <p:sp>
        <p:nvSpPr>
          <p:cNvPr id="2" name="Title 1"/>
          <p:cNvSpPr>
            <a:spLocks noGrp="1"/>
          </p:cNvSpPr>
          <p:nvPr>
            <p:ph type="title"/>
          </p:nvPr>
        </p:nvSpPr>
        <p:spPr/>
        <p:txBody>
          <a:bodyPr/>
          <a:p>
            <a:r>
              <a:rPr lang="en-US" altLang="zh-CN"/>
              <a:t>set </a:t>
            </a:r>
            <a:r>
              <a:rPr lang="zh-CN" altLang="en-US"/>
              <a:t>查找</a:t>
            </a:r>
            <a:r>
              <a:rPr lang="zh-CN" altLang="en-US"/>
              <a:t>为什么高效</a:t>
            </a:r>
            <a:endParaRPr lang="zh-CN" altLang="en-US"/>
          </a:p>
        </p:txBody>
      </p:sp>
      <p:sp>
        <p:nvSpPr>
          <p:cNvPr id="3" name="Content Placeholder 2"/>
          <p:cNvSpPr>
            <a:spLocks noGrp="1"/>
          </p:cNvSpPr>
          <p:nvPr>
            <p:ph idx="1"/>
          </p:nvPr>
        </p:nvSpPr>
        <p:spPr>
          <a:xfrm>
            <a:off x="647700" y="1354455"/>
            <a:ext cx="11058525" cy="4351655"/>
          </a:xfrm>
        </p:spPr>
        <p:txBody>
          <a:bodyPr/>
          <a:p>
            <a:r>
              <a:rPr lang="x-none" altLang="en-US">
                <a:sym typeface="+mn-ea"/>
              </a:rPr>
              <a:t>set </a:t>
            </a:r>
            <a:r>
              <a:rPr lang="zh-CN" altLang="x-none">
                <a:sym typeface="+mn-ea"/>
              </a:rPr>
              <a:t>又称集合（数学概念），是专为查找优化的容器，查找元素要用他自带的</a:t>
            </a:r>
            <a:r>
              <a:rPr lang="en-US" altLang="zh-CN">
                <a:sym typeface="+mn-ea"/>
              </a:rPr>
              <a:t> </a:t>
            </a:r>
            <a:r>
              <a:rPr lang="x-none" altLang="en-US">
                <a:sym typeface="+mn-ea"/>
              </a:rPr>
              <a:t>find </a:t>
            </a:r>
            <a:r>
              <a:rPr lang="zh-CN" altLang="x-none">
                <a:sym typeface="+mn-ea"/>
              </a:rPr>
              <a:t>函数。</a:t>
            </a:r>
            <a:endParaRPr lang="x-none" altLang="en-US">
              <a:sym typeface="+mn-ea"/>
            </a:endParaRPr>
          </a:p>
          <a:p>
            <a:r>
              <a:rPr lang="x-none" altLang="en-US">
                <a:sym typeface="+mn-ea"/>
              </a:rPr>
              <a:t>set&lt;int&gt; a = {  1, 4, 2, 8, 5, 7  };</a:t>
            </a:r>
            <a:endParaRPr lang="x-none" altLang="en-US"/>
          </a:p>
          <a:p>
            <a:r>
              <a:rPr lang="x-none" altLang="zh-CN">
                <a:sym typeface="+mn-ea"/>
              </a:rPr>
              <a:t>a.find(</a:t>
            </a:r>
            <a:r>
              <a:rPr lang="x-none" altLang="zh-CN" b="1">
                <a:sym typeface="+mn-ea"/>
              </a:rPr>
              <a:t>5</a:t>
            </a:r>
            <a:r>
              <a:rPr lang="x-none" altLang="zh-CN">
                <a:sym typeface="+mn-ea"/>
              </a:rPr>
              <a:t>);</a:t>
            </a:r>
            <a:endParaRPr lang="x-none" altLang="zh-CN"/>
          </a:p>
          <a:p>
            <a:r>
              <a:rPr lang="x-none" altLang="zh-CN">
                <a:sym typeface="+mn-ea"/>
              </a:rPr>
              <a:t>set</a:t>
            </a:r>
            <a:r>
              <a:rPr lang="en-US" altLang="x-none">
                <a:sym typeface="+mn-ea"/>
              </a:rPr>
              <a:t> </a:t>
            </a:r>
            <a:r>
              <a:rPr lang="zh-CN" altLang="en-US">
                <a:sym typeface="+mn-ea"/>
              </a:rPr>
              <a:t>之所以能够实现</a:t>
            </a:r>
            <a:r>
              <a:rPr lang="en-US" altLang="zh-CN">
                <a:sym typeface="+mn-ea"/>
              </a:rPr>
              <a:t> </a:t>
            </a:r>
            <a:r>
              <a:rPr lang="x-none" altLang="en-US">
                <a:sym typeface="+mn-ea"/>
              </a:rPr>
              <a:t>O(logn) </a:t>
            </a:r>
            <a:r>
              <a:rPr lang="zh-CN" altLang="x-none">
                <a:sym typeface="+mn-ea"/>
              </a:rPr>
              <a:t>复杂度</a:t>
            </a:r>
            <a:r>
              <a:rPr lang="zh-CN" altLang="en-US">
                <a:sym typeface="+mn-ea"/>
              </a:rPr>
              <a:t>高效查找，是因为他内部预先构建好了一棵</a:t>
            </a:r>
            <a:r>
              <a:rPr lang="zh-CN" altLang="en-US" b="1">
                <a:sym typeface="+mn-ea"/>
              </a:rPr>
              <a:t>二叉</a:t>
            </a:r>
            <a:r>
              <a:rPr lang="zh-CN" altLang="en-US" b="1">
                <a:sym typeface="+mn-ea"/>
              </a:rPr>
              <a:t>排序</a:t>
            </a:r>
            <a:r>
              <a:rPr lang="zh-CN" altLang="en-US" b="1">
                <a:sym typeface="+mn-ea"/>
              </a:rPr>
              <a:t>树</a:t>
            </a:r>
            <a:r>
              <a:rPr lang="zh-CN" altLang="en-US">
                <a:sym typeface="+mn-ea"/>
              </a:rPr>
              <a:t>。</a:t>
            </a:r>
            <a:endParaRPr lang="zh-CN" altLang="en-US">
              <a:sym typeface="+mn-ea"/>
            </a:endParaRPr>
          </a:p>
          <a:p>
            <a:r>
              <a:rPr lang="zh-CN" altLang="x-none"/>
              <a:t>如何构建的？请看动画：</a:t>
            </a:r>
            <a:endParaRPr lang="zh-CN" altLang="x-none"/>
          </a:p>
        </p:txBody>
      </p:sp>
      <p:sp>
        <p:nvSpPr>
          <p:cNvPr id="4" name="Rectangles 3"/>
          <p:cNvSpPr/>
          <p:nvPr/>
        </p:nvSpPr>
        <p:spPr>
          <a:xfrm>
            <a:off x="1677670" y="4196715"/>
            <a:ext cx="834390" cy="42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1</a:t>
            </a:r>
            <a:endParaRPr lang="en-US"/>
          </a:p>
        </p:txBody>
      </p:sp>
      <p:sp>
        <p:nvSpPr>
          <p:cNvPr id="5" name="Rectangles 4"/>
          <p:cNvSpPr/>
          <p:nvPr/>
        </p:nvSpPr>
        <p:spPr>
          <a:xfrm>
            <a:off x="2512060" y="4196715"/>
            <a:ext cx="834390" cy="42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4</a:t>
            </a:r>
            <a:endParaRPr lang="en-US"/>
          </a:p>
        </p:txBody>
      </p:sp>
      <p:sp>
        <p:nvSpPr>
          <p:cNvPr id="6" name="Rectangles 5"/>
          <p:cNvSpPr/>
          <p:nvPr/>
        </p:nvSpPr>
        <p:spPr>
          <a:xfrm>
            <a:off x="3346450" y="4196715"/>
            <a:ext cx="834390" cy="42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2</a:t>
            </a:r>
            <a:endParaRPr lang="en-US"/>
          </a:p>
        </p:txBody>
      </p:sp>
      <p:sp>
        <p:nvSpPr>
          <p:cNvPr id="7" name="Rectangles 6"/>
          <p:cNvSpPr/>
          <p:nvPr/>
        </p:nvSpPr>
        <p:spPr>
          <a:xfrm>
            <a:off x="4180840" y="4196715"/>
            <a:ext cx="834390" cy="42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8</a:t>
            </a:r>
            <a:endParaRPr lang="en-US"/>
          </a:p>
        </p:txBody>
      </p:sp>
      <p:sp>
        <p:nvSpPr>
          <p:cNvPr id="8" name="Rectangles 7"/>
          <p:cNvSpPr/>
          <p:nvPr/>
        </p:nvSpPr>
        <p:spPr>
          <a:xfrm>
            <a:off x="5015230" y="419671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5</a:t>
            </a:r>
            <a:endParaRPr lang="en-US"/>
          </a:p>
        </p:txBody>
      </p:sp>
      <p:sp>
        <p:nvSpPr>
          <p:cNvPr id="10" name="Rectangles 9"/>
          <p:cNvSpPr/>
          <p:nvPr/>
        </p:nvSpPr>
        <p:spPr>
          <a:xfrm>
            <a:off x="5849620" y="419671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7</a:t>
            </a:r>
            <a:endParaRPr lang="en-US"/>
          </a:p>
        </p:txBody>
      </p:sp>
      <p:sp>
        <p:nvSpPr>
          <p:cNvPr id="11" name="Rectangles 10"/>
          <p:cNvSpPr/>
          <p:nvPr/>
        </p:nvSpPr>
        <p:spPr>
          <a:xfrm>
            <a:off x="8530590" y="4780280"/>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1</a:t>
            </a:r>
            <a:endParaRPr lang="x-none" altLang="en-US"/>
          </a:p>
        </p:txBody>
      </p:sp>
      <p:sp>
        <p:nvSpPr>
          <p:cNvPr id="12" name="Text Box 11"/>
          <p:cNvSpPr txBox="1"/>
          <p:nvPr/>
        </p:nvSpPr>
        <p:spPr>
          <a:xfrm>
            <a:off x="170180" y="4226560"/>
            <a:ext cx="1325880" cy="368300"/>
          </a:xfrm>
          <a:prstGeom prst="rect">
            <a:avLst/>
          </a:prstGeom>
          <a:noFill/>
        </p:spPr>
        <p:txBody>
          <a:bodyPr wrap="none" rtlCol="0">
            <a:spAutoFit/>
          </a:bodyPr>
          <a:p>
            <a:r>
              <a:rPr lang="zh-CN" altLang="en-US"/>
              <a:t>待插入的数</a:t>
            </a:r>
            <a:endParaRPr lang="zh-CN" altLang="en-US"/>
          </a:p>
        </p:txBody>
      </p:sp>
      <p:sp>
        <p:nvSpPr>
          <p:cNvPr id="13" name="Rectangles 12"/>
          <p:cNvSpPr/>
          <p:nvPr/>
        </p:nvSpPr>
        <p:spPr>
          <a:xfrm>
            <a:off x="9750425" y="4780280"/>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4</a:t>
            </a:r>
            <a:endParaRPr lang="en-US"/>
          </a:p>
        </p:txBody>
      </p:sp>
      <p:sp>
        <p:nvSpPr>
          <p:cNvPr id="14" name="Rectangles 13"/>
          <p:cNvSpPr/>
          <p:nvPr/>
        </p:nvSpPr>
        <p:spPr>
          <a:xfrm>
            <a:off x="9974580" y="3446780"/>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8</a:t>
            </a:r>
            <a:endParaRPr lang="en-US"/>
          </a:p>
        </p:txBody>
      </p:sp>
      <p:cxnSp>
        <p:nvCxnSpPr>
          <p:cNvPr id="16" name="Straight Connector 15"/>
          <p:cNvCxnSpPr/>
          <p:nvPr/>
        </p:nvCxnSpPr>
        <p:spPr>
          <a:xfrm flipV="1">
            <a:off x="8947785" y="4541520"/>
            <a:ext cx="609600"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9557385" y="4541520"/>
            <a:ext cx="61023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9557385" y="3874770"/>
            <a:ext cx="834390" cy="23876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s 8"/>
          <p:cNvSpPr/>
          <p:nvPr/>
        </p:nvSpPr>
        <p:spPr>
          <a:xfrm>
            <a:off x="9140190" y="4113530"/>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2</a:t>
            </a:r>
            <a:endParaRPr lang="x-none" altLang="en-US"/>
          </a:p>
        </p:txBody>
      </p:sp>
      <p:sp>
        <p:nvSpPr>
          <p:cNvPr id="2" name="Title 1"/>
          <p:cNvSpPr>
            <a:spLocks noGrp="1"/>
          </p:cNvSpPr>
          <p:nvPr>
            <p:ph type="title"/>
          </p:nvPr>
        </p:nvSpPr>
        <p:spPr/>
        <p:txBody>
          <a:bodyPr/>
          <a:p>
            <a:r>
              <a:rPr lang="en-US" altLang="zh-CN"/>
              <a:t>set </a:t>
            </a:r>
            <a:r>
              <a:rPr lang="zh-CN" altLang="en-US"/>
              <a:t>查找</a:t>
            </a:r>
            <a:r>
              <a:rPr lang="zh-CN" altLang="en-US"/>
              <a:t>为什么高效</a:t>
            </a:r>
            <a:endParaRPr lang="zh-CN" altLang="en-US"/>
          </a:p>
        </p:txBody>
      </p:sp>
      <p:sp>
        <p:nvSpPr>
          <p:cNvPr id="3" name="Content Placeholder 2"/>
          <p:cNvSpPr>
            <a:spLocks noGrp="1"/>
          </p:cNvSpPr>
          <p:nvPr>
            <p:ph idx="1"/>
          </p:nvPr>
        </p:nvSpPr>
        <p:spPr>
          <a:xfrm>
            <a:off x="647700" y="1354455"/>
            <a:ext cx="11058525" cy="4351655"/>
          </a:xfrm>
        </p:spPr>
        <p:txBody>
          <a:bodyPr/>
          <a:p>
            <a:r>
              <a:rPr lang="x-none" altLang="en-US">
                <a:sym typeface="+mn-ea"/>
              </a:rPr>
              <a:t>set </a:t>
            </a:r>
            <a:r>
              <a:rPr lang="zh-CN" altLang="x-none">
                <a:sym typeface="+mn-ea"/>
              </a:rPr>
              <a:t>又称集合（数学概念），是专为查找优化的容器，查找元素要用他自带的</a:t>
            </a:r>
            <a:r>
              <a:rPr lang="en-US" altLang="zh-CN">
                <a:sym typeface="+mn-ea"/>
              </a:rPr>
              <a:t> </a:t>
            </a:r>
            <a:r>
              <a:rPr lang="x-none" altLang="en-US">
                <a:sym typeface="+mn-ea"/>
              </a:rPr>
              <a:t>find </a:t>
            </a:r>
            <a:r>
              <a:rPr lang="zh-CN" altLang="x-none">
                <a:sym typeface="+mn-ea"/>
              </a:rPr>
              <a:t>函数。</a:t>
            </a:r>
            <a:endParaRPr lang="x-none" altLang="en-US">
              <a:sym typeface="+mn-ea"/>
            </a:endParaRPr>
          </a:p>
          <a:p>
            <a:r>
              <a:rPr lang="x-none" altLang="en-US">
                <a:sym typeface="+mn-ea"/>
              </a:rPr>
              <a:t>set&lt;int&gt; a = {  1, 4, 2, 8, 5, 7  };</a:t>
            </a:r>
            <a:endParaRPr lang="x-none" altLang="en-US"/>
          </a:p>
          <a:p>
            <a:r>
              <a:rPr lang="x-none" altLang="zh-CN">
                <a:sym typeface="+mn-ea"/>
              </a:rPr>
              <a:t>a.find(</a:t>
            </a:r>
            <a:r>
              <a:rPr lang="x-none" altLang="zh-CN" b="1">
                <a:sym typeface="+mn-ea"/>
              </a:rPr>
              <a:t>5</a:t>
            </a:r>
            <a:r>
              <a:rPr lang="x-none" altLang="zh-CN">
                <a:sym typeface="+mn-ea"/>
              </a:rPr>
              <a:t>);</a:t>
            </a:r>
            <a:endParaRPr lang="x-none" altLang="zh-CN"/>
          </a:p>
          <a:p>
            <a:r>
              <a:rPr lang="x-none" altLang="zh-CN">
                <a:sym typeface="+mn-ea"/>
              </a:rPr>
              <a:t>set</a:t>
            </a:r>
            <a:r>
              <a:rPr lang="en-US" altLang="x-none">
                <a:sym typeface="+mn-ea"/>
              </a:rPr>
              <a:t> </a:t>
            </a:r>
            <a:r>
              <a:rPr lang="zh-CN" altLang="en-US">
                <a:sym typeface="+mn-ea"/>
              </a:rPr>
              <a:t>之所以能够实现</a:t>
            </a:r>
            <a:r>
              <a:rPr lang="en-US" altLang="zh-CN">
                <a:sym typeface="+mn-ea"/>
              </a:rPr>
              <a:t> </a:t>
            </a:r>
            <a:r>
              <a:rPr lang="x-none" altLang="en-US">
                <a:sym typeface="+mn-ea"/>
              </a:rPr>
              <a:t>O(logn) </a:t>
            </a:r>
            <a:r>
              <a:rPr lang="zh-CN" altLang="x-none">
                <a:sym typeface="+mn-ea"/>
              </a:rPr>
              <a:t>复杂度</a:t>
            </a:r>
            <a:r>
              <a:rPr lang="zh-CN" altLang="en-US">
                <a:sym typeface="+mn-ea"/>
              </a:rPr>
              <a:t>高效查找，是因为他内部预先构建好了一棵</a:t>
            </a:r>
            <a:r>
              <a:rPr lang="zh-CN" altLang="en-US" b="1">
                <a:sym typeface="+mn-ea"/>
              </a:rPr>
              <a:t>二叉</a:t>
            </a:r>
            <a:r>
              <a:rPr lang="zh-CN" altLang="en-US" b="1">
                <a:sym typeface="+mn-ea"/>
              </a:rPr>
              <a:t>排序</a:t>
            </a:r>
            <a:r>
              <a:rPr lang="zh-CN" altLang="en-US" b="1">
                <a:sym typeface="+mn-ea"/>
              </a:rPr>
              <a:t>树</a:t>
            </a:r>
            <a:r>
              <a:rPr lang="zh-CN" altLang="en-US">
                <a:sym typeface="+mn-ea"/>
              </a:rPr>
              <a:t>。</a:t>
            </a:r>
            <a:endParaRPr lang="zh-CN" altLang="en-US">
              <a:sym typeface="+mn-ea"/>
            </a:endParaRPr>
          </a:p>
          <a:p>
            <a:r>
              <a:rPr lang="zh-CN" altLang="x-none"/>
              <a:t>如何构建的？请看动画：</a:t>
            </a:r>
            <a:endParaRPr lang="zh-CN" altLang="x-none"/>
          </a:p>
        </p:txBody>
      </p:sp>
      <p:sp>
        <p:nvSpPr>
          <p:cNvPr id="4" name="Rectangles 3"/>
          <p:cNvSpPr/>
          <p:nvPr/>
        </p:nvSpPr>
        <p:spPr>
          <a:xfrm>
            <a:off x="1677670" y="4196715"/>
            <a:ext cx="834390" cy="42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1</a:t>
            </a:r>
            <a:endParaRPr lang="en-US"/>
          </a:p>
        </p:txBody>
      </p:sp>
      <p:sp>
        <p:nvSpPr>
          <p:cNvPr id="5" name="Rectangles 4"/>
          <p:cNvSpPr/>
          <p:nvPr/>
        </p:nvSpPr>
        <p:spPr>
          <a:xfrm>
            <a:off x="2512060" y="4196715"/>
            <a:ext cx="834390" cy="42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4</a:t>
            </a:r>
            <a:endParaRPr lang="en-US"/>
          </a:p>
        </p:txBody>
      </p:sp>
      <p:sp>
        <p:nvSpPr>
          <p:cNvPr id="6" name="Rectangles 5"/>
          <p:cNvSpPr/>
          <p:nvPr/>
        </p:nvSpPr>
        <p:spPr>
          <a:xfrm>
            <a:off x="3346450" y="4196715"/>
            <a:ext cx="834390" cy="42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2</a:t>
            </a:r>
            <a:endParaRPr lang="en-US"/>
          </a:p>
        </p:txBody>
      </p:sp>
      <p:sp>
        <p:nvSpPr>
          <p:cNvPr id="7" name="Rectangles 6"/>
          <p:cNvSpPr/>
          <p:nvPr/>
        </p:nvSpPr>
        <p:spPr>
          <a:xfrm>
            <a:off x="4180840" y="4196715"/>
            <a:ext cx="834390" cy="42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8</a:t>
            </a:r>
            <a:endParaRPr lang="en-US"/>
          </a:p>
        </p:txBody>
      </p:sp>
      <p:sp>
        <p:nvSpPr>
          <p:cNvPr id="8" name="Rectangles 7"/>
          <p:cNvSpPr/>
          <p:nvPr/>
        </p:nvSpPr>
        <p:spPr>
          <a:xfrm>
            <a:off x="5015230" y="4196715"/>
            <a:ext cx="834390" cy="42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5</a:t>
            </a:r>
            <a:endParaRPr lang="en-US"/>
          </a:p>
        </p:txBody>
      </p:sp>
      <p:sp>
        <p:nvSpPr>
          <p:cNvPr id="10" name="Rectangles 9"/>
          <p:cNvSpPr/>
          <p:nvPr/>
        </p:nvSpPr>
        <p:spPr>
          <a:xfrm>
            <a:off x="5849620" y="419671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7</a:t>
            </a:r>
            <a:endParaRPr lang="en-US"/>
          </a:p>
        </p:txBody>
      </p:sp>
      <p:sp>
        <p:nvSpPr>
          <p:cNvPr id="11" name="Rectangles 10"/>
          <p:cNvSpPr/>
          <p:nvPr/>
        </p:nvSpPr>
        <p:spPr>
          <a:xfrm>
            <a:off x="8530590" y="4780280"/>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1</a:t>
            </a:r>
            <a:endParaRPr lang="x-none" altLang="en-US"/>
          </a:p>
        </p:txBody>
      </p:sp>
      <p:sp>
        <p:nvSpPr>
          <p:cNvPr id="12" name="Text Box 11"/>
          <p:cNvSpPr txBox="1"/>
          <p:nvPr/>
        </p:nvSpPr>
        <p:spPr>
          <a:xfrm>
            <a:off x="170180" y="4226560"/>
            <a:ext cx="1325880" cy="368300"/>
          </a:xfrm>
          <a:prstGeom prst="rect">
            <a:avLst/>
          </a:prstGeom>
          <a:noFill/>
        </p:spPr>
        <p:txBody>
          <a:bodyPr wrap="none" rtlCol="0">
            <a:spAutoFit/>
          </a:bodyPr>
          <a:p>
            <a:r>
              <a:rPr lang="zh-CN" altLang="en-US"/>
              <a:t>待插入的数</a:t>
            </a:r>
            <a:endParaRPr lang="zh-CN" altLang="en-US"/>
          </a:p>
        </p:txBody>
      </p:sp>
      <p:sp>
        <p:nvSpPr>
          <p:cNvPr id="13" name="Rectangles 12"/>
          <p:cNvSpPr/>
          <p:nvPr/>
        </p:nvSpPr>
        <p:spPr>
          <a:xfrm>
            <a:off x="9750425" y="4780280"/>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4</a:t>
            </a:r>
            <a:endParaRPr lang="en-US"/>
          </a:p>
        </p:txBody>
      </p:sp>
      <p:sp>
        <p:nvSpPr>
          <p:cNvPr id="14" name="Rectangles 13"/>
          <p:cNvSpPr/>
          <p:nvPr/>
        </p:nvSpPr>
        <p:spPr>
          <a:xfrm>
            <a:off x="9974580" y="3446780"/>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5</a:t>
            </a:r>
            <a:endParaRPr lang="x-none" altLang="en-US"/>
          </a:p>
        </p:txBody>
      </p:sp>
      <p:sp>
        <p:nvSpPr>
          <p:cNvPr id="15" name="Rectangles 14"/>
          <p:cNvSpPr/>
          <p:nvPr/>
        </p:nvSpPr>
        <p:spPr>
          <a:xfrm>
            <a:off x="10808970" y="4113530"/>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8</a:t>
            </a:r>
            <a:endParaRPr lang="x-none" altLang="en-US"/>
          </a:p>
        </p:txBody>
      </p:sp>
      <p:cxnSp>
        <p:nvCxnSpPr>
          <p:cNvPr id="16" name="Straight Connector 15"/>
          <p:cNvCxnSpPr>
            <a:stCxn id="11" idx="0"/>
            <a:endCxn id="9" idx="2"/>
          </p:cNvCxnSpPr>
          <p:nvPr/>
        </p:nvCxnSpPr>
        <p:spPr>
          <a:xfrm flipV="1">
            <a:off x="8947785" y="4541520"/>
            <a:ext cx="609600"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3" idx="0"/>
            <a:endCxn id="9" idx="2"/>
          </p:cNvCxnSpPr>
          <p:nvPr/>
        </p:nvCxnSpPr>
        <p:spPr>
          <a:xfrm flipH="1" flipV="1">
            <a:off x="9557385" y="4541520"/>
            <a:ext cx="61023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0"/>
            <a:endCxn id="14" idx="2"/>
          </p:cNvCxnSpPr>
          <p:nvPr/>
        </p:nvCxnSpPr>
        <p:spPr>
          <a:xfrm flipV="1">
            <a:off x="9557385" y="3874770"/>
            <a:ext cx="834390"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4" idx="2"/>
            <a:endCxn id="15" idx="0"/>
          </p:cNvCxnSpPr>
          <p:nvPr/>
        </p:nvCxnSpPr>
        <p:spPr>
          <a:xfrm>
            <a:off x="10391775" y="3874770"/>
            <a:ext cx="834390" cy="23876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s 8"/>
          <p:cNvSpPr/>
          <p:nvPr/>
        </p:nvSpPr>
        <p:spPr>
          <a:xfrm>
            <a:off x="8603615" y="410654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2</a:t>
            </a:r>
            <a:endParaRPr lang="x-none" altLang="en-US"/>
          </a:p>
        </p:txBody>
      </p:sp>
      <p:sp>
        <p:nvSpPr>
          <p:cNvPr id="2" name="Title 1"/>
          <p:cNvSpPr>
            <a:spLocks noGrp="1"/>
          </p:cNvSpPr>
          <p:nvPr>
            <p:ph type="title"/>
          </p:nvPr>
        </p:nvSpPr>
        <p:spPr/>
        <p:txBody>
          <a:bodyPr/>
          <a:p>
            <a:r>
              <a:rPr lang="en-US" altLang="zh-CN"/>
              <a:t>set </a:t>
            </a:r>
            <a:r>
              <a:rPr lang="zh-CN" altLang="en-US"/>
              <a:t>查找</a:t>
            </a:r>
            <a:r>
              <a:rPr lang="zh-CN" altLang="en-US"/>
              <a:t>为什么高效</a:t>
            </a:r>
            <a:endParaRPr lang="zh-CN" altLang="en-US"/>
          </a:p>
        </p:txBody>
      </p:sp>
      <p:sp>
        <p:nvSpPr>
          <p:cNvPr id="3" name="Content Placeholder 2"/>
          <p:cNvSpPr>
            <a:spLocks noGrp="1"/>
          </p:cNvSpPr>
          <p:nvPr>
            <p:ph idx="1"/>
          </p:nvPr>
        </p:nvSpPr>
        <p:spPr>
          <a:xfrm>
            <a:off x="647700" y="1354455"/>
            <a:ext cx="11058525" cy="4351655"/>
          </a:xfrm>
        </p:spPr>
        <p:txBody>
          <a:bodyPr/>
          <a:p>
            <a:r>
              <a:rPr lang="x-none" altLang="en-US">
                <a:sym typeface="+mn-ea"/>
              </a:rPr>
              <a:t>set </a:t>
            </a:r>
            <a:r>
              <a:rPr lang="zh-CN" altLang="x-none">
                <a:sym typeface="+mn-ea"/>
              </a:rPr>
              <a:t>又称集合（数学概念），是专为查找优化的容器，查找元素要用他自带的</a:t>
            </a:r>
            <a:r>
              <a:rPr lang="en-US" altLang="zh-CN">
                <a:sym typeface="+mn-ea"/>
              </a:rPr>
              <a:t> </a:t>
            </a:r>
            <a:r>
              <a:rPr lang="x-none" altLang="en-US">
                <a:sym typeface="+mn-ea"/>
              </a:rPr>
              <a:t>find </a:t>
            </a:r>
            <a:r>
              <a:rPr lang="zh-CN" altLang="x-none">
                <a:sym typeface="+mn-ea"/>
              </a:rPr>
              <a:t>函数。</a:t>
            </a:r>
            <a:endParaRPr lang="x-none" altLang="en-US">
              <a:sym typeface="+mn-ea"/>
            </a:endParaRPr>
          </a:p>
          <a:p>
            <a:r>
              <a:rPr lang="x-none" altLang="en-US">
                <a:sym typeface="+mn-ea"/>
              </a:rPr>
              <a:t>set&lt;int&gt; a = {  1, 4, 2, 8, 5, 7  };</a:t>
            </a:r>
            <a:endParaRPr lang="x-none" altLang="en-US"/>
          </a:p>
          <a:p>
            <a:r>
              <a:rPr lang="x-none" altLang="zh-CN">
                <a:sym typeface="+mn-ea"/>
              </a:rPr>
              <a:t>a.find(</a:t>
            </a:r>
            <a:r>
              <a:rPr lang="x-none" altLang="zh-CN" b="1">
                <a:sym typeface="+mn-ea"/>
              </a:rPr>
              <a:t>5</a:t>
            </a:r>
            <a:r>
              <a:rPr lang="x-none" altLang="zh-CN">
                <a:sym typeface="+mn-ea"/>
              </a:rPr>
              <a:t>);</a:t>
            </a:r>
            <a:endParaRPr lang="x-none" altLang="zh-CN"/>
          </a:p>
          <a:p>
            <a:r>
              <a:rPr lang="x-none" altLang="zh-CN">
                <a:sym typeface="+mn-ea"/>
              </a:rPr>
              <a:t>set</a:t>
            </a:r>
            <a:r>
              <a:rPr lang="en-US" altLang="x-none">
                <a:sym typeface="+mn-ea"/>
              </a:rPr>
              <a:t> </a:t>
            </a:r>
            <a:r>
              <a:rPr lang="zh-CN" altLang="en-US">
                <a:sym typeface="+mn-ea"/>
              </a:rPr>
              <a:t>之所以能够实现</a:t>
            </a:r>
            <a:r>
              <a:rPr lang="en-US" altLang="zh-CN">
                <a:sym typeface="+mn-ea"/>
              </a:rPr>
              <a:t> </a:t>
            </a:r>
            <a:r>
              <a:rPr lang="x-none" altLang="en-US">
                <a:sym typeface="+mn-ea"/>
              </a:rPr>
              <a:t>O(logn) </a:t>
            </a:r>
            <a:r>
              <a:rPr lang="zh-CN" altLang="x-none">
                <a:sym typeface="+mn-ea"/>
              </a:rPr>
              <a:t>复杂度</a:t>
            </a:r>
            <a:r>
              <a:rPr lang="zh-CN" altLang="en-US">
                <a:sym typeface="+mn-ea"/>
              </a:rPr>
              <a:t>高效查找，是因为他内部预先构建好了一棵</a:t>
            </a:r>
            <a:r>
              <a:rPr lang="zh-CN" altLang="en-US" b="1">
                <a:sym typeface="+mn-ea"/>
              </a:rPr>
              <a:t>二叉排序树</a:t>
            </a:r>
            <a:r>
              <a:rPr lang="zh-CN" altLang="en-US">
                <a:sym typeface="+mn-ea"/>
              </a:rPr>
              <a:t>。</a:t>
            </a:r>
            <a:endParaRPr lang="zh-CN" altLang="en-US">
              <a:sym typeface="+mn-ea"/>
            </a:endParaRPr>
          </a:p>
          <a:p>
            <a:r>
              <a:rPr lang="zh-CN" altLang="x-none"/>
              <a:t>如何构建的？请看动画：</a:t>
            </a:r>
            <a:endParaRPr lang="zh-CN" altLang="x-none"/>
          </a:p>
        </p:txBody>
      </p:sp>
      <p:sp>
        <p:nvSpPr>
          <p:cNvPr id="4" name="Rectangles 3"/>
          <p:cNvSpPr/>
          <p:nvPr/>
        </p:nvSpPr>
        <p:spPr>
          <a:xfrm>
            <a:off x="1677670" y="4196715"/>
            <a:ext cx="834390" cy="42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1</a:t>
            </a:r>
            <a:endParaRPr lang="en-US"/>
          </a:p>
        </p:txBody>
      </p:sp>
      <p:sp>
        <p:nvSpPr>
          <p:cNvPr id="5" name="Rectangles 4"/>
          <p:cNvSpPr/>
          <p:nvPr/>
        </p:nvSpPr>
        <p:spPr>
          <a:xfrm>
            <a:off x="2512060" y="4196715"/>
            <a:ext cx="834390" cy="42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4</a:t>
            </a:r>
            <a:endParaRPr lang="en-US"/>
          </a:p>
        </p:txBody>
      </p:sp>
      <p:sp>
        <p:nvSpPr>
          <p:cNvPr id="6" name="Rectangles 5"/>
          <p:cNvSpPr/>
          <p:nvPr/>
        </p:nvSpPr>
        <p:spPr>
          <a:xfrm>
            <a:off x="3346450" y="4196715"/>
            <a:ext cx="834390" cy="42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2</a:t>
            </a:r>
            <a:endParaRPr lang="en-US"/>
          </a:p>
        </p:txBody>
      </p:sp>
      <p:sp>
        <p:nvSpPr>
          <p:cNvPr id="7" name="Rectangles 6"/>
          <p:cNvSpPr/>
          <p:nvPr/>
        </p:nvSpPr>
        <p:spPr>
          <a:xfrm>
            <a:off x="4180840" y="4196715"/>
            <a:ext cx="834390" cy="42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8</a:t>
            </a:r>
            <a:endParaRPr lang="en-US"/>
          </a:p>
        </p:txBody>
      </p:sp>
      <p:sp>
        <p:nvSpPr>
          <p:cNvPr id="8" name="Rectangles 7"/>
          <p:cNvSpPr/>
          <p:nvPr/>
        </p:nvSpPr>
        <p:spPr>
          <a:xfrm>
            <a:off x="5015230" y="4196715"/>
            <a:ext cx="834390" cy="42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5</a:t>
            </a:r>
            <a:endParaRPr lang="en-US"/>
          </a:p>
        </p:txBody>
      </p:sp>
      <p:sp>
        <p:nvSpPr>
          <p:cNvPr id="10" name="Rectangles 9"/>
          <p:cNvSpPr/>
          <p:nvPr/>
        </p:nvSpPr>
        <p:spPr>
          <a:xfrm>
            <a:off x="5849620" y="4196715"/>
            <a:ext cx="834390" cy="42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t>7</a:t>
            </a:r>
            <a:endParaRPr lang="en-US"/>
          </a:p>
        </p:txBody>
      </p:sp>
      <p:sp>
        <p:nvSpPr>
          <p:cNvPr id="11" name="Rectangles 10"/>
          <p:cNvSpPr/>
          <p:nvPr/>
        </p:nvSpPr>
        <p:spPr>
          <a:xfrm>
            <a:off x="8001000" y="477329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1</a:t>
            </a:r>
            <a:endParaRPr lang="x-none" altLang="en-US"/>
          </a:p>
        </p:txBody>
      </p:sp>
      <p:sp>
        <p:nvSpPr>
          <p:cNvPr id="12" name="Text Box 11"/>
          <p:cNvSpPr txBox="1"/>
          <p:nvPr/>
        </p:nvSpPr>
        <p:spPr>
          <a:xfrm>
            <a:off x="170180" y="4226560"/>
            <a:ext cx="1325880" cy="368300"/>
          </a:xfrm>
          <a:prstGeom prst="rect">
            <a:avLst/>
          </a:prstGeom>
          <a:noFill/>
        </p:spPr>
        <p:txBody>
          <a:bodyPr wrap="none" rtlCol="0">
            <a:spAutoFit/>
          </a:bodyPr>
          <a:p>
            <a:r>
              <a:rPr lang="zh-CN" altLang="en-US"/>
              <a:t>待插入的数</a:t>
            </a:r>
            <a:endParaRPr lang="zh-CN" altLang="en-US"/>
          </a:p>
        </p:txBody>
      </p:sp>
      <p:sp>
        <p:nvSpPr>
          <p:cNvPr id="13" name="Rectangles 12"/>
          <p:cNvSpPr/>
          <p:nvPr/>
        </p:nvSpPr>
        <p:spPr>
          <a:xfrm>
            <a:off x="9206865" y="477329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4</a:t>
            </a:r>
            <a:endParaRPr lang="en-US"/>
          </a:p>
        </p:txBody>
      </p:sp>
      <p:sp>
        <p:nvSpPr>
          <p:cNvPr id="14" name="Rectangles 13"/>
          <p:cNvSpPr/>
          <p:nvPr/>
        </p:nvSpPr>
        <p:spPr>
          <a:xfrm>
            <a:off x="9822180" y="343979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5</a:t>
            </a:r>
            <a:endParaRPr lang="x-none" altLang="en-US"/>
          </a:p>
        </p:txBody>
      </p:sp>
      <p:sp>
        <p:nvSpPr>
          <p:cNvPr id="15" name="Rectangles 14"/>
          <p:cNvSpPr/>
          <p:nvPr/>
        </p:nvSpPr>
        <p:spPr>
          <a:xfrm>
            <a:off x="10982325" y="410654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8</a:t>
            </a:r>
            <a:endParaRPr lang="x-none" altLang="en-US"/>
          </a:p>
        </p:txBody>
      </p:sp>
      <p:sp>
        <p:nvSpPr>
          <p:cNvPr id="16" name="Rectangles 15"/>
          <p:cNvSpPr/>
          <p:nvPr/>
        </p:nvSpPr>
        <p:spPr>
          <a:xfrm>
            <a:off x="10412730" y="477329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7</a:t>
            </a:r>
            <a:endParaRPr lang="x-none" altLang="en-US"/>
          </a:p>
        </p:txBody>
      </p:sp>
      <p:cxnSp>
        <p:nvCxnSpPr>
          <p:cNvPr id="17" name="Straight Connector 16"/>
          <p:cNvCxnSpPr>
            <a:stCxn id="11" idx="0"/>
            <a:endCxn id="9" idx="2"/>
          </p:cNvCxnSpPr>
          <p:nvPr/>
        </p:nvCxnSpPr>
        <p:spPr>
          <a:xfrm flipV="1">
            <a:off x="8418195" y="4534535"/>
            <a:ext cx="60261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3" idx="0"/>
            <a:endCxn id="9" idx="2"/>
          </p:cNvCxnSpPr>
          <p:nvPr/>
        </p:nvCxnSpPr>
        <p:spPr>
          <a:xfrm flipH="1" flipV="1">
            <a:off x="9020810" y="4534535"/>
            <a:ext cx="603250"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0"/>
            <a:endCxn id="14" idx="2"/>
          </p:cNvCxnSpPr>
          <p:nvPr/>
        </p:nvCxnSpPr>
        <p:spPr>
          <a:xfrm flipV="1">
            <a:off x="9020810" y="3867785"/>
            <a:ext cx="121856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0"/>
            <a:endCxn id="14" idx="2"/>
          </p:cNvCxnSpPr>
          <p:nvPr/>
        </p:nvCxnSpPr>
        <p:spPr>
          <a:xfrm flipH="1" flipV="1">
            <a:off x="10239375" y="3867785"/>
            <a:ext cx="116014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0"/>
            <a:endCxn id="15" idx="2"/>
          </p:cNvCxnSpPr>
          <p:nvPr/>
        </p:nvCxnSpPr>
        <p:spPr>
          <a:xfrm flipV="1">
            <a:off x="10829925" y="4534535"/>
            <a:ext cx="569595" cy="23876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1354455"/>
            <a:ext cx="11058525" cy="4351655"/>
          </a:xfrm>
        </p:spPr>
        <p:txBody>
          <a:bodyPr/>
          <a:p>
            <a:r>
              <a:rPr lang="zh-CN">
                <a:sym typeface="+mn-ea"/>
              </a:rPr>
              <a:t>注意看，这颗二叉树是有规律的。</a:t>
            </a:r>
            <a:endParaRPr lang="zh-CN">
              <a:sym typeface="+mn-ea"/>
            </a:endParaRPr>
          </a:p>
          <a:p>
            <a:r>
              <a:rPr lang="zh-CN"/>
              <a:t>首先看根节点</a:t>
            </a:r>
            <a:r>
              <a:rPr lang="en-US" altLang="zh-CN"/>
              <a:t> 5</a:t>
            </a:r>
            <a:r>
              <a:rPr lang="zh-CN" altLang="en-US"/>
              <a:t>，他的左子节点是</a:t>
            </a:r>
            <a:r>
              <a:rPr lang="en-US" altLang="zh-CN"/>
              <a:t> 2</a:t>
            </a:r>
            <a:r>
              <a:rPr lang="zh-CN" altLang="en-US"/>
              <a:t>，右子节点是</a:t>
            </a:r>
            <a:r>
              <a:rPr lang="en-US" altLang="zh-CN"/>
              <a:t> 8</a:t>
            </a:r>
            <a:r>
              <a:rPr lang="zh-CN" altLang="en-US"/>
              <a:t>。</a:t>
            </a:r>
            <a:r>
              <a:rPr lang="en-US" altLang="zh-CN"/>
              <a:t>2 </a:t>
            </a:r>
            <a:r>
              <a:rPr lang="x-none" altLang="en-US"/>
              <a:t>&lt; 5 &lt; 8</a:t>
            </a:r>
            <a:r>
              <a:rPr lang="zh-CN" altLang="x-none"/>
              <a:t>。</a:t>
            </a:r>
            <a:endParaRPr lang="zh-CN" altLang="x-none"/>
          </a:p>
          <a:p>
            <a:r>
              <a:rPr lang="zh-CN" altLang="x-none"/>
              <a:t>满足：</a:t>
            </a:r>
            <a:r>
              <a:rPr lang="zh-CN" altLang="en-US">
                <a:sym typeface="+mn-ea"/>
              </a:rPr>
              <a:t>左子节点</a:t>
            </a:r>
            <a:r>
              <a:rPr lang="x-none" altLang="zh-CN">
                <a:sym typeface="+mn-ea"/>
              </a:rPr>
              <a:t> &lt; </a:t>
            </a:r>
            <a:r>
              <a:rPr lang="zh-CN" altLang="x-none">
                <a:sym typeface="+mn-ea"/>
              </a:rPr>
              <a:t>父</a:t>
            </a:r>
            <a:r>
              <a:rPr lang="zh-CN">
                <a:sym typeface="+mn-ea"/>
              </a:rPr>
              <a:t>节点</a:t>
            </a:r>
            <a:r>
              <a:rPr lang="en-US" altLang="zh-CN">
                <a:sym typeface="+mn-ea"/>
              </a:rPr>
              <a:t> </a:t>
            </a:r>
            <a:r>
              <a:rPr lang="x-none" altLang="en-US">
                <a:sym typeface="+mn-ea"/>
              </a:rPr>
              <a:t>&lt;</a:t>
            </a:r>
            <a:r>
              <a:rPr lang="x-none" altLang="zh-CN">
                <a:sym typeface="+mn-ea"/>
              </a:rPr>
              <a:t> </a:t>
            </a:r>
            <a:r>
              <a:rPr lang="zh-CN" altLang="en-US">
                <a:sym typeface="+mn-ea"/>
              </a:rPr>
              <a:t>右子节点</a:t>
            </a:r>
            <a:endParaRPr lang="zh-CN" altLang="x-none"/>
          </a:p>
        </p:txBody>
      </p:sp>
      <p:sp>
        <p:nvSpPr>
          <p:cNvPr id="9" name="Rectangles 8"/>
          <p:cNvSpPr/>
          <p:nvPr/>
        </p:nvSpPr>
        <p:spPr>
          <a:xfrm>
            <a:off x="5182235" y="4446905"/>
            <a:ext cx="834390" cy="4279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x-none" altLang="en-US"/>
              <a:t>2</a:t>
            </a:r>
            <a:endParaRPr lang="x-none" altLang="en-US"/>
          </a:p>
        </p:txBody>
      </p:sp>
      <p:sp>
        <p:nvSpPr>
          <p:cNvPr id="2" name="Title 1"/>
          <p:cNvSpPr>
            <a:spLocks noGrp="1"/>
          </p:cNvSpPr>
          <p:nvPr>
            <p:ph type="title"/>
          </p:nvPr>
        </p:nvSpPr>
        <p:spPr/>
        <p:txBody>
          <a:bodyPr/>
          <a:p>
            <a:r>
              <a:rPr lang="en-US" altLang="zh-CN"/>
              <a:t>set </a:t>
            </a:r>
            <a:r>
              <a:rPr lang="zh-CN" altLang="en-US"/>
              <a:t>查找</a:t>
            </a:r>
            <a:r>
              <a:rPr lang="zh-CN" altLang="en-US"/>
              <a:t>为什么高效</a:t>
            </a:r>
            <a:endParaRPr lang="zh-CN" altLang="en-US"/>
          </a:p>
        </p:txBody>
      </p:sp>
      <p:sp>
        <p:nvSpPr>
          <p:cNvPr id="11" name="Rectangles 10"/>
          <p:cNvSpPr/>
          <p:nvPr/>
        </p:nvSpPr>
        <p:spPr>
          <a:xfrm>
            <a:off x="4579620" y="51136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1</a:t>
            </a:r>
            <a:endParaRPr lang="x-none" altLang="en-US"/>
          </a:p>
        </p:txBody>
      </p:sp>
      <p:sp>
        <p:nvSpPr>
          <p:cNvPr id="13" name="Rectangles 12"/>
          <p:cNvSpPr/>
          <p:nvPr/>
        </p:nvSpPr>
        <p:spPr>
          <a:xfrm>
            <a:off x="5785485" y="51136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4</a:t>
            </a:r>
            <a:endParaRPr lang="en-US"/>
          </a:p>
        </p:txBody>
      </p:sp>
      <p:sp>
        <p:nvSpPr>
          <p:cNvPr id="14" name="Rectangles 13"/>
          <p:cNvSpPr/>
          <p:nvPr/>
        </p:nvSpPr>
        <p:spPr>
          <a:xfrm>
            <a:off x="6400800" y="3780155"/>
            <a:ext cx="834390" cy="4279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x-none" altLang="en-US"/>
              <a:t>5</a:t>
            </a:r>
            <a:endParaRPr lang="x-none" altLang="en-US"/>
          </a:p>
        </p:txBody>
      </p:sp>
      <p:sp>
        <p:nvSpPr>
          <p:cNvPr id="15" name="Rectangles 14"/>
          <p:cNvSpPr/>
          <p:nvPr/>
        </p:nvSpPr>
        <p:spPr>
          <a:xfrm>
            <a:off x="7560945" y="4446905"/>
            <a:ext cx="834390" cy="4279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x-none" altLang="en-US"/>
              <a:t>8</a:t>
            </a:r>
            <a:endParaRPr lang="x-none" altLang="en-US"/>
          </a:p>
        </p:txBody>
      </p:sp>
      <p:sp>
        <p:nvSpPr>
          <p:cNvPr id="16" name="Rectangles 15"/>
          <p:cNvSpPr/>
          <p:nvPr/>
        </p:nvSpPr>
        <p:spPr>
          <a:xfrm>
            <a:off x="6991350" y="51136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7</a:t>
            </a:r>
            <a:endParaRPr lang="x-none" altLang="en-US"/>
          </a:p>
        </p:txBody>
      </p:sp>
      <p:cxnSp>
        <p:nvCxnSpPr>
          <p:cNvPr id="17" name="Straight Connector 16"/>
          <p:cNvCxnSpPr>
            <a:stCxn id="11" idx="0"/>
            <a:endCxn id="9" idx="2"/>
          </p:cNvCxnSpPr>
          <p:nvPr/>
        </p:nvCxnSpPr>
        <p:spPr>
          <a:xfrm flipV="1">
            <a:off x="4996815" y="4874895"/>
            <a:ext cx="60261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3" idx="0"/>
            <a:endCxn id="9" idx="2"/>
          </p:cNvCxnSpPr>
          <p:nvPr/>
        </p:nvCxnSpPr>
        <p:spPr>
          <a:xfrm flipH="1" flipV="1">
            <a:off x="5599430" y="4874895"/>
            <a:ext cx="603250"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0"/>
            <a:endCxn id="14" idx="2"/>
          </p:cNvCxnSpPr>
          <p:nvPr/>
        </p:nvCxnSpPr>
        <p:spPr>
          <a:xfrm flipV="1">
            <a:off x="5599430" y="4208145"/>
            <a:ext cx="121856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0"/>
            <a:endCxn id="14" idx="2"/>
          </p:cNvCxnSpPr>
          <p:nvPr/>
        </p:nvCxnSpPr>
        <p:spPr>
          <a:xfrm flipH="1" flipV="1">
            <a:off x="6817995" y="4208145"/>
            <a:ext cx="116014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0"/>
            <a:endCxn id="15" idx="2"/>
          </p:cNvCxnSpPr>
          <p:nvPr/>
        </p:nvCxnSpPr>
        <p:spPr>
          <a:xfrm flipV="1">
            <a:off x="7408545" y="4874895"/>
            <a:ext cx="569595" cy="23876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s 8"/>
          <p:cNvSpPr/>
          <p:nvPr/>
        </p:nvSpPr>
        <p:spPr>
          <a:xfrm>
            <a:off x="5182235" y="4446905"/>
            <a:ext cx="834390" cy="4279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x-none" altLang="en-US"/>
              <a:t>2</a:t>
            </a:r>
            <a:endParaRPr lang="x-none" altLang="en-US"/>
          </a:p>
        </p:txBody>
      </p:sp>
      <p:sp>
        <p:nvSpPr>
          <p:cNvPr id="2" name="Title 1"/>
          <p:cNvSpPr>
            <a:spLocks noGrp="1"/>
          </p:cNvSpPr>
          <p:nvPr>
            <p:ph type="title"/>
          </p:nvPr>
        </p:nvSpPr>
        <p:spPr/>
        <p:txBody>
          <a:bodyPr/>
          <a:p>
            <a:r>
              <a:rPr lang="en-US" altLang="zh-CN"/>
              <a:t>set </a:t>
            </a:r>
            <a:r>
              <a:rPr lang="zh-CN" altLang="en-US"/>
              <a:t>查找</a:t>
            </a:r>
            <a:r>
              <a:rPr lang="zh-CN" altLang="en-US"/>
              <a:t>为什么高效</a:t>
            </a:r>
            <a:endParaRPr lang="zh-CN" altLang="en-US"/>
          </a:p>
        </p:txBody>
      </p:sp>
      <p:sp>
        <p:nvSpPr>
          <p:cNvPr id="3" name="Content Placeholder 2"/>
          <p:cNvSpPr>
            <a:spLocks noGrp="1"/>
          </p:cNvSpPr>
          <p:nvPr>
            <p:ph idx="1"/>
          </p:nvPr>
        </p:nvSpPr>
        <p:spPr>
          <a:xfrm>
            <a:off x="647700" y="1354455"/>
            <a:ext cx="11058525" cy="4351655"/>
          </a:xfrm>
        </p:spPr>
        <p:txBody>
          <a:bodyPr/>
          <a:p>
            <a:r>
              <a:rPr lang="zh-CN">
                <a:sym typeface="+mn-ea"/>
              </a:rPr>
              <a:t>注意看，这颗二叉树是有规律的。</a:t>
            </a:r>
            <a:endParaRPr lang="zh-CN">
              <a:sym typeface="+mn-ea"/>
            </a:endParaRPr>
          </a:p>
          <a:p>
            <a:r>
              <a:rPr lang="zh-CN"/>
              <a:t>再看看节点</a:t>
            </a:r>
            <a:r>
              <a:rPr lang="en-US" altLang="zh-CN"/>
              <a:t> </a:t>
            </a:r>
            <a:r>
              <a:rPr lang="x-none" altLang="en-US"/>
              <a:t>2</a:t>
            </a:r>
            <a:r>
              <a:rPr lang="zh-CN" altLang="en-US"/>
              <a:t>，他的左子节点是</a:t>
            </a:r>
            <a:r>
              <a:rPr lang="en-US" altLang="zh-CN"/>
              <a:t> </a:t>
            </a:r>
            <a:r>
              <a:rPr lang="x-none" altLang="en-US"/>
              <a:t>1</a:t>
            </a:r>
            <a:r>
              <a:rPr lang="zh-CN" altLang="en-US"/>
              <a:t>，右子节点是</a:t>
            </a:r>
            <a:r>
              <a:rPr lang="en-US" altLang="zh-CN"/>
              <a:t> </a:t>
            </a:r>
            <a:r>
              <a:rPr lang="x-none" altLang="en-US"/>
              <a:t>4</a:t>
            </a:r>
            <a:r>
              <a:rPr lang="zh-CN" altLang="en-US"/>
              <a:t>。</a:t>
            </a:r>
            <a:r>
              <a:rPr lang="x-none" altLang="en-US"/>
              <a:t>1</a:t>
            </a:r>
            <a:r>
              <a:rPr lang="en-US" altLang="zh-CN"/>
              <a:t> </a:t>
            </a:r>
            <a:r>
              <a:rPr lang="x-none" altLang="en-US"/>
              <a:t>&lt; 2 &lt; 4</a:t>
            </a:r>
            <a:r>
              <a:rPr lang="zh-CN" altLang="x-none"/>
              <a:t>。</a:t>
            </a:r>
            <a:endParaRPr lang="zh-CN" altLang="x-none"/>
          </a:p>
          <a:p>
            <a:r>
              <a:rPr lang="zh-CN" altLang="x-none"/>
              <a:t>满足：</a:t>
            </a:r>
            <a:r>
              <a:rPr lang="zh-CN" altLang="en-US">
                <a:sym typeface="+mn-ea"/>
              </a:rPr>
              <a:t>左子节点</a:t>
            </a:r>
            <a:r>
              <a:rPr lang="x-none" altLang="zh-CN">
                <a:sym typeface="+mn-ea"/>
              </a:rPr>
              <a:t> &lt; </a:t>
            </a:r>
            <a:r>
              <a:rPr lang="zh-CN" altLang="x-none">
                <a:sym typeface="+mn-ea"/>
              </a:rPr>
              <a:t>父</a:t>
            </a:r>
            <a:r>
              <a:rPr lang="zh-CN">
                <a:sym typeface="+mn-ea"/>
              </a:rPr>
              <a:t>节点</a:t>
            </a:r>
            <a:r>
              <a:rPr lang="en-US" altLang="zh-CN">
                <a:sym typeface="+mn-ea"/>
              </a:rPr>
              <a:t> </a:t>
            </a:r>
            <a:r>
              <a:rPr lang="x-none" altLang="en-US">
                <a:sym typeface="+mn-ea"/>
              </a:rPr>
              <a:t>&lt;</a:t>
            </a:r>
            <a:r>
              <a:rPr lang="x-none" altLang="zh-CN">
                <a:sym typeface="+mn-ea"/>
              </a:rPr>
              <a:t> </a:t>
            </a:r>
            <a:r>
              <a:rPr lang="zh-CN" altLang="en-US">
                <a:sym typeface="+mn-ea"/>
              </a:rPr>
              <a:t>右子节点</a:t>
            </a:r>
            <a:endParaRPr lang="zh-CN" altLang="x-none"/>
          </a:p>
        </p:txBody>
      </p:sp>
      <p:sp>
        <p:nvSpPr>
          <p:cNvPr id="11" name="Rectangles 10"/>
          <p:cNvSpPr/>
          <p:nvPr/>
        </p:nvSpPr>
        <p:spPr>
          <a:xfrm>
            <a:off x="4579620" y="5113655"/>
            <a:ext cx="834390" cy="4279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x-none" altLang="en-US"/>
              <a:t>1</a:t>
            </a:r>
            <a:endParaRPr lang="x-none" altLang="en-US"/>
          </a:p>
        </p:txBody>
      </p:sp>
      <p:sp>
        <p:nvSpPr>
          <p:cNvPr id="13" name="Rectangles 12"/>
          <p:cNvSpPr/>
          <p:nvPr/>
        </p:nvSpPr>
        <p:spPr>
          <a:xfrm>
            <a:off x="5785485" y="5113655"/>
            <a:ext cx="834390" cy="4279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t>4</a:t>
            </a:r>
            <a:endParaRPr lang="en-US"/>
          </a:p>
        </p:txBody>
      </p:sp>
      <p:sp>
        <p:nvSpPr>
          <p:cNvPr id="14" name="Rectangles 13"/>
          <p:cNvSpPr/>
          <p:nvPr/>
        </p:nvSpPr>
        <p:spPr>
          <a:xfrm>
            <a:off x="6400800" y="37801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5</a:t>
            </a:r>
            <a:endParaRPr lang="x-none" altLang="en-US"/>
          </a:p>
        </p:txBody>
      </p:sp>
      <p:sp>
        <p:nvSpPr>
          <p:cNvPr id="15" name="Rectangles 14"/>
          <p:cNvSpPr/>
          <p:nvPr/>
        </p:nvSpPr>
        <p:spPr>
          <a:xfrm>
            <a:off x="7560945" y="444690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8</a:t>
            </a:r>
            <a:endParaRPr lang="x-none" altLang="en-US"/>
          </a:p>
        </p:txBody>
      </p:sp>
      <p:sp>
        <p:nvSpPr>
          <p:cNvPr id="16" name="Rectangles 15"/>
          <p:cNvSpPr/>
          <p:nvPr/>
        </p:nvSpPr>
        <p:spPr>
          <a:xfrm>
            <a:off x="6991350" y="51136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7</a:t>
            </a:r>
            <a:endParaRPr lang="x-none" altLang="en-US"/>
          </a:p>
        </p:txBody>
      </p:sp>
      <p:cxnSp>
        <p:nvCxnSpPr>
          <p:cNvPr id="17" name="Straight Connector 16"/>
          <p:cNvCxnSpPr>
            <a:stCxn id="11" idx="0"/>
            <a:endCxn id="9" idx="2"/>
          </p:cNvCxnSpPr>
          <p:nvPr/>
        </p:nvCxnSpPr>
        <p:spPr>
          <a:xfrm flipV="1">
            <a:off x="4996815" y="4874895"/>
            <a:ext cx="602615" cy="238760"/>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8" name="Straight Connector 17"/>
          <p:cNvCxnSpPr>
            <a:stCxn id="13" idx="0"/>
            <a:endCxn id="9" idx="2"/>
          </p:cNvCxnSpPr>
          <p:nvPr/>
        </p:nvCxnSpPr>
        <p:spPr>
          <a:xfrm flipH="1" flipV="1">
            <a:off x="5599430" y="4874895"/>
            <a:ext cx="603250" cy="238760"/>
          </a:xfrm>
          <a:prstGeom prst="line">
            <a:avLst/>
          </a:prstGeom>
        </p:spPr>
        <p:style>
          <a:lnRef idx="2">
            <a:schemeClr val="accent6">
              <a:shade val="50000"/>
            </a:schemeClr>
          </a:lnRef>
          <a:fillRef idx="1">
            <a:schemeClr val="accent6"/>
          </a:fillRef>
          <a:effectRef idx="0">
            <a:schemeClr val="accent6"/>
          </a:effectRef>
          <a:fontRef idx="minor">
            <a:schemeClr val="lt1"/>
          </a:fontRef>
        </p:style>
      </p:cxnSp>
      <p:cxnSp>
        <p:nvCxnSpPr>
          <p:cNvPr id="19" name="Straight Connector 18"/>
          <p:cNvCxnSpPr>
            <a:stCxn id="9" idx="0"/>
            <a:endCxn id="14" idx="2"/>
          </p:cNvCxnSpPr>
          <p:nvPr/>
        </p:nvCxnSpPr>
        <p:spPr>
          <a:xfrm flipV="1">
            <a:off x="5599430" y="4208145"/>
            <a:ext cx="121856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0"/>
            <a:endCxn id="14" idx="2"/>
          </p:cNvCxnSpPr>
          <p:nvPr/>
        </p:nvCxnSpPr>
        <p:spPr>
          <a:xfrm flipH="1" flipV="1">
            <a:off x="6817995" y="4208145"/>
            <a:ext cx="116014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0"/>
            <a:endCxn id="15" idx="2"/>
          </p:cNvCxnSpPr>
          <p:nvPr/>
        </p:nvCxnSpPr>
        <p:spPr>
          <a:xfrm flipV="1">
            <a:off x="7408545" y="4874895"/>
            <a:ext cx="569595" cy="23876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s 8"/>
          <p:cNvSpPr/>
          <p:nvPr/>
        </p:nvSpPr>
        <p:spPr>
          <a:xfrm>
            <a:off x="5182235" y="444690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2</a:t>
            </a:r>
            <a:endParaRPr lang="x-none" altLang="en-US"/>
          </a:p>
        </p:txBody>
      </p:sp>
      <p:sp>
        <p:nvSpPr>
          <p:cNvPr id="2" name="Title 1"/>
          <p:cNvSpPr>
            <a:spLocks noGrp="1"/>
          </p:cNvSpPr>
          <p:nvPr>
            <p:ph type="title"/>
          </p:nvPr>
        </p:nvSpPr>
        <p:spPr/>
        <p:txBody>
          <a:bodyPr/>
          <a:p>
            <a:r>
              <a:rPr lang="en-US" altLang="zh-CN"/>
              <a:t>set </a:t>
            </a:r>
            <a:r>
              <a:rPr lang="zh-CN" altLang="en-US"/>
              <a:t>查找</a:t>
            </a:r>
            <a:r>
              <a:rPr lang="zh-CN" altLang="en-US"/>
              <a:t>为什么高效</a:t>
            </a:r>
            <a:endParaRPr lang="zh-CN" altLang="en-US"/>
          </a:p>
        </p:txBody>
      </p:sp>
      <p:sp>
        <p:nvSpPr>
          <p:cNvPr id="3" name="Content Placeholder 2"/>
          <p:cNvSpPr>
            <a:spLocks noGrp="1"/>
          </p:cNvSpPr>
          <p:nvPr>
            <p:ph idx="1"/>
          </p:nvPr>
        </p:nvSpPr>
        <p:spPr>
          <a:xfrm>
            <a:off x="647700" y="1354455"/>
            <a:ext cx="11058525" cy="4351655"/>
          </a:xfrm>
        </p:spPr>
        <p:txBody>
          <a:bodyPr/>
          <a:p>
            <a:r>
              <a:rPr lang="zh-CN">
                <a:sym typeface="+mn-ea"/>
              </a:rPr>
              <a:t>注意看，这颗二叉树是有规律的。</a:t>
            </a:r>
            <a:endParaRPr lang="zh-CN">
              <a:sym typeface="+mn-ea"/>
            </a:endParaRPr>
          </a:p>
          <a:p>
            <a:r>
              <a:rPr lang="zh-CN"/>
              <a:t>再看看节点</a:t>
            </a:r>
            <a:r>
              <a:rPr lang="en-US" altLang="zh-CN"/>
              <a:t> </a:t>
            </a:r>
            <a:r>
              <a:rPr lang="x-none" altLang="en-US"/>
              <a:t>8</a:t>
            </a:r>
            <a:r>
              <a:rPr lang="zh-CN" altLang="en-US"/>
              <a:t>，他的左子节点是</a:t>
            </a:r>
            <a:r>
              <a:rPr lang="en-US" altLang="zh-CN"/>
              <a:t> </a:t>
            </a:r>
            <a:r>
              <a:rPr lang="x-none" altLang="en-US"/>
              <a:t>7</a:t>
            </a:r>
            <a:r>
              <a:rPr lang="zh-CN" altLang="en-US"/>
              <a:t>，没有右子节点。</a:t>
            </a:r>
            <a:r>
              <a:rPr lang="x-none"/>
              <a:t>7 &lt; 8</a:t>
            </a:r>
            <a:r>
              <a:rPr lang="zh-CN" altLang="x-none"/>
              <a:t>。</a:t>
            </a:r>
            <a:endParaRPr lang="zh-CN" altLang="x-none"/>
          </a:p>
          <a:p>
            <a:r>
              <a:rPr lang="zh-CN" altLang="x-none"/>
              <a:t>满足：</a:t>
            </a:r>
            <a:r>
              <a:rPr lang="zh-CN" altLang="en-US">
                <a:sym typeface="+mn-ea"/>
              </a:rPr>
              <a:t>左子节点</a:t>
            </a:r>
            <a:r>
              <a:rPr lang="x-none" altLang="zh-CN">
                <a:sym typeface="+mn-ea"/>
              </a:rPr>
              <a:t> &lt; </a:t>
            </a:r>
            <a:r>
              <a:rPr lang="zh-CN" altLang="x-none">
                <a:sym typeface="+mn-ea"/>
              </a:rPr>
              <a:t>父</a:t>
            </a:r>
            <a:r>
              <a:rPr lang="zh-CN">
                <a:sym typeface="+mn-ea"/>
              </a:rPr>
              <a:t>节点</a:t>
            </a:r>
            <a:endParaRPr lang="zh-CN" altLang="x-none"/>
          </a:p>
        </p:txBody>
      </p:sp>
      <p:sp>
        <p:nvSpPr>
          <p:cNvPr id="11" name="Rectangles 10"/>
          <p:cNvSpPr/>
          <p:nvPr/>
        </p:nvSpPr>
        <p:spPr>
          <a:xfrm>
            <a:off x="4579620" y="51136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1</a:t>
            </a:r>
            <a:endParaRPr lang="x-none" altLang="en-US"/>
          </a:p>
        </p:txBody>
      </p:sp>
      <p:sp>
        <p:nvSpPr>
          <p:cNvPr id="13" name="Rectangles 12"/>
          <p:cNvSpPr/>
          <p:nvPr/>
        </p:nvSpPr>
        <p:spPr>
          <a:xfrm>
            <a:off x="5785485" y="51136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4</a:t>
            </a:r>
            <a:endParaRPr lang="en-US"/>
          </a:p>
        </p:txBody>
      </p:sp>
      <p:sp>
        <p:nvSpPr>
          <p:cNvPr id="14" name="Rectangles 13"/>
          <p:cNvSpPr/>
          <p:nvPr/>
        </p:nvSpPr>
        <p:spPr>
          <a:xfrm>
            <a:off x="6400800" y="37801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5</a:t>
            </a:r>
            <a:endParaRPr lang="x-none" altLang="en-US"/>
          </a:p>
        </p:txBody>
      </p:sp>
      <p:sp>
        <p:nvSpPr>
          <p:cNvPr id="15" name="Rectangles 14"/>
          <p:cNvSpPr/>
          <p:nvPr/>
        </p:nvSpPr>
        <p:spPr>
          <a:xfrm>
            <a:off x="7560945" y="4446905"/>
            <a:ext cx="834390" cy="4279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x-none" altLang="en-US"/>
              <a:t>8</a:t>
            </a:r>
            <a:endParaRPr lang="x-none" altLang="en-US"/>
          </a:p>
        </p:txBody>
      </p:sp>
      <p:sp>
        <p:nvSpPr>
          <p:cNvPr id="16" name="Rectangles 15"/>
          <p:cNvSpPr/>
          <p:nvPr/>
        </p:nvSpPr>
        <p:spPr>
          <a:xfrm>
            <a:off x="6991350" y="5113655"/>
            <a:ext cx="834390" cy="4279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x-none" altLang="en-US"/>
              <a:t>7</a:t>
            </a:r>
            <a:endParaRPr lang="x-none" altLang="en-US"/>
          </a:p>
        </p:txBody>
      </p:sp>
      <p:cxnSp>
        <p:nvCxnSpPr>
          <p:cNvPr id="17" name="Straight Connector 16"/>
          <p:cNvCxnSpPr>
            <a:stCxn id="11" idx="0"/>
            <a:endCxn id="9" idx="2"/>
          </p:cNvCxnSpPr>
          <p:nvPr/>
        </p:nvCxnSpPr>
        <p:spPr>
          <a:xfrm flipV="1">
            <a:off x="4996815" y="4874895"/>
            <a:ext cx="60261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3" idx="0"/>
            <a:endCxn id="9" idx="2"/>
          </p:cNvCxnSpPr>
          <p:nvPr/>
        </p:nvCxnSpPr>
        <p:spPr>
          <a:xfrm flipH="1" flipV="1">
            <a:off x="5599430" y="4874895"/>
            <a:ext cx="603250"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0"/>
            <a:endCxn id="14" idx="2"/>
          </p:cNvCxnSpPr>
          <p:nvPr/>
        </p:nvCxnSpPr>
        <p:spPr>
          <a:xfrm flipV="1">
            <a:off x="5599430" y="4208145"/>
            <a:ext cx="121856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0"/>
            <a:endCxn id="14" idx="2"/>
          </p:cNvCxnSpPr>
          <p:nvPr/>
        </p:nvCxnSpPr>
        <p:spPr>
          <a:xfrm flipH="1" flipV="1">
            <a:off x="6817995" y="4208145"/>
            <a:ext cx="116014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0"/>
            <a:endCxn id="15" idx="2"/>
          </p:cNvCxnSpPr>
          <p:nvPr/>
        </p:nvCxnSpPr>
        <p:spPr>
          <a:xfrm flipV="1">
            <a:off x="7408545" y="4874895"/>
            <a:ext cx="569595" cy="23876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p:txBody>
          <a:bodyPr/>
          <a:p>
            <a:r>
              <a:rPr lang="en-US"/>
              <a:t>https://www.796t.com/content/1546747207.html</a:t>
            </a:r>
            <a:endParaRPr lang="en-US"/>
          </a:p>
        </p:txBody>
      </p:sp>
      <p:sp>
        <p:nvSpPr>
          <p:cNvPr id="3" name="Content Placeholder 2"/>
          <p:cNvSpPr>
            <a:spLocks noGrp="1"/>
          </p:cNvSpPr>
          <p:nvPr>
            <p:ph idx="1"/>
          </p:nvPr>
        </p:nvSpPr>
        <p:spPr/>
        <p:txBody>
          <a:bodyPr>
            <a:normAutofit fontScale="60000"/>
          </a:bodyPr>
          <a:p>
            <a:r>
              <a:rPr lang="en-US">
                <a:sym typeface="+mn-ea"/>
              </a:rPr>
              <a:t>When beginner programmers start to think about "performance", they often make bad adjustments to their code in the hopes that it will speed it up. These are called micro-optimizations (or premature optimizations). For example, a beginner might start with some code that is neatly organized into separate functions, like this:</a:t>
            </a:r>
            <a:endParaRPr lang="en-US"/>
          </a:p>
          <a:p>
            <a:r>
              <a:rPr lang="en-US">
                <a:sym typeface="+mn-ea"/>
              </a:rPr>
              <a:t>In the previous code, we have two functions that are small, named well (theoretically), and are easy to read and understand. But a beginner might be tempted to transform the code to this:</a:t>
            </a:r>
            <a:endParaRPr lang="en-US"/>
          </a:p>
          <a:p>
            <a:r>
              <a:rPr lang="en-US"/>
              <a:t>The idea here is that since we got rid of two function calls, the program should theoretically speed up. (Because under the hood, what functions do when they are called is put values on the stack, and then pop them back off of the stack when they are done.)</a:t>
            </a:r>
            <a:endParaRPr lang="en-US"/>
          </a:p>
          <a:p>
            <a:r>
              <a:rPr lang="en-US"/>
              <a:t>But in reality, compilers can often optimize the code to perform this speed-up automatically (without the programmer having to actually modify their source code). So in this case, the beginner programmer is making their source code worse in exchange for byte-code that will run identically. Bad!</a:t>
            </a:r>
            <a:endParaRPr lang="en-US"/>
          </a:p>
          <a:p>
            <a:r>
              <a:rPr lang="en-US"/>
              <a:t>Furthermore, even if the compiler does not optimize the function call automatically, the simple act of calling a function can happen in few short nanoseconds. You would never be able to meaningfully measure a difference in the run-time performance of the program with a few extra function calls. So it's still the same as before: the beginner programmer is making their source code worse for no measurable benefit.</a:t>
            </a:r>
            <a:endParaRPr lang="en-US"/>
          </a:p>
          <a:p>
            <a:r>
              <a:rPr lang="en-US"/>
              <a:t>Micro-optimziation is a trap that many beginners fall into. The time spent on performing micro-optimizations should instead be spent on measuring real bottlenecks in the code, and then optimizing those. Or fixing real bugs! Or adding real features!</a:t>
            </a:r>
            <a:endParaRPr lang="en-US"/>
          </a:p>
          <a:p>
            <a:r>
              <a:rPr lang="en-US"/>
              <a:t>This is the reason why programmers have the maxim: "Premature optimization is the root of all evil." It comes from Donald Knuth, who is one of the most renown computer scientests of all time. In his paper "Structured Programming with go to Statements", he famously writes:</a:t>
            </a:r>
            <a:endParaRPr lang="en-US"/>
          </a:p>
          <a:p>
            <a:r>
              <a:rPr lang="en-US"/>
              <a:t>Programmers waste enormous amounts of time thinking about, or worrying about, the speed of noncritical parts of their programs, and these attempts at efficiency actually have a strong negative impact when debugging and maintenance are considered. We should forget about small efficiencies, say about 97% of the time: premature optimization is the root of all evil. Yet we should not pass up our opportunities in that critical 3%.</a:t>
            </a: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s 8"/>
          <p:cNvSpPr/>
          <p:nvPr/>
        </p:nvSpPr>
        <p:spPr>
          <a:xfrm>
            <a:off x="5182235" y="444690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2</a:t>
            </a:r>
            <a:endParaRPr lang="x-none" altLang="en-US"/>
          </a:p>
        </p:txBody>
      </p:sp>
      <p:sp>
        <p:nvSpPr>
          <p:cNvPr id="2" name="Title 1"/>
          <p:cNvSpPr>
            <a:spLocks noGrp="1"/>
          </p:cNvSpPr>
          <p:nvPr>
            <p:ph type="title"/>
          </p:nvPr>
        </p:nvSpPr>
        <p:spPr/>
        <p:txBody>
          <a:bodyPr/>
          <a:p>
            <a:r>
              <a:rPr lang="en-US" altLang="zh-CN"/>
              <a:t>set </a:t>
            </a:r>
            <a:r>
              <a:rPr lang="zh-CN" altLang="en-US"/>
              <a:t>查找</a:t>
            </a:r>
            <a:r>
              <a:rPr lang="zh-CN" altLang="en-US"/>
              <a:t>为什么高效</a:t>
            </a:r>
            <a:endParaRPr lang="zh-CN" altLang="en-US"/>
          </a:p>
        </p:txBody>
      </p:sp>
      <p:sp>
        <p:nvSpPr>
          <p:cNvPr id="3" name="Content Placeholder 2"/>
          <p:cNvSpPr>
            <a:spLocks noGrp="1"/>
          </p:cNvSpPr>
          <p:nvPr>
            <p:ph idx="1"/>
          </p:nvPr>
        </p:nvSpPr>
        <p:spPr>
          <a:xfrm>
            <a:off x="647700" y="1354455"/>
            <a:ext cx="11058525" cy="4351655"/>
          </a:xfrm>
        </p:spPr>
        <p:txBody>
          <a:bodyPr/>
          <a:p>
            <a:r>
              <a:rPr lang="zh-CN" altLang="x-none"/>
              <a:t>这就是二叉排序树的构建规则。</a:t>
            </a:r>
            <a:endParaRPr lang="zh-CN" altLang="x-none"/>
          </a:p>
          <a:p>
            <a:r>
              <a:rPr lang="zh-CN" altLang="en-US">
                <a:sym typeface="+mn-ea"/>
              </a:rPr>
              <a:t>对于所有节点，都要满足：他左子节点的值</a:t>
            </a:r>
            <a:r>
              <a:rPr lang="x-none" altLang="zh-CN">
                <a:sym typeface="+mn-ea"/>
              </a:rPr>
              <a:t> &lt; </a:t>
            </a:r>
            <a:r>
              <a:rPr lang="zh-CN" altLang="x-none">
                <a:sym typeface="+mn-ea"/>
              </a:rPr>
              <a:t>该</a:t>
            </a:r>
            <a:r>
              <a:rPr lang="zh-CN">
                <a:sym typeface="+mn-ea"/>
              </a:rPr>
              <a:t>节点的值</a:t>
            </a:r>
            <a:r>
              <a:rPr lang="en-US" altLang="zh-CN">
                <a:sym typeface="+mn-ea"/>
              </a:rPr>
              <a:t> </a:t>
            </a:r>
            <a:r>
              <a:rPr lang="x-none" altLang="en-US">
                <a:sym typeface="+mn-ea"/>
              </a:rPr>
              <a:t>&lt;</a:t>
            </a:r>
            <a:r>
              <a:rPr lang="x-none" altLang="zh-CN">
                <a:sym typeface="+mn-ea"/>
              </a:rPr>
              <a:t> </a:t>
            </a:r>
            <a:r>
              <a:rPr lang="zh-CN" altLang="x-none">
                <a:sym typeface="+mn-ea"/>
              </a:rPr>
              <a:t>他</a:t>
            </a:r>
            <a:r>
              <a:rPr lang="zh-CN" altLang="en-US">
                <a:sym typeface="+mn-ea"/>
              </a:rPr>
              <a:t>右子节点</a:t>
            </a:r>
            <a:r>
              <a:rPr lang="zh-CN">
                <a:sym typeface="+mn-ea"/>
              </a:rPr>
              <a:t>值</a:t>
            </a:r>
            <a:endParaRPr lang="zh-CN">
              <a:sym typeface="+mn-ea"/>
            </a:endParaRPr>
          </a:p>
          <a:p>
            <a:r>
              <a:rPr lang="zh-CN" altLang="x-none"/>
              <a:t>这到底有什么好处？是不是</a:t>
            </a:r>
            <a:r>
              <a:rPr lang="en-US" altLang="zh-CN"/>
              <a:t> C++ </a:t>
            </a:r>
            <a:r>
              <a:rPr lang="zh-CN" altLang="en-US"/>
              <a:t>之父觉得</a:t>
            </a:r>
            <a:r>
              <a:rPr lang="zh-CN" altLang="x-none"/>
              <a:t>排序很好玩所以才排的？</a:t>
            </a:r>
            <a:endParaRPr lang="zh-CN" altLang="x-none"/>
          </a:p>
        </p:txBody>
      </p:sp>
      <p:sp>
        <p:nvSpPr>
          <p:cNvPr id="11" name="Rectangles 10"/>
          <p:cNvSpPr/>
          <p:nvPr/>
        </p:nvSpPr>
        <p:spPr>
          <a:xfrm>
            <a:off x="4579620" y="51136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1</a:t>
            </a:r>
            <a:endParaRPr lang="x-none" altLang="en-US"/>
          </a:p>
        </p:txBody>
      </p:sp>
      <p:sp>
        <p:nvSpPr>
          <p:cNvPr id="13" name="Rectangles 12"/>
          <p:cNvSpPr/>
          <p:nvPr/>
        </p:nvSpPr>
        <p:spPr>
          <a:xfrm>
            <a:off x="5785485" y="51136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4</a:t>
            </a:r>
            <a:endParaRPr lang="en-US"/>
          </a:p>
        </p:txBody>
      </p:sp>
      <p:sp>
        <p:nvSpPr>
          <p:cNvPr id="14" name="Rectangles 13"/>
          <p:cNvSpPr/>
          <p:nvPr/>
        </p:nvSpPr>
        <p:spPr>
          <a:xfrm>
            <a:off x="6400800" y="37801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5</a:t>
            </a:r>
            <a:endParaRPr lang="x-none" altLang="en-US"/>
          </a:p>
        </p:txBody>
      </p:sp>
      <p:sp>
        <p:nvSpPr>
          <p:cNvPr id="15" name="Rectangles 14"/>
          <p:cNvSpPr/>
          <p:nvPr/>
        </p:nvSpPr>
        <p:spPr>
          <a:xfrm>
            <a:off x="7560945" y="444690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8</a:t>
            </a:r>
            <a:endParaRPr lang="x-none" altLang="en-US"/>
          </a:p>
        </p:txBody>
      </p:sp>
      <p:sp>
        <p:nvSpPr>
          <p:cNvPr id="16" name="Rectangles 15"/>
          <p:cNvSpPr/>
          <p:nvPr/>
        </p:nvSpPr>
        <p:spPr>
          <a:xfrm>
            <a:off x="6991350" y="51136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7</a:t>
            </a:r>
            <a:endParaRPr lang="x-none" altLang="en-US"/>
          </a:p>
        </p:txBody>
      </p:sp>
      <p:cxnSp>
        <p:nvCxnSpPr>
          <p:cNvPr id="17" name="Straight Connector 16"/>
          <p:cNvCxnSpPr>
            <a:stCxn id="11" idx="0"/>
            <a:endCxn id="9" idx="2"/>
          </p:cNvCxnSpPr>
          <p:nvPr/>
        </p:nvCxnSpPr>
        <p:spPr>
          <a:xfrm flipV="1">
            <a:off x="4996815" y="4874895"/>
            <a:ext cx="60261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3" idx="0"/>
            <a:endCxn id="9" idx="2"/>
          </p:cNvCxnSpPr>
          <p:nvPr/>
        </p:nvCxnSpPr>
        <p:spPr>
          <a:xfrm flipH="1" flipV="1">
            <a:off x="5599430" y="4874895"/>
            <a:ext cx="603250"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0"/>
            <a:endCxn id="14" idx="2"/>
          </p:cNvCxnSpPr>
          <p:nvPr/>
        </p:nvCxnSpPr>
        <p:spPr>
          <a:xfrm flipV="1">
            <a:off x="5599430" y="4208145"/>
            <a:ext cx="121856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0"/>
            <a:endCxn id="14" idx="2"/>
          </p:cNvCxnSpPr>
          <p:nvPr/>
        </p:nvCxnSpPr>
        <p:spPr>
          <a:xfrm flipH="1" flipV="1">
            <a:off x="6817995" y="4208145"/>
            <a:ext cx="116014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0"/>
            <a:endCxn id="15" idx="2"/>
          </p:cNvCxnSpPr>
          <p:nvPr/>
        </p:nvCxnSpPr>
        <p:spPr>
          <a:xfrm flipV="1">
            <a:off x="7408545" y="4874895"/>
            <a:ext cx="569595" cy="23876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cpptaba"/>
          <p:cNvPicPr>
            <a:picLocks noChangeAspect="1"/>
          </p:cNvPicPr>
          <p:nvPr/>
        </p:nvPicPr>
        <p:blipFill>
          <a:blip r:embed="rId1"/>
          <a:stretch>
            <a:fillRect/>
          </a:stretch>
        </p:blipFill>
        <p:spPr>
          <a:xfrm>
            <a:off x="10212070" y="4218940"/>
            <a:ext cx="1979930" cy="2639060"/>
          </a:xfrm>
          <a:prstGeom prst="rect">
            <a:avLst/>
          </a:prstGeom>
        </p:spPr>
      </p:pic>
      <p:sp>
        <p:nvSpPr>
          <p:cNvPr id="7" name="Rounded Rectangular Callout 6"/>
          <p:cNvSpPr/>
          <p:nvPr/>
        </p:nvSpPr>
        <p:spPr>
          <a:xfrm>
            <a:off x="9655810" y="3646170"/>
            <a:ext cx="1507490" cy="572770"/>
          </a:xfrm>
          <a:prstGeom prst="wedgeRoundRectCallout">
            <a:avLst>
              <a:gd name="adj1" fmla="val 30117"/>
              <a:gd name="adj2" fmla="val 90465"/>
              <a:gd name="adj3" fmla="val 16667"/>
            </a:avLst>
          </a:prstGeom>
        </p:spPr>
        <p:style>
          <a:lnRef idx="0">
            <a:schemeClr val="accent6"/>
          </a:lnRef>
          <a:fillRef idx="3">
            <a:schemeClr val="accent6"/>
          </a:fillRef>
          <a:effectRef idx="3">
            <a:schemeClr val="accent6"/>
          </a:effectRef>
          <a:fontRef idx="minor">
            <a:schemeClr val="lt1"/>
          </a:fontRef>
        </p:style>
        <p:txBody>
          <a:bodyPr rtlCol="0" anchor="ctr"/>
          <a:p>
            <a:pPr algn="ctr"/>
            <a:r>
              <a:rPr lang="zh-CN" altLang="en-US"/>
              <a:t>排序增好玩</a:t>
            </a:r>
            <a:endParaRPr lang="en-US" altLang="zh-CN"/>
          </a:p>
        </p:txBody>
      </p:sp>
      <p:cxnSp>
        <p:nvCxnSpPr>
          <p:cNvPr id="8" name="Straight Arrow Connector 7"/>
          <p:cNvCxnSpPr/>
          <p:nvPr/>
        </p:nvCxnSpPr>
        <p:spPr>
          <a:xfrm>
            <a:off x="4836160" y="5986780"/>
            <a:ext cx="355917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4669155" y="6063615"/>
            <a:ext cx="153035" cy="368300"/>
          </a:xfrm>
          <a:prstGeom prst="rect">
            <a:avLst/>
          </a:prstGeom>
          <a:noFill/>
        </p:spPr>
        <p:txBody>
          <a:bodyPr wrap="square" rtlCol="0">
            <a:spAutoFit/>
          </a:bodyPr>
          <a:p>
            <a:r>
              <a:rPr lang="zh-CN" altLang="en-US"/>
              <a:t>小</a:t>
            </a:r>
            <a:endParaRPr lang="zh-CN" altLang="en-US"/>
          </a:p>
        </p:txBody>
      </p:sp>
      <p:sp>
        <p:nvSpPr>
          <p:cNvPr id="12" name="Text Box 11"/>
          <p:cNvSpPr txBox="1"/>
          <p:nvPr/>
        </p:nvSpPr>
        <p:spPr>
          <a:xfrm>
            <a:off x="8151495" y="6056630"/>
            <a:ext cx="153035" cy="368300"/>
          </a:xfrm>
          <a:prstGeom prst="rect">
            <a:avLst/>
          </a:prstGeom>
          <a:noFill/>
        </p:spPr>
        <p:txBody>
          <a:bodyPr wrap="square" rtlCol="0">
            <a:spAutoFit/>
          </a:bodyPr>
          <a:p>
            <a:r>
              <a:rPr lang="zh-CN" altLang="en-US"/>
              <a:t>大</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s 8"/>
          <p:cNvSpPr/>
          <p:nvPr/>
        </p:nvSpPr>
        <p:spPr>
          <a:xfrm>
            <a:off x="5182235" y="444690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2</a:t>
            </a:r>
            <a:endParaRPr lang="x-none" altLang="en-US"/>
          </a:p>
        </p:txBody>
      </p:sp>
      <p:sp>
        <p:nvSpPr>
          <p:cNvPr id="2" name="Title 1"/>
          <p:cNvSpPr>
            <a:spLocks noGrp="1"/>
          </p:cNvSpPr>
          <p:nvPr>
            <p:ph type="title"/>
          </p:nvPr>
        </p:nvSpPr>
        <p:spPr/>
        <p:txBody>
          <a:bodyPr/>
          <a:p>
            <a:r>
              <a:rPr lang="en-US" altLang="zh-CN"/>
              <a:t>set </a:t>
            </a:r>
            <a:r>
              <a:rPr lang="zh-CN" altLang="en-US"/>
              <a:t>查找</a:t>
            </a:r>
            <a:r>
              <a:rPr lang="zh-CN" altLang="en-US"/>
              <a:t>为什么高效</a:t>
            </a:r>
            <a:endParaRPr lang="zh-CN" altLang="en-US"/>
          </a:p>
        </p:txBody>
      </p:sp>
      <p:sp>
        <p:nvSpPr>
          <p:cNvPr id="3" name="Content Placeholder 2"/>
          <p:cNvSpPr>
            <a:spLocks noGrp="1"/>
          </p:cNvSpPr>
          <p:nvPr>
            <p:ph idx="1"/>
          </p:nvPr>
        </p:nvSpPr>
        <p:spPr>
          <a:xfrm>
            <a:off x="647700" y="1253490"/>
            <a:ext cx="11058525" cy="4351655"/>
          </a:xfrm>
        </p:spPr>
        <p:txBody>
          <a:bodyPr/>
          <a:p>
            <a:r>
              <a:rPr lang="zh-CN" altLang="x-none">
                <a:sym typeface="+mn-ea"/>
              </a:rPr>
              <a:t>可以证明，只要保证这个树是排序的，那么快速查找到任意一个数的通用规则是：</a:t>
            </a:r>
            <a:endParaRPr lang="zh-CN" altLang="x-none">
              <a:sym typeface="+mn-ea"/>
            </a:endParaRPr>
          </a:p>
          <a:p>
            <a:r>
              <a:rPr lang="zh-CN" altLang="x-none">
                <a:sym typeface="+mn-ea"/>
              </a:rPr>
              <a:t>设要找的数为</a:t>
            </a:r>
            <a:r>
              <a:rPr lang="en-US" altLang="zh-CN">
                <a:sym typeface="+mn-ea"/>
              </a:rPr>
              <a:t> X</a:t>
            </a:r>
            <a:r>
              <a:rPr lang="zh-CN" altLang="en-US">
                <a:sym typeface="+mn-ea"/>
              </a:rPr>
              <a:t>，则</a:t>
            </a:r>
            <a:r>
              <a:rPr lang="en-US" altLang="zh-CN">
                <a:sym typeface="+mn-ea"/>
              </a:rPr>
              <a:t> </a:t>
            </a:r>
            <a:r>
              <a:rPr lang="x-none" altLang="en-US">
                <a:sym typeface="+mn-ea"/>
              </a:rPr>
              <a:t>set.find(X)</a:t>
            </a:r>
            <a:r>
              <a:rPr lang="en-US" altLang="x-none">
                <a:sym typeface="+mn-ea"/>
              </a:rPr>
              <a:t> </a:t>
            </a:r>
            <a:r>
              <a:rPr lang="zh-CN" altLang="en-US">
                <a:sym typeface="+mn-ea"/>
              </a:rPr>
              <a:t>首先从根节点开始寻找。</a:t>
            </a:r>
            <a:endParaRPr lang="zh-CN" altLang="en-US">
              <a:sym typeface="+mn-ea"/>
            </a:endParaRPr>
          </a:p>
          <a:p>
            <a:r>
              <a:rPr lang="zh-CN" altLang="en-US">
                <a:sym typeface="+mn-ea"/>
              </a:rPr>
              <a:t>若</a:t>
            </a:r>
            <a:r>
              <a:rPr lang="en-US" altLang="zh-CN">
                <a:sym typeface="+mn-ea"/>
              </a:rPr>
              <a:t> X </a:t>
            </a:r>
            <a:r>
              <a:rPr lang="x-none" altLang="en-US">
                <a:sym typeface="+mn-ea"/>
              </a:rPr>
              <a:t>== </a:t>
            </a:r>
            <a:r>
              <a:rPr lang="zh-CN" altLang="x-none">
                <a:sym typeface="+mn-ea"/>
              </a:rPr>
              <a:t>当前节点，则这个节点就是我要找的，返回指向该节点的迭代器；</a:t>
            </a:r>
            <a:endParaRPr lang="zh-CN" altLang="en-US">
              <a:sym typeface="+mn-ea"/>
            </a:endParaRPr>
          </a:p>
          <a:p>
            <a:r>
              <a:rPr lang="zh-CN" altLang="en-US">
                <a:sym typeface="+mn-ea"/>
              </a:rPr>
              <a:t>若</a:t>
            </a:r>
            <a:r>
              <a:rPr lang="en-US" altLang="zh-CN">
                <a:sym typeface="+mn-ea"/>
              </a:rPr>
              <a:t> X </a:t>
            </a:r>
            <a:r>
              <a:rPr lang="x-none" altLang="en-US">
                <a:sym typeface="+mn-ea"/>
              </a:rPr>
              <a:t>&lt; </a:t>
            </a:r>
            <a:r>
              <a:rPr lang="zh-CN" altLang="x-none">
                <a:sym typeface="+mn-ea"/>
              </a:rPr>
              <a:t>当前节点，则移动左子节点，继续重复以上步骤；</a:t>
            </a:r>
            <a:endParaRPr lang="zh-CN" altLang="x-none">
              <a:sym typeface="+mn-ea"/>
            </a:endParaRPr>
          </a:p>
          <a:p>
            <a:r>
              <a:rPr lang="zh-CN" altLang="en-US">
                <a:sym typeface="+mn-ea"/>
              </a:rPr>
              <a:t>若</a:t>
            </a:r>
            <a:r>
              <a:rPr lang="en-US" altLang="zh-CN">
                <a:sym typeface="+mn-ea"/>
              </a:rPr>
              <a:t> X </a:t>
            </a:r>
            <a:r>
              <a:rPr lang="x-none" altLang="en-US">
                <a:sym typeface="+mn-ea"/>
              </a:rPr>
              <a:t>&gt; </a:t>
            </a:r>
            <a:r>
              <a:rPr lang="zh-CN" altLang="x-none">
                <a:sym typeface="+mn-ea"/>
              </a:rPr>
              <a:t>当前节点，则移动右子节点，继续重复以上步骤；</a:t>
            </a:r>
            <a:endParaRPr lang="zh-CN" altLang="x-none">
              <a:sym typeface="+mn-ea"/>
            </a:endParaRPr>
          </a:p>
          <a:p>
            <a:r>
              <a:rPr lang="zh-CN" altLang="x-none"/>
              <a:t>若已经没有子节点了，但仍未找到</a:t>
            </a:r>
            <a:r>
              <a:rPr lang="x-none" altLang="zh-CN"/>
              <a:t> X</a:t>
            </a:r>
            <a:r>
              <a:rPr lang="zh-CN" altLang="x-none"/>
              <a:t>，则说明</a:t>
            </a:r>
            <a:r>
              <a:rPr lang="x-none" altLang="zh-CN"/>
              <a:t> X </a:t>
            </a:r>
            <a:r>
              <a:rPr lang="zh-CN" altLang="x-none"/>
              <a:t>在集合中不存在</a:t>
            </a:r>
            <a:r>
              <a:rPr lang="zh-CN"/>
              <a:t>，返回</a:t>
            </a:r>
            <a:r>
              <a:rPr lang="en-US" altLang="zh-CN"/>
              <a:t> end</a:t>
            </a:r>
            <a:r>
              <a:rPr lang="x-none" altLang="en-US"/>
              <a:t>() </a:t>
            </a:r>
            <a:r>
              <a:rPr lang="zh-CN" altLang="x-none"/>
              <a:t>来表示。</a:t>
            </a:r>
            <a:endParaRPr lang="zh-CN" altLang="x-none"/>
          </a:p>
        </p:txBody>
      </p:sp>
      <p:sp>
        <p:nvSpPr>
          <p:cNvPr id="11" name="Rectangles 10"/>
          <p:cNvSpPr/>
          <p:nvPr/>
        </p:nvSpPr>
        <p:spPr>
          <a:xfrm>
            <a:off x="4579620" y="51136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1</a:t>
            </a:r>
            <a:endParaRPr lang="x-none" altLang="en-US"/>
          </a:p>
        </p:txBody>
      </p:sp>
      <p:sp>
        <p:nvSpPr>
          <p:cNvPr id="13" name="Rectangles 12"/>
          <p:cNvSpPr/>
          <p:nvPr/>
        </p:nvSpPr>
        <p:spPr>
          <a:xfrm>
            <a:off x="5785485" y="51136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4</a:t>
            </a:r>
            <a:endParaRPr lang="en-US"/>
          </a:p>
        </p:txBody>
      </p:sp>
      <p:sp>
        <p:nvSpPr>
          <p:cNvPr id="14" name="Rectangles 13"/>
          <p:cNvSpPr/>
          <p:nvPr/>
        </p:nvSpPr>
        <p:spPr>
          <a:xfrm>
            <a:off x="6400800" y="37801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5</a:t>
            </a:r>
            <a:endParaRPr lang="x-none" altLang="en-US"/>
          </a:p>
        </p:txBody>
      </p:sp>
      <p:sp>
        <p:nvSpPr>
          <p:cNvPr id="15" name="Rectangles 14"/>
          <p:cNvSpPr/>
          <p:nvPr/>
        </p:nvSpPr>
        <p:spPr>
          <a:xfrm>
            <a:off x="7560945" y="444690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8</a:t>
            </a:r>
            <a:endParaRPr lang="x-none" altLang="en-US"/>
          </a:p>
        </p:txBody>
      </p:sp>
      <p:sp>
        <p:nvSpPr>
          <p:cNvPr id="16" name="Rectangles 15"/>
          <p:cNvSpPr/>
          <p:nvPr/>
        </p:nvSpPr>
        <p:spPr>
          <a:xfrm>
            <a:off x="6991350" y="51136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7</a:t>
            </a:r>
            <a:endParaRPr lang="x-none" altLang="en-US"/>
          </a:p>
        </p:txBody>
      </p:sp>
      <p:cxnSp>
        <p:nvCxnSpPr>
          <p:cNvPr id="17" name="Straight Connector 16"/>
          <p:cNvCxnSpPr>
            <a:stCxn id="11" idx="0"/>
            <a:endCxn id="9" idx="2"/>
          </p:cNvCxnSpPr>
          <p:nvPr/>
        </p:nvCxnSpPr>
        <p:spPr>
          <a:xfrm flipV="1">
            <a:off x="4996815" y="4874895"/>
            <a:ext cx="60261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3" idx="0"/>
            <a:endCxn id="9" idx="2"/>
          </p:cNvCxnSpPr>
          <p:nvPr/>
        </p:nvCxnSpPr>
        <p:spPr>
          <a:xfrm flipH="1" flipV="1">
            <a:off x="5599430" y="4874895"/>
            <a:ext cx="603250"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0"/>
            <a:endCxn id="14" idx="2"/>
          </p:cNvCxnSpPr>
          <p:nvPr/>
        </p:nvCxnSpPr>
        <p:spPr>
          <a:xfrm flipV="1">
            <a:off x="5599430" y="4208145"/>
            <a:ext cx="121856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0"/>
            <a:endCxn id="14" idx="2"/>
          </p:cNvCxnSpPr>
          <p:nvPr/>
        </p:nvCxnSpPr>
        <p:spPr>
          <a:xfrm flipH="1" flipV="1">
            <a:off x="6817995" y="4208145"/>
            <a:ext cx="116014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0"/>
            <a:endCxn id="15" idx="2"/>
          </p:cNvCxnSpPr>
          <p:nvPr/>
        </p:nvCxnSpPr>
        <p:spPr>
          <a:xfrm flipV="1">
            <a:off x="7408545" y="4874895"/>
            <a:ext cx="56959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843145" y="5986780"/>
            <a:ext cx="355917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4669155" y="6063615"/>
            <a:ext cx="153035" cy="368300"/>
          </a:xfrm>
          <a:prstGeom prst="rect">
            <a:avLst/>
          </a:prstGeom>
          <a:noFill/>
        </p:spPr>
        <p:txBody>
          <a:bodyPr wrap="square" rtlCol="0">
            <a:spAutoFit/>
          </a:bodyPr>
          <a:p>
            <a:r>
              <a:rPr lang="zh-CN" altLang="en-US"/>
              <a:t>小</a:t>
            </a:r>
            <a:endParaRPr lang="zh-CN" altLang="en-US"/>
          </a:p>
        </p:txBody>
      </p:sp>
      <p:sp>
        <p:nvSpPr>
          <p:cNvPr id="12" name="Text Box 11"/>
          <p:cNvSpPr txBox="1"/>
          <p:nvPr/>
        </p:nvSpPr>
        <p:spPr>
          <a:xfrm>
            <a:off x="8158480" y="6056630"/>
            <a:ext cx="153035" cy="368300"/>
          </a:xfrm>
          <a:prstGeom prst="rect">
            <a:avLst/>
          </a:prstGeom>
          <a:noFill/>
        </p:spPr>
        <p:txBody>
          <a:bodyPr wrap="square" rtlCol="0">
            <a:spAutoFit/>
          </a:bodyPr>
          <a:p>
            <a:r>
              <a:rPr lang="zh-CN" altLang="en-US"/>
              <a:t>大</a:t>
            </a:r>
            <a:endParaRPr lang="zh-CN" altLang="en-US"/>
          </a:p>
        </p:txBody>
      </p:sp>
      <p:sp>
        <p:nvSpPr>
          <p:cNvPr id="4" name="Text Box 3"/>
          <p:cNvSpPr txBox="1"/>
          <p:nvPr/>
        </p:nvSpPr>
        <p:spPr>
          <a:xfrm>
            <a:off x="7235190" y="3819525"/>
            <a:ext cx="1097280" cy="368300"/>
          </a:xfrm>
          <a:prstGeom prst="rect">
            <a:avLst/>
          </a:prstGeom>
          <a:noFill/>
        </p:spPr>
        <p:txBody>
          <a:bodyPr wrap="none" rtlCol="0">
            <a:spAutoFit/>
          </a:bodyPr>
          <a:p>
            <a:r>
              <a:rPr lang="en-US" altLang="zh-CN">
                <a:solidFill>
                  <a:schemeClr val="bg1">
                    <a:lumMod val="50000"/>
                  </a:schemeClr>
                </a:solidFill>
              </a:rPr>
              <a:t>←</a:t>
            </a:r>
            <a:r>
              <a:rPr lang="zh-CN" altLang="en-US">
                <a:solidFill>
                  <a:schemeClr val="bg1">
                    <a:lumMod val="50000"/>
                  </a:schemeClr>
                </a:solidFill>
              </a:rPr>
              <a:t>根节点</a:t>
            </a:r>
            <a:endParaRPr lang="zh-CN" altLang="en-US">
              <a:solidFill>
                <a:schemeClr val="bg1">
                  <a:lumMod val="50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set </a:t>
            </a:r>
            <a:r>
              <a:rPr lang="zh-CN" altLang="en-US"/>
              <a:t>查找</a:t>
            </a:r>
            <a:r>
              <a:rPr lang="zh-CN" altLang="en-US"/>
              <a:t>为什么高效</a:t>
            </a:r>
            <a:endParaRPr lang="zh-CN" altLang="en-US"/>
          </a:p>
        </p:txBody>
      </p:sp>
      <p:sp>
        <p:nvSpPr>
          <p:cNvPr id="3" name="Content Placeholder 2"/>
          <p:cNvSpPr>
            <a:spLocks noGrp="1"/>
          </p:cNvSpPr>
          <p:nvPr>
            <p:ph idx="1"/>
          </p:nvPr>
        </p:nvSpPr>
        <p:spPr>
          <a:xfrm>
            <a:off x="647700" y="1354455"/>
            <a:ext cx="11058525" cy="4351655"/>
          </a:xfrm>
        </p:spPr>
        <p:txBody>
          <a:bodyPr/>
          <a:p>
            <a:r>
              <a:rPr lang="zh-CN" altLang="x-none"/>
              <a:t>例如当你查找</a:t>
            </a:r>
            <a:r>
              <a:rPr lang="en-US" altLang="zh-CN"/>
              <a:t> </a:t>
            </a:r>
            <a:r>
              <a:rPr lang="en-US" altLang="x-none" b="1"/>
              <a:t>4</a:t>
            </a:r>
            <a:r>
              <a:rPr lang="en-US" altLang="zh-CN"/>
              <a:t> </a:t>
            </a:r>
            <a:r>
              <a:rPr lang="zh-CN" altLang="en-US"/>
              <a:t>时，首先从根节点</a:t>
            </a:r>
            <a:r>
              <a:rPr lang="en-US" altLang="zh-CN"/>
              <a:t> 5 </a:t>
            </a:r>
            <a:r>
              <a:rPr lang="zh-CN" altLang="en-US"/>
              <a:t>开始。</a:t>
            </a:r>
            <a:endParaRPr lang="zh-CN" altLang="en-US"/>
          </a:p>
          <a:p>
            <a:r>
              <a:rPr lang="zh-CN" altLang="en-US"/>
              <a:t>判断</a:t>
            </a:r>
            <a:r>
              <a:rPr lang="en-US" altLang="zh-CN"/>
              <a:t> </a:t>
            </a:r>
            <a:r>
              <a:rPr lang="en-US" altLang="zh-CN" b="1"/>
              <a:t>4</a:t>
            </a:r>
            <a:r>
              <a:rPr lang="en-US" altLang="zh-CN"/>
              <a:t> </a:t>
            </a:r>
            <a:r>
              <a:rPr lang="x-none" altLang="en-US"/>
              <a:t>&lt; 5</a:t>
            </a:r>
            <a:r>
              <a:rPr lang="zh-CN" altLang="x-none"/>
              <a:t>？</a:t>
            </a:r>
            <a:r>
              <a:rPr lang="zh-CN" altLang="x-none">
                <a:solidFill>
                  <a:srgbClr val="00B050"/>
                </a:solidFill>
              </a:rPr>
              <a:t>是</a:t>
            </a:r>
            <a:r>
              <a:rPr lang="zh-CN" altLang="x-none"/>
              <a:t>，移动到</a:t>
            </a:r>
            <a:r>
              <a:rPr lang="zh-CN" altLang="x-none">
                <a:solidFill>
                  <a:srgbClr val="00B050"/>
                </a:solidFill>
              </a:rPr>
              <a:t>左子节点</a:t>
            </a:r>
            <a:r>
              <a:rPr lang="zh-CN" altLang="x-none"/>
              <a:t>。</a:t>
            </a:r>
            <a:endParaRPr lang="zh-CN" altLang="en-US"/>
          </a:p>
          <a:p>
            <a:endParaRPr lang="zh-CN" altLang="en-US"/>
          </a:p>
        </p:txBody>
      </p:sp>
      <p:sp>
        <p:nvSpPr>
          <p:cNvPr id="9" name="Rectangles 8"/>
          <p:cNvSpPr/>
          <p:nvPr/>
        </p:nvSpPr>
        <p:spPr>
          <a:xfrm>
            <a:off x="5182235" y="444690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2</a:t>
            </a:r>
            <a:endParaRPr lang="x-none" altLang="en-US"/>
          </a:p>
        </p:txBody>
      </p:sp>
      <p:sp>
        <p:nvSpPr>
          <p:cNvPr id="11" name="Rectangles 10"/>
          <p:cNvSpPr/>
          <p:nvPr/>
        </p:nvSpPr>
        <p:spPr>
          <a:xfrm>
            <a:off x="4579620" y="51136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1</a:t>
            </a:r>
            <a:endParaRPr lang="x-none" altLang="en-US"/>
          </a:p>
        </p:txBody>
      </p:sp>
      <p:sp>
        <p:nvSpPr>
          <p:cNvPr id="13" name="Rectangles 12"/>
          <p:cNvSpPr/>
          <p:nvPr/>
        </p:nvSpPr>
        <p:spPr>
          <a:xfrm>
            <a:off x="5785485" y="51136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4</a:t>
            </a:r>
            <a:endParaRPr lang="en-US"/>
          </a:p>
        </p:txBody>
      </p:sp>
      <p:sp>
        <p:nvSpPr>
          <p:cNvPr id="14" name="Rectangles 13"/>
          <p:cNvSpPr/>
          <p:nvPr/>
        </p:nvSpPr>
        <p:spPr>
          <a:xfrm>
            <a:off x="6400800" y="37801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5</a:t>
            </a:r>
            <a:endParaRPr lang="x-none" altLang="en-US"/>
          </a:p>
        </p:txBody>
      </p:sp>
      <p:sp>
        <p:nvSpPr>
          <p:cNvPr id="15" name="Rectangles 14"/>
          <p:cNvSpPr/>
          <p:nvPr/>
        </p:nvSpPr>
        <p:spPr>
          <a:xfrm>
            <a:off x="7560945" y="444690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8</a:t>
            </a:r>
            <a:endParaRPr lang="x-none" altLang="en-US"/>
          </a:p>
        </p:txBody>
      </p:sp>
      <p:sp>
        <p:nvSpPr>
          <p:cNvPr id="16" name="Rectangles 15"/>
          <p:cNvSpPr/>
          <p:nvPr/>
        </p:nvSpPr>
        <p:spPr>
          <a:xfrm>
            <a:off x="6991350" y="51136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7</a:t>
            </a:r>
            <a:endParaRPr lang="x-none" altLang="en-US"/>
          </a:p>
        </p:txBody>
      </p:sp>
      <p:cxnSp>
        <p:nvCxnSpPr>
          <p:cNvPr id="17" name="Straight Connector 16"/>
          <p:cNvCxnSpPr>
            <a:stCxn id="11" idx="0"/>
            <a:endCxn id="9" idx="2"/>
          </p:cNvCxnSpPr>
          <p:nvPr/>
        </p:nvCxnSpPr>
        <p:spPr>
          <a:xfrm flipV="1">
            <a:off x="4996815" y="4874895"/>
            <a:ext cx="60261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3" idx="0"/>
            <a:endCxn id="9" idx="2"/>
          </p:cNvCxnSpPr>
          <p:nvPr/>
        </p:nvCxnSpPr>
        <p:spPr>
          <a:xfrm flipH="1" flipV="1">
            <a:off x="5599430" y="4874895"/>
            <a:ext cx="603250"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0"/>
            <a:endCxn id="14" idx="2"/>
          </p:cNvCxnSpPr>
          <p:nvPr/>
        </p:nvCxnSpPr>
        <p:spPr>
          <a:xfrm flipV="1">
            <a:off x="5599430" y="4208145"/>
            <a:ext cx="121856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0"/>
            <a:endCxn id="14" idx="2"/>
          </p:cNvCxnSpPr>
          <p:nvPr/>
        </p:nvCxnSpPr>
        <p:spPr>
          <a:xfrm flipH="1" flipV="1">
            <a:off x="6817995" y="4208145"/>
            <a:ext cx="116014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0"/>
            <a:endCxn id="15" idx="2"/>
          </p:cNvCxnSpPr>
          <p:nvPr/>
        </p:nvCxnSpPr>
        <p:spPr>
          <a:xfrm flipV="1">
            <a:off x="7408545" y="4874895"/>
            <a:ext cx="569595" cy="23876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s 4"/>
          <p:cNvSpPr/>
          <p:nvPr/>
        </p:nvSpPr>
        <p:spPr>
          <a:xfrm>
            <a:off x="1510030" y="37293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b="1"/>
              <a:t>4</a:t>
            </a:r>
            <a:endParaRPr lang="x-none" altLang="en-US" b="1"/>
          </a:p>
        </p:txBody>
      </p:sp>
      <p:grpSp>
        <p:nvGrpSpPr>
          <p:cNvPr id="10" name="Group 9"/>
          <p:cNvGrpSpPr/>
          <p:nvPr/>
        </p:nvGrpSpPr>
        <p:grpSpPr>
          <a:xfrm>
            <a:off x="5414010" y="3529330"/>
            <a:ext cx="862330" cy="628015"/>
            <a:chOff x="8526" y="5558"/>
            <a:chExt cx="1358" cy="989"/>
          </a:xfrm>
        </p:grpSpPr>
        <p:sp>
          <p:nvSpPr>
            <p:cNvPr id="4" name="Down Arrow 3"/>
            <p:cNvSpPr/>
            <p:nvPr/>
          </p:nvSpPr>
          <p:spPr>
            <a:xfrm rot="16200000">
              <a:off x="8948" y="5611"/>
              <a:ext cx="514" cy="135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8" name="Text Box 7"/>
            <p:cNvSpPr txBox="1"/>
            <p:nvPr/>
          </p:nvSpPr>
          <p:spPr>
            <a:xfrm>
              <a:off x="8656" y="5558"/>
              <a:ext cx="1098" cy="580"/>
            </a:xfrm>
            <a:prstGeom prst="rect">
              <a:avLst/>
            </a:prstGeom>
            <a:noFill/>
          </p:spPr>
          <p:txBody>
            <a:bodyPr wrap="none" rtlCol="0">
              <a:spAutoFit/>
            </a:bodyPr>
            <a:p>
              <a:r>
                <a:rPr lang="x-none" altLang="en-US" b="1"/>
                <a:t>4</a:t>
              </a:r>
              <a:r>
                <a:rPr lang="x-none" altLang="en-US"/>
                <a:t> &lt; ?</a:t>
              </a:r>
              <a:endParaRPr lang="x-none" altLang="en-US"/>
            </a:p>
          </p:txBody>
        </p:sp>
      </p:grpSp>
      <p:sp>
        <p:nvSpPr>
          <p:cNvPr id="12" name="Text Box 11"/>
          <p:cNvSpPr txBox="1"/>
          <p:nvPr/>
        </p:nvSpPr>
        <p:spPr>
          <a:xfrm>
            <a:off x="231140" y="3759200"/>
            <a:ext cx="1097280" cy="368300"/>
          </a:xfrm>
          <a:prstGeom prst="rect">
            <a:avLst/>
          </a:prstGeom>
          <a:noFill/>
        </p:spPr>
        <p:txBody>
          <a:bodyPr wrap="none" rtlCol="0">
            <a:spAutoFit/>
          </a:bodyPr>
          <a:p>
            <a:r>
              <a:rPr lang="zh-CN" altLang="en-US"/>
              <a:t>要找的数</a:t>
            </a:r>
            <a:endParaRPr lang="zh-CN" altLang="en-US"/>
          </a:p>
        </p:txBody>
      </p:sp>
      <p:sp>
        <p:nvSpPr>
          <p:cNvPr id="23" name="Left Arrow 22"/>
          <p:cNvSpPr/>
          <p:nvPr/>
        </p:nvSpPr>
        <p:spPr>
          <a:xfrm>
            <a:off x="6724015" y="4127500"/>
            <a:ext cx="188595" cy="165735"/>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set </a:t>
            </a:r>
            <a:r>
              <a:rPr lang="zh-CN" altLang="en-US"/>
              <a:t>查找</a:t>
            </a:r>
            <a:r>
              <a:rPr lang="zh-CN" altLang="en-US"/>
              <a:t>为什么高效</a:t>
            </a:r>
            <a:endParaRPr lang="zh-CN" altLang="en-US"/>
          </a:p>
        </p:txBody>
      </p:sp>
      <p:sp>
        <p:nvSpPr>
          <p:cNvPr id="3" name="Content Placeholder 2"/>
          <p:cNvSpPr>
            <a:spLocks noGrp="1"/>
          </p:cNvSpPr>
          <p:nvPr>
            <p:ph idx="1"/>
          </p:nvPr>
        </p:nvSpPr>
        <p:spPr>
          <a:xfrm>
            <a:off x="647700" y="1354455"/>
            <a:ext cx="11058525" cy="4351655"/>
          </a:xfrm>
          <a:ln>
            <a:noFill/>
          </a:ln>
        </p:spPr>
        <p:style>
          <a:lnRef idx="2">
            <a:schemeClr val="accent6"/>
          </a:lnRef>
          <a:fillRef idx="1">
            <a:schemeClr val="lt1"/>
          </a:fillRef>
          <a:effectRef idx="0">
            <a:schemeClr val="accent6"/>
          </a:effectRef>
          <a:fontRef idx="minor">
            <a:schemeClr val="dk1"/>
          </a:fontRef>
        </p:style>
        <p:txBody>
          <a:bodyPr/>
          <a:p>
            <a:r>
              <a:rPr lang="zh-CN"/>
              <a:t>刚刚移动到了节点</a:t>
            </a:r>
            <a:r>
              <a:rPr lang="en-US" altLang="zh-CN"/>
              <a:t> 2</a:t>
            </a:r>
            <a:r>
              <a:rPr lang="zh-CN" altLang="en-US"/>
              <a:t>。</a:t>
            </a:r>
            <a:endParaRPr lang="zh-CN" altLang="en-US"/>
          </a:p>
          <a:p>
            <a:r>
              <a:rPr lang="zh-CN" altLang="en-US"/>
              <a:t>判断</a:t>
            </a:r>
            <a:r>
              <a:rPr lang="en-US" altLang="zh-CN"/>
              <a:t> </a:t>
            </a:r>
            <a:r>
              <a:rPr lang="en-US" altLang="zh-CN" b="1"/>
              <a:t>4</a:t>
            </a:r>
            <a:r>
              <a:rPr lang="en-US" altLang="zh-CN"/>
              <a:t> </a:t>
            </a:r>
            <a:r>
              <a:rPr lang="x-none" altLang="en-US"/>
              <a:t>&lt; 2</a:t>
            </a:r>
            <a:r>
              <a:rPr lang="zh-CN" altLang="x-none"/>
              <a:t>？</a:t>
            </a:r>
            <a:r>
              <a:rPr lang="zh-CN" altLang="x-none">
                <a:solidFill>
                  <a:srgbClr val="C00000"/>
                </a:solidFill>
              </a:rPr>
              <a:t>否</a:t>
            </a:r>
            <a:r>
              <a:rPr lang="zh-CN" altLang="x-none"/>
              <a:t>，移动到</a:t>
            </a:r>
            <a:r>
              <a:rPr lang="zh-CN" altLang="x-none">
                <a:solidFill>
                  <a:srgbClr val="C00000"/>
                </a:solidFill>
              </a:rPr>
              <a:t>右子节点</a:t>
            </a:r>
            <a:r>
              <a:rPr lang="zh-CN" altLang="x-none"/>
              <a:t>。</a:t>
            </a:r>
            <a:endParaRPr lang="zh-CN" altLang="en-US"/>
          </a:p>
          <a:p>
            <a:endParaRPr lang="zh-CN" altLang="en-US"/>
          </a:p>
        </p:txBody>
      </p:sp>
      <p:sp>
        <p:nvSpPr>
          <p:cNvPr id="9" name="Rectangles 8"/>
          <p:cNvSpPr/>
          <p:nvPr/>
        </p:nvSpPr>
        <p:spPr>
          <a:xfrm>
            <a:off x="5182235" y="444690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2</a:t>
            </a:r>
            <a:endParaRPr lang="x-none" altLang="en-US"/>
          </a:p>
        </p:txBody>
      </p:sp>
      <p:sp>
        <p:nvSpPr>
          <p:cNvPr id="11" name="Rectangles 10"/>
          <p:cNvSpPr/>
          <p:nvPr/>
        </p:nvSpPr>
        <p:spPr>
          <a:xfrm>
            <a:off x="4579620" y="51136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1</a:t>
            </a:r>
            <a:endParaRPr lang="x-none" altLang="en-US"/>
          </a:p>
        </p:txBody>
      </p:sp>
      <p:sp>
        <p:nvSpPr>
          <p:cNvPr id="13" name="Rectangles 12"/>
          <p:cNvSpPr/>
          <p:nvPr/>
        </p:nvSpPr>
        <p:spPr>
          <a:xfrm>
            <a:off x="5785485" y="51136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4</a:t>
            </a:r>
            <a:endParaRPr lang="en-US"/>
          </a:p>
        </p:txBody>
      </p:sp>
      <p:sp>
        <p:nvSpPr>
          <p:cNvPr id="14" name="Rectangles 13"/>
          <p:cNvSpPr/>
          <p:nvPr/>
        </p:nvSpPr>
        <p:spPr>
          <a:xfrm>
            <a:off x="6400800" y="37801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5</a:t>
            </a:r>
            <a:endParaRPr lang="x-none" altLang="en-US"/>
          </a:p>
        </p:txBody>
      </p:sp>
      <p:sp>
        <p:nvSpPr>
          <p:cNvPr id="15" name="Rectangles 14"/>
          <p:cNvSpPr/>
          <p:nvPr/>
        </p:nvSpPr>
        <p:spPr>
          <a:xfrm>
            <a:off x="7560945" y="444690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8</a:t>
            </a:r>
            <a:endParaRPr lang="x-none" altLang="en-US"/>
          </a:p>
        </p:txBody>
      </p:sp>
      <p:sp>
        <p:nvSpPr>
          <p:cNvPr id="16" name="Rectangles 15"/>
          <p:cNvSpPr/>
          <p:nvPr/>
        </p:nvSpPr>
        <p:spPr>
          <a:xfrm>
            <a:off x="6991350" y="51136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7</a:t>
            </a:r>
            <a:endParaRPr lang="x-none" altLang="en-US"/>
          </a:p>
        </p:txBody>
      </p:sp>
      <p:cxnSp>
        <p:nvCxnSpPr>
          <p:cNvPr id="17" name="Straight Connector 16"/>
          <p:cNvCxnSpPr>
            <a:stCxn id="11" idx="0"/>
            <a:endCxn id="9" idx="2"/>
          </p:cNvCxnSpPr>
          <p:nvPr/>
        </p:nvCxnSpPr>
        <p:spPr>
          <a:xfrm flipV="1">
            <a:off x="4996815" y="4874895"/>
            <a:ext cx="60261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3" idx="0"/>
            <a:endCxn id="9" idx="2"/>
          </p:cNvCxnSpPr>
          <p:nvPr/>
        </p:nvCxnSpPr>
        <p:spPr>
          <a:xfrm flipH="1" flipV="1">
            <a:off x="5599430" y="4874895"/>
            <a:ext cx="603250"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0"/>
            <a:endCxn id="14" idx="2"/>
          </p:cNvCxnSpPr>
          <p:nvPr/>
        </p:nvCxnSpPr>
        <p:spPr>
          <a:xfrm flipV="1">
            <a:off x="5599430" y="4208145"/>
            <a:ext cx="121856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0"/>
            <a:endCxn id="14" idx="2"/>
          </p:cNvCxnSpPr>
          <p:nvPr/>
        </p:nvCxnSpPr>
        <p:spPr>
          <a:xfrm flipH="1" flipV="1">
            <a:off x="6817995" y="4208145"/>
            <a:ext cx="116014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0"/>
            <a:endCxn id="15" idx="2"/>
          </p:cNvCxnSpPr>
          <p:nvPr/>
        </p:nvCxnSpPr>
        <p:spPr>
          <a:xfrm flipV="1">
            <a:off x="7408545" y="4874895"/>
            <a:ext cx="569595" cy="23876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s 4"/>
          <p:cNvSpPr/>
          <p:nvPr/>
        </p:nvSpPr>
        <p:spPr>
          <a:xfrm>
            <a:off x="1510030" y="37293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b="1"/>
              <a:t>4</a:t>
            </a:r>
            <a:endParaRPr lang="x-none" altLang="en-US" b="1"/>
          </a:p>
        </p:txBody>
      </p:sp>
      <p:grpSp>
        <p:nvGrpSpPr>
          <p:cNvPr id="10" name="Group 9"/>
          <p:cNvGrpSpPr/>
          <p:nvPr/>
        </p:nvGrpSpPr>
        <p:grpSpPr>
          <a:xfrm>
            <a:off x="4246880" y="4196080"/>
            <a:ext cx="862330" cy="628015"/>
            <a:chOff x="8526" y="5558"/>
            <a:chExt cx="1358" cy="989"/>
          </a:xfrm>
        </p:grpSpPr>
        <p:sp>
          <p:nvSpPr>
            <p:cNvPr id="4" name="Down Arrow 3"/>
            <p:cNvSpPr/>
            <p:nvPr/>
          </p:nvSpPr>
          <p:spPr>
            <a:xfrm rot="16200000">
              <a:off x="8948" y="5611"/>
              <a:ext cx="514" cy="135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8" name="Text Box 7"/>
            <p:cNvSpPr txBox="1"/>
            <p:nvPr/>
          </p:nvSpPr>
          <p:spPr>
            <a:xfrm>
              <a:off x="8656" y="5558"/>
              <a:ext cx="1098" cy="580"/>
            </a:xfrm>
            <a:prstGeom prst="rect">
              <a:avLst/>
            </a:prstGeom>
            <a:noFill/>
          </p:spPr>
          <p:txBody>
            <a:bodyPr wrap="none" rtlCol="0">
              <a:spAutoFit/>
            </a:bodyPr>
            <a:p>
              <a:r>
                <a:rPr lang="x-none" altLang="en-US" b="1"/>
                <a:t>4</a:t>
              </a:r>
              <a:r>
                <a:rPr lang="x-none" altLang="en-US"/>
                <a:t> &lt; ?</a:t>
              </a:r>
              <a:endParaRPr lang="x-none" altLang="en-US"/>
            </a:p>
          </p:txBody>
        </p:sp>
      </p:grpSp>
      <p:sp>
        <p:nvSpPr>
          <p:cNvPr id="6" name="Text Box 5"/>
          <p:cNvSpPr txBox="1"/>
          <p:nvPr/>
        </p:nvSpPr>
        <p:spPr>
          <a:xfrm>
            <a:off x="231140" y="3759200"/>
            <a:ext cx="1097280" cy="368300"/>
          </a:xfrm>
          <a:prstGeom prst="rect">
            <a:avLst/>
          </a:prstGeom>
          <a:noFill/>
        </p:spPr>
        <p:txBody>
          <a:bodyPr wrap="none" rtlCol="0">
            <a:spAutoFit/>
          </a:bodyPr>
          <a:p>
            <a:r>
              <a:rPr lang="zh-CN" altLang="en-US"/>
              <a:t>要找的数</a:t>
            </a:r>
            <a:endParaRPr lang="zh-CN" altLang="en-US"/>
          </a:p>
        </p:txBody>
      </p:sp>
      <p:sp>
        <p:nvSpPr>
          <p:cNvPr id="23" name="Left Arrow 22"/>
          <p:cNvSpPr/>
          <p:nvPr/>
        </p:nvSpPr>
        <p:spPr>
          <a:xfrm>
            <a:off x="6724015" y="4127500"/>
            <a:ext cx="188595" cy="165735"/>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sp>
        <p:nvSpPr>
          <p:cNvPr id="7" name="Left Arrow 6"/>
          <p:cNvSpPr/>
          <p:nvPr/>
        </p:nvSpPr>
        <p:spPr>
          <a:xfrm rot="10800000">
            <a:off x="5504815" y="4810125"/>
            <a:ext cx="188595" cy="165735"/>
          </a:xfrm>
          <a:prstGeom prst="leftArrow">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set </a:t>
            </a:r>
            <a:r>
              <a:rPr lang="zh-CN" altLang="en-US"/>
              <a:t>查找</a:t>
            </a:r>
            <a:r>
              <a:rPr lang="zh-CN" altLang="en-US"/>
              <a:t>为什么高效</a:t>
            </a:r>
            <a:endParaRPr lang="zh-CN" altLang="en-US"/>
          </a:p>
        </p:txBody>
      </p:sp>
      <p:sp>
        <p:nvSpPr>
          <p:cNvPr id="3" name="Content Placeholder 2"/>
          <p:cNvSpPr>
            <a:spLocks noGrp="1"/>
          </p:cNvSpPr>
          <p:nvPr>
            <p:ph idx="1"/>
          </p:nvPr>
        </p:nvSpPr>
        <p:spPr>
          <a:xfrm>
            <a:off x="647700" y="1354455"/>
            <a:ext cx="11058525" cy="4351655"/>
          </a:xfrm>
        </p:spPr>
        <p:txBody>
          <a:bodyPr/>
          <a:p>
            <a:r>
              <a:rPr lang="zh-CN"/>
              <a:t>刚刚移动到了节点</a:t>
            </a:r>
            <a:r>
              <a:rPr lang="en-US" altLang="zh-CN"/>
              <a:t> 4</a:t>
            </a:r>
            <a:r>
              <a:rPr lang="zh-CN" altLang="en-US"/>
              <a:t>。</a:t>
            </a:r>
            <a:endParaRPr lang="zh-CN" altLang="en-US"/>
          </a:p>
          <a:p>
            <a:r>
              <a:rPr lang="zh-CN" altLang="en-US"/>
              <a:t>判断</a:t>
            </a:r>
            <a:r>
              <a:rPr lang="en-US" altLang="zh-CN"/>
              <a:t> </a:t>
            </a:r>
            <a:r>
              <a:rPr lang="en-US" altLang="zh-CN" b="1"/>
              <a:t>4</a:t>
            </a:r>
            <a:r>
              <a:rPr lang="en-US" altLang="zh-CN"/>
              <a:t> </a:t>
            </a:r>
            <a:r>
              <a:rPr lang="x-none" altLang="en-US"/>
              <a:t>&lt; 4</a:t>
            </a:r>
            <a:r>
              <a:rPr lang="zh-CN" altLang="x-none"/>
              <a:t>？额</a:t>
            </a:r>
            <a:r>
              <a:rPr lang="en-US" altLang="zh-CN"/>
              <a:t>…</a:t>
            </a:r>
            <a:r>
              <a:rPr lang="zh-CN" altLang="x-none"/>
              <a:t>他们相等！</a:t>
            </a:r>
            <a:r>
              <a:rPr lang="zh-CN" altLang="x-none">
                <a:sym typeface="+mn-ea"/>
              </a:rPr>
              <a:t>我找到</a:t>
            </a:r>
            <a:r>
              <a:rPr lang="en-US" altLang="zh-CN">
                <a:sym typeface="+mn-ea"/>
              </a:rPr>
              <a:t> 4 </a:t>
            </a:r>
            <a:r>
              <a:rPr lang="zh-CN" altLang="en-US">
                <a:sym typeface="+mn-ea"/>
              </a:rPr>
              <a:t>了，这就是我要找的节点，不用继续比较了</a:t>
            </a:r>
            <a:r>
              <a:rPr lang="zh-CN" altLang="x-none"/>
              <a:t>。</a:t>
            </a:r>
            <a:endParaRPr lang="zh-CN" altLang="x-none"/>
          </a:p>
          <a:p>
            <a:r>
              <a:rPr lang="zh-CN" altLang="x-none"/>
              <a:t>成功找到</a:t>
            </a:r>
            <a:r>
              <a:rPr lang="en-US" altLang="zh-CN"/>
              <a:t> 4</a:t>
            </a:r>
            <a:r>
              <a:rPr lang="zh-CN" altLang="x-none"/>
              <a:t>，退出循环，返回指向</a:t>
            </a:r>
            <a:r>
              <a:rPr lang="en-US" altLang="zh-CN"/>
              <a:t> 4 </a:t>
            </a:r>
            <a:r>
              <a:rPr lang="zh-CN" altLang="en-US"/>
              <a:t>的迭代器</a:t>
            </a:r>
            <a:r>
              <a:rPr lang="zh-CN" altLang="x-none"/>
              <a:t>。</a:t>
            </a:r>
            <a:endParaRPr lang="zh-CN" altLang="en-US"/>
          </a:p>
          <a:p>
            <a:endParaRPr lang="zh-CN" altLang="en-US"/>
          </a:p>
        </p:txBody>
      </p:sp>
      <p:sp>
        <p:nvSpPr>
          <p:cNvPr id="9" name="Rectangles 8"/>
          <p:cNvSpPr/>
          <p:nvPr/>
        </p:nvSpPr>
        <p:spPr>
          <a:xfrm>
            <a:off x="5182235" y="444690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2</a:t>
            </a:r>
            <a:endParaRPr lang="x-none" altLang="en-US"/>
          </a:p>
        </p:txBody>
      </p:sp>
      <p:sp>
        <p:nvSpPr>
          <p:cNvPr id="11" name="Rectangles 10"/>
          <p:cNvSpPr/>
          <p:nvPr/>
        </p:nvSpPr>
        <p:spPr>
          <a:xfrm>
            <a:off x="4579620" y="51136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1</a:t>
            </a:r>
            <a:endParaRPr lang="x-none" altLang="en-US"/>
          </a:p>
        </p:txBody>
      </p:sp>
      <p:sp>
        <p:nvSpPr>
          <p:cNvPr id="13" name="Rectangles 12"/>
          <p:cNvSpPr/>
          <p:nvPr/>
        </p:nvSpPr>
        <p:spPr>
          <a:xfrm>
            <a:off x="5785485" y="51136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4</a:t>
            </a:r>
            <a:endParaRPr lang="en-US"/>
          </a:p>
        </p:txBody>
      </p:sp>
      <p:sp>
        <p:nvSpPr>
          <p:cNvPr id="14" name="Rectangles 13"/>
          <p:cNvSpPr/>
          <p:nvPr/>
        </p:nvSpPr>
        <p:spPr>
          <a:xfrm>
            <a:off x="6400800" y="37801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5</a:t>
            </a:r>
            <a:endParaRPr lang="x-none" altLang="en-US"/>
          </a:p>
        </p:txBody>
      </p:sp>
      <p:sp>
        <p:nvSpPr>
          <p:cNvPr id="15" name="Rectangles 14"/>
          <p:cNvSpPr/>
          <p:nvPr/>
        </p:nvSpPr>
        <p:spPr>
          <a:xfrm>
            <a:off x="7560945" y="444690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8</a:t>
            </a:r>
            <a:endParaRPr lang="x-none" altLang="en-US"/>
          </a:p>
        </p:txBody>
      </p:sp>
      <p:sp>
        <p:nvSpPr>
          <p:cNvPr id="16" name="Rectangles 15"/>
          <p:cNvSpPr/>
          <p:nvPr/>
        </p:nvSpPr>
        <p:spPr>
          <a:xfrm>
            <a:off x="6991350" y="51136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7</a:t>
            </a:r>
            <a:endParaRPr lang="x-none" altLang="en-US"/>
          </a:p>
        </p:txBody>
      </p:sp>
      <p:cxnSp>
        <p:nvCxnSpPr>
          <p:cNvPr id="17" name="Straight Connector 16"/>
          <p:cNvCxnSpPr>
            <a:stCxn id="11" idx="0"/>
            <a:endCxn id="9" idx="2"/>
          </p:cNvCxnSpPr>
          <p:nvPr/>
        </p:nvCxnSpPr>
        <p:spPr>
          <a:xfrm flipV="1">
            <a:off x="4996815" y="4874895"/>
            <a:ext cx="60261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3" idx="0"/>
            <a:endCxn id="9" idx="2"/>
          </p:cNvCxnSpPr>
          <p:nvPr/>
        </p:nvCxnSpPr>
        <p:spPr>
          <a:xfrm flipH="1" flipV="1">
            <a:off x="5599430" y="4874895"/>
            <a:ext cx="603250"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0"/>
            <a:endCxn id="14" idx="2"/>
          </p:cNvCxnSpPr>
          <p:nvPr/>
        </p:nvCxnSpPr>
        <p:spPr>
          <a:xfrm flipV="1">
            <a:off x="5599430" y="4208145"/>
            <a:ext cx="121856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0"/>
            <a:endCxn id="14" idx="2"/>
          </p:cNvCxnSpPr>
          <p:nvPr/>
        </p:nvCxnSpPr>
        <p:spPr>
          <a:xfrm flipH="1" flipV="1">
            <a:off x="6817995" y="4208145"/>
            <a:ext cx="116014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0"/>
            <a:endCxn id="15" idx="2"/>
          </p:cNvCxnSpPr>
          <p:nvPr/>
        </p:nvCxnSpPr>
        <p:spPr>
          <a:xfrm flipV="1">
            <a:off x="7408545" y="4874895"/>
            <a:ext cx="569595" cy="23876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s 4"/>
          <p:cNvSpPr/>
          <p:nvPr/>
        </p:nvSpPr>
        <p:spPr>
          <a:xfrm>
            <a:off x="1510030" y="37293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b="1"/>
              <a:t>4</a:t>
            </a:r>
            <a:endParaRPr lang="x-none" altLang="en-US" b="1"/>
          </a:p>
        </p:txBody>
      </p:sp>
      <p:sp>
        <p:nvSpPr>
          <p:cNvPr id="4" name="Down Arrow 3"/>
          <p:cNvSpPr/>
          <p:nvPr/>
        </p:nvSpPr>
        <p:spPr>
          <a:xfrm rot="10800000">
            <a:off x="6032500" y="5685790"/>
            <a:ext cx="326390" cy="86233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8" name="Text Box 7"/>
          <p:cNvSpPr txBox="1"/>
          <p:nvPr/>
        </p:nvSpPr>
        <p:spPr>
          <a:xfrm>
            <a:off x="5389880" y="5911850"/>
            <a:ext cx="697230" cy="368300"/>
          </a:xfrm>
          <a:prstGeom prst="rect">
            <a:avLst/>
          </a:prstGeom>
          <a:noFill/>
        </p:spPr>
        <p:txBody>
          <a:bodyPr wrap="none" rtlCol="0">
            <a:spAutoFit/>
          </a:bodyPr>
          <a:p>
            <a:r>
              <a:rPr lang="x-none" altLang="en-US" b="1"/>
              <a:t>4</a:t>
            </a:r>
            <a:r>
              <a:rPr lang="x-none" altLang="en-US"/>
              <a:t> &lt; ?</a:t>
            </a:r>
            <a:endParaRPr lang="x-none" altLang="en-US"/>
          </a:p>
        </p:txBody>
      </p:sp>
      <p:sp>
        <p:nvSpPr>
          <p:cNvPr id="6" name="Text Box 5"/>
          <p:cNvSpPr txBox="1"/>
          <p:nvPr/>
        </p:nvSpPr>
        <p:spPr>
          <a:xfrm>
            <a:off x="231140" y="3759200"/>
            <a:ext cx="1097280" cy="368300"/>
          </a:xfrm>
          <a:prstGeom prst="rect">
            <a:avLst/>
          </a:prstGeom>
          <a:noFill/>
        </p:spPr>
        <p:txBody>
          <a:bodyPr wrap="none" rtlCol="0">
            <a:spAutoFit/>
          </a:bodyPr>
          <a:p>
            <a:r>
              <a:rPr lang="zh-CN" altLang="en-US"/>
              <a:t>要找的数</a:t>
            </a:r>
            <a:endParaRPr lang="zh-CN" altLang="en-US"/>
          </a:p>
        </p:txBody>
      </p:sp>
      <p:sp>
        <p:nvSpPr>
          <p:cNvPr id="23" name="Left Arrow 22"/>
          <p:cNvSpPr/>
          <p:nvPr/>
        </p:nvSpPr>
        <p:spPr>
          <a:xfrm>
            <a:off x="6724015" y="4127500"/>
            <a:ext cx="188595" cy="165735"/>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sp>
        <p:nvSpPr>
          <p:cNvPr id="7" name="Left Arrow 6"/>
          <p:cNvSpPr/>
          <p:nvPr/>
        </p:nvSpPr>
        <p:spPr>
          <a:xfrm rot="10800000">
            <a:off x="5504815" y="4810125"/>
            <a:ext cx="188595" cy="165735"/>
          </a:xfrm>
          <a:prstGeom prst="leftArrow">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32" name="L-Shape 31"/>
          <p:cNvSpPr/>
          <p:nvPr/>
        </p:nvSpPr>
        <p:spPr>
          <a:xfrm rot="18900000">
            <a:off x="6092190" y="5417820"/>
            <a:ext cx="303530" cy="140335"/>
          </a:xfrm>
          <a:prstGeom prst="corner">
            <a:avLst>
              <a:gd name="adj1" fmla="val 40746"/>
              <a:gd name="adj2" fmla="val 3879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set </a:t>
            </a:r>
            <a:r>
              <a:rPr lang="zh-CN" altLang="en-US"/>
              <a:t>查找</a:t>
            </a:r>
            <a:r>
              <a:rPr lang="zh-CN" altLang="en-US"/>
              <a:t>为什么高效</a:t>
            </a:r>
            <a:endParaRPr lang="zh-CN" altLang="en-US"/>
          </a:p>
        </p:txBody>
      </p:sp>
      <p:sp>
        <p:nvSpPr>
          <p:cNvPr id="3" name="Content Placeholder 2"/>
          <p:cNvSpPr>
            <a:spLocks noGrp="1"/>
          </p:cNvSpPr>
          <p:nvPr>
            <p:ph idx="1"/>
          </p:nvPr>
        </p:nvSpPr>
        <p:spPr>
          <a:xfrm>
            <a:off x="647700" y="1354455"/>
            <a:ext cx="11058525" cy="4351655"/>
          </a:xfrm>
        </p:spPr>
        <p:txBody>
          <a:bodyPr/>
          <a:p>
            <a:r>
              <a:rPr lang="zh-CN"/>
              <a:t>为什么二叉排序树</a:t>
            </a:r>
            <a:r>
              <a:rPr lang="en-US" altLang="zh-CN"/>
              <a:t> set </a:t>
            </a:r>
            <a:r>
              <a:rPr lang="zh-CN" altLang="en-US"/>
              <a:t>会</a:t>
            </a:r>
            <a:r>
              <a:rPr lang="zh-CN"/>
              <a:t>比线性数组</a:t>
            </a:r>
            <a:r>
              <a:rPr lang="en-US" altLang="zh-CN"/>
              <a:t> vector </a:t>
            </a:r>
            <a:r>
              <a:rPr lang="zh-CN" altLang="en-US"/>
              <a:t>在查找这一点上更高效？</a:t>
            </a:r>
            <a:endParaRPr lang="zh-CN" altLang="en-US"/>
          </a:p>
          <a:p>
            <a:r>
              <a:rPr lang="zh-CN" altLang="en-US"/>
              <a:t>你看，我们刚才只判断了</a:t>
            </a:r>
            <a:r>
              <a:rPr lang="en-US" altLang="zh-CN"/>
              <a:t> 3 </a:t>
            </a:r>
            <a:r>
              <a:rPr lang="zh-CN" altLang="en-US"/>
              <a:t>次就找到了目标。这还是最坏的情况，最好只需要</a:t>
            </a:r>
            <a:r>
              <a:rPr lang="en-US" altLang="zh-CN"/>
              <a:t> 1 </a:t>
            </a:r>
            <a:r>
              <a:rPr lang="zh-CN" altLang="en-US"/>
              <a:t>次就够了。</a:t>
            </a:r>
            <a:endParaRPr lang="zh-CN" altLang="en-US"/>
          </a:p>
          <a:p>
            <a:r>
              <a:rPr lang="zh-CN" altLang="en-US"/>
              <a:t>最坏的情况需要判断多少次？最坏不会超过树的深度，而一棵有着</a:t>
            </a:r>
            <a:r>
              <a:rPr lang="en-US" altLang="zh-CN"/>
              <a:t> n </a:t>
            </a:r>
            <a:r>
              <a:rPr lang="zh-CN" altLang="en-US"/>
              <a:t>个元素的平衡二叉树，深度只有</a:t>
            </a:r>
            <a:r>
              <a:rPr lang="x-none" altLang="zh-CN"/>
              <a:t> ceil(log(n+1))</a:t>
            </a:r>
            <a:r>
              <a:rPr lang="en-US" altLang="x-none"/>
              <a:t> </a:t>
            </a:r>
            <a:r>
              <a:rPr lang="zh-CN" altLang="en-US"/>
              <a:t>层</a:t>
            </a:r>
            <a:r>
              <a:rPr lang="zh-CN" altLang="x-none"/>
              <a:t>。也就是说我们最多只需要</a:t>
            </a:r>
            <a:r>
              <a:rPr lang="x-none" altLang="zh-CN"/>
              <a:t> </a:t>
            </a:r>
            <a:r>
              <a:rPr lang="x-none" altLang="zh-CN">
                <a:sym typeface="+mn-ea"/>
              </a:rPr>
              <a:t>ceil(log(n+1)) </a:t>
            </a:r>
            <a:r>
              <a:rPr lang="zh-CN" altLang="x-none">
                <a:sym typeface="+mn-ea"/>
              </a:rPr>
              <a:t>次大小判断，就能找到任意一个数！因为算法复杂度可以忽略</a:t>
            </a:r>
            <a:r>
              <a:rPr lang="en-US" altLang="zh-CN">
                <a:sym typeface="+mn-ea"/>
              </a:rPr>
              <a:t> </a:t>
            </a:r>
            <a:r>
              <a:rPr lang="x-none" altLang="en-US">
                <a:sym typeface="+mn-ea"/>
              </a:rPr>
              <a:t>+1 -1 </a:t>
            </a:r>
            <a:r>
              <a:rPr lang="zh-CN" altLang="x-none">
                <a:sym typeface="+mn-ea"/>
              </a:rPr>
              <a:t>这些小东西，所以</a:t>
            </a:r>
            <a:r>
              <a:rPr lang="en-US" altLang="zh-CN">
                <a:sym typeface="+mn-ea"/>
              </a:rPr>
              <a:t> set </a:t>
            </a:r>
            <a:r>
              <a:rPr lang="zh-CN" altLang="en-US">
                <a:sym typeface="+mn-ea"/>
              </a:rPr>
              <a:t>查找的最坏</a:t>
            </a:r>
            <a:r>
              <a:rPr lang="zh-CN" altLang="x-none">
                <a:sym typeface="+mn-ea"/>
              </a:rPr>
              <a:t>复杂度是</a:t>
            </a:r>
            <a:r>
              <a:rPr lang="en-US" altLang="zh-CN">
                <a:sym typeface="+mn-ea"/>
              </a:rPr>
              <a:t> </a:t>
            </a:r>
            <a:r>
              <a:rPr lang="x-none" altLang="en-US">
                <a:sym typeface="+mn-ea"/>
              </a:rPr>
              <a:t>O(logn)</a:t>
            </a:r>
            <a:r>
              <a:rPr lang="zh-CN" altLang="x-none">
                <a:sym typeface="+mn-ea"/>
              </a:rPr>
              <a:t>！</a:t>
            </a:r>
            <a:endParaRPr lang="zh-CN" altLang="x-none">
              <a:sym typeface="+mn-ea"/>
            </a:endParaRPr>
          </a:p>
        </p:txBody>
      </p:sp>
      <p:sp>
        <p:nvSpPr>
          <p:cNvPr id="9" name="Rectangles 8"/>
          <p:cNvSpPr/>
          <p:nvPr/>
        </p:nvSpPr>
        <p:spPr>
          <a:xfrm>
            <a:off x="5182235" y="444690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2</a:t>
            </a:r>
            <a:endParaRPr lang="x-none" altLang="en-US"/>
          </a:p>
        </p:txBody>
      </p:sp>
      <p:sp>
        <p:nvSpPr>
          <p:cNvPr id="11" name="Rectangles 10"/>
          <p:cNvSpPr/>
          <p:nvPr/>
        </p:nvSpPr>
        <p:spPr>
          <a:xfrm>
            <a:off x="4579620" y="51136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1</a:t>
            </a:r>
            <a:endParaRPr lang="x-none" altLang="en-US"/>
          </a:p>
        </p:txBody>
      </p:sp>
      <p:sp>
        <p:nvSpPr>
          <p:cNvPr id="13" name="Rectangles 12"/>
          <p:cNvSpPr/>
          <p:nvPr/>
        </p:nvSpPr>
        <p:spPr>
          <a:xfrm>
            <a:off x="5785485" y="51136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4</a:t>
            </a:r>
            <a:endParaRPr lang="en-US"/>
          </a:p>
        </p:txBody>
      </p:sp>
      <p:sp>
        <p:nvSpPr>
          <p:cNvPr id="14" name="Rectangles 13"/>
          <p:cNvSpPr/>
          <p:nvPr/>
        </p:nvSpPr>
        <p:spPr>
          <a:xfrm>
            <a:off x="6400800" y="37801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5</a:t>
            </a:r>
            <a:endParaRPr lang="x-none" altLang="en-US"/>
          </a:p>
        </p:txBody>
      </p:sp>
      <p:sp>
        <p:nvSpPr>
          <p:cNvPr id="15" name="Rectangles 14"/>
          <p:cNvSpPr/>
          <p:nvPr/>
        </p:nvSpPr>
        <p:spPr>
          <a:xfrm>
            <a:off x="7560945" y="444690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8</a:t>
            </a:r>
            <a:endParaRPr lang="x-none" altLang="en-US"/>
          </a:p>
        </p:txBody>
      </p:sp>
      <p:sp>
        <p:nvSpPr>
          <p:cNvPr id="16" name="Rectangles 15"/>
          <p:cNvSpPr/>
          <p:nvPr/>
        </p:nvSpPr>
        <p:spPr>
          <a:xfrm>
            <a:off x="6991350" y="51136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7</a:t>
            </a:r>
            <a:endParaRPr lang="x-none" altLang="en-US"/>
          </a:p>
        </p:txBody>
      </p:sp>
      <p:cxnSp>
        <p:nvCxnSpPr>
          <p:cNvPr id="17" name="Straight Connector 16"/>
          <p:cNvCxnSpPr>
            <a:stCxn id="11" idx="0"/>
            <a:endCxn id="9" idx="2"/>
          </p:cNvCxnSpPr>
          <p:nvPr/>
        </p:nvCxnSpPr>
        <p:spPr>
          <a:xfrm flipV="1">
            <a:off x="4996815" y="4874895"/>
            <a:ext cx="60261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3" idx="0"/>
            <a:endCxn id="9" idx="2"/>
          </p:cNvCxnSpPr>
          <p:nvPr/>
        </p:nvCxnSpPr>
        <p:spPr>
          <a:xfrm flipH="1" flipV="1">
            <a:off x="5599430" y="4874895"/>
            <a:ext cx="603250"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0"/>
            <a:endCxn id="14" idx="2"/>
          </p:cNvCxnSpPr>
          <p:nvPr/>
        </p:nvCxnSpPr>
        <p:spPr>
          <a:xfrm flipV="1">
            <a:off x="5599430" y="4208145"/>
            <a:ext cx="121856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0"/>
            <a:endCxn id="14" idx="2"/>
          </p:cNvCxnSpPr>
          <p:nvPr/>
        </p:nvCxnSpPr>
        <p:spPr>
          <a:xfrm flipH="1" flipV="1">
            <a:off x="6817995" y="4208145"/>
            <a:ext cx="116014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0"/>
            <a:endCxn id="15" idx="2"/>
          </p:cNvCxnSpPr>
          <p:nvPr/>
        </p:nvCxnSpPr>
        <p:spPr>
          <a:xfrm flipV="1">
            <a:off x="7408545" y="4874895"/>
            <a:ext cx="569595" cy="23876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s 4"/>
          <p:cNvSpPr/>
          <p:nvPr/>
        </p:nvSpPr>
        <p:spPr>
          <a:xfrm>
            <a:off x="1510030" y="372935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b="1"/>
              <a:t>4</a:t>
            </a:r>
            <a:endParaRPr lang="x-none" altLang="en-US" b="1"/>
          </a:p>
        </p:txBody>
      </p:sp>
      <p:sp>
        <p:nvSpPr>
          <p:cNvPr id="6" name="Text Box 5"/>
          <p:cNvSpPr txBox="1"/>
          <p:nvPr/>
        </p:nvSpPr>
        <p:spPr>
          <a:xfrm>
            <a:off x="231140" y="3759200"/>
            <a:ext cx="1097280" cy="368300"/>
          </a:xfrm>
          <a:prstGeom prst="rect">
            <a:avLst/>
          </a:prstGeom>
          <a:noFill/>
        </p:spPr>
        <p:txBody>
          <a:bodyPr wrap="none" rtlCol="0">
            <a:spAutoFit/>
          </a:bodyPr>
          <a:p>
            <a:r>
              <a:rPr lang="zh-CN" altLang="en-US"/>
              <a:t>要找的数</a:t>
            </a:r>
            <a:endParaRPr lang="zh-CN" altLang="en-US"/>
          </a:p>
        </p:txBody>
      </p:sp>
      <p:sp>
        <p:nvSpPr>
          <p:cNvPr id="23" name="Left Arrow 22"/>
          <p:cNvSpPr/>
          <p:nvPr/>
        </p:nvSpPr>
        <p:spPr>
          <a:xfrm>
            <a:off x="6724015" y="4127500"/>
            <a:ext cx="188595" cy="165735"/>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sp>
        <p:nvSpPr>
          <p:cNvPr id="7" name="Left Arrow 6"/>
          <p:cNvSpPr/>
          <p:nvPr/>
        </p:nvSpPr>
        <p:spPr>
          <a:xfrm rot="10800000">
            <a:off x="5504815" y="4810125"/>
            <a:ext cx="188595" cy="165735"/>
          </a:xfrm>
          <a:prstGeom prst="leftArrow">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32" name="L-Shape 31"/>
          <p:cNvSpPr/>
          <p:nvPr/>
        </p:nvSpPr>
        <p:spPr>
          <a:xfrm rot="18900000">
            <a:off x="6092190" y="5417820"/>
            <a:ext cx="303530" cy="140335"/>
          </a:xfrm>
          <a:prstGeom prst="corner">
            <a:avLst>
              <a:gd name="adj1" fmla="val 40746"/>
              <a:gd name="adj2" fmla="val 3879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sp>
        <p:nvSpPr>
          <p:cNvPr id="10" name="Left Brace 9"/>
          <p:cNvSpPr/>
          <p:nvPr/>
        </p:nvSpPr>
        <p:spPr>
          <a:xfrm>
            <a:off x="4145280" y="3674745"/>
            <a:ext cx="282575" cy="19424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12" name="Text Box 11"/>
          <p:cNvSpPr txBox="1"/>
          <p:nvPr/>
        </p:nvSpPr>
        <p:spPr>
          <a:xfrm>
            <a:off x="1943100" y="4476750"/>
            <a:ext cx="2202180" cy="368300"/>
          </a:xfrm>
          <a:prstGeom prst="rect">
            <a:avLst/>
          </a:prstGeom>
          <a:noFill/>
        </p:spPr>
        <p:txBody>
          <a:bodyPr wrap="none" rtlCol="0">
            <a:spAutoFit/>
          </a:bodyPr>
          <a:p>
            <a:r>
              <a:rPr lang="x-none" altLang="en-US">
                <a:solidFill>
                  <a:schemeClr val="bg1">
                    <a:lumMod val="50000"/>
                  </a:schemeClr>
                </a:solidFill>
              </a:rPr>
              <a:t>ceil(log(6+1)) </a:t>
            </a:r>
            <a:r>
              <a:rPr lang="en-US" altLang="x-none">
                <a:solidFill>
                  <a:schemeClr val="bg1">
                    <a:lumMod val="50000"/>
                  </a:schemeClr>
                </a:solidFill>
              </a:rPr>
              <a:t>= </a:t>
            </a:r>
            <a:r>
              <a:rPr lang="x-none" altLang="en-US">
                <a:solidFill>
                  <a:schemeClr val="bg1">
                    <a:lumMod val="50000"/>
                  </a:schemeClr>
                </a:solidFill>
              </a:rPr>
              <a:t>3</a:t>
            </a:r>
            <a:r>
              <a:rPr lang="en-US" altLang="x-none">
                <a:solidFill>
                  <a:schemeClr val="bg1">
                    <a:lumMod val="50000"/>
                  </a:schemeClr>
                </a:solidFill>
              </a:rPr>
              <a:t> </a:t>
            </a:r>
            <a:r>
              <a:rPr lang="zh-CN" altLang="x-none">
                <a:solidFill>
                  <a:schemeClr val="bg1">
                    <a:lumMod val="50000"/>
                  </a:schemeClr>
                </a:solidFill>
              </a:rPr>
              <a:t>层</a:t>
            </a:r>
            <a:endParaRPr lang="zh-CN" altLang="x-none">
              <a:solidFill>
                <a:schemeClr val="bg1">
                  <a:lumMod val="50000"/>
                </a:schemeClr>
              </a:solidFill>
            </a:endParaRPr>
          </a:p>
        </p:txBody>
      </p:sp>
      <p:sp>
        <p:nvSpPr>
          <p:cNvPr id="22" name="Down Arrow 21"/>
          <p:cNvSpPr/>
          <p:nvPr/>
        </p:nvSpPr>
        <p:spPr>
          <a:xfrm rot="10800000">
            <a:off x="6032500" y="5685790"/>
            <a:ext cx="326390" cy="86233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24" name="Text Box 23"/>
          <p:cNvSpPr txBox="1"/>
          <p:nvPr/>
        </p:nvSpPr>
        <p:spPr>
          <a:xfrm>
            <a:off x="5389880" y="5911850"/>
            <a:ext cx="697230" cy="368300"/>
          </a:xfrm>
          <a:prstGeom prst="rect">
            <a:avLst/>
          </a:prstGeom>
          <a:noFill/>
        </p:spPr>
        <p:txBody>
          <a:bodyPr wrap="none" rtlCol="0">
            <a:spAutoFit/>
          </a:bodyPr>
          <a:p>
            <a:r>
              <a:rPr lang="x-none" altLang="en-US" b="1"/>
              <a:t>4</a:t>
            </a:r>
            <a:r>
              <a:rPr lang="x-none" altLang="en-US"/>
              <a:t> &lt; ?</a:t>
            </a:r>
            <a:endParaRPr lang="x-none"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从</a:t>
            </a:r>
            <a:r>
              <a:rPr lang="en-US" altLang="zh-CN"/>
              <a:t> set </a:t>
            </a:r>
            <a:r>
              <a:rPr lang="zh-CN" altLang="en-US"/>
              <a:t>到</a:t>
            </a:r>
            <a:r>
              <a:rPr lang="en-US" altLang="zh-CN"/>
              <a:t> map</a:t>
            </a:r>
            <a:r>
              <a:rPr lang="zh-CN" altLang="en-US"/>
              <a:t>：无非是外挂了个值类型</a:t>
            </a:r>
            <a:endParaRPr lang="zh-CN" altLang="en-US"/>
          </a:p>
        </p:txBody>
      </p:sp>
      <p:sp>
        <p:nvSpPr>
          <p:cNvPr id="3" name="Content Placeholder 2"/>
          <p:cNvSpPr>
            <a:spLocks noGrp="1"/>
          </p:cNvSpPr>
          <p:nvPr>
            <p:ph idx="1"/>
          </p:nvPr>
        </p:nvSpPr>
        <p:spPr/>
        <p:txBody>
          <a:bodyPr/>
          <a:p>
            <a:r>
              <a:rPr lang="zh-CN" altLang="en-US"/>
              <a:t>刚刚说明了</a:t>
            </a:r>
            <a:r>
              <a:rPr lang="en-US" altLang="zh-CN"/>
              <a:t> set</a:t>
            </a:r>
            <a:r>
              <a:rPr lang="x-none" altLang="en-US"/>
              <a:t>&lt;K&gt; </a:t>
            </a:r>
            <a:r>
              <a:rPr lang="zh-CN" altLang="x-none"/>
              <a:t>是如何在</a:t>
            </a:r>
            <a:r>
              <a:rPr lang="en-US" altLang="zh-CN"/>
              <a:t> O</a:t>
            </a:r>
            <a:r>
              <a:rPr lang="x-none" altLang="en-US"/>
              <a:t>(logn) </a:t>
            </a:r>
            <a:r>
              <a:rPr lang="zh-CN" altLang="x-none"/>
              <a:t>复杂度内找到任意元素的。</a:t>
            </a:r>
            <a:endParaRPr lang="zh-CN" altLang="x-none"/>
          </a:p>
          <a:p>
            <a:r>
              <a:rPr lang="x-none" altLang="zh-CN"/>
              <a:t>map&lt;K, V&gt;</a:t>
            </a:r>
            <a:r>
              <a:rPr lang="en-US" altLang="x-none"/>
              <a:t> </a:t>
            </a:r>
            <a:r>
              <a:rPr lang="zh-CN" altLang="en-US"/>
              <a:t>也一样，只不过是在每个</a:t>
            </a:r>
            <a:r>
              <a:rPr lang="x-none" altLang="zh-CN"/>
              <a:t> K </a:t>
            </a:r>
            <a:r>
              <a:rPr lang="zh-CN" altLang="en-US"/>
              <a:t>后面外挂了一个</a:t>
            </a:r>
            <a:r>
              <a:rPr lang="en-US" altLang="zh-CN"/>
              <a:t> V </a:t>
            </a:r>
            <a:r>
              <a:rPr lang="zh-CN" altLang="en-US"/>
              <a:t>类型。</a:t>
            </a:r>
            <a:endParaRPr lang="zh-CN" altLang="en-US"/>
          </a:p>
          <a:p>
            <a:r>
              <a:rPr lang="zh-CN" altLang="en-US"/>
              <a:t>排序时只针对</a:t>
            </a:r>
            <a:r>
              <a:rPr lang="en-US" altLang="zh-CN"/>
              <a:t> K </a:t>
            </a:r>
            <a:r>
              <a:rPr lang="zh-CN" altLang="en-US"/>
              <a:t>进行排序，而</a:t>
            </a:r>
            <a:r>
              <a:rPr lang="en-US" altLang="zh-CN"/>
              <a:t> V </a:t>
            </a:r>
            <a:r>
              <a:rPr lang="zh-CN" altLang="en-US"/>
              <a:t>不参与排序，是个旁观者。</a:t>
            </a:r>
            <a:endParaRPr lang="zh-CN" altLang="en-US"/>
          </a:p>
          <a:p>
            <a:r>
              <a:rPr lang="zh-CN" altLang="en-US"/>
              <a:t>查找时，不是返回</a:t>
            </a:r>
            <a:r>
              <a:rPr lang="en-US" altLang="zh-CN"/>
              <a:t> K</a:t>
            </a:r>
            <a:r>
              <a:rPr lang="zh-CN" altLang="en-US"/>
              <a:t>，而是返回他后面挂的</a:t>
            </a:r>
            <a:r>
              <a:rPr lang="en-US" altLang="zh-CN"/>
              <a:t> V</a:t>
            </a:r>
            <a:r>
              <a:rPr lang="zh-CN" altLang="en-US"/>
              <a:t>，是个冒名者。</a:t>
            </a:r>
            <a:endParaRPr lang="zh-CN" altLang="en-US"/>
          </a:p>
          <a:p>
            <a:r>
              <a:rPr lang="zh-CN" altLang="en-US"/>
              <a:t>就是说，苦劳都是</a:t>
            </a:r>
            <a:r>
              <a:rPr lang="en-US" altLang="zh-CN"/>
              <a:t> K </a:t>
            </a:r>
            <a:r>
              <a:rPr lang="zh-CN" altLang="en-US"/>
              <a:t>的，功劳都是</a:t>
            </a:r>
            <a:r>
              <a:rPr lang="en-US" altLang="zh-CN"/>
              <a:t> V </a:t>
            </a:r>
            <a:r>
              <a:rPr lang="zh-CN" altLang="en-US"/>
              <a:t>的。就这两点区别，示意图：</a:t>
            </a:r>
            <a:endParaRPr lang="zh-CN" altLang="en-US"/>
          </a:p>
        </p:txBody>
      </p:sp>
      <p:sp>
        <p:nvSpPr>
          <p:cNvPr id="4" name="Rectangles 3"/>
          <p:cNvSpPr/>
          <p:nvPr/>
        </p:nvSpPr>
        <p:spPr>
          <a:xfrm>
            <a:off x="1645285" y="5353050"/>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k</a:t>
            </a:r>
            <a:endParaRPr lang="x-none" altLang="en-US"/>
          </a:p>
        </p:txBody>
      </p:sp>
      <p:sp>
        <p:nvSpPr>
          <p:cNvPr id="5" name="Rectangles 4"/>
          <p:cNvSpPr/>
          <p:nvPr/>
        </p:nvSpPr>
        <p:spPr>
          <a:xfrm>
            <a:off x="1042670" y="6019800"/>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k</a:t>
            </a:r>
            <a:endParaRPr lang="x-none" altLang="en-US"/>
          </a:p>
        </p:txBody>
      </p:sp>
      <p:sp>
        <p:nvSpPr>
          <p:cNvPr id="6" name="Rectangles 5"/>
          <p:cNvSpPr/>
          <p:nvPr/>
        </p:nvSpPr>
        <p:spPr>
          <a:xfrm>
            <a:off x="2248535" y="6019800"/>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k</a:t>
            </a:r>
            <a:endParaRPr lang="x-none" altLang="en-US"/>
          </a:p>
        </p:txBody>
      </p:sp>
      <p:sp>
        <p:nvSpPr>
          <p:cNvPr id="7" name="Rectangles 6"/>
          <p:cNvSpPr/>
          <p:nvPr/>
        </p:nvSpPr>
        <p:spPr>
          <a:xfrm>
            <a:off x="2863850" y="4686300"/>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k</a:t>
            </a:r>
            <a:endParaRPr lang="x-none" altLang="en-US"/>
          </a:p>
        </p:txBody>
      </p:sp>
      <p:sp>
        <p:nvSpPr>
          <p:cNvPr id="8" name="Rectangles 7"/>
          <p:cNvSpPr/>
          <p:nvPr/>
        </p:nvSpPr>
        <p:spPr>
          <a:xfrm>
            <a:off x="4023995" y="5353050"/>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k</a:t>
            </a:r>
            <a:endParaRPr lang="x-none" altLang="en-US"/>
          </a:p>
        </p:txBody>
      </p:sp>
      <p:sp>
        <p:nvSpPr>
          <p:cNvPr id="10" name="Rectangles 9"/>
          <p:cNvSpPr/>
          <p:nvPr/>
        </p:nvSpPr>
        <p:spPr>
          <a:xfrm>
            <a:off x="3454400" y="6019800"/>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k</a:t>
            </a:r>
            <a:endParaRPr lang="x-none" altLang="en-US"/>
          </a:p>
        </p:txBody>
      </p:sp>
      <p:cxnSp>
        <p:nvCxnSpPr>
          <p:cNvPr id="12" name="Straight Connector 11"/>
          <p:cNvCxnSpPr>
            <a:stCxn id="5" idx="0"/>
            <a:endCxn id="4" idx="2"/>
          </p:cNvCxnSpPr>
          <p:nvPr/>
        </p:nvCxnSpPr>
        <p:spPr>
          <a:xfrm flipV="1">
            <a:off x="1459865" y="5781040"/>
            <a:ext cx="60261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0"/>
            <a:endCxn id="4" idx="2"/>
          </p:cNvCxnSpPr>
          <p:nvPr/>
        </p:nvCxnSpPr>
        <p:spPr>
          <a:xfrm flipH="1" flipV="1">
            <a:off x="2062480" y="5781040"/>
            <a:ext cx="603250"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4" idx="0"/>
            <a:endCxn id="7" idx="2"/>
          </p:cNvCxnSpPr>
          <p:nvPr/>
        </p:nvCxnSpPr>
        <p:spPr>
          <a:xfrm flipV="1">
            <a:off x="2062480" y="5114290"/>
            <a:ext cx="121856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0"/>
            <a:endCxn id="7" idx="2"/>
          </p:cNvCxnSpPr>
          <p:nvPr/>
        </p:nvCxnSpPr>
        <p:spPr>
          <a:xfrm flipH="1" flipV="1">
            <a:off x="3281045" y="5114290"/>
            <a:ext cx="116014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0" idx="0"/>
            <a:endCxn id="8" idx="2"/>
          </p:cNvCxnSpPr>
          <p:nvPr/>
        </p:nvCxnSpPr>
        <p:spPr>
          <a:xfrm flipV="1">
            <a:off x="3871595" y="5781040"/>
            <a:ext cx="569595" cy="238760"/>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s 25"/>
          <p:cNvSpPr/>
          <p:nvPr/>
        </p:nvSpPr>
        <p:spPr>
          <a:xfrm>
            <a:off x="8053070" y="5353050"/>
            <a:ext cx="417195"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k</a:t>
            </a:r>
            <a:endParaRPr lang="x-none" altLang="en-US"/>
          </a:p>
        </p:txBody>
      </p:sp>
      <p:sp>
        <p:nvSpPr>
          <p:cNvPr id="27" name="Rectangles 26"/>
          <p:cNvSpPr/>
          <p:nvPr/>
        </p:nvSpPr>
        <p:spPr>
          <a:xfrm>
            <a:off x="7450455" y="6019800"/>
            <a:ext cx="417195"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k</a:t>
            </a:r>
            <a:endParaRPr lang="x-none" altLang="en-US"/>
          </a:p>
        </p:txBody>
      </p:sp>
      <p:sp>
        <p:nvSpPr>
          <p:cNvPr id="28" name="Rectangles 27"/>
          <p:cNvSpPr/>
          <p:nvPr/>
        </p:nvSpPr>
        <p:spPr>
          <a:xfrm>
            <a:off x="8656320" y="6019800"/>
            <a:ext cx="41910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k</a:t>
            </a:r>
            <a:endParaRPr lang="x-none" altLang="en-US"/>
          </a:p>
        </p:txBody>
      </p:sp>
      <p:sp>
        <p:nvSpPr>
          <p:cNvPr id="29" name="Rectangles 28"/>
          <p:cNvSpPr/>
          <p:nvPr/>
        </p:nvSpPr>
        <p:spPr>
          <a:xfrm>
            <a:off x="9271635" y="4686300"/>
            <a:ext cx="417195"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k</a:t>
            </a:r>
            <a:endParaRPr lang="x-none" altLang="en-US"/>
          </a:p>
        </p:txBody>
      </p:sp>
      <p:sp>
        <p:nvSpPr>
          <p:cNvPr id="30" name="Rectangles 29"/>
          <p:cNvSpPr/>
          <p:nvPr/>
        </p:nvSpPr>
        <p:spPr>
          <a:xfrm>
            <a:off x="10431780" y="5353050"/>
            <a:ext cx="417195"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k</a:t>
            </a:r>
            <a:endParaRPr lang="x-none" altLang="en-US"/>
          </a:p>
        </p:txBody>
      </p:sp>
      <p:sp>
        <p:nvSpPr>
          <p:cNvPr id="31" name="Rectangles 30"/>
          <p:cNvSpPr/>
          <p:nvPr/>
        </p:nvSpPr>
        <p:spPr>
          <a:xfrm>
            <a:off x="9862185" y="6019800"/>
            <a:ext cx="423545"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US"/>
              <a:t>k</a:t>
            </a:r>
            <a:endParaRPr lang="x-none" altLang="en-US"/>
          </a:p>
        </p:txBody>
      </p:sp>
      <p:cxnSp>
        <p:nvCxnSpPr>
          <p:cNvPr id="32" name="Straight Connector 31"/>
          <p:cNvCxnSpPr>
            <a:stCxn id="27" idx="0"/>
            <a:endCxn id="26" idx="2"/>
          </p:cNvCxnSpPr>
          <p:nvPr/>
        </p:nvCxnSpPr>
        <p:spPr>
          <a:xfrm flipV="1">
            <a:off x="7659370" y="5781040"/>
            <a:ext cx="60261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8" idx="0"/>
            <a:endCxn id="26" idx="2"/>
          </p:cNvCxnSpPr>
          <p:nvPr/>
        </p:nvCxnSpPr>
        <p:spPr>
          <a:xfrm flipH="1" flipV="1">
            <a:off x="8261985" y="5781040"/>
            <a:ext cx="60388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6" idx="0"/>
            <a:endCxn id="29" idx="2"/>
          </p:cNvCxnSpPr>
          <p:nvPr/>
        </p:nvCxnSpPr>
        <p:spPr>
          <a:xfrm flipV="1">
            <a:off x="8261985" y="5114290"/>
            <a:ext cx="121856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0" idx="0"/>
            <a:endCxn id="29" idx="2"/>
          </p:cNvCxnSpPr>
          <p:nvPr/>
        </p:nvCxnSpPr>
        <p:spPr>
          <a:xfrm flipH="1" flipV="1">
            <a:off x="9480550" y="5114290"/>
            <a:ext cx="1160145" cy="23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1" idx="0"/>
            <a:endCxn id="30" idx="2"/>
          </p:cNvCxnSpPr>
          <p:nvPr/>
        </p:nvCxnSpPr>
        <p:spPr>
          <a:xfrm flipV="1">
            <a:off x="10074275" y="5781040"/>
            <a:ext cx="566420" cy="238760"/>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s 36"/>
          <p:cNvSpPr/>
          <p:nvPr/>
        </p:nvSpPr>
        <p:spPr>
          <a:xfrm>
            <a:off x="7867650" y="6019800"/>
            <a:ext cx="417195" cy="427990"/>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x-none" altLang="en-US"/>
              <a:t>v</a:t>
            </a:r>
            <a:endParaRPr lang="x-none" altLang="en-US"/>
          </a:p>
        </p:txBody>
      </p:sp>
      <p:sp>
        <p:nvSpPr>
          <p:cNvPr id="38" name="Rectangles 37"/>
          <p:cNvSpPr/>
          <p:nvPr/>
        </p:nvSpPr>
        <p:spPr>
          <a:xfrm>
            <a:off x="9075420" y="6019800"/>
            <a:ext cx="417195" cy="427990"/>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x-none" altLang="en-US"/>
              <a:t>v</a:t>
            </a:r>
            <a:endParaRPr lang="x-none" altLang="en-US"/>
          </a:p>
        </p:txBody>
      </p:sp>
      <p:sp>
        <p:nvSpPr>
          <p:cNvPr id="39" name="Rectangles 38"/>
          <p:cNvSpPr/>
          <p:nvPr/>
        </p:nvSpPr>
        <p:spPr>
          <a:xfrm>
            <a:off x="8470265" y="5353050"/>
            <a:ext cx="417195" cy="427990"/>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x-none" altLang="en-US"/>
              <a:t>v</a:t>
            </a:r>
            <a:endParaRPr lang="x-none" altLang="en-US"/>
          </a:p>
        </p:txBody>
      </p:sp>
      <p:sp>
        <p:nvSpPr>
          <p:cNvPr id="40" name="Rectangles 39"/>
          <p:cNvSpPr/>
          <p:nvPr/>
        </p:nvSpPr>
        <p:spPr>
          <a:xfrm>
            <a:off x="9688830" y="4686300"/>
            <a:ext cx="417195" cy="427990"/>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x-none" altLang="en-US"/>
              <a:t>v</a:t>
            </a:r>
            <a:endParaRPr lang="x-none" altLang="en-US"/>
          </a:p>
        </p:txBody>
      </p:sp>
      <p:sp>
        <p:nvSpPr>
          <p:cNvPr id="41" name="Rectangles 40"/>
          <p:cNvSpPr/>
          <p:nvPr/>
        </p:nvSpPr>
        <p:spPr>
          <a:xfrm>
            <a:off x="10848975" y="5353050"/>
            <a:ext cx="417195" cy="427990"/>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x-none" altLang="en-US"/>
              <a:t>v</a:t>
            </a:r>
            <a:endParaRPr lang="x-none" altLang="en-US"/>
          </a:p>
        </p:txBody>
      </p:sp>
      <p:sp>
        <p:nvSpPr>
          <p:cNvPr id="42" name="Rectangles 41"/>
          <p:cNvSpPr/>
          <p:nvPr/>
        </p:nvSpPr>
        <p:spPr>
          <a:xfrm>
            <a:off x="10283190" y="6019800"/>
            <a:ext cx="417195" cy="427990"/>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r>
              <a:rPr lang="x-none" altLang="en-US"/>
              <a:t>v</a:t>
            </a:r>
            <a:endParaRPr lang="x-none" altLang="en-US"/>
          </a:p>
        </p:txBody>
      </p:sp>
      <p:sp>
        <p:nvSpPr>
          <p:cNvPr id="43" name="Text Box 42"/>
          <p:cNvSpPr txBox="1"/>
          <p:nvPr/>
        </p:nvSpPr>
        <p:spPr>
          <a:xfrm>
            <a:off x="2827655" y="4079240"/>
            <a:ext cx="906780" cy="368300"/>
          </a:xfrm>
          <a:prstGeom prst="rect">
            <a:avLst/>
          </a:prstGeom>
          <a:noFill/>
        </p:spPr>
        <p:txBody>
          <a:bodyPr wrap="none" rtlCol="0">
            <a:spAutoFit/>
          </a:bodyPr>
          <a:p>
            <a:r>
              <a:rPr lang="x-none" altLang="en-US"/>
              <a:t>set&lt;K&gt;</a:t>
            </a:r>
            <a:endParaRPr lang="x-none" altLang="en-US"/>
          </a:p>
        </p:txBody>
      </p:sp>
      <p:sp>
        <p:nvSpPr>
          <p:cNvPr id="44" name="Text Box 43"/>
          <p:cNvSpPr txBox="1"/>
          <p:nvPr/>
        </p:nvSpPr>
        <p:spPr>
          <a:xfrm>
            <a:off x="9003030" y="4079240"/>
            <a:ext cx="1325880" cy="368300"/>
          </a:xfrm>
          <a:prstGeom prst="rect">
            <a:avLst/>
          </a:prstGeom>
          <a:noFill/>
        </p:spPr>
        <p:txBody>
          <a:bodyPr wrap="none" rtlCol="0">
            <a:spAutoFit/>
          </a:bodyPr>
          <a:p>
            <a:r>
              <a:rPr lang="x-none" altLang="en-US"/>
              <a:t>map&lt;K, V&gt;</a:t>
            </a:r>
            <a:endParaRPr lang="x-none"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8215630" y="3351530"/>
            <a:ext cx="3976370" cy="3506470"/>
          </a:xfrm>
          <a:prstGeom prst="rect">
            <a:avLst/>
          </a:prstGeom>
        </p:spPr>
      </p:pic>
      <p:sp>
        <p:nvSpPr>
          <p:cNvPr id="6" name="Title 5"/>
          <p:cNvSpPr>
            <a:spLocks noGrp="1"/>
          </p:cNvSpPr>
          <p:nvPr>
            <p:ph type="title"/>
          </p:nvPr>
        </p:nvSpPr>
        <p:spPr/>
        <p:txBody>
          <a:bodyPr/>
          <a:p>
            <a:r>
              <a:rPr lang="zh-CN" altLang="en-US"/>
              <a:t>第二章：读取与写入</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map </a:t>
            </a:r>
            <a:r>
              <a:rPr lang="zh-CN" altLang="en-US"/>
              <a:t>更便捷的接口</a:t>
            </a:r>
            <a:endParaRPr lang="zh-CN" altLang="en-US"/>
          </a:p>
        </p:txBody>
      </p:sp>
      <p:sp>
        <p:nvSpPr>
          <p:cNvPr id="3" name="Content Placeholder 2"/>
          <p:cNvSpPr>
            <a:spLocks noGrp="1"/>
          </p:cNvSpPr>
          <p:nvPr>
            <p:ph idx="1"/>
          </p:nvPr>
        </p:nvSpPr>
        <p:spPr/>
        <p:txBody>
          <a:bodyPr/>
          <a:p>
            <a:r>
              <a:rPr lang="zh-CN" altLang="en-US"/>
              <a:t>刚刚通过</a:t>
            </a:r>
            <a:r>
              <a:rPr lang="en-US" altLang="zh-CN"/>
              <a:t> find </a:t>
            </a:r>
            <a:r>
              <a:rPr lang="zh-CN" altLang="en-US"/>
              <a:t>返回的迭代器查找元素的方法，虽然是完备的，但使用起来较为复杂，不够简洁。通常我们只是想要根据</a:t>
            </a:r>
            <a:r>
              <a:rPr lang="en-US" altLang="zh-CN"/>
              <a:t> K </a:t>
            </a:r>
            <a:r>
              <a:rPr lang="zh-CN" altLang="en-US"/>
              <a:t>找出相应的</a:t>
            </a:r>
            <a:r>
              <a:rPr lang="en-US" altLang="zh-CN"/>
              <a:t> V </a:t>
            </a:r>
            <a:r>
              <a:rPr lang="zh-CN" altLang="en-US"/>
              <a:t>而已，不想了解太多迭代器细节。</a:t>
            </a:r>
            <a:endParaRPr lang="zh-CN" altLang="en-US"/>
          </a:p>
          <a:p>
            <a:r>
              <a:rPr lang="zh-CN" altLang="en-US"/>
              <a:t>为此，</a:t>
            </a:r>
            <a:r>
              <a:rPr lang="en-US" altLang="zh-CN"/>
              <a:t>map </a:t>
            </a:r>
            <a:r>
              <a:rPr lang="zh-CN" altLang="en-US"/>
              <a:t>还提供了两个符合直观的查找元素的接口，一曰</a:t>
            </a:r>
            <a:r>
              <a:rPr lang="en-US" altLang="zh-CN"/>
              <a:t> </a:t>
            </a:r>
            <a:r>
              <a:rPr lang="x-none" altLang="en-US"/>
              <a:t>[]</a:t>
            </a:r>
            <a:r>
              <a:rPr lang="zh-CN" altLang="x-none"/>
              <a:t>，二曰</a:t>
            </a:r>
            <a:r>
              <a:rPr lang="en-US" altLang="zh-CN"/>
              <a:t> </a:t>
            </a:r>
            <a:r>
              <a:rPr lang="x-none" altLang="en-US"/>
              <a:t>at</a:t>
            </a:r>
            <a:r>
              <a:rPr lang="zh-CN" altLang="x-none"/>
              <a:t>。</a:t>
            </a:r>
            <a:endParaRPr lang="zh-CN" altLang="x-none"/>
          </a:p>
          <a:p>
            <a:r>
              <a:rPr lang="en-US" altLang="zh-CN"/>
              <a:t>find </a:t>
            </a:r>
            <a:r>
              <a:rPr lang="zh-CN" altLang="en-US"/>
              <a:t>返回的迭代器需要先解引用获取</a:t>
            </a:r>
            <a:r>
              <a:rPr lang="en-US" altLang="zh-CN"/>
              <a:t> </a:t>
            </a:r>
            <a:r>
              <a:rPr lang="x-none" altLang="en-US"/>
              <a:t>-&gt;</a:t>
            </a:r>
            <a:r>
              <a:rPr lang="en-US" altLang="zh-CN"/>
              <a:t>second</a:t>
            </a:r>
            <a:r>
              <a:rPr lang="x-none" altLang="en-US"/>
              <a:t> </a:t>
            </a:r>
            <a:r>
              <a:rPr lang="zh-CN" altLang="x-none"/>
              <a:t>才能得到</a:t>
            </a:r>
            <a:r>
              <a:rPr lang="en-US" altLang="zh-CN"/>
              <a:t> V</a:t>
            </a:r>
            <a:r>
              <a:rPr lang="zh-CN" altLang="en-US"/>
              <a:t>，而</a:t>
            </a:r>
            <a:r>
              <a:rPr lang="en-US" altLang="zh-CN"/>
              <a:t> </a:t>
            </a:r>
            <a:r>
              <a:rPr lang="x-none" altLang="en-US"/>
              <a:t>[] </a:t>
            </a:r>
            <a:r>
              <a:rPr lang="zh-CN" altLang="x-none"/>
              <a:t>和</a:t>
            </a:r>
            <a:r>
              <a:rPr lang="en-US" altLang="zh-CN"/>
              <a:t> </a:t>
            </a:r>
            <a:r>
              <a:rPr lang="x-none" altLang="en-US"/>
              <a:t>at </a:t>
            </a:r>
            <a:r>
              <a:rPr lang="zh-CN" altLang="x-none"/>
              <a:t>可以</a:t>
            </a:r>
            <a:r>
              <a:rPr lang="zh-CN" altLang="x-none">
                <a:sym typeface="+mn-ea"/>
              </a:rPr>
              <a:t>直接返回</a:t>
            </a:r>
            <a:r>
              <a:rPr lang="en-US" altLang="zh-CN">
                <a:sym typeface="+mn-ea"/>
              </a:rPr>
              <a:t> V</a:t>
            </a:r>
            <a:r>
              <a:rPr lang="zh-CN" altLang="en-US">
                <a:sym typeface="+mn-ea"/>
              </a:rPr>
              <a:t>。</a:t>
            </a:r>
            <a:endParaRPr lang="en-US" altLang="zh-CN">
              <a:sym typeface="+mn-ea"/>
            </a:endParaRPr>
          </a:p>
          <a:p>
            <a:r>
              <a:rPr lang="zh-CN" altLang="en-US"/>
              <a:t>（</a:t>
            </a:r>
            <a:r>
              <a:rPr lang="en-US" altLang="zh-CN"/>
              <a:t>K</a:t>
            </a:r>
            <a:r>
              <a:rPr lang="zh-CN" altLang="en-US"/>
              <a:t>：这下俺只有苦劳力</a:t>
            </a:r>
            <a:r>
              <a:rPr lang="x-none" altLang="zh-CN"/>
              <a:t>!</a:t>
            </a:r>
            <a:r>
              <a:rPr lang="zh-CN" altLang="en-US"/>
              <a:t>）</a:t>
            </a:r>
            <a:endParaRPr lang="zh-CN" altLang="en-US"/>
          </a:p>
          <a:p>
            <a:r>
              <a:rPr lang="zh-CN" altLang="en-US"/>
              <a:t>那么他们两个又有什么区别呢？很多新手都分不清他俩，可能只认识</a:t>
            </a:r>
            <a:r>
              <a:rPr lang="en-US" altLang="zh-CN"/>
              <a:t> </a:t>
            </a:r>
            <a:r>
              <a:rPr lang="x-none" altLang="en-US"/>
              <a:t>[]</a:t>
            </a:r>
            <a:r>
              <a:rPr lang="zh-CN" altLang="en-US"/>
              <a:t>。</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读取</a:t>
            </a:r>
            <a:r>
              <a:rPr lang="en-US" altLang="zh-CN"/>
              <a:t> map </a:t>
            </a:r>
            <a:r>
              <a:rPr lang="zh-CN" altLang="en-US"/>
              <a:t>元素</a:t>
            </a:r>
            <a:endParaRPr lang="zh-CN" altLang="en-US"/>
          </a:p>
        </p:txBody>
      </p:sp>
      <p:sp>
        <p:nvSpPr>
          <p:cNvPr id="3" name="Content Placeholder 2"/>
          <p:cNvSpPr>
            <a:spLocks noGrp="1"/>
          </p:cNvSpPr>
          <p:nvPr>
            <p:ph idx="1"/>
          </p:nvPr>
        </p:nvSpPr>
        <p:spPr>
          <a:xfrm>
            <a:off x="647700" y="1825625"/>
            <a:ext cx="11058525" cy="4351655"/>
          </a:xfrm>
        </p:spPr>
        <p:txBody>
          <a:bodyPr/>
          <a:p>
            <a:r>
              <a:rPr lang="x-none" altLang="en-US">
                <a:sym typeface="+mn-ea"/>
              </a:rPr>
              <a:t>map&lt;string, int&gt; m;</a:t>
            </a:r>
            <a:endParaRPr lang="x-none" altLang="en-US">
              <a:sym typeface="+mn-ea"/>
            </a:endParaRPr>
          </a:p>
          <a:p>
            <a:r>
              <a:rPr lang="zh-CN" altLang="x-none">
                <a:sym typeface="+mn-ea"/>
              </a:rPr>
              <a:t>读取</a:t>
            </a:r>
            <a:r>
              <a:rPr lang="en-US" altLang="zh-CN">
                <a:sym typeface="+mn-ea"/>
              </a:rPr>
              <a:t> map </a:t>
            </a:r>
            <a:r>
              <a:rPr lang="zh-CN" altLang="en-US">
                <a:sym typeface="+mn-ea"/>
              </a:rPr>
              <a:t>中指定键值的元素有两种方法。</a:t>
            </a:r>
            <a:endParaRPr lang="en-US">
              <a:sym typeface="+mn-ea"/>
            </a:endParaRPr>
          </a:p>
          <a:p>
            <a:r>
              <a:rPr lang="x-none" altLang="en-US">
                <a:sym typeface="+mn-ea"/>
              </a:rPr>
              <a:t>val = </a:t>
            </a:r>
            <a:r>
              <a:rPr lang="en-US">
                <a:sym typeface="+mn-ea"/>
              </a:rPr>
              <a:t>m[</a:t>
            </a:r>
            <a:r>
              <a:rPr lang="x-none" altLang="en-US">
                <a:sym typeface="+mn-ea"/>
              </a:rPr>
              <a:t>“</a:t>
            </a:r>
            <a:r>
              <a:rPr lang="en-US">
                <a:sym typeface="+mn-ea"/>
              </a:rPr>
              <a:t>key</a:t>
            </a:r>
            <a:r>
              <a:rPr lang="x-none" altLang="en-US">
                <a:sym typeface="+mn-ea"/>
              </a:rPr>
              <a:t>”];</a:t>
            </a:r>
            <a:r>
              <a:rPr lang="x-none" altLang="zh-CN">
                <a:sym typeface="+mn-ea"/>
              </a:rPr>
              <a:t> </a:t>
            </a:r>
            <a:r>
              <a:rPr lang="x-none" altLang="en-US">
                <a:sym typeface="+mn-ea"/>
              </a:rPr>
              <a:t>         </a:t>
            </a:r>
            <a:r>
              <a:rPr lang="en-US" altLang="x-none">
                <a:sym typeface="+mn-ea"/>
              </a:rPr>
              <a:t>     </a:t>
            </a:r>
            <a:r>
              <a:rPr lang="x-none" altLang="en-US">
                <a:sym typeface="+mn-ea"/>
              </a:rPr>
              <a:t>  // </a:t>
            </a:r>
            <a:r>
              <a:rPr lang="zh-CN" altLang="x-none">
                <a:sym typeface="+mn-ea"/>
              </a:rPr>
              <a:t>读取键值为</a:t>
            </a:r>
            <a:r>
              <a:rPr lang="x-none" altLang="zh-CN">
                <a:sym typeface="+mn-ea"/>
              </a:rPr>
              <a:t> “key” </a:t>
            </a:r>
            <a:r>
              <a:rPr lang="zh-CN" altLang="x-none">
                <a:sym typeface="+mn-ea"/>
              </a:rPr>
              <a:t>的元素，如果不存在，那就创建</a:t>
            </a:r>
            <a:r>
              <a:rPr lang="x-none" altLang="zh-CN">
                <a:sym typeface="+mn-ea"/>
              </a:rPr>
              <a:t> “key” </a:t>
            </a:r>
            <a:r>
              <a:rPr lang="zh-CN" altLang="x-none">
                <a:sym typeface="+mn-ea"/>
              </a:rPr>
              <a:t>元素</a:t>
            </a:r>
            <a:endParaRPr lang="en-US"/>
          </a:p>
          <a:p>
            <a:r>
              <a:rPr lang="x-none" altLang="en-US"/>
              <a:t>val = m.at(“key”);</a:t>
            </a:r>
            <a:r>
              <a:rPr lang="x-none" altLang="en-US">
                <a:sym typeface="+mn-ea"/>
              </a:rPr>
              <a:t>            // </a:t>
            </a:r>
            <a:r>
              <a:rPr lang="zh-CN" altLang="x-none">
                <a:sym typeface="+mn-ea"/>
              </a:rPr>
              <a:t>读取键值为</a:t>
            </a:r>
            <a:r>
              <a:rPr lang="x-none" altLang="zh-CN">
                <a:sym typeface="+mn-ea"/>
              </a:rPr>
              <a:t> “key” </a:t>
            </a:r>
            <a:r>
              <a:rPr lang="zh-CN" altLang="x-none">
                <a:sym typeface="+mn-ea"/>
              </a:rPr>
              <a:t>的元素，如果不存在，抛出异常</a:t>
            </a:r>
            <a:endParaRPr lang="zh-CN" altLang="x-none">
              <a:sym typeface="+mn-ea"/>
            </a:endParaRPr>
          </a:p>
          <a:p>
            <a:r>
              <a:rPr lang="zh-CN" altLang="x-none">
                <a:sym typeface="+mn-ea"/>
              </a:rPr>
              <a:t>所以</a:t>
            </a:r>
            <a:r>
              <a:rPr lang="en-US" altLang="zh-CN">
                <a:sym typeface="+mn-ea"/>
              </a:rPr>
              <a:t> </a:t>
            </a:r>
            <a:r>
              <a:rPr lang="x-none" altLang="zh-CN">
                <a:sym typeface="+mn-ea"/>
              </a:rPr>
              <a:t>[] </a:t>
            </a:r>
            <a:r>
              <a:rPr lang="zh-CN" altLang="x-none">
                <a:sym typeface="+mn-ea"/>
              </a:rPr>
              <a:t>和</a:t>
            </a:r>
            <a:r>
              <a:rPr lang="en-US" altLang="zh-CN">
                <a:sym typeface="+mn-ea"/>
              </a:rPr>
              <a:t> </a:t>
            </a:r>
            <a:r>
              <a:rPr lang="x-none" altLang="en-US">
                <a:sym typeface="+mn-ea"/>
              </a:rPr>
              <a:t>at() </a:t>
            </a:r>
            <a:r>
              <a:rPr lang="zh-CN" altLang="x-none">
                <a:sym typeface="+mn-ea"/>
              </a:rPr>
              <a:t>唯一的区别</a:t>
            </a:r>
            <a:r>
              <a:rPr lang="zh-CN" altLang="en-US">
                <a:sym typeface="+mn-ea"/>
              </a:rPr>
              <a:t>，在于对键值不存在这一特殊情况的处理。</a:t>
            </a:r>
            <a:endParaRPr lang="zh-CN" altLang="en-US">
              <a:sym typeface="+mn-ea"/>
            </a:endParaRPr>
          </a:p>
          <a:p>
            <a:r>
              <a:rPr lang="x-none" altLang="en-US" b="1"/>
              <a:t>[] </a:t>
            </a:r>
            <a:r>
              <a:rPr lang="zh-CN" altLang="x-none" b="1"/>
              <a:t>默默创建。</a:t>
            </a:r>
            <a:endParaRPr lang="zh-CN" altLang="x-none" b="1"/>
          </a:p>
          <a:p>
            <a:r>
              <a:rPr lang="x-none" altLang="zh-CN" b="1"/>
              <a:t>at() </a:t>
            </a:r>
            <a:r>
              <a:rPr lang="zh-CN" altLang="x-none" b="1"/>
              <a:t>抛出异常。</a:t>
            </a:r>
            <a:endParaRPr lang="zh-CN" altLang="x-none"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pic>
        <p:nvPicPr>
          <p:cNvPr id="6" name="Picture 5"/>
          <p:cNvPicPr>
            <a:picLocks noChangeAspect="1"/>
          </p:cNvPicPr>
          <p:nvPr/>
        </p:nvPicPr>
        <p:blipFill>
          <a:blip r:embed="rId1"/>
          <a:stretch>
            <a:fillRect/>
          </a:stretch>
        </p:blipFill>
        <p:spPr>
          <a:xfrm>
            <a:off x="6705600" y="3980815"/>
            <a:ext cx="5486400" cy="2877185"/>
          </a:xfrm>
          <a:prstGeom prst="rect">
            <a:avLst/>
          </a:prstGeom>
        </p:spPr>
      </p:pic>
      <p:sp>
        <p:nvSpPr>
          <p:cNvPr id="2" name="Title 1"/>
          <p:cNvSpPr>
            <a:spLocks noGrp="1"/>
          </p:cNvSpPr>
          <p:nvPr>
            <p:ph type="title"/>
          </p:nvPr>
        </p:nvSpPr>
        <p:spPr/>
        <p:txBody>
          <a:bodyPr/>
          <a:p>
            <a:r>
              <a:rPr lang="zh-CN" altLang="en-US"/>
              <a:t>小彭老师曰：性能优化前，先掐秒表</a:t>
            </a:r>
            <a:endParaRPr lang="zh-CN" altLang="en-US"/>
          </a:p>
        </p:txBody>
      </p:sp>
      <p:sp>
        <p:nvSpPr>
          <p:cNvPr id="3" name="Content Placeholder 2"/>
          <p:cNvSpPr>
            <a:spLocks noGrp="1"/>
          </p:cNvSpPr>
          <p:nvPr>
            <p:ph idx="1"/>
          </p:nvPr>
        </p:nvSpPr>
        <p:spPr/>
        <p:txBody>
          <a:bodyPr>
            <a:normAutofit fontScale="70000"/>
          </a:bodyPr>
          <a:p>
            <a:r>
              <a:rPr lang="en-US">
                <a:sym typeface="+mn-ea"/>
              </a:rPr>
              <a:t>In the example above, the beginner programmer assumed that removing function calls would speed up the program. But these kinds of assumptions could be about any type of code, not just function calls. You might "know" that coding in a certain way will be faster than in another way.</a:t>
            </a:r>
            <a:endParaRPr lang="en-US">
              <a:sym typeface="+mn-ea"/>
            </a:endParaRPr>
          </a:p>
          <a:p>
            <a:r>
              <a:rPr lang="en-US">
                <a:sym typeface="+mn-ea"/>
              </a:rPr>
              <a:t>But in real life programs, it is extremely difficult to predict what kinds of code transformations will actually affect the performance of the program. Sometimes, you can make a change that you think will speed up the program, but it really makes it slower! And sometimes, you can make a change that you think will make the program slower, but it really speeds it up! The compiler does all kinds of crazy things under-the-hood.</a:t>
            </a:r>
            <a:endParaRPr lang="en-US">
              <a:sym typeface="+mn-ea"/>
            </a:endParaRPr>
          </a:p>
          <a:p>
            <a:r>
              <a:rPr lang="en-US">
                <a:sym typeface="+mn-ea"/>
              </a:rPr>
              <a:t>This is why when we talk about optimization, the most important thing to discuss is measuring. Measuring the run-time of a piece of code is calling profiling. (It can also be called benchmarking.)</a:t>
            </a:r>
            <a:endParaRPr lang="en-US">
              <a:sym typeface="+mn-ea"/>
            </a:endParaRPr>
          </a:p>
          <a:p>
            <a:r>
              <a:rPr lang="en-US">
                <a:sym typeface="+mn-ea"/>
              </a:rPr>
              <a:t>Memorize the three rules of optimization from the C2 wiki:</a:t>
            </a:r>
            <a:endParaRPr lang="en-US">
              <a:sym typeface="+mn-ea"/>
            </a:endParaRPr>
          </a:p>
          <a:p>
            <a:r>
              <a:rPr lang="x-none" altLang="en-US">
                <a:sym typeface="+mn-ea"/>
              </a:rPr>
              <a:t>1.</a:t>
            </a:r>
            <a:r>
              <a:rPr lang="en-US">
                <a:sym typeface="+mn-ea"/>
              </a:rPr>
              <a:t> Don't.</a:t>
            </a:r>
            <a:endParaRPr lang="en-US">
              <a:sym typeface="+mn-ea"/>
            </a:endParaRPr>
          </a:p>
          <a:p>
            <a:r>
              <a:rPr lang="x-none" altLang="en-US">
                <a:sym typeface="+mn-ea"/>
              </a:rPr>
              <a:t>2.</a:t>
            </a:r>
            <a:r>
              <a:rPr lang="en-US">
                <a:sym typeface="+mn-ea"/>
              </a:rPr>
              <a:t> Don't... yet.</a:t>
            </a:r>
            <a:endParaRPr lang="en-US">
              <a:sym typeface="+mn-ea"/>
            </a:endParaRPr>
          </a:p>
          <a:p>
            <a:r>
              <a:rPr lang="x-none" altLang="en-US">
                <a:sym typeface="+mn-ea"/>
              </a:rPr>
              <a:t>3.</a:t>
            </a:r>
            <a:r>
              <a:rPr lang="en-US">
                <a:sym typeface="+mn-ea"/>
              </a:rPr>
              <a:t> Profile before optimization.</a:t>
            </a:r>
            <a:endParaRPr lang="en-US">
              <a:sym typeface="+mn-ea"/>
            </a:endParaRPr>
          </a:p>
          <a:p>
            <a:r>
              <a:rPr lang="en-US">
                <a:sym typeface="+mn-ea"/>
              </a:rPr>
              <a:t>The idea behind these 3 rules is that in real life programs, you almost never need to optimize. But if you really do, you must measure both before and after. Based on what you measure, it will tell you if the code change is worth the costs of making the code longer, more complicated, or harder to understand. Sometimes, it will be worth it. But often, it won't.</a:t>
            </a:r>
            <a:endParaRPr lang="en-US">
              <a:sym typeface="+mn-ea"/>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读取</a:t>
            </a:r>
            <a:r>
              <a:rPr lang="en-US" altLang="zh-CN"/>
              <a:t> map </a:t>
            </a:r>
            <a:r>
              <a:rPr lang="zh-CN" altLang="en-US"/>
              <a:t>元素</a:t>
            </a:r>
            <a:endParaRPr lang="zh-CN" altLang="en-US"/>
          </a:p>
        </p:txBody>
      </p:sp>
      <p:sp>
        <p:nvSpPr>
          <p:cNvPr id="3" name="Content Placeholder 2"/>
          <p:cNvSpPr>
            <a:spLocks noGrp="1"/>
          </p:cNvSpPr>
          <p:nvPr>
            <p:ph idx="1"/>
          </p:nvPr>
        </p:nvSpPr>
        <p:spPr>
          <a:xfrm>
            <a:off x="647700" y="1825625"/>
            <a:ext cx="11058525" cy="4351655"/>
          </a:xfrm>
        </p:spPr>
        <p:txBody>
          <a:bodyPr/>
          <a:p>
            <a:r>
              <a:rPr lang="x-none" altLang="en-US">
                <a:sym typeface="+mn-ea"/>
              </a:rPr>
              <a:t>map&lt;string, int&gt; m;</a:t>
            </a:r>
            <a:endParaRPr lang="en-US">
              <a:sym typeface="+mn-ea"/>
            </a:endParaRPr>
          </a:p>
          <a:p>
            <a:r>
              <a:rPr lang="x-none" altLang="en-US" b="1">
                <a:sym typeface="+mn-ea"/>
              </a:rPr>
              <a:t>val = </a:t>
            </a:r>
            <a:r>
              <a:rPr lang="en-US" b="1">
                <a:sym typeface="+mn-ea"/>
              </a:rPr>
              <a:t>m[</a:t>
            </a:r>
            <a:r>
              <a:rPr lang="x-none" altLang="en-US" b="1">
                <a:sym typeface="+mn-ea"/>
              </a:rPr>
              <a:t>“</a:t>
            </a:r>
            <a:r>
              <a:rPr lang="en-US" b="1">
                <a:sym typeface="+mn-ea"/>
              </a:rPr>
              <a:t>key</a:t>
            </a:r>
            <a:r>
              <a:rPr lang="x-none" altLang="en-US" b="1">
                <a:sym typeface="+mn-ea"/>
              </a:rPr>
              <a:t>”];</a:t>
            </a:r>
            <a:endParaRPr lang="x-none" altLang="en-US" b="1">
              <a:sym typeface="+mn-ea"/>
            </a:endParaRPr>
          </a:p>
          <a:p>
            <a:r>
              <a:rPr lang="zh-CN" altLang="x-none">
                <a:sym typeface="+mn-ea"/>
              </a:rPr>
              <a:t>读取键值为</a:t>
            </a:r>
            <a:r>
              <a:rPr lang="x-none" altLang="zh-CN">
                <a:sym typeface="+mn-ea"/>
              </a:rPr>
              <a:t> “key” </a:t>
            </a:r>
            <a:r>
              <a:rPr lang="zh-CN" altLang="x-none">
                <a:sym typeface="+mn-ea"/>
              </a:rPr>
              <a:t>的元素，</a:t>
            </a:r>
            <a:r>
              <a:rPr lang="zh-CN" altLang="x-none" b="1">
                <a:sym typeface="+mn-ea"/>
              </a:rPr>
              <a:t>如果不存在，那就创建一个</a:t>
            </a:r>
            <a:r>
              <a:rPr lang="x-none" altLang="zh-CN" b="1">
                <a:sym typeface="+mn-ea"/>
              </a:rPr>
              <a:t> “key” </a:t>
            </a:r>
            <a:r>
              <a:rPr lang="zh-CN" altLang="x-none" b="1">
                <a:sym typeface="+mn-ea"/>
              </a:rPr>
              <a:t>元素并初始化为</a:t>
            </a:r>
            <a:r>
              <a:rPr lang="en-US" altLang="zh-CN" b="1">
                <a:sym typeface="+mn-ea"/>
              </a:rPr>
              <a:t>0</a:t>
            </a:r>
            <a:r>
              <a:rPr lang="zh-CN" altLang="en-US">
                <a:sym typeface="+mn-ea"/>
              </a:rPr>
              <a:t>。</a:t>
            </a:r>
            <a:r>
              <a:rPr lang="zh-CN" altLang="en-US">
                <a:sym typeface="+mn-ea"/>
              </a:rPr>
              <a:t>等价于：</a:t>
            </a:r>
            <a:endParaRPr lang="zh-CN" altLang="x-none"/>
          </a:p>
          <a:p>
            <a:r>
              <a:rPr lang="x-none" altLang="en-US">
                <a:sym typeface="+mn-ea"/>
              </a:rPr>
              <a:t>it = m.find(“key”);</a:t>
            </a:r>
            <a:endParaRPr lang="x-none" altLang="en-US"/>
          </a:p>
          <a:p>
            <a:r>
              <a:rPr lang="x-none" altLang="en-US">
                <a:sym typeface="+mn-ea"/>
              </a:rPr>
              <a:t>if (it == m.end()) {</a:t>
            </a:r>
            <a:endParaRPr lang="x-none" altLang="en-US">
              <a:sym typeface="+mn-ea"/>
            </a:endParaRPr>
          </a:p>
          <a:p>
            <a:r>
              <a:rPr lang="x-none" altLang="en-US">
                <a:sym typeface="+mn-ea"/>
              </a:rPr>
              <a:t>  it = m.insert({“key”, 0});</a:t>
            </a:r>
            <a:endParaRPr lang="x-none" altLang="en-US"/>
          </a:p>
          <a:p>
            <a:r>
              <a:rPr lang="x-none" altLang="en-US">
                <a:sym typeface="+mn-ea"/>
              </a:rPr>
              <a:t>}</a:t>
            </a:r>
            <a:endParaRPr lang="x-none" altLang="en-US">
              <a:sym typeface="+mn-ea"/>
            </a:endParaRPr>
          </a:p>
          <a:p>
            <a:r>
              <a:rPr lang="x-none" altLang="zh-CN"/>
              <a:t>val = it</a:t>
            </a:r>
            <a:r>
              <a:rPr lang="en-US" altLang="x-none"/>
              <a:t>-</a:t>
            </a:r>
            <a:r>
              <a:rPr lang="x-none" altLang="en-US"/>
              <a:t>&gt;second</a:t>
            </a:r>
            <a:r>
              <a:rPr lang="x-none" altLang="zh-CN"/>
              <a:t>;</a:t>
            </a:r>
            <a:endParaRPr lang="x-none"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读取</a:t>
            </a:r>
            <a:r>
              <a:rPr lang="en-US" altLang="zh-CN"/>
              <a:t> map </a:t>
            </a:r>
            <a:r>
              <a:rPr lang="zh-CN" altLang="en-US"/>
              <a:t>元素</a:t>
            </a:r>
            <a:endParaRPr lang="zh-CN" altLang="en-US"/>
          </a:p>
        </p:txBody>
      </p:sp>
      <p:sp>
        <p:nvSpPr>
          <p:cNvPr id="3" name="Content Placeholder 2"/>
          <p:cNvSpPr>
            <a:spLocks noGrp="1"/>
          </p:cNvSpPr>
          <p:nvPr>
            <p:ph idx="1"/>
          </p:nvPr>
        </p:nvSpPr>
        <p:spPr>
          <a:xfrm>
            <a:off x="647700" y="1825625"/>
            <a:ext cx="11058525" cy="4351655"/>
          </a:xfrm>
        </p:spPr>
        <p:txBody>
          <a:bodyPr/>
          <a:p>
            <a:r>
              <a:rPr lang="x-none" altLang="en-US">
                <a:sym typeface="+mn-ea"/>
              </a:rPr>
              <a:t>map&lt;string, int&gt; m;</a:t>
            </a:r>
            <a:endParaRPr lang="en-US">
              <a:sym typeface="+mn-ea"/>
            </a:endParaRPr>
          </a:p>
          <a:p>
            <a:r>
              <a:rPr lang="x-none" altLang="en-US" b="1">
                <a:sym typeface="+mn-ea"/>
              </a:rPr>
              <a:t>val = </a:t>
            </a:r>
            <a:r>
              <a:rPr lang="en-US" b="1">
                <a:sym typeface="+mn-ea"/>
              </a:rPr>
              <a:t>m</a:t>
            </a:r>
            <a:r>
              <a:rPr lang="x-none" altLang="en-US" b="1">
                <a:sym typeface="+mn-ea"/>
              </a:rPr>
              <a:t>.at(“</a:t>
            </a:r>
            <a:r>
              <a:rPr lang="en-US" b="1">
                <a:sym typeface="+mn-ea"/>
              </a:rPr>
              <a:t>key</a:t>
            </a:r>
            <a:r>
              <a:rPr lang="x-none" altLang="en-US" b="1">
                <a:sym typeface="+mn-ea"/>
              </a:rPr>
              <a:t>”);</a:t>
            </a:r>
            <a:endParaRPr lang="x-none" altLang="en-US" b="1">
              <a:sym typeface="+mn-ea"/>
            </a:endParaRPr>
          </a:p>
          <a:p>
            <a:r>
              <a:rPr lang="zh-CN" altLang="x-none">
                <a:sym typeface="+mn-ea"/>
              </a:rPr>
              <a:t>读取键值为</a:t>
            </a:r>
            <a:r>
              <a:rPr lang="x-none" altLang="zh-CN">
                <a:sym typeface="+mn-ea"/>
              </a:rPr>
              <a:t> “key” </a:t>
            </a:r>
            <a:r>
              <a:rPr lang="zh-CN" altLang="x-none">
                <a:sym typeface="+mn-ea"/>
              </a:rPr>
              <a:t>的元素，</a:t>
            </a:r>
            <a:r>
              <a:rPr lang="zh-CN" altLang="x-none" b="1">
                <a:sym typeface="+mn-ea"/>
              </a:rPr>
              <a:t>如果不存在，那就</a:t>
            </a:r>
            <a:r>
              <a:rPr lang="zh-CN" b="1">
                <a:sym typeface="+mn-ea"/>
              </a:rPr>
              <a:t>抛出异常，导致程序异常退出</a:t>
            </a:r>
            <a:r>
              <a:rPr lang="zh-CN" altLang="en-US">
                <a:sym typeface="+mn-ea"/>
              </a:rPr>
              <a:t>。等价于：</a:t>
            </a:r>
            <a:endParaRPr lang="zh-CN" altLang="x-none"/>
          </a:p>
          <a:p>
            <a:r>
              <a:rPr lang="x-none" altLang="en-US">
                <a:sym typeface="+mn-ea"/>
              </a:rPr>
              <a:t>it = m.find(“key”);</a:t>
            </a:r>
            <a:endParaRPr lang="x-none" altLang="en-US"/>
          </a:p>
          <a:p>
            <a:r>
              <a:rPr lang="x-none" altLang="en-US">
                <a:sym typeface="+mn-ea"/>
              </a:rPr>
              <a:t>if (it == m.end()) {</a:t>
            </a:r>
            <a:endParaRPr lang="x-none" altLang="en-US">
              <a:sym typeface="+mn-ea"/>
            </a:endParaRPr>
          </a:p>
          <a:p>
            <a:r>
              <a:rPr lang="x-none" altLang="en-US">
                <a:sym typeface="+mn-ea"/>
              </a:rPr>
              <a:t>  throw std::out_of_range(“</a:t>
            </a:r>
            <a:r>
              <a:rPr lang="zh-CN" altLang="x-none">
                <a:sym typeface="+mn-ea"/>
              </a:rPr>
              <a:t>找不到键值</a:t>
            </a:r>
            <a:r>
              <a:rPr lang="x-none" altLang="en-US">
                <a:sym typeface="+mn-ea"/>
              </a:rPr>
              <a:t>”);</a:t>
            </a:r>
            <a:endParaRPr lang="x-none" altLang="en-US">
              <a:sym typeface="+mn-ea"/>
            </a:endParaRPr>
          </a:p>
          <a:p>
            <a:r>
              <a:rPr lang="x-none" altLang="en-US">
                <a:sym typeface="+mn-ea"/>
              </a:rPr>
              <a:t>}</a:t>
            </a:r>
            <a:endParaRPr lang="x-none" altLang="en-US">
              <a:sym typeface="+mn-ea"/>
            </a:endParaRPr>
          </a:p>
          <a:p>
            <a:r>
              <a:rPr lang="x-none" altLang="zh-CN"/>
              <a:t>val = it</a:t>
            </a:r>
            <a:r>
              <a:rPr lang="en-US" altLang="x-none">
                <a:sym typeface="+mn-ea"/>
              </a:rPr>
              <a:t>-</a:t>
            </a:r>
            <a:r>
              <a:rPr lang="x-none" altLang="en-US">
                <a:sym typeface="+mn-ea"/>
              </a:rPr>
              <a:t>&gt;second</a:t>
            </a:r>
            <a:r>
              <a:rPr lang="x-none" altLang="zh-CN"/>
              <a:t>;</a:t>
            </a:r>
            <a:endParaRPr lang="x-none"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p:txBody>
          <a:bodyPr/>
          <a:p>
            <a:r>
              <a:rPr lang="zh-CN" altLang="en-US"/>
              <a:t>读取元素</a:t>
            </a:r>
            <a:r>
              <a:rPr lang="en-US" altLang="zh-CN"/>
              <a:t>1</a:t>
            </a:r>
            <a:endParaRPr lang="en-US" altLang="zh-CN"/>
          </a:p>
        </p:txBody>
      </p:sp>
      <p:sp>
        <p:nvSpPr>
          <p:cNvPr id="4" name="Content Placeholder 3"/>
          <p:cNvSpPr>
            <a:spLocks noGrp="1"/>
          </p:cNvSpPr>
          <p:nvPr>
            <p:ph sz="half" idx="1"/>
          </p:nvPr>
        </p:nvSpPr>
        <p:spPr/>
        <p:txBody>
          <a:bodyPr/>
          <a:p>
            <a:r>
              <a:rPr lang="en-US" sz="1800"/>
              <a:t>m[key]</a:t>
            </a:r>
            <a:endParaRPr lang="en-US" sz="1800"/>
          </a:p>
          <a:p>
            <a:r>
              <a:rPr lang="zh-CN" altLang="en-US" sz="1800"/>
              <a:t>含义：读取</a:t>
            </a:r>
            <a:r>
              <a:rPr lang="en-US" altLang="zh-CN" sz="1800"/>
              <a:t>m</a:t>
            </a:r>
            <a:r>
              <a:rPr lang="zh-CN" altLang="en-US" sz="1800"/>
              <a:t>中键为</a:t>
            </a:r>
            <a:r>
              <a:rPr lang="en-US" altLang="zh-CN" sz="1800"/>
              <a:t>key</a:t>
            </a:r>
            <a:r>
              <a:rPr lang="zh-CN" sz="1800"/>
              <a:t>的元素的值</a:t>
            </a:r>
            <a:r>
              <a:rPr lang="zh-CN" altLang="en-US" sz="1800"/>
              <a:t>。</a:t>
            </a:r>
            <a:endParaRPr lang="zh-CN" altLang="en-US" sz="1800"/>
          </a:p>
          <a:p>
            <a:r>
              <a:rPr lang="zh-CN" sz="1800"/>
              <a:t>如果键</a:t>
            </a:r>
            <a:r>
              <a:rPr lang="en-US" altLang="zh-CN" sz="1800"/>
              <a:t>key</a:t>
            </a:r>
            <a:r>
              <a:rPr lang="zh-CN" altLang="en-US" sz="1800"/>
              <a:t>不存在，则自动写入零</a:t>
            </a:r>
            <a:r>
              <a:rPr lang="en-US" altLang="zh-CN" sz="1800" baseline="30000"/>
              <a:t>*</a:t>
            </a:r>
            <a:r>
              <a:rPr lang="zh-CN" altLang="en-US" sz="1800"/>
              <a:t>，并返回</a:t>
            </a:r>
            <a:r>
              <a:rPr lang="zh-CN" altLang="en-US" sz="1800">
                <a:sym typeface="+mn-ea"/>
              </a:rPr>
              <a:t>零</a:t>
            </a:r>
            <a:r>
              <a:rPr lang="zh-CN" altLang="en-US" sz="1800"/>
              <a:t>。</a:t>
            </a:r>
            <a:endParaRPr lang="zh-CN" altLang="en-US" sz="1800"/>
          </a:p>
          <a:p>
            <a:r>
              <a:rPr lang="zh-CN" sz="1800">
                <a:sym typeface="+mn-ea"/>
              </a:rPr>
              <a:t>如果键</a:t>
            </a:r>
            <a:r>
              <a:rPr lang="en-US" altLang="zh-CN" sz="1800">
                <a:sym typeface="+mn-ea"/>
              </a:rPr>
              <a:t>key</a:t>
            </a:r>
            <a:r>
              <a:rPr lang="zh-CN" altLang="en-US" sz="1800">
                <a:sym typeface="+mn-ea"/>
              </a:rPr>
              <a:t>存在，则会返回他对应的值</a:t>
            </a:r>
            <a:r>
              <a:rPr lang="zh-CN" altLang="en-US" sz="1800">
                <a:sym typeface="+mn-ea"/>
              </a:rPr>
              <a:t>（引用）</a:t>
            </a:r>
            <a:r>
              <a:rPr lang="zh-CN" altLang="en-US" sz="1800">
                <a:sym typeface="+mn-ea"/>
              </a:rPr>
              <a:t>。</a:t>
            </a:r>
            <a:endParaRPr lang="zh-CN" altLang="en-US" sz="1800">
              <a:sym typeface="+mn-ea"/>
            </a:endParaRPr>
          </a:p>
          <a:p>
            <a:r>
              <a:rPr lang="zh-CN" altLang="en-US" sz="1800">
                <a:sym typeface="+mn-ea"/>
              </a:rPr>
              <a:t>零</a:t>
            </a:r>
            <a:r>
              <a:rPr lang="en-US" altLang="zh-CN" sz="1800" baseline="30000">
                <a:sym typeface="+mn-ea"/>
              </a:rPr>
              <a:t>*</a:t>
            </a:r>
            <a:r>
              <a:rPr lang="zh-CN" altLang="en-US" sz="1800">
                <a:sym typeface="+mn-ea"/>
              </a:rPr>
              <a:t>：其实是调用</a:t>
            </a:r>
            <a:r>
              <a:rPr lang="zh-CN" altLang="en-US" sz="1800">
                <a:sym typeface="+mn-ea"/>
              </a:rPr>
              <a:t>值类型的</a:t>
            </a:r>
            <a:r>
              <a:rPr lang="zh-CN" altLang="en-US" sz="1800">
                <a:sym typeface="+mn-ea"/>
              </a:rPr>
              <a:t>默认构造函数所得到的值。例如：对</a:t>
            </a:r>
            <a:r>
              <a:rPr lang="en-US" altLang="zh-CN" sz="1800">
                <a:sym typeface="+mn-ea"/>
              </a:rPr>
              <a:t> int </a:t>
            </a:r>
            <a:r>
              <a:rPr lang="zh-CN" altLang="en-US" sz="1800">
                <a:sym typeface="+mn-ea"/>
              </a:rPr>
              <a:t>来说是</a:t>
            </a:r>
            <a:r>
              <a:rPr lang="en-US" altLang="zh-CN" sz="1800">
                <a:sym typeface="+mn-ea"/>
              </a:rPr>
              <a:t> 0</a:t>
            </a:r>
            <a:r>
              <a:rPr lang="zh-CN" altLang="en-US" sz="1800">
                <a:sym typeface="+mn-ea"/>
              </a:rPr>
              <a:t>，对</a:t>
            </a:r>
            <a:r>
              <a:rPr lang="en-US" altLang="zh-CN" sz="1800">
                <a:sym typeface="+mn-ea"/>
              </a:rPr>
              <a:t> float </a:t>
            </a:r>
            <a:r>
              <a:rPr lang="zh-CN" altLang="en-US" sz="1800">
                <a:sym typeface="+mn-ea"/>
              </a:rPr>
              <a:t>来说是</a:t>
            </a:r>
            <a:r>
              <a:rPr lang="en-US" altLang="zh-CN" sz="1800">
                <a:sym typeface="+mn-ea"/>
              </a:rPr>
              <a:t> 0.0f</a:t>
            </a:r>
            <a:r>
              <a:rPr lang="zh-CN" altLang="en-US" sz="1800">
                <a:sym typeface="+mn-ea"/>
              </a:rPr>
              <a:t>，对</a:t>
            </a:r>
            <a:r>
              <a:rPr lang="en-US" altLang="zh-CN" sz="1800">
                <a:sym typeface="+mn-ea"/>
              </a:rPr>
              <a:t> void * </a:t>
            </a:r>
            <a:r>
              <a:rPr lang="zh-CN" altLang="en-US" sz="1800">
                <a:sym typeface="+mn-ea"/>
              </a:rPr>
              <a:t>来说是</a:t>
            </a:r>
            <a:r>
              <a:rPr lang="en-US" altLang="zh-CN" sz="1800">
                <a:sym typeface="+mn-ea"/>
              </a:rPr>
              <a:t> nullptr</a:t>
            </a:r>
            <a:r>
              <a:rPr lang="zh-CN" altLang="en-US" sz="1800">
                <a:sym typeface="+mn-ea"/>
              </a:rPr>
              <a:t>，</a:t>
            </a:r>
            <a:r>
              <a:rPr lang="en-US" altLang="zh-CN" sz="1800">
                <a:sym typeface="+mn-ea"/>
              </a:rPr>
              <a:t>string </a:t>
            </a:r>
            <a:r>
              <a:rPr lang="zh-CN" altLang="en-US" sz="1800">
                <a:sym typeface="+mn-ea"/>
              </a:rPr>
              <a:t>来说是</a:t>
            </a:r>
            <a:r>
              <a:rPr lang="en-US" altLang="zh-CN" sz="1800">
                <a:sym typeface="+mn-ea"/>
              </a:rPr>
              <a:t> “”</a:t>
            </a:r>
            <a:r>
              <a:rPr lang="zh-CN" altLang="en-US" sz="1800">
                <a:sym typeface="+mn-ea"/>
              </a:rPr>
              <a:t>。</a:t>
            </a:r>
            <a:endParaRPr lang="zh-CN" altLang="en-US" sz="1800">
              <a:sym typeface="+mn-ea"/>
            </a:endParaRPr>
          </a:p>
          <a:p>
            <a:r>
              <a:rPr lang="zh-CN" altLang="en-US" sz="1800">
                <a:sym typeface="+mn-ea"/>
              </a:rPr>
              <a:t>特点：读取，读不到就自动创建（零初始化）</a:t>
            </a:r>
            <a:endParaRPr lang="en-US" altLang="zh-CN" sz="1800">
              <a:sym typeface="+mn-ea"/>
            </a:endParaRPr>
          </a:p>
        </p:txBody>
      </p:sp>
      <p:pic>
        <p:nvPicPr>
          <p:cNvPr id="6" name="Content Placeholder 5"/>
          <p:cNvPicPr>
            <a:picLocks noChangeAspect="1"/>
          </p:cNvPicPr>
          <p:nvPr>
            <p:ph sz="half" idx="2"/>
          </p:nvPr>
        </p:nvPicPr>
        <p:blipFill>
          <a:blip r:embed="rId1"/>
          <a:stretch>
            <a:fillRect/>
          </a:stretch>
        </p:blipFill>
        <p:spPr>
          <a:xfrm>
            <a:off x="5981700" y="1952625"/>
            <a:ext cx="5181600" cy="4096385"/>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p:txBody>
          <a:bodyPr/>
          <a:p>
            <a:r>
              <a:rPr lang="zh-CN" altLang="en-US"/>
              <a:t>读取元素</a:t>
            </a:r>
            <a:r>
              <a:rPr lang="en-US" altLang="zh-CN"/>
              <a:t>2</a:t>
            </a:r>
            <a:endParaRPr lang="en-US" altLang="zh-CN"/>
          </a:p>
        </p:txBody>
      </p:sp>
      <p:sp>
        <p:nvSpPr>
          <p:cNvPr id="4" name="Content Placeholder 3"/>
          <p:cNvSpPr>
            <a:spLocks noGrp="1"/>
          </p:cNvSpPr>
          <p:nvPr>
            <p:ph sz="half" idx="1"/>
          </p:nvPr>
        </p:nvSpPr>
        <p:spPr/>
        <p:txBody>
          <a:bodyPr/>
          <a:p>
            <a:r>
              <a:rPr lang="en-US" sz="1800"/>
              <a:t>m.at(key)</a:t>
            </a:r>
            <a:endParaRPr lang="en-US" sz="1800"/>
          </a:p>
          <a:p>
            <a:r>
              <a:rPr lang="zh-CN" altLang="en-US" sz="1800"/>
              <a:t>含义：读取</a:t>
            </a:r>
            <a:r>
              <a:rPr lang="en-US" altLang="zh-CN" sz="1800"/>
              <a:t>m</a:t>
            </a:r>
            <a:r>
              <a:rPr lang="zh-CN" altLang="en-US" sz="1800"/>
              <a:t>中键为</a:t>
            </a:r>
            <a:r>
              <a:rPr lang="en-US" altLang="zh-CN" sz="1800"/>
              <a:t>key</a:t>
            </a:r>
            <a:r>
              <a:rPr lang="zh-CN" sz="1800"/>
              <a:t>的元素的值</a:t>
            </a:r>
            <a:r>
              <a:rPr lang="zh-CN" altLang="en-US" sz="1800"/>
              <a:t>。</a:t>
            </a:r>
            <a:endParaRPr lang="zh-CN" altLang="en-US" sz="1800"/>
          </a:p>
          <a:p>
            <a:r>
              <a:rPr lang="zh-CN" sz="1800"/>
              <a:t>如果键</a:t>
            </a:r>
            <a:r>
              <a:rPr lang="en-US" altLang="zh-CN" sz="1800"/>
              <a:t>key</a:t>
            </a:r>
            <a:r>
              <a:rPr lang="zh-CN" altLang="en-US" sz="1800"/>
              <a:t>不存在，则抛出</a:t>
            </a:r>
            <a:r>
              <a:rPr lang="en-US" altLang="zh-CN" sz="1800"/>
              <a:t> out_of_range </a:t>
            </a:r>
            <a:r>
              <a:rPr lang="zh-CN" altLang="en-US" sz="1800"/>
              <a:t>异常。</a:t>
            </a:r>
            <a:endParaRPr lang="zh-CN" altLang="en-US" sz="1800"/>
          </a:p>
          <a:p>
            <a:r>
              <a:rPr lang="zh-CN" sz="1800">
                <a:sym typeface="+mn-ea"/>
              </a:rPr>
              <a:t>如果键</a:t>
            </a:r>
            <a:r>
              <a:rPr lang="en-US" altLang="zh-CN" sz="1800">
                <a:sym typeface="+mn-ea"/>
              </a:rPr>
              <a:t>key</a:t>
            </a:r>
            <a:r>
              <a:rPr lang="zh-CN" altLang="en-US" sz="1800">
                <a:sym typeface="+mn-ea"/>
              </a:rPr>
              <a:t>存在，则会返回他对应的值（引用）。</a:t>
            </a:r>
            <a:endParaRPr lang="zh-CN" altLang="en-US" sz="1800">
              <a:sym typeface="+mn-ea"/>
            </a:endParaRPr>
          </a:p>
          <a:p>
            <a:r>
              <a:rPr lang="zh-CN" altLang="en-US" sz="1800">
                <a:sym typeface="+mn-ea"/>
              </a:rPr>
              <a:t>特点：读取，读不到就抛异常</a:t>
            </a:r>
            <a:endParaRPr lang="zh-CN" altLang="en-US" sz="1800"/>
          </a:p>
        </p:txBody>
      </p:sp>
      <p:pic>
        <p:nvPicPr>
          <p:cNvPr id="6" name="Content Placeholder 5"/>
          <p:cNvPicPr>
            <a:picLocks noChangeAspect="1"/>
          </p:cNvPicPr>
          <p:nvPr>
            <p:ph sz="half" idx="2"/>
          </p:nvPr>
        </p:nvPicPr>
        <p:blipFill>
          <a:blip r:embed="rId1"/>
          <a:stretch>
            <a:fillRect/>
          </a:stretch>
        </p:blipFill>
        <p:spPr>
          <a:xfrm>
            <a:off x="5981700" y="1952625"/>
            <a:ext cx="5181600" cy="4096385"/>
          </a:xfrm>
          <a:prstGeom prst="rect">
            <a:avLst/>
          </a:prstGeo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从</a:t>
            </a:r>
            <a:r>
              <a:rPr lang="en-US" altLang="zh-CN"/>
              <a:t> map </a:t>
            </a:r>
            <a:r>
              <a:rPr lang="zh-CN" altLang="en-US"/>
              <a:t>中读取元素：</a:t>
            </a:r>
            <a:r>
              <a:rPr lang="en-US" altLang="zh-CN"/>
              <a:t>C++ </a:t>
            </a:r>
            <a:r>
              <a:rPr lang="zh-CN" altLang="en-US"/>
              <a:t>和</a:t>
            </a:r>
            <a:r>
              <a:rPr lang="en-US" altLang="zh-CN"/>
              <a:t> Python </a:t>
            </a:r>
            <a:r>
              <a:rPr lang="zh-CN" altLang="en-US"/>
              <a:t>对比</a:t>
            </a:r>
            <a:endParaRPr lang="zh-CN" altLang="en-US"/>
          </a:p>
        </p:txBody>
      </p:sp>
      <p:sp>
        <p:nvSpPr>
          <p:cNvPr id="3" name="Content Placeholder 2"/>
          <p:cNvSpPr>
            <a:spLocks noGrp="1"/>
          </p:cNvSpPr>
          <p:nvPr>
            <p:ph idx="1"/>
          </p:nvPr>
        </p:nvSpPr>
        <p:spPr>
          <a:xfrm>
            <a:off x="647700" y="1825625"/>
            <a:ext cx="10515600" cy="4351338"/>
          </a:xfrm>
        </p:spPr>
        <p:txBody>
          <a:bodyPr/>
          <a:p>
            <a:r>
              <a:rPr lang="en-US"/>
              <a:t>Python </a:t>
            </a:r>
            <a:r>
              <a:rPr lang="zh-CN" altLang="en-US"/>
              <a:t>中</a:t>
            </a:r>
            <a:r>
              <a:rPr lang="en-US" altLang="zh-CN"/>
              <a:t> </a:t>
            </a:r>
            <a:r>
              <a:rPr lang="x-none" altLang="en-US" b="1">
                <a:sym typeface="+mn-ea"/>
              </a:rPr>
              <a:t>val = </a:t>
            </a:r>
            <a:r>
              <a:rPr lang="x-none" altLang="en-US" b="1"/>
              <a:t>m[“key”] </a:t>
            </a:r>
            <a:r>
              <a:rPr lang="zh-CN" altLang="x-none">
                <a:sym typeface="+mn-ea"/>
              </a:rPr>
              <a:t>读取元素</a:t>
            </a:r>
            <a:r>
              <a:rPr lang="zh-CN" altLang="x-none"/>
              <a:t>，找不到键值会出错，调试时更早发现错误。</a:t>
            </a:r>
            <a:endParaRPr lang="zh-CN" altLang="x-none"/>
          </a:p>
          <a:p>
            <a:r>
              <a:rPr lang="en-US">
                <a:sym typeface="+mn-ea"/>
              </a:rPr>
              <a:t>C++ </a:t>
            </a:r>
            <a:r>
              <a:rPr lang="zh-CN" altLang="en-US">
                <a:sym typeface="+mn-ea"/>
              </a:rPr>
              <a:t>中</a:t>
            </a:r>
            <a:r>
              <a:rPr lang="en-US" altLang="zh-CN">
                <a:sym typeface="+mn-ea"/>
              </a:rPr>
              <a:t> </a:t>
            </a:r>
            <a:r>
              <a:rPr lang="x-none" altLang="en-US" b="1">
                <a:sym typeface="+mn-ea"/>
              </a:rPr>
              <a:t>val = </a:t>
            </a:r>
            <a:r>
              <a:rPr lang="x-none" altLang="en-US" b="1">
                <a:sym typeface="+mn-ea"/>
              </a:rPr>
              <a:t>m[“key”] </a:t>
            </a:r>
            <a:r>
              <a:rPr lang="zh-CN" altLang="x-none">
                <a:sym typeface="+mn-ea"/>
              </a:rPr>
              <a:t>读取元素</a:t>
            </a:r>
            <a:r>
              <a:rPr lang="zh-CN" altLang="x-none">
                <a:sym typeface="+mn-ea"/>
              </a:rPr>
              <a:t>，找不到键值不会出错而是默默创建，还初始化为</a:t>
            </a:r>
            <a:r>
              <a:rPr lang="en-US" altLang="zh-CN">
                <a:sym typeface="+mn-ea"/>
              </a:rPr>
              <a:t> 0</a:t>
            </a:r>
            <a:r>
              <a:rPr lang="zh-CN" altLang="x-none">
                <a:sym typeface="+mn-ea"/>
              </a:rPr>
              <a:t>。</a:t>
            </a:r>
            <a:endParaRPr lang="zh-CN" altLang="x-none">
              <a:sym typeface="+mn-ea"/>
            </a:endParaRPr>
          </a:p>
          <a:p>
            <a:r>
              <a:rPr lang="x-none" altLang="en-US">
                <a:sym typeface="+mn-ea"/>
              </a:rPr>
              <a:t>C++ </a:t>
            </a:r>
            <a:r>
              <a:rPr lang="zh-CN" altLang="en-US">
                <a:sym typeface="+mn-ea"/>
              </a:rPr>
              <a:t>中</a:t>
            </a:r>
            <a:r>
              <a:rPr lang="en-US" altLang="zh-CN">
                <a:sym typeface="+mn-ea"/>
              </a:rPr>
              <a:t> </a:t>
            </a:r>
            <a:r>
              <a:rPr lang="x-none" altLang="en-US" b="1">
                <a:sym typeface="+mn-ea"/>
              </a:rPr>
              <a:t>val = m.at(“key”) </a:t>
            </a:r>
            <a:r>
              <a:rPr lang="zh-CN" altLang="x-none">
                <a:sym typeface="+mn-ea"/>
              </a:rPr>
              <a:t>读取元素</a:t>
            </a:r>
            <a:r>
              <a:rPr lang="zh-CN" altLang="x-none">
                <a:sym typeface="+mn-ea"/>
              </a:rPr>
              <a:t>，找不到键值会出错</a:t>
            </a:r>
            <a:r>
              <a:rPr lang="zh-CN" altLang="x-none">
                <a:sym typeface="+mn-ea"/>
              </a:rPr>
              <a:t>，调试时更早发现错误。</a:t>
            </a:r>
            <a:endParaRPr lang="zh-CN" altLang="x-none">
              <a:sym typeface="+mn-ea"/>
            </a:endParaRPr>
          </a:p>
          <a:p>
            <a:r>
              <a:rPr lang="zh-CN" altLang="x-none">
                <a:sym typeface="+mn-ea"/>
              </a:rPr>
              <a:t>所以</a:t>
            </a:r>
            <a:r>
              <a:rPr lang="en-US" altLang="zh-CN">
                <a:sym typeface="+mn-ea"/>
              </a:rPr>
              <a:t> C++ </a:t>
            </a:r>
            <a:r>
              <a:rPr lang="zh-CN" altLang="en-US">
                <a:sym typeface="+mn-ea"/>
              </a:rPr>
              <a:t>中读取元素，应该用</a:t>
            </a:r>
            <a:r>
              <a:rPr lang="x-none" altLang="zh-CN">
                <a:sym typeface="+mn-ea"/>
              </a:rPr>
              <a:t> at() </a:t>
            </a:r>
            <a:r>
              <a:rPr lang="zh-CN" altLang="en-US">
                <a:sym typeface="+mn-ea"/>
              </a:rPr>
              <a:t>才对，</a:t>
            </a:r>
            <a:r>
              <a:rPr lang="x-none" altLang="zh-CN">
                <a:sym typeface="+mn-ea"/>
              </a:rPr>
              <a:t>at() </a:t>
            </a:r>
            <a:r>
              <a:rPr lang="zh-CN" altLang="x-none">
                <a:sym typeface="+mn-ea"/>
              </a:rPr>
              <a:t>在读取时</a:t>
            </a:r>
            <a:r>
              <a:rPr lang="zh-CN" altLang="en-US">
                <a:sym typeface="+mn-ea"/>
              </a:rPr>
              <a:t>和多数语言的</a:t>
            </a:r>
            <a:r>
              <a:rPr lang="en-US" altLang="zh-CN">
                <a:sym typeface="+mn-ea"/>
              </a:rPr>
              <a:t> </a:t>
            </a:r>
            <a:r>
              <a:rPr lang="x-none" altLang="en-US">
                <a:sym typeface="+mn-ea"/>
              </a:rPr>
              <a:t>[] </a:t>
            </a:r>
            <a:r>
              <a:rPr lang="zh-CN" altLang="x-none">
                <a:sym typeface="+mn-ea"/>
              </a:rPr>
              <a:t>行为一致</a:t>
            </a:r>
            <a:r>
              <a:rPr lang="zh-CN" altLang="en-US">
                <a:sym typeface="+mn-ea"/>
              </a:rPr>
              <a:t>。</a:t>
            </a:r>
            <a:endParaRPr lang="zh-CN" altLang="x-none">
              <a:sym typeface="+mn-ea"/>
            </a:endParaRPr>
          </a:p>
          <a:p>
            <a:r>
              <a:rPr lang="zh-CN" altLang="en-US"/>
              <a:t>很多初学者都会错误使用</a:t>
            </a:r>
            <a:r>
              <a:rPr lang="en-US" altLang="zh-CN"/>
              <a:t> </a:t>
            </a:r>
            <a:r>
              <a:rPr lang="x-none" altLang="en-US">
                <a:sym typeface="+mn-ea"/>
              </a:rPr>
              <a:t>[]</a:t>
            </a:r>
            <a:r>
              <a:rPr lang="en-US" altLang="x-none"/>
              <a:t> </a:t>
            </a:r>
            <a:r>
              <a:rPr lang="zh-CN" altLang="en-US"/>
              <a:t>读取元素，他以为</a:t>
            </a:r>
            <a:r>
              <a:rPr lang="zh-CN" altLang="x-none">
                <a:sym typeface="+mn-ea"/>
              </a:rPr>
              <a:t>找不到键值会报错，结果他不报错，默默创建了个</a:t>
            </a:r>
            <a:r>
              <a:rPr lang="en-US" altLang="zh-CN">
                <a:sym typeface="+mn-ea"/>
              </a:rPr>
              <a:t> 0 </a:t>
            </a:r>
            <a:r>
              <a:rPr lang="zh-CN" altLang="en-US">
                <a:sym typeface="+mn-ea"/>
              </a:rPr>
              <a:t>返回给你，导致实际报错的地方滞后，没发现错误在</a:t>
            </a:r>
            <a:r>
              <a:rPr lang="en-US" altLang="zh-CN">
                <a:sym typeface="+mn-ea"/>
              </a:rPr>
              <a:t> map </a:t>
            </a:r>
            <a:r>
              <a:rPr lang="zh-CN" altLang="en-US">
                <a:sym typeface="+mn-ea"/>
              </a:rPr>
              <a:t>的读取这里，严重影响他的调试效率（</a:t>
            </a:r>
            <a:r>
              <a:rPr lang="en-US" altLang="zh-CN">
                <a:sym typeface="+mn-ea"/>
              </a:rPr>
              <a:t>javascript </a:t>
            </a:r>
            <a:r>
              <a:rPr lang="zh-CN" altLang="en-US">
                <a:sym typeface="+mn-ea"/>
              </a:rPr>
              <a:t>的</a:t>
            </a:r>
            <a:r>
              <a:rPr lang="en-US" altLang="zh-CN">
                <a:sym typeface="+mn-ea"/>
              </a:rPr>
              <a:t> undefined </a:t>
            </a:r>
            <a:r>
              <a:rPr lang="zh-CN" altLang="en-US">
                <a:sym typeface="+mn-ea"/>
              </a:rPr>
              <a:t>直呼内行）。</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写入</a:t>
            </a:r>
            <a:r>
              <a:rPr lang="en-US" altLang="zh-CN"/>
              <a:t> map </a:t>
            </a:r>
            <a:r>
              <a:rPr lang="zh-CN" altLang="en-US"/>
              <a:t>元素</a:t>
            </a:r>
            <a:endParaRPr lang="zh-CN" altLang="en-US"/>
          </a:p>
        </p:txBody>
      </p:sp>
      <p:sp>
        <p:nvSpPr>
          <p:cNvPr id="3" name="Content Placeholder 2"/>
          <p:cNvSpPr>
            <a:spLocks noGrp="1"/>
          </p:cNvSpPr>
          <p:nvPr>
            <p:ph idx="1"/>
          </p:nvPr>
        </p:nvSpPr>
        <p:spPr>
          <a:xfrm>
            <a:off x="647700" y="1825625"/>
            <a:ext cx="11058525" cy="4351655"/>
          </a:xfrm>
        </p:spPr>
        <p:txBody>
          <a:bodyPr/>
          <a:p>
            <a:r>
              <a:rPr lang="x-none" altLang="en-US">
                <a:sym typeface="+mn-ea"/>
              </a:rPr>
              <a:t>map&lt;string, int&gt; m;</a:t>
            </a:r>
            <a:endParaRPr lang="x-none" altLang="en-US">
              <a:sym typeface="+mn-ea"/>
            </a:endParaRPr>
          </a:p>
          <a:p>
            <a:r>
              <a:rPr lang="zh-CN" altLang="x-none">
                <a:sym typeface="+mn-ea"/>
              </a:rPr>
              <a:t>写入</a:t>
            </a:r>
            <a:r>
              <a:rPr lang="en-US" altLang="zh-CN">
                <a:sym typeface="+mn-ea"/>
              </a:rPr>
              <a:t> map </a:t>
            </a:r>
            <a:r>
              <a:rPr lang="zh-CN" altLang="en-US">
                <a:sym typeface="+mn-ea"/>
              </a:rPr>
              <a:t>中指定键值的元素有两种方法。</a:t>
            </a:r>
            <a:endParaRPr lang="en-US">
              <a:sym typeface="+mn-ea"/>
            </a:endParaRPr>
          </a:p>
          <a:p>
            <a:r>
              <a:rPr lang="x-none" altLang="en-US">
                <a:sym typeface="+mn-ea"/>
              </a:rPr>
              <a:t>val = </a:t>
            </a:r>
            <a:r>
              <a:rPr lang="en-US">
                <a:sym typeface="+mn-ea"/>
              </a:rPr>
              <a:t>m[</a:t>
            </a:r>
            <a:r>
              <a:rPr lang="x-none" altLang="en-US">
                <a:sym typeface="+mn-ea"/>
              </a:rPr>
              <a:t>“</a:t>
            </a:r>
            <a:r>
              <a:rPr lang="en-US">
                <a:sym typeface="+mn-ea"/>
              </a:rPr>
              <a:t>key</a:t>
            </a:r>
            <a:r>
              <a:rPr lang="x-none" altLang="en-US">
                <a:sym typeface="+mn-ea"/>
              </a:rPr>
              <a:t>”];</a:t>
            </a:r>
            <a:r>
              <a:rPr lang="x-none" altLang="zh-CN">
                <a:sym typeface="+mn-ea"/>
              </a:rPr>
              <a:t> </a:t>
            </a:r>
            <a:r>
              <a:rPr lang="x-none" altLang="en-US">
                <a:sym typeface="+mn-ea"/>
              </a:rPr>
              <a:t>         </a:t>
            </a:r>
            <a:r>
              <a:rPr lang="en-US" altLang="x-none">
                <a:sym typeface="+mn-ea"/>
              </a:rPr>
              <a:t>     </a:t>
            </a:r>
            <a:r>
              <a:rPr lang="x-none" altLang="en-US">
                <a:sym typeface="+mn-ea"/>
              </a:rPr>
              <a:t>  // </a:t>
            </a:r>
            <a:r>
              <a:rPr lang="zh-CN" altLang="x-none">
                <a:sym typeface="+mn-ea"/>
              </a:rPr>
              <a:t>写入键值为</a:t>
            </a:r>
            <a:r>
              <a:rPr lang="x-none" altLang="zh-CN">
                <a:sym typeface="+mn-ea"/>
              </a:rPr>
              <a:t> “key” </a:t>
            </a:r>
            <a:r>
              <a:rPr lang="zh-CN" altLang="x-none">
                <a:sym typeface="+mn-ea"/>
              </a:rPr>
              <a:t>的元素，如果不存在，那就创建</a:t>
            </a:r>
            <a:r>
              <a:rPr lang="x-none" altLang="zh-CN">
                <a:sym typeface="+mn-ea"/>
              </a:rPr>
              <a:t> “key” </a:t>
            </a:r>
            <a:r>
              <a:rPr lang="zh-CN" altLang="x-none">
                <a:sym typeface="+mn-ea"/>
              </a:rPr>
              <a:t>元素</a:t>
            </a:r>
            <a:endParaRPr lang="en-US"/>
          </a:p>
          <a:p>
            <a:r>
              <a:rPr lang="x-none" altLang="en-US"/>
              <a:t>val = m.at(“key”);</a:t>
            </a:r>
            <a:r>
              <a:rPr lang="x-none" altLang="en-US">
                <a:sym typeface="+mn-ea"/>
              </a:rPr>
              <a:t>            // </a:t>
            </a:r>
            <a:r>
              <a:rPr lang="zh-CN" altLang="x-none">
                <a:sym typeface="+mn-ea"/>
              </a:rPr>
              <a:t>写入</a:t>
            </a:r>
            <a:r>
              <a:rPr lang="zh-CN" altLang="x-none">
                <a:sym typeface="+mn-ea"/>
              </a:rPr>
              <a:t>键值为</a:t>
            </a:r>
            <a:r>
              <a:rPr lang="x-none" altLang="zh-CN">
                <a:sym typeface="+mn-ea"/>
              </a:rPr>
              <a:t> “key” </a:t>
            </a:r>
            <a:r>
              <a:rPr lang="zh-CN" altLang="x-none">
                <a:sym typeface="+mn-ea"/>
              </a:rPr>
              <a:t>的元素，如果不存在，抛出异常</a:t>
            </a:r>
            <a:endParaRPr lang="zh-CN" altLang="x-none">
              <a:sym typeface="+mn-ea"/>
            </a:endParaRPr>
          </a:p>
          <a:p>
            <a:r>
              <a:rPr lang="zh-CN" altLang="x-none">
                <a:sym typeface="+mn-ea"/>
              </a:rPr>
              <a:t>毕竟</a:t>
            </a:r>
            <a:r>
              <a:rPr lang="en-US" altLang="zh-CN">
                <a:sym typeface="+mn-ea"/>
              </a:rPr>
              <a:t> </a:t>
            </a:r>
            <a:r>
              <a:rPr lang="x-none" altLang="zh-CN">
                <a:sym typeface="+mn-ea"/>
              </a:rPr>
              <a:t>[] </a:t>
            </a:r>
            <a:r>
              <a:rPr lang="zh-CN" altLang="x-none">
                <a:sym typeface="+mn-ea"/>
              </a:rPr>
              <a:t>和</a:t>
            </a:r>
            <a:r>
              <a:rPr lang="en-US" altLang="zh-CN">
                <a:sym typeface="+mn-ea"/>
              </a:rPr>
              <a:t> </a:t>
            </a:r>
            <a:r>
              <a:rPr lang="x-none" altLang="en-US">
                <a:sym typeface="+mn-ea"/>
              </a:rPr>
              <a:t>at()</a:t>
            </a:r>
            <a:r>
              <a:rPr lang="en-US" altLang="x-none">
                <a:sym typeface="+mn-ea"/>
              </a:rPr>
              <a:t> </a:t>
            </a:r>
            <a:r>
              <a:rPr lang="zh-CN" altLang="en-US">
                <a:sym typeface="+mn-ea"/>
              </a:rPr>
              <a:t>只是返回引用</a:t>
            </a:r>
            <a:r>
              <a:rPr lang="zh-CN" altLang="x-none">
                <a:sym typeface="+mn-ea"/>
              </a:rPr>
              <a:t>，不管你是读取还是写入这个引用，函数本身的特性是不变的。</a:t>
            </a:r>
            <a:endParaRPr lang="zh-CN" altLang="x-none">
              <a:sym typeface="+mn-ea"/>
            </a:endParaRPr>
          </a:p>
          <a:p>
            <a:r>
              <a:rPr lang="zh-CN" altLang="en-US">
                <a:sym typeface="+mn-ea"/>
              </a:rPr>
              <a:t>唯一的区别</a:t>
            </a:r>
            <a:r>
              <a:rPr lang="zh-CN" altLang="x-none">
                <a:sym typeface="+mn-ea"/>
              </a:rPr>
              <a:t>是在他们前面</a:t>
            </a:r>
            <a:r>
              <a:rPr lang="zh-CN" altLang="en-US">
                <a:sym typeface="+mn-ea"/>
              </a:rPr>
              <a:t>。</a:t>
            </a:r>
            <a:endParaRPr lang="zh-CN" altLang="en-US">
              <a:sym typeface="+mn-ea"/>
            </a:endParaRPr>
          </a:p>
          <a:p>
            <a:r>
              <a:rPr lang="x-none" altLang="en-US" b="1"/>
              <a:t>[] </a:t>
            </a:r>
            <a:r>
              <a:rPr lang="zh-CN" altLang="x-none" b="1"/>
              <a:t>默默创建。</a:t>
            </a:r>
            <a:endParaRPr lang="zh-CN" altLang="x-none" b="1"/>
          </a:p>
          <a:p>
            <a:r>
              <a:rPr lang="x-none" altLang="zh-CN" b="1"/>
              <a:t>at() </a:t>
            </a:r>
            <a:r>
              <a:rPr lang="zh-CN" altLang="x-none" b="1"/>
              <a:t>抛出异常。</a:t>
            </a:r>
            <a:endParaRPr lang="zh-CN" altLang="x-none"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写入</a:t>
            </a:r>
            <a:r>
              <a:rPr lang="en-US" altLang="zh-CN"/>
              <a:t> map </a:t>
            </a:r>
            <a:r>
              <a:rPr lang="zh-CN" altLang="en-US"/>
              <a:t>元素</a:t>
            </a:r>
            <a:endParaRPr lang="zh-CN" altLang="en-US"/>
          </a:p>
        </p:txBody>
      </p:sp>
      <p:sp>
        <p:nvSpPr>
          <p:cNvPr id="3" name="Content Placeholder 2"/>
          <p:cNvSpPr>
            <a:spLocks noGrp="1"/>
          </p:cNvSpPr>
          <p:nvPr>
            <p:ph idx="1"/>
          </p:nvPr>
        </p:nvSpPr>
        <p:spPr>
          <a:xfrm>
            <a:off x="647700" y="1825625"/>
            <a:ext cx="11058525" cy="4351655"/>
          </a:xfrm>
        </p:spPr>
        <p:txBody>
          <a:bodyPr/>
          <a:p>
            <a:r>
              <a:rPr lang="x-none" altLang="en-US">
                <a:sym typeface="+mn-ea"/>
              </a:rPr>
              <a:t>map&lt;string, int&gt; m;</a:t>
            </a:r>
            <a:endParaRPr lang="en-US">
              <a:sym typeface="+mn-ea"/>
            </a:endParaRPr>
          </a:p>
          <a:p>
            <a:r>
              <a:rPr lang="en-US" b="1">
                <a:sym typeface="+mn-ea"/>
              </a:rPr>
              <a:t>m[</a:t>
            </a:r>
            <a:r>
              <a:rPr lang="x-none" altLang="en-US" b="1">
                <a:sym typeface="+mn-ea"/>
              </a:rPr>
              <a:t>“</a:t>
            </a:r>
            <a:r>
              <a:rPr lang="en-US" b="1">
                <a:sym typeface="+mn-ea"/>
              </a:rPr>
              <a:t>key</a:t>
            </a:r>
            <a:r>
              <a:rPr lang="x-none" altLang="en-US" b="1">
                <a:sym typeface="+mn-ea"/>
              </a:rPr>
              <a:t>”] = val;</a:t>
            </a:r>
            <a:endParaRPr lang="x-none" altLang="en-US" b="1">
              <a:sym typeface="+mn-ea"/>
            </a:endParaRPr>
          </a:p>
          <a:p>
            <a:r>
              <a:rPr lang="zh-CN" altLang="en-US">
                <a:sym typeface="+mn-ea"/>
              </a:rPr>
              <a:t>写入</a:t>
            </a:r>
            <a:r>
              <a:rPr lang="zh-CN" altLang="x-none">
                <a:sym typeface="+mn-ea"/>
              </a:rPr>
              <a:t>键值为</a:t>
            </a:r>
            <a:r>
              <a:rPr lang="x-none" altLang="zh-CN">
                <a:sym typeface="+mn-ea"/>
              </a:rPr>
              <a:t> “key” </a:t>
            </a:r>
            <a:r>
              <a:rPr lang="zh-CN" altLang="x-none">
                <a:sym typeface="+mn-ea"/>
              </a:rPr>
              <a:t>的元素，</a:t>
            </a:r>
            <a:r>
              <a:rPr lang="zh-CN" altLang="x-none" b="1">
                <a:sym typeface="+mn-ea"/>
              </a:rPr>
              <a:t>如果不存在，那就创建一个</a:t>
            </a:r>
            <a:r>
              <a:rPr lang="x-none" altLang="zh-CN" b="1">
                <a:sym typeface="+mn-ea"/>
              </a:rPr>
              <a:t> “key” </a:t>
            </a:r>
            <a:r>
              <a:rPr lang="zh-CN" altLang="x-none" b="1">
                <a:sym typeface="+mn-ea"/>
              </a:rPr>
              <a:t>元素并初始化为</a:t>
            </a:r>
            <a:r>
              <a:rPr lang="en-US" altLang="zh-CN" b="1">
                <a:sym typeface="+mn-ea"/>
              </a:rPr>
              <a:t>0</a:t>
            </a:r>
            <a:r>
              <a:rPr lang="zh-CN" altLang="en-US">
                <a:sym typeface="+mn-ea"/>
              </a:rPr>
              <a:t>。</a:t>
            </a:r>
            <a:r>
              <a:rPr lang="zh-CN" altLang="en-US">
                <a:sym typeface="+mn-ea"/>
              </a:rPr>
              <a:t>等价于：</a:t>
            </a:r>
            <a:endParaRPr lang="zh-CN" altLang="x-none"/>
          </a:p>
          <a:p>
            <a:r>
              <a:rPr lang="x-none" altLang="en-US">
                <a:sym typeface="+mn-ea"/>
              </a:rPr>
              <a:t>it = m.find(“key”);</a:t>
            </a:r>
            <a:endParaRPr lang="x-none" altLang="en-US"/>
          </a:p>
          <a:p>
            <a:r>
              <a:rPr lang="x-none" altLang="en-US">
                <a:sym typeface="+mn-ea"/>
              </a:rPr>
              <a:t>if (it == m.end()) {</a:t>
            </a:r>
            <a:endParaRPr lang="x-none" altLang="en-US">
              <a:sym typeface="+mn-ea"/>
            </a:endParaRPr>
          </a:p>
          <a:p>
            <a:r>
              <a:rPr lang="x-none" altLang="en-US">
                <a:sym typeface="+mn-ea"/>
              </a:rPr>
              <a:t>  it = m.insert({“key”, 0});</a:t>
            </a:r>
            <a:endParaRPr lang="x-none" altLang="en-US"/>
          </a:p>
          <a:p>
            <a:r>
              <a:rPr lang="x-none" altLang="en-US">
                <a:sym typeface="+mn-ea"/>
              </a:rPr>
              <a:t>}</a:t>
            </a:r>
            <a:endParaRPr lang="x-none" altLang="en-US">
              <a:sym typeface="+mn-ea"/>
            </a:endParaRPr>
          </a:p>
          <a:p>
            <a:r>
              <a:rPr lang="x-none" altLang="zh-CN">
                <a:sym typeface="+mn-ea"/>
              </a:rPr>
              <a:t>it</a:t>
            </a:r>
            <a:r>
              <a:rPr lang="en-US" altLang="x-none">
                <a:sym typeface="+mn-ea"/>
              </a:rPr>
              <a:t>-</a:t>
            </a:r>
            <a:r>
              <a:rPr lang="x-none" altLang="en-US">
                <a:sym typeface="+mn-ea"/>
              </a:rPr>
              <a:t>&gt;second = val</a:t>
            </a:r>
            <a:r>
              <a:rPr lang="x-none" altLang="zh-CN">
                <a:sym typeface="+mn-ea"/>
              </a:rPr>
              <a:t>;</a:t>
            </a:r>
            <a:endParaRPr lang="x-none"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写入</a:t>
            </a:r>
            <a:r>
              <a:rPr lang="en-US" altLang="zh-CN"/>
              <a:t> map </a:t>
            </a:r>
            <a:r>
              <a:rPr lang="zh-CN" altLang="en-US"/>
              <a:t>元素</a:t>
            </a:r>
            <a:endParaRPr lang="zh-CN" altLang="en-US"/>
          </a:p>
        </p:txBody>
      </p:sp>
      <p:sp>
        <p:nvSpPr>
          <p:cNvPr id="3" name="Content Placeholder 2"/>
          <p:cNvSpPr>
            <a:spLocks noGrp="1"/>
          </p:cNvSpPr>
          <p:nvPr>
            <p:ph idx="1"/>
          </p:nvPr>
        </p:nvSpPr>
        <p:spPr>
          <a:xfrm>
            <a:off x="647700" y="1825625"/>
            <a:ext cx="11058525" cy="4351655"/>
          </a:xfrm>
        </p:spPr>
        <p:txBody>
          <a:bodyPr/>
          <a:p>
            <a:r>
              <a:rPr lang="x-none" altLang="en-US">
                <a:sym typeface="+mn-ea"/>
              </a:rPr>
              <a:t>map&lt;string, int&gt; m;</a:t>
            </a:r>
            <a:endParaRPr lang="en-US">
              <a:sym typeface="+mn-ea"/>
            </a:endParaRPr>
          </a:p>
          <a:p>
            <a:r>
              <a:rPr lang="en-US" b="1">
                <a:sym typeface="+mn-ea"/>
              </a:rPr>
              <a:t>m</a:t>
            </a:r>
            <a:r>
              <a:rPr lang="x-none" altLang="en-US" b="1">
                <a:sym typeface="+mn-ea"/>
              </a:rPr>
              <a:t>.at(“</a:t>
            </a:r>
            <a:r>
              <a:rPr lang="en-US" b="1">
                <a:sym typeface="+mn-ea"/>
              </a:rPr>
              <a:t>key</a:t>
            </a:r>
            <a:r>
              <a:rPr lang="x-none" altLang="en-US" b="1">
                <a:sym typeface="+mn-ea"/>
              </a:rPr>
              <a:t>”)</a:t>
            </a:r>
            <a:r>
              <a:rPr lang="en-US" altLang="x-none" b="1">
                <a:sym typeface="+mn-ea"/>
              </a:rPr>
              <a:t> = val</a:t>
            </a:r>
            <a:r>
              <a:rPr lang="x-none" altLang="en-US" b="1">
                <a:sym typeface="+mn-ea"/>
              </a:rPr>
              <a:t>;</a:t>
            </a:r>
            <a:endParaRPr lang="x-none" altLang="en-US" b="1">
              <a:sym typeface="+mn-ea"/>
            </a:endParaRPr>
          </a:p>
          <a:p>
            <a:r>
              <a:rPr lang="zh-CN" altLang="en-US">
                <a:sym typeface="+mn-ea"/>
              </a:rPr>
              <a:t>写入</a:t>
            </a:r>
            <a:r>
              <a:rPr lang="zh-CN" altLang="x-none">
                <a:sym typeface="+mn-ea"/>
              </a:rPr>
              <a:t>键值为</a:t>
            </a:r>
            <a:r>
              <a:rPr lang="x-none" altLang="zh-CN">
                <a:sym typeface="+mn-ea"/>
              </a:rPr>
              <a:t> “key” </a:t>
            </a:r>
            <a:r>
              <a:rPr lang="zh-CN" altLang="x-none">
                <a:sym typeface="+mn-ea"/>
              </a:rPr>
              <a:t>的元素，</a:t>
            </a:r>
            <a:r>
              <a:rPr lang="zh-CN" altLang="x-none" b="1">
                <a:sym typeface="+mn-ea"/>
              </a:rPr>
              <a:t>如果不存在，那就</a:t>
            </a:r>
            <a:r>
              <a:rPr lang="zh-CN" b="1">
                <a:sym typeface="+mn-ea"/>
              </a:rPr>
              <a:t>抛出异常，导致程序异常退出</a:t>
            </a:r>
            <a:r>
              <a:rPr lang="zh-CN" altLang="en-US">
                <a:sym typeface="+mn-ea"/>
              </a:rPr>
              <a:t>。等价于：</a:t>
            </a:r>
            <a:endParaRPr lang="zh-CN" altLang="x-none"/>
          </a:p>
          <a:p>
            <a:r>
              <a:rPr lang="x-none" altLang="en-US">
                <a:sym typeface="+mn-ea"/>
              </a:rPr>
              <a:t>it = m.find(“key”);</a:t>
            </a:r>
            <a:endParaRPr lang="x-none" altLang="en-US"/>
          </a:p>
          <a:p>
            <a:r>
              <a:rPr lang="x-none" altLang="en-US">
                <a:sym typeface="+mn-ea"/>
              </a:rPr>
              <a:t>if (it == m.end()) {</a:t>
            </a:r>
            <a:endParaRPr lang="x-none" altLang="en-US">
              <a:sym typeface="+mn-ea"/>
            </a:endParaRPr>
          </a:p>
          <a:p>
            <a:r>
              <a:rPr lang="x-none" altLang="en-US">
                <a:sym typeface="+mn-ea"/>
              </a:rPr>
              <a:t>  throw std::out_of_range(“</a:t>
            </a:r>
            <a:r>
              <a:rPr lang="zh-CN" altLang="x-none">
                <a:sym typeface="+mn-ea"/>
              </a:rPr>
              <a:t>找不到键值</a:t>
            </a:r>
            <a:r>
              <a:rPr lang="x-none" altLang="en-US">
                <a:sym typeface="+mn-ea"/>
              </a:rPr>
              <a:t>”);</a:t>
            </a:r>
            <a:endParaRPr lang="x-none" altLang="en-US">
              <a:sym typeface="+mn-ea"/>
            </a:endParaRPr>
          </a:p>
          <a:p>
            <a:r>
              <a:rPr lang="x-none" altLang="en-US">
                <a:sym typeface="+mn-ea"/>
              </a:rPr>
              <a:t>}</a:t>
            </a:r>
            <a:endParaRPr lang="x-none" altLang="en-US">
              <a:sym typeface="+mn-ea"/>
            </a:endParaRPr>
          </a:p>
          <a:p>
            <a:r>
              <a:rPr lang="x-none" altLang="zh-CN"/>
              <a:t>it</a:t>
            </a:r>
            <a:r>
              <a:rPr lang="en-US" altLang="x-none">
                <a:sym typeface="+mn-ea"/>
              </a:rPr>
              <a:t>-</a:t>
            </a:r>
            <a:r>
              <a:rPr lang="x-none" altLang="en-US">
                <a:sym typeface="+mn-ea"/>
              </a:rPr>
              <a:t>&gt;second = val</a:t>
            </a:r>
            <a:r>
              <a:rPr lang="x-none" altLang="zh-CN"/>
              <a:t>;</a:t>
            </a:r>
            <a:endParaRPr lang="x-none"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p:txBody>
          <a:bodyPr/>
          <a:p>
            <a:r>
              <a:rPr lang="zh-CN" altLang="en-US"/>
              <a:t>插入元素</a:t>
            </a:r>
            <a:r>
              <a:rPr lang="en-US" altLang="zh-CN"/>
              <a:t>1</a:t>
            </a:r>
            <a:endParaRPr lang="en-US" altLang="zh-CN"/>
          </a:p>
        </p:txBody>
      </p:sp>
      <p:sp>
        <p:nvSpPr>
          <p:cNvPr id="4" name="Content Placeholder 3"/>
          <p:cNvSpPr>
            <a:spLocks noGrp="1"/>
          </p:cNvSpPr>
          <p:nvPr>
            <p:ph sz="half" idx="1"/>
          </p:nvPr>
        </p:nvSpPr>
        <p:spPr/>
        <p:txBody>
          <a:bodyPr/>
          <a:p>
            <a:r>
              <a:rPr lang="en-US" sz="1800"/>
              <a:t>m[key] = val</a:t>
            </a:r>
            <a:endParaRPr lang="en-US" sz="1800"/>
          </a:p>
          <a:p>
            <a:r>
              <a:rPr lang="zh-CN" altLang="en-US" sz="1800"/>
              <a:t>含义：往</a:t>
            </a:r>
            <a:r>
              <a:rPr lang="en-US" altLang="zh-CN" sz="1800"/>
              <a:t>m</a:t>
            </a:r>
            <a:r>
              <a:rPr lang="zh-CN" altLang="en-US" sz="1800"/>
              <a:t>中插入键为</a:t>
            </a:r>
            <a:r>
              <a:rPr lang="en-US" altLang="zh-CN" sz="1800"/>
              <a:t>key</a:t>
            </a:r>
            <a:r>
              <a:rPr lang="zh-CN" altLang="en-US" sz="1800"/>
              <a:t>，值为</a:t>
            </a:r>
            <a:r>
              <a:rPr lang="en-US" altLang="zh-CN" sz="1800"/>
              <a:t>val</a:t>
            </a:r>
            <a:r>
              <a:rPr lang="zh-CN" altLang="en-US" sz="1800"/>
              <a:t>的元素。</a:t>
            </a:r>
            <a:endParaRPr lang="zh-CN" altLang="en-US" sz="1800"/>
          </a:p>
          <a:p>
            <a:r>
              <a:rPr lang="zh-CN" altLang="en-US" sz="1800"/>
              <a:t>如果键</a:t>
            </a:r>
            <a:r>
              <a:rPr lang="en-US" altLang="zh-CN" sz="1800"/>
              <a:t>key</a:t>
            </a:r>
            <a:r>
              <a:rPr lang="zh-CN" altLang="en-US" sz="1800"/>
              <a:t>不存在，则会创建一个，并赋值为</a:t>
            </a:r>
            <a:r>
              <a:rPr lang="en-US" altLang="zh-CN" sz="1800"/>
              <a:t>val</a:t>
            </a:r>
            <a:r>
              <a:rPr lang="zh-CN" altLang="en-US" sz="1800"/>
              <a:t>。</a:t>
            </a:r>
            <a:endParaRPr lang="zh-CN" altLang="en-US" sz="1800"/>
          </a:p>
          <a:p>
            <a:r>
              <a:rPr lang="zh-CN" altLang="en-US" sz="1800"/>
              <a:t>如果</a:t>
            </a:r>
            <a:r>
              <a:rPr lang="zh-CN" altLang="en-US" sz="1800">
                <a:sym typeface="+mn-ea"/>
              </a:rPr>
              <a:t>键</a:t>
            </a:r>
            <a:r>
              <a:rPr lang="en-US" altLang="zh-CN" sz="1800"/>
              <a:t>key</a:t>
            </a:r>
            <a:r>
              <a:rPr lang="zh-CN" altLang="en-US" sz="1800"/>
              <a:t>已经存在，则会覆盖他，写入新值</a:t>
            </a:r>
            <a:r>
              <a:rPr lang="en-US" altLang="zh-CN" sz="1800"/>
              <a:t>val</a:t>
            </a:r>
            <a:r>
              <a:rPr lang="zh-CN" altLang="en-US" sz="1800"/>
              <a:t>。</a:t>
            </a:r>
            <a:endParaRPr lang="zh-CN" altLang="en-US" sz="1800"/>
          </a:p>
          <a:p>
            <a:r>
              <a:rPr lang="zh-CN" altLang="en-US" sz="1800"/>
              <a:t>特点：写入，</a:t>
            </a:r>
            <a:r>
              <a:rPr lang="zh-CN" altLang="en-US" sz="1800">
                <a:sym typeface="+mn-ea"/>
              </a:rPr>
              <a:t>没这个键就自动</a:t>
            </a:r>
            <a:r>
              <a:rPr lang="zh-CN" altLang="en-US" sz="1800"/>
              <a:t>创建</a:t>
            </a:r>
            <a:r>
              <a:rPr lang="zh-CN" altLang="en-US" sz="1800">
                <a:sym typeface="+mn-ea"/>
              </a:rPr>
              <a:t>（零初始化）</a:t>
            </a:r>
            <a:endParaRPr lang="en-US" altLang="zh-CN" sz="1800">
              <a:sym typeface="+mn-ea"/>
            </a:endParaRPr>
          </a:p>
          <a:p>
            <a:pPr marL="0" indent="0">
              <a:buNone/>
            </a:pPr>
            <a:endParaRPr lang="en-US" altLang="zh-CN" sz="1800"/>
          </a:p>
        </p:txBody>
      </p:sp>
      <p:pic>
        <p:nvPicPr>
          <p:cNvPr id="6" name="Content Placeholder 5"/>
          <p:cNvPicPr>
            <a:picLocks noChangeAspect="1"/>
          </p:cNvPicPr>
          <p:nvPr>
            <p:ph sz="half" idx="2"/>
          </p:nvPr>
        </p:nvPicPr>
        <p:blipFill>
          <a:blip r:embed="rId1"/>
          <a:stretch>
            <a:fillRect/>
          </a:stretch>
        </p:blipFill>
        <p:spPr>
          <a:xfrm>
            <a:off x="5981700" y="1952625"/>
            <a:ext cx="5181600" cy="4096385"/>
          </a:xfrm>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p:txBody>
          <a:bodyPr/>
          <a:p>
            <a:r>
              <a:rPr lang="zh-CN" altLang="en-US"/>
              <a:t>插入元素</a:t>
            </a:r>
            <a:r>
              <a:rPr lang="en-US" altLang="zh-CN"/>
              <a:t>2</a:t>
            </a:r>
            <a:endParaRPr lang="en-US" altLang="zh-CN"/>
          </a:p>
        </p:txBody>
      </p:sp>
      <p:sp>
        <p:nvSpPr>
          <p:cNvPr id="4" name="Content Placeholder 3"/>
          <p:cNvSpPr>
            <a:spLocks noGrp="1"/>
          </p:cNvSpPr>
          <p:nvPr>
            <p:ph sz="half" idx="1"/>
          </p:nvPr>
        </p:nvSpPr>
        <p:spPr/>
        <p:txBody>
          <a:bodyPr/>
          <a:p>
            <a:r>
              <a:rPr lang="en-US" sz="1800"/>
              <a:t>m.at(key) = val</a:t>
            </a:r>
            <a:endParaRPr lang="en-US" sz="1800"/>
          </a:p>
          <a:p>
            <a:r>
              <a:rPr lang="zh-CN" altLang="en-US" sz="1800"/>
              <a:t>含义：往</a:t>
            </a:r>
            <a:r>
              <a:rPr lang="en-US" altLang="zh-CN" sz="1800"/>
              <a:t>m</a:t>
            </a:r>
            <a:r>
              <a:rPr lang="zh-CN" altLang="en-US" sz="1800"/>
              <a:t>中插入键为</a:t>
            </a:r>
            <a:r>
              <a:rPr lang="en-US" altLang="zh-CN" sz="1800"/>
              <a:t>key</a:t>
            </a:r>
            <a:r>
              <a:rPr lang="zh-CN" altLang="en-US" sz="1800"/>
              <a:t>，值为</a:t>
            </a:r>
            <a:r>
              <a:rPr lang="en-US" altLang="zh-CN" sz="1800"/>
              <a:t>val</a:t>
            </a:r>
            <a:r>
              <a:rPr lang="zh-CN" altLang="en-US" sz="1800"/>
              <a:t>的元素。</a:t>
            </a:r>
            <a:endParaRPr lang="zh-CN" altLang="en-US" sz="1800"/>
          </a:p>
          <a:p>
            <a:r>
              <a:rPr lang="zh-CN" altLang="en-US" sz="1800"/>
              <a:t>如果键</a:t>
            </a:r>
            <a:r>
              <a:rPr lang="en-US" altLang="zh-CN" sz="1800"/>
              <a:t>key</a:t>
            </a:r>
            <a:r>
              <a:rPr lang="zh-CN" altLang="en-US" sz="1800"/>
              <a:t>不存在，则</a:t>
            </a:r>
            <a:r>
              <a:rPr lang="zh-CN" altLang="en-US" sz="1800">
                <a:sym typeface="+mn-ea"/>
              </a:rPr>
              <a:t>抛出</a:t>
            </a:r>
            <a:r>
              <a:rPr lang="en-US" altLang="zh-CN" sz="1800">
                <a:sym typeface="+mn-ea"/>
              </a:rPr>
              <a:t> out_of_range </a:t>
            </a:r>
            <a:r>
              <a:rPr lang="zh-CN" altLang="en-US" sz="1800">
                <a:sym typeface="+mn-ea"/>
              </a:rPr>
              <a:t>异常</a:t>
            </a:r>
            <a:r>
              <a:rPr lang="zh-CN" altLang="en-US" sz="1800"/>
              <a:t>。</a:t>
            </a:r>
            <a:endParaRPr lang="zh-CN" altLang="en-US" sz="1800"/>
          </a:p>
          <a:p>
            <a:r>
              <a:rPr lang="zh-CN" altLang="en-US" sz="1800"/>
              <a:t>如果</a:t>
            </a:r>
            <a:r>
              <a:rPr lang="zh-CN" altLang="en-US" sz="1800">
                <a:sym typeface="+mn-ea"/>
              </a:rPr>
              <a:t>键</a:t>
            </a:r>
            <a:r>
              <a:rPr lang="en-US" altLang="zh-CN" sz="1800"/>
              <a:t>key</a:t>
            </a:r>
            <a:r>
              <a:rPr lang="zh-CN" altLang="en-US" sz="1800"/>
              <a:t>已经存在，则会覆盖他，写入新值</a:t>
            </a:r>
            <a:r>
              <a:rPr lang="en-US" altLang="zh-CN" sz="1800"/>
              <a:t>val</a:t>
            </a:r>
            <a:r>
              <a:rPr lang="zh-CN" altLang="en-US" sz="1800"/>
              <a:t>。</a:t>
            </a:r>
            <a:endParaRPr lang="zh-CN" altLang="en-US" sz="1800"/>
          </a:p>
          <a:p>
            <a:r>
              <a:rPr lang="zh-CN" altLang="en-US" sz="1800">
                <a:sym typeface="+mn-ea"/>
              </a:rPr>
              <a:t>特点：写入，没这个键</a:t>
            </a:r>
            <a:r>
              <a:rPr lang="zh-CN" altLang="en-US" sz="1800">
                <a:sym typeface="+mn-ea"/>
              </a:rPr>
              <a:t>就抛异常</a:t>
            </a:r>
            <a:endParaRPr lang="zh-CN" altLang="en-US" sz="1800"/>
          </a:p>
        </p:txBody>
      </p:sp>
      <p:pic>
        <p:nvPicPr>
          <p:cNvPr id="6" name="Content Placeholder 5"/>
          <p:cNvPicPr>
            <a:picLocks noChangeAspect="1"/>
          </p:cNvPicPr>
          <p:nvPr>
            <p:ph sz="half" idx="2"/>
          </p:nvPr>
        </p:nvPicPr>
        <p:blipFill>
          <a:blip r:embed="rId1"/>
          <a:stretch>
            <a:fillRect/>
          </a:stretch>
        </p:blipFill>
        <p:spPr>
          <a:xfrm>
            <a:off x="5981700" y="1952625"/>
            <a:ext cx="5181600" cy="4096385"/>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1652013429398"/>
          <p:cNvPicPr>
            <a:picLocks noChangeAspect="1"/>
          </p:cNvPicPr>
          <p:nvPr/>
        </p:nvPicPr>
        <p:blipFill>
          <a:blip r:embed="rId1">
            <a:lum bright="60000" contrast="-72000"/>
          </a:blip>
          <a:stretch>
            <a:fillRect/>
          </a:stretch>
        </p:blipFill>
        <p:spPr>
          <a:xfrm>
            <a:off x="-26035" y="-772795"/>
            <a:ext cx="12244070" cy="8404225"/>
          </a:xfrm>
          <a:prstGeom prst="rect">
            <a:avLst/>
          </a:prstGeom>
        </p:spPr>
      </p:pic>
      <p:sp>
        <p:nvSpPr>
          <p:cNvPr id="2" name="Title 1"/>
          <p:cNvSpPr>
            <a:spLocks noGrp="1"/>
          </p:cNvSpPr>
          <p:nvPr>
            <p:ph type="title"/>
          </p:nvPr>
        </p:nvSpPr>
        <p:spPr/>
        <p:txBody>
          <a:bodyPr/>
          <a:p>
            <a:r>
              <a:rPr lang="zh-CN" altLang="en-US"/>
              <a:t>课程安排</a:t>
            </a:r>
            <a:endParaRPr lang="zh-CN" altLang="en-US"/>
          </a:p>
        </p:txBody>
      </p:sp>
      <p:sp>
        <p:nvSpPr>
          <p:cNvPr id="3" name="Content Placeholder 2"/>
          <p:cNvSpPr>
            <a:spLocks noGrp="1"/>
          </p:cNvSpPr>
          <p:nvPr>
            <p:ph idx="1"/>
          </p:nvPr>
        </p:nvSpPr>
        <p:spPr/>
        <p:txBody>
          <a:bodyPr/>
          <a:p>
            <a:pPr marL="457200" lvl="1" indent="0">
              <a:buNone/>
            </a:pPr>
            <a:r>
              <a:rPr lang="en-US">
                <a:solidFill>
                  <a:schemeClr val="bg1">
                    <a:lumMod val="50000"/>
                  </a:schemeClr>
                </a:solidFill>
              </a:rPr>
              <a:t>1. vector </a:t>
            </a:r>
            <a:r>
              <a:rPr lang="zh-CN" altLang="en-US">
                <a:solidFill>
                  <a:schemeClr val="bg1">
                    <a:lumMod val="50000"/>
                  </a:schemeClr>
                </a:solidFill>
              </a:rPr>
              <a:t>容器初体验</a:t>
            </a:r>
            <a:r>
              <a:rPr lang="en-US" altLang="zh-CN">
                <a:solidFill>
                  <a:schemeClr val="bg1">
                    <a:lumMod val="50000"/>
                  </a:schemeClr>
                </a:solidFill>
              </a:rPr>
              <a:t> &amp; </a:t>
            </a:r>
            <a:r>
              <a:rPr lang="zh-CN" altLang="en-US">
                <a:solidFill>
                  <a:schemeClr val="bg1">
                    <a:lumMod val="50000"/>
                  </a:schemeClr>
                </a:solidFill>
              </a:rPr>
              <a:t>迭代器入门</a:t>
            </a:r>
            <a:r>
              <a:rPr lang="en-US" altLang="zh-CN">
                <a:solidFill>
                  <a:schemeClr val="bg1">
                    <a:lumMod val="50000"/>
                  </a:schemeClr>
                </a:solidFill>
              </a:rPr>
              <a:t> (BV1qF411T7sd)</a:t>
            </a:r>
            <a:endParaRPr lang="en-US" altLang="zh-CN">
              <a:solidFill>
                <a:schemeClr val="bg1">
                  <a:lumMod val="50000"/>
                </a:schemeClr>
              </a:solidFill>
            </a:endParaRPr>
          </a:p>
          <a:p>
            <a:pPr marL="457200" lvl="1" indent="0">
              <a:buNone/>
            </a:pPr>
            <a:r>
              <a:rPr lang="en-US" altLang="zh-CN">
                <a:solidFill>
                  <a:schemeClr val="bg1">
                    <a:lumMod val="50000"/>
                  </a:schemeClr>
                </a:solidFill>
              </a:rPr>
              <a:t>2. </a:t>
            </a:r>
            <a:r>
              <a:rPr lang="zh-CN" altLang="en-US">
                <a:solidFill>
                  <a:schemeClr val="bg1">
                    <a:lumMod val="50000"/>
                  </a:schemeClr>
                </a:solidFill>
              </a:rPr>
              <a:t>你所不知道的</a:t>
            </a:r>
            <a:r>
              <a:rPr lang="en-US" altLang="zh-CN">
                <a:solidFill>
                  <a:schemeClr val="bg1">
                    <a:lumMod val="50000"/>
                  </a:schemeClr>
                </a:solidFill>
              </a:rPr>
              <a:t> set </a:t>
            </a:r>
            <a:r>
              <a:rPr lang="zh-CN" altLang="en-US">
                <a:solidFill>
                  <a:schemeClr val="bg1">
                    <a:lumMod val="50000"/>
                  </a:schemeClr>
                </a:solidFill>
              </a:rPr>
              <a:t>容器</a:t>
            </a:r>
            <a:r>
              <a:rPr lang="en-US" altLang="zh-CN">
                <a:solidFill>
                  <a:schemeClr val="bg1">
                    <a:lumMod val="50000"/>
                  </a:schemeClr>
                </a:solidFill>
              </a:rPr>
              <a:t> &amp; </a:t>
            </a:r>
            <a:r>
              <a:rPr lang="zh-CN" altLang="en-US">
                <a:solidFill>
                  <a:schemeClr val="bg1">
                    <a:lumMod val="50000"/>
                  </a:schemeClr>
                </a:solidFill>
              </a:rPr>
              <a:t>迭代器分类</a:t>
            </a:r>
            <a:r>
              <a:rPr lang="en-US" altLang="zh-CN">
                <a:solidFill>
                  <a:schemeClr val="bg1">
                    <a:lumMod val="50000"/>
                  </a:schemeClr>
                </a:solidFill>
              </a:rPr>
              <a:t> (</a:t>
            </a:r>
            <a:r>
              <a:rPr lang="zh-CN" altLang="en-US">
                <a:solidFill>
                  <a:schemeClr val="bg1">
                    <a:lumMod val="50000"/>
                  </a:schemeClr>
                </a:solidFill>
                <a:sym typeface="+mn-ea"/>
              </a:rPr>
              <a:t>BV1m34y157wb</a:t>
            </a:r>
            <a:r>
              <a:rPr lang="en-US" altLang="zh-CN">
                <a:solidFill>
                  <a:schemeClr val="bg1">
                    <a:lumMod val="50000"/>
                  </a:schemeClr>
                </a:solidFill>
              </a:rPr>
              <a:t>)</a:t>
            </a:r>
            <a:endParaRPr lang="en-US" altLang="zh-CN">
              <a:solidFill>
                <a:schemeClr val="bg1">
                  <a:lumMod val="50000"/>
                </a:schemeClr>
              </a:solidFill>
            </a:endParaRPr>
          </a:p>
          <a:p>
            <a:pPr marL="457200" lvl="1" indent="0">
              <a:buNone/>
            </a:pPr>
            <a:r>
              <a:rPr lang="en-US" altLang="zh-CN">
                <a:solidFill>
                  <a:schemeClr val="bg1">
                    <a:lumMod val="50000"/>
                  </a:schemeClr>
                </a:solidFill>
                <a:sym typeface="+mn-ea"/>
              </a:rPr>
              <a:t>3. string，string_view，const char * 的爱恨纠葛 (BV1ja411M7Di)</a:t>
            </a:r>
            <a:r>
              <a:rPr lang="en-US" altLang="zh-CN" b="1">
                <a:solidFill>
                  <a:schemeClr val="bg1">
                    <a:lumMod val="50000"/>
                  </a:schemeClr>
                </a:solidFill>
                <a:sym typeface="+mn-ea"/>
              </a:rPr>
              <a:t> </a:t>
            </a:r>
            <a:endParaRPr lang="en-US" altLang="zh-CN" b="1">
              <a:solidFill>
                <a:schemeClr val="bg1">
                  <a:lumMod val="50000"/>
                </a:schemeClr>
              </a:solidFill>
              <a:sym typeface="+mn-ea"/>
            </a:endParaRPr>
          </a:p>
          <a:p>
            <a:pPr marL="457200" lvl="1" indent="0">
              <a:buNone/>
            </a:pPr>
            <a:r>
              <a:rPr lang="en-US" altLang="zh-CN" b="1">
                <a:solidFill>
                  <a:srgbClr val="0070C0"/>
                </a:solidFill>
              </a:rPr>
              <a:t>4. </a:t>
            </a:r>
            <a:r>
              <a:rPr lang="zh-CN" altLang="en-US" b="1">
                <a:solidFill>
                  <a:srgbClr val="0070C0"/>
                </a:solidFill>
              </a:rPr>
              <a:t>万能的</a:t>
            </a:r>
            <a:r>
              <a:rPr lang="en-US" altLang="zh-CN" b="1">
                <a:solidFill>
                  <a:srgbClr val="0070C0"/>
                </a:solidFill>
              </a:rPr>
              <a:t> map </a:t>
            </a:r>
            <a:r>
              <a:rPr lang="zh-CN" altLang="en-US" b="1">
                <a:solidFill>
                  <a:srgbClr val="0070C0"/>
                </a:solidFill>
              </a:rPr>
              <a:t>容器全家桶及其妙用举例</a:t>
            </a:r>
            <a:r>
              <a:rPr lang="en-US" altLang="zh-CN" b="1">
                <a:solidFill>
                  <a:srgbClr val="0070C0"/>
                </a:solidFill>
              </a:rPr>
              <a:t> (</a:t>
            </a:r>
            <a:r>
              <a:rPr lang="zh-CN" altLang="en-US" b="1">
                <a:solidFill>
                  <a:srgbClr val="0070C0"/>
                </a:solidFill>
              </a:rPr>
              <a:t>本期</a:t>
            </a:r>
            <a:r>
              <a:rPr lang="en-US" altLang="zh-CN" b="1">
                <a:solidFill>
                  <a:srgbClr val="0070C0"/>
                </a:solidFill>
              </a:rPr>
              <a:t>)</a:t>
            </a:r>
            <a:endParaRPr lang="zh-CN" altLang="en-US"/>
          </a:p>
          <a:p>
            <a:pPr marL="457200" lvl="1" indent="0">
              <a:buNone/>
            </a:pPr>
            <a:r>
              <a:rPr lang="en-US" altLang="zh-CN">
                <a:sym typeface="+mn-ea"/>
              </a:rPr>
              <a:t>5. </a:t>
            </a:r>
            <a:r>
              <a:rPr lang="zh-CN" altLang="en-US">
                <a:sym typeface="+mn-ea"/>
              </a:rPr>
              <a:t>函子</a:t>
            </a:r>
            <a:r>
              <a:rPr lang="en-US" altLang="zh-CN">
                <a:sym typeface="+mn-ea"/>
              </a:rPr>
              <a:t> functor </a:t>
            </a:r>
            <a:r>
              <a:rPr lang="zh-CN" altLang="en-US">
                <a:sym typeface="+mn-ea"/>
              </a:rPr>
              <a:t>与</a:t>
            </a:r>
            <a:r>
              <a:rPr lang="en-US" altLang="zh-CN">
                <a:sym typeface="+mn-ea"/>
              </a:rPr>
              <a:t> lambda </a:t>
            </a:r>
            <a:r>
              <a:rPr lang="zh-CN" altLang="en-US">
                <a:sym typeface="+mn-ea"/>
              </a:rPr>
              <a:t>表达式知多少</a:t>
            </a:r>
            <a:endParaRPr lang="zh-CN" altLang="en-US"/>
          </a:p>
          <a:p>
            <a:pPr marL="457200" lvl="1" indent="0">
              <a:buNone/>
            </a:pPr>
            <a:r>
              <a:rPr lang="en-US" altLang="zh-CN"/>
              <a:t>6. </a:t>
            </a:r>
            <a:r>
              <a:rPr lang="zh-CN" altLang="en-US"/>
              <a:t>通过实战案例来学习</a:t>
            </a:r>
            <a:r>
              <a:rPr lang="en-US" altLang="zh-CN"/>
              <a:t> STL </a:t>
            </a:r>
            <a:r>
              <a:rPr lang="zh-CN" altLang="en-US"/>
              <a:t>算法库</a:t>
            </a:r>
            <a:endParaRPr lang="zh-CN" altLang="en-US"/>
          </a:p>
          <a:p>
            <a:pPr marL="457200" lvl="1" indent="0">
              <a:buNone/>
            </a:pPr>
            <a:r>
              <a:rPr lang="en-US" altLang="zh-CN"/>
              <a:t>7. C++ </a:t>
            </a:r>
            <a:r>
              <a:rPr lang="zh-CN" altLang="en-US"/>
              <a:t>标准输入输出流</a:t>
            </a:r>
            <a:r>
              <a:rPr lang="en-US" altLang="zh-CN"/>
              <a:t> &amp; </a:t>
            </a:r>
            <a:r>
              <a:rPr lang="zh-CN" altLang="en-US"/>
              <a:t>字符串格式化</a:t>
            </a:r>
            <a:endParaRPr lang="zh-CN" altLang="en-US"/>
          </a:p>
          <a:p>
            <a:pPr marL="457200" lvl="1" indent="0">
              <a:buNone/>
            </a:pPr>
            <a:r>
              <a:rPr lang="en-US" altLang="zh-CN"/>
              <a:t>8. traits </a:t>
            </a:r>
            <a:r>
              <a:rPr lang="zh-CN" altLang="en-US"/>
              <a:t>技术，用户自定义迭代器与算法</a:t>
            </a:r>
            <a:endParaRPr lang="zh-CN" altLang="en-US"/>
          </a:p>
          <a:p>
            <a:pPr marL="457200" lvl="1" indent="0">
              <a:buNone/>
            </a:pPr>
            <a:r>
              <a:rPr lang="en-US" altLang="zh-CN"/>
              <a:t>9. allocator</a:t>
            </a:r>
            <a:r>
              <a:rPr lang="zh-CN" altLang="en-US"/>
              <a:t>，</a:t>
            </a:r>
            <a:r>
              <a:rPr lang="zh-CN" altLang="en-US"/>
              <a:t>内存管理与对象生命周期</a:t>
            </a:r>
            <a:endParaRPr lang="zh-CN" altLang="en-US"/>
          </a:p>
          <a:p>
            <a:pPr marL="457200" lvl="1" indent="0">
              <a:buNone/>
            </a:pPr>
            <a:r>
              <a:rPr lang="x-none" altLang="zh-CN"/>
              <a:t>10. </a:t>
            </a:r>
            <a:r>
              <a:rPr lang="en-US" altLang="x-none"/>
              <a:t>C++ </a:t>
            </a:r>
            <a:r>
              <a:rPr lang="zh-CN" altLang="x-none"/>
              <a:t>异常处理机制的前世今生</a:t>
            </a:r>
            <a:endParaRPr lang="zh-CN" altLang="x-none"/>
          </a:p>
        </p:txBody>
      </p:sp>
      <p:sp>
        <p:nvSpPr>
          <p:cNvPr id="7" name="Rounded Rectangular Callout 6"/>
          <p:cNvSpPr/>
          <p:nvPr/>
        </p:nvSpPr>
        <p:spPr>
          <a:xfrm>
            <a:off x="9722485" y="2066290"/>
            <a:ext cx="2302510" cy="572770"/>
          </a:xfrm>
          <a:prstGeom prst="wedgeRoundRectCallout">
            <a:avLst>
              <a:gd name="adj1" fmla="val -29343"/>
              <a:gd name="adj2" fmla="val 87915"/>
              <a:gd name="adj3" fmla="val 16667"/>
            </a:avLst>
          </a:prstGeom>
        </p:spPr>
        <p:style>
          <a:lnRef idx="0">
            <a:schemeClr val="accent6"/>
          </a:lnRef>
          <a:fillRef idx="3">
            <a:schemeClr val="accent6"/>
          </a:fillRef>
          <a:effectRef idx="3">
            <a:schemeClr val="accent6"/>
          </a:effectRef>
          <a:fontRef idx="minor">
            <a:schemeClr val="lt1"/>
          </a:fontRef>
        </p:style>
        <p:txBody>
          <a:bodyPr rtlCol="0" anchor="ctr"/>
          <a:p>
            <a:pPr algn="ctr"/>
            <a:r>
              <a:rPr lang="zh-CN"/>
              <a:t>我们都要认真鞋习哦</a:t>
            </a:r>
            <a:endParaRPr lang="x-none"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往</a:t>
            </a:r>
            <a:r>
              <a:rPr lang="en-US" altLang="zh-CN">
                <a:sym typeface="+mn-ea"/>
              </a:rPr>
              <a:t> map </a:t>
            </a:r>
            <a:r>
              <a:rPr lang="zh-CN" altLang="en-US">
                <a:sym typeface="+mn-ea"/>
              </a:rPr>
              <a:t>中写入元素：</a:t>
            </a:r>
            <a:r>
              <a:rPr lang="en-US" altLang="zh-CN">
                <a:sym typeface="+mn-ea"/>
              </a:rPr>
              <a:t>C++ </a:t>
            </a:r>
            <a:r>
              <a:rPr lang="zh-CN" altLang="en-US">
                <a:sym typeface="+mn-ea"/>
              </a:rPr>
              <a:t>和</a:t>
            </a:r>
            <a:r>
              <a:rPr lang="en-US" altLang="zh-CN">
                <a:sym typeface="+mn-ea"/>
              </a:rPr>
              <a:t> Python </a:t>
            </a:r>
            <a:r>
              <a:rPr lang="zh-CN" altLang="en-US">
                <a:sym typeface="+mn-ea"/>
              </a:rPr>
              <a:t>对比</a:t>
            </a:r>
            <a:endParaRPr lang="zh-CN" altLang="en-US"/>
          </a:p>
        </p:txBody>
      </p:sp>
      <p:sp>
        <p:nvSpPr>
          <p:cNvPr id="3" name="Content Placeholder 2"/>
          <p:cNvSpPr>
            <a:spLocks noGrp="1"/>
          </p:cNvSpPr>
          <p:nvPr>
            <p:ph idx="1"/>
          </p:nvPr>
        </p:nvSpPr>
        <p:spPr>
          <a:xfrm>
            <a:off x="647700" y="1825625"/>
            <a:ext cx="10515600" cy="4351338"/>
          </a:xfrm>
        </p:spPr>
        <p:txBody>
          <a:bodyPr/>
          <a:p>
            <a:r>
              <a:rPr lang="en-US"/>
              <a:t>Python </a:t>
            </a:r>
            <a:r>
              <a:rPr lang="zh-CN" altLang="en-US"/>
              <a:t>中</a:t>
            </a:r>
            <a:r>
              <a:rPr lang="en-US" altLang="zh-CN"/>
              <a:t> </a:t>
            </a:r>
            <a:r>
              <a:rPr lang="x-none" altLang="en-US" b="1"/>
              <a:t>m[“key”] = val </a:t>
            </a:r>
            <a:r>
              <a:rPr lang="zh-CN" altLang="x-none">
                <a:sym typeface="+mn-ea"/>
              </a:rPr>
              <a:t>写入</a:t>
            </a:r>
            <a:r>
              <a:rPr lang="zh-CN" altLang="x-none">
                <a:sym typeface="+mn-ea"/>
              </a:rPr>
              <a:t>元素</a:t>
            </a:r>
            <a:r>
              <a:rPr lang="zh-CN" altLang="x-none"/>
              <a:t>，找不到键值会自动创建，并写入元素。</a:t>
            </a:r>
            <a:endParaRPr lang="zh-CN" altLang="x-none"/>
          </a:p>
          <a:p>
            <a:r>
              <a:rPr lang="en-US">
                <a:sym typeface="+mn-ea"/>
              </a:rPr>
              <a:t>C++ </a:t>
            </a:r>
            <a:r>
              <a:rPr lang="zh-CN" altLang="en-US">
                <a:sym typeface="+mn-ea"/>
              </a:rPr>
              <a:t>中</a:t>
            </a:r>
            <a:r>
              <a:rPr lang="en-US" altLang="zh-CN">
                <a:sym typeface="+mn-ea"/>
              </a:rPr>
              <a:t> </a:t>
            </a:r>
            <a:r>
              <a:rPr lang="x-none" altLang="en-US" b="1">
                <a:sym typeface="+mn-ea"/>
              </a:rPr>
              <a:t>m[“key”]</a:t>
            </a:r>
            <a:r>
              <a:rPr lang="x-none" altLang="en-US" b="1">
                <a:sym typeface="+mn-ea"/>
              </a:rPr>
              <a:t> = val </a:t>
            </a:r>
            <a:r>
              <a:rPr lang="zh-CN" altLang="x-none">
                <a:sym typeface="+mn-ea"/>
              </a:rPr>
              <a:t>写入</a:t>
            </a:r>
            <a:r>
              <a:rPr lang="zh-CN" altLang="x-none">
                <a:sym typeface="+mn-ea"/>
              </a:rPr>
              <a:t>元素</a:t>
            </a:r>
            <a:r>
              <a:rPr lang="zh-CN" altLang="x-none">
                <a:sym typeface="+mn-ea"/>
              </a:rPr>
              <a:t>，找不到键值会自动创建，并写入元素。</a:t>
            </a:r>
            <a:endParaRPr lang="zh-CN" altLang="x-none">
              <a:sym typeface="+mn-ea"/>
            </a:endParaRPr>
          </a:p>
          <a:p>
            <a:r>
              <a:rPr lang="x-none" altLang="en-US">
                <a:sym typeface="+mn-ea"/>
              </a:rPr>
              <a:t>C++ </a:t>
            </a:r>
            <a:r>
              <a:rPr lang="zh-CN" altLang="en-US">
                <a:sym typeface="+mn-ea"/>
              </a:rPr>
              <a:t>中</a:t>
            </a:r>
            <a:r>
              <a:rPr lang="en-US" altLang="zh-CN">
                <a:sym typeface="+mn-ea"/>
              </a:rPr>
              <a:t> </a:t>
            </a:r>
            <a:r>
              <a:rPr lang="x-none" altLang="en-US" b="1">
                <a:sym typeface="+mn-ea"/>
              </a:rPr>
              <a:t>m.at(“key”)</a:t>
            </a:r>
            <a:r>
              <a:rPr lang="x-none" altLang="en-US" b="1">
                <a:sym typeface="+mn-ea"/>
              </a:rPr>
              <a:t> = val </a:t>
            </a:r>
            <a:r>
              <a:rPr lang="zh-CN" altLang="x-none">
                <a:sym typeface="+mn-ea"/>
              </a:rPr>
              <a:t>写入</a:t>
            </a:r>
            <a:r>
              <a:rPr lang="zh-CN" altLang="x-none">
                <a:sym typeface="+mn-ea"/>
              </a:rPr>
              <a:t>元素</a:t>
            </a:r>
            <a:r>
              <a:rPr lang="zh-CN" altLang="x-none">
                <a:sym typeface="+mn-ea"/>
              </a:rPr>
              <a:t>，找不到键值会出错</a:t>
            </a:r>
            <a:r>
              <a:rPr lang="zh-CN" altLang="x-none">
                <a:sym typeface="+mn-ea"/>
              </a:rPr>
              <a:t>，想创建都没法创建。</a:t>
            </a:r>
            <a:endParaRPr lang="zh-CN" altLang="x-none">
              <a:sym typeface="+mn-ea"/>
            </a:endParaRPr>
          </a:p>
          <a:p>
            <a:r>
              <a:rPr lang="zh-CN" altLang="x-none">
                <a:sym typeface="+mn-ea"/>
              </a:rPr>
              <a:t>所以</a:t>
            </a:r>
            <a:r>
              <a:rPr lang="en-US" altLang="zh-CN">
                <a:sym typeface="+mn-ea"/>
              </a:rPr>
              <a:t> C++ </a:t>
            </a:r>
            <a:r>
              <a:rPr lang="zh-CN" altLang="en-US">
                <a:sym typeface="+mn-ea"/>
              </a:rPr>
              <a:t>中写入元素，又得用</a:t>
            </a:r>
            <a:r>
              <a:rPr lang="en-US" altLang="zh-CN">
                <a:sym typeface="+mn-ea"/>
              </a:rPr>
              <a:t> </a:t>
            </a:r>
            <a:r>
              <a:rPr lang="x-none" altLang="en-US">
                <a:sym typeface="+mn-ea"/>
              </a:rPr>
              <a:t>[]</a:t>
            </a:r>
            <a:r>
              <a:rPr lang="en-US" altLang="x-none" b="1">
                <a:sym typeface="+mn-ea"/>
              </a:rPr>
              <a:t> </a:t>
            </a:r>
            <a:r>
              <a:rPr lang="zh-CN" altLang="en-US">
                <a:sym typeface="+mn-ea"/>
              </a:rPr>
              <a:t>才对，</a:t>
            </a:r>
            <a:r>
              <a:rPr lang="x-none" altLang="zh-CN">
                <a:sym typeface="+mn-ea"/>
              </a:rPr>
              <a:t>[] </a:t>
            </a:r>
            <a:r>
              <a:rPr lang="zh-CN" altLang="x-none">
                <a:sym typeface="+mn-ea"/>
              </a:rPr>
              <a:t>在写入时又</a:t>
            </a:r>
            <a:r>
              <a:rPr lang="zh-CN" altLang="en-US">
                <a:sym typeface="+mn-ea"/>
              </a:rPr>
              <a:t>和多数语言的</a:t>
            </a:r>
            <a:r>
              <a:rPr lang="en-US" altLang="zh-CN">
                <a:sym typeface="+mn-ea"/>
              </a:rPr>
              <a:t> </a:t>
            </a:r>
            <a:r>
              <a:rPr lang="x-none" altLang="en-US">
                <a:sym typeface="+mn-ea"/>
              </a:rPr>
              <a:t>[] </a:t>
            </a:r>
            <a:r>
              <a:rPr lang="zh-CN" altLang="x-none">
                <a:sym typeface="+mn-ea"/>
              </a:rPr>
              <a:t>行为一致了</a:t>
            </a:r>
            <a:r>
              <a:rPr lang="zh-CN" altLang="en-US">
                <a:sym typeface="+mn-ea"/>
              </a:rPr>
              <a:t>。</a:t>
            </a:r>
            <a:endParaRPr lang="zh-CN" altLang="x-none">
              <a:sym typeface="+mn-ea"/>
            </a:endParaRPr>
          </a:p>
          <a:p>
            <a:r>
              <a:rPr lang="zh-CN" altLang="en-US"/>
              <a:t>这时</a:t>
            </a:r>
            <a:r>
              <a:rPr lang="en-US" altLang="zh-CN"/>
              <a:t> </a:t>
            </a:r>
            <a:r>
              <a:rPr lang="x-none" altLang="en-US">
                <a:sym typeface="+mn-ea"/>
              </a:rPr>
              <a:t>[]</a:t>
            </a:r>
            <a:r>
              <a:rPr lang="en-US" altLang="x-none"/>
              <a:t> </a:t>
            </a:r>
            <a:r>
              <a:rPr lang="zh-CN"/>
              <a:t>自动默默创建的特性</a:t>
            </a:r>
            <a:r>
              <a:rPr lang="zh-CN" altLang="x-none">
                <a:sym typeface="+mn-ea"/>
              </a:rPr>
              <a:t>反而是个优点了，</a:t>
            </a:r>
            <a:r>
              <a:rPr lang="zh-CN">
                <a:sym typeface="+mn-ea"/>
              </a:rPr>
              <a:t>如果用了</a:t>
            </a:r>
            <a:r>
              <a:rPr lang="x-none" altLang="zh-CN">
                <a:sym typeface="+mn-ea"/>
              </a:rPr>
              <a:t> at() </a:t>
            </a:r>
            <a:r>
              <a:rPr lang="zh-CN" altLang="x-none">
                <a:sym typeface="+mn-ea"/>
              </a:rPr>
              <a:t>反而会在插入新键值时莫名其妙报错。</a:t>
            </a:r>
            <a:r>
              <a:rPr lang="zh-CN">
                <a:sym typeface="+mn-ea"/>
              </a:rPr>
              <a:t>此外</a:t>
            </a:r>
            <a:r>
              <a:rPr lang="en-US" altLang="zh-CN">
                <a:sym typeface="+mn-ea"/>
              </a:rPr>
              <a:t> </a:t>
            </a:r>
            <a:r>
              <a:rPr lang="x-none" altLang="en-US">
                <a:sym typeface="+mn-ea"/>
              </a:rPr>
              <a:t>[] </a:t>
            </a:r>
            <a:r>
              <a:rPr lang="zh-CN" altLang="x-none">
                <a:sym typeface="+mn-ea"/>
              </a:rPr>
              <a:t>默默创建以后把值初始化为</a:t>
            </a:r>
            <a:r>
              <a:rPr lang="en-US" altLang="zh-CN">
                <a:sym typeface="+mn-ea"/>
              </a:rPr>
              <a:t> 0 </a:t>
            </a:r>
            <a:r>
              <a:rPr lang="zh-CN" altLang="en-US">
                <a:sym typeface="+mn-ea"/>
              </a:rPr>
              <a:t>的特性，由于调用者是</a:t>
            </a:r>
            <a:r>
              <a:rPr lang="en-US" altLang="zh-CN">
                <a:sym typeface="+mn-ea"/>
              </a:rPr>
              <a:t> = </a:t>
            </a:r>
            <a:r>
              <a:rPr lang="x-none" altLang="en-US">
                <a:sym typeface="+mn-ea"/>
              </a:rPr>
              <a:t>val </a:t>
            </a:r>
            <a:r>
              <a:rPr lang="zh-CN" altLang="en-US">
                <a:sym typeface="+mn-ea"/>
              </a:rPr>
              <a:t>赋值，所以初始化也没用了，反正马上会写入</a:t>
            </a:r>
            <a:r>
              <a:rPr lang="en-US" altLang="zh-CN">
                <a:sym typeface="+mn-ea"/>
              </a:rPr>
              <a:t> </a:t>
            </a:r>
            <a:r>
              <a:rPr lang="x-none" altLang="en-US">
                <a:sym typeface="+mn-ea"/>
              </a:rPr>
              <a:t>val</a:t>
            </a:r>
            <a:r>
              <a:rPr lang="zh-CN" altLang="en-US">
                <a:sym typeface="+mn-ea"/>
              </a:rPr>
              <a:t>。</a:t>
            </a:r>
            <a:endParaRPr lang="zh-CN" altLang="en-US">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浅谈这种精分设计的原因</a:t>
            </a:r>
            <a:endParaRPr lang="zh-CN"/>
          </a:p>
        </p:txBody>
      </p:sp>
      <p:sp>
        <p:nvSpPr>
          <p:cNvPr id="3" name="Content Placeholder 2"/>
          <p:cNvSpPr>
            <a:spLocks noGrp="1"/>
          </p:cNvSpPr>
          <p:nvPr>
            <p:ph idx="1"/>
          </p:nvPr>
        </p:nvSpPr>
        <p:spPr>
          <a:xfrm>
            <a:off x="647700" y="1420495"/>
            <a:ext cx="10660380" cy="5190490"/>
          </a:xfrm>
        </p:spPr>
        <p:txBody>
          <a:bodyPr/>
          <a:p>
            <a:r>
              <a:rPr lang="zh-CN"/>
              <a:t>总结，要符合你熟悉的</a:t>
            </a:r>
            <a:r>
              <a:rPr lang="en-US" altLang="zh-CN"/>
              <a:t> Python </a:t>
            </a:r>
            <a:r>
              <a:rPr lang="zh-CN" altLang="en-US"/>
              <a:t>的</a:t>
            </a:r>
            <a:r>
              <a:rPr lang="en-US" altLang="zh-CN"/>
              <a:t> </a:t>
            </a:r>
            <a:r>
              <a:rPr lang="x-none" altLang="en-US"/>
              <a:t>[] </a:t>
            </a:r>
            <a:r>
              <a:rPr lang="zh-CN" altLang="x-none"/>
              <a:t>行为，在</a:t>
            </a:r>
            <a:r>
              <a:rPr lang="en-US" altLang="zh-CN"/>
              <a:t> C++ </a:t>
            </a:r>
            <a:r>
              <a:rPr lang="zh-CN" altLang="en-US"/>
              <a:t>中要根据不同情况选择不同的方法访问：</a:t>
            </a:r>
            <a:endParaRPr lang="zh-CN"/>
          </a:p>
          <a:p>
            <a:r>
              <a:rPr lang="zh-CN"/>
              <a:t>读取用</a:t>
            </a:r>
            <a:r>
              <a:rPr lang="en-US" altLang="zh-CN"/>
              <a:t> </a:t>
            </a:r>
            <a:r>
              <a:rPr lang="x-none" altLang="en-US"/>
              <a:t>at()        </a:t>
            </a:r>
            <a:r>
              <a:rPr lang="zh-CN" altLang="x-none"/>
              <a:t>写入用</a:t>
            </a:r>
            <a:r>
              <a:rPr lang="en-US" altLang="zh-CN"/>
              <a:t> </a:t>
            </a:r>
            <a:r>
              <a:rPr lang="x-none" altLang="en-US"/>
              <a:t>[]</a:t>
            </a:r>
            <a:endParaRPr lang="zh-CN"/>
          </a:p>
          <a:p>
            <a:r>
              <a:rPr lang="zh-CN"/>
              <a:t>很多同学会困惑，为什么要设计两套，</a:t>
            </a:r>
            <a:r>
              <a:rPr lang="x-none" altLang="zh-CN"/>
              <a:t>C++ </a:t>
            </a:r>
            <a:r>
              <a:rPr lang="zh-CN" altLang="x-none"/>
              <a:t>他爸是精神分裂症吗？</a:t>
            </a:r>
            <a:endParaRPr lang="zh-CN" altLang="x-none"/>
          </a:p>
          <a:p>
            <a:r>
              <a:rPr lang="zh-CN" altLang="x-none"/>
              <a:t>恰恰相反，</a:t>
            </a:r>
            <a:r>
              <a:rPr lang="en-US" altLang="zh-CN"/>
              <a:t>C++ </a:t>
            </a:r>
            <a:r>
              <a:rPr lang="zh-CN" altLang="en-US"/>
              <a:t>是中两个函数不论读写都一视同仁：</a:t>
            </a:r>
            <a:r>
              <a:rPr lang="en-US" altLang="zh-CN"/>
              <a:t>at </a:t>
            </a:r>
            <a:r>
              <a:rPr lang="zh-CN" altLang="en-US"/>
              <a:t>总是</a:t>
            </a:r>
            <a:r>
              <a:rPr lang="zh-CN" altLang="en-US">
                <a:solidFill>
                  <a:srgbClr val="FF0000"/>
                </a:solidFill>
              </a:rPr>
              <a:t>抛出异常</a:t>
            </a:r>
            <a:r>
              <a:rPr lang="zh-CN" altLang="en-US"/>
              <a:t>，</a:t>
            </a:r>
            <a:r>
              <a:rPr lang="x-none" altLang="zh-CN"/>
              <a:t>[] </a:t>
            </a:r>
            <a:r>
              <a:rPr lang="zh-CN" altLang="x-none"/>
              <a:t>总是</a:t>
            </a:r>
            <a:r>
              <a:rPr lang="zh-CN" altLang="x-none">
                <a:solidFill>
                  <a:srgbClr val="00B050"/>
                </a:solidFill>
              </a:rPr>
              <a:t>默默创建</a:t>
            </a:r>
            <a:r>
              <a:rPr lang="zh-CN" altLang="x-none"/>
              <a:t>。</a:t>
            </a:r>
            <a:endParaRPr lang="zh-CN" altLang="x-none"/>
          </a:p>
          <a:p>
            <a:r>
              <a:rPr lang="zh-CN" altLang="en-US">
                <a:sym typeface="+mn-ea"/>
              </a:rPr>
              <a:t>这么看</a:t>
            </a:r>
            <a:r>
              <a:rPr lang="en-US" altLang="zh-CN">
                <a:sym typeface="+mn-ea"/>
              </a:rPr>
              <a:t> Python </a:t>
            </a:r>
            <a:r>
              <a:rPr lang="zh-CN">
                <a:sym typeface="+mn-ea"/>
              </a:rPr>
              <a:t>才是精分：同一个</a:t>
            </a:r>
            <a:r>
              <a:rPr lang="en-US" altLang="zh-CN">
                <a:sym typeface="+mn-ea"/>
              </a:rPr>
              <a:t> </a:t>
            </a:r>
            <a:r>
              <a:rPr lang="x-none" altLang="zh-CN">
                <a:sym typeface="+mn-ea"/>
              </a:rPr>
              <a:t>[] </a:t>
            </a:r>
            <a:r>
              <a:rPr lang="zh-CN" altLang="x-none">
                <a:sym typeface="+mn-ea"/>
              </a:rPr>
              <a:t>函数在读取的时候</a:t>
            </a:r>
            <a:r>
              <a:rPr lang="zh-CN" altLang="en-US">
                <a:solidFill>
                  <a:srgbClr val="FF0000"/>
                </a:solidFill>
                <a:sym typeface="+mn-ea"/>
              </a:rPr>
              <a:t>抛出异常</a:t>
            </a:r>
            <a:r>
              <a:rPr lang="zh-CN" altLang="en-US">
                <a:sym typeface="+mn-ea"/>
              </a:rPr>
              <a:t>，写入的时候又</a:t>
            </a:r>
            <a:r>
              <a:rPr lang="zh-CN" altLang="x-none">
                <a:solidFill>
                  <a:srgbClr val="00B050"/>
                </a:solidFill>
                <a:sym typeface="+mn-ea"/>
              </a:rPr>
              <a:t>默默创建</a:t>
            </a:r>
            <a:r>
              <a:rPr lang="zh-CN" altLang="x-none">
                <a:sym typeface="+mn-ea"/>
              </a:rPr>
              <a:t>。</a:t>
            </a:r>
            <a:endParaRPr lang="zh-CN" altLang="x-none">
              <a:sym typeface="+mn-ea"/>
            </a:endParaRPr>
          </a:p>
          <a:p>
            <a:r>
              <a:rPr lang="zh-CN" altLang="en-US">
                <a:sym typeface="+mn-ea"/>
              </a:rPr>
              <a:t>例如：一个同学问小彭老师在干嘛？</a:t>
            </a:r>
            <a:endParaRPr lang="zh-CN" altLang="en-US">
              <a:sym typeface="+mn-ea"/>
            </a:endParaRPr>
          </a:p>
          <a:p>
            <a:r>
              <a:rPr lang="zh-CN" altLang="en-US">
                <a:sym typeface="+mn-ea"/>
              </a:rPr>
              <a:t>小彭老师说“我在</a:t>
            </a:r>
            <a:r>
              <a:rPr lang="zh-CN" altLang="en-US" b="1">
                <a:sym typeface="+mn-ea"/>
              </a:rPr>
              <a:t>吃答辩</a:t>
            </a:r>
            <a:r>
              <a:rPr lang="zh-CN" altLang="en-US">
                <a:sym typeface="+mn-ea"/>
              </a:rPr>
              <a:t>。”那么同学认为这个答辩指的是三体动画，小彭老师在看三体动画。而不会认为小彭老师真的在吃答辩。</a:t>
            </a:r>
            <a:endParaRPr lang="zh-CN" altLang="en-US">
              <a:sym typeface="+mn-ea"/>
            </a:endParaRPr>
          </a:p>
          <a:p>
            <a:r>
              <a:rPr lang="zh-CN" altLang="en-US">
                <a:sym typeface="+mn-ea"/>
              </a:rPr>
              <a:t>小彭老师说“我在</a:t>
            </a:r>
            <a:r>
              <a:rPr lang="zh-CN" altLang="en-US" b="1">
                <a:sym typeface="+mn-ea"/>
              </a:rPr>
              <a:t>拉答辩</a:t>
            </a:r>
            <a:r>
              <a:rPr lang="zh-CN" altLang="en-US">
                <a:sym typeface="+mn-ea"/>
              </a:rPr>
              <a:t>。”那么同学认为这个答辩指的是答辩（物理），小彭老师在上厕所。而不会认为小彭老师在制作三体动画。</a:t>
            </a:r>
            <a:endParaRPr lang="zh-CN" altLang="en-US">
              <a:sym typeface="+mn-ea"/>
            </a:endParaRPr>
          </a:p>
          <a:p>
            <a:r>
              <a:rPr lang="zh-CN" altLang="en-US">
                <a:sym typeface="+mn-ea"/>
              </a:rPr>
              <a:t>所以这位同学是人类思维，相当于</a:t>
            </a:r>
            <a:r>
              <a:rPr lang="en-US" altLang="zh-CN">
                <a:sym typeface="+mn-ea"/>
              </a:rPr>
              <a:t> Python </a:t>
            </a:r>
            <a:r>
              <a:rPr lang="zh-CN" altLang="en-US">
                <a:sym typeface="+mn-ea"/>
              </a:rPr>
              <a:t>的精分</a:t>
            </a:r>
            <a:r>
              <a:rPr lang="en-US" altLang="zh-CN">
                <a:sym typeface="+mn-ea"/>
              </a:rPr>
              <a:t> API</a:t>
            </a:r>
            <a:r>
              <a:rPr lang="zh-CN" altLang="en-US">
                <a:sym typeface="+mn-ea"/>
              </a:rPr>
              <a:t>。</a:t>
            </a:r>
            <a:r>
              <a:rPr lang="zh-CN" altLang="en-US">
                <a:sym typeface="+mn-ea"/>
              </a:rPr>
              <a:t>而如果另一个同学是硬核的计算机思维，相当于</a:t>
            </a:r>
            <a:r>
              <a:rPr lang="en-US" altLang="zh-CN">
                <a:sym typeface="+mn-ea"/>
              </a:rPr>
              <a:t> C++ </a:t>
            </a:r>
            <a:r>
              <a:rPr lang="zh-CN" altLang="en-US">
                <a:sym typeface="+mn-ea"/>
              </a:rPr>
              <a:t>的一视同仁</a:t>
            </a:r>
            <a:r>
              <a:rPr lang="en-US" altLang="zh-CN">
                <a:sym typeface="+mn-ea"/>
              </a:rPr>
              <a:t> API</a:t>
            </a:r>
            <a:r>
              <a:rPr lang="zh-CN" altLang="en-US">
                <a:sym typeface="+mn-ea"/>
              </a:rPr>
              <a:t>，他会以为小彭老师真的在吃答辩。</a:t>
            </a:r>
            <a:endParaRPr lang="zh-CN" altLang="en-US">
              <a:sym typeface="+mn-ea"/>
            </a:endParaRPr>
          </a:p>
          <a:p>
            <a:r>
              <a:rPr lang="zh-CN" altLang="en-US">
                <a:sym typeface="+mn-ea"/>
              </a:rPr>
              <a:t>这是通常来说，不过万一小彭老师真的这么重口味在吃答辩呢？要怎么传达这个信息？</a:t>
            </a:r>
            <a:r>
              <a:rPr lang="en-US" altLang="zh-CN">
                <a:sym typeface="+mn-ea"/>
              </a:rPr>
              <a:t>C++ </a:t>
            </a:r>
            <a:r>
              <a:rPr lang="zh-CN" altLang="en-US">
                <a:sym typeface="+mn-ea"/>
              </a:rPr>
              <a:t>一视同仁的接口就能处理这种罕见的情况，不过</a:t>
            </a:r>
            <a:r>
              <a:rPr lang="en-US" altLang="zh-CN">
                <a:sym typeface="+mn-ea"/>
              </a:rPr>
              <a:t> Python </a:t>
            </a:r>
            <a:r>
              <a:rPr lang="zh-CN" altLang="en-US">
                <a:sym typeface="+mn-ea"/>
              </a:rPr>
              <a:t>用一些</a:t>
            </a:r>
            <a:r>
              <a:rPr lang="en-US" altLang="zh-CN">
                <a:sym typeface="+mn-ea"/>
              </a:rPr>
              <a:t> if </a:t>
            </a:r>
            <a:r>
              <a:rPr lang="zh-CN" altLang="en-US">
                <a:sym typeface="+mn-ea"/>
              </a:rPr>
              <a:t>语句套一套一样可以。</a:t>
            </a:r>
            <a:endParaRPr lang="zh-CN" altLang="en-US">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深入理解</a:t>
            </a:r>
            <a:r>
              <a:rPr lang="en-US" altLang="zh-CN"/>
              <a:t> Python </a:t>
            </a:r>
            <a:r>
              <a:rPr lang="zh-CN" altLang="en-US"/>
              <a:t>中</a:t>
            </a:r>
            <a:r>
              <a:rPr lang="en-US" altLang="zh-CN"/>
              <a:t> [] </a:t>
            </a:r>
            <a:r>
              <a:rPr lang="zh-CN"/>
              <a:t>能自动区分是读是写的原理</a:t>
            </a:r>
            <a:endParaRPr lang="zh-CN"/>
          </a:p>
        </p:txBody>
      </p:sp>
      <p:sp>
        <p:nvSpPr>
          <p:cNvPr id="3" name="Content Placeholder 2"/>
          <p:cNvSpPr>
            <a:spLocks noGrp="1"/>
          </p:cNvSpPr>
          <p:nvPr>
            <p:ph idx="1"/>
          </p:nvPr>
        </p:nvSpPr>
        <p:spPr>
          <a:xfrm>
            <a:off x="647700" y="1515110"/>
            <a:ext cx="10515600" cy="4906645"/>
          </a:xfrm>
        </p:spPr>
        <p:txBody>
          <a:bodyPr>
            <a:normAutofit/>
          </a:bodyPr>
          <a:p>
            <a:r>
              <a:rPr lang="zh-CN" altLang="en-US" sz="1800">
                <a:sym typeface="+mn-ea"/>
              </a:rPr>
              <a:t>写入要创建元素，而读取则要在元素不存在时出错，确实应该是两个不同的函数。</a:t>
            </a:r>
            <a:endParaRPr lang="zh-CN" altLang="en-US" sz="1800">
              <a:sym typeface="+mn-ea"/>
            </a:endParaRPr>
          </a:p>
          <a:p>
            <a:r>
              <a:rPr lang="zh-CN" altLang="en-US" sz="1800">
                <a:sym typeface="+mn-ea"/>
              </a:rPr>
              <a:t>为什么</a:t>
            </a:r>
            <a:r>
              <a:rPr lang="en-US" altLang="zh-CN" sz="1800">
                <a:sym typeface="+mn-ea"/>
              </a:rPr>
              <a:t> Python </a:t>
            </a:r>
            <a:r>
              <a:rPr lang="zh-CN" altLang="en-US" sz="1800">
                <a:sym typeface="+mn-ea"/>
              </a:rPr>
              <a:t>不用区分读取和写入两个函数？只有统一的</a:t>
            </a:r>
            <a:r>
              <a:rPr lang="en-US" altLang="zh-CN" sz="1800">
                <a:sym typeface="+mn-ea"/>
              </a:rPr>
              <a:t> []</a:t>
            </a:r>
            <a:r>
              <a:rPr lang="zh-CN" altLang="en-US" sz="1800">
                <a:sym typeface="+mn-ea"/>
              </a:rPr>
              <a:t>？</a:t>
            </a:r>
            <a:r>
              <a:rPr lang="zh-CN" altLang="en-US" sz="1800"/>
              <a:t>因为</a:t>
            </a:r>
            <a:r>
              <a:rPr lang="en-US" altLang="zh-CN" sz="1800"/>
              <a:t> Python </a:t>
            </a:r>
            <a:r>
              <a:rPr lang="zh-CN" altLang="en-US" sz="1800"/>
              <a:t>作为老牌胶水语言，为了用户体验做了些特殊处理。他的</a:t>
            </a:r>
            <a:r>
              <a:rPr lang="en-US" altLang="zh-CN" sz="1800"/>
              <a:t> ast </a:t>
            </a:r>
            <a:r>
              <a:rPr lang="zh-CN" altLang="en-US" sz="1800"/>
              <a:t>模块能自动识别</a:t>
            </a:r>
            <a:r>
              <a:rPr lang="en-US" altLang="zh-CN" sz="1800"/>
              <a:t> [] </a:t>
            </a:r>
            <a:r>
              <a:rPr lang="zh-CN" altLang="en-US" sz="1800"/>
              <a:t>位于等号左侧还是右侧，分成两个独立的函数。</a:t>
            </a:r>
            <a:endParaRPr lang="zh-CN" altLang="en-US" sz="1800"/>
          </a:p>
          <a:p>
            <a:r>
              <a:rPr lang="zh-CN" altLang="en-US" sz="1800"/>
              <a:t>如果</a:t>
            </a:r>
            <a:r>
              <a:rPr lang="zh-CN" altLang="en-US" sz="1800">
                <a:sym typeface="+mn-ea"/>
              </a:rPr>
              <a:t>等号</a:t>
            </a:r>
            <a:r>
              <a:rPr lang="zh-CN" altLang="en-US" sz="1800"/>
              <a:t>在左侧，则被他的</a:t>
            </a:r>
            <a:r>
              <a:rPr lang="en-US" altLang="zh-CN" sz="1800"/>
              <a:t> ast </a:t>
            </a:r>
            <a:r>
              <a:rPr lang="zh-CN" altLang="en-US" sz="1800"/>
              <a:t>模块视为</a:t>
            </a:r>
            <a:r>
              <a:rPr lang="zh-CN" altLang="en-US" sz="1800" b="1"/>
              <a:t>写入上下文（</a:t>
            </a:r>
            <a:r>
              <a:rPr lang="en-US" altLang="zh-CN" sz="1800" b="1"/>
              <a:t>store context</a:t>
            </a:r>
            <a:r>
              <a:rPr lang="zh-CN" altLang="en-US" sz="1800" b="1">
                <a:sym typeface="+mn-ea"/>
              </a:rPr>
              <a:t>）</a:t>
            </a:r>
            <a:r>
              <a:rPr lang="zh-CN" altLang="en-US" sz="1800">
                <a:sym typeface="+mn-ea"/>
              </a:rPr>
              <a:t>，</a:t>
            </a:r>
            <a:r>
              <a:rPr lang="zh-CN" altLang="en-US" sz="1800">
                <a:sym typeface="+mn-ea"/>
              </a:rPr>
              <a:t>翻译成</a:t>
            </a:r>
            <a:r>
              <a:rPr lang="en-US" altLang="zh-CN" sz="1800">
                <a:sym typeface="+mn-ea"/>
              </a:rPr>
              <a:t> __setitem__</a:t>
            </a:r>
            <a:r>
              <a:rPr lang="zh-CN" altLang="en-US" sz="1800">
                <a:sym typeface="+mn-ea"/>
              </a:rPr>
              <a:t>。</a:t>
            </a:r>
            <a:endParaRPr lang="zh-CN" altLang="en-US" sz="1800">
              <a:sym typeface="+mn-ea"/>
            </a:endParaRPr>
          </a:p>
          <a:p>
            <a:r>
              <a:rPr lang="zh-CN" altLang="en-US" sz="1800">
                <a:sym typeface="+mn-ea"/>
              </a:rPr>
              <a:t>如果</a:t>
            </a:r>
            <a:r>
              <a:rPr lang="zh-CN" altLang="en-US" sz="1800">
                <a:sym typeface="+mn-ea"/>
              </a:rPr>
              <a:t>等号</a:t>
            </a:r>
            <a:r>
              <a:rPr lang="zh-CN" altLang="en-US" sz="1800">
                <a:sym typeface="+mn-ea"/>
              </a:rPr>
              <a:t>在右侧，则被他的</a:t>
            </a:r>
            <a:r>
              <a:rPr lang="en-US" altLang="zh-CN" sz="1800">
                <a:sym typeface="+mn-ea"/>
              </a:rPr>
              <a:t> ast </a:t>
            </a:r>
            <a:r>
              <a:rPr lang="zh-CN" altLang="en-US" sz="1800">
                <a:sym typeface="+mn-ea"/>
              </a:rPr>
              <a:t>模块视为</a:t>
            </a:r>
            <a:r>
              <a:rPr lang="zh-CN" altLang="en-US" sz="1800" b="1">
                <a:sym typeface="+mn-ea"/>
              </a:rPr>
              <a:t>读取上下文（</a:t>
            </a:r>
            <a:r>
              <a:rPr lang="en-US" altLang="zh-CN" sz="1800" b="1">
                <a:sym typeface="+mn-ea"/>
              </a:rPr>
              <a:t>load context</a:t>
            </a:r>
            <a:r>
              <a:rPr lang="zh-CN" altLang="en-US" sz="1800" b="1">
                <a:sym typeface="+mn-ea"/>
              </a:rPr>
              <a:t>）</a:t>
            </a:r>
            <a:r>
              <a:rPr lang="zh-CN" altLang="en-US" sz="1800">
                <a:sym typeface="+mn-ea"/>
              </a:rPr>
              <a:t>，翻译成</a:t>
            </a:r>
            <a:r>
              <a:rPr lang="en-US" altLang="zh-CN" sz="1800">
                <a:sym typeface="+mn-ea"/>
              </a:rPr>
              <a:t> __getitem__</a:t>
            </a:r>
            <a:r>
              <a:rPr lang="zh-CN" altLang="en-US" sz="1800">
                <a:sym typeface="+mn-ea"/>
              </a:rPr>
              <a:t>。</a:t>
            </a:r>
            <a:endParaRPr lang="zh-CN" altLang="en-US" sz="1800">
              <a:sym typeface="+mn-ea"/>
            </a:endParaRPr>
          </a:p>
          <a:p>
            <a:r>
              <a:rPr lang="zh-CN" altLang="en-US" sz="1800">
                <a:sym typeface="+mn-ea"/>
              </a:rPr>
              <a:t>也就是说</a:t>
            </a:r>
            <a:r>
              <a:rPr lang="en-US" altLang="zh-CN" sz="1800">
                <a:sym typeface="+mn-ea"/>
              </a:rPr>
              <a:t> Python </a:t>
            </a:r>
            <a:r>
              <a:rPr lang="zh-CN" altLang="en-US" sz="1800">
                <a:sym typeface="+mn-ea"/>
              </a:rPr>
              <a:t>的</a:t>
            </a:r>
            <a:r>
              <a:rPr lang="en-US" altLang="zh-CN" sz="1800">
                <a:sym typeface="+mn-ea"/>
              </a:rPr>
              <a:t> [] </a:t>
            </a:r>
            <a:r>
              <a:rPr lang="zh-CN" altLang="en-US" sz="1800">
                <a:sym typeface="+mn-ea"/>
              </a:rPr>
              <a:t>其实是调用了两个不同的运算符重载：</a:t>
            </a:r>
            <a:endParaRPr lang="zh-CN" altLang="en-US" sz="1800">
              <a:sym typeface="+mn-ea"/>
            </a:endParaRPr>
          </a:p>
          <a:p>
            <a:r>
              <a:rPr lang="en-US" altLang="zh-CN" sz="1800">
                <a:sym typeface="+mn-ea"/>
              </a:rPr>
              <a:t>m[key] = val </a:t>
            </a:r>
            <a:r>
              <a:rPr lang="zh-CN" altLang="en-US" sz="1800">
                <a:sym typeface="+mn-ea"/>
              </a:rPr>
              <a:t>实际上是</a:t>
            </a:r>
            <a:r>
              <a:rPr lang="en-US" altLang="zh-CN" sz="1800">
                <a:sym typeface="+mn-ea"/>
              </a:rPr>
              <a:t> m.__setitem__(key, val)</a:t>
            </a:r>
            <a:r>
              <a:rPr lang="zh-CN" altLang="en-US" sz="1800">
                <a:sym typeface="+mn-ea"/>
              </a:rPr>
              <a:t>。</a:t>
            </a:r>
            <a:endParaRPr lang="zh-CN" altLang="en-US" sz="1800">
              <a:sym typeface="+mn-ea"/>
            </a:endParaRPr>
          </a:p>
          <a:p>
            <a:r>
              <a:rPr lang="en-US" altLang="zh-CN" sz="1800">
                <a:sym typeface="+mn-ea"/>
              </a:rPr>
              <a:t>val = m[key] </a:t>
            </a:r>
            <a:r>
              <a:rPr lang="zh-CN" altLang="en-US" sz="1800">
                <a:sym typeface="+mn-ea"/>
              </a:rPr>
              <a:t>实际上是</a:t>
            </a:r>
            <a:r>
              <a:rPr lang="en-US" altLang="zh-CN" sz="1800">
                <a:sym typeface="+mn-ea"/>
              </a:rPr>
              <a:t> val = m.__getitem__(key)</a:t>
            </a:r>
            <a:r>
              <a:rPr lang="zh-CN" altLang="en-US" sz="1800">
                <a:sym typeface="+mn-ea"/>
              </a:rPr>
              <a:t>。</a:t>
            </a:r>
            <a:endParaRPr lang="zh-CN" altLang="en-US" sz="1800">
              <a:sym typeface="+mn-ea"/>
            </a:endParaRPr>
          </a:p>
          <a:p>
            <a:r>
              <a:rPr lang="en-US" altLang="zh-CN" sz="1800">
                <a:sym typeface="+mn-ea"/>
              </a:rPr>
              <a:t>C++ </a:t>
            </a:r>
            <a:r>
              <a:rPr lang="zh-CN" altLang="en-US" sz="1800">
                <a:sym typeface="+mn-ea"/>
              </a:rPr>
              <a:t>的</a:t>
            </a:r>
            <a:r>
              <a:rPr lang="en-US" altLang="zh-CN" sz="1800">
                <a:sym typeface="+mn-ea"/>
              </a:rPr>
              <a:t> [] </a:t>
            </a:r>
            <a:r>
              <a:rPr lang="zh-CN" altLang="en-US" sz="1800">
                <a:sym typeface="+mn-ea"/>
              </a:rPr>
              <a:t>就不论读取还是写入都是同一个运算符重载，他只是返回</a:t>
            </a:r>
            <a:r>
              <a:rPr lang="zh-CN" altLang="en-US" sz="1800" b="1">
                <a:sym typeface="+mn-ea"/>
              </a:rPr>
              <a:t>引用</a:t>
            </a:r>
            <a:r>
              <a:rPr lang="zh-CN" altLang="en-US" sz="1800">
                <a:sym typeface="+mn-ea"/>
              </a:rPr>
              <a:t>，无法区分你是读是写：</a:t>
            </a:r>
            <a:endParaRPr lang="zh-CN" altLang="en-US" sz="1800">
              <a:sym typeface="+mn-ea"/>
            </a:endParaRPr>
          </a:p>
          <a:p>
            <a:r>
              <a:rPr lang="en-US" altLang="zh-CN" sz="1800">
                <a:sym typeface="+mn-ea"/>
              </a:rPr>
              <a:t>value_type &amp;operator[](key_type key);</a:t>
            </a:r>
            <a:r>
              <a:rPr lang="x-none" altLang="en-US" sz="1800">
                <a:sym typeface="+mn-ea"/>
              </a:rPr>
              <a:t>    // [] </a:t>
            </a:r>
            <a:r>
              <a:rPr lang="zh-CN" altLang="x-none" sz="1800">
                <a:sym typeface="+mn-ea"/>
              </a:rPr>
              <a:t>返回引用，你</a:t>
            </a:r>
            <a:r>
              <a:rPr lang="x-none" altLang="zh-CN" sz="1800">
                <a:sym typeface="+mn-ea"/>
              </a:rPr>
              <a:t> = val </a:t>
            </a:r>
            <a:r>
              <a:rPr lang="zh-CN" altLang="x-none" sz="1800">
                <a:sym typeface="+mn-ea"/>
              </a:rPr>
              <a:t>写入的是这个引用，</a:t>
            </a:r>
            <a:r>
              <a:rPr lang="x-none" altLang="zh-CN" sz="1800">
                <a:sym typeface="+mn-ea"/>
              </a:rPr>
              <a:t>[] </a:t>
            </a:r>
            <a:r>
              <a:rPr lang="zh-CN" altLang="x-none" sz="1800">
                <a:sym typeface="+mn-ea"/>
              </a:rPr>
              <a:t>是不知道的</a:t>
            </a:r>
            <a:endParaRPr lang="en-US" altLang="zh-CN" sz="1800">
              <a:sym typeface="+mn-ea"/>
            </a:endParaRPr>
          </a:p>
          <a:p>
            <a:r>
              <a:rPr lang="en-US" altLang="zh-CN" sz="1800">
                <a:sym typeface="+mn-ea"/>
              </a:rPr>
              <a:t>[] </a:t>
            </a:r>
            <a:r>
              <a:rPr lang="zh-CN" altLang="en-US" sz="1800">
                <a:sym typeface="+mn-ea"/>
              </a:rPr>
              <a:t>被调用的时候根本不知道他外面是想写入还是读取。找不到键值时，为了能兼容写入的情况，</a:t>
            </a:r>
            <a:r>
              <a:rPr lang="en-US" altLang="zh-CN" sz="1800">
                <a:sym typeface="+mn-ea"/>
              </a:rPr>
              <a:t>[] </a:t>
            </a:r>
            <a:r>
              <a:rPr lang="zh-CN" altLang="en-US" sz="1800">
                <a:sym typeface="+mn-ea"/>
              </a:rPr>
              <a:t>只好创建一个零值。</a:t>
            </a:r>
            <a:r>
              <a:rPr lang="zh-CN" altLang="en-US" sz="1800">
                <a:sym typeface="+mn-ea"/>
              </a:rPr>
              <a:t>而有的同学误以为</a:t>
            </a:r>
            <a:r>
              <a:rPr lang="en-US" altLang="zh-CN" sz="1800">
                <a:sym typeface="+mn-ea"/>
              </a:rPr>
              <a:t> [] </a:t>
            </a:r>
            <a:r>
              <a:rPr lang="zh-CN" altLang="en-US" sz="1800">
                <a:sym typeface="+mn-ea"/>
              </a:rPr>
              <a:t>的读取在</a:t>
            </a:r>
            <a:r>
              <a:rPr lang="zh-CN" altLang="en-US" sz="1800">
                <a:sym typeface="+mn-ea"/>
              </a:rPr>
              <a:t>找不到键值时自然会报错提醒他，没想到</a:t>
            </a:r>
            <a:r>
              <a:rPr lang="en-US" altLang="zh-CN" sz="1800">
                <a:sym typeface="+mn-ea"/>
              </a:rPr>
              <a:t> [] </a:t>
            </a:r>
            <a:r>
              <a:rPr lang="zh-CN" altLang="en-US" sz="1800">
                <a:sym typeface="+mn-ea"/>
              </a:rPr>
              <a:t>返回了个零值坑了他。所以他们又另起炉灶，发明了越界时不会自动创建零值，而是能抛出异常的</a:t>
            </a:r>
            <a:r>
              <a:rPr lang="en-US" altLang="zh-CN" sz="1800">
                <a:sym typeface="+mn-ea"/>
              </a:rPr>
              <a:t> at </a:t>
            </a:r>
            <a:r>
              <a:rPr lang="zh-CN" altLang="en-US" sz="1800">
                <a:sym typeface="+mn-ea"/>
              </a:rPr>
              <a:t>函数。</a:t>
            </a:r>
            <a:endParaRPr lang="zh-CN" altLang="en-US" sz="1800">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p:txBody>
          <a:bodyPr/>
          <a:p>
            <a:r>
              <a:rPr lang="en-US" altLang="zh-CN"/>
              <a:t>get </a:t>
            </a:r>
            <a:r>
              <a:rPr lang="zh-CN" altLang="en-US"/>
              <a:t>需要返回指针（或引用）</a:t>
            </a:r>
            <a:endParaRPr lang="zh-CN" altLang="en-US"/>
          </a:p>
        </p:txBody>
      </p:sp>
      <p:sp>
        <p:nvSpPr>
          <p:cNvPr id="3" name="Content Placeholder 2"/>
          <p:cNvSpPr>
            <a:spLocks noGrp="1"/>
          </p:cNvSpPr>
          <p:nvPr>
            <p:ph idx="1"/>
          </p:nvPr>
        </p:nvSpPr>
        <p:spPr/>
        <p:txBody>
          <a:bodyPr/>
          <a:p>
            <a:r>
              <a:rPr lang="zh-CN" altLang="en-US">
                <a:sym typeface="+mn-ea"/>
              </a:rPr>
              <a:t>所以看了半天</a:t>
            </a:r>
            <a:r>
              <a:rPr lang="en-US" altLang="zh-CN">
                <a:sym typeface="+mn-ea"/>
              </a:rPr>
              <a:t> Java </a:t>
            </a:r>
            <a:r>
              <a:rPr lang="zh-CN" altLang="en-US">
                <a:sym typeface="+mn-ea"/>
              </a:rPr>
              <a:t>那种索性放弃花哨的运算符重载，分成两个</a:t>
            </a:r>
            <a:r>
              <a:rPr lang="en-US" altLang="zh-CN">
                <a:sym typeface="+mn-ea"/>
              </a:rPr>
              <a:t> get set </a:t>
            </a:r>
            <a:r>
              <a:rPr lang="zh-CN" altLang="en-US">
                <a:sym typeface="+mn-ea"/>
              </a:rPr>
              <a:t>函数，反而是最直观的。</a:t>
            </a:r>
            <a:endParaRPr lang="zh-CN" altLang="en-US">
              <a:sym typeface="+mn-ea"/>
            </a:endParaRPr>
          </a:p>
          <a:p>
            <a:r>
              <a:rPr lang="zh-CN" altLang="en-US">
                <a:sym typeface="+mn-ea"/>
              </a:rPr>
              <a:t>如果同学要在</a:t>
            </a:r>
            <a:r>
              <a:rPr lang="en-US" altLang="zh-CN">
                <a:sym typeface="+mn-ea"/>
              </a:rPr>
              <a:t> C++ </a:t>
            </a:r>
            <a:r>
              <a:rPr lang="zh-CN" altLang="en-US">
                <a:sym typeface="+mn-ea"/>
              </a:rPr>
              <a:t>里自己实现一个以</a:t>
            </a:r>
            <a:r>
              <a:rPr lang="en-US" altLang="zh-CN">
                <a:sym typeface="+mn-ea"/>
              </a:rPr>
              <a:t> get set </a:t>
            </a:r>
            <a:r>
              <a:rPr lang="zh-CN" altLang="en-US">
                <a:sym typeface="+mn-ea"/>
              </a:rPr>
              <a:t>为接口的</a:t>
            </a:r>
            <a:r>
              <a:rPr lang="en-US" altLang="zh-CN">
                <a:sym typeface="+mn-ea"/>
              </a:rPr>
              <a:t> map</a:t>
            </a:r>
            <a:r>
              <a:rPr lang="zh-CN" altLang="en-US">
                <a:sym typeface="+mn-ea"/>
              </a:rPr>
              <a:t>，该怎么做呢？我已经想好了：</a:t>
            </a:r>
            <a:endParaRPr lang="zh-CN" altLang="en-US">
              <a:sym typeface="+mn-ea"/>
            </a:endParaRPr>
          </a:p>
          <a:p>
            <a:r>
              <a:rPr lang="x-none" altLang="zh-CN">
                <a:sym typeface="+mn-ea"/>
              </a:rPr>
              <a:t>MyMap&lt;K, V&gt;</a:t>
            </a:r>
            <a:endParaRPr lang="x-none" altLang="zh-CN">
              <a:sym typeface="+mn-ea"/>
            </a:endParaRPr>
          </a:p>
          <a:p>
            <a:r>
              <a:rPr lang="x-none" altLang="zh-CN">
                <a:sym typeface="+mn-ea"/>
              </a:rPr>
              <a:t>V get(K key);</a:t>
            </a:r>
            <a:endParaRPr lang="x-none" altLang="zh-CN">
              <a:sym typeface="+mn-ea"/>
            </a:endParaRPr>
          </a:p>
          <a:p>
            <a:r>
              <a:rPr lang="x-none" altLang="zh-CN">
                <a:sym typeface="+mn-ea"/>
              </a:rPr>
              <a:t>void set(K key, V value);</a:t>
            </a:r>
            <a:endParaRPr lang="x-none" altLang="zh-CN">
              <a:sym typeface="+mn-ea"/>
            </a:endParaRPr>
          </a:p>
          <a:p>
            <a:r>
              <a:rPr lang="zh-CN" altLang="x-none">
                <a:sym typeface="+mn-ea"/>
              </a:rPr>
              <a:t>停，你这个</a:t>
            </a:r>
            <a:r>
              <a:rPr lang="en-US" altLang="zh-CN">
                <a:sym typeface="+mn-ea"/>
              </a:rPr>
              <a:t> get </a:t>
            </a:r>
            <a:r>
              <a:rPr lang="zh-CN" altLang="en-US">
                <a:sym typeface="+mn-ea"/>
              </a:rPr>
              <a:t>的原型</a:t>
            </a:r>
            <a:r>
              <a:rPr lang="zh-CN" altLang="x-none">
                <a:sym typeface="+mn-ea"/>
              </a:rPr>
              <a:t>是有问题的！</a:t>
            </a:r>
            <a:endParaRPr lang="zh-CN" altLang="en-US">
              <a:sym typeface="+mn-ea"/>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p:txBody>
          <a:bodyPr/>
          <a:p>
            <a:r>
              <a:rPr lang="en-US" altLang="zh-CN"/>
              <a:t>get </a:t>
            </a:r>
            <a:r>
              <a:rPr lang="zh-CN" altLang="en-US"/>
              <a:t>需要返回指针（或引用）</a:t>
            </a:r>
            <a:endParaRPr lang="zh-CN" altLang="en-US"/>
          </a:p>
        </p:txBody>
      </p:sp>
      <p:sp>
        <p:nvSpPr>
          <p:cNvPr id="3" name="Content Placeholder 2"/>
          <p:cNvSpPr>
            <a:spLocks noGrp="1"/>
          </p:cNvSpPr>
          <p:nvPr>
            <p:ph idx="1"/>
          </p:nvPr>
        </p:nvSpPr>
        <p:spPr>
          <a:xfrm>
            <a:off x="647700" y="1689100"/>
            <a:ext cx="10515600" cy="4625340"/>
          </a:xfrm>
        </p:spPr>
        <p:txBody>
          <a:bodyPr/>
          <a:p>
            <a:r>
              <a:rPr lang="x-none" altLang="zh-CN">
                <a:sym typeface="+mn-ea"/>
              </a:rPr>
              <a:t>V get(K key);</a:t>
            </a:r>
            <a:endParaRPr lang="x-none" altLang="zh-CN">
              <a:sym typeface="+mn-ea"/>
            </a:endParaRPr>
          </a:p>
          <a:p>
            <a:r>
              <a:rPr lang="zh-CN" altLang="x-none">
                <a:sym typeface="+mn-ea"/>
              </a:rPr>
              <a:t>在</a:t>
            </a:r>
            <a:r>
              <a:rPr lang="en-US" altLang="zh-CN">
                <a:sym typeface="+mn-ea"/>
              </a:rPr>
              <a:t> Java </a:t>
            </a:r>
            <a:r>
              <a:rPr lang="zh-CN" altLang="en-US">
                <a:sym typeface="+mn-ea"/>
              </a:rPr>
              <a:t>的</a:t>
            </a:r>
            <a:r>
              <a:rPr lang="en-US" altLang="zh-CN">
                <a:sym typeface="+mn-ea"/>
              </a:rPr>
              <a:t> Map </a:t>
            </a:r>
            <a:r>
              <a:rPr lang="zh-CN" altLang="en-US">
                <a:sym typeface="+mn-ea"/>
              </a:rPr>
              <a:t>原型里</a:t>
            </a:r>
            <a:r>
              <a:rPr lang="en-US" altLang="zh-CN">
                <a:sym typeface="+mn-ea"/>
              </a:rPr>
              <a:t> get </a:t>
            </a:r>
            <a:r>
              <a:rPr lang="zh-CN" altLang="en-US">
                <a:sym typeface="+mn-ea"/>
              </a:rPr>
              <a:t>返回</a:t>
            </a:r>
            <a:r>
              <a:rPr lang="en-US" altLang="zh-CN">
                <a:sym typeface="+mn-ea"/>
              </a:rPr>
              <a:t> V </a:t>
            </a:r>
            <a:r>
              <a:rPr lang="zh-CN" altLang="en-US">
                <a:sym typeface="+mn-ea"/>
              </a:rPr>
              <a:t>是没问题的，刚刚说了因为</a:t>
            </a:r>
            <a:r>
              <a:rPr lang="en-US" altLang="zh-CN">
                <a:sym typeface="+mn-ea"/>
              </a:rPr>
              <a:t> Java </a:t>
            </a:r>
            <a:r>
              <a:rPr lang="zh-CN" altLang="en-US">
                <a:sym typeface="+mn-ea"/>
              </a:rPr>
              <a:t>的值类型全都是指针，全都是弱引用，所以</a:t>
            </a:r>
            <a:r>
              <a:rPr lang="en-US" altLang="zh-CN">
                <a:sym typeface="+mn-ea"/>
              </a:rPr>
              <a:t> Java </a:t>
            </a:r>
            <a:r>
              <a:rPr lang="zh-CN" altLang="en-US">
                <a:sym typeface="+mn-ea"/>
              </a:rPr>
              <a:t>所谓的</a:t>
            </a:r>
            <a:r>
              <a:rPr lang="en-US" altLang="zh-CN">
                <a:sym typeface="+mn-ea"/>
              </a:rPr>
              <a:t> V </a:t>
            </a:r>
            <a:r>
              <a:rPr lang="zh-CN" altLang="en-US">
                <a:sym typeface="+mn-ea"/>
              </a:rPr>
              <a:t>实际上是</a:t>
            </a:r>
            <a:r>
              <a:rPr lang="en-US" altLang="zh-CN">
                <a:sym typeface="+mn-ea"/>
              </a:rPr>
              <a:t> V*</a:t>
            </a:r>
            <a:r>
              <a:rPr lang="zh-CN" altLang="en-US">
                <a:sym typeface="+mn-ea"/>
              </a:rPr>
              <a:t>。</a:t>
            </a:r>
            <a:endParaRPr lang="en-US" altLang="zh-CN">
              <a:sym typeface="+mn-ea"/>
            </a:endParaRPr>
          </a:p>
          <a:p>
            <a:r>
              <a:rPr lang="zh-CN" altLang="en-US">
                <a:sym typeface="+mn-ea"/>
              </a:rPr>
              <a:t>但是你</a:t>
            </a:r>
            <a:r>
              <a:rPr lang="en-US" altLang="zh-CN">
                <a:sym typeface="+mn-ea"/>
              </a:rPr>
              <a:t> C++ </a:t>
            </a:r>
            <a:r>
              <a:rPr lang="zh-CN" altLang="en-US">
                <a:sym typeface="+mn-ea"/>
              </a:rPr>
              <a:t>里返回</a:t>
            </a:r>
            <a:r>
              <a:rPr lang="en-US" altLang="zh-CN">
                <a:sym typeface="+mn-ea"/>
              </a:rPr>
              <a:t> V </a:t>
            </a:r>
            <a:r>
              <a:rPr lang="zh-CN" altLang="en-US">
                <a:sym typeface="+mn-ea"/>
              </a:rPr>
              <a:t>就不行了，那会深拷贝整个</a:t>
            </a:r>
            <a:r>
              <a:rPr lang="en-US" altLang="zh-CN">
                <a:sym typeface="+mn-ea"/>
              </a:rPr>
              <a:t> V </a:t>
            </a:r>
            <a:r>
              <a:rPr lang="zh-CN" altLang="en-US">
                <a:sym typeface="+mn-ea"/>
              </a:rPr>
              <a:t>对象，不仅效率低下，而且你对返回后</a:t>
            </a:r>
            <a:r>
              <a:rPr lang="en-US" altLang="zh-CN">
                <a:sym typeface="+mn-ea"/>
              </a:rPr>
              <a:t> V </a:t>
            </a:r>
            <a:r>
              <a:rPr lang="zh-CN" altLang="en-US">
                <a:sym typeface="+mn-ea"/>
              </a:rPr>
              <a:t>对象的修改不会体现到</a:t>
            </a:r>
            <a:r>
              <a:rPr lang="en-US" altLang="zh-CN">
                <a:sym typeface="+mn-ea"/>
              </a:rPr>
              <a:t> map </a:t>
            </a:r>
            <a:r>
              <a:rPr lang="zh-CN" altLang="en-US">
                <a:sym typeface="+mn-ea"/>
              </a:rPr>
              <a:t>中的</a:t>
            </a:r>
            <a:r>
              <a:rPr lang="en-US" altLang="zh-CN">
                <a:sym typeface="+mn-ea"/>
              </a:rPr>
              <a:t> V </a:t>
            </a:r>
            <a:r>
              <a:rPr lang="zh-CN" altLang="en-US">
                <a:sym typeface="+mn-ea"/>
              </a:rPr>
              <a:t>对象去！</a:t>
            </a:r>
            <a:endParaRPr lang="zh-CN" altLang="en-US">
              <a:sym typeface="+mn-ea"/>
            </a:endParaRPr>
          </a:p>
          <a:p>
            <a:r>
              <a:rPr lang="x-none" altLang="zh-CN">
                <a:sym typeface="+mn-ea"/>
              </a:rPr>
              <a:t>V stu = map.get(“pyb”);</a:t>
            </a:r>
            <a:endParaRPr lang="x-none" altLang="zh-CN">
              <a:sym typeface="+mn-ea"/>
            </a:endParaRPr>
          </a:p>
          <a:p>
            <a:r>
              <a:rPr lang="x-none" altLang="zh-CN">
                <a:sym typeface="+mn-ea"/>
              </a:rPr>
              <a:t>stu.age = stu.age + 1;</a:t>
            </a:r>
            <a:endParaRPr lang="x-none" altLang="zh-CN">
              <a:sym typeface="+mn-ea"/>
            </a:endParaRPr>
          </a:p>
          <a:p>
            <a:r>
              <a:rPr lang="x-none" altLang="zh-CN">
                <a:sym typeface="+mn-ea"/>
              </a:rPr>
              <a:t>// Java </a:t>
            </a:r>
            <a:r>
              <a:rPr lang="zh-CN" altLang="x-none">
                <a:sym typeface="+mn-ea"/>
              </a:rPr>
              <a:t>中这样能更新成功，</a:t>
            </a:r>
            <a:r>
              <a:rPr lang="en-US" altLang="zh-CN">
                <a:sym typeface="+mn-ea"/>
              </a:rPr>
              <a:t>C++ </a:t>
            </a:r>
            <a:r>
              <a:rPr lang="zh-CN" altLang="en-US">
                <a:sym typeface="+mn-ea"/>
              </a:rPr>
              <a:t>不行，因为他所有类型默认都是深拷贝的</a:t>
            </a:r>
            <a:endParaRPr lang="zh-CN" altLang="en-US">
              <a:sym typeface="+mn-ea"/>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p:txBody>
          <a:bodyPr/>
          <a:p>
            <a:r>
              <a:rPr lang="en-US" altLang="zh-CN"/>
              <a:t>get </a:t>
            </a:r>
            <a:r>
              <a:rPr lang="zh-CN" altLang="en-US"/>
              <a:t>需要返回指针（或引用）</a:t>
            </a:r>
            <a:endParaRPr lang="zh-CN" altLang="en-US"/>
          </a:p>
        </p:txBody>
      </p:sp>
      <p:sp>
        <p:nvSpPr>
          <p:cNvPr id="3" name="Content Placeholder 2"/>
          <p:cNvSpPr>
            <a:spLocks noGrp="1"/>
          </p:cNvSpPr>
          <p:nvPr>
            <p:ph idx="1"/>
          </p:nvPr>
        </p:nvSpPr>
        <p:spPr>
          <a:xfrm>
            <a:off x="647700" y="1689100"/>
            <a:ext cx="10515600" cy="4625340"/>
          </a:xfrm>
        </p:spPr>
        <p:txBody>
          <a:bodyPr/>
          <a:p>
            <a:r>
              <a:rPr lang="x-none" altLang="zh-CN">
                <a:sym typeface="+mn-ea"/>
              </a:rPr>
              <a:t>V </a:t>
            </a:r>
            <a:r>
              <a:rPr lang="x-none" altLang="zh-CN" b="1">
                <a:sym typeface="+mn-ea"/>
              </a:rPr>
              <a:t>&amp;</a:t>
            </a:r>
            <a:r>
              <a:rPr lang="x-none" altLang="zh-CN">
                <a:sym typeface="+mn-ea"/>
              </a:rPr>
              <a:t>get(K key);</a:t>
            </a:r>
            <a:endParaRPr lang="zh-CN" altLang="en-US">
              <a:sym typeface="+mn-ea"/>
            </a:endParaRPr>
          </a:p>
          <a:p>
            <a:r>
              <a:rPr lang="zh-CN" altLang="x-none">
                <a:sym typeface="+mn-ea"/>
              </a:rPr>
              <a:t>所以</a:t>
            </a:r>
            <a:r>
              <a:rPr lang="en-US" altLang="zh-CN">
                <a:sym typeface="+mn-ea"/>
              </a:rPr>
              <a:t> C++ </a:t>
            </a:r>
            <a:r>
              <a:rPr lang="zh-CN" altLang="en-US">
                <a:sym typeface="+mn-ea"/>
              </a:rPr>
              <a:t>要返回对</a:t>
            </a:r>
            <a:r>
              <a:rPr lang="en-US" altLang="zh-CN">
                <a:sym typeface="+mn-ea"/>
              </a:rPr>
              <a:t> map </a:t>
            </a:r>
            <a:r>
              <a:rPr lang="zh-CN" altLang="en-US">
                <a:sym typeface="+mn-ea"/>
              </a:rPr>
              <a:t>中</a:t>
            </a:r>
            <a:r>
              <a:rPr lang="en-US" altLang="zh-CN">
                <a:sym typeface="+mn-ea"/>
              </a:rPr>
              <a:t> V </a:t>
            </a:r>
            <a:r>
              <a:rPr lang="zh-CN" altLang="en-US">
                <a:sym typeface="+mn-ea"/>
              </a:rPr>
              <a:t>对象的引用，而引用是指针的语法糖，指针是浅拷贝。</a:t>
            </a:r>
            <a:endParaRPr lang="zh-CN" altLang="en-US">
              <a:sym typeface="+mn-ea"/>
            </a:endParaRPr>
          </a:p>
          <a:p>
            <a:r>
              <a:rPr lang="x-none" altLang="zh-CN">
                <a:sym typeface="+mn-ea"/>
              </a:rPr>
              <a:t>V &amp;stu = map.get(“pyb”);</a:t>
            </a:r>
            <a:endParaRPr lang="x-none" altLang="zh-CN">
              <a:sym typeface="+mn-ea"/>
            </a:endParaRPr>
          </a:p>
          <a:p>
            <a:r>
              <a:rPr lang="x-none" altLang="zh-CN">
                <a:sym typeface="+mn-ea"/>
              </a:rPr>
              <a:t>stu.age = stu.age + 1;</a:t>
            </a:r>
            <a:endParaRPr lang="zh-CN" altLang="en-US">
              <a:sym typeface="+mn-ea"/>
            </a:endParaRPr>
          </a:p>
          <a:p>
            <a:r>
              <a:rPr lang="x-none" altLang="zh-CN">
                <a:sym typeface="+mn-ea"/>
              </a:rPr>
              <a:t>// </a:t>
            </a:r>
            <a:r>
              <a:rPr lang="zh-CN" altLang="x-none">
                <a:sym typeface="+mn-ea"/>
              </a:rPr>
              <a:t>这次能成功，指定为指针或引用了才是浅拷贝，返回的</a:t>
            </a:r>
            <a:r>
              <a:rPr lang="en-US" altLang="zh-CN">
                <a:sym typeface="+mn-ea"/>
              </a:rPr>
              <a:t> </a:t>
            </a:r>
            <a:r>
              <a:rPr lang="x-none" altLang="en-US">
                <a:sym typeface="+mn-ea"/>
              </a:rPr>
              <a:t>stu </a:t>
            </a:r>
            <a:r>
              <a:rPr lang="zh-CN" altLang="x-none">
                <a:sym typeface="+mn-ea"/>
              </a:rPr>
              <a:t>才和</a:t>
            </a:r>
            <a:r>
              <a:rPr lang="en-US" altLang="zh-CN">
                <a:sym typeface="+mn-ea"/>
              </a:rPr>
              <a:t> map </a:t>
            </a:r>
            <a:r>
              <a:rPr lang="zh-CN" altLang="en-US">
                <a:sym typeface="+mn-ea"/>
              </a:rPr>
              <a:t>中那个</a:t>
            </a:r>
            <a:r>
              <a:rPr lang="zh-CN" altLang="x-none">
                <a:sym typeface="+mn-ea"/>
              </a:rPr>
              <a:t>是同一对象</a:t>
            </a:r>
            <a:endParaRPr lang="zh-CN" altLang="en-US">
              <a:sym typeface="+mn-ea"/>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p:txBody>
          <a:bodyPr/>
          <a:p>
            <a:r>
              <a:rPr lang="zh-CN"/>
              <a:t>自动，手动，半自动</a:t>
            </a:r>
            <a:endParaRPr lang="zh-CN"/>
          </a:p>
        </p:txBody>
      </p:sp>
      <p:sp>
        <p:nvSpPr>
          <p:cNvPr id="3" name="Content Placeholder 2"/>
          <p:cNvSpPr>
            <a:spLocks noGrp="1"/>
          </p:cNvSpPr>
          <p:nvPr>
            <p:ph idx="1"/>
          </p:nvPr>
        </p:nvSpPr>
        <p:spPr>
          <a:xfrm>
            <a:off x="647700" y="1689100"/>
            <a:ext cx="10515600" cy="4625340"/>
          </a:xfrm>
        </p:spPr>
        <p:txBody>
          <a:bodyPr/>
          <a:p>
            <a:r>
              <a:rPr lang="zh-CN">
                <a:sym typeface="+mn-ea"/>
              </a:rPr>
              <a:t>从内存管理上来看，编程语言可以分为三类：</a:t>
            </a:r>
            <a:endParaRPr lang="zh-CN">
              <a:sym typeface="+mn-ea"/>
            </a:endParaRPr>
          </a:p>
          <a:p>
            <a:r>
              <a:rPr lang="zh-CN">
                <a:sym typeface="+mn-ea"/>
              </a:rPr>
              <a:t>自动档</a:t>
            </a:r>
            <a:r>
              <a:rPr lang="zh-CN">
                <a:sym typeface="+mn-ea"/>
              </a:rPr>
              <a:t>：</a:t>
            </a:r>
            <a:r>
              <a:rPr lang="en-US" altLang="zh-CN">
                <a:sym typeface="+mn-ea"/>
              </a:rPr>
              <a:t>Java</a:t>
            </a:r>
            <a:r>
              <a:rPr lang="zh-CN" altLang="en-US">
                <a:sym typeface="+mn-ea"/>
              </a:rPr>
              <a:t>，</a:t>
            </a:r>
            <a:r>
              <a:rPr lang="en-US" altLang="zh-CN">
                <a:sym typeface="+mn-ea"/>
              </a:rPr>
              <a:t>Python</a:t>
            </a:r>
            <a:r>
              <a:rPr lang="zh-CN" altLang="en-US">
                <a:sym typeface="+mn-ea"/>
              </a:rPr>
              <a:t>，</a:t>
            </a:r>
            <a:r>
              <a:rPr lang="en-US" altLang="zh-CN">
                <a:sym typeface="+mn-ea"/>
              </a:rPr>
              <a:t>Lua</a:t>
            </a:r>
            <a:r>
              <a:rPr lang="zh-CN" altLang="en-US">
                <a:sym typeface="+mn-ea"/>
              </a:rPr>
              <a:t>，</a:t>
            </a:r>
            <a:r>
              <a:rPr lang="en-US" altLang="zh-CN">
                <a:sym typeface="+mn-ea"/>
              </a:rPr>
              <a:t>JavaScript</a:t>
            </a:r>
            <a:r>
              <a:rPr lang="zh-CN" altLang="en-US">
                <a:sym typeface="+mn-ea"/>
              </a:rPr>
              <a:t>，</a:t>
            </a:r>
            <a:r>
              <a:rPr lang="en-US" altLang="zh-CN">
                <a:sym typeface="+mn-ea"/>
              </a:rPr>
              <a:t>PHP</a:t>
            </a:r>
            <a:r>
              <a:rPr lang="zh-CN" altLang="en-US">
                <a:sym typeface="+mn-ea"/>
              </a:rPr>
              <a:t>，</a:t>
            </a:r>
            <a:r>
              <a:rPr lang="en-US" altLang="zh-CN">
                <a:sym typeface="+mn-ea"/>
              </a:rPr>
              <a:t>C#</a:t>
            </a:r>
            <a:r>
              <a:rPr lang="zh-CN" altLang="en-US">
                <a:sym typeface="+mn-ea"/>
              </a:rPr>
              <a:t>，</a:t>
            </a:r>
            <a:r>
              <a:rPr lang="x-none" altLang="zh-CN">
                <a:sym typeface="+mn-ea"/>
              </a:rPr>
              <a:t>Go</a:t>
            </a:r>
            <a:r>
              <a:rPr lang="zh-CN" altLang="x-none">
                <a:sym typeface="+mn-ea"/>
              </a:rPr>
              <a:t>，</a:t>
            </a:r>
            <a:r>
              <a:rPr lang="zh-CN" altLang="en-US">
                <a:sym typeface="+mn-ea"/>
              </a:rPr>
              <a:t>绝大多数语言都在此列。</a:t>
            </a:r>
            <a:endParaRPr lang="zh-CN" altLang="en-US">
              <a:sym typeface="+mn-ea"/>
            </a:endParaRPr>
          </a:p>
          <a:p>
            <a:r>
              <a:rPr lang="zh-CN">
                <a:sym typeface="+mn-ea"/>
              </a:rPr>
              <a:t>这类语言的特点是只有</a:t>
            </a:r>
            <a:r>
              <a:rPr lang="en-US" altLang="zh-CN">
                <a:sym typeface="+mn-ea"/>
              </a:rPr>
              <a:t> new </a:t>
            </a:r>
            <a:r>
              <a:rPr lang="zh-CN" altLang="en-US">
                <a:sym typeface="+mn-ea"/>
              </a:rPr>
              <a:t>没有</a:t>
            </a:r>
            <a:r>
              <a:rPr lang="en-US" altLang="zh-CN">
                <a:sym typeface="+mn-ea"/>
              </a:rPr>
              <a:t> delete</a:t>
            </a:r>
            <a:r>
              <a:rPr lang="zh-CN" altLang="en-US">
                <a:sym typeface="+mn-ea"/>
              </a:rPr>
              <a:t>。</a:t>
            </a:r>
            <a:r>
              <a:rPr lang="zh-CN">
                <a:sym typeface="+mn-ea"/>
              </a:rPr>
              <a:t>垃圾回收（</a:t>
            </a:r>
            <a:r>
              <a:rPr lang="en-US" altLang="zh-CN">
                <a:sym typeface="+mn-ea"/>
              </a:rPr>
              <a:t>GC</a:t>
            </a:r>
            <a:r>
              <a:rPr lang="zh-CN">
                <a:sym typeface="+mn-ea"/>
              </a:rPr>
              <a:t>）自动释放内存，能自动发现并释放循环引用。俗称垃圾回收语言，我通常简称为</a:t>
            </a:r>
            <a:r>
              <a:rPr lang="zh-CN" b="1">
                <a:sym typeface="+mn-ea"/>
              </a:rPr>
              <a:t>垃圾语言</a:t>
            </a:r>
            <a:r>
              <a:rPr lang="zh-CN">
                <a:sym typeface="+mn-ea"/>
              </a:rPr>
              <a:t>。</a:t>
            </a:r>
            <a:endParaRPr lang="zh-CN">
              <a:sym typeface="+mn-ea"/>
            </a:endParaRPr>
          </a:p>
          <a:p>
            <a:r>
              <a:rPr lang="zh-CN" altLang="en-US">
                <a:sym typeface="+mn-ea"/>
              </a:rPr>
              <a:t>手动档：</a:t>
            </a:r>
            <a:r>
              <a:rPr lang="x-none" altLang="zh-CN">
                <a:sym typeface="+mn-ea"/>
              </a:rPr>
              <a:t>C </a:t>
            </a:r>
            <a:r>
              <a:rPr lang="zh-CN" altLang="x-none">
                <a:sym typeface="+mn-ea"/>
              </a:rPr>
              <a:t>语言，</a:t>
            </a:r>
            <a:r>
              <a:rPr lang="zh-CN">
                <a:sym typeface="+mn-ea"/>
              </a:rPr>
              <a:t>远古</a:t>
            </a:r>
            <a:r>
              <a:rPr lang="en-US" altLang="zh-CN">
                <a:sym typeface="+mn-ea"/>
              </a:rPr>
              <a:t> C++</a:t>
            </a:r>
            <a:r>
              <a:rPr lang="zh-CN" altLang="en-US">
                <a:sym typeface="+mn-ea"/>
              </a:rPr>
              <a:t>。</a:t>
            </a:r>
            <a:endParaRPr lang="zh-CN" altLang="en-US">
              <a:sym typeface="+mn-ea"/>
            </a:endParaRPr>
          </a:p>
          <a:p>
            <a:r>
              <a:rPr lang="zh-CN" altLang="en-US">
                <a:sym typeface="+mn-ea"/>
              </a:rPr>
              <a:t>这类语言的特点是有</a:t>
            </a:r>
            <a:r>
              <a:rPr lang="en-US" altLang="zh-CN">
                <a:sym typeface="+mn-ea"/>
              </a:rPr>
              <a:t> new </a:t>
            </a:r>
            <a:r>
              <a:rPr lang="zh-CN" altLang="en-US">
                <a:sym typeface="+mn-ea"/>
              </a:rPr>
              <a:t>有</a:t>
            </a:r>
            <a:r>
              <a:rPr lang="en-US" altLang="zh-CN">
                <a:sym typeface="+mn-ea"/>
              </a:rPr>
              <a:t> delete</a:t>
            </a:r>
            <a:r>
              <a:rPr lang="zh-CN" altLang="en-US">
                <a:sym typeface="+mn-ea"/>
              </a:rPr>
              <a:t>。需要手动释放内存。</a:t>
            </a:r>
            <a:endParaRPr lang="zh-CN" altLang="x-none">
              <a:sym typeface="+mn-ea"/>
            </a:endParaRPr>
          </a:p>
          <a:p>
            <a:r>
              <a:rPr lang="zh-CN" altLang="x-none">
                <a:sym typeface="+mn-ea"/>
              </a:rPr>
              <a:t>半自动：</a:t>
            </a:r>
            <a:r>
              <a:rPr lang="en-US" altLang="zh-CN">
                <a:sym typeface="+mn-ea"/>
              </a:rPr>
              <a:t>C++</a:t>
            </a:r>
            <a:r>
              <a:rPr lang="zh-CN" altLang="en-US">
                <a:sym typeface="+mn-ea"/>
              </a:rPr>
              <a:t>，</a:t>
            </a:r>
            <a:r>
              <a:rPr lang="en-US" altLang="zh-CN">
                <a:sym typeface="+mn-ea"/>
              </a:rPr>
              <a:t>Rust</a:t>
            </a:r>
            <a:r>
              <a:rPr lang="zh-CN" altLang="en-US">
                <a:sym typeface="+mn-ea"/>
              </a:rPr>
              <a:t>，</a:t>
            </a:r>
            <a:r>
              <a:rPr lang="en-US" altLang="zh-CN">
                <a:sym typeface="+mn-ea"/>
              </a:rPr>
              <a:t>Carbon</a:t>
            </a:r>
            <a:r>
              <a:rPr lang="zh-CN" altLang="en-US">
                <a:sym typeface="+mn-ea"/>
              </a:rPr>
              <a:t>（谷歌特供换皮版）</a:t>
            </a:r>
            <a:r>
              <a:rPr lang="zh-CN" altLang="en-US">
                <a:sym typeface="+mn-ea"/>
              </a:rPr>
              <a:t>。</a:t>
            </a:r>
            <a:endParaRPr lang="zh-CN" altLang="en-US">
              <a:sym typeface="+mn-ea"/>
            </a:endParaRPr>
          </a:p>
          <a:p>
            <a:r>
              <a:rPr lang="zh-CN" altLang="en-US">
                <a:sym typeface="+mn-ea"/>
              </a:rPr>
              <a:t>利用</a:t>
            </a:r>
            <a:r>
              <a:rPr lang="en-US" altLang="zh-CN">
                <a:sym typeface="+mn-ea"/>
              </a:rPr>
              <a:t> RAII </a:t>
            </a:r>
            <a:r>
              <a:rPr lang="zh-CN" altLang="en-US">
                <a:sym typeface="+mn-ea"/>
              </a:rPr>
              <a:t>实现的智能指针，自动释放内存。智能指针包括独占型（</a:t>
            </a:r>
            <a:r>
              <a:rPr lang="en-US" altLang="zh-CN">
                <a:sym typeface="+mn-ea"/>
              </a:rPr>
              <a:t>Box</a:t>
            </a:r>
            <a:r>
              <a:rPr lang="zh-CN" altLang="en-US">
                <a:sym typeface="+mn-ea"/>
              </a:rPr>
              <a:t>），共享型（</a:t>
            </a:r>
            <a:r>
              <a:rPr lang="en-US" altLang="zh-CN">
                <a:sym typeface="+mn-ea"/>
              </a:rPr>
              <a:t>Rc</a:t>
            </a:r>
            <a:r>
              <a:rPr lang="zh-CN" altLang="en-US">
                <a:sym typeface="+mn-ea"/>
              </a:rPr>
              <a:t>，</a:t>
            </a:r>
            <a:r>
              <a:rPr lang="en-US" altLang="zh-CN">
                <a:sym typeface="+mn-ea"/>
              </a:rPr>
              <a:t>Arc</a:t>
            </a:r>
            <a:r>
              <a:rPr lang="zh-CN" altLang="en-US">
                <a:sym typeface="+mn-ea"/>
              </a:rPr>
              <a:t>），要用户自己选定，循环引用要手动伺候，选好以后</a:t>
            </a:r>
            <a:r>
              <a:rPr lang="en-US" altLang="zh-CN">
                <a:sym typeface="+mn-ea"/>
              </a:rPr>
              <a:t> RAII </a:t>
            </a:r>
            <a:r>
              <a:rPr lang="zh-CN" altLang="en-US">
                <a:sym typeface="+mn-ea"/>
              </a:rPr>
              <a:t>才能</a:t>
            </a:r>
            <a:r>
              <a:rPr lang="zh-CN" altLang="en-US">
                <a:sym typeface="+mn-ea"/>
              </a:rPr>
              <a:t>帮你自动释放。因此我称之为半自动，让习惯自动档的程序员来开半自动也是开不惯的。</a:t>
            </a:r>
            <a:endParaRPr lang="zh-CN" altLang="en-US">
              <a:sym typeface="+mn-ea"/>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p:txBody>
          <a:bodyPr/>
          <a:p>
            <a:r>
              <a:rPr lang="zh-CN"/>
              <a:t>来点垃圾（回收）语言孝话</a:t>
            </a:r>
            <a:endParaRPr lang="x-none" altLang="zh-CN"/>
          </a:p>
        </p:txBody>
      </p:sp>
      <p:sp>
        <p:nvSpPr>
          <p:cNvPr id="3" name="Content Placeholder 2"/>
          <p:cNvSpPr>
            <a:spLocks noGrp="1"/>
          </p:cNvSpPr>
          <p:nvPr>
            <p:ph idx="1"/>
          </p:nvPr>
        </p:nvSpPr>
        <p:spPr>
          <a:xfrm>
            <a:off x="647700" y="1689100"/>
            <a:ext cx="10515600" cy="4625340"/>
          </a:xfrm>
        </p:spPr>
        <p:txBody>
          <a:bodyPr/>
          <a:p>
            <a:r>
              <a:rPr lang="zh-CN">
                <a:sym typeface="+mn-ea"/>
              </a:rPr>
              <a:t>从内存管理角度来看，编程语言分为：垃圾回收语言，简称垃圾语言</a:t>
            </a:r>
            <a:r>
              <a:rPr lang="zh-CN" altLang="en-US">
                <a:sym typeface="+mn-ea"/>
              </a:rPr>
              <a:t>不垃圾回收语言</a:t>
            </a:r>
            <a:endParaRPr lang="zh-CN" altLang="en-US">
              <a:sym typeface="+mn-ea"/>
            </a:endParaRPr>
          </a:p>
          <a:p>
            <a:r>
              <a:rPr lang="zh-CN" altLang="en-US">
                <a:sym typeface="+mn-ea"/>
              </a:rPr>
              <a:t>众所周知，</a:t>
            </a:r>
            <a:r>
              <a:rPr lang="en-US" altLang="zh-CN">
                <a:sym typeface="+mn-ea"/>
              </a:rPr>
              <a:t>Java </a:t>
            </a:r>
            <a:r>
              <a:rPr lang="zh-CN" altLang="en-US">
                <a:sym typeface="+mn-ea"/>
              </a:rPr>
              <a:t>的广告中美名其曰“</a:t>
            </a:r>
            <a:r>
              <a:rPr lang="en-US" altLang="zh-CN" b="1">
                <a:sym typeface="+mn-ea"/>
              </a:rPr>
              <a:t>Java </a:t>
            </a:r>
            <a:r>
              <a:rPr lang="zh-CN" altLang="en-US" b="1">
                <a:sym typeface="+mn-ea"/>
              </a:rPr>
              <a:t>没有指针</a:t>
            </a:r>
            <a:r>
              <a:rPr lang="zh-CN" altLang="en-US">
                <a:sym typeface="+mn-ea"/>
              </a:rPr>
              <a:t>”，然而没有指针的编程是非常困难的！很多编程范式都需要指针，正常编程中你总是会或多或少用到了指针或指针的替代品，比如链表和父子关系，包括游戏引擎中对象的</a:t>
            </a:r>
            <a:r>
              <a:rPr lang="en-US" altLang="zh-CN">
                <a:sym typeface="+mn-ea"/>
              </a:rPr>
              <a:t> id </a:t>
            </a:r>
            <a:r>
              <a:rPr lang="zh-CN" altLang="en-US">
                <a:sym typeface="+mn-ea"/>
              </a:rPr>
              <a:t>就是一种指针替代品。</a:t>
            </a:r>
            <a:endParaRPr lang="zh-CN" altLang="en-US">
              <a:sym typeface="+mn-ea"/>
            </a:endParaRPr>
          </a:p>
          <a:p>
            <a:r>
              <a:rPr lang="zh-CN" altLang="en-US">
                <a:sym typeface="+mn-ea"/>
              </a:rPr>
              <a:t>实际情况是“</a:t>
            </a:r>
            <a:r>
              <a:rPr lang="en-US" altLang="zh-CN" b="1">
                <a:sym typeface="+mn-ea"/>
              </a:rPr>
              <a:t>Java </a:t>
            </a:r>
            <a:r>
              <a:rPr lang="zh-CN" altLang="en-US" b="1">
                <a:sym typeface="+mn-ea"/>
              </a:rPr>
              <a:t>全是指针</a:t>
            </a:r>
            <a:r>
              <a:rPr lang="zh-CN" altLang="en-US">
                <a:sym typeface="+mn-ea"/>
              </a:rPr>
              <a:t>”，所有的</a:t>
            </a:r>
            <a:r>
              <a:rPr lang="en-US" altLang="zh-CN">
                <a:sym typeface="+mn-ea"/>
              </a:rPr>
              <a:t> Object </a:t>
            </a:r>
            <a:r>
              <a:rPr lang="zh-CN" altLang="en-US">
                <a:sym typeface="+mn-ea"/>
              </a:rPr>
              <a:t>都是</a:t>
            </a:r>
            <a:r>
              <a:rPr lang="en-US" altLang="zh-CN">
                <a:sym typeface="+mn-ea"/>
              </a:rPr>
              <a:t> Object*</a:t>
            </a:r>
            <a:r>
              <a:rPr lang="zh-CN" altLang="en-US">
                <a:sym typeface="+mn-ea"/>
              </a:rPr>
              <a:t>，结果反正所有的类型都是指针，连</a:t>
            </a:r>
            <a:r>
              <a:rPr lang="en-US" altLang="zh-CN">
                <a:sym typeface="+mn-ea"/>
              </a:rPr>
              <a:t> * </a:t>
            </a:r>
            <a:r>
              <a:rPr lang="zh-CN" altLang="en-US">
                <a:sym typeface="+mn-ea"/>
              </a:rPr>
              <a:t>都可以省略了，造成许多</a:t>
            </a:r>
            <a:r>
              <a:rPr lang="en-US" altLang="zh-CN">
                <a:sym typeface="+mn-ea"/>
              </a:rPr>
              <a:t> ja </a:t>
            </a:r>
            <a:r>
              <a:rPr lang="zh-CN" altLang="en-US">
                <a:sym typeface="+mn-ea"/>
              </a:rPr>
              <a:t>孝子误以为：我们</a:t>
            </a:r>
            <a:r>
              <a:rPr lang="en-US" altLang="zh-CN">
                <a:sym typeface="+mn-ea"/>
              </a:rPr>
              <a:t> </a:t>
            </a:r>
            <a:r>
              <a:rPr lang="x-none" altLang="zh-CN">
                <a:sym typeface="+mn-ea"/>
              </a:rPr>
              <a:t>jaw</a:t>
            </a:r>
            <a:r>
              <a:rPr lang="en-US" altLang="zh-CN">
                <a:sym typeface="+mn-ea"/>
              </a:rPr>
              <a:t>a</a:t>
            </a:r>
            <a:r>
              <a:rPr lang="x-none" altLang="en-US">
                <a:sym typeface="+mn-ea"/>
              </a:rPr>
              <a:t> </a:t>
            </a:r>
            <a:r>
              <a:rPr lang="zh-CN" altLang="en-US">
                <a:sym typeface="+mn-ea"/>
              </a:rPr>
              <a:t>摒弃了</a:t>
            </a:r>
            <a:r>
              <a:rPr lang="x-none" altLang="zh-CN">
                <a:sym typeface="+mn-ea"/>
              </a:rPr>
              <a:t>”</a:t>
            </a:r>
            <a:r>
              <a:rPr lang="zh-CN" altLang="en-US">
                <a:sym typeface="+mn-ea"/>
              </a:rPr>
              <a:t>没有用</a:t>
            </a:r>
            <a:r>
              <a:rPr lang="x-none" altLang="zh-CN">
                <a:sym typeface="+mn-ea"/>
              </a:rPr>
              <a:t>”</a:t>
            </a:r>
            <a:r>
              <a:rPr lang="zh-CN" altLang="en-US">
                <a:sym typeface="+mn-ea"/>
              </a:rPr>
              <a:t>的指针耶！</a:t>
            </a:r>
            <a:endParaRPr lang="zh-CN" altLang="en-US">
              <a:sym typeface="+mn-ea"/>
            </a:endParaRPr>
          </a:p>
          <a:p>
            <a:r>
              <a:rPr lang="en-US" altLang="zh-CN" b="1">
                <a:sym typeface="+mn-ea"/>
              </a:rPr>
              <a:t>Python </a:t>
            </a:r>
            <a:r>
              <a:rPr lang="zh-CN" altLang="en-US" b="1">
                <a:sym typeface="+mn-ea"/>
              </a:rPr>
              <a:t>和</a:t>
            </a:r>
            <a:r>
              <a:rPr lang="en-US" altLang="zh-CN" b="1">
                <a:sym typeface="+mn-ea"/>
              </a:rPr>
              <a:t> Java </a:t>
            </a:r>
            <a:r>
              <a:rPr lang="zh-CN" altLang="en-US" b="1">
                <a:sym typeface="+mn-ea"/>
              </a:rPr>
              <a:t>默认都是</a:t>
            </a:r>
            <a:r>
              <a:rPr lang="zh-CN" altLang="en-US" b="1">
                <a:solidFill>
                  <a:srgbClr val="00B050"/>
                </a:solidFill>
                <a:sym typeface="+mn-ea"/>
              </a:rPr>
              <a:t>浅拷贝</a:t>
            </a:r>
            <a:r>
              <a:rPr lang="zh-CN" altLang="en-US">
                <a:sym typeface="+mn-ea"/>
              </a:rPr>
              <a:t>，除了少数几个钦定的基本类型：</a:t>
            </a:r>
            <a:r>
              <a:rPr lang="x-none" altLang="zh-CN">
                <a:sym typeface="+mn-ea"/>
              </a:rPr>
              <a:t>int</a:t>
            </a:r>
            <a:r>
              <a:rPr lang="zh-CN" altLang="x-none">
                <a:sym typeface="+mn-ea"/>
              </a:rPr>
              <a:t>，</a:t>
            </a:r>
            <a:r>
              <a:rPr lang="en-US" altLang="x-none">
                <a:sym typeface="+mn-ea"/>
              </a:rPr>
              <a:t>float</a:t>
            </a:r>
            <a:r>
              <a:rPr lang="zh-CN" altLang="en-US">
                <a:sym typeface="+mn-ea"/>
              </a:rPr>
              <a:t>，</a:t>
            </a:r>
            <a:r>
              <a:rPr lang="x-none" altLang="en-US">
                <a:sym typeface="+mn-ea"/>
              </a:rPr>
              <a:t>string</a:t>
            </a:r>
            <a:r>
              <a:rPr lang="zh-CN" altLang="en-US">
                <a:sym typeface="+mn-ea"/>
              </a:rPr>
              <a:t>。</a:t>
            </a:r>
            <a:endParaRPr lang="zh-CN" altLang="en-US">
              <a:sym typeface="+mn-ea"/>
            </a:endParaRPr>
          </a:p>
          <a:p>
            <a:r>
              <a:rPr lang="zh-CN" altLang="en-US">
                <a:sym typeface="+mn-ea"/>
              </a:rPr>
              <a:t>那</a:t>
            </a:r>
            <a:r>
              <a:rPr lang="en-US" altLang="zh-CN">
                <a:sym typeface="+mn-ea"/>
              </a:rPr>
              <a:t> Java </a:t>
            </a:r>
            <a:r>
              <a:rPr lang="zh-CN" altLang="en-US">
                <a:sym typeface="+mn-ea"/>
              </a:rPr>
              <a:t>中如果我确实需要</a:t>
            </a:r>
            <a:r>
              <a:rPr lang="zh-CN" altLang="en-US" b="1">
                <a:solidFill>
                  <a:srgbClr val="C00000"/>
                </a:solidFill>
                <a:sym typeface="+mn-ea"/>
              </a:rPr>
              <a:t>深拷贝</a:t>
            </a:r>
            <a:r>
              <a:rPr lang="zh-CN" altLang="en-US">
                <a:sym typeface="+mn-ea"/>
              </a:rPr>
              <a:t>一个不是基本类型的对象怎么办呢？手动</a:t>
            </a:r>
            <a:r>
              <a:rPr lang="en-US" altLang="zh-CN">
                <a:sym typeface="+mn-ea"/>
              </a:rPr>
              <a:t> </a:t>
            </a:r>
            <a:r>
              <a:rPr lang="x-none" altLang="zh-CN">
                <a:sym typeface="+mn-ea"/>
              </a:rPr>
              <a:t>obj.clone()</a:t>
            </a:r>
            <a:endParaRPr lang="zh-CN" altLang="en-US">
              <a:sym typeface="+mn-ea"/>
            </a:endParaRPr>
          </a:p>
          <a:p>
            <a:r>
              <a:rPr lang="en-US" altLang="zh-CN" b="1">
                <a:sym typeface="+mn-ea"/>
              </a:rPr>
              <a:t>C </a:t>
            </a:r>
            <a:r>
              <a:rPr lang="zh-CN" altLang="en-US" b="1">
                <a:sym typeface="+mn-ea"/>
              </a:rPr>
              <a:t>和</a:t>
            </a:r>
            <a:r>
              <a:rPr lang="en-US" altLang="zh-CN" b="1">
                <a:sym typeface="+mn-ea"/>
              </a:rPr>
              <a:t> C++ </a:t>
            </a:r>
            <a:r>
              <a:rPr lang="zh-CN" altLang="en-US" b="1">
                <a:sym typeface="+mn-ea"/>
              </a:rPr>
              <a:t>中默认都是</a:t>
            </a:r>
            <a:r>
              <a:rPr lang="zh-CN" altLang="en-US" b="1">
                <a:solidFill>
                  <a:srgbClr val="C00000"/>
                </a:solidFill>
                <a:sym typeface="+mn-ea"/>
              </a:rPr>
              <a:t>深拷贝</a:t>
            </a:r>
            <a:r>
              <a:rPr lang="zh-CN" altLang="en-US">
                <a:sym typeface="+mn-ea"/>
              </a:rPr>
              <a:t>，不论基本类型还是复合对象都一视同仁，除非手动指定是指针，才会浅拷贝。</a:t>
            </a:r>
            <a:endParaRPr lang="zh-CN" altLang="en-US">
              <a:sym typeface="+mn-ea"/>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C++ </a:t>
            </a:r>
            <a:r>
              <a:rPr lang="zh-CN" altLang="en-US"/>
              <a:t>和</a:t>
            </a:r>
            <a:r>
              <a:rPr lang="en-US" altLang="zh-CN"/>
              <a:t> </a:t>
            </a:r>
            <a:r>
              <a:rPr lang="en-US"/>
              <a:t>Python </a:t>
            </a:r>
            <a:r>
              <a:rPr lang="zh-CN" altLang="en-US"/>
              <a:t>用法对比</a:t>
            </a:r>
            <a:endParaRPr lang="en-US" altLang="zh-CN"/>
          </a:p>
        </p:txBody>
      </p:sp>
      <p:pic>
        <p:nvPicPr>
          <p:cNvPr id="6" name="Content Placeholder 5"/>
          <p:cNvPicPr>
            <a:picLocks noChangeAspect="1"/>
          </p:cNvPicPr>
          <p:nvPr>
            <p:ph sz="half" idx="2"/>
          </p:nvPr>
        </p:nvPicPr>
        <p:blipFill>
          <a:blip r:embed="rId1"/>
          <a:srcRect l="12829"/>
          <a:stretch>
            <a:fillRect/>
          </a:stretch>
        </p:blipFill>
        <p:spPr>
          <a:xfrm>
            <a:off x="7120255" y="2772410"/>
            <a:ext cx="3404235" cy="2457450"/>
          </a:xfrm>
          <a:prstGeom prst="rect">
            <a:avLst/>
          </a:prstGeom>
        </p:spPr>
      </p:pic>
      <p:pic>
        <p:nvPicPr>
          <p:cNvPr id="7" name="Content Placeholder 6"/>
          <p:cNvPicPr>
            <a:picLocks noChangeAspect="1"/>
          </p:cNvPicPr>
          <p:nvPr>
            <p:ph sz="half" idx="1"/>
          </p:nvPr>
        </p:nvPicPr>
        <p:blipFill>
          <a:blip r:embed="rId2"/>
          <a:stretch>
            <a:fillRect/>
          </a:stretch>
        </p:blipFill>
        <p:spPr>
          <a:xfrm>
            <a:off x="894715" y="2772410"/>
            <a:ext cx="4686300" cy="245745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C++ </a:t>
            </a:r>
            <a:r>
              <a:rPr lang="zh-CN" altLang="en-US"/>
              <a:t>和</a:t>
            </a:r>
            <a:r>
              <a:rPr lang="en-US" altLang="zh-CN"/>
              <a:t> </a:t>
            </a:r>
            <a:r>
              <a:rPr lang="en-US"/>
              <a:t>Python </a:t>
            </a:r>
            <a:r>
              <a:rPr lang="zh-CN" altLang="en-US"/>
              <a:t>用法对比（运算符重载展开成普通函数后）</a:t>
            </a:r>
            <a:endParaRPr lang="en-US" altLang="zh-CN"/>
          </a:p>
        </p:txBody>
      </p:sp>
      <p:pic>
        <p:nvPicPr>
          <p:cNvPr id="4" name="Content Placeholder 3"/>
          <p:cNvPicPr>
            <a:picLocks noChangeAspect="1"/>
          </p:cNvPicPr>
          <p:nvPr>
            <p:ph sz="half" idx="1"/>
          </p:nvPr>
        </p:nvPicPr>
        <p:blipFill>
          <a:blip r:embed="rId1"/>
          <a:stretch>
            <a:fillRect/>
          </a:stretch>
        </p:blipFill>
        <p:spPr>
          <a:xfrm>
            <a:off x="1027430" y="2687955"/>
            <a:ext cx="4420870" cy="2625725"/>
          </a:xfrm>
          <a:prstGeom prst="rect">
            <a:avLst/>
          </a:prstGeom>
        </p:spPr>
      </p:pic>
      <p:pic>
        <p:nvPicPr>
          <p:cNvPr id="9" name="Content Placeholder 8"/>
          <p:cNvPicPr>
            <a:picLocks noChangeAspect="1"/>
          </p:cNvPicPr>
          <p:nvPr>
            <p:ph sz="half" idx="2"/>
          </p:nvPr>
        </p:nvPicPr>
        <p:blipFill>
          <a:blip r:embed="rId2"/>
          <a:stretch>
            <a:fillRect/>
          </a:stretch>
        </p:blipFill>
        <p:spPr>
          <a:xfrm>
            <a:off x="6143625" y="2675255"/>
            <a:ext cx="4857115" cy="26511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zh-CN" altLang="en-US"/>
              <a:t>第一章：温故而知新</a:t>
            </a:r>
            <a:endParaRPr lang="zh-CN"/>
          </a:p>
        </p:txBody>
      </p:sp>
      <p:pic>
        <p:nvPicPr>
          <p:cNvPr id="4" name="Picture 3"/>
          <p:cNvPicPr>
            <a:picLocks noChangeAspect="1"/>
          </p:cNvPicPr>
          <p:nvPr/>
        </p:nvPicPr>
        <p:blipFill>
          <a:blip r:embed="rId1"/>
          <a:stretch>
            <a:fillRect/>
          </a:stretch>
        </p:blipFill>
        <p:spPr>
          <a:xfrm>
            <a:off x="8215630" y="4768850"/>
            <a:ext cx="3976370" cy="208915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Java </a:t>
            </a:r>
            <a:r>
              <a:rPr lang="zh-CN" altLang="en-US"/>
              <a:t>病</a:t>
            </a:r>
            <a:endParaRPr lang="zh-CN" altLang="en-US"/>
          </a:p>
        </p:txBody>
      </p:sp>
      <p:sp>
        <p:nvSpPr>
          <p:cNvPr id="3" name="Content Placeholder 2"/>
          <p:cNvSpPr>
            <a:spLocks noGrp="1"/>
          </p:cNvSpPr>
          <p:nvPr>
            <p:ph idx="1"/>
          </p:nvPr>
        </p:nvSpPr>
        <p:spPr/>
        <p:txBody>
          <a:bodyPr/>
          <a:p>
            <a:r>
              <a:rPr lang="zh-CN" altLang="en-US"/>
              <a:t>与</a:t>
            </a:r>
            <a:r>
              <a:rPr lang="en-US" altLang="zh-CN"/>
              <a:t> Python </a:t>
            </a:r>
            <a:r>
              <a:rPr lang="zh-CN" altLang="en-US"/>
              <a:t>和</a:t>
            </a:r>
            <a:r>
              <a:rPr lang="en-US" altLang="zh-CN"/>
              <a:t> C++ </a:t>
            </a:r>
            <a:r>
              <a:rPr lang="zh-CN" altLang="en-US"/>
              <a:t>不同，</a:t>
            </a:r>
            <a:r>
              <a:rPr lang="en-US" altLang="zh-CN"/>
              <a:t>Java </a:t>
            </a:r>
            <a:r>
              <a:rPr lang="zh-CN" altLang="en-US"/>
              <a:t>放弃了花里胡哨的运算符重载，索性都采用成员函数</a:t>
            </a:r>
            <a:r>
              <a:rPr lang="en-US" altLang="zh-CN"/>
              <a:t> get set </a:t>
            </a:r>
            <a:r>
              <a:rPr lang="zh-CN" altLang="en-US"/>
              <a:t>来表示，非常明确，而且可以把</a:t>
            </a:r>
            <a:r>
              <a:rPr lang="en-US" altLang="zh-CN"/>
              <a:t> get </a:t>
            </a:r>
            <a:r>
              <a:rPr lang="zh-CN" altLang="en-US"/>
              <a:t>和</a:t>
            </a:r>
            <a:r>
              <a:rPr lang="en-US" altLang="zh-CN"/>
              <a:t> set </a:t>
            </a:r>
            <a:r>
              <a:rPr lang="zh-CN" altLang="en-US"/>
              <a:t>作为接口函数，可以对应多个具体实现。</a:t>
            </a:r>
            <a:endParaRPr lang="zh-CN" altLang="en-US"/>
          </a:p>
          <a:p>
            <a:endParaRPr lang="zh-CN" altLang="en-US"/>
          </a:p>
          <a:p>
            <a:endParaRPr lang="zh-CN" altLang="en-US"/>
          </a:p>
        </p:txBody>
      </p:sp>
      <p:pic>
        <p:nvPicPr>
          <p:cNvPr id="4" name="Picture 3"/>
          <p:cNvPicPr>
            <a:picLocks noChangeAspect="1"/>
          </p:cNvPicPr>
          <p:nvPr/>
        </p:nvPicPr>
        <p:blipFill>
          <a:blip r:embed="rId1"/>
          <a:stretch>
            <a:fillRect/>
          </a:stretch>
        </p:blipFill>
        <p:spPr>
          <a:xfrm>
            <a:off x="836930" y="3164840"/>
            <a:ext cx="10518140" cy="266065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错误示范</a:t>
            </a:r>
            <a:endParaRPr lang="zh-CN" altLang="en-US"/>
          </a:p>
        </p:txBody>
      </p:sp>
      <p:sp>
        <p:nvSpPr>
          <p:cNvPr id="3" name="Content Placeholder 2"/>
          <p:cNvSpPr>
            <a:spLocks noGrp="1"/>
          </p:cNvSpPr>
          <p:nvPr>
            <p:ph sz="half" idx="1"/>
          </p:nvPr>
        </p:nvSpPr>
        <p:spPr/>
        <p:txBody>
          <a:bodyPr>
            <a:normAutofit lnSpcReduction="10000"/>
          </a:bodyPr>
          <a:p>
            <a:r>
              <a:rPr lang="zh-CN" altLang="en-US"/>
              <a:t>小彭老师说过，读取必须用</a:t>
            </a:r>
            <a:r>
              <a:rPr lang="en-US" altLang="zh-CN"/>
              <a:t> at</a:t>
            </a:r>
            <a:r>
              <a:rPr lang="zh-CN" altLang="en-US"/>
              <a:t>。</a:t>
            </a:r>
            <a:endParaRPr lang="zh-CN" altLang="en-US"/>
          </a:p>
          <a:p>
            <a:r>
              <a:rPr lang="zh-CN" altLang="en-US"/>
              <a:t>而这位同学却用了</a:t>
            </a:r>
            <a:r>
              <a:rPr lang="en-US" altLang="zh-CN"/>
              <a:t> [] </a:t>
            </a:r>
            <a:r>
              <a:rPr lang="zh-CN" altLang="en-US"/>
              <a:t>来读取</a:t>
            </a:r>
            <a:r>
              <a:rPr lang="en-US" altLang="zh-CN"/>
              <a:t> items </a:t>
            </a:r>
            <a:r>
              <a:rPr lang="zh-CN" altLang="en-US"/>
              <a:t>里的值。</a:t>
            </a:r>
            <a:endParaRPr lang="zh-CN" altLang="en-US"/>
          </a:p>
          <a:p>
            <a:r>
              <a:rPr lang="zh-CN" altLang="en-US"/>
              <a:t>乍看之下好像没错，运行结果也是正确的，但这只是碰巧你的</a:t>
            </a:r>
            <a:r>
              <a:rPr lang="en-US" altLang="zh-CN"/>
              <a:t> items </a:t>
            </a:r>
            <a:r>
              <a:rPr lang="zh-CN" altLang="en-US"/>
              <a:t>里存在</a:t>
            </a:r>
            <a:r>
              <a:rPr lang="en-US" altLang="zh-CN"/>
              <a:t> </a:t>
            </a:r>
            <a:r>
              <a:rPr lang="x-none" altLang="en-US"/>
              <a:t>“hello” </a:t>
            </a:r>
            <a:r>
              <a:rPr lang="zh-CN" altLang="x-none"/>
              <a:t>而已，如果哪天</a:t>
            </a:r>
            <a:r>
              <a:rPr lang="en-US" altLang="zh-CN"/>
              <a:t> </a:t>
            </a:r>
            <a:r>
              <a:rPr lang="x-none" altLang="en-US"/>
              <a:t>“hello” </a:t>
            </a:r>
            <a:r>
              <a:rPr lang="zh-CN" altLang="x-none"/>
              <a:t>不存在了他也不会报错而是默默创建然后返回</a:t>
            </a:r>
            <a:r>
              <a:rPr lang="en-US" altLang="zh-CN"/>
              <a:t> 0</a:t>
            </a:r>
            <a:r>
              <a:rPr lang="zh-CN" altLang="en-US"/>
              <a:t>，后患无穷！</a:t>
            </a:r>
            <a:endParaRPr lang="zh-CN" altLang="en-US"/>
          </a:p>
          <a:p>
            <a:r>
              <a:rPr lang="zh-CN" altLang="en-US"/>
              <a:t>这种代码就像被抽空的叠叠乐一样危险重重，稍有一</a:t>
            </a:r>
            <a:r>
              <a:rPr lang="zh-CN" altLang="en-US">
                <a:sym typeface="+mn-ea"/>
              </a:rPr>
              <a:t>根</a:t>
            </a:r>
            <a:r>
              <a:rPr lang="zh-CN" altLang="en-US"/>
              <a:t>稻草就能压垮骆驼，而且都不知道是这根稻草压垮的，难以溯源。</a:t>
            </a:r>
            <a:endParaRPr lang="en-US" altLang="zh-CN"/>
          </a:p>
        </p:txBody>
      </p:sp>
      <p:pic>
        <p:nvPicPr>
          <p:cNvPr id="5" name="Content Placeholder 4"/>
          <p:cNvPicPr>
            <a:picLocks noChangeAspect="1"/>
          </p:cNvPicPr>
          <p:nvPr>
            <p:ph sz="half" idx="2"/>
          </p:nvPr>
        </p:nvPicPr>
        <p:blipFill>
          <a:blip r:embed="rId1"/>
          <a:stretch>
            <a:fillRect/>
          </a:stretch>
        </p:blipFill>
        <p:spPr>
          <a:xfrm>
            <a:off x="5981700" y="1957705"/>
            <a:ext cx="5181600" cy="408686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错误示范</a:t>
            </a:r>
            <a:endParaRPr lang="zh-CN" altLang="en-US"/>
          </a:p>
        </p:txBody>
      </p:sp>
      <p:sp>
        <p:nvSpPr>
          <p:cNvPr id="3" name="Content Placeholder 2"/>
          <p:cNvSpPr>
            <a:spLocks noGrp="1"/>
          </p:cNvSpPr>
          <p:nvPr>
            <p:ph sz="half" idx="1"/>
          </p:nvPr>
        </p:nvSpPr>
        <p:spPr>
          <a:xfrm>
            <a:off x="0" y="1825625"/>
            <a:ext cx="5981700" cy="4752975"/>
          </a:xfrm>
        </p:spPr>
        <p:txBody>
          <a:bodyPr>
            <a:normAutofit lnSpcReduction="20000"/>
          </a:bodyPr>
          <a:p>
            <a:r>
              <a:rPr lang="zh-CN"/>
              <a:t>假如我这里不小心手一滑，把</a:t>
            </a:r>
            <a:r>
              <a:rPr lang="en-US" altLang="zh-CN"/>
              <a:t> “hello” </a:t>
            </a:r>
            <a:r>
              <a:rPr lang="zh-CN" altLang="en-US"/>
              <a:t>打错</a:t>
            </a:r>
            <a:r>
              <a:rPr lang="zh-CN" altLang="en-US"/>
              <a:t>成了</a:t>
            </a:r>
            <a:r>
              <a:rPr lang="en-US" altLang="zh-CN"/>
              <a:t> “hell”</a:t>
            </a:r>
            <a:r>
              <a:rPr lang="zh-CN" altLang="en-US"/>
              <a:t>，会发生什么？</a:t>
            </a:r>
            <a:endParaRPr lang="zh-CN" altLang="en-US"/>
          </a:p>
          <a:p>
            <a:r>
              <a:rPr lang="zh-CN" altLang="en-US"/>
              <a:t>那么由于这个键不存在，</a:t>
            </a:r>
            <a:r>
              <a:rPr lang="en-US" altLang="zh-CN"/>
              <a:t>[] </a:t>
            </a:r>
            <a:r>
              <a:rPr lang="zh-CN" altLang="en-US"/>
              <a:t>又不知道你这里是读取，他误以为你要写入。</a:t>
            </a:r>
            <a:endParaRPr lang="zh-CN" altLang="en-US"/>
          </a:p>
          <a:p>
            <a:r>
              <a:rPr lang="zh-CN" altLang="en-US"/>
              <a:t>于是他</a:t>
            </a:r>
            <a:r>
              <a:rPr lang="zh-CN" altLang="en-US" b="1"/>
              <a:t>默默的创建了一</a:t>
            </a:r>
            <a:r>
              <a:rPr lang="en-US" altLang="zh-CN" b="1"/>
              <a:t> “hell” </a:t>
            </a:r>
            <a:r>
              <a:rPr lang="zh-CN" altLang="en-US" b="1"/>
              <a:t>这个键值</a:t>
            </a:r>
            <a:r>
              <a:rPr lang="zh-CN" altLang="en-US"/>
              <a:t>，并把值初始化为</a:t>
            </a:r>
            <a:r>
              <a:rPr lang="en-US" altLang="zh-CN"/>
              <a:t> 0</a:t>
            </a:r>
            <a:r>
              <a:rPr lang="zh-CN" altLang="en-US"/>
              <a:t>，然后返回指向这个值的引用，你解开了引用，得到了</a:t>
            </a:r>
            <a:r>
              <a:rPr lang="en-US" altLang="zh-CN"/>
              <a:t> 0</a:t>
            </a:r>
            <a:r>
              <a:rPr lang="zh-CN" altLang="en-US"/>
              <a:t>。</a:t>
            </a:r>
            <a:endParaRPr lang="zh-CN" altLang="en-US"/>
          </a:p>
          <a:p>
            <a:r>
              <a:rPr lang="zh-CN" altLang="en-US"/>
              <a:t>你很困惑，明明刚刚给</a:t>
            </a:r>
            <a:r>
              <a:rPr lang="en-US" altLang="zh-CN"/>
              <a:t> “hello” </a:t>
            </a:r>
            <a:r>
              <a:rPr lang="zh-CN" altLang="en-US">
                <a:sym typeface="+mn-ea"/>
              </a:rPr>
              <a:t>赋</a:t>
            </a:r>
            <a:r>
              <a:rPr lang="zh-CN" altLang="en-US"/>
              <a:t>值的</a:t>
            </a:r>
            <a:r>
              <a:rPr lang="en-US" altLang="zh-CN"/>
              <a:t> 1</a:t>
            </a:r>
            <a:r>
              <a:rPr lang="zh-CN" altLang="en-US"/>
              <a:t>，为何读出来成了</a:t>
            </a:r>
            <a:r>
              <a:rPr lang="en-US" altLang="zh-CN"/>
              <a:t> 0</a:t>
            </a:r>
            <a:r>
              <a:rPr lang="zh-CN" altLang="en-US"/>
              <a:t>，殊不知是自己打错字了。</a:t>
            </a:r>
            <a:endParaRPr lang="zh-CN" altLang="en-US"/>
          </a:p>
          <a:p>
            <a:r>
              <a:rPr lang="zh-CN" altLang="en-US">
                <a:sym typeface="+mn-ea"/>
              </a:rPr>
              <a:t>如果用</a:t>
            </a:r>
            <a:r>
              <a:rPr lang="en-US" altLang="zh-CN">
                <a:sym typeface="+mn-ea"/>
              </a:rPr>
              <a:t> items.at(“hell”) </a:t>
            </a:r>
            <a:r>
              <a:rPr lang="zh-CN" altLang="en-US">
                <a:sym typeface="+mn-ea"/>
              </a:rPr>
              <a:t>会直接报错，反而好排查。</a:t>
            </a:r>
            <a:endParaRPr lang="zh-CN" altLang="en-US"/>
          </a:p>
        </p:txBody>
      </p:sp>
      <p:pic>
        <p:nvPicPr>
          <p:cNvPr id="8" name="Content Placeholder 7"/>
          <p:cNvPicPr>
            <a:picLocks noChangeAspect="1"/>
          </p:cNvPicPr>
          <p:nvPr>
            <p:ph sz="half" idx="2"/>
          </p:nvPr>
        </p:nvPicPr>
        <p:blipFill>
          <a:blip r:embed="rId1"/>
          <a:stretch>
            <a:fillRect/>
          </a:stretch>
        </p:blipFill>
        <p:spPr>
          <a:xfrm>
            <a:off x="5981700" y="2017395"/>
            <a:ext cx="5181600" cy="396684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zh-CN" altLang="en-US"/>
              <a:t>第三章：判断与删除</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ltLang="zh-CN"/>
              <a:t>map </a:t>
            </a:r>
            <a:r>
              <a:rPr lang="zh-CN" altLang="en-US"/>
              <a:t>常用函数不同情况下的行为分析</a:t>
            </a:r>
            <a:endParaRPr lang="zh-CN" altLang="en-US"/>
          </a:p>
        </p:txBody>
      </p:sp>
      <p:graphicFrame>
        <p:nvGraphicFramePr>
          <p:cNvPr id="6" name="Content Placeholder 5"/>
          <p:cNvGraphicFramePr/>
          <p:nvPr>
            <p:ph idx="1"/>
          </p:nvPr>
        </p:nvGraphicFramePr>
        <p:xfrm>
          <a:off x="647700" y="1456690"/>
          <a:ext cx="10515600" cy="3052445"/>
        </p:xfrm>
        <a:graphic>
          <a:graphicData uri="http://schemas.openxmlformats.org/drawingml/2006/table">
            <a:tbl>
              <a:tblPr firstRow="1" bandRow="1">
                <a:tableStyleId>{5C22544A-7EE6-4342-B048-85BDC9FD1C3A}</a:tableStyleId>
              </a:tblPr>
              <a:tblGrid>
                <a:gridCol w="1751965"/>
                <a:gridCol w="2722880"/>
                <a:gridCol w="2795905"/>
                <a:gridCol w="3244850"/>
              </a:tblGrid>
              <a:tr h="382270">
                <a:tc>
                  <a:txBody>
                    <a:bodyPr/>
                    <a:p>
                      <a:pPr>
                        <a:buNone/>
                      </a:pPr>
                      <a:r>
                        <a:rPr lang="zh-CN" altLang="x-none"/>
                        <a:t>行为类型</a:t>
                      </a:r>
                      <a:endParaRPr lang="zh-CN" altLang="x-none"/>
                    </a:p>
                  </a:txBody>
                  <a:tcPr/>
                </a:tc>
                <a:tc>
                  <a:txBody>
                    <a:bodyPr/>
                    <a:p>
                      <a:pPr>
                        <a:buNone/>
                      </a:pPr>
                      <a:r>
                        <a:rPr lang="en-US" altLang="zh-CN"/>
                        <a:t>C++ </a:t>
                      </a:r>
                      <a:r>
                        <a:rPr lang="zh-CN" altLang="en-US"/>
                        <a:t>代码</a:t>
                      </a:r>
                      <a:endParaRPr lang="zh-CN" altLang="en-US"/>
                    </a:p>
                  </a:txBody>
                  <a:tcPr/>
                </a:tc>
                <a:tc>
                  <a:txBody>
                    <a:bodyPr/>
                    <a:p>
                      <a:pPr>
                        <a:buNone/>
                      </a:pPr>
                      <a:r>
                        <a:rPr lang="en-US" altLang="zh-CN"/>
                        <a:t>key</a:t>
                      </a:r>
                      <a:r>
                        <a:rPr lang="zh-CN" altLang="en-US"/>
                        <a:t>已存在</a:t>
                      </a:r>
                      <a:endParaRPr lang="zh-CN" altLang="en-US"/>
                    </a:p>
                  </a:txBody>
                  <a:tcPr/>
                </a:tc>
                <a:tc>
                  <a:txBody>
                    <a:bodyPr/>
                    <a:p>
                      <a:pPr>
                        <a:buNone/>
                      </a:pPr>
                      <a:r>
                        <a:rPr lang="en-US" altLang="zh-CN" sz="1800">
                          <a:sym typeface="+mn-ea"/>
                        </a:rPr>
                        <a:t>key</a:t>
                      </a:r>
                      <a:r>
                        <a:rPr lang="zh-CN" altLang="en-US"/>
                        <a:t>不存在</a:t>
                      </a:r>
                      <a:endParaRPr lang="zh-CN" altLang="en-US"/>
                    </a:p>
                  </a:txBody>
                  <a:tcPr/>
                </a:tc>
              </a:tr>
              <a:tr h="380365">
                <a:tc rowSpan="2">
                  <a:txBody>
                    <a:bodyPr/>
                    <a:p>
                      <a:pPr>
                        <a:buNone/>
                      </a:pPr>
                      <a:r>
                        <a:rPr lang="zh-CN" altLang="x-none"/>
                        <a:t>读取</a:t>
                      </a:r>
                      <a:endParaRPr lang="zh-CN" altLang="x-none"/>
                    </a:p>
                  </a:txBody>
                  <a:tcPr/>
                </a:tc>
                <a:tc>
                  <a:txBody>
                    <a:bodyPr/>
                    <a:p>
                      <a:pPr>
                        <a:buNone/>
                      </a:pPr>
                      <a:r>
                        <a:rPr lang="x-none" altLang="en-US"/>
                        <a:t>val = m.at(key)</a:t>
                      </a:r>
                      <a:endParaRPr lang="x-none" altLang="en-US"/>
                    </a:p>
                  </a:txBody>
                  <a:tcPr/>
                </a:tc>
                <a:tc>
                  <a:txBody>
                    <a:bodyPr/>
                    <a:p>
                      <a:pPr>
                        <a:buNone/>
                      </a:pPr>
                      <a:r>
                        <a:rPr lang="zh-CN" altLang="en-US" sz="1800">
                          <a:sym typeface="+mn-ea"/>
                        </a:rPr>
                        <a:t>读取这个值</a:t>
                      </a:r>
                      <a:endParaRPr lang="zh-CN" altLang="en-US"/>
                    </a:p>
                  </a:txBody>
                  <a:tcPr/>
                </a:tc>
                <a:tc>
                  <a:txBody>
                    <a:bodyPr/>
                    <a:p>
                      <a:pPr>
                        <a:buNone/>
                      </a:pPr>
                      <a:r>
                        <a:rPr lang="zh-CN" altLang="en-US"/>
                        <a:t>抛出</a:t>
                      </a:r>
                      <a:r>
                        <a:rPr lang="en-US" altLang="zh-CN"/>
                        <a:t> out</a:t>
                      </a:r>
                      <a:r>
                        <a:rPr lang="x-none" altLang="en-US"/>
                        <a:t>_of_range </a:t>
                      </a:r>
                      <a:r>
                        <a:rPr lang="zh-CN" altLang="x-none"/>
                        <a:t>异常</a:t>
                      </a:r>
                      <a:endParaRPr lang="zh-CN" altLang="x-none"/>
                    </a:p>
                  </a:txBody>
                  <a:tcPr/>
                </a:tc>
              </a:tr>
              <a:tr h="380365">
                <a:tc vMerge="1">
                  <a:tcPr/>
                </a:tc>
                <a:tc>
                  <a:txBody>
                    <a:bodyPr/>
                    <a:p>
                      <a:pPr>
                        <a:buNone/>
                      </a:pPr>
                      <a:r>
                        <a:rPr lang="x-none" altLang="en-US"/>
                        <a:t>val = m[key]</a:t>
                      </a:r>
                      <a:endParaRPr lang="x-none" altLang="en-US"/>
                    </a:p>
                  </a:txBody>
                  <a:tcPr/>
                </a:tc>
                <a:tc>
                  <a:txBody>
                    <a:bodyPr/>
                    <a:p>
                      <a:pPr>
                        <a:buNone/>
                      </a:pPr>
                      <a:r>
                        <a:rPr lang="zh-CN" altLang="en-US"/>
                        <a:t>读取这个值</a:t>
                      </a:r>
                      <a:endParaRPr lang="zh-CN" altLang="en-US"/>
                    </a:p>
                  </a:txBody>
                  <a:tcPr/>
                </a:tc>
                <a:tc>
                  <a:txBody>
                    <a:bodyPr/>
                    <a:p>
                      <a:pPr>
                        <a:buNone/>
                      </a:pPr>
                      <a:r>
                        <a:rPr lang="zh-CN" altLang="en-US"/>
                        <a:t>创建并零初始化</a:t>
                      </a:r>
                      <a:endParaRPr lang="en-US" altLang="zh-CN"/>
                    </a:p>
                  </a:txBody>
                  <a:tcPr/>
                </a:tc>
              </a:tr>
              <a:tr h="380365">
                <a:tc rowSpan="3">
                  <a:txBody>
                    <a:bodyPr/>
                    <a:p>
                      <a:pPr>
                        <a:buNone/>
                      </a:pPr>
                      <a:r>
                        <a:rPr lang="zh-CN" altLang="x-none"/>
                        <a:t>写入</a:t>
                      </a:r>
                      <a:endParaRPr lang="zh-CN" altLang="x-none"/>
                    </a:p>
                  </a:txBody>
                  <a:tcPr/>
                </a:tc>
                <a:tc>
                  <a:txBody>
                    <a:bodyPr/>
                    <a:p>
                      <a:pPr>
                        <a:buNone/>
                      </a:pPr>
                      <a:r>
                        <a:rPr lang="en-US" altLang="x-none"/>
                        <a:t>m</a:t>
                      </a:r>
                      <a:r>
                        <a:rPr lang="x-none" altLang="en-US"/>
                        <a:t>.insert({key, val})</a:t>
                      </a:r>
                      <a:endParaRPr lang="x-none" altLang="en-US"/>
                    </a:p>
                  </a:txBody>
                  <a:tcPr/>
                </a:tc>
                <a:tc>
                  <a:txBody>
                    <a:bodyPr/>
                    <a:p>
                      <a:pPr>
                        <a:buNone/>
                      </a:pPr>
                      <a:r>
                        <a:rPr lang="zh-CN" altLang="en-US" sz="1800">
                          <a:sym typeface="+mn-ea"/>
                        </a:rPr>
                        <a:t>不会创建，默默放弃</a:t>
                      </a:r>
                      <a:endParaRPr lang="zh-CN" altLang="en-US"/>
                    </a:p>
                  </a:txBody>
                  <a:tcPr/>
                </a:tc>
                <a:tc>
                  <a:txBody>
                    <a:bodyPr/>
                    <a:p>
                      <a:pPr>
                        <a:buNone/>
                      </a:pPr>
                      <a:r>
                        <a:rPr lang="zh-CN" altLang="en-US" sz="1800">
                          <a:sym typeface="+mn-ea"/>
                        </a:rPr>
                        <a:t>创建并写入</a:t>
                      </a:r>
                      <a:r>
                        <a:rPr lang="zh-CN" altLang="en-US" sz="1800">
                          <a:sym typeface="+mn-ea"/>
                        </a:rPr>
                        <a:t>值</a:t>
                      </a:r>
                      <a:endParaRPr lang="en-US" altLang="zh-CN"/>
                    </a:p>
                  </a:txBody>
                  <a:tcPr/>
                </a:tc>
              </a:tr>
              <a:tr h="382270">
                <a:tc vMerge="1">
                  <a:tcPr/>
                </a:tc>
                <a:tc>
                  <a:txBody>
                    <a:bodyPr/>
                    <a:p>
                      <a:pPr>
                        <a:buNone/>
                      </a:pPr>
                      <a:r>
                        <a:rPr lang="x-none" altLang="en-US" sz="1800">
                          <a:sym typeface="+mn-ea"/>
                        </a:rPr>
                        <a:t>m[key] = val</a:t>
                      </a:r>
                      <a:endParaRPr lang="en-US"/>
                    </a:p>
                  </a:txBody>
                  <a:tcPr/>
                </a:tc>
                <a:tc>
                  <a:txBody>
                    <a:bodyPr/>
                    <a:p>
                      <a:pPr>
                        <a:buNone/>
                      </a:pPr>
                      <a:r>
                        <a:rPr lang="zh-CN" altLang="en-US"/>
                        <a:t>覆盖旧值</a:t>
                      </a:r>
                      <a:endParaRPr lang="zh-CN" altLang="en-US"/>
                    </a:p>
                  </a:txBody>
                  <a:tcPr/>
                </a:tc>
                <a:tc>
                  <a:txBody>
                    <a:bodyPr/>
                    <a:p>
                      <a:pPr>
                        <a:buNone/>
                      </a:pPr>
                      <a:r>
                        <a:rPr lang="zh-CN" altLang="en-US"/>
                        <a:t>创建并写入</a:t>
                      </a:r>
                      <a:r>
                        <a:rPr lang="zh-CN" altLang="en-US" sz="1800">
                          <a:sym typeface="+mn-ea"/>
                        </a:rPr>
                        <a:t>值</a:t>
                      </a:r>
                      <a:endParaRPr lang="zh-CN" altLang="en-US"/>
                    </a:p>
                  </a:txBody>
                  <a:tcPr/>
                </a:tc>
              </a:tr>
              <a:tr h="382270">
                <a:tc vMerge="1">
                  <a:tcPr/>
                </a:tc>
                <a:tc>
                  <a:txBody>
                    <a:bodyPr/>
                    <a:p>
                      <a:pPr>
                        <a:buNone/>
                      </a:pPr>
                      <a:r>
                        <a:rPr lang="x-none" altLang="en-US" sz="1800">
                          <a:solidFill>
                            <a:schemeClr val="bg1">
                              <a:lumMod val="50000"/>
                            </a:schemeClr>
                          </a:solidFill>
                          <a:sym typeface="+mn-ea"/>
                        </a:rPr>
                        <a:t>m.at(key) = val</a:t>
                      </a:r>
                      <a:endParaRPr lang="x-none" altLang="en-US" sz="1800">
                        <a:solidFill>
                          <a:schemeClr val="bg1">
                            <a:lumMod val="50000"/>
                          </a:schemeClr>
                        </a:solidFill>
                        <a:sym typeface="+mn-ea"/>
                      </a:endParaRPr>
                    </a:p>
                  </a:txBody>
                  <a:tcPr/>
                </a:tc>
                <a:tc>
                  <a:txBody>
                    <a:bodyPr/>
                    <a:p>
                      <a:pPr>
                        <a:buNone/>
                      </a:pPr>
                      <a:r>
                        <a:rPr lang="zh-CN" altLang="en-US">
                          <a:solidFill>
                            <a:schemeClr val="bg1">
                              <a:lumMod val="50000"/>
                            </a:schemeClr>
                          </a:solidFill>
                        </a:rPr>
                        <a:t>覆盖旧值</a:t>
                      </a:r>
                      <a:endParaRPr lang="zh-CN" altLang="en-US">
                        <a:solidFill>
                          <a:schemeClr val="bg1">
                            <a:lumMod val="50000"/>
                          </a:schemeClr>
                        </a:solidFill>
                      </a:endParaRPr>
                    </a:p>
                  </a:txBody>
                  <a:tcPr/>
                </a:tc>
                <a:tc>
                  <a:txBody>
                    <a:bodyPr/>
                    <a:p>
                      <a:pPr>
                        <a:buNone/>
                      </a:pPr>
                      <a:r>
                        <a:rPr lang="zh-CN" altLang="en-US" sz="1800">
                          <a:solidFill>
                            <a:schemeClr val="bg1">
                              <a:lumMod val="50000"/>
                            </a:schemeClr>
                          </a:solidFill>
                          <a:sym typeface="+mn-ea"/>
                        </a:rPr>
                        <a:t>抛出</a:t>
                      </a:r>
                      <a:r>
                        <a:rPr lang="en-US" altLang="zh-CN" sz="1800">
                          <a:solidFill>
                            <a:schemeClr val="bg1">
                              <a:lumMod val="50000"/>
                            </a:schemeClr>
                          </a:solidFill>
                          <a:sym typeface="+mn-ea"/>
                        </a:rPr>
                        <a:t> out</a:t>
                      </a:r>
                      <a:r>
                        <a:rPr lang="x-none" altLang="en-US" sz="1800">
                          <a:solidFill>
                            <a:schemeClr val="bg1">
                              <a:lumMod val="50000"/>
                            </a:schemeClr>
                          </a:solidFill>
                          <a:sym typeface="+mn-ea"/>
                        </a:rPr>
                        <a:t>_of_range </a:t>
                      </a:r>
                      <a:r>
                        <a:rPr lang="zh-CN" altLang="x-none" sz="1800">
                          <a:solidFill>
                            <a:schemeClr val="bg1">
                              <a:lumMod val="50000"/>
                            </a:schemeClr>
                          </a:solidFill>
                          <a:sym typeface="+mn-ea"/>
                        </a:rPr>
                        <a:t>异常</a:t>
                      </a:r>
                      <a:endParaRPr lang="zh-CN" altLang="x-none" sz="1800">
                        <a:solidFill>
                          <a:schemeClr val="bg1">
                            <a:lumMod val="50000"/>
                          </a:schemeClr>
                        </a:solidFill>
                        <a:sym typeface="+mn-ea"/>
                      </a:endParaRPr>
                    </a:p>
                  </a:txBody>
                  <a:tcPr/>
                </a:tc>
              </a:tr>
              <a:tr h="382270">
                <a:tc>
                  <a:txBody>
                    <a:bodyPr/>
                    <a:p>
                      <a:pPr>
                        <a:buNone/>
                      </a:pPr>
                      <a:r>
                        <a:rPr lang="zh-CN" altLang="x-none"/>
                        <a:t>判断</a:t>
                      </a:r>
                      <a:endParaRPr lang="zh-CN" altLang="x-none"/>
                    </a:p>
                  </a:txBody>
                  <a:tcPr/>
                </a:tc>
                <a:tc>
                  <a:txBody>
                    <a:bodyPr/>
                    <a:p>
                      <a:pPr>
                        <a:buNone/>
                      </a:pPr>
                      <a:r>
                        <a:rPr lang="en-US"/>
                        <a:t>if </a:t>
                      </a:r>
                      <a:r>
                        <a:rPr lang="x-none" altLang="en-US"/>
                        <a:t>(m.count(key))</a:t>
                      </a:r>
                      <a:endParaRPr lang="x-none" altLang="en-US"/>
                    </a:p>
                  </a:txBody>
                  <a:tcPr/>
                </a:tc>
                <a:tc>
                  <a:txBody>
                    <a:bodyPr/>
                    <a:p>
                      <a:pPr>
                        <a:buNone/>
                      </a:pPr>
                      <a:r>
                        <a:rPr lang="zh-CN" altLang="en-US"/>
                        <a:t>返回</a:t>
                      </a:r>
                      <a:r>
                        <a:rPr lang="en-US" altLang="zh-CN"/>
                        <a:t> </a:t>
                      </a:r>
                      <a:r>
                        <a:rPr lang="x-none" altLang="en-US"/>
                        <a:t>1</a:t>
                      </a:r>
                      <a:endParaRPr lang="x-none" altLang="en-US"/>
                    </a:p>
                  </a:txBody>
                  <a:tcPr/>
                </a:tc>
                <a:tc>
                  <a:txBody>
                    <a:bodyPr/>
                    <a:p>
                      <a:pPr>
                        <a:buNone/>
                      </a:pPr>
                      <a:r>
                        <a:rPr lang="zh-CN" altLang="en-US"/>
                        <a:t>返回</a:t>
                      </a:r>
                      <a:r>
                        <a:rPr lang="en-US" altLang="zh-CN"/>
                        <a:t> </a:t>
                      </a:r>
                      <a:r>
                        <a:rPr lang="x-none" altLang="en-US"/>
                        <a:t>0</a:t>
                      </a:r>
                      <a:endParaRPr lang="x-none" altLang="en-US"/>
                    </a:p>
                  </a:txBody>
                  <a:tcPr/>
                </a:tc>
              </a:tr>
              <a:tr h="382270">
                <a:tc>
                  <a:txBody>
                    <a:bodyPr/>
                    <a:p>
                      <a:pPr>
                        <a:buNone/>
                      </a:pPr>
                      <a:r>
                        <a:rPr lang="zh-CN" altLang="x-none"/>
                        <a:t>删除</a:t>
                      </a:r>
                      <a:endParaRPr lang="zh-CN" altLang="x-none"/>
                    </a:p>
                  </a:txBody>
                  <a:tcPr/>
                </a:tc>
                <a:tc>
                  <a:txBody>
                    <a:bodyPr/>
                    <a:p>
                      <a:pPr>
                        <a:buNone/>
                      </a:pPr>
                      <a:r>
                        <a:rPr lang="x-none" altLang="en-US"/>
                        <a:t>m.erase(key)</a:t>
                      </a:r>
                      <a:endParaRPr lang="x-none" altLang="en-US"/>
                    </a:p>
                  </a:txBody>
                  <a:tcPr/>
                </a:tc>
                <a:tc>
                  <a:txBody>
                    <a:bodyPr/>
                    <a:p>
                      <a:pPr>
                        <a:buNone/>
                      </a:pPr>
                      <a:r>
                        <a:rPr lang="zh-CN" altLang="en-US"/>
                        <a:t>删除这个值</a:t>
                      </a:r>
                      <a:endParaRPr lang="zh-CN" altLang="en-US"/>
                    </a:p>
                  </a:txBody>
                  <a:tcPr/>
                </a:tc>
                <a:tc>
                  <a:txBody>
                    <a:bodyPr/>
                    <a:p>
                      <a:pPr>
                        <a:buNone/>
                      </a:pPr>
                      <a:r>
                        <a:rPr lang="zh-CN" altLang="en-US"/>
                        <a:t>不做任何事</a:t>
                      </a:r>
                      <a:endParaRPr lang="zh-CN" altLang="en-US"/>
                    </a:p>
                  </a:txBody>
                  <a:tcPr/>
                </a:tc>
              </a:tr>
            </a:tbl>
          </a:graphicData>
        </a:graphic>
      </p:graphicFrame>
      <p:sp>
        <p:nvSpPr>
          <p:cNvPr id="10" name="Text Box 9"/>
          <p:cNvSpPr txBox="1"/>
          <p:nvPr/>
        </p:nvSpPr>
        <p:spPr>
          <a:xfrm>
            <a:off x="5780405" y="4724400"/>
            <a:ext cx="5473700" cy="2030095"/>
          </a:xfrm>
          <a:prstGeom prst="rect">
            <a:avLst/>
          </a:prstGeom>
          <a:noFill/>
        </p:spPr>
        <p:txBody>
          <a:bodyPr wrap="square" rtlCol="0" anchor="t">
            <a:spAutoFit/>
          </a:bodyPr>
          <a:p>
            <a:r>
              <a:rPr lang="zh-CN" altLang="en-US">
                <a:solidFill>
                  <a:schemeClr val="tx2"/>
                </a:solidFill>
                <a:sym typeface="+mn-ea"/>
              </a:rPr>
              <a:t>对学有余力的同学，再扩充为</a:t>
            </a:r>
            <a:r>
              <a:rPr lang="zh-CN" altLang="en-US">
                <a:solidFill>
                  <a:schemeClr val="tx2"/>
                </a:solidFill>
                <a:sym typeface="+mn-ea"/>
              </a:rPr>
              <a:t>小彭老师六定律</a:t>
            </a:r>
            <a:r>
              <a:rPr lang="zh-CN" altLang="en-US">
                <a:solidFill>
                  <a:schemeClr val="tx2"/>
                </a:solidFill>
                <a:sym typeface="+mn-ea"/>
              </a:rPr>
              <a:t>：</a:t>
            </a:r>
            <a:endParaRPr lang="zh-CN" altLang="en-US">
              <a:solidFill>
                <a:schemeClr val="tx2"/>
              </a:solidFill>
              <a:sym typeface="+mn-ea"/>
            </a:endParaRPr>
          </a:p>
          <a:p>
            <a:r>
              <a:rPr lang="zh-CN" altLang="en-US" b="1">
                <a:solidFill>
                  <a:schemeClr val="tx2"/>
                </a:solidFill>
                <a:sym typeface="+mn-ea"/>
              </a:rPr>
              <a:t>安全的读取，要用</a:t>
            </a:r>
            <a:r>
              <a:rPr lang="en-US" altLang="zh-CN" b="1">
                <a:solidFill>
                  <a:schemeClr val="tx2"/>
                </a:solidFill>
                <a:sym typeface="+mn-ea"/>
              </a:rPr>
              <a:t> </a:t>
            </a:r>
            <a:r>
              <a:rPr lang="x-none" altLang="en-US" b="1">
                <a:solidFill>
                  <a:schemeClr val="tx2"/>
                </a:solidFill>
                <a:sym typeface="+mn-ea"/>
              </a:rPr>
              <a:t>val = m.</a:t>
            </a:r>
            <a:r>
              <a:rPr lang="en-US" altLang="zh-CN" b="1">
                <a:solidFill>
                  <a:schemeClr val="tx2"/>
                </a:solidFill>
                <a:sym typeface="+mn-ea"/>
              </a:rPr>
              <a:t>at</a:t>
            </a:r>
            <a:r>
              <a:rPr lang="x-none" altLang="en-US" b="1">
                <a:solidFill>
                  <a:schemeClr val="tx2"/>
                </a:solidFill>
                <a:sym typeface="+mn-ea"/>
              </a:rPr>
              <a:t>(key);</a:t>
            </a:r>
            <a:endParaRPr lang="x-none" altLang="en-US" b="1">
              <a:solidFill>
                <a:schemeClr val="tx2"/>
              </a:solidFill>
              <a:sym typeface="+mn-ea"/>
            </a:endParaRPr>
          </a:p>
          <a:p>
            <a:r>
              <a:rPr lang="zh-CN" altLang="x-none">
                <a:solidFill>
                  <a:schemeClr val="tx2"/>
                </a:solidFill>
                <a:sym typeface="+mn-ea"/>
              </a:rPr>
              <a:t>自动初始零的</a:t>
            </a:r>
            <a:r>
              <a:rPr lang="zh-CN" altLang="en-US">
                <a:solidFill>
                  <a:schemeClr val="tx2"/>
                </a:solidFill>
                <a:sym typeface="+mn-ea"/>
              </a:rPr>
              <a:t>读取，</a:t>
            </a:r>
            <a:r>
              <a:rPr lang="x-none" altLang="zh-CN">
                <a:solidFill>
                  <a:schemeClr val="tx2"/>
                </a:solidFill>
                <a:sym typeface="+mn-ea"/>
              </a:rPr>
              <a:t>val = m[key];</a:t>
            </a:r>
            <a:endParaRPr lang="en-US">
              <a:solidFill>
                <a:schemeClr val="tx2"/>
              </a:solidFill>
              <a:sym typeface="+mn-ea"/>
            </a:endParaRPr>
          </a:p>
          <a:p>
            <a:r>
              <a:rPr lang="zh-CN" altLang="en-US" b="1">
                <a:solidFill>
                  <a:schemeClr val="tx2"/>
                </a:solidFill>
                <a:sym typeface="+mn-ea"/>
              </a:rPr>
              <a:t>覆盖式写入，要用</a:t>
            </a:r>
            <a:r>
              <a:rPr lang="en-US" altLang="zh-CN" b="1">
                <a:solidFill>
                  <a:schemeClr val="tx2"/>
                </a:solidFill>
                <a:sym typeface="+mn-ea"/>
              </a:rPr>
              <a:t> </a:t>
            </a:r>
            <a:r>
              <a:rPr lang="x-none" altLang="en-US" b="1">
                <a:solidFill>
                  <a:schemeClr val="tx2"/>
                </a:solidFill>
                <a:sym typeface="+mn-ea"/>
              </a:rPr>
              <a:t>m</a:t>
            </a:r>
            <a:r>
              <a:rPr lang="en-US" b="1">
                <a:solidFill>
                  <a:schemeClr val="tx2"/>
                </a:solidFill>
                <a:sym typeface="+mn-ea"/>
              </a:rPr>
              <a:t>[</a:t>
            </a:r>
            <a:r>
              <a:rPr lang="x-none" altLang="en-US" b="1">
                <a:solidFill>
                  <a:schemeClr val="tx2"/>
                </a:solidFill>
                <a:sym typeface="+mn-ea"/>
              </a:rPr>
              <a:t>key] = val;</a:t>
            </a:r>
            <a:endParaRPr lang="zh-CN" altLang="en-US" b="1">
              <a:solidFill>
                <a:schemeClr val="tx2"/>
              </a:solidFill>
              <a:sym typeface="+mn-ea"/>
            </a:endParaRPr>
          </a:p>
          <a:p>
            <a:r>
              <a:rPr lang="zh-CN" altLang="en-US">
                <a:solidFill>
                  <a:schemeClr val="tx2"/>
                </a:solidFill>
                <a:sym typeface="+mn-ea"/>
              </a:rPr>
              <a:t>不覆盖写入，要用</a:t>
            </a:r>
            <a:r>
              <a:rPr lang="en-US" altLang="zh-CN">
                <a:solidFill>
                  <a:schemeClr val="tx2"/>
                </a:solidFill>
                <a:sym typeface="+mn-ea"/>
              </a:rPr>
              <a:t> </a:t>
            </a:r>
            <a:r>
              <a:rPr lang="x-none" altLang="en-US">
                <a:solidFill>
                  <a:schemeClr val="tx2"/>
                </a:solidFill>
                <a:sym typeface="+mn-ea"/>
              </a:rPr>
              <a:t>m.insert({key, val});</a:t>
            </a:r>
            <a:endParaRPr lang="x-none" altLang="en-US">
              <a:solidFill>
                <a:schemeClr val="tx2"/>
              </a:solidFill>
              <a:sym typeface="+mn-ea"/>
            </a:endParaRPr>
          </a:p>
          <a:p>
            <a:r>
              <a:rPr lang="zh-CN" altLang="x-none" b="1">
                <a:solidFill>
                  <a:schemeClr val="tx2"/>
                </a:solidFill>
                <a:sym typeface="+mn-ea"/>
              </a:rPr>
              <a:t>判断是否存在，用</a:t>
            </a:r>
            <a:r>
              <a:rPr lang="en-US" altLang="zh-CN" b="1">
                <a:solidFill>
                  <a:schemeClr val="tx2"/>
                </a:solidFill>
                <a:sym typeface="+mn-ea"/>
              </a:rPr>
              <a:t> </a:t>
            </a:r>
            <a:r>
              <a:rPr lang="x-none" altLang="en-US" b="1">
                <a:solidFill>
                  <a:schemeClr val="tx2"/>
                </a:solidFill>
                <a:sym typeface="+mn-ea"/>
              </a:rPr>
              <a:t>m.count(key);</a:t>
            </a:r>
            <a:endParaRPr lang="x-none" altLang="en-US" b="1">
              <a:solidFill>
                <a:schemeClr val="tx2"/>
              </a:solidFill>
              <a:sym typeface="+mn-ea"/>
            </a:endParaRPr>
          </a:p>
          <a:p>
            <a:r>
              <a:rPr lang="zh-CN" altLang="en-US">
                <a:solidFill>
                  <a:schemeClr val="tx2"/>
                </a:solidFill>
                <a:sym typeface="+mn-ea"/>
              </a:rPr>
              <a:t>若存在则删除，用</a:t>
            </a:r>
            <a:r>
              <a:rPr lang="en-US" altLang="zh-CN">
                <a:solidFill>
                  <a:schemeClr val="tx2"/>
                </a:solidFill>
                <a:sym typeface="+mn-ea"/>
              </a:rPr>
              <a:t> </a:t>
            </a:r>
            <a:r>
              <a:rPr lang="x-none" altLang="en-US">
                <a:solidFill>
                  <a:schemeClr val="tx2"/>
                </a:solidFill>
                <a:sym typeface="+mn-ea"/>
              </a:rPr>
              <a:t>m.</a:t>
            </a:r>
            <a:r>
              <a:rPr lang="en-US" altLang="x-none">
                <a:solidFill>
                  <a:schemeClr val="tx2"/>
                </a:solidFill>
                <a:sym typeface="+mn-ea"/>
              </a:rPr>
              <a:t>erase</a:t>
            </a:r>
            <a:r>
              <a:rPr lang="x-none" altLang="en-US">
                <a:solidFill>
                  <a:schemeClr val="tx2"/>
                </a:solidFill>
                <a:sym typeface="+mn-ea"/>
              </a:rPr>
              <a:t>(key);</a:t>
            </a:r>
            <a:endParaRPr lang="zh-CN" altLang="en-US" b="1">
              <a:solidFill>
                <a:schemeClr val="tx2"/>
              </a:solidFill>
              <a:sym typeface="+mn-ea"/>
            </a:endParaRPr>
          </a:p>
        </p:txBody>
      </p:sp>
      <p:sp>
        <p:nvSpPr>
          <p:cNvPr id="11" name="Text Box 10"/>
          <p:cNvSpPr txBox="1"/>
          <p:nvPr/>
        </p:nvSpPr>
        <p:spPr>
          <a:xfrm>
            <a:off x="2424430" y="5001895"/>
            <a:ext cx="2540000" cy="1753235"/>
          </a:xfrm>
          <a:prstGeom prst="rect">
            <a:avLst/>
          </a:prstGeom>
          <a:noFill/>
        </p:spPr>
        <p:txBody>
          <a:bodyPr wrap="square" rtlCol="0" anchor="t">
            <a:spAutoFit/>
          </a:bodyPr>
          <a:p>
            <a:r>
              <a:rPr lang="zh-CN" altLang="en-US">
                <a:solidFill>
                  <a:schemeClr val="tx2"/>
                </a:solidFill>
                <a:sym typeface="+mn-ea"/>
              </a:rPr>
              <a:t>小彭老师</a:t>
            </a:r>
            <a:r>
              <a:rPr lang="zh-CN">
                <a:solidFill>
                  <a:schemeClr val="tx2"/>
                </a:solidFill>
                <a:sym typeface="+mn-ea"/>
              </a:rPr>
              <a:t>四</a:t>
            </a:r>
            <a:r>
              <a:rPr lang="zh-CN" altLang="en-US">
                <a:solidFill>
                  <a:schemeClr val="tx2"/>
                </a:solidFill>
                <a:sym typeface="+mn-ea"/>
              </a:rPr>
              <a:t>定律：</a:t>
            </a:r>
            <a:endParaRPr lang="zh-CN" altLang="en-US">
              <a:solidFill>
                <a:schemeClr val="tx2"/>
              </a:solidFill>
              <a:sym typeface="+mn-ea"/>
            </a:endParaRPr>
          </a:p>
          <a:p>
            <a:r>
              <a:rPr lang="zh-CN" altLang="en-US" b="1">
                <a:solidFill>
                  <a:schemeClr val="tx2"/>
                </a:solidFill>
                <a:sym typeface="+mn-ea"/>
              </a:rPr>
              <a:t>读取，要用</a:t>
            </a:r>
            <a:r>
              <a:rPr lang="en-US" altLang="zh-CN" b="1">
                <a:solidFill>
                  <a:schemeClr val="tx2"/>
                </a:solidFill>
                <a:sym typeface="+mn-ea"/>
              </a:rPr>
              <a:t> at</a:t>
            </a:r>
            <a:r>
              <a:rPr lang="zh-CN" altLang="en-US" b="1">
                <a:solidFill>
                  <a:schemeClr val="tx2"/>
                </a:solidFill>
                <a:sym typeface="+mn-ea"/>
              </a:rPr>
              <a:t>。</a:t>
            </a:r>
            <a:endParaRPr lang="en-US">
              <a:solidFill>
                <a:schemeClr val="tx2"/>
              </a:solidFill>
              <a:sym typeface="+mn-ea"/>
            </a:endParaRPr>
          </a:p>
          <a:p>
            <a:r>
              <a:rPr lang="zh-CN" altLang="en-US">
                <a:solidFill>
                  <a:schemeClr val="tx2"/>
                </a:solidFill>
                <a:sym typeface="+mn-ea"/>
              </a:rPr>
              <a:t>写入，要用</a:t>
            </a:r>
            <a:r>
              <a:rPr lang="en-US" altLang="zh-CN">
                <a:solidFill>
                  <a:schemeClr val="tx2"/>
                </a:solidFill>
                <a:sym typeface="+mn-ea"/>
              </a:rPr>
              <a:t> </a:t>
            </a:r>
            <a:r>
              <a:rPr lang="en-US">
                <a:solidFill>
                  <a:schemeClr val="tx2"/>
                </a:solidFill>
                <a:sym typeface="+mn-ea"/>
              </a:rPr>
              <a:t>[]</a:t>
            </a:r>
            <a:r>
              <a:rPr lang="zh-CN" altLang="en-US">
                <a:solidFill>
                  <a:schemeClr val="tx2"/>
                </a:solidFill>
                <a:sym typeface="+mn-ea"/>
              </a:rPr>
              <a:t>。</a:t>
            </a:r>
            <a:endParaRPr lang="zh-CN" altLang="en-US">
              <a:solidFill>
                <a:schemeClr val="tx2"/>
              </a:solidFill>
            </a:endParaRPr>
          </a:p>
          <a:p>
            <a:r>
              <a:rPr lang="zh-CN" altLang="en-US">
                <a:solidFill>
                  <a:schemeClr val="tx2"/>
                </a:solidFill>
                <a:sym typeface="+mn-ea"/>
              </a:rPr>
              <a:t>判断存在，用</a:t>
            </a:r>
            <a:r>
              <a:rPr lang="en-US" altLang="zh-CN">
                <a:solidFill>
                  <a:schemeClr val="tx2"/>
                </a:solidFill>
                <a:sym typeface="+mn-ea"/>
              </a:rPr>
              <a:t> </a:t>
            </a:r>
            <a:r>
              <a:rPr lang="x-none" altLang="en-US">
                <a:solidFill>
                  <a:schemeClr val="tx2"/>
                </a:solidFill>
                <a:sym typeface="+mn-ea"/>
              </a:rPr>
              <a:t>count</a:t>
            </a:r>
            <a:r>
              <a:rPr lang="zh-CN" altLang="en-US">
                <a:solidFill>
                  <a:schemeClr val="tx2"/>
                </a:solidFill>
                <a:sym typeface="+mn-ea"/>
              </a:rPr>
              <a:t>。</a:t>
            </a:r>
            <a:endParaRPr lang="zh-CN" altLang="en-US">
              <a:solidFill>
                <a:schemeClr val="tx2"/>
              </a:solidFill>
              <a:sym typeface="+mn-ea"/>
            </a:endParaRPr>
          </a:p>
          <a:p>
            <a:r>
              <a:rPr lang="zh-CN" altLang="en-US">
                <a:solidFill>
                  <a:schemeClr val="tx2"/>
                </a:solidFill>
                <a:sym typeface="+mn-ea"/>
              </a:rPr>
              <a:t>删除，用</a:t>
            </a:r>
            <a:r>
              <a:rPr lang="en-US" altLang="zh-CN">
                <a:solidFill>
                  <a:schemeClr val="tx2"/>
                </a:solidFill>
                <a:sym typeface="+mn-ea"/>
              </a:rPr>
              <a:t> erase</a:t>
            </a:r>
            <a:r>
              <a:rPr lang="zh-CN" altLang="en-US">
                <a:solidFill>
                  <a:schemeClr val="tx2"/>
                </a:solidFill>
                <a:sym typeface="+mn-ea"/>
              </a:rPr>
              <a:t>。</a:t>
            </a:r>
            <a:endParaRPr lang="zh-CN" altLang="en-US">
              <a:solidFill>
                <a:schemeClr val="tx2"/>
              </a:solidFill>
              <a:sym typeface="+mn-ea"/>
            </a:endParaRPr>
          </a:p>
          <a:p>
            <a:r>
              <a:rPr lang="zh-CN" altLang="en-US" b="1">
                <a:solidFill>
                  <a:schemeClr val="tx2"/>
                </a:solidFill>
                <a:sym typeface="+mn-ea"/>
              </a:rPr>
              <a:t>这四个已经完备了。</a:t>
            </a:r>
            <a:endParaRPr lang="zh-CN" altLang="en-US" b="1">
              <a:solidFill>
                <a:schemeClr val="tx2"/>
              </a:solidFill>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zh-CN" altLang="en-US"/>
              <a:t>第四章：实战与应用</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p:txBody>
          <a:bodyPr/>
          <a:p>
            <a:r>
              <a:rPr lang="zh-CN" altLang="en-US"/>
              <a:t>为什么异常是好的，小彭老师形象比喻</a:t>
            </a:r>
            <a:endParaRPr lang="zh-CN" altLang="en-US"/>
          </a:p>
        </p:txBody>
      </p:sp>
      <p:sp>
        <p:nvSpPr>
          <p:cNvPr id="3" name="Content Placeholder 2"/>
          <p:cNvSpPr>
            <a:spLocks noGrp="1"/>
          </p:cNvSpPr>
          <p:nvPr>
            <p:ph idx="1"/>
          </p:nvPr>
        </p:nvSpPr>
        <p:spPr/>
        <p:txBody>
          <a:bodyPr>
            <a:normAutofit/>
          </a:bodyPr>
          <a:p>
            <a:r>
              <a:rPr lang="zh-CN" altLang="en-US" sz="1800"/>
              <a:t>异常：你的痛觉神经。越界：大出血。</a:t>
            </a:r>
            <a:endParaRPr lang="zh-CN" altLang="en-US" sz="1800"/>
          </a:p>
          <a:p>
            <a:r>
              <a:rPr lang="en-US" altLang="zh-CN" sz="1800"/>
              <a:t>at</a:t>
            </a:r>
            <a:r>
              <a:rPr lang="zh-CN" altLang="en-US" sz="1800"/>
              <a:t>：你睡梦中翻身，屁股压到床上的剪刀，出血了，你惊醒赶紧包扎伤口，又感叹错失美梦。</a:t>
            </a:r>
            <a:endParaRPr lang="zh-CN" altLang="en-US" sz="1800"/>
          </a:p>
          <a:p>
            <a:r>
              <a:rPr lang="en-US" altLang="zh-CN" sz="1800"/>
              <a:t>[]</a:t>
            </a:r>
            <a:r>
              <a:rPr lang="zh-CN" altLang="en-US" sz="1800"/>
              <a:t>：你因贪生怕疼切除了</a:t>
            </a:r>
            <a:r>
              <a:rPr lang="zh-CN" altLang="en-US" sz="1800">
                <a:sym typeface="+mn-ea"/>
              </a:rPr>
              <a:t>痛觉神经，睡梦中翻身，屁股压到床上的剪刀，出血了，但是你根本感觉不到，你的屁股都被剪刀扎的烂慥慥了，你却换个姿势继续做美梦，最终因为失血过多而亡。</a:t>
            </a:r>
            <a:endParaRPr lang="zh-CN" altLang="en-US" sz="1800">
              <a:sym typeface="+mn-ea"/>
            </a:endParaRPr>
          </a:p>
          <a:p>
            <a:r>
              <a:rPr lang="zh-CN" altLang="en-US" sz="1800">
                <a:sym typeface="+mn-ea"/>
              </a:rPr>
              <a:t>那么请问是你一时的美梦重要呢还是生死大事重要呢？来看看系统编程</a:t>
            </a:r>
            <a:r>
              <a:rPr lang="zh-CN" altLang="en-US" sz="1800">
                <a:sym typeface="+mn-ea"/>
              </a:rPr>
              <a:t>界</a:t>
            </a:r>
            <a:r>
              <a:rPr lang="zh-CN" altLang="en-US" sz="1800">
                <a:sym typeface="+mn-ea"/>
              </a:rPr>
              <a:t>两位“开明家长</a:t>
            </a:r>
            <a:r>
              <a:rPr lang="zh-CN" altLang="en-US" sz="1800">
                <a:sym typeface="+mn-ea"/>
              </a:rPr>
              <a:t>”</a:t>
            </a:r>
            <a:r>
              <a:rPr lang="zh-CN" altLang="en-US" sz="1800">
                <a:sym typeface="+mn-ea"/>
              </a:rPr>
              <a:t>的做法：</a:t>
            </a:r>
            <a:endParaRPr lang="zh-CN" altLang="en-US" sz="1800">
              <a:sym typeface="+mn-ea"/>
            </a:endParaRPr>
          </a:p>
          <a:p>
            <a:r>
              <a:rPr lang="en-US" altLang="zh-CN" sz="1800">
                <a:solidFill>
                  <a:schemeClr val="bg1">
                    <a:lumMod val="50000"/>
                  </a:schemeClr>
                </a:solidFill>
                <a:sym typeface="+mn-ea"/>
              </a:rPr>
              <a:t>cpp</a:t>
            </a:r>
            <a:r>
              <a:rPr lang="zh-CN" altLang="en-US" sz="1800">
                <a:solidFill>
                  <a:schemeClr val="bg1">
                    <a:lumMod val="50000"/>
                  </a:schemeClr>
                </a:solidFill>
                <a:sym typeface="+mn-ea"/>
              </a:rPr>
              <a:t>：我支持</a:t>
            </a:r>
            <a:r>
              <a:rPr lang="zh-CN" altLang="en-US" sz="1800">
                <a:solidFill>
                  <a:schemeClr val="bg1">
                    <a:lumMod val="50000"/>
                  </a:schemeClr>
                </a:solidFill>
                <a:sym typeface="+mn-ea"/>
              </a:rPr>
              <a:t>保留</a:t>
            </a:r>
            <a:r>
              <a:rPr lang="zh-CN" altLang="en-US" sz="1800">
                <a:solidFill>
                  <a:schemeClr val="bg1">
                    <a:lumMod val="50000"/>
                  </a:schemeClr>
                </a:solidFill>
                <a:sym typeface="+mn-ea"/>
              </a:rPr>
              <a:t>家中的剪刀，</a:t>
            </a:r>
            <a:r>
              <a:rPr lang="zh-CN" altLang="en-US" sz="1800">
                <a:solidFill>
                  <a:schemeClr val="bg1">
                    <a:lumMod val="50000"/>
                  </a:schemeClr>
                </a:solidFill>
                <a:sym typeface="+mn-ea"/>
              </a:rPr>
              <a:t>针头，桌子的锐角。只要你谨慎使用，就不会对你构成生命威胁。我连夜起草《宝宝家规》（</a:t>
            </a:r>
            <a:r>
              <a:rPr lang="en-US" altLang="zh-CN" sz="1800">
                <a:solidFill>
                  <a:schemeClr val="bg1">
                    <a:lumMod val="50000"/>
                  </a:schemeClr>
                </a:solidFill>
                <a:sym typeface="+mn-ea"/>
              </a:rPr>
              <a:t>cpp core guidelines</a:t>
            </a:r>
            <a:r>
              <a:rPr lang="zh-CN" altLang="en-US" sz="1800">
                <a:solidFill>
                  <a:schemeClr val="bg1">
                    <a:lumMod val="50000"/>
                  </a:schemeClr>
                </a:solidFill>
                <a:sym typeface="+mn-ea"/>
              </a:rPr>
              <a:t>），第一条就规定“不许把尖锐物品丢在床和沙发上”。</a:t>
            </a:r>
            <a:endParaRPr lang="zh-CN" altLang="en-US" sz="1800">
              <a:solidFill>
                <a:schemeClr val="bg1">
                  <a:lumMod val="50000"/>
                </a:schemeClr>
              </a:solidFill>
              <a:sym typeface="+mn-ea"/>
            </a:endParaRPr>
          </a:p>
          <a:p>
            <a:r>
              <a:rPr lang="en-US" altLang="zh-CN" sz="1800">
                <a:solidFill>
                  <a:schemeClr val="bg1">
                    <a:lumMod val="50000"/>
                  </a:schemeClr>
                </a:solidFill>
              </a:rPr>
              <a:t>rust</a:t>
            </a:r>
            <a:r>
              <a:rPr lang="zh-CN" altLang="en-US" sz="1800">
                <a:solidFill>
                  <a:schemeClr val="bg1">
                    <a:lumMod val="50000"/>
                  </a:schemeClr>
                </a:solidFill>
              </a:rPr>
              <a:t>：我们没有异常系统！因为我们从</a:t>
            </a:r>
            <a:r>
              <a:rPr lang="zh-CN" altLang="en-US" sz="1800">
                <a:solidFill>
                  <a:schemeClr val="bg1">
                    <a:lumMod val="50000"/>
                  </a:schemeClr>
                </a:solidFill>
                <a:sym typeface="+mn-ea"/>
              </a:rPr>
              <a:t>“</a:t>
            </a:r>
            <a:r>
              <a:rPr lang="zh-CN" altLang="en-US" sz="1800">
                <a:solidFill>
                  <a:schemeClr val="bg1">
                    <a:lumMod val="50000"/>
                  </a:schemeClr>
                </a:solidFill>
              </a:rPr>
              <a:t>数学自洽公理完备性”上证明了我们的类型系统绝对安全！</a:t>
            </a:r>
            <a:r>
              <a:rPr lang="zh-CN" altLang="en-US" sz="1800">
                <a:solidFill>
                  <a:schemeClr val="bg1">
                    <a:lumMod val="50000"/>
                  </a:schemeClr>
                </a:solidFill>
                <a:sym typeface="+mn-ea"/>
              </a:rPr>
              <a:t>剪刀</a:t>
            </a:r>
            <a:r>
              <a:rPr lang="zh-CN" altLang="en-US" sz="1800">
                <a:solidFill>
                  <a:schemeClr val="bg1">
                    <a:lumMod val="50000"/>
                  </a:schemeClr>
                </a:solidFill>
                <a:sym typeface="+mn-ea"/>
              </a:rPr>
              <a:t>针头</a:t>
            </a:r>
            <a:r>
              <a:rPr lang="zh-CN" altLang="en-US" sz="1800">
                <a:solidFill>
                  <a:schemeClr val="bg1">
                    <a:lumMod val="50000"/>
                  </a:schemeClr>
                </a:solidFill>
                <a:sym typeface="+mn-ea"/>
              </a:rPr>
              <a:t>这种危险物品，全部要磨钝，剪个指甲只能到有关部门排队申请（</a:t>
            </a:r>
            <a:r>
              <a:rPr lang="en-US" altLang="zh-CN" sz="1800">
                <a:solidFill>
                  <a:schemeClr val="bg1">
                    <a:lumMod val="50000"/>
                  </a:schemeClr>
                </a:solidFill>
                <a:sym typeface="+mn-ea"/>
              </a:rPr>
              <a:t>unsafe</a:t>
            </a:r>
            <a:r>
              <a:rPr lang="zh-CN" altLang="en-US" sz="1800">
                <a:solidFill>
                  <a:schemeClr val="bg1">
                    <a:lumMod val="50000"/>
                  </a:schemeClr>
                </a:solidFill>
                <a:sym typeface="+mn-ea"/>
              </a:rPr>
              <a:t>），门也不许出，万一碰巧高空抛物呢？不就破坏了我数学公理般的安全性？虽然绝对安全了，但生活也变得毫无意义</a:t>
            </a:r>
            <a:r>
              <a:rPr lang="zh-CN" altLang="en-US" sz="1800">
                <a:solidFill>
                  <a:schemeClr val="bg1">
                    <a:lumMod val="50000"/>
                  </a:schemeClr>
                </a:solidFill>
              </a:rPr>
              <a:t>。</a:t>
            </a:r>
            <a:endParaRPr lang="zh-CN" altLang="en-US" sz="1800">
              <a:solidFill>
                <a:schemeClr val="bg1">
                  <a:lumMod val="50000"/>
                </a:schemeClr>
              </a:solidFill>
            </a:endParaRPr>
          </a:p>
          <a:p>
            <a:r>
              <a:rPr lang="en-US" altLang="zh-CN" sz="1800">
                <a:solidFill>
                  <a:schemeClr val="bg1">
                    <a:lumMod val="50000"/>
                  </a:schemeClr>
                </a:solidFill>
              </a:rPr>
              <a:t>cpp</a:t>
            </a:r>
            <a:r>
              <a:rPr lang="zh-CN" altLang="en-US" sz="1800">
                <a:solidFill>
                  <a:schemeClr val="bg1">
                    <a:lumMod val="50000"/>
                  </a:schemeClr>
                </a:solidFill>
              </a:rPr>
              <a:t>：我对孩子的爱，是经验传授，口头警告。</a:t>
            </a:r>
            <a:r>
              <a:rPr lang="en-US" altLang="zh-CN" sz="1800">
                <a:solidFill>
                  <a:schemeClr val="bg1">
                    <a:lumMod val="50000"/>
                  </a:schemeClr>
                </a:solidFill>
              </a:rPr>
              <a:t>rust</a:t>
            </a:r>
            <a:r>
              <a:rPr lang="zh-CN" altLang="en-US" sz="1800">
                <a:solidFill>
                  <a:schemeClr val="bg1">
                    <a:lumMod val="50000"/>
                  </a:schemeClr>
                </a:solidFill>
              </a:rPr>
              <a:t>：我对孩子的爱，是把他捆椅子上防止他</a:t>
            </a:r>
            <a:r>
              <a:rPr lang="zh-CN" altLang="en-US" sz="1800">
                <a:solidFill>
                  <a:schemeClr val="bg1">
                    <a:lumMod val="50000"/>
                  </a:schemeClr>
                </a:solidFill>
                <a:sym typeface="+mn-ea"/>
              </a:rPr>
              <a:t>受伤</a:t>
            </a:r>
            <a:r>
              <a:rPr lang="zh-CN" altLang="en-US" sz="1800">
                <a:solidFill>
                  <a:schemeClr val="bg1">
                    <a:lumMod val="50000"/>
                  </a:schemeClr>
                </a:solidFill>
              </a:rPr>
              <a:t>。</a:t>
            </a:r>
            <a:endParaRPr lang="zh-CN" altLang="en-US" sz="1800">
              <a:solidFill>
                <a:schemeClr val="bg1">
                  <a:lumMod val="50000"/>
                </a:schemeClr>
              </a:solidFill>
            </a:endParaRPr>
          </a:p>
          <a:p>
            <a:r>
              <a:rPr lang="zh-CN" altLang="en-US" sz="1800">
                <a:solidFill>
                  <a:schemeClr val="tx2"/>
                </a:solidFill>
                <a:sym typeface="+mn-ea"/>
              </a:rPr>
              <a:t>总之同学们读取</a:t>
            </a:r>
            <a:r>
              <a:rPr lang="en-US" altLang="zh-CN" sz="1800">
                <a:solidFill>
                  <a:schemeClr val="tx2"/>
                </a:solidFill>
                <a:sym typeface="+mn-ea"/>
              </a:rPr>
              <a:t> map </a:t>
            </a:r>
            <a:r>
              <a:rPr lang="zh-CN" altLang="en-US" sz="1800">
                <a:solidFill>
                  <a:schemeClr val="tx2"/>
                </a:solidFill>
                <a:sym typeface="+mn-ea"/>
              </a:rPr>
              <a:t>里的值时，往往并不想</a:t>
            </a:r>
            <a:r>
              <a:rPr lang="en-US" altLang="zh-CN" sz="1800">
                <a:solidFill>
                  <a:schemeClr val="tx2"/>
                </a:solidFill>
                <a:sym typeface="+mn-ea"/>
              </a:rPr>
              <a:t> [] </a:t>
            </a:r>
            <a:r>
              <a:rPr lang="zh-CN" altLang="en-US" sz="1800">
                <a:solidFill>
                  <a:schemeClr val="tx2"/>
                </a:solidFill>
                <a:sym typeface="+mn-ea"/>
              </a:rPr>
              <a:t>自动创建一个零元素，那么可以改为调用这个</a:t>
            </a:r>
            <a:r>
              <a:rPr lang="zh-CN" altLang="en-US" sz="1800" b="1">
                <a:solidFill>
                  <a:schemeClr val="tx2"/>
                </a:solidFill>
                <a:sym typeface="+mn-ea"/>
              </a:rPr>
              <a:t>只读的</a:t>
            </a:r>
            <a:r>
              <a:rPr lang="en-US" altLang="zh-CN" sz="1800" b="1">
                <a:solidFill>
                  <a:schemeClr val="tx2"/>
                </a:solidFill>
                <a:sym typeface="+mn-ea"/>
              </a:rPr>
              <a:t> at </a:t>
            </a:r>
            <a:r>
              <a:rPr lang="zh-CN" altLang="en-US" sz="1800" b="1">
                <a:solidFill>
                  <a:schemeClr val="tx2"/>
                </a:solidFill>
                <a:sym typeface="+mn-ea"/>
              </a:rPr>
              <a:t>函数</a:t>
            </a:r>
            <a:r>
              <a:rPr lang="zh-CN" altLang="en-US" sz="1800">
                <a:solidFill>
                  <a:schemeClr val="tx2"/>
                </a:solidFill>
                <a:sym typeface="+mn-ea"/>
              </a:rPr>
              <a:t>，他会在你键不存在的时候抛出异常，方便你快速找出错误。</a:t>
            </a:r>
            <a:endParaRPr lang="en-US" altLang="en-US" sz="1800">
              <a:solidFill>
                <a:schemeClr val="tx2"/>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t>回顾</a:t>
            </a:r>
            <a:r>
              <a:rPr lang="en-US" altLang="zh-CN"/>
              <a:t> set </a:t>
            </a:r>
            <a:r>
              <a:rPr lang="zh-CN" altLang="en-US"/>
              <a:t>容器</a:t>
            </a:r>
            <a:endParaRPr lang="zh-CN" altLang="en-US"/>
          </a:p>
        </p:txBody>
      </p:sp>
      <p:sp>
        <p:nvSpPr>
          <p:cNvPr id="3" name="Content Placeholder 2"/>
          <p:cNvSpPr>
            <a:spLocks noGrp="1"/>
          </p:cNvSpPr>
          <p:nvPr>
            <p:ph idx="1"/>
          </p:nvPr>
        </p:nvSpPr>
        <p:spPr>
          <a:xfrm>
            <a:off x="647700" y="1825625"/>
            <a:ext cx="11058525" cy="4351655"/>
          </a:xfrm>
        </p:spPr>
        <p:txBody>
          <a:bodyPr/>
          <a:p>
            <a:r>
              <a:rPr lang="zh-CN" altLang="x-none"/>
              <a:t>上一期</a:t>
            </a:r>
            <a:r>
              <a:rPr lang="en-US" altLang="zh-CN"/>
              <a:t> </a:t>
            </a:r>
            <a:r>
              <a:rPr lang="en-US" altLang="zh-CN">
                <a:solidFill>
                  <a:schemeClr val="bg1">
                    <a:lumMod val="50000"/>
                  </a:schemeClr>
                </a:solidFill>
                <a:sym typeface="+mn-ea"/>
              </a:rPr>
              <a:t>(</a:t>
            </a:r>
            <a:r>
              <a:rPr lang="zh-CN" altLang="en-US">
                <a:solidFill>
                  <a:schemeClr val="bg1">
                    <a:lumMod val="50000"/>
                  </a:schemeClr>
                </a:solidFill>
                <a:sym typeface="+mn-ea"/>
              </a:rPr>
              <a:t>BV1m34y157wb</a:t>
            </a:r>
            <a:r>
              <a:rPr lang="en-US" altLang="zh-CN">
                <a:solidFill>
                  <a:schemeClr val="bg1">
                    <a:lumMod val="50000"/>
                  </a:schemeClr>
                </a:solidFill>
                <a:sym typeface="+mn-ea"/>
              </a:rPr>
              <a:t>)</a:t>
            </a:r>
            <a:r>
              <a:rPr lang="zh-CN" altLang="x-none"/>
              <a:t>，我们已经讲了</a:t>
            </a:r>
            <a:r>
              <a:rPr lang="en-US" altLang="zh-CN"/>
              <a:t> set </a:t>
            </a:r>
            <a:r>
              <a:rPr lang="zh-CN" altLang="en-US"/>
              <a:t>容器，特点是自动去重</a:t>
            </a:r>
            <a:r>
              <a:rPr lang="en-US" altLang="zh-CN"/>
              <a:t> + </a:t>
            </a:r>
            <a:r>
              <a:rPr lang="zh-CN" altLang="en-US"/>
              <a:t>高效查找。</a:t>
            </a:r>
            <a:endParaRPr lang="zh-CN" altLang="en-US"/>
          </a:p>
          <a:p>
            <a:r>
              <a:rPr lang="en-US" altLang="zh-CN"/>
              <a:t>set </a:t>
            </a:r>
            <a:r>
              <a:rPr lang="zh-CN" altLang="en-US"/>
              <a:t>容器中的类型通过模板来指定：</a:t>
            </a:r>
            <a:r>
              <a:rPr lang="x-none" altLang="zh-CN"/>
              <a:t>set&lt;T&gt;</a:t>
            </a:r>
            <a:endParaRPr lang="x-none" altLang="zh-CN"/>
          </a:p>
          <a:p>
            <a:r>
              <a:rPr lang="en-US" altLang="x-none"/>
              <a:t>set </a:t>
            </a:r>
            <a:r>
              <a:rPr lang="zh-CN" altLang="en-US"/>
              <a:t>容器又分为</a:t>
            </a:r>
            <a:r>
              <a:rPr lang="en-US" altLang="zh-CN"/>
              <a:t> </a:t>
            </a:r>
            <a:r>
              <a:rPr lang="x-none" altLang="en-US"/>
              <a:t>set</a:t>
            </a:r>
            <a:r>
              <a:rPr lang="zh-CN" altLang="x-none"/>
              <a:t>、</a:t>
            </a:r>
            <a:r>
              <a:rPr lang="x-none" altLang="zh-CN"/>
              <a:t>multiset</a:t>
            </a:r>
            <a:r>
              <a:rPr lang="zh-CN" altLang="x-none"/>
              <a:t>、</a:t>
            </a:r>
            <a:r>
              <a:rPr lang="x-none" altLang="zh-CN"/>
              <a:t>unordered_set</a:t>
            </a:r>
            <a:r>
              <a:rPr lang="zh-CN" altLang="x-none"/>
              <a:t>、</a:t>
            </a:r>
            <a:r>
              <a:rPr lang="x-none" altLang="zh-CN"/>
              <a:t>unordered_multiset </a:t>
            </a:r>
            <a:r>
              <a:rPr lang="zh-CN" altLang="x-none"/>
              <a:t>四类。</a:t>
            </a:r>
            <a:endParaRPr lang="zh-CN" altLang="x-non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vector </a:t>
            </a:r>
            <a:r>
              <a:rPr lang="zh-CN" altLang="en-US"/>
              <a:t>查找为什么低效</a:t>
            </a:r>
            <a:endParaRPr lang="zh-CN" altLang="en-US"/>
          </a:p>
        </p:txBody>
      </p:sp>
      <p:sp>
        <p:nvSpPr>
          <p:cNvPr id="3" name="Content Placeholder 2"/>
          <p:cNvSpPr>
            <a:spLocks noGrp="1"/>
          </p:cNvSpPr>
          <p:nvPr>
            <p:ph idx="1"/>
          </p:nvPr>
        </p:nvSpPr>
        <p:spPr/>
        <p:txBody>
          <a:bodyPr/>
          <a:p>
            <a:r>
              <a:rPr lang="x-none" altLang="en-US"/>
              <a:t>vector </a:t>
            </a:r>
            <a:r>
              <a:rPr lang="zh-CN" altLang="x-none"/>
              <a:t>又称线性数组。在</a:t>
            </a:r>
            <a:r>
              <a:rPr lang="en-US" altLang="zh-CN"/>
              <a:t> vector </a:t>
            </a:r>
            <a:r>
              <a:rPr lang="zh-CN" altLang="en-US"/>
              <a:t>中查找元素可以用</a:t>
            </a:r>
            <a:r>
              <a:rPr lang="en-US" altLang="zh-CN"/>
              <a:t> </a:t>
            </a:r>
            <a:r>
              <a:rPr lang="x-none" altLang="en-US"/>
              <a:t>&lt;algorithm&gt; </a:t>
            </a:r>
            <a:r>
              <a:rPr lang="zh-CN" altLang="x-none"/>
              <a:t>头文件里的</a:t>
            </a:r>
            <a:r>
              <a:rPr lang="en-US" altLang="zh-CN"/>
              <a:t> </a:t>
            </a:r>
            <a:r>
              <a:rPr lang="x-none" altLang="en-US"/>
              <a:t>std::find</a:t>
            </a:r>
            <a:r>
              <a:rPr lang="zh-CN" altLang="x-none"/>
              <a:t>。</a:t>
            </a:r>
            <a:endParaRPr lang="en-US" altLang="x-none"/>
          </a:p>
          <a:p>
            <a:r>
              <a:rPr lang="en-US" altLang="x-none"/>
              <a:t>vector</a:t>
            </a:r>
            <a:r>
              <a:rPr lang="x-none" altLang="en-US"/>
              <a:t>&lt;int&gt; a = {  1, 4, 2, 8, 5, 7  };</a:t>
            </a:r>
            <a:endParaRPr lang="x-none" altLang="en-US"/>
          </a:p>
          <a:p>
            <a:r>
              <a:rPr lang="x-none" altLang="zh-CN"/>
              <a:t>std::find(a.begin(), a.end(), </a:t>
            </a:r>
            <a:r>
              <a:rPr lang="x-none" altLang="zh-CN" b="1"/>
              <a:t>5</a:t>
            </a:r>
            <a:r>
              <a:rPr lang="x-none" altLang="zh-CN"/>
              <a:t>);</a:t>
            </a:r>
            <a:endParaRPr lang="x-none" altLang="zh-CN"/>
          </a:p>
          <a:p>
            <a:r>
              <a:rPr lang="zh-CN" altLang="en-US"/>
              <a:t>这个</a:t>
            </a:r>
            <a:r>
              <a:rPr lang="en-US" altLang="zh-CN"/>
              <a:t> </a:t>
            </a:r>
            <a:r>
              <a:rPr lang="x-none" altLang="en-US"/>
              <a:t>std::</a:t>
            </a:r>
            <a:r>
              <a:rPr lang="en-US" altLang="zh-CN"/>
              <a:t>find</a:t>
            </a:r>
            <a:r>
              <a:rPr lang="x-none" altLang="en-US"/>
              <a:t> </a:t>
            </a:r>
            <a:r>
              <a:rPr lang="zh-CN" altLang="x-none"/>
              <a:t>就是标准库帮我们实现的线性数组中查找元素的算法，让我们用动画演示一下他的工作原理吧。</a:t>
            </a:r>
            <a:endParaRPr lang="zh-CN" altLang="x-none"/>
          </a:p>
        </p:txBody>
      </p:sp>
      <p:sp>
        <p:nvSpPr>
          <p:cNvPr id="4" name="Rectangles 3"/>
          <p:cNvSpPr/>
          <p:nvPr/>
        </p:nvSpPr>
        <p:spPr>
          <a:xfrm>
            <a:off x="5678805" y="543623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1</a:t>
            </a:r>
            <a:endParaRPr lang="en-US"/>
          </a:p>
        </p:txBody>
      </p:sp>
      <p:sp>
        <p:nvSpPr>
          <p:cNvPr id="5" name="Rectangles 4"/>
          <p:cNvSpPr/>
          <p:nvPr/>
        </p:nvSpPr>
        <p:spPr>
          <a:xfrm>
            <a:off x="6513195" y="543623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4</a:t>
            </a:r>
            <a:endParaRPr lang="en-US"/>
          </a:p>
        </p:txBody>
      </p:sp>
      <p:sp>
        <p:nvSpPr>
          <p:cNvPr id="6" name="Rectangles 5"/>
          <p:cNvSpPr/>
          <p:nvPr/>
        </p:nvSpPr>
        <p:spPr>
          <a:xfrm>
            <a:off x="7347585" y="543623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2</a:t>
            </a:r>
            <a:endParaRPr lang="en-US"/>
          </a:p>
        </p:txBody>
      </p:sp>
      <p:sp>
        <p:nvSpPr>
          <p:cNvPr id="7" name="Rectangles 6"/>
          <p:cNvSpPr/>
          <p:nvPr/>
        </p:nvSpPr>
        <p:spPr>
          <a:xfrm>
            <a:off x="8181975" y="543623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8</a:t>
            </a:r>
            <a:endParaRPr lang="en-US"/>
          </a:p>
        </p:txBody>
      </p:sp>
      <p:sp>
        <p:nvSpPr>
          <p:cNvPr id="8" name="Rectangles 7"/>
          <p:cNvSpPr/>
          <p:nvPr/>
        </p:nvSpPr>
        <p:spPr>
          <a:xfrm>
            <a:off x="9016365" y="543623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5</a:t>
            </a:r>
            <a:endParaRPr lang="en-US"/>
          </a:p>
        </p:txBody>
      </p:sp>
      <p:sp>
        <p:nvSpPr>
          <p:cNvPr id="9" name="Rectangles 8"/>
          <p:cNvSpPr/>
          <p:nvPr/>
        </p:nvSpPr>
        <p:spPr>
          <a:xfrm>
            <a:off x="9850755" y="543623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7</a:t>
            </a:r>
            <a:endParaRPr lang="en-US"/>
          </a:p>
        </p:txBody>
      </p:sp>
      <p:sp>
        <p:nvSpPr>
          <p:cNvPr id="12" name="Text Box 11"/>
          <p:cNvSpPr txBox="1"/>
          <p:nvPr/>
        </p:nvSpPr>
        <p:spPr>
          <a:xfrm>
            <a:off x="4381500" y="5466080"/>
            <a:ext cx="640080" cy="368300"/>
          </a:xfrm>
          <a:prstGeom prst="rect">
            <a:avLst/>
          </a:prstGeom>
          <a:noFill/>
        </p:spPr>
        <p:txBody>
          <a:bodyPr wrap="none" rtlCol="0">
            <a:spAutoFit/>
          </a:bodyPr>
          <a:p>
            <a:r>
              <a:rPr lang="zh-CN" altLang="en-US"/>
              <a:t>内存</a:t>
            </a:r>
            <a:endParaRPr lang="zh-CN" altLang="en-US"/>
          </a:p>
        </p:txBody>
      </p:sp>
      <p:sp>
        <p:nvSpPr>
          <p:cNvPr id="19" name="Text Box 18"/>
          <p:cNvSpPr txBox="1"/>
          <p:nvPr/>
        </p:nvSpPr>
        <p:spPr>
          <a:xfrm>
            <a:off x="4381500" y="6011545"/>
            <a:ext cx="640080" cy="368300"/>
          </a:xfrm>
          <a:prstGeom prst="rect">
            <a:avLst/>
          </a:prstGeom>
          <a:noFill/>
        </p:spPr>
        <p:txBody>
          <a:bodyPr wrap="none" rtlCol="0">
            <a:spAutoFit/>
          </a:bodyPr>
          <a:p>
            <a:r>
              <a:rPr lang="zh-CN" altLang="en-US">
                <a:solidFill>
                  <a:schemeClr val="bg1">
                    <a:lumMod val="50000"/>
                  </a:schemeClr>
                </a:solidFill>
              </a:rPr>
              <a:t>地址</a:t>
            </a:r>
            <a:endParaRPr lang="zh-CN" altLang="en-US">
              <a:solidFill>
                <a:schemeClr val="bg1">
                  <a:lumMod val="50000"/>
                </a:schemeClr>
              </a:solidFill>
            </a:endParaRPr>
          </a:p>
        </p:txBody>
      </p:sp>
      <p:sp>
        <p:nvSpPr>
          <p:cNvPr id="20" name="Text Box 19"/>
          <p:cNvSpPr txBox="1"/>
          <p:nvPr/>
        </p:nvSpPr>
        <p:spPr>
          <a:xfrm>
            <a:off x="5932805" y="6007100"/>
            <a:ext cx="309880" cy="368300"/>
          </a:xfrm>
          <a:prstGeom prst="rect">
            <a:avLst/>
          </a:prstGeom>
          <a:noFill/>
        </p:spPr>
        <p:txBody>
          <a:bodyPr wrap="none" rtlCol="0">
            <a:spAutoFit/>
          </a:bodyPr>
          <a:p>
            <a:r>
              <a:rPr lang="x-none" altLang="en-US">
                <a:solidFill>
                  <a:schemeClr val="bg1">
                    <a:lumMod val="50000"/>
                  </a:schemeClr>
                </a:solidFill>
              </a:rPr>
              <a:t>a</a:t>
            </a:r>
            <a:endParaRPr lang="x-none" altLang="en-US">
              <a:solidFill>
                <a:schemeClr val="bg1">
                  <a:lumMod val="50000"/>
                </a:schemeClr>
              </a:solidFill>
            </a:endParaRPr>
          </a:p>
        </p:txBody>
      </p:sp>
      <p:sp>
        <p:nvSpPr>
          <p:cNvPr id="21" name="Text Box 20"/>
          <p:cNvSpPr txBox="1"/>
          <p:nvPr/>
        </p:nvSpPr>
        <p:spPr>
          <a:xfrm>
            <a:off x="6632575" y="6011545"/>
            <a:ext cx="570230" cy="368300"/>
          </a:xfrm>
          <a:prstGeom prst="rect">
            <a:avLst/>
          </a:prstGeom>
          <a:noFill/>
        </p:spPr>
        <p:txBody>
          <a:bodyPr wrap="none" rtlCol="0">
            <a:spAutoFit/>
          </a:bodyPr>
          <a:p>
            <a:r>
              <a:rPr lang="x-none" altLang="en-US">
                <a:solidFill>
                  <a:schemeClr val="bg1">
                    <a:lumMod val="50000"/>
                  </a:schemeClr>
                </a:solidFill>
              </a:rPr>
              <a:t>a+1</a:t>
            </a:r>
            <a:endParaRPr lang="x-none" altLang="en-US">
              <a:solidFill>
                <a:schemeClr val="bg1">
                  <a:lumMod val="50000"/>
                </a:schemeClr>
              </a:solidFill>
            </a:endParaRPr>
          </a:p>
        </p:txBody>
      </p:sp>
      <p:sp>
        <p:nvSpPr>
          <p:cNvPr id="22" name="Text Box 21"/>
          <p:cNvSpPr txBox="1"/>
          <p:nvPr/>
        </p:nvSpPr>
        <p:spPr>
          <a:xfrm>
            <a:off x="7466965" y="6007100"/>
            <a:ext cx="570230" cy="368300"/>
          </a:xfrm>
          <a:prstGeom prst="rect">
            <a:avLst/>
          </a:prstGeom>
          <a:noFill/>
        </p:spPr>
        <p:txBody>
          <a:bodyPr wrap="none" rtlCol="0">
            <a:spAutoFit/>
          </a:bodyPr>
          <a:p>
            <a:r>
              <a:rPr lang="x-none" altLang="en-US">
                <a:solidFill>
                  <a:schemeClr val="bg1">
                    <a:lumMod val="50000"/>
                  </a:schemeClr>
                </a:solidFill>
              </a:rPr>
              <a:t>a+2</a:t>
            </a:r>
            <a:endParaRPr lang="x-none" altLang="en-US">
              <a:solidFill>
                <a:schemeClr val="bg1">
                  <a:lumMod val="50000"/>
                </a:schemeClr>
              </a:solidFill>
            </a:endParaRPr>
          </a:p>
        </p:txBody>
      </p:sp>
      <p:sp>
        <p:nvSpPr>
          <p:cNvPr id="23" name="Text Box 22"/>
          <p:cNvSpPr txBox="1"/>
          <p:nvPr/>
        </p:nvSpPr>
        <p:spPr>
          <a:xfrm>
            <a:off x="8301355" y="6007100"/>
            <a:ext cx="570230" cy="368300"/>
          </a:xfrm>
          <a:prstGeom prst="rect">
            <a:avLst/>
          </a:prstGeom>
          <a:noFill/>
        </p:spPr>
        <p:txBody>
          <a:bodyPr wrap="none" rtlCol="0">
            <a:spAutoFit/>
          </a:bodyPr>
          <a:p>
            <a:r>
              <a:rPr lang="x-none" altLang="en-US">
                <a:solidFill>
                  <a:schemeClr val="bg1">
                    <a:lumMod val="50000"/>
                  </a:schemeClr>
                </a:solidFill>
              </a:rPr>
              <a:t>a+3</a:t>
            </a:r>
            <a:endParaRPr lang="x-none" altLang="en-US">
              <a:solidFill>
                <a:schemeClr val="bg1">
                  <a:lumMod val="50000"/>
                </a:schemeClr>
              </a:solidFill>
            </a:endParaRPr>
          </a:p>
        </p:txBody>
      </p:sp>
      <p:sp>
        <p:nvSpPr>
          <p:cNvPr id="24" name="Text Box 23"/>
          <p:cNvSpPr txBox="1"/>
          <p:nvPr/>
        </p:nvSpPr>
        <p:spPr>
          <a:xfrm>
            <a:off x="9135745" y="6007100"/>
            <a:ext cx="570230" cy="368300"/>
          </a:xfrm>
          <a:prstGeom prst="rect">
            <a:avLst/>
          </a:prstGeom>
          <a:noFill/>
        </p:spPr>
        <p:txBody>
          <a:bodyPr wrap="none" rtlCol="0">
            <a:spAutoFit/>
          </a:bodyPr>
          <a:p>
            <a:r>
              <a:rPr lang="x-none" altLang="en-US">
                <a:solidFill>
                  <a:schemeClr val="bg1">
                    <a:lumMod val="50000"/>
                  </a:schemeClr>
                </a:solidFill>
              </a:rPr>
              <a:t>a+4</a:t>
            </a:r>
            <a:endParaRPr lang="x-none" altLang="en-US">
              <a:solidFill>
                <a:schemeClr val="bg1">
                  <a:lumMod val="50000"/>
                </a:schemeClr>
              </a:solidFill>
            </a:endParaRPr>
          </a:p>
        </p:txBody>
      </p:sp>
      <p:sp>
        <p:nvSpPr>
          <p:cNvPr id="25" name="Text Box 24"/>
          <p:cNvSpPr txBox="1"/>
          <p:nvPr/>
        </p:nvSpPr>
        <p:spPr>
          <a:xfrm>
            <a:off x="9970135" y="6007100"/>
            <a:ext cx="570230" cy="368300"/>
          </a:xfrm>
          <a:prstGeom prst="rect">
            <a:avLst/>
          </a:prstGeom>
          <a:noFill/>
        </p:spPr>
        <p:txBody>
          <a:bodyPr wrap="none" rtlCol="0">
            <a:spAutoFit/>
          </a:bodyPr>
          <a:p>
            <a:r>
              <a:rPr lang="x-none" altLang="en-US">
                <a:solidFill>
                  <a:schemeClr val="bg1">
                    <a:lumMod val="50000"/>
                  </a:schemeClr>
                </a:solidFill>
              </a:rPr>
              <a:t>a+5</a:t>
            </a:r>
            <a:endParaRPr lang="x-none" altLang="en-US">
              <a:solidFill>
                <a:schemeClr val="bg1">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vector </a:t>
            </a:r>
            <a:r>
              <a:rPr lang="zh-CN" altLang="en-US"/>
              <a:t>查找为什么低效</a:t>
            </a:r>
            <a:endParaRPr lang="zh-CN" altLang="en-US"/>
          </a:p>
        </p:txBody>
      </p:sp>
      <p:sp>
        <p:nvSpPr>
          <p:cNvPr id="3" name="Content Placeholder 2"/>
          <p:cNvSpPr>
            <a:spLocks noGrp="1"/>
          </p:cNvSpPr>
          <p:nvPr>
            <p:ph idx="1"/>
          </p:nvPr>
        </p:nvSpPr>
        <p:spPr>
          <a:xfrm>
            <a:off x="647700" y="1341755"/>
            <a:ext cx="10515600" cy="4351338"/>
          </a:xfrm>
        </p:spPr>
        <p:txBody>
          <a:bodyPr/>
          <a:p>
            <a:r>
              <a:rPr lang="zh-CN" altLang="x-none"/>
              <a:t>我们要找的数是</a:t>
            </a:r>
            <a:r>
              <a:rPr lang="en-US" altLang="zh-CN"/>
              <a:t> 5</a:t>
            </a:r>
            <a:r>
              <a:rPr lang="zh-CN" altLang="en-US"/>
              <a:t>，</a:t>
            </a:r>
            <a:r>
              <a:rPr lang="zh-CN" altLang="x-none"/>
              <a:t>首先从数组第一个元素开始，判断第一个元素是否等于</a:t>
            </a:r>
            <a:r>
              <a:rPr lang="en-US" altLang="zh-CN"/>
              <a:t> 5</a:t>
            </a:r>
            <a:r>
              <a:rPr lang="zh-CN" altLang="en-US"/>
              <a:t>？</a:t>
            </a:r>
            <a:r>
              <a:rPr lang="en-US" altLang="zh-CN">
                <a:solidFill>
                  <a:srgbClr val="C00000"/>
                </a:solidFill>
              </a:rPr>
              <a:t>1 == 5 </a:t>
            </a:r>
            <a:r>
              <a:rPr lang="zh-CN" altLang="en-US">
                <a:solidFill>
                  <a:srgbClr val="C00000"/>
                </a:solidFill>
              </a:rPr>
              <a:t>×</a:t>
            </a:r>
            <a:endParaRPr lang="zh-CN" altLang="en-US"/>
          </a:p>
          <a:p>
            <a:r>
              <a:rPr lang="zh-CN" altLang="en-US"/>
              <a:t>发现不相等，只能继续判断第二个元素是否等于</a:t>
            </a:r>
            <a:r>
              <a:rPr lang="en-US" altLang="zh-CN"/>
              <a:t> 5</a:t>
            </a:r>
            <a:r>
              <a:rPr lang="zh-CN" altLang="en-US"/>
              <a:t>？</a:t>
            </a:r>
            <a:r>
              <a:rPr lang="x-none" altLang="en-US">
                <a:solidFill>
                  <a:srgbClr val="C00000"/>
                </a:solidFill>
                <a:sym typeface="+mn-ea"/>
              </a:rPr>
              <a:t>4</a:t>
            </a:r>
            <a:r>
              <a:rPr lang="en-US" altLang="zh-CN">
                <a:solidFill>
                  <a:srgbClr val="C00000"/>
                </a:solidFill>
                <a:sym typeface="+mn-ea"/>
              </a:rPr>
              <a:t> == 5 </a:t>
            </a:r>
            <a:r>
              <a:rPr lang="zh-CN" altLang="en-US">
                <a:solidFill>
                  <a:srgbClr val="C00000"/>
                </a:solidFill>
                <a:sym typeface="+mn-ea"/>
              </a:rPr>
              <a:t>×</a:t>
            </a:r>
            <a:endParaRPr lang="zh-CN" altLang="en-US"/>
          </a:p>
          <a:p>
            <a:r>
              <a:rPr lang="zh-CN" altLang="en-US">
                <a:sym typeface="+mn-ea"/>
              </a:rPr>
              <a:t>发现不相等，只能继续判断第三个元素是否等于</a:t>
            </a:r>
            <a:r>
              <a:rPr lang="en-US" altLang="zh-CN">
                <a:sym typeface="+mn-ea"/>
              </a:rPr>
              <a:t> 5</a:t>
            </a:r>
            <a:r>
              <a:rPr lang="zh-CN" altLang="en-US">
                <a:sym typeface="+mn-ea"/>
              </a:rPr>
              <a:t>？</a:t>
            </a:r>
            <a:r>
              <a:rPr lang="x-none" altLang="en-US">
                <a:solidFill>
                  <a:srgbClr val="C00000"/>
                </a:solidFill>
                <a:sym typeface="+mn-ea"/>
              </a:rPr>
              <a:t>2</a:t>
            </a:r>
            <a:r>
              <a:rPr lang="en-US" altLang="zh-CN">
                <a:solidFill>
                  <a:srgbClr val="C00000"/>
                </a:solidFill>
                <a:sym typeface="+mn-ea"/>
              </a:rPr>
              <a:t> == 5 </a:t>
            </a:r>
            <a:r>
              <a:rPr lang="zh-CN" altLang="en-US">
                <a:solidFill>
                  <a:srgbClr val="C00000"/>
                </a:solidFill>
                <a:sym typeface="+mn-ea"/>
              </a:rPr>
              <a:t>×</a:t>
            </a:r>
            <a:endParaRPr lang="zh-CN" altLang="en-US">
              <a:solidFill>
                <a:srgbClr val="C00000"/>
              </a:solidFill>
              <a:sym typeface="+mn-ea"/>
            </a:endParaRPr>
          </a:p>
          <a:p>
            <a:r>
              <a:rPr lang="zh-CN" altLang="en-US">
                <a:sym typeface="+mn-ea"/>
              </a:rPr>
              <a:t>发现不相等，只能继续判断第四个元素是否等于</a:t>
            </a:r>
            <a:r>
              <a:rPr lang="en-US" altLang="zh-CN">
                <a:sym typeface="+mn-ea"/>
              </a:rPr>
              <a:t> 5</a:t>
            </a:r>
            <a:r>
              <a:rPr lang="zh-CN" altLang="en-US">
                <a:sym typeface="+mn-ea"/>
              </a:rPr>
              <a:t>？</a:t>
            </a:r>
            <a:r>
              <a:rPr lang="x-none" altLang="en-US">
                <a:solidFill>
                  <a:srgbClr val="C00000"/>
                </a:solidFill>
                <a:sym typeface="+mn-ea"/>
              </a:rPr>
              <a:t>8</a:t>
            </a:r>
            <a:r>
              <a:rPr lang="en-US" altLang="zh-CN">
                <a:solidFill>
                  <a:srgbClr val="C00000"/>
                </a:solidFill>
                <a:sym typeface="+mn-ea"/>
              </a:rPr>
              <a:t> == 5 </a:t>
            </a:r>
            <a:r>
              <a:rPr lang="zh-CN" altLang="en-US">
                <a:solidFill>
                  <a:srgbClr val="C00000"/>
                </a:solidFill>
                <a:sym typeface="+mn-ea"/>
              </a:rPr>
              <a:t>×</a:t>
            </a:r>
            <a:endParaRPr lang="zh-CN" altLang="en-US">
              <a:sym typeface="+mn-ea"/>
            </a:endParaRPr>
          </a:p>
          <a:p>
            <a:r>
              <a:rPr lang="zh-CN" altLang="en-US">
                <a:sym typeface="+mn-ea"/>
              </a:rPr>
              <a:t>发现不相等，只能继续判断第五个元素是否等于</a:t>
            </a:r>
            <a:r>
              <a:rPr lang="en-US" altLang="zh-CN">
                <a:sym typeface="+mn-ea"/>
              </a:rPr>
              <a:t> 5</a:t>
            </a:r>
            <a:r>
              <a:rPr lang="zh-CN" altLang="en-US">
                <a:sym typeface="+mn-ea"/>
              </a:rPr>
              <a:t>？</a:t>
            </a:r>
            <a:r>
              <a:rPr lang="x-none" altLang="en-US">
                <a:solidFill>
                  <a:srgbClr val="00B050"/>
                </a:solidFill>
                <a:sym typeface="+mn-ea"/>
              </a:rPr>
              <a:t>5</a:t>
            </a:r>
            <a:r>
              <a:rPr lang="en-US" altLang="zh-CN">
                <a:solidFill>
                  <a:srgbClr val="00B050"/>
                </a:solidFill>
                <a:sym typeface="+mn-ea"/>
              </a:rPr>
              <a:t> == 5 √</a:t>
            </a:r>
            <a:endParaRPr lang="zh-CN" altLang="en-US">
              <a:sym typeface="+mn-ea"/>
            </a:endParaRPr>
          </a:p>
          <a:p>
            <a:r>
              <a:rPr lang="zh-CN" altLang="en-US">
                <a:sym typeface="+mn-ea"/>
              </a:rPr>
              <a:t>发现相等，意味着我们成功找到了</a:t>
            </a:r>
            <a:r>
              <a:rPr lang="en-US" altLang="zh-CN">
                <a:sym typeface="+mn-ea"/>
              </a:rPr>
              <a:t> 5</a:t>
            </a:r>
            <a:r>
              <a:rPr lang="zh-CN" altLang="en-US">
                <a:sym typeface="+mn-ea"/>
              </a:rPr>
              <a:t>。这时</a:t>
            </a:r>
            <a:r>
              <a:rPr lang="en-US" altLang="zh-CN">
                <a:sym typeface="+mn-ea"/>
              </a:rPr>
              <a:t> </a:t>
            </a:r>
            <a:r>
              <a:rPr lang="x-none" altLang="zh-CN">
                <a:sym typeface="+mn-ea"/>
              </a:rPr>
              <a:t>std::find</a:t>
            </a:r>
            <a:r>
              <a:rPr lang="en-US" altLang="zh-CN">
                <a:sym typeface="+mn-ea"/>
              </a:rPr>
              <a:t> </a:t>
            </a:r>
            <a:r>
              <a:rPr lang="zh-CN" altLang="en-US">
                <a:sym typeface="+mn-ea"/>
              </a:rPr>
              <a:t>就会返回指向第五个元素的迭代器。</a:t>
            </a:r>
            <a:endParaRPr lang="zh-CN" altLang="en-US">
              <a:sym typeface="+mn-ea"/>
            </a:endParaRPr>
          </a:p>
        </p:txBody>
      </p:sp>
      <p:sp>
        <p:nvSpPr>
          <p:cNvPr id="4" name="Rectangles 3"/>
          <p:cNvSpPr/>
          <p:nvPr/>
        </p:nvSpPr>
        <p:spPr>
          <a:xfrm>
            <a:off x="5678805" y="5617210"/>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1</a:t>
            </a:r>
            <a:endParaRPr lang="en-US"/>
          </a:p>
        </p:txBody>
      </p:sp>
      <p:sp>
        <p:nvSpPr>
          <p:cNvPr id="5" name="Rectangles 4"/>
          <p:cNvSpPr/>
          <p:nvPr/>
        </p:nvSpPr>
        <p:spPr>
          <a:xfrm>
            <a:off x="6513195" y="5617210"/>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4</a:t>
            </a:r>
            <a:endParaRPr lang="en-US"/>
          </a:p>
        </p:txBody>
      </p:sp>
      <p:sp>
        <p:nvSpPr>
          <p:cNvPr id="6" name="Rectangles 5"/>
          <p:cNvSpPr/>
          <p:nvPr/>
        </p:nvSpPr>
        <p:spPr>
          <a:xfrm>
            <a:off x="7347585" y="5617210"/>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2</a:t>
            </a:r>
            <a:endParaRPr lang="en-US"/>
          </a:p>
        </p:txBody>
      </p:sp>
      <p:sp>
        <p:nvSpPr>
          <p:cNvPr id="7" name="Rectangles 6"/>
          <p:cNvSpPr/>
          <p:nvPr/>
        </p:nvSpPr>
        <p:spPr>
          <a:xfrm>
            <a:off x="8181975" y="5617210"/>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8</a:t>
            </a:r>
            <a:endParaRPr lang="en-US"/>
          </a:p>
        </p:txBody>
      </p:sp>
      <p:sp>
        <p:nvSpPr>
          <p:cNvPr id="8" name="Rectangles 7"/>
          <p:cNvSpPr/>
          <p:nvPr/>
        </p:nvSpPr>
        <p:spPr>
          <a:xfrm>
            <a:off x="9016365" y="5617210"/>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5</a:t>
            </a:r>
            <a:endParaRPr lang="en-US"/>
          </a:p>
        </p:txBody>
      </p:sp>
      <p:sp>
        <p:nvSpPr>
          <p:cNvPr id="9" name="Rectangles 8"/>
          <p:cNvSpPr/>
          <p:nvPr/>
        </p:nvSpPr>
        <p:spPr>
          <a:xfrm>
            <a:off x="9850755" y="5617210"/>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7</a:t>
            </a:r>
            <a:endParaRPr lang="en-US"/>
          </a:p>
        </p:txBody>
      </p:sp>
      <p:sp>
        <p:nvSpPr>
          <p:cNvPr id="11" name="Text Box 10"/>
          <p:cNvSpPr txBox="1"/>
          <p:nvPr/>
        </p:nvSpPr>
        <p:spPr>
          <a:xfrm>
            <a:off x="4152900" y="4070350"/>
            <a:ext cx="1097280" cy="368300"/>
          </a:xfrm>
          <a:prstGeom prst="rect">
            <a:avLst/>
          </a:prstGeom>
          <a:noFill/>
        </p:spPr>
        <p:txBody>
          <a:bodyPr wrap="none" rtlCol="0">
            <a:spAutoFit/>
          </a:bodyPr>
          <a:p>
            <a:r>
              <a:rPr lang="zh-CN" altLang="en-US"/>
              <a:t>要找的数</a:t>
            </a:r>
            <a:endParaRPr lang="zh-CN" altLang="en-US"/>
          </a:p>
        </p:txBody>
      </p:sp>
      <p:sp>
        <p:nvSpPr>
          <p:cNvPr id="12" name="Text Box 11"/>
          <p:cNvSpPr txBox="1"/>
          <p:nvPr/>
        </p:nvSpPr>
        <p:spPr>
          <a:xfrm>
            <a:off x="4381500" y="5647055"/>
            <a:ext cx="640080" cy="368300"/>
          </a:xfrm>
          <a:prstGeom prst="rect">
            <a:avLst/>
          </a:prstGeom>
          <a:noFill/>
        </p:spPr>
        <p:txBody>
          <a:bodyPr wrap="none" rtlCol="0">
            <a:spAutoFit/>
          </a:bodyPr>
          <a:p>
            <a:r>
              <a:rPr lang="zh-CN" altLang="en-US"/>
              <a:t>内存</a:t>
            </a:r>
            <a:endParaRPr lang="zh-CN" altLang="en-US"/>
          </a:p>
        </p:txBody>
      </p:sp>
      <p:grpSp>
        <p:nvGrpSpPr>
          <p:cNvPr id="16" name="Group 15"/>
          <p:cNvGrpSpPr/>
          <p:nvPr/>
        </p:nvGrpSpPr>
        <p:grpSpPr>
          <a:xfrm>
            <a:off x="5678805" y="4040505"/>
            <a:ext cx="1156970" cy="1433830"/>
            <a:chOff x="8943" y="5759"/>
            <a:chExt cx="1822" cy="2258"/>
          </a:xfrm>
        </p:grpSpPr>
        <p:sp>
          <p:nvSpPr>
            <p:cNvPr id="10" name="Rectangles 9"/>
            <p:cNvSpPr/>
            <p:nvPr/>
          </p:nvSpPr>
          <p:spPr>
            <a:xfrm>
              <a:off x="8943" y="5759"/>
              <a:ext cx="1314" cy="67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b="1"/>
                <a:t>5</a:t>
              </a:r>
              <a:endParaRPr lang="en-US" b="1"/>
            </a:p>
          </p:txBody>
        </p:sp>
        <p:sp>
          <p:nvSpPr>
            <p:cNvPr id="13" name="Down Arrow 12"/>
            <p:cNvSpPr/>
            <p:nvPr/>
          </p:nvSpPr>
          <p:spPr>
            <a:xfrm>
              <a:off x="9343" y="6659"/>
              <a:ext cx="514" cy="135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14" name="Text Box 13"/>
            <p:cNvSpPr txBox="1"/>
            <p:nvPr/>
          </p:nvSpPr>
          <p:spPr>
            <a:xfrm>
              <a:off x="9857" y="6951"/>
              <a:ext cx="908" cy="580"/>
            </a:xfrm>
            <a:prstGeom prst="rect">
              <a:avLst/>
            </a:prstGeom>
            <a:noFill/>
          </p:spPr>
          <p:txBody>
            <a:bodyPr wrap="none" rtlCol="0">
              <a:spAutoFit/>
            </a:bodyPr>
            <a:p>
              <a:r>
                <a:rPr lang="en-US"/>
                <a:t>==</a:t>
              </a:r>
              <a:r>
                <a:rPr lang="x-none" altLang="en-US"/>
                <a:t>?</a:t>
              </a:r>
              <a:endParaRPr lang="x-none" altLang="en-US"/>
            </a:p>
          </p:txBody>
        </p:sp>
      </p:grpSp>
      <p:sp>
        <p:nvSpPr>
          <p:cNvPr id="19" name="Text Box 18"/>
          <p:cNvSpPr txBox="1"/>
          <p:nvPr/>
        </p:nvSpPr>
        <p:spPr>
          <a:xfrm>
            <a:off x="4381500" y="6192520"/>
            <a:ext cx="640080" cy="368300"/>
          </a:xfrm>
          <a:prstGeom prst="rect">
            <a:avLst/>
          </a:prstGeom>
          <a:noFill/>
        </p:spPr>
        <p:txBody>
          <a:bodyPr wrap="none" rtlCol="0">
            <a:spAutoFit/>
          </a:bodyPr>
          <a:p>
            <a:r>
              <a:rPr lang="zh-CN" altLang="en-US">
                <a:solidFill>
                  <a:schemeClr val="bg1">
                    <a:lumMod val="50000"/>
                  </a:schemeClr>
                </a:solidFill>
              </a:rPr>
              <a:t>地址</a:t>
            </a:r>
            <a:endParaRPr lang="zh-CN" altLang="en-US">
              <a:solidFill>
                <a:schemeClr val="bg1">
                  <a:lumMod val="50000"/>
                </a:schemeClr>
              </a:solidFill>
            </a:endParaRPr>
          </a:p>
        </p:txBody>
      </p:sp>
      <p:sp>
        <p:nvSpPr>
          <p:cNvPr id="20" name="Text Box 19"/>
          <p:cNvSpPr txBox="1"/>
          <p:nvPr/>
        </p:nvSpPr>
        <p:spPr>
          <a:xfrm>
            <a:off x="5932805" y="6188075"/>
            <a:ext cx="309880" cy="368300"/>
          </a:xfrm>
          <a:prstGeom prst="rect">
            <a:avLst/>
          </a:prstGeom>
          <a:noFill/>
        </p:spPr>
        <p:txBody>
          <a:bodyPr wrap="none" rtlCol="0">
            <a:spAutoFit/>
          </a:bodyPr>
          <a:p>
            <a:r>
              <a:rPr lang="x-none" altLang="en-US">
                <a:solidFill>
                  <a:schemeClr val="bg1">
                    <a:lumMod val="50000"/>
                  </a:schemeClr>
                </a:solidFill>
              </a:rPr>
              <a:t>a</a:t>
            </a:r>
            <a:endParaRPr lang="x-none" altLang="en-US">
              <a:solidFill>
                <a:schemeClr val="bg1">
                  <a:lumMod val="50000"/>
                </a:schemeClr>
              </a:solidFill>
            </a:endParaRPr>
          </a:p>
        </p:txBody>
      </p:sp>
      <p:sp>
        <p:nvSpPr>
          <p:cNvPr id="21" name="Text Box 20"/>
          <p:cNvSpPr txBox="1"/>
          <p:nvPr/>
        </p:nvSpPr>
        <p:spPr>
          <a:xfrm>
            <a:off x="6632575" y="6192520"/>
            <a:ext cx="570230" cy="368300"/>
          </a:xfrm>
          <a:prstGeom prst="rect">
            <a:avLst/>
          </a:prstGeom>
          <a:noFill/>
        </p:spPr>
        <p:txBody>
          <a:bodyPr wrap="none" rtlCol="0">
            <a:spAutoFit/>
          </a:bodyPr>
          <a:p>
            <a:r>
              <a:rPr lang="x-none" altLang="en-US">
                <a:solidFill>
                  <a:schemeClr val="bg1">
                    <a:lumMod val="50000"/>
                  </a:schemeClr>
                </a:solidFill>
              </a:rPr>
              <a:t>a+1</a:t>
            </a:r>
            <a:endParaRPr lang="x-none" altLang="en-US">
              <a:solidFill>
                <a:schemeClr val="bg1">
                  <a:lumMod val="50000"/>
                </a:schemeClr>
              </a:solidFill>
            </a:endParaRPr>
          </a:p>
        </p:txBody>
      </p:sp>
      <p:sp>
        <p:nvSpPr>
          <p:cNvPr id="22" name="Text Box 21"/>
          <p:cNvSpPr txBox="1"/>
          <p:nvPr/>
        </p:nvSpPr>
        <p:spPr>
          <a:xfrm>
            <a:off x="7466965" y="6188075"/>
            <a:ext cx="570230" cy="368300"/>
          </a:xfrm>
          <a:prstGeom prst="rect">
            <a:avLst/>
          </a:prstGeom>
          <a:noFill/>
        </p:spPr>
        <p:txBody>
          <a:bodyPr wrap="none" rtlCol="0">
            <a:spAutoFit/>
          </a:bodyPr>
          <a:p>
            <a:r>
              <a:rPr lang="x-none" altLang="en-US">
                <a:solidFill>
                  <a:schemeClr val="bg1">
                    <a:lumMod val="50000"/>
                  </a:schemeClr>
                </a:solidFill>
              </a:rPr>
              <a:t>a+2</a:t>
            </a:r>
            <a:endParaRPr lang="x-none" altLang="en-US">
              <a:solidFill>
                <a:schemeClr val="bg1">
                  <a:lumMod val="50000"/>
                </a:schemeClr>
              </a:solidFill>
            </a:endParaRPr>
          </a:p>
        </p:txBody>
      </p:sp>
      <p:sp>
        <p:nvSpPr>
          <p:cNvPr id="23" name="Text Box 22"/>
          <p:cNvSpPr txBox="1"/>
          <p:nvPr/>
        </p:nvSpPr>
        <p:spPr>
          <a:xfrm>
            <a:off x="8301355" y="6188075"/>
            <a:ext cx="570230" cy="368300"/>
          </a:xfrm>
          <a:prstGeom prst="rect">
            <a:avLst/>
          </a:prstGeom>
          <a:noFill/>
        </p:spPr>
        <p:txBody>
          <a:bodyPr wrap="none" rtlCol="0">
            <a:spAutoFit/>
          </a:bodyPr>
          <a:p>
            <a:r>
              <a:rPr lang="x-none" altLang="en-US">
                <a:solidFill>
                  <a:schemeClr val="bg1">
                    <a:lumMod val="50000"/>
                  </a:schemeClr>
                </a:solidFill>
              </a:rPr>
              <a:t>a+3</a:t>
            </a:r>
            <a:endParaRPr lang="x-none" altLang="en-US">
              <a:solidFill>
                <a:schemeClr val="bg1">
                  <a:lumMod val="50000"/>
                </a:schemeClr>
              </a:solidFill>
            </a:endParaRPr>
          </a:p>
        </p:txBody>
      </p:sp>
      <p:sp>
        <p:nvSpPr>
          <p:cNvPr id="24" name="Text Box 23"/>
          <p:cNvSpPr txBox="1"/>
          <p:nvPr/>
        </p:nvSpPr>
        <p:spPr>
          <a:xfrm>
            <a:off x="9135745" y="6188075"/>
            <a:ext cx="570230" cy="368300"/>
          </a:xfrm>
          <a:prstGeom prst="rect">
            <a:avLst/>
          </a:prstGeom>
          <a:noFill/>
        </p:spPr>
        <p:txBody>
          <a:bodyPr wrap="none" rtlCol="0">
            <a:spAutoFit/>
          </a:bodyPr>
          <a:p>
            <a:r>
              <a:rPr lang="x-none" altLang="en-US">
                <a:solidFill>
                  <a:schemeClr val="bg1">
                    <a:lumMod val="50000"/>
                  </a:schemeClr>
                </a:solidFill>
              </a:rPr>
              <a:t>a+4</a:t>
            </a:r>
            <a:endParaRPr lang="x-none" altLang="en-US">
              <a:solidFill>
                <a:schemeClr val="bg1">
                  <a:lumMod val="50000"/>
                </a:schemeClr>
              </a:solidFill>
            </a:endParaRPr>
          </a:p>
        </p:txBody>
      </p:sp>
      <p:sp>
        <p:nvSpPr>
          <p:cNvPr id="25" name="Text Box 24"/>
          <p:cNvSpPr txBox="1"/>
          <p:nvPr/>
        </p:nvSpPr>
        <p:spPr>
          <a:xfrm>
            <a:off x="9970135" y="6188075"/>
            <a:ext cx="570230" cy="368300"/>
          </a:xfrm>
          <a:prstGeom prst="rect">
            <a:avLst/>
          </a:prstGeom>
          <a:noFill/>
        </p:spPr>
        <p:txBody>
          <a:bodyPr wrap="none" rtlCol="0">
            <a:spAutoFit/>
          </a:bodyPr>
          <a:p>
            <a:r>
              <a:rPr lang="x-none" altLang="en-US">
                <a:solidFill>
                  <a:schemeClr val="bg1">
                    <a:lumMod val="50000"/>
                  </a:schemeClr>
                </a:solidFill>
              </a:rPr>
              <a:t>a+5</a:t>
            </a:r>
            <a:endParaRPr lang="x-none" altLang="en-US">
              <a:solidFill>
                <a:schemeClr val="bg1">
                  <a:lumMod val="50000"/>
                </a:schemeClr>
              </a:solidFill>
            </a:endParaRPr>
          </a:p>
        </p:txBody>
      </p:sp>
      <p:sp>
        <p:nvSpPr>
          <p:cNvPr id="26" name="Cross 25"/>
          <p:cNvSpPr/>
          <p:nvPr/>
        </p:nvSpPr>
        <p:spPr>
          <a:xfrm rot="18900000">
            <a:off x="5916930" y="5877560"/>
            <a:ext cx="340995" cy="340995"/>
          </a:xfrm>
          <a:prstGeom prst="plus">
            <a:avLst>
              <a:gd name="adj" fmla="val 43455"/>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7" name="Cross 26"/>
          <p:cNvSpPr/>
          <p:nvPr/>
        </p:nvSpPr>
        <p:spPr>
          <a:xfrm rot="18900000">
            <a:off x="6759575" y="5877560"/>
            <a:ext cx="340995" cy="340995"/>
          </a:xfrm>
          <a:prstGeom prst="plus">
            <a:avLst>
              <a:gd name="adj" fmla="val 43455"/>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8" name="Cross 27"/>
          <p:cNvSpPr/>
          <p:nvPr/>
        </p:nvSpPr>
        <p:spPr>
          <a:xfrm rot="18900000">
            <a:off x="7593965" y="5877560"/>
            <a:ext cx="340995" cy="340995"/>
          </a:xfrm>
          <a:prstGeom prst="plus">
            <a:avLst>
              <a:gd name="adj" fmla="val 43455"/>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9" name="Cross 28"/>
          <p:cNvSpPr/>
          <p:nvPr/>
        </p:nvSpPr>
        <p:spPr>
          <a:xfrm rot="18900000">
            <a:off x="8428355" y="5877560"/>
            <a:ext cx="340995" cy="340995"/>
          </a:xfrm>
          <a:prstGeom prst="plus">
            <a:avLst>
              <a:gd name="adj" fmla="val 43455"/>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32" name="L-Shape 31"/>
          <p:cNvSpPr/>
          <p:nvPr/>
        </p:nvSpPr>
        <p:spPr>
          <a:xfrm rot="18900000">
            <a:off x="9291320" y="5961380"/>
            <a:ext cx="303530" cy="140335"/>
          </a:xfrm>
          <a:prstGeom prst="corner">
            <a:avLst>
              <a:gd name="adj1" fmla="val 40746"/>
              <a:gd name="adj2" fmla="val 3879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blinds(horizontal)">
                                      <p:cBhvr>
                                        <p:cTn id="14" dur="500"/>
                                        <p:tgtEl>
                                          <p:spTgt spid="26"/>
                                        </p:tgtEl>
                                      </p:cBhvr>
                                    </p:animEffect>
                                  </p:childTnLst>
                                </p:cTn>
                              </p:par>
                            </p:childTnLst>
                          </p:cTn>
                        </p:par>
                        <p:par>
                          <p:cTn id="15" fill="hold">
                            <p:stCondLst>
                              <p:cond delay="1000"/>
                            </p:stCondLst>
                            <p:childTnLst>
                              <p:par>
                                <p:cTn id="16" presetID="0" presetClass="path" presetSubtype="0" accel="50000" decel="50000" fill="hold" nodeType="afterEffect">
                                  <p:stCondLst>
                                    <p:cond delay="0"/>
                                  </p:stCondLst>
                                  <p:childTnLst>
                                    <p:animMotion origin="layout" path="M -0.000781186 0.00166627 L 0.0675521 0.00166627 " pathEditMode="relative" rAng="0" ptsTypes="">
                                      <p:cBhvr>
                                        <p:cTn id="17" dur="2000" fill="hold"/>
                                        <p:tgtEl>
                                          <p:spTgt spid="16"/>
                                        </p:tgtEl>
                                        <p:attrNameLst>
                                          <p:attrName>ppt_x</p:attrName>
                                          <p:attrName>ppt_y</p:attrName>
                                        </p:attrNameLst>
                                      </p:cBhvr>
                                      <p:rCtr x="34" y="0"/>
                                    </p:animMotion>
                                  </p:childTnLst>
                                </p:cTn>
                              </p:par>
                            </p:childTnLst>
                          </p:cTn>
                        </p:par>
                        <p:par>
                          <p:cTn id="18" fill="hold">
                            <p:stCondLst>
                              <p:cond delay="3000"/>
                            </p:stCondLst>
                            <p:childTnLst>
                              <p:par>
                                <p:cTn id="19" presetID="3" presetClass="entr" presetSubtype="10"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linds(horizontal)">
                                      <p:cBhvr>
                                        <p:cTn id="21" dur="500"/>
                                        <p:tgtEl>
                                          <p:spTgt spid="27"/>
                                        </p:tgtEl>
                                      </p:cBhvr>
                                    </p:animEffect>
                                  </p:childTnLst>
                                </p:cTn>
                              </p:par>
                            </p:childTnLst>
                          </p:cTn>
                        </p:par>
                        <p:par>
                          <p:cTn id="22" fill="hold">
                            <p:stCondLst>
                              <p:cond delay="3500"/>
                            </p:stCondLst>
                            <p:childTnLst>
                              <p:par>
                                <p:cTn id="23" presetID="0" presetClass="path" presetSubtype="0" accel="50000" decel="50000" fill="hold" nodeType="afterEffect">
                                  <p:stCondLst>
                                    <p:cond delay="0"/>
                                  </p:stCondLst>
                                  <p:childTnLst>
                                    <p:animMotion origin="layout" path="M 0.0675521 0.00166627 L 0.136511 0.00166627 " pathEditMode="relative" rAng="0" ptsTypes="">
                                      <p:cBhvr>
                                        <p:cTn id="24" dur="2000" fill="hold"/>
                                        <p:tgtEl>
                                          <p:spTgt spid="16"/>
                                        </p:tgtEl>
                                        <p:attrNameLst>
                                          <p:attrName>ppt_x</p:attrName>
                                          <p:attrName>ppt_y</p:attrName>
                                        </p:attrNameLst>
                                      </p:cBhvr>
                                      <p:rCtr x="34" y="0"/>
                                    </p:animMotion>
                                  </p:childTnLst>
                                </p:cTn>
                              </p:par>
                            </p:childTnLst>
                          </p:cTn>
                        </p:par>
                        <p:par>
                          <p:cTn id="25" fill="hold">
                            <p:stCondLst>
                              <p:cond delay="5500"/>
                            </p:stCondLst>
                            <p:childTnLst>
                              <p:par>
                                <p:cTn id="26" presetID="3" presetClass="entr" presetSubtype="10"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linds(horizontal)">
                                      <p:cBhvr>
                                        <p:cTn id="28" dur="500"/>
                                        <p:tgtEl>
                                          <p:spTgt spid="28"/>
                                        </p:tgtEl>
                                      </p:cBhvr>
                                    </p:animEffect>
                                  </p:childTnLst>
                                </p:cTn>
                              </p:par>
                            </p:childTnLst>
                          </p:cTn>
                        </p:par>
                        <p:par>
                          <p:cTn id="29" fill="hold">
                            <p:stCondLst>
                              <p:cond delay="6000"/>
                            </p:stCondLst>
                            <p:childTnLst>
                              <p:par>
                                <p:cTn id="30" presetID="0" presetClass="path" presetSubtype="0" accel="50000" decel="50000" fill="hold" nodeType="afterEffect">
                                  <p:stCondLst>
                                    <p:cond delay="0"/>
                                  </p:stCondLst>
                                  <p:childTnLst>
                                    <p:animMotion origin="layout" path="M 0.137084 0.000648271 L 0.204897 0.000648271 " pathEditMode="relative" rAng="0" ptsTypes="">
                                      <p:cBhvr>
                                        <p:cTn id="31" dur="2000" fill="hold"/>
                                        <p:tgtEl>
                                          <p:spTgt spid="16"/>
                                        </p:tgtEl>
                                        <p:attrNameLst>
                                          <p:attrName>ppt_x</p:attrName>
                                          <p:attrName>ppt_y</p:attrName>
                                        </p:attrNameLst>
                                      </p:cBhvr>
                                      <p:rCtr x="34" y="0"/>
                                    </p:animMotion>
                                  </p:childTnLst>
                                </p:cTn>
                              </p:par>
                            </p:childTnLst>
                          </p:cTn>
                        </p:par>
                        <p:par>
                          <p:cTn id="32" fill="hold">
                            <p:stCondLst>
                              <p:cond delay="8000"/>
                            </p:stCondLst>
                            <p:childTnLst>
                              <p:par>
                                <p:cTn id="33" presetID="3" presetClass="entr" presetSubtype="10"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blinds(horizontal)">
                                      <p:cBhvr>
                                        <p:cTn id="35" dur="500"/>
                                        <p:tgtEl>
                                          <p:spTgt spid="29"/>
                                        </p:tgtEl>
                                      </p:cBhvr>
                                    </p:animEffect>
                                  </p:childTnLst>
                                </p:cTn>
                              </p:par>
                            </p:childTnLst>
                          </p:cTn>
                        </p:par>
                        <p:par>
                          <p:cTn id="36" fill="hold">
                            <p:stCondLst>
                              <p:cond delay="8500"/>
                            </p:stCondLst>
                            <p:childTnLst>
                              <p:par>
                                <p:cTn id="37" presetID="0" presetClass="path" presetSubtype="0" accel="50000" decel="50000" fill="hold" nodeType="afterEffect">
                                  <p:stCondLst>
                                    <p:cond delay="0"/>
                                  </p:stCondLst>
                                  <p:childTnLst>
                                    <p:animMotion origin="layout" path="M 0.204845 0.00166627 L 0.275001 0.00166627 " pathEditMode="relative" rAng="0" ptsTypes="">
                                      <p:cBhvr>
                                        <p:cTn id="38" dur="2000" fill="hold"/>
                                        <p:tgtEl>
                                          <p:spTgt spid="16"/>
                                        </p:tgtEl>
                                        <p:attrNameLst>
                                          <p:attrName>ppt_x</p:attrName>
                                          <p:attrName>ppt_y</p:attrName>
                                        </p:attrNameLst>
                                      </p:cBhvr>
                                      <p:rCtr x="35" y="0"/>
                                    </p:animMotion>
                                  </p:childTnLst>
                                </p:cTn>
                              </p:par>
                            </p:childTnLst>
                          </p:cTn>
                        </p:par>
                        <p:par>
                          <p:cTn id="39" fill="hold">
                            <p:stCondLst>
                              <p:cond delay="10500"/>
                            </p:stCondLst>
                            <p:childTnLst>
                              <p:par>
                                <p:cTn id="40" presetID="3" presetClass="entr" presetSubtype="10" fill="hold" grpId="0"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blinds(horizontal)">
                                      <p:cBhvr>
                                        <p:cTn id="4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2"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vector </a:t>
            </a:r>
            <a:r>
              <a:rPr lang="zh-CN" altLang="en-US"/>
              <a:t>查找为什么低效</a:t>
            </a:r>
            <a:endParaRPr lang="zh-CN" altLang="en-US"/>
          </a:p>
        </p:txBody>
      </p:sp>
      <p:sp>
        <p:nvSpPr>
          <p:cNvPr id="3" name="Content Placeholder 2"/>
          <p:cNvSpPr>
            <a:spLocks noGrp="1"/>
          </p:cNvSpPr>
          <p:nvPr>
            <p:ph idx="1"/>
          </p:nvPr>
        </p:nvSpPr>
        <p:spPr/>
        <p:txBody>
          <a:bodyPr/>
          <a:p>
            <a:r>
              <a:rPr lang="zh-CN" altLang="x-none"/>
              <a:t>在由</a:t>
            </a:r>
            <a:r>
              <a:rPr lang="en-US" altLang="zh-CN"/>
              <a:t> n </a:t>
            </a:r>
            <a:r>
              <a:rPr lang="zh-CN" altLang="en-US"/>
              <a:t>个数组成的</a:t>
            </a:r>
            <a:r>
              <a:rPr lang="en-US" altLang="zh-CN"/>
              <a:t> vector </a:t>
            </a:r>
            <a:r>
              <a:rPr lang="zh-CN" altLang="en-US"/>
              <a:t>中查找一个数，最好需要</a:t>
            </a:r>
            <a:r>
              <a:rPr lang="en-US" altLang="zh-CN"/>
              <a:t> 1 </a:t>
            </a:r>
            <a:r>
              <a:rPr lang="zh-CN" altLang="en-US"/>
              <a:t>次比较运算就能找到（例如查找</a:t>
            </a:r>
            <a:r>
              <a:rPr lang="en-US" altLang="zh-CN"/>
              <a:t> 1</a:t>
            </a:r>
            <a:r>
              <a:rPr lang="zh-CN" altLang="en-US"/>
              <a:t>）。</a:t>
            </a:r>
            <a:endParaRPr lang="zh-CN" altLang="en-US"/>
          </a:p>
          <a:p>
            <a:r>
              <a:rPr lang="zh-CN" altLang="en-US"/>
              <a:t>最坏需要</a:t>
            </a:r>
            <a:r>
              <a:rPr lang="en-US" altLang="zh-CN"/>
              <a:t> </a:t>
            </a:r>
            <a:r>
              <a:rPr lang="x-none" altLang="en-US"/>
              <a:t>n </a:t>
            </a:r>
            <a:r>
              <a:rPr lang="zh-CN" altLang="x-none"/>
              <a:t>次</a:t>
            </a:r>
            <a:r>
              <a:rPr lang="zh-CN" altLang="en-US">
                <a:sym typeface="+mn-ea"/>
              </a:rPr>
              <a:t>比较运算</a:t>
            </a:r>
            <a:r>
              <a:rPr lang="zh-CN" altLang="x-none"/>
              <a:t>才能找到或者发现找不到（例如查找</a:t>
            </a:r>
            <a:r>
              <a:rPr lang="en-US" altLang="zh-CN"/>
              <a:t> 7</a:t>
            </a:r>
            <a:r>
              <a:rPr lang="zh-CN" altLang="en-US"/>
              <a:t>，或者找一个不存在的数</a:t>
            </a:r>
            <a:r>
              <a:rPr lang="zh-CN" altLang="x-none"/>
              <a:t>）。</a:t>
            </a:r>
            <a:endParaRPr lang="zh-CN" altLang="x-none"/>
          </a:p>
          <a:p>
            <a:r>
              <a:rPr lang="zh-CN" altLang="x-none"/>
              <a:t>所以我们说</a:t>
            </a:r>
            <a:r>
              <a:rPr lang="en-US" altLang="zh-CN"/>
              <a:t> vector </a:t>
            </a:r>
            <a:r>
              <a:rPr lang="zh-CN" altLang="en-US"/>
              <a:t>查找指定元素的</a:t>
            </a:r>
            <a:r>
              <a:rPr lang="zh-CN" altLang="en-US" b="1"/>
              <a:t>最坏复杂度</a:t>
            </a:r>
            <a:r>
              <a:rPr lang="zh-CN" altLang="en-US"/>
              <a:t>为</a:t>
            </a:r>
            <a:r>
              <a:rPr lang="en-US" altLang="zh-CN"/>
              <a:t> </a:t>
            </a:r>
            <a:r>
              <a:rPr lang="x-none" altLang="en-US"/>
              <a:t>O(n)</a:t>
            </a:r>
            <a:r>
              <a:rPr lang="zh-CN" altLang="x-none"/>
              <a:t>。</a:t>
            </a:r>
            <a:endParaRPr lang="zh-CN" altLang="x-none"/>
          </a:p>
        </p:txBody>
      </p:sp>
      <p:sp>
        <p:nvSpPr>
          <p:cNvPr id="4" name="Rectangles 3"/>
          <p:cNvSpPr/>
          <p:nvPr/>
        </p:nvSpPr>
        <p:spPr>
          <a:xfrm>
            <a:off x="5678805" y="543623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1</a:t>
            </a:r>
            <a:endParaRPr lang="en-US"/>
          </a:p>
        </p:txBody>
      </p:sp>
      <p:sp>
        <p:nvSpPr>
          <p:cNvPr id="5" name="Rectangles 4"/>
          <p:cNvSpPr/>
          <p:nvPr/>
        </p:nvSpPr>
        <p:spPr>
          <a:xfrm>
            <a:off x="6513195" y="543623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4</a:t>
            </a:r>
            <a:endParaRPr lang="en-US"/>
          </a:p>
        </p:txBody>
      </p:sp>
      <p:sp>
        <p:nvSpPr>
          <p:cNvPr id="6" name="Rectangles 5"/>
          <p:cNvSpPr/>
          <p:nvPr/>
        </p:nvSpPr>
        <p:spPr>
          <a:xfrm>
            <a:off x="7347585" y="543623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2</a:t>
            </a:r>
            <a:endParaRPr lang="en-US"/>
          </a:p>
        </p:txBody>
      </p:sp>
      <p:sp>
        <p:nvSpPr>
          <p:cNvPr id="7" name="Rectangles 6"/>
          <p:cNvSpPr/>
          <p:nvPr/>
        </p:nvSpPr>
        <p:spPr>
          <a:xfrm>
            <a:off x="8181975" y="543623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8</a:t>
            </a:r>
            <a:endParaRPr lang="en-US"/>
          </a:p>
        </p:txBody>
      </p:sp>
      <p:sp>
        <p:nvSpPr>
          <p:cNvPr id="8" name="Rectangles 7"/>
          <p:cNvSpPr/>
          <p:nvPr/>
        </p:nvSpPr>
        <p:spPr>
          <a:xfrm>
            <a:off x="9016365" y="543623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5</a:t>
            </a:r>
            <a:endParaRPr lang="en-US"/>
          </a:p>
        </p:txBody>
      </p:sp>
      <p:sp>
        <p:nvSpPr>
          <p:cNvPr id="9" name="Rectangles 8"/>
          <p:cNvSpPr/>
          <p:nvPr/>
        </p:nvSpPr>
        <p:spPr>
          <a:xfrm>
            <a:off x="9850755" y="5436235"/>
            <a:ext cx="834390" cy="4279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t>7</a:t>
            </a:r>
            <a:endParaRPr lang="en-US"/>
          </a:p>
        </p:txBody>
      </p:sp>
      <p:sp>
        <p:nvSpPr>
          <p:cNvPr id="11" name="Text Box 10"/>
          <p:cNvSpPr txBox="1"/>
          <p:nvPr/>
        </p:nvSpPr>
        <p:spPr>
          <a:xfrm>
            <a:off x="4152900" y="3889375"/>
            <a:ext cx="1097280" cy="368300"/>
          </a:xfrm>
          <a:prstGeom prst="rect">
            <a:avLst/>
          </a:prstGeom>
          <a:noFill/>
        </p:spPr>
        <p:txBody>
          <a:bodyPr wrap="none" rtlCol="0">
            <a:spAutoFit/>
          </a:bodyPr>
          <a:p>
            <a:r>
              <a:rPr lang="zh-CN" altLang="en-US"/>
              <a:t>要找的数</a:t>
            </a:r>
            <a:endParaRPr lang="zh-CN" altLang="en-US"/>
          </a:p>
        </p:txBody>
      </p:sp>
      <p:sp>
        <p:nvSpPr>
          <p:cNvPr id="12" name="Text Box 11"/>
          <p:cNvSpPr txBox="1"/>
          <p:nvPr/>
        </p:nvSpPr>
        <p:spPr>
          <a:xfrm>
            <a:off x="4381500" y="5466080"/>
            <a:ext cx="640080" cy="368300"/>
          </a:xfrm>
          <a:prstGeom prst="rect">
            <a:avLst/>
          </a:prstGeom>
          <a:noFill/>
        </p:spPr>
        <p:txBody>
          <a:bodyPr wrap="none" rtlCol="0">
            <a:spAutoFit/>
          </a:bodyPr>
          <a:p>
            <a:r>
              <a:rPr lang="zh-CN" altLang="en-US"/>
              <a:t>内存</a:t>
            </a:r>
            <a:endParaRPr lang="zh-CN" altLang="en-US"/>
          </a:p>
        </p:txBody>
      </p:sp>
      <p:grpSp>
        <p:nvGrpSpPr>
          <p:cNvPr id="16" name="Group 15"/>
          <p:cNvGrpSpPr/>
          <p:nvPr/>
        </p:nvGrpSpPr>
        <p:grpSpPr>
          <a:xfrm>
            <a:off x="9003665" y="3859530"/>
            <a:ext cx="1156970" cy="1433830"/>
            <a:chOff x="8943" y="5759"/>
            <a:chExt cx="1822" cy="2258"/>
          </a:xfrm>
        </p:grpSpPr>
        <p:sp>
          <p:nvSpPr>
            <p:cNvPr id="10" name="Rectangles 9"/>
            <p:cNvSpPr/>
            <p:nvPr/>
          </p:nvSpPr>
          <p:spPr>
            <a:xfrm>
              <a:off x="8943" y="5759"/>
              <a:ext cx="1314" cy="67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b="1"/>
                <a:t>5</a:t>
              </a:r>
              <a:endParaRPr lang="en-US" b="1"/>
            </a:p>
          </p:txBody>
        </p:sp>
        <p:sp>
          <p:nvSpPr>
            <p:cNvPr id="13" name="Down Arrow 12"/>
            <p:cNvSpPr/>
            <p:nvPr/>
          </p:nvSpPr>
          <p:spPr>
            <a:xfrm>
              <a:off x="9343" y="6659"/>
              <a:ext cx="514" cy="135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14" name="Text Box 13"/>
            <p:cNvSpPr txBox="1"/>
            <p:nvPr/>
          </p:nvSpPr>
          <p:spPr>
            <a:xfrm>
              <a:off x="9857" y="6951"/>
              <a:ext cx="908" cy="580"/>
            </a:xfrm>
            <a:prstGeom prst="rect">
              <a:avLst/>
            </a:prstGeom>
            <a:noFill/>
          </p:spPr>
          <p:txBody>
            <a:bodyPr wrap="none" rtlCol="0">
              <a:spAutoFit/>
            </a:bodyPr>
            <a:p>
              <a:r>
                <a:rPr lang="en-US"/>
                <a:t>==</a:t>
              </a:r>
              <a:r>
                <a:rPr lang="x-none" altLang="en-US"/>
                <a:t>?</a:t>
              </a:r>
              <a:endParaRPr lang="x-none" altLang="en-US"/>
            </a:p>
          </p:txBody>
        </p:sp>
      </p:grpSp>
      <p:sp>
        <p:nvSpPr>
          <p:cNvPr id="19" name="Text Box 18"/>
          <p:cNvSpPr txBox="1"/>
          <p:nvPr/>
        </p:nvSpPr>
        <p:spPr>
          <a:xfrm>
            <a:off x="4381500" y="6011545"/>
            <a:ext cx="640080" cy="368300"/>
          </a:xfrm>
          <a:prstGeom prst="rect">
            <a:avLst/>
          </a:prstGeom>
          <a:noFill/>
        </p:spPr>
        <p:txBody>
          <a:bodyPr wrap="none" rtlCol="0">
            <a:spAutoFit/>
          </a:bodyPr>
          <a:p>
            <a:r>
              <a:rPr lang="zh-CN" altLang="en-US">
                <a:solidFill>
                  <a:schemeClr val="bg1">
                    <a:lumMod val="50000"/>
                  </a:schemeClr>
                </a:solidFill>
              </a:rPr>
              <a:t>地址</a:t>
            </a:r>
            <a:endParaRPr lang="zh-CN" altLang="en-US">
              <a:solidFill>
                <a:schemeClr val="bg1">
                  <a:lumMod val="50000"/>
                </a:schemeClr>
              </a:solidFill>
            </a:endParaRPr>
          </a:p>
        </p:txBody>
      </p:sp>
      <p:sp>
        <p:nvSpPr>
          <p:cNvPr id="20" name="Text Box 19"/>
          <p:cNvSpPr txBox="1"/>
          <p:nvPr/>
        </p:nvSpPr>
        <p:spPr>
          <a:xfrm>
            <a:off x="5932805" y="6007100"/>
            <a:ext cx="309880" cy="368300"/>
          </a:xfrm>
          <a:prstGeom prst="rect">
            <a:avLst/>
          </a:prstGeom>
          <a:noFill/>
        </p:spPr>
        <p:txBody>
          <a:bodyPr wrap="none" rtlCol="0">
            <a:spAutoFit/>
          </a:bodyPr>
          <a:p>
            <a:r>
              <a:rPr lang="x-none" altLang="en-US">
                <a:solidFill>
                  <a:schemeClr val="bg1">
                    <a:lumMod val="50000"/>
                  </a:schemeClr>
                </a:solidFill>
              </a:rPr>
              <a:t>a</a:t>
            </a:r>
            <a:endParaRPr lang="x-none" altLang="en-US">
              <a:solidFill>
                <a:schemeClr val="bg1">
                  <a:lumMod val="50000"/>
                </a:schemeClr>
              </a:solidFill>
            </a:endParaRPr>
          </a:p>
        </p:txBody>
      </p:sp>
      <p:sp>
        <p:nvSpPr>
          <p:cNvPr id="21" name="Text Box 20"/>
          <p:cNvSpPr txBox="1"/>
          <p:nvPr/>
        </p:nvSpPr>
        <p:spPr>
          <a:xfrm>
            <a:off x="6632575" y="6011545"/>
            <a:ext cx="570230" cy="368300"/>
          </a:xfrm>
          <a:prstGeom prst="rect">
            <a:avLst/>
          </a:prstGeom>
          <a:noFill/>
        </p:spPr>
        <p:txBody>
          <a:bodyPr wrap="none" rtlCol="0">
            <a:spAutoFit/>
          </a:bodyPr>
          <a:p>
            <a:r>
              <a:rPr lang="x-none" altLang="en-US">
                <a:solidFill>
                  <a:schemeClr val="bg1">
                    <a:lumMod val="50000"/>
                  </a:schemeClr>
                </a:solidFill>
              </a:rPr>
              <a:t>a+1</a:t>
            </a:r>
            <a:endParaRPr lang="x-none" altLang="en-US">
              <a:solidFill>
                <a:schemeClr val="bg1">
                  <a:lumMod val="50000"/>
                </a:schemeClr>
              </a:solidFill>
            </a:endParaRPr>
          </a:p>
        </p:txBody>
      </p:sp>
      <p:sp>
        <p:nvSpPr>
          <p:cNvPr id="22" name="Text Box 21"/>
          <p:cNvSpPr txBox="1"/>
          <p:nvPr/>
        </p:nvSpPr>
        <p:spPr>
          <a:xfrm>
            <a:off x="7466965" y="6007100"/>
            <a:ext cx="570230" cy="368300"/>
          </a:xfrm>
          <a:prstGeom prst="rect">
            <a:avLst/>
          </a:prstGeom>
          <a:noFill/>
        </p:spPr>
        <p:txBody>
          <a:bodyPr wrap="none" rtlCol="0">
            <a:spAutoFit/>
          </a:bodyPr>
          <a:p>
            <a:r>
              <a:rPr lang="x-none" altLang="en-US">
                <a:solidFill>
                  <a:schemeClr val="bg1">
                    <a:lumMod val="50000"/>
                  </a:schemeClr>
                </a:solidFill>
              </a:rPr>
              <a:t>a+2</a:t>
            </a:r>
            <a:endParaRPr lang="x-none" altLang="en-US">
              <a:solidFill>
                <a:schemeClr val="bg1">
                  <a:lumMod val="50000"/>
                </a:schemeClr>
              </a:solidFill>
            </a:endParaRPr>
          </a:p>
        </p:txBody>
      </p:sp>
      <p:sp>
        <p:nvSpPr>
          <p:cNvPr id="23" name="Text Box 22"/>
          <p:cNvSpPr txBox="1"/>
          <p:nvPr/>
        </p:nvSpPr>
        <p:spPr>
          <a:xfrm>
            <a:off x="8301355" y="6007100"/>
            <a:ext cx="570230" cy="368300"/>
          </a:xfrm>
          <a:prstGeom prst="rect">
            <a:avLst/>
          </a:prstGeom>
          <a:noFill/>
        </p:spPr>
        <p:txBody>
          <a:bodyPr wrap="none" rtlCol="0">
            <a:spAutoFit/>
          </a:bodyPr>
          <a:p>
            <a:r>
              <a:rPr lang="x-none" altLang="en-US">
                <a:solidFill>
                  <a:schemeClr val="bg1">
                    <a:lumMod val="50000"/>
                  </a:schemeClr>
                </a:solidFill>
              </a:rPr>
              <a:t>a+3</a:t>
            </a:r>
            <a:endParaRPr lang="x-none" altLang="en-US">
              <a:solidFill>
                <a:schemeClr val="bg1">
                  <a:lumMod val="50000"/>
                </a:schemeClr>
              </a:solidFill>
            </a:endParaRPr>
          </a:p>
        </p:txBody>
      </p:sp>
      <p:sp>
        <p:nvSpPr>
          <p:cNvPr id="24" name="Text Box 23"/>
          <p:cNvSpPr txBox="1"/>
          <p:nvPr/>
        </p:nvSpPr>
        <p:spPr>
          <a:xfrm>
            <a:off x="9135745" y="6007100"/>
            <a:ext cx="570230" cy="368300"/>
          </a:xfrm>
          <a:prstGeom prst="rect">
            <a:avLst/>
          </a:prstGeom>
          <a:noFill/>
        </p:spPr>
        <p:txBody>
          <a:bodyPr wrap="none" rtlCol="0">
            <a:spAutoFit/>
          </a:bodyPr>
          <a:p>
            <a:r>
              <a:rPr lang="x-none" altLang="en-US">
                <a:solidFill>
                  <a:schemeClr val="bg1">
                    <a:lumMod val="50000"/>
                  </a:schemeClr>
                </a:solidFill>
              </a:rPr>
              <a:t>a+4</a:t>
            </a:r>
            <a:endParaRPr lang="x-none" altLang="en-US">
              <a:solidFill>
                <a:schemeClr val="bg1">
                  <a:lumMod val="50000"/>
                </a:schemeClr>
              </a:solidFill>
            </a:endParaRPr>
          </a:p>
        </p:txBody>
      </p:sp>
      <p:sp>
        <p:nvSpPr>
          <p:cNvPr id="25" name="Text Box 24"/>
          <p:cNvSpPr txBox="1"/>
          <p:nvPr/>
        </p:nvSpPr>
        <p:spPr>
          <a:xfrm>
            <a:off x="9970135" y="6007100"/>
            <a:ext cx="570230" cy="368300"/>
          </a:xfrm>
          <a:prstGeom prst="rect">
            <a:avLst/>
          </a:prstGeom>
          <a:noFill/>
        </p:spPr>
        <p:txBody>
          <a:bodyPr wrap="none" rtlCol="0">
            <a:spAutoFit/>
          </a:bodyPr>
          <a:p>
            <a:r>
              <a:rPr lang="x-none" altLang="en-US">
                <a:solidFill>
                  <a:schemeClr val="bg1">
                    <a:lumMod val="50000"/>
                  </a:schemeClr>
                </a:solidFill>
              </a:rPr>
              <a:t>a+5</a:t>
            </a:r>
            <a:endParaRPr lang="x-none" altLang="en-US">
              <a:solidFill>
                <a:schemeClr val="bg1">
                  <a:lumMod val="50000"/>
                </a:schemeClr>
              </a:solidFill>
            </a:endParaRPr>
          </a:p>
        </p:txBody>
      </p:sp>
      <p:sp>
        <p:nvSpPr>
          <p:cNvPr id="26" name="Cross 25"/>
          <p:cNvSpPr/>
          <p:nvPr/>
        </p:nvSpPr>
        <p:spPr>
          <a:xfrm rot="18900000">
            <a:off x="5916930" y="5696585"/>
            <a:ext cx="340995" cy="340995"/>
          </a:xfrm>
          <a:prstGeom prst="plus">
            <a:avLst>
              <a:gd name="adj" fmla="val 43455"/>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7" name="Cross 26"/>
          <p:cNvSpPr/>
          <p:nvPr/>
        </p:nvSpPr>
        <p:spPr>
          <a:xfrm rot="18900000">
            <a:off x="6759575" y="5696585"/>
            <a:ext cx="340995" cy="340995"/>
          </a:xfrm>
          <a:prstGeom prst="plus">
            <a:avLst>
              <a:gd name="adj" fmla="val 43455"/>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8" name="Cross 27"/>
          <p:cNvSpPr/>
          <p:nvPr/>
        </p:nvSpPr>
        <p:spPr>
          <a:xfrm rot="18900000">
            <a:off x="7593965" y="5696585"/>
            <a:ext cx="340995" cy="340995"/>
          </a:xfrm>
          <a:prstGeom prst="plus">
            <a:avLst>
              <a:gd name="adj" fmla="val 43455"/>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9" name="Cross 28"/>
          <p:cNvSpPr/>
          <p:nvPr/>
        </p:nvSpPr>
        <p:spPr>
          <a:xfrm rot="18900000">
            <a:off x="8428355" y="5696585"/>
            <a:ext cx="340995" cy="340995"/>
          </a:xfrm>
          <a:prstGeom prst="plus">
            <a:avLst>
              <a:gd name="adj" fmla="val 43455"/>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32" name="L-Shape 31"/>
          <p:cNvSpPr/>
          <p:nvPr/>
        </p:nvSpPr>
        <p:spPr>
          <a:xfrm rot="18900000">
            <a:off x="9291320" y="5780405"/>
            <a:ext cx="303530" cy="140335"/>
          </a:xfrm>
          <a:prstGeom prst="corner">
            <a:avLst>
              <a:gd name="adj1" fmla="val 40746"/>
              <a:gd name="adj2" fmla="val 3879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14405</Words>
  <Application>WPS Presentation</Application>
  <PresentationFormat>宽屏</PresentationFormat>
  <Paragraphs>934</Paragraphs>
  <Slides>56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56</vt:i4>
      </vt:variant>
    </vt:vector>
  </HeadingPairs>
  <TitlesOfParts>
    <vt:vector size="69" baseType="lpstr">
      <vt:lpstr>Arial</vt:lpstr>
      <vt:lpstr>SimSun</vt:lpstr>
      <vt:lpstr>Wingdings</vt:lpstr>
      <vt:lpstr>Liberation Sans</vt:lpstr>
      <vt:lpstr>SimSun</vt:lpstr>
      <vt:lpstr>文泉驿微米黑</vt:lpstr>
      <vt:lpstr>Arial Black</vt:lpstr>
      <vt:lpstr>SimSun</vt:lpstr>
      <vt:lpstr>Microsoft YaHei</vt:lpstr>
      <vt:lpstr>Arial Unicode MS</vt:lpstr>
      <vt:lpstr>DroidSansMono Nerd Font</vt:lpstr>
      <vt:lpstr>Goha-Tibeb Zemen</vt:lpstr>
      <vt:lpstr>Office Theme</vt:lpstr>
      <vt:lpstr>从 C++ 的 map 容器 看 API 设计的通用思路</vt:lpstr>
      <vt:lpstr>PowerPoint 演示文稿</vt:lpstr>
      <vt:lpstr>PowerPoint 演示文稿</vt:lpstr>
      <vt:lpstr>课程安排</vt:lpstr>
      <vt:lpstr>第一章：API 还原论</vt:lpstr>
      <vt:lpstr>读取 map 元素</vt:lpstr>
      <vt:lpstr>vector 查找为什么低效</vt:lpstr>
      <vt:lpstr>set 容器为什么高效</vt:lpstr>
      <vt:lpstr>vector 查找为什么低效</vt:lpstr>
      <vt:lpstr>回顾 set 容器</vt:lpstr>
      <vt:lpstr>set 查找为什么高效</vt:lpstr>
      <vt:lpstr>set 查找为什么高效</vt:lpstr>
      <vt:lpstr>set 查找为什么高效</vt:lpstr>
      <vt:lpstr>set 查找为什么高效</vt:lpstr>
      <vt:lpstr>set 查找为什么高效</vt:lpstr>
      <vt:lpstr>set 查找为什么高效</vt:lpstr>
      <vt:lpstr>set 查找为什么高效</vt:lpstr>
      <vt:lpstr>set 查找为什么高效</vt:lpstr>
      <vt:lpstr>set 查找为什么高效</vt:lpstr>
      <vt:lpstr>set 查找为什么高效</vt:lpstr>
      <vt:lpstr>set 查找为什么高效</vt:lpstr>
      <vt:lpstr>set 查找为什么高效</vt:lpstr>
      <vt:lpstr>set 查找为什么高效</vt:lpstr>
      <vt:lpstr>set 查找为什么高效</vt:lpstr>
      <vt:lpstr>set 查找为什么高效</vt:lpstr>
      <vt:lpstr>PowerPoint 演示文稿</vt:lpstr>
      <vt:lpstr>第二章：读取与写入</vt:lpstr>
      <vt:lpstr>PowerPoint 演示文稿</vt:lpstr>
      <vt:lpstr>读取 map 元素</vt:lpstr>
      <vt:lpstr>读取 map 元素</vt:lpstr>
      <vt:lpstr>读取 map 元素</vt:lpstr>
      <vt:lpstr>读取元素1</vt:lpstr>
      <vt:lpstr>读取元素2</vt:lpstr>
      <vt:lpstr>从 map 中读取元素：C++ 和 Python 对比</vt:lpstr>
      <vt:lpstr>写入 map 元素</vt:lpstr>
      <vt:lpstr>写入 map 元素</vt:lpstr>
      <vt:lpstr>写入 map 元素</vt:lpstr>
      <vt:lpstr>插入元素1</vt:lpstr>
      <vt:lpstr>插入元素2</vt:lpstr>
      <vt:lpstr>往 map 中写入元素：C++ 和 Python 对比</vt:lpstr>
      <vt:lpstr>浅谈这种精分设计的原因</vt:lpstr>
      <vt:lpstr>深入理解 Python 中 [] 能自动区分是读是写的原理</vt:lpstr>
      <vt:lpstr>get 需要返回指针（或引用）</vt:lpstr>
      <vt:lpstr>get 需要返回指针（或引用）</vt:lpstr>
      <vt:lpstr>get 需要返回指针（或引用）</vt:lpstr>
      <vt:lpstr>自动，手动，半自动</vt:lpstr>
      <vt:lpstr>来点垃圾（回收）语言孝话</vt:lpstr>
      <vt:lpstr>C++ 和 Python 用法对比</vt:lpstr>
      <vt:lpstr>C++ 和 Python 用法对比（运算符重载展开成普通函数后）</vt:lpstr>
      <vt:lpstr>Java 病</vt:lpstr>
      <vt:lpstr>错误示范</vt:lpstr>
      <vt:lpstr>错误示范</vt:lpstr>
      <vt:lpstr>第三章：判断与删除</vt:lpstr>
      <vt:lpstr>map 常用函数不同情况下的行为分析</vt:lpstr>
      <vt:lpstr>第四章：实战与应用</vt:lpstr>
      <vt:lpstr>为什么异常是好的，小彭老师形象比喻</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bate</dc:creator>
  <cp:lastModifiedBy>bate</cp:lastModifiedBy>
  <cp:revision>345</cp:revision>
  <dcterms:created xsi:type="dcterms:W3CDTF">2023-01-24T17:23:44Z</dcterms:created>
  <dcterms:modified xsi:type="dcterms:W3CDTF">2023-01-24T17:23:44Z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