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76"/>
  </p:handoutMasterIdLst>
  <p:sldIdLst>
    <p:sldId id="256" r:id="rId3"/>
    <p:sldId id="263" r:id="rId4"/>
    <p:sldId id="258" r:id="rId5"/>
    <p:sldId id="262" r:id="rId6"/>
    <p:sldId id="264" r:id="rId7"/>
    <p:sldId id="266" r:id="rId8"/>
    <p:sldId id="260" r:id="rId9"/>
    <p:sldId id="259" r:id="rId10"/>
    <p:sldId id="271" r:id="rId11"/>
    <p:sldId id="267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3"/>
    <p:sldId id="279" r:id="rId24"/>
    <p:sldId id="280" r:id="rId25"/>
    <p:sldId id="283" r:id="rId26"/>
    <p:sldId id="281" r:id="rId27"/>
    <p:sldId id="288" r:id="rId28"/>
    <p:sldId id="289" r:id="rId29"/>
    <p:sldId id="290" r:id="rId30"/>
    <p:sldId id="291" r:id="rId31"/>
    <p:sldId id="292" r:id="rId32"/>
    <p:sldId id="298" r:id="rId33"/>
    <p:sldId id="293" r:id="rId34"/>
    <p:sldId id="369" r:id="rId35"/>
    <p:sldId id="399" r:id="rId36"/>
    <p:sldId id="294" r:id="rId37"/>
    <p:sldId id="295" r:id="rId38"/>
    <p:sldId id="297" r:id="rId39"/>
    <p:sldId id="326" r:id="rId40"/>
    <p:sldId id="342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67" r:id="rId49"/>
    <p:sldId id="368" r:id="rId50"/>
    <p:sldId id="402" r:id="rId51"/>
    <p:sldId id="401" r:id="rId52"/>
    <p:sldId id="433" r:id="rId53"/>
    <p:sldId id="435" r:id="rId54"/>
    <p:sldId id="434" r:id="rId55"/>
    <p:sldId id="436" r:id="rId56"/>
    <p:sldId id="437" r:id="rId57"/>
    <p:sldId id="438" r:id="rId58"/>
    <p:sldId id="432" r:id="rId59"/>
    <p:sldId id="400" r:id="rId60"/>
    <p:sldId id="304" r:id="rId61"/>
    <p:sldId id="305" r:id="rId62"/>
    <p:sldId id="308" r:id="rId63"/>
    <p:sldId id="309" r:id="rId64"/>
    <p:sldId id="310" r:id="rId65"/>
    <p:sldId id="313" r:id="rId66"/>
    <p:sldId id="314" r:id="rId67"/>
    <p:sldId id="315" r:id="rId68"/>
    <p:sldId id="316" r:id="rId69"/>
    <p:sldId id="317" r:id="rId70"/>
    <p:sldId id="319" r:id="rId71"/>
    <p:sldId id="320" r:id="rId72"/>
    <p:sldId id="321" r:id="rId73"/>
    <p:sldId id="324" r:id="rId74"/>
    <p:sldId id="287" r:id="rId7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3.png"/><Relationship Id="rId1" Type="http://schemas.openxmlformats.org/officeDocument/2006/relationships/image" Target="../media/image1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8.png"/><Relationship Id="rId1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C++ </a:t>
            </a:r>
            <a:r>
              <a:rPr lang="en-US" altLang="zh-CN"/>
              <a:t>STL </a:t>
            </a:r>
            <a:r>
              <a:rPr lang="zh-CN" altLang="en-US"/>
              <a:t>容器与算法全解析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</a:t>
            </a:r>
            <a:r>
              <a:rPr lang="en-US" altLang="zh-CN">
                <a:sym typeface="+mn-ea"/>
              </a:rPr>
              <a:t>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0030" y="1825625"/>
            <a:ext cx="5996940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的功能是长度可变的数组，他里面的数据存储在堆上。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是一个模板类，第一个模板参数是数组里元素的类型。</a:t>
            </a:r>
            <a:endParaRPr lang="zh-CN" altLang="en-US"/>
          </a:p>
          <a:p>
            <a:r>
              <a:rPr lang="zh-CN" altLang="en-US"/>
              <a:t>例如，声明一个元素是</a:t>
            </a:r>
            <a:r>
              <a:rPr lang="en-US" altLang="zh-CN"/>
              <a:t> int </a:t>
            </a:r>
            <a:r>
              <a:rPr lang="zh-CN" altLang="en-US"/>
              <a:t>类型的动态数组</a:t>
            </a:r>
            <a:r>
              <a:rPr lang="en-US" altLang="zh-CN"/>
              <a:t> a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87440" y="2474595"/>
            <a:ext cx="476885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zh-CN" altLang="en-US">
                <a:sym typeface="+mn-ea"/>
              </a:rPr>
              <a:t>构造函数和</a:t>
            </a:r>
            <a:r>
              <a:rPr lang="en-US" altLang="zh-CN">
                <a:sym typeface="+mn-ea"/>
              </a:rPr>
              <a:t> size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可以在构造时指定初始长度</a:t>
            </a:r>
            <a:r>
              <a:rPr lang="zh-CN"/>
              <a:t>。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explicit vector(size_t n);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例如，要创建一个长度为</a:t>
            </a:r>
            <a:r>
              <a:rPr lang="en-US" altLang="zh-CN"/>
              <a:t> 4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型数组：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之后可以通过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 a.size()</a:t>
            </a:r>
            <a:r>
              <a:rPr lang="en-US" altLang="zh-CN"/>
              <a:t> </a:t>
            </a:r>
            <a:r>
              <a:rPr lang="zh-CN" altLang="en-US"/>
              <a:t>获得数组的长度。</a:t>
            </a:r>
            <a:endParaRPr lang="zh-CN" altLang="en-US"/>
          </a:p>
          <a:p>
            <a:r>
              <a:rPr lang="zh-CN" altLang="en-US"/>
              <a:t>比如右边这段代码会得到</a:t>
            </a:r>
            <a:r>
              <a:rPr lang="en-US" altLang="zh-CN"/>
              <a:t> 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size()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6460" y="1918970"/>
            <a:ext cx="5273040" cy="3020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5" y="5266055"/>
            <a:ext cx="41338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operator[]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 altLang="en-US"/>
              <a:t>要访问</a:t>
            </a:r>
            <a:r>
              <a:rPr lang="en-US" altLang="zh-CN"/>
              <a:t> vector </a:t>
            </a:r>
            <a:r>
              <a:rPr lang="zh-CN" altLang="en-US"/>
              <a:t>里的元素，只需用</a:t>
            </a:r>
            <a:r>
              <a:rPr lang="en-US" altLang="zh-CN"/>
              <a:t> [] </a:t>
            </a:r>
            <a:r>
              <a:rPr lang="zh-CN" altLang="en-US"/>
              <a:t>运算符：</a:t>
            </a:r>
            <a:endParaRPr lang="zh-CN" altLang="en-US"/>
          </a:p>
          <a:p>
            <a:r>
              <a:rPr lang="zh-CN" altLang="en-US">
                <a:sym typeface="+mn-ea"/>
              </a:rPr>
              <a:t>例如</a:t>
            </a:r>
            <a:r>
              <a:rPr lang="en-US" altLang="zh-CN">
                <a:sym typeface="+mn-ea"/>
              </a:rPr>
              <a:t> a[0]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个元素（人类的第一个）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a[1] </a:t>
            </a:r>
            <a:r>
              <a:rPr lang="zh-CN" altLang="en-US"/>
              <a:t>访问第</a:t>
            </a:r>
            <a:r>
              <a:rPr lang="en-US" altLang="zh-CN"/>
              <a:t> 1 </a:t>
            </a:r>
            <a:r>
              <a:rPr lang="zh-CN" altLang="en-US"/>
              <a:t>个元素（人类的第二个）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695" y="5362575"/>
            <a:ext cx="4095750" cy="1495425"/>
          </a:xfrm>
          <a:prstGeom prst="rect">
            <a:avLst/>
          </a:prstGeom>
        </p:spPr>
      </p:pic>
      <p:pic>
        <p:nvPicPr>
          <p:cNvPr id="14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6275" y="1825625"/>
            <a:ext cx="5651500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</a:t>
            </a:r>
            <a:r>
              <a:rPr lang="en-US" altLang="zh-CN">
                <a:sym typeface="+mn-ea"/>
              </a:rPr>
              <a:t>[]</a:t>
            </a:r>
            <a:endParaRPr lang="en-US" altLang="zh-CN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0350" y="1825625"/>
            <a:ext cx="5568950" cy="4351655"/>
          </a:xfrm>
        </p:spPr>
        <p:txBody>
          <a:bodyPr/>
          <a:p>
            <a:r>
              <a:rPr lang="zh-CN">
                <a:sym typeface="+mn-ea"/>
              </a:rPr>
              <a:t>值得注意的是，</a:t>
            </a:r>
            <a:r>
              <a:rPr lang="en-US" altLang="zh-CN">
                <a:sym typeface="+mn-ea"/>
              </a:rPr>
              <a:t>[] </a:t>
            </a:r>
            <a:r>
              <a:rPr lang="zh-CN" altLang="en-US">
                <a:sym typeface="+mn-ea"/>
              </a:rPr>
              <a:t>运算符在索引超出数组大小时并不会直接报错，这是为了性能的考虑。</a:t>
            </a:r>
            <a:endParaRPr lang="zh-CN" altLang="en-US"/>
          </a:p>
          <a:p>
            <a:r>
              <a:rPr lang="zh-CN" altLang="en-US">
                <a:sym typeface="+mn-ea"/>
              </a:rPr>
              <a:t>如果你不小心用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访问了越界的索引，可能会覆盖掉别的变量导致程序行为异常，或是访问到操作系统未映射的区域导致奔溃。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const &amp;operator[](size_t i)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5090" y="5143500"/>
            <a:ext cx="4124325" cy="1714500"/>
          </a:xfrm>
          <a:prstGeom prst="rect">
            <a:avLst/>
          </a:prstGeom>
        </p:spPr>
      </p:pic>
      <p:pic>
        <p:nvPicPr>
          <p:cNvPr id="7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2145" y="1473835"/>
            <a:ext cx="5529580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665" y="5019040"/>
            <a:ext cx="8395335" cy="1838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>
                <a:sym typeface="+mn-ea"/>
              </a:rPr>
              <a:t>at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2075" y="1458595"/>
            <a:ext cx="5767070" cy="5179060"/>
          </a:xfrm>
        </p:spPr>
        <p:txBody>
          <a:bodyPr>
            <a:normAutofit lnSpcReduction="20000"/>
          </a:bodyPr>
          <a:p>
            <a:r>
              <a:rPr lang="zh-CN" altLang="en-US"/>
              <a:t>为了防止不小心越界，可以用</a:t>
            </a:r>
            <a:r>
              <a:rPr lang="en-US" altLang="zh-CN"/>
              <a:t> a.at(i) </a:t>
            </a:r>
            <a:r>
              <a:rPr lang="zh-CN" altLang="en-US"/>
              <a:t>替代</a:t>
            </a:r>
            <a:r>
              <a:rPr lang="en-US" altLang="zh-CN"/>
              <a:t> a[i]</a:t>
            </a:r>
            <a:r>
              <a:rPr lang="zh-CN" altLang="en-US"/>
              <a:t>，</a:t>
            </a:r>
            <a:r>
              <a:rPr lang="en-US" altLang="zh-CN"/>
              <a:t>at </a:t>
            </a:r>
            <a:r>
              <a:rPr lang="zh-CN" altLang="en-US"/>
              <a:t>函数会检测索引</a:t>
            </a:r>
            <a:r>
              <a:rPr lang="en-US" altLang="zh-CN"/>
              <a:t> i </a:t>
            </a:r>
            <a:r>
              <a:rPr lang="zh-CN" altLang="en-US"/>
              <a:t>是否越界，如果他发现索引</a:t>
            </a:r>
            <a:r>
              <a:rPr lang="en-US" altLang="zh-CN"/>
              <a:t> i &gt;= a.size() </a:t>
            </a:r>
            <a:r>
              <a:rPr lang="zh-CN" altLang="en-US"/>
              <a:t>则会抛出异常</a:t>
            </a:r>
            <a:r>
              <a:rPr lang="en-US" altLang="zh-CN"/>
              <a:t> std::out_of_range </a:t>
            </a:r>
            <a:r>
              <a:rPr lang="zh-CN" altLang="en-US"/>
              <a:t>让程序提前终止（或者被</a:t>
            </a:r>
            <a:r>
              <a:rPr lang="en-US" altLang="zh-CN"/>
              <a:t> try-catch </a:t>
            </a:r>
            <a:r>
              <a:rPr lang="zh-CN" altLang="en-US"/>
              <a:t>捕获），配合任意一款调试器，就可以很快速地定位到出错点。</a:t>
            </a:r>
            <a:endParaRPr lang="zh-CN" altLang="en-US"/>
          </a:p>
          <a:p>
            <a:r>
              <a:rPr lang="zh-CN" altLang="en-US"/>
              <a:t>不过</a:t>
            </a:r>
            <a:r>
              <a:rPr lang="en-US" altLang="zh-CN"/>
              <a:t> at </a:t>
            </a:r>
            <a:r>
              <a:rPr lang="zh-CN" altLang="en-US"/>
              <a:t>需要额外检测下标是否越界，虽然更安全方便调试，但和</a:t>
            </a:r>
            <a:r>
              <a:rPr lang="en-US" altLang="zh-CN">
                <a:sym typeface="+mn-ea"/>
              </a:rPr>
              <a:t> [] </a:t>
            </a:r>
            <a:r>
              <a:rPr lang="zh-CN" altLang="en-US">
                <a:sym typeface="+mn-ea"/>
              </a:rPr>
              <a:t>相比</a:t>
            </a:r>
            <a:r>
              <a:rPr lang="zh-CN" altLang="en-US"/>
              <a:t>有一定性能损失。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&amp;at(size_t i);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&amp;at(size_t i) const;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9145" y="1624965"/>
            <a:ext cx="5713095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operator[]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310" y="1611630"/>
            <a:ext cx="5507990" cy="4780280"/>
          </a:xfrm>
        </p:spPr>
        <p:txBody>
          <a:bodyPr>
            <a:normAutofit lnSpcReduction="20000"/>
          </a:bodyPr>
          <a:p>
            <a:r>
              <a:rPr lang="en-US"/>
              <a:t>[] </a:t>
            </a:r>
            <a:r>
              <a:rPr lang="zh-CN" altLang="en-US"/>
              <a:t>和</a:t>
            </a:r>
            <a:r>
              <a:rPr lang="en-US" altLang="zh-CN"/>
              <a:t> at </a:t>
            </a:r>
            <a:r>
              <a:rPr lang="zh-CN" altLang="en-US"/>
              <a:t>除了可以读取元素，还可以写入。</a:t>
            </a:r>
            <a:endParaRPr lang="zh-CN" altLang="en-US"/>
          </a:p>
          <a:p>
            <a:r>
              <a:rPr lang="zh-CN" altLang="en-US"/>
              <a:t>这是因为他们返回的是元素的引用</a:t>
            </a:r>
            <a:r>
              <a:rPr lang="en-US" altLang="zh-CN"/>
              <a:t> int&amp;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例如给第</a:t>
            </a:r>
            <a:r>
              <a:rPr lang="en-US" altLang="zh-CN"/>
              <a:t> i </a:t>
            </a:r>
            <a:r>
              <a:rPr lang="zh-CN" altLang="en-US"/>
              <a:t>个元素赋值</a:t>
            </a:r>
            <a:r>
              <a:rPr lang="en-US" altLang="zh-CN"/>
              <a:t> val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a[i] = val;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读取第</a:t>
            </a:r>
            <a:r>
              <a:rPr lang="en-US" altLang="zh-CN"/>
              <a:t> i </a:t>
            </a:r>
            <a:r>
              <a:rPr lang="zh-CN" altLang="en-US"/>
              <a:t>个元素并打印：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cout &lt;&lt; a[i] &lt;&lt; endl;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&amp;operator[](size_t i)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&amp;operator[](size_t i) const noexcept;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1200" y="769620"/>
            <a:ext cx="5561330" cy="4542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/>
              <a:t>除了先指定大小再一个个构造之外，还可以直接利用初始化列表（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新特性</a:t>
            </a:r>
            <a:r>
              <a:rPr lang="zh-CN"/>
              <a:t>）在构造时就初始化其中元素的值。</a:t>
            </a:r>
            <a:endParaRPr lang="zh-CN"/>
          </a:p>
          <a:p>
            <a:r>
              <a:rPr lang="zh-CN"/>
              <a:t>例如创建具有</a:t>
            </a:r>
            <a:r>
              <a:rPr lang="en-US" altLang="zh-CN"/>
              <a:t> 6, 1, 7, 4 </a:t>
            </a:r>
            <a:r>
              <a:rPr lang="zh-CN" altLang="en-US"/>
              <a:t>四个元素的</a:t>
            </a:r>
            <a:r>
              <a:rPr lang="en-US" altLang="zh-CN"/>
              <a:t> vector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和刚刚先创建再赋值的方法相比更直观。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3440" y="1685925"/>
            <a:ext cx="5276850" cy="3500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611630"/>
            <a:ext cx="5181600" cy="4780280"/>
          </a:xfrm>
        </p:spPr>
        <p:txBody>
          <a:bodyPr>
            <a:normAutofit lnSpcReduction="20000"/>
          </a:bodyPr>
          <a:p>
            <a:r>
              <a:rPr lang="zh-CN" altLang="en-US"/>
              <a:t>初始化表达式的等号可以写也可以不写：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{6, 1, 7, 4};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a{6, 1, 7, 4};</a:t>
            </a:r>
            <a:endParaRPr lang="en-US" altLang="zh-CN"/>
          </a:p>
          <a:p>
            <a:r>
              <a:rPr lang="zh-CN" altLang="en-US"/>
              <a:t>都是等价的。</a:t>
            </a:r>
            <a:endParaRPr lang="en-US" alt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4940" y="5419725"/>
            <a:ext cx="4133850" cy="14382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975" y="1611630"/>
            <a:ext cx="535178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470" y="1459230"/>
            <a:ext cx="5274310" cy="5085080"/>
          </a:xfrm>
        </p:spPr>
        <p:txBody>
          <a:bodyPr>
            <a:normAutofit lnSpcReduction="20000"/>
          </a:bodyPr>
          <a:p>
            <a:r>
              <a:rPr lang="zh-CN" altLang="en-US"/>
              <a:t>注意，这意味着如果用花括号的</a:t>
            </a:r>
            <a:r>
              <a:rPr lang="en-US" altLang="zh-CN"/>
              <a:t> {4} </a:t>
            </a:r>
            <a:r>
              <a:rPr lang="zh-CN" altLang="en-US"/>
              <a:t>初始化：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如果需要长度为</a:t>
            </a:r>
            <a:r>
              <a:rPr lang="en-US" altLang="zh-CN"/>
              <a:t> 4</a:t>
            </a:r>
            <a:r>
              <a:rPr lang="zh-CN" altLang="en-US"/>
              <a:t>，元素全部为</a:t>
            </a:r>
            <a:r>
              <a:rPr lang="en-US" altLang="zh-CN"/>
              <a:t> 0 </a:t>
            </a:r>
            <a:r>
              <a:rPr lang="zh-CN" altLang="en-US"/>
              <a:t>的数组，必须用圆括号</a:t>
            </a:r>
            <a:r>
              <a:rPr lang="en-US" altLang="zh-CN"/>
              <a:t> () </a:t>
            </a:r>
            <a:r>
              <a:rPr lang="zh-CN" altLang="en-US"/>
              <a:t>而不是花括号</a:t>
            </a:r>
            <a:r>
              <a:rPr lang="en-US" altLang="zh-CN"/>
              <a:t> {}</a:t>
            </a:r>
            <a:r>
              <a:rPr lang="zh-CN" altLang="en-US"/>
              <a:t>，这样才能保证调用他的显式（</a:t>
            </a:r>
            <a:r>
              <a:rPr lang="en-US" altLang="zh-CN"/>
              <a:t>explicit</a:t>
            </a:r>
            <a:r>
              <a:rPr lang="zh-CN" altLang="en-US"/>
              <a:t>）构造函数：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78145" y="2561590"/>
            <a:ext cx="6330950" cy="3042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0" y="5944235"/>
            <a:ext cx="41148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155" y="2209165"/>
            <a:ext cx="5685155" cy="346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5819775"/>
            <a:ext cx="41529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标准库五大件：容器（</a:t>
            </a:r>
            <a:r>
              <a:rPr lang="en-US" altLang="zh-CN"/>
              <a:t>container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094230" y="4620895"/>
            <a:ext cx="85852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757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" y="1500505"/>
            <a:ext cx="5728970" cy="508508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这在对于只能用花括号初始化的类成员来说，就有很大问题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a{4};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/>
              <a:t>会得到长度为</a:t>
            </a:r>
            <a:r>
              <a:rPr lang="en-US" altLang="zh-CN"/>
              <a:t> 1 </a:t>
            </a:r>
            <a:r>
              <a:rPr lang="zh-CN" altLang="en-US"/>
              <a:t>只有一个元素</a:t>
            </a:r>
            <a:r>
              <a:rPr lang="en-US" altLang="zh-CN"/>
              <a:t> 4 </a:t>
            </a:r>
            <a:r>
              <a:rPr lang="zh-CN" altLang="en-US"/>
              <a:t>的数组。</a:t>
            </a:r>
            <a:endParaRPr lang="zh-CN" altLang="en-US"/>
          </a:p>
          <a:p>
            <a:r>
              <a:rPr lang="zh-CN" altLang="en-US"/>
              <a:t>但还是可以用这种写法强制调用显式构造函数：</a:t>
            </a:r>
            <a:endParaRPr lang="en-US" alt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vector&lt;int&gt;(4);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会得到长度为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元素全为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的数组。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vector(initializer_list&lt;int&gt; list);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27700" y="2176145"/>
            <a:ext cx="5854700" cy="3528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710" y="5895975"/>
            <a:ext cx="4109720" cy="9721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825625"/>
            <a:ext cx="5181600" cy="4351338"/>
          </a:xfrm>
        </p:spPr>
        <p:txBody>
          <a:bodyPr/>
          <a:p>
            <a:r>
              <a:rPr lang="zh-CN" altLang="en-US"/>
              <a:t>添加一个运算符重载用于打印</a:t>
            </a:r>
            <a:r>
              <a:rPr lang="en-US" altLang="zh-CN"/>
              <a:t> vector </a:t>
            </a:r>
            <a:r>
              <a:rPr lang="zh-CN" altLang="en-US"/>
              <a:t>类型。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26715"/>
            <a:ext cx="3106420" cy="2802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7550" y="500380"/>
            <a:ext cx="612140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en-US" altLang="zh-CN"/>
              <a:t>vector </a:t>
            </a:r>
            <a:r>
              <a:rPr lang="zh-CN" altLang="en-US"/>
              <a:t>的这个显式构造函数，默认会把所有元素都初始化为</a:t>
            </a:r>
            <a:r>
              <a:rPr lang="en-US" altLang="zh-CN"/>
              <a:t> 0</a:t>
            </a:r>
            <a:r>
              <a:rPr lang="zh-CN" altLang="en-US"/>
              <a:t>（不必手动去</a:t>
            </a:r>
            <a:r>
              <a:rPr lang="en-US" altLang="zh-CN"/>
              <a:t> memset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如果是其他自定义类，则会调用元素的默认构造函数（例如：数字类型会初始化为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string </a:t>
            </a:r>
            <a:r>
              <a:rPr lang="zh-CN" altLang="en-US"/>
              <a:t>会初始化为空字符串，指针类型会初始化为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n);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1790" y="2068195"/>
            <a:ext cx="3741420" cy="3375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5756910"/>
            <a:ext cx="417195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：构造函数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74055" cy="4351655"/>
          </a:xfrm>
        </p:spPr>
        <p:txBody>
          <a:bodyPr/>
          <a:p>
            <a:r>
              <a:rPr lang="zh-CN" altLang="en-US">
                <a:sym typeface="+mn-ea"/>
              </a:rPr>
              <a:t>这个显式构造函数</a:t>
            </a:r>
            <a:r>
              <a:rPr lang="zh-CN"/>
              <a:t>还可以指定第二个参数，这样就可以用</a:t>
            </a:r>
            <a:r>
              <a:rPr lang="en-US" altLang="zh-CN"/>
              <a:t> 0 </a:t>
            </a:r>
            <a:r>
              <a:rPr lang="zh-CN" altLang="en-US"/>
              <a:t>以外的值初始化整个数组了。</a:t>
            </a:r>
            <a:endParaRPr lang="zh-CN" altLang="en-US"/>
          </a:p>
          <a:p>
            <a:r>
              <a:rPr lang="zh-CN" altLang="en-US"/>
              <a:t>比如要创建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233 </a:t>
            </a:r>
            <a:r>
              <a:rPr lang="zh-CN" altLang="en-US"/>
              <a:t>组成的数组就可以写：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/>
              <a:t>等价于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vector&lt;int&gt; a = {233, 233, 233, 233};</a:t>
            </a:r>
            <a:endParaRPr lang="zh-CN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explicit vector(size_t n, int const &amp;val);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1130" y="5748020"/>
            <a:ext cx="4143375" cy="695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0330" y="2238375"/>
            <a:ext cx="4244340" cy="3218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 altLang="en-US"/>
              <a:t>除了可以在构造函数中指定数组的大小，还可以之后再通过</a:t>
            </a:r>
            <a:r>
              <a:rPr lang="en-US" altLang="zh-CN"/>
              <a:t> resize </a:t>
            </a:r>
            <a:r>
              <a:rPr lang="zh-CN" altLang="en-US"/>
              <a:t>函数设置大小。</a:t>
            </a:r>
            <a:endParaRPr lang="zh-CN" altLang="en-US"/>
          </a:p>
          <a:p>
            <a:r>
              <a:rPr lang="zh-CN" altLang="en-US"/>
              <a:t>这在无法一开始就指定大小的情况下非常方便。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08470" y="1078230"/>
            <a:ext cx="3526790" cy="3884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80" y="5354955"/>
            <a:ext cx="4916805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10000"/>
          </a:bodyPr>
          <a:p>
            <a:r>
              <a:rPr lang="zh-CN"/>
              <a:t>当然，</a:t>
            </a:r>
            <a:r>
              <a:rPr lang="en-US" altLang="zh-CN"/>
              <a:t>resize </a:t>
            </a:r>
            <a:r>
              <a:rPr lang="zh-CN" altLang="en-US"/>
              <a:t>也有一个接受第二参数的重载，他会用这个参数的值填充所有新建的元素。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, int const &amp;val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9495" y="5314950"/>
            <a:ext cx="4904740" cy="11353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1160" y="1213485"/>
            <a:ext cx="3661410" cy="3775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</a:t>
            </a:r>
            <a:r>
              <a:rPr lang="en-US" altLang="zh-CN" b="1"/>
              <a:t> 0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0, 0};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840" y="5368925"/>
            <a:ext cx="4464050" cy="9842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95" y="1853565"/>
            <a:ext cx="358394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 resize(n) </a:t>
            </a:r>
            <a:r>
              <a:rPr lang="zh-CN" altLang="en-US">
                <a:sym typeface="+mn-ea"/>
              </a:rPr>
              <a:t>的时候，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，则他</a:t>
            </a:r>
            <a:r>
              <a:rPr lang="zh-CN" b="1">
                <a:sym typeface="+mn-ea"/>
              </a:rPr>
              <a:t>会删除多出来的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1885" y="1861185"/>
            <a:ext cx="4760595" cy="313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的时候，</a:t>
            </a:r>
            <a:r>
              <a:rPr lang="zh-CN"/>
              <a:t>如果数组里面不足</a:t>
            </a:r>
            <a:r>
              <a:rPr lang="en-US" altLang="zh-CN"/>
              <a:t> n </a:t>
            </a:r>
            <a:r>
              <a:rPr lang="zh-CN" altLang="en-US"/>
              <a:t>个</a:t>
            </a:r>
            <a:r>
              <a:rPr lang="zh-CN"/>
              <a:t>元素，假设是</a:t>
            </a:r>
            <a:r>
              <a:rPr lang="en-US" altLang="zh-CN"/>
              <a:t> m </a:t>
            </a:r>
            <a:r>
              <a:rPr lang="zh-CN" altLang="en-US"/>
              <a:t>个</a:t>
            </a:r>
            <a:r>
              <a:rPr lang="zh-CN"/>
              <a:t>，则他</a:t>
            </a:r>
            <a:r>
              <a:rPr lang="zh-CN" altLang="en-US" b="1"/>
              <a:t>只会用第二个参数</a:t>
            </a:r>
            <a:r>
              <a:rPr lang="en-US" altLang="zh-CN" b="1"/>
              <a:t> val </a:t>
            </a:r>
            <a:r>
              <a:rPr lang="zh-CN" altLang="en-US" b="1"/>
              <a:t>填充新增的</a:t>
            </a:r>
            <a:r>
              <a:rPr lang="en-US" altLang="zh-CN" b="1"/>
              <a:t> n - m </a:t>
            </a:r>
            <a:r>
              <a:rPr lang="zh-CN" altLang="en-US" b="1"/>
              <a:t>个元素</a:t>
            </a:r>
            <a:r>
              <a:rPr lang="zh-CN" altLang="en-US"/>
              <a:t>，前</a:t>
            </a:r>
            <a:r>
              <a:rPr lang="en-US" altLang="zh-CN"/>
              <a:t> m </a:t>
            </a:r>
            <a:r>
              <a:rPr lang="zh-CN" altLang="en-US"/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233, 233};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0270" y="5213350"/>
            <a:ext cx="2663825" cy="12954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1975" y="1795780"/>
            <a:ext cx="3319780" cy="32664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resize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25625"/>
            <a:ext cx="5539740" cy="4351655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调用第二个重载</a:t>
            </a:r>
            <a:r>
              <a:rPr lang="en-US" altLang="zh-CN">
                <a:sym typeface="+mn-ea"/>
              </a:rPr>
              <a:t> resize(n, val) </a:t>
            </a:r>
            <a:r>
              <a:rPr lang="zh-CN" altLang="en-US">
                <a:sym typeface="+mn-ea"/>
              </a:rPr>
              <a:t>的时候</a:t>
            </a:r>
            <a:r>
              <a:rPr lang="zh-CN" altLang="en-US">
                <a:sym typeface="+mn-ea"/>
              </a:rPr>
              <a:t>，</a:t>
            </a:r>
            <a:r>
              <a:rPr lang="zh-CN">
                <a:sym typeface="+mn-ea"/>
              </a:rPr>
              <a:t>如果数组已有超过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元素，假设是</a:t>
            </a:r>
            <a:r>
              <a:rPr lang="en-US" altLang="zh-CN">
                <a:sym typeface="+mn-ea"/>
              </a:rPr>
              <a:t> m </a:t>
            </a:r>
            <a:r>
              <a:rPr lang="zh-CN" altLang="en-US">
                <a:sym typeface="+mn-ea"/>
              </a:rPr>
              <a:t>个</a:t>
            </a:r>
            <a:r>
              <a:rPr lang="zh-CN">
                <a:sym typeface="+mn-ea"/>
              </a:rPr>
              <a:t>，则第二参数</a:t>
            </a:r>
            <a:r>
              <a:rPr lang="en-US" altLang="zh-CN">
                <a:sym typeface="+mn-ea"/>
              </a:rPr>
              <a:t> val </a:t>
            </a:r>
            <a:r>
              <a:rPr lang="zh-CN">
                <a:sym typeface="+mn-ea"/>
              </a:rPr>
              <a:t>会被无视，</a:t>
            </a:r>
            <a:r>
              <a:rPr lang="zh-CN" b="1">
                <a:sym typeface="+mn-ea"/>
              </a:rPr>
              <a:t>删除多出来的</a:t>
            </a:r>
            <a:r>
              <a:rPr lang="en-US" altLang="zh-CN" b="1">
                <a:sym typeface="+mn-ea"/>
              </a:rPr>
              <a:t> m - n </a:t>
            </a:r>
            <a:r>
              <a:rPr lang="zh-CN" altLang="en-US" b="1">
                <a:sym typeface="+mn-ea"/>
              </a:rPr>
              <a:t>个元素</a:t>
            </a:r>
            <a:r>
              <a:rPr lang="zh-CN" altLang="en-US">
                <a:sym typeface="+mn-ea"/>
              </a:rPr>
              <a:t>，前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个元素会保持不变。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4, 5, 6};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a.resize(4, 233);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3, 4};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resize(size_t n, int const &amp;val);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0" y="5354320"/>
            <a:ext cx="4469130" cy="10534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2165" y="1384935"/>
            <a:ext cx="5358765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标准库五大件：迭代器（</a:t>
            </a:r>
            <a:r>
              <a:rPr lang="en-US" altLang="zh-CN"/>
              <a:t>iterator</a:t>
            </a:r>
            <a:r>
              <a:rPr lang="zh-CN"/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73625" y="4926965"/>
            <a:ext cx="6692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17615" y="4926965"/>
            <a:ext cx="50228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735" y="2743835"/>
            <a:ext cx="10001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小彭老师的</a:t>
            </a:r>
            <a:r>
              <a:rPr lang="en-US" altLang="zh-CN"/>
              <a:t> IDE </a:t>
            </a:r>
            <a:r>
              <a:rPr lang="zh-CN" altLang="en-US"/>
              <a:t>对</a:t>
            </a:r>
            <a:r>
              <a:rPr lang="en-US" altLang="zh-CN"/>
              <a:t> resize </a:t>
            </a:r>
            <a:r>
              <a:rPr lang="zh-CN" altLang="en-US"/>
              <a:t>的解释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2000885"/>
            <a:ext cx="85915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clear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vector </a:t>
            </a:r>
            <a:r>
              <a:rPr lang="zh-CN" altLang="en-US"/>
              <a:t>的</a:t>
            </a:r>
            <a:r>
              <a:rPr lang="en-US" altLang="zh-CN"/>
              <a:t> clear </a:t>
            </a:r>
            <a:r>
              <a:rPr lang="zh-CN" altLang="en-US"/>
              <a:t>函数可以</a:t>
            </a:r>
            <a:r>
              <a:rPr lang="zh-CN" altLang="en-US" b="1"/>
              <a:t>清空该数组</a:t>
            </a:r>
            <a:r>
              <a:rPr lang="zh-CN" altLang="en-US"/>
              <a:t>，也就相当于把长度设为零，变成空数组。例如：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a.clear();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a.resize(0);   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 a = {};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通常用于后面需要重新</a:t>
            </a:r>
            <a:r>
              <a:rPr lang="en-US" altLang="zh-CN">
                <a:sym typeface="+mn-ea"/>
              </a:rPr>
              <a:t> push_back</a:t>
            </a:r>
            <a:r>
              <a:rPr lang="zh-CN" altLang="en-US">
                <a:sym typeface="+mn-ea"/>
              </a:rPr>
              <a:t>，因此可以</a:t>
            </a:r>
            <a:r>
              <a:rPr lang="en-US" altLang="zh-CN">
                <a:sym typeface="+mn-ea"/>
              </a:rPr>
              <a:t> clear </a:t>
            </a:r>
            <a:r>
              <a:rPr lang="zh-CN" altLang="en-US">
                <a:sym typeface="+mn-ea"/>
              </a:rPr>
              <a:t>来把数组设为空。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clear() noexcept;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04890" y="2241550"/>
            <a:ext cx="5160010" cy="237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5024755"/>
            <a:ext cx="484505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clear </a:t>
            </a:r>
            <a:r>
              <a:rPr lang="zh-CN" altLang="en-US">
                <a:sym typeface="+mn-ea"/>
              </a:rPr>
              <a:t>配合</a:t>
            </a:r>
            <a:r>
              <a:rPr lang="en-US" altLang="zh-CN">
                <a:sym typeface="+mn-ea"/>
              </a:rPr>
              <a:t> resize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resize </a:t>
            </a:r>
            <a:r>
              <a:rPr lang="zh-CN" altLang="en-US"/>
              <a:t>会保留原数组的前面部分不变，只在后面填充上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如果需要把原数组前面的部分也填充上</a:t>
            </a:r>
            <a:r>
              <a:rPr lang="en-US" altLang="zh-CN"/>
              <a:t> 0</a:t>
            </a:r>
            <a:r>
              <a:rPr lang="zh-CN" altLang="en-US"/>
              <a:t>，可以</a:t>
            </a:r>
            <a:r>
              <a:rPr lang="zh-CN" altLang="en-US" b="1"/>
              <a:t>先</a:t>
            </a:r>
            <a:r>
              <a:rPr lang="en-US" altLang="zh-CN" b="1"/>
              <a:t> clear </a:t>
            </a:r>
            <a:r>
              <a:rPr lang="zh-CN" altLang="en-US" b="1"/>
              <a:t>再</a:t>
            </a:r>
            <a:r>
              <a:rPr lang="en-US" altLang="zh-CN" b="1"/>
              <a:t> resize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这是一个常见的组合。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clear() noexcept;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6045" y="1654175"/>
            <a:ext cx="4274820" cy="2976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5" y="5094605"/>
            <a:ext cx="5026660" cy="11849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push_back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著名的</a:t>
            </a:r>
            <a:r>
              <a:rPr lang="en-US" altLang="zh-CN"/>
              <a:t> push_back </a:t>
            </a:r>
            <a:r>
              <a:rPr lang="zh-CN" altLang="en-US"/>
              <a:t>函数，他可以</a:t>
            </a:r>
            <a:r>
              <a:rPr lang="zh-CN" altLang="en-US" b="1"/>
              <a:t>在数组的末尾追加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a.push_back(3);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push_back(int const &amp;val);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void push_back(int &amp;&amp;val);  // C++11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新增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145" y="5219065"/>
            <a:ext cx="4890770" cy="12026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1775" y="2204085"/>
            <a:ext cx="420751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pop_back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/>
              <a:t>而</a:t>
            </a:r>
            <a:r>
              <a:rPr lang="en-US" altLang="zh-CN"/>
              <a:t> pop_back </a:t>
            </a:r>
            <a:r>
              <a:rPr lang="zh-CN" altLang="en-US"/>
              <a:t>函数则是和</a:t>
            </a:r>
            <a:r>
              <a:rPr lang="en-US" altLang="zh-CN"/>
              <a:t> push_back </a:t>
            </a:r>
            <a:r>
              <a:rPr lang="zh-CN" altLang="en-US"/>
              <a:t>唱反调，他是</a:t>
            </a:r>
            <a:r>
              <a:rPr lang="zh-CN" altLang="en-US" b="1"/>
              <a:t>在数组的末尾删除</a:t>
            </a:r>
            <a:r>
              <a:rPr lang="zh-CN" altLang="en-US"/>
              <a:t>一个数。例如：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2, 3};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a.pop_back();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vector&lt;int&gt; a = {1, 2};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void pop_back() noexcept;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4430" y="2178685"/>
            <a:ext cx="4900930" cy="2500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05" y="5066030"/>
            <a:ext cx="2811780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back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要注意的是</a:t>
            </a:r>
            <a:r>
              <a:rPr lang="en-US" altLang="zh-CN"/>
              <a:t> pop_back </a:t>
            </a:r>
            <a:r>
              <a:rPr lang="zh-CN" altLang="en-US"/>
              <a:t>函数的返回类型是</a:t>
            </a:r>
            <a:r>
              <a:rPr lang="en-US" altLang="zh-CN"/>
              <a:t> void</a:t>
            </a:r>
            <a:r>
              <a:rPr lang="zh-CN" altLang="en-US"/>
              <a:t>，也就是没有返回值，如果需要获取删除的值，可以在</a:t>
            </a:r>
            <a:r>
              <a:rPr lang="en-US" altLang="zh-CN"/>
              <a:t> pop_back() </a:t>
            </a:r>
            <a:r>
              <a:rPr lang="zh-CN" altLang="en-US"/>
              <a:t>之前先通过</a:t>
            </a:r>
            <a:r>
              <a:rPr lang="en-US" altLang="zh-CN"/>
              <a:t> back() </a:t>
            </a:r>
            <a:r>
              <a:rPr lang="zh-CN" altLang="en-US" b="1"/>
              <a:t>获取末尾元素的值</a:t>
            </a:r>
            <a:r>
              <a:rPr lang="zh-CN" altLang="en-US"/>
              <a:t>，实现</a:t>
            </a:r>
            <a:r>
              <a:rPr lang="en-US" altLang="zh-CN"/>
              <a:t> pop 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a.back();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a[a.size() - 1]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&amp;back()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&amp;back()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945" y="4948555"/>
            <a:ext cx="2756535" cy="17640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825625"/>
            <a:ext cx="507809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front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和</a:t>
            </a:r>
            <a:r>
              <a:rPr lang="en-US" altLang="zh-CN"/>
              <a:t> back() </a:t>
            </a:r>
            <a:r>
              <a:rPr lang="zh-CN" altLang="en-US"/>
              <a:t>相对的还有一个</a:t>
            </a:r>
            <a:r>
              <a:rPr lang="en-US" altLang="zh-CN"/>
              <a:t> front()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back() </a:t>
            </a:r>
            <a:r>
              <a:rPr lang="zh-CN" altLang="en-US"/>
              <a:t>返回</a:t>
            </a:r>
            <a:r>
              <a:rPr lang="zh-CN" altLang="en-US" b="1"/>
              <a:t>末尾元素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a[a.size() - 1]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front() </a:t>
            </a:r>
            <a:r>
              <a:rPr lang="zh-CN" altLang="en-US"/>
              <a:t>返回</a:t>
            </a:r>
            <a:r>
              <a:rPr lang="zh-CN" altLang="en-US" b="1"/>
              <a:t>首个元素</a:t>
            </a:r>
            <a:r>
              <a:rPr lang="zh-CN" altLang="en-US"/>
              <a:t>的引用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a[0]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a.front();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a[0]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&amp;front() noexcept;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&amp;front() const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noexcept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;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8140" y="2838450"/>
            <a:ext cx="6289040" cy="20142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20" y="4965065"/>
            <a:ext cx="2545080" cy="17513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data() </a:t>
            </a:r>
            <a:r>
              <a:rPr lang="zh-CN" altLang="en-US">
                <a:sym typeface="+mn-ea"/>
              </a:rPr>
              <a:t>获取首地址指针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784985"/>
            <a:ext cx="5293995" cy="4433570"/>
          </a:xfrm>
        </p:spPr>
        <p:txBody>
          <a:bodyPr/>
          <a:p>
            <a:r>
              <a:rPr lang="en-US" altLang="zh-CN"/>
              <a:t>data() </a:t>
            </a:r>
            <a:r>
              <a:rPr lang="zh-CN" altLang="en-US"/>
              <a:t>会返回指向数组中</a:t>
            </a:r>
            <a:r>
              <a:rPr lang="zh-CN" altLang="en-US" b="1"/>
              <a:t>首个元素的指针</a:t>
            </a:r>
            <a:r>
              <a:rPr lang="zh-CN" altLang="en-US"/>
              <a:t>，也就是等价于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&amp;a[0]</a:t>
            </a:r>
            <a:r>
              <a:rPr lang="zh-CN" altLang="en-US"/>
              <a:t>。由于</a:t>
            </a:r>
            <a:r>
              <a:rPr lang="en-US" altLang="zh-CN"/>
              <a:t> vector </a:t>
            </a:r>
            <a:r>
              <a:rPr lang="zh-CN" altLang="en-US"/>
              <a:t>是连续存储的数组，因此只要得到了首地址，下一个元素的地址只需指针</a:t>
            </a:r>
            <a:r>
              <a:rPr lang="en-US" altLang="zh-CN"/>
              <a:t> +1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因为指针的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p[i]</a:t>
            </a:r>
            <a:r>
              <a:rPr lang="en-US" altLang="zh-CN"/>
              <a:t> </a:t>
            </a:r>
            <a:r>
              <a:rPr lang="zh-CN" altLang="en-US"/>
              <a:t>相当于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*(p + i)</a:t>
            </a:r>
            <a:r>
              <a:rPr lang="zh-CN" altLang="en-US"/>
              <a:t>，因此可以把</a:t>
            </a:r>
            <a:r>
              <a:rPr lang="en-US" altLang="zh-CN"/>
              <a:t> data() </a:t>
            </a:r>
            <a:r>
              <a:rPr lang="zh-CN" altLang="en-US"/>
              <a:t>返回的首地址指针当一个数组来访问。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int *data()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int const *data()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265" y="4857115"/>
            <a:ext cx="407035" cy="189166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6650" y="1965325"/>
            <a:ext cx="471043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data() </a:t>
            </a:r>
            <a:r>
              <a:rPr lang="zh-CN" altLang="en-US">
                <a:sym typeface="+mn-ea"/>
              </a:rPr>
              <a:t>获取首地址指针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5305" y="1825625"/>
            <a:ext cx="5293995" cy="4351655"/>
          </a:xfrm>
        </p:spPr>
        <p:txBody>
          <a:bodyPr/>
          <a:p>
            <a:r>
              <a:rPr lang="en-US" altLang="zh-CN"/>
              <a:t>data() </a:t>
            </a:r>
            <a:r>
              <a:rPr lang="zh-CN" altLang="en-US"/>
              <a:t>返回的</a:t>
            </a:r>
            <a:r>
              <a:rPr lang="zh-CN" altLang="en-US" b="1"/>
              <a:t>首地址指针</a:t>
            </a:r>
            <a:r>
              <a:rPr lang="zh-CN" altLang="en-US"/>
              <a:t>，通常配合</a:t>
            </a:r>
            <a:r>
              <a:rPr lang="en-US" altLang="zh-CN"/>
              <a:t> size() </a:t>
            </a:r>
            <a:r>
              <a:rPr lang="zh-CN" altLang="en-US"/>
              <a:t>返回的</a:t>
            </a:r>
            <a:r>
              <a:rPr lang="zh-CN" altLang="en-US" b="1"/>
              <a:t>数组长度</a:t>
            </a:r>
            <a:r>
              <a:rPr lang="zh-CN" altLang="en-US">
                <a:sym typeface="+mn-ea"/>
              </a:rPr>
              <a:t>一起使用（见上一课《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语言指针》中提到，连续的动态数组只需要知道首地址和数组长度即可完全确定）。</a:t>
            </a:r>
            <a:endParaRPr lang="zh-CN" altLang="en-US"/>
          </a:p>
          <a:p>
            <a:r>
              <a:rPr lang="zh-CN" altLang="en-US"/>
              <a:t>用他来获取一个</a:t>
            </a:r>
            <a:r>
              <a:rPr lang="en-US" altLang="zh-CN"/>
              <a:t> C </a:t>
            </a:r>
            <a:r>
              <a:rPr lang="zh-CN" altLang="en-US"/>
              <a:t>语言原始指针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int *</a:t>
            </a:r>
            <a:r>
              <a:rPr lang="zh-CN" altLang="en-US"/>
              <a:t>，很方便用于调用</a:t>
            </a:r>
            <a:r>
              <a:rPr lang="en-US" altLang="zh-CN"/>
              <a:t> C </a:t>
            </a:r>
            <a:r>
              <a:rPr lang="zh-CN" altLang="en-US"/>
              <a:t>语言的函数和</a:t>
            </a:r>
            <a:r>
              <a:rPr lang="en-US" altLang="zh-CN"/>
              <a:t> API </a:t>
            </a:r>
            <a:r>
              <a:rPr lang="zh-CN" altLang="en-US"/>
              <a:t>等，同时还能享受到</a:t>
            </a:r>
            <a:r>
              <a:rPr lang="en-US" altLang="zh-CN"/>
              <a:t> vector </a:t>
            </a:r>
            <a:r>
              <a:rPr lang="zh-CN" altLang="en-US"/>
              <a:t>容器</a:t>
            </a:r>
            <a:r>
              <a:rPr lang="en-US" altLang="zh-CN"/>
              <a:t> RAII </a:t>
            </a:r>
            <a:r>
              <a:rPr lang="zh-CN" altLang="en-US"/>
              <a:t>的安全性。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~vector()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705" y="5758815"/>
            <a:ext cx="5268595" cy="9766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1705" y="1278890"/>
            <a:ext cx="5013960" cy="430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RAII </a:t>
            </a:r>
            <a:r>
              <a:rPr lang="zh-CN" altLang="en-US"/>
              <a:t>避免内存泄露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如果用</a:t>
            </a:r>
            <a:r>
              <a:rPr lang="en-US" altLang="zh-CN"/>
              <a:t> new/delete </a:t>
            </a:r>
            <a:r>
              <a:rPr lang="zh-CN" altLang="en-US"/>
              <a:t>或者</a:t>
            </a:r>
            <a:r>
              <a:rPr lang="en-US" altLang="zh-CN"/>
              <a:t> malloc/free </a:t>
            </a:r>
            <a:r>
              <a:rPr lang="zh-CN" altLang="en-US"/>
              <a:t>就很容易出现忘记释放内存的情况，造成内存泄露。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vector </a:t>
            </a:r>
            <a:r>
              <a:rPr lang="zh-CN" altLang="en-US"/>
              <a:t>会在离开作用域时，自动调用解构函数，释放内存，就不必手动释放了，更安全。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" y="2727960"/>
            <a:ext cx="11897995" cy="1606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4714875"/>
            <a:ext cx="11812270" cy="19018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669540" y="0"/>
            <a:ext cx="7405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https://github.com/zenustech/zeno/blob/master/zenovis/src/Scene.cpp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：算法（</a:t>
            </a:r>
            <a:r>
              <a:rPr lang="en-US" altLang="zh-CN">
                <a:sym typeface="+mn-ea"/>
              </a:rPr>
              <a:t>algorithm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30575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177415" y="3060700"/>
            <a:ext cx="136779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容器：生命周期由主对象管理</a:t>
            </a:r>
            <a:endParaRPr lang="zh-CN" altLang="en-US"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78280"/>
            <a:ext cx="5181600" cy="5046980"/>
          </a:xfrm>
        </p:spPr>
        <p:txBody>
          <a:bodyPr>
            <a:normAutofit lnSpcReduction="20000"/>
          </a:bodyPr>
          <a:p>
            <a:r>
              <a:rPr lang="en-US"/>
              <a:t>C++ </a:t>
            </a:r>
            <a:r>
              <a:rPr lang="zh-CN" altLang="en-US"/>
              <a:t>中哪个运算符是最强的？我觉得是</a:t>
            </a:r>
            <a:r>
              <a:rPr lang="en-US" altLang="zh-CN"/>
              <a:t> </a:t>
            </a:r>
            <a:r>
              <a:rPr lang="en-US" altLang="zh-CN" b="1"/>
              <a:t>}</a:t>
            </a:r>
            <a:endParaRPr lang="en-US" altLang="zh-CN" b="1"/>
          </a:p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 } </a:t>
            </a:r>
            <a:r>
              <a:rPr lang="zh-CN" altLang="en-US">
                <a:sym typeface="+mn-ea"/>
              </a:rPr>
              <a:t>标志着一个语句块的结束，在这里，他会调用所有身处其中的对象的解构函数。比如这里的</a:t>
            </a:r>
            <a:r>
              <a:rPr lang="en-US" altLang="zh-CN">
                <a:sym typeface="+mn-ea"/>
              </a:rPr>
              <a:t> vector</a:t>
            </a:r>
            <a:r>
              <a:rPr lang="zh-CN" altLang="en-US">
                <a:sym typeface="+mn-ea"/>
              </a:rPr>
              <a:t>，他的解构函数会释放动态数组的内存（</a:t>
            </a:r>
            <a:r>
              <a:rPr lang="zh-CN" altLang="en-US">
                <a:sym typeface="+mn-ea"/>
              </a:rPr>
              <a:t>即</a:t>
            </a:r>
            <a:r>
              <a:rPr lang="zh-CN" altLang="en-US">
                <a:sym typeface="+mn-ea"/>
              </a:rPr>
              <a:t>自动</a:t>
            </a:r>
            <a:r>
              <a:rPr lang="en-US" altLang="zh-CN">
                <a:sym typeface="+mn-ea"/>
              </a:rPr>
              <a:t> delete</a:t>
            </a:r>
            <a:r>
              <a:rPr lang="zh-CN" altLang="en-US">
                <a:sym typeface="+mn-ea"/>
              </a:rPr>
              <a:t>）。</a:t>
            </a:r>
            <a:endParaRPr lang="en-US"/>
          </a:p>
          <a:p>
            <a:r>
              <a:rPr lang="en-US"/>
              <a:t>vector </a:t>
            </a:r>
            <a:r>
              <a:rPr lang="zh-CN" altLang="en-US"/>
              <a:t>会在退出作用域时释放内存，这时候所有指向其中元素的指针，包括</a:t>
            </a:r>
            <a:r>
              <a:rPr lang="en-US" altLang="zh-CN"/>
              <a:t> data() </a:t>
            </a:r>
            <a:r>
              <a:rPr lang="zh-CN" altLang="en-US"/>
              <a:t>都会失效。因此如果你是在语句块内获取的</a:t>
            </a:r>
            <a:r>
              <a:rPr lang="en-US" altLang="zh-CN"/>
              <a:t> data() </a:t>
            </a:r>
            <a:r>
              <a:rPr lang="zh-CN" altLang="en-US"/>
              <a:t>指针，语句块外就无法访问了。</a:t>
            </a:r>
            <a:endParaRPr lang="zh-CN" altLang="en-US"/>
          </a:p>
          <a:p>
            <a:r>
              <a:rPr lang="zh-CN" altLang="en-US"/>
              <a:t>可见</a:t>
            </a:r>
            <a:r>
              <a:rPr lang="en-US" altLang="zh-CN"/>
              <a:t> data() </a:t>
            </a:r>
            <a:r>
              <a:rPr lang="zh-CN" altLang="en-US"/>
              <a:t>指针是对</a:t>
            </a:r>
            <a:r>
              <a:rPr lang="en-US" altLang="zh-CN"/>
              <a:t> vector </a:t>
            </a:r>
            <a:r>
              <a:rPr lang="zh-CN" altLang="en-US"/>
              <a:t>的一种引用，实际对象生命周期仍由</a:t>
            </a:r>
            <a:r>
              <a:rPr lang="en-US" altLang="zh-CN"/>
              <a:t> vector </a:t>
            </a:r>
            <a:r>
              <a:rPr lang="zh-CN" altLang="en-US"/>
              <a:t>类本身管理。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7265" y="1738630"/>
            <a:ext cx="5029200" cy="3237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5491480"/>
            <a:ext cx="4946015" cy="13665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容器：延续生命周期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如果需要在一个语句块外仍然保持</a:t>
            </a:r>
            <a:r>
              <a:rPr lang="en-US" altLang="zh-CN"/>
              <a:t> data() </a:t>
            </a:r>
            <a:r>
              <a:rPr lang="zh-CN" altLang="en-US"/>
              <a:t>对数组的弱引用有效，可以把语句块内的</a:t>
            </a:r>
            <a:r>
              <a:rPr lang="en-US" altLang="zh-CN"/>
              <a:t> vector </a:t>
            </a:r>
            <a:r>
              <a:rPr lang="zh-CN" altLang="en-US"/>
              <a:t>对象移动到外面的一个</a:t>
            </a:r>
            <a:r>
              <a:rPr lang="en-US" altLang="zh-CN"/>
              <a:t> vector </a:t>
            </a:r>
            <a:r>
              <a:rPr lang="zh-CN" altLang="en-US"/>
              <a:t>对象上。</a:t>
            </a:r>
            <a:r>
              <a:rPr lang="en-US" altLang="zh-CN"/>
              <a:t>vector </a:t>
            </a:r>
            <a:r>
              <a:rPr lang="zh-CN" altLang="en-US"/>
              <a:t>在移动时指针不会失效，例如：</a:t>
            </a:r>
            <a:endParaRPr lang="zh-CN" altLang="en-US"/>
          </a:p>
          <a:p>
            <a:r>
              <a:rPr lang="en-US" altLang="zh-CN"/>
              <a:t>a = move(b)</a:t>
            </a:r>
            <a:endParaRPr lang="en-US" altLang="zh-CN"/>
          </a:p>
          <a:p>
            <a:r>
              <a:rPr lang="zh-CN" altLang="en-US"/>
              <a:t>则会把</a:t>
            </a:r>
            <a:r>
              <a:rPr lang="en-US" altLang="zh-CN"/>
              <a:t> b </a:t>
            </a:r>
            <a:r>
              <a:rPr lang="zh-CN" altLang="en-US"/>
              <a:t>变成空数组，</a:t>
            </a:r>
            <a:r>
              <a:rPr lang="en-US" altLang="zh-CN"/>
              <a:t>a </a:t>
            </a:r>
            <a:r>
              <a:rPr lang="zh-CN" altLang="en-US"/>
              <a:t>指向原来</a:t>
            </a:r>
            <a:r>
              <a:rPr lang="en-US" altLang="zh-CN"/>
              <a:t> b </a:t>
            </a:r>
            <a:r>
              <a:rPr lang="zh-CN" altLang="en-US"/>
              <a:t>所包含的元素数组，且地址不变。</a:t>
            </a:r>
            <a:endParaRPr lang="zh-CN" altLang="en-US"/>
          </a:p>
          <a:p>
            <a:r>
              <a:rPr lang="zh-CN" altLang="en-US"/>
              <a:t>之后即使不直接使用外面的那个临时对象</a:t>
            </a:r>
            <a:r>
              <a:rPr lang="en-US" altLang="zh-CN"/>
              <a:t> a</a:t>
            </a:r>
            <a:r>
              <a:rPr lang="zh-CN" altLang="en-US"/>
              <a:t>，也可以继续通过</a:t>
            </a:r>
            <a:r>
              <a:rPr lang="en-US" altLang="zh-CN"/>
              <a:t> data() </a:t>
            </a:r>
            <a:r>
              <a:rPr lang="zh-CN" altLang="en-US"/>
              <a:t>指针来访问数据。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5180" y="1101725"/>
            <a:ext cx="5374640" cy="4039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5513070"/>
            <a:ext cx="4839335" cy="13449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容器：延续生命周期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/>
              <a:t>也可以移动到一个全局变量的</a:t>
            </a:r>
            <a:r>
              <a:rPr lang="en-US" altLang="zh-CN"/>
              <a:t> vector </a:t>
            </a:r>
            <a:r>
              <a:rPr lang="zh-CN" altLang="en-US"/>
              <a:t>对象。</a:t>
            </a:r>
            <a:endParaRPr lang="zh-CN" altLang="en-US"/>
          </a:p>
          <a:p>
            <a:r>
              <a:rPr lang="zh-CN" altLang="en-US"/>
              <a:t>这样数组就会一直等到</a:t>
            </a:r>
            <a:r>
              <a:rPr lang="en-US" altLang="zh-CN"/>
              <a:t> main </a:t>
            </a:r>
            <a:r>
              <a:rPr lang="zh-CN" altLang="en-US"/>
              <a:t>退出了才释放。</a:t>
            </a:r>
            <a:endParaRPr lang="zh-CN" altLang="en-US"/>
          </a:p>
          <a:p>
            <a:r>
              <a:rPr lang="zh-CN" altLang="en-US"/>
              <a:t>小彭老师曾经在</a:t>
            </a:r>
            <a:r>
              <a:rPr lang="en-US" altLang="zh-CN"/>
              <a:t> taichi </a:t>
            </a:r>
            <a:r>
              <a:rPr lang="zh-CN" altLang="en-US"/>
              <a:t>中就是用了一个全局变量伺候了</a:t>
            </a:r>
            <a:r>
              <a:rPr lang="en-US" altLang="zh-CN"/>
              <a:t> unique_ptr </a:t>
            </a:r>
            <a:r>
              <a:rPr lang="zh-CN" altLang="en-US"/>
              <a:t>脱离作用域会释放的麻烦，让</a:t>
            </a:r>
            <a:r>
              <a:rPr lang="en-US" altLang="zh-CN"/>
              <a:t> lambda </a:t>
            </a:r>
            <a:r>
              <a:rPr lang="zh-CN" altLang="en-US"/>
              <a:t>中仍可访问对象。</a:t>
            </a:r>
            <a:endParaRPr lang="zh-CN" altLang="en-US"/>
          </a:p>
          <a:p>
            <a:r>
              <a:rPr lang="zh-CN" altLang="en-US"/>
              <a:t>至于那个全局变量本身有没有被使用则无所谓（我们是通过首地址指针间接访问）。他的存在只是为了延续生命周期，告知</a:t>
            </a:r>
            <a:r>
              <a:rPr lang="en-US" altLang="zh-CN"/>
              <a:t> C++ </a:t>
            </a:r>
            <a:r>
              <a:rPr lang="zh-CN" altLang="en-US"/>
              <a:t>编译器什么时候能</a:t>
            </a:r>
            <a:r>
              <a:rPr lang="en-US" altLang="zh-CN"/>
              <a:t> delete </a:t>
            </a:r>
            <a:r>
              <a:rPr lang="zh-CN" altLang="en-US"/>
              <a:t>而已。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515" y="5513070"/>
            <a:ext cx="4839335" cy="13449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49950" y="1217295"/>
            <a:ext cx="5245100" cy="40963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0" y="6212840"/>
            <a:ext cx="491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（注：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C++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规定全局变量都会在进入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 main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函数之前构造，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main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函数返回之后解构）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resize </a:t>
            </a:r>
            <a:r>
              <a:rPr lang="zh-CN" altLang="en-US">
                <a:sym typeface="+mn-ea"/>
              </a:rPr>
              <a:t>到更大尺寸会导致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 </a:t>
            </a:r>
            <a:r>
              <a:rPr lang="en-US"/>
              <a:t>resize </a:t>
            </a:r>
            <a:r>
              <a:rPr lang="zh-CN" altLang="en-US"/>
              <a:t>的目标长度</a:t>
            </a:r>
            <a:r>
              <a:rPr lang="zh-CN" altLang="en-US" b="1"/>
              <a:t>大于</a:t>
            </a:r>
            <a:r>
              <a:rPr lang="zh-CN" altLang="en-US"/>
              <a:t>原有的容量时，就需要</a:t>
            </a:r>
            <a:r>
              <a:rPr lang="zh-CN" altLang="en-US" b="1"/>
              <a:t>重新分配一段更大的连续内存</a:t>
            </a:r>
            <a:r>
              <a:rPr lang="zh-CN" altLang="en-US"/>
              <a:t>，并把</a:t>
            </a:r>
            <a:r>
              <a:rPr lang="zh-CN" altLang="en-US" b="1"/>
              <a:t>原数组长度的部分移动过去</a:t>
            </a:r>
            <a:r>
              <a:rPr lang="zh-CN" altLang="en-US">
                <a:sym typeface="+mn-ea"/>
              </a:rPr>
              <a:t>，多出来的部分则用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来填充</a:t>
            </a:r>
            <a:r>
              <a:rPr lang="zh-CN" altLang="en-US"/>
              <a:t>。这就导致元素的地址会有所改变，从而过去</a:t>
            </a:r>
            <a:r>
              <a:rPr lang="en-US" altLang="zh-CN"/>
              <a:t> data </a:t>
            </a:r>
            <a:r>
              <a:rPr lang="zh-CN" altLang="en-US"/>
              <a:t>返回的指针以及所有的迭代器对象，都会失效。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2030" y="1764030"/>
            <a:ext cx="5492115" cy="318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95" y="5255260"/>
            <a:ext cx="5214620" cy="160274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resize </a:t>
            </a:r>
            <a:r>
              <a:rPr lang="zh-CN" altLang="en-US">
                <a:sym typeface="+mn-ea"/>
              </a:rPr>
              <a:t>到更小尺寸不</a:t>
            </a:r>
            <a:r>
              <a:rPr lang="zh-CN" altLang="en-US">
                <a:sym typeface="+mn-ea"/>
              </a:rPr>
              <a:t>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 </a:t>
            </a:r>
            <a:r>
              <a:rPr lang="en-US"/>
              <a:t>resize </a:t>
            </a:r>
            <a:r>
              <a:rPr lang="zh-CN" altLang="en-US"/>
              <a:t>的目标长度</a:t>
            </a:r>
            <a:r>
              <a:rPr lang="zh-CN" altLang="en-US" b="1"/>
              <a:t>小于</a:t>
            </a:r>
            <a:r>
              <a:rPr lang="zh-CN" altLang="en-US"/>
              <a:t>原有的容量时，不需要重新分配一段连续的内存也不会造成元素的移动（这个设计是为了性能考虑）</a:t>
            </a:r>
            <a:r>
              <a:rPr lang="zh-CN">
                <a:sym typeface="+mn-ea"/>
              </a:rPr>
              <a:t>，所以指向元素的指针不会失效</a:t>
            </a:r>
            <a:r>
              <a:rPr lang="zh-CN" altLang="en-US">
                <a:sym typeface="+mn-ea"/>
              </a:rPr>
              <a:t>。</a:t>
            </a:r>
            <a:r>
              <a:rPr lang="zh-CN"/>
              <a:t>他只是会把数组的长度标记为新长度，后面</a:t>
            </a:r>
            <a:r>
              <a:rPr lang="zh-CN" b="1"/>
              <a:t>空闲出来那一段内存不会释放掉</a:t>
            </a:r>
            <a:r>
              <a:rPr lang="zh-CN"/>
              <a:t>，继续留在那里，直到</a:t>
            </a:r>
            <a:r>
              <a:rPr lang="en-US" altLang="zh-CN"/>
              <a:t> vector </a:t>
            </a:r>
            <a:r>
              <a:rPr lang="zh-CN" altLang="en-US"/>
              <a:t>对象被解构。</a:t>
            </a:r>
            <a:endParaRPr lang="zh-CN"/>
          </a:p>
          <a:p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55995" y="1989455"/>
            <a:ext cx="5544820" cy="3139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40" y="5441950"/>
            <a:ext cx="500253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容器：重新</a:t>
            </a:r>
            <a:r>
              <a:rPr lang="en-US" altLang="zh-CN">
                <a:sym typeface="+mn-ea"/>
              </a:rPr>
              <a:t> resize </a:t>
            </a:r>
            <a:r>
              <a:rPr lang="zh-CN" altLang="en-US">
                <a:sym typeface="+mn-ea"/>
              </a:rPr>
              <a:t>到原来尺寸也不会导致</a:t>
            </a:r>
            <a:r>
              <a:rPr lang="en-US" altLang="zh-CN">
                <a:sym typeface="+mn-ea"/>
              </a:rPr>
              <a:t> data </a:t>
            </a:r>
            <a:r>
              <a:rPr lang="zh-CN" altLang="en-US">
                <a:sym typeface="+mn-ea"/>
              </a:rPr>
              <a:t>失效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调用了</a:t>
            </a:r>
            <a:r>
              <a:rPr lang="en-US" altLang="zh-CN"/>
              <a:t> a.</a:t>
            </a:r>
            <a:r>
              <a:rPr lang="en-US"/>
              <a:t>resize(2) </a:t>
            </a:r>
            <a:r>
              <a:rPr lang="zh-CN" altLang="en-US"/>
              <a:t>之后，数组的</a:t>
            </a:r>
            <a:r>
              <a:rPr lang="zh-CN" altLang="en-US" b="1"/>
              <a:t>容量</a:t>
            </a:r>
            <a:r>
              <a:rPr lang="zh-CN" altLang="en-US"/>
              <a:t>仍然是</a:t>
            </a:r>
            <a:r>
              <a:rPr lang="en-US" altLang="zh-CN"/>
              <a:t> 5</a:t>
            </a:r>
            <a:r>
              <a:rPr lang="zh-CN" altLang="en-US"/>
              <a:t>，因此重新扩容到</a:t>
            </a:r>
            <a:r>
              <a:rPr lang="en-US" altLang="zh-CN"/>
              <a:t> 5 </a:t>
            </a:r>
            <a:r>
              <a:rPr lang="zh-CN" altLang="en-US"/>
              <a:t>是不需要重新分配内存的，也就不会移动元素导致指针失效。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985" y="1825625"/>
            <a:ext cx="4785360" cy="3319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5419725"/>
            <a:ext cx="408622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capacity </a:t>
            </a:r>
            <a:r>
              <a:rPr lang="zh-CN" altLang="en-US">
                <a:sym typeface="+mn-ea"/>
              </a:rPr>
              <a:t>函数查询</a:t>
            </a:r>
            <a:r>
              <a:rPr lang="zh-CN" altLang="en-US">
                <a:sym typeface="+mn-ea"/>
              </a:rPr>
              <a:t>实际的最大容量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25" y="1492885"/>
            <a:ext cx="7367905" cy="4351655"/>
          </a:xfrm>
        </p:spPr>
        <p:txBody>
          <a:bodyPr/>
          <a:p>
            <a:r>
              <a:rPr lang="zh-CN" altLang="en-US"/>
              <a:t>可以用</a:t>
            </a:r>
            <a:r>
              <a:rPr lang="en-US" altLang="zh-CN"/>
              <a:t> capacity() </a:t>
            </a:r>
            <a:r>
              <a:rPr lang="zh-CN" altLang="en-US"/>
              <a:t>函数查询已经分配内存的大小，即</a:t>
            </a:r>
            <a:r>
              <a:rPr lang="zh-CN" altLang="en-US" b="1"/>
              <a:t>最大容量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size() </a:t>
            </a:r>
            <a:r>
              <a:rPr lang="zh-CN" altLang="en-US"/>
              <a:t>返回的其实是已经存储了数据的</a:t>
            </a:r>
            <a:r>
              <a:rPr lang="zh-CN" altLang="en-US" b="1"/>
              <a:t>数组长度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可以发现当</a:t>
            </a:r>
            <a:r>
              <a:rPr lang="en-US" altLang="zh-CN"/>
              <a:t> resize </a:t>
            </a:r>
            <a:r>
              <a:rPr lang="zh-CN" altLang="en-US"/>
              <a:t>指定的新</a:t>
            </a:r>
            <a:r>
              <a:rPr lang="zh-CN" altLang="en-US" b="1"/>
              <a:t>长度</a:t>
            </a:r>
            <a:r>
              <a:rPr lang="zh-CN" altLang="en-US"/>
              <a:t>一个超过原来的最大</a:t>
            </a:r>
            <a:r>
              <a:rPr lang="zh-CN" altLang="en-US" b="1"/>
              <a:t>容量</a:t>
            </a:r>
            <a:r>
              <a:rPr lang="zh-CN" altLang="en-US"/>
              <a:t>时时，就会重新分配一段更大</a:t>
            </a:r>
            <a:r>
              <a:rPr lang="zh-CN" altLang="en-US" b="1"/>
              <a:t>容量</a:t>
            </a:r>
            <a:r>
              <a:rPr lang="zh-CN" altLang="en-US"/>
              <a:t>的内存来存储数组，只有这时才会移动元素的位置（</a:t>
            </a:r>
            <a:r>
              <a:rPr lang="en-US" altLang="zh-CN"/>
              <a:t>data </a:t>
            </a:r>
            <a:r>
              <a:rPr lang="zh-CN" altLang="en-US"/>
              <a:t>指针失效）。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capacity() const noexcept;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11370" y="4151630"/>
            <a:ext cx="7580630" cy="2706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020" y="2269490"/>
            <a:ext cx="287401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>
                <a:sym typeface="+mn-ea"/>
              </a:rPr>
              <a:t>resize </a:t>
            </a:r>
            <a:r>
              <a:rPr lang="zh-CN" altLang="en-US">
                <a:sym typeface="+mn-ea"/>
              </a:rPr>
              <a:t>的优化策略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1410335"/>
            <a:ext cx="8740140" cy="4974590"/>
          </a:xfrm>
        </p:spPr>
        <p:txBody>
          <a:bodyPr/>
          <a:p>
            <a:r>
              <a:rPr lang="zh-CN"/>
              <a:t>注意这里</a:t>
            </a:r>
            <a:r>
              <a:rPr lang="en-US" altLang="zh-CN"/>
              <a:t> resize(7) </a:t>
            </a:r>
            <a:r>
              <a:rPr lang="zh-CN" altLang="en-US"/>
              <a:t>之后容量实际上扩充到了</a:t>
            </a:r>
            <a:r>
              <a:rPr lang="en-US" altLang="zh-CN"/>
              <a:t> 10 </a:t>
            </a:r>
            <a:r>
              <a:rPr lang="zh-CN" altLang="en-US"/>
              <a:t>而不是刚好</a:t>
            </a:r>
            <a:r>
              <a:rPr lang="en-US" altLang="zh-CN"/>
              <a:t> 7</a:t>
            </a:r>
            <a:r>
              <a:rPr lang="zh-CN" altLang="en-US"/>
              <a:t>，为什么？</a:t>
            </a:r>
            <a:endParaRPr lang="zh-CN" altLang="en-US"/>
          </a:p>
          <a:p>
            <a:r>
              <a:rPr lang="zh-CN" altLang="en-US"/>
              <a:t>因为标准库的设计者非常聪明，他料想到了你</a:t>
            </a:r>
            <a:r>
              <a:rPr lang="en-US" altLang="zh-CN"/>
              <a:t> resize(7) </a:t>
            </a:r>
            <a:r>
              <a:rPr lang="zh-CN" altLang="en-US"/>
              <a:t>以后可能还会来个</a:t>
            </a:r>
            <a:r>
              <a:rPr lang="en-US" altLang="zh-CN"/>
              <a:t> resize(8) </a:t>
            </a:r>
            <a:r>
              <a:rPr lang="zh-CN" altLang="en-US"/>
              <a:t>甚至</a:t>
            </a:r>
            <a:r>
              <a:rPr lang="en-US" altLang="zh-CN"/>
              <a:t> resize(9) </a:t>
            </a:r>
            <a:r>
              <a:rPr lang="zh-CN" altLang="en-US"/>
              <a:t>之类的。为了减少重复分配的次数，他有一个策略：当</a:t>
            </a:r>
            <a:r>
              <a:rPr lang="en-US" altLang="zh-CN"/>
              <a:t> resize </a:t>
            </a:r>
            <a:r>
              <a:rPr lang="zh-CN" altLang="en-US"/>
              <a:t>后的新尺寸变化较小时，则</a:t>
            </a:r>
            <a:r>
              <a:rPr lang="zh-CN" altLang="en-US" b="1"/>
              <a:t>自动扩容至原尺寸的两倍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这里我们的原大小是</a:t>
            </a:r>
            <a:r>
              <a:rPr lang="en-US" altLang="zh-CN"/>
              <a:t> 5</a:t>
            </a:r>
            <a:r>
              <a:rPr lang="zh-CN" altLang="en-US"/>
              <a:t>，所以</a:t>
            </a:r>
            <a:r>
              <a:rPr lang="en-US" altLang="zh-CN"/>
              <a:t> resize(7) </a:t>
            </a:r>
            <a:r>
              <a:rPr lang="zh-CN" altLang="en-US"/>
              <a:t>会扩充</a:t>
            </a:r>
            <a:r>
              <a:rPr lang="zh-CN" altLang="en-US" b="1"/>
              <a:t>容量</a:t>
            </a:r>
            <a:r>
              <a:rPr lang="zh-CN" altLang="en-US"/>
              <a:t>到</a:t>
            </a:r>
            <a:r>
              <a:rPr lang="en-US" altLang="zh-CN"/>
              <a:t> 10</a:t>
            </a:r>
            <a:r>
              <a:rPr lang="zh-CN" altLang="en-US"/>
              <a:t>，但是</a:t>
            </a:r>
            <a:r>
              <a:rPr lang="zh-CN" altLang="en-US" b="1"/>
              <a:t>尺寸</a:t>
            </a:r>
            <a:r>
              <a:rPr lang="zh-CN" altLang="en-US"/>
              <a:t>为</a:t>
            </a:r>
            <a:r>
              <a:rPr lang="en-US" altLang="zh-CN"/>
              <a:t> 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尺寸总是小于等于容量。</a:t>
            </a:r>
            <a:endParaRPr lang="zh-CN" altLang="en-US"/>
          </a:p>
          <a:p>
            <a:r>
              <a:rPr lang="zh-CN" altLang="en-US"/>
              <a:t>尺寸范围内都是已初始化的内存</a:t>
            </a:r>
            <a:r>
              <a:rPr lang="en-US" altLang="zh-CN"/>
              <a:t>(</a:t>
            </a:r>
            <a:r>
              <a:rPr lang="zh-CN" altLang="en-US"/>
              <a:t>零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尺寸到容量之间的范围是未初始化的。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resize(size_t n);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11370" y="4151630"/>
            <a:ext cx="7580630" cy="2706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505" y="2299970"/>
            <a:ext cx="287401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>
                <a:sym typeface="+mn-ea"/>
              </a:rPr>
              <a:t>resize </a:t>
            </a:r>
            <a:r>
              <a:rPr lang="zh-CN" altLang="en-US">
                <a:sym typeface="+mn-ea"/>
              </a:rPr>
              <a:t>的优化策略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230" y="1400175"/>
            <a:ext cx="7132955" cy="4351655"/>
          </a:xfrm>
        </p:spPr>
        <p:txBody>
          <a:bodyPr/>
          <a:p>
            <a:r>
              <a:rPr lang="zh-CN"/>
              <a:t>不过如果</a:t>
            </a:r>
            <a:r>
              <a:rPr lang="en-US" altLang="zh-CN"/>
              <a:t> resize </a:t>
            </a:r>
            <a:r>
              <a:rPr lang="zh-CN" altLang="en-US"/>
              <a:t>后的尺寸还超过了原先尺寸的两倍，就没有这个效果了。</a:t>
            </a:r>
            <a:endParaRPr lang="zh-CN" altLang="en-US"/>
          </a:p>
          <a:p>
            <a:r>
              <a:rPr lang="zh-CN" altLang="en-US"/>
              <a:t>也就是说</a:t>
            </a:r>
            <a:r>
              <a:rPr lang="en-US" altLang="zh-CN"/>
              <a:t> resize(n) </a:t>
            </a:r>
            <a:r>
              <a:rPr lang="zh-CN" altLang="en-US"/>
              <a:t>的逻辑是扩容至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max(n, capacity * 2)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size_t resize(size_t n);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3905" y="2321560"/>
            <a:ext cx="2871470" cy="13157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4690" y="4068445"/>
            <a:ext cx="7687310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reserve </a:t>
            </a:r>
            <a:r>
              <a:rPr lang="zh-CN" altLang="en-US">
                <a:sym typeface="+mn-ea"/>
              </a:rPr>
              <a:t>预留一定容量，避免之后重复分配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512570"/>
            <a:ext cx="7276465" cy="4351655"/>
          </a:xfrm>
        </p:spPr>
        <p:txBody>
          <a:bodyPr/>
          <a:p>
            <a:r>
              <a:rPr lang="zh-CN" altLang="en-US"/>
              <a:t>内存分配是需要一定时间的。如果我们程序员能预料到数组最终的大小，可以用</a:t>
            </a:r>
            <a:r>
              <a:rPr lang="en-US" altLang="zh-CN"/>
              <a:t> reserve </a:t>
            </a:r>
            <a:r>
              <a:rPr lang="zh-CN" altLang="en-US"/>
              <a:t>函数</a:t>
            </a:r>
            <a:r>
              <a:rPr lang="zh-CN" altLang="en-US" b="1"/>
              <a:t>预留</a:t>
            </a:r>
            <a:r>
              <a:rPr lang="zh-CN" altLang="en-US"/>
              <a:t>一定的容量，这样之后就不会出现容量不足而需要动态扩容影响性能了。例如这里我们一开始预留了</a:t>
            </a:r>
            <a:r>
              <a:rPr lang="en-US" altLang="zh-CN"/>
              <a:t> 12 </a:t>
            </a:r>
            <a:r>
              <a:rPr lang="zh-CN" altLang="en-US"/>
              <a:t>格容量，这样从</a:t>
            </a:r>
            <a:r>
              <a:rPr lang="en-US" altLang="zh-CN"/>
              <a:t> 5 </a:t>
            </a:r>
            <a:r>
              <a:rPr lang="zh-CN" altLang="en-US"/>
              <a:t>到</a:t>
            </a:r>
            <a:r>
              <a:rPr lang="en-US" altLang="zh-CN"/>
              <a:t> 12 </a:t>
            </a:r>
            <a:r>
              <a:rPr lang="zh-CN" altLang="en-US"/>
              <a:t>的时候就不必重新分配。此外，还要注意</a:t>
            </a:r>
            <a:r>
              <a:rPr lang="en-US" altLang="zh-CN"/>
              <a:t> reserve </a:t>
            </a:r>
            <a:r>
              <a:rPr lang="zh-CN" altLang="en-US"/>
              <a:t>时也会移动元素。</a:t>
            </a:r>
            <a:endParaRPr lang="zh-CN" altLang="en-US"/>
          </a:p>
          <a:p>
            <a:endParaRPr lang="en-US" altLang="zh-CN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size_t reserve(size_t n);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01285" y="3861435"/>
            <a:ext cx="6990715" cy="2996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110" y="1811655"/>
            <a:ext cx="2979420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：仿函数（</a:t>
            </a:r>
            <a:r>
              <a:rPr lang="en-US" altLang="zh-CN">
                <a:sym typeface="+mn-ea"/>
              </a:rPr>
              <a:t>functor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809480" y="4926965"/>
            <a:ext cx="112395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994650" y="4926965"/>
            <a:ext cx="98742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8530" y="3377565"/>
            <a:ext cx="144907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vector </a:t>
            </a:r>
            <a:r>
              <a:rPr lang="zh-CN" altLang="en-US">
                <a:sym typeface="+mn-ea"/>
              </a:rPr>
              <a:t>容器：</a:t>
            </a:r>
            <a:r>
              <a:rPr lang="en-US" altLang="zh-CN">
                <a:sym typeface="+mn-ea"/>
              </a:rPr>
              <a:t>shrink_to_fit </a:t>
            </a:r>
            <a:r>
              <a:rPr lang="zh-CN" altLang="en-US">
                <a:sym typeface="+mn-ea"/>
              </a:rPr>
              <a:t>释放多余</a:t>
            </a:r>
            <a:r>
              <a:rPr lang="zh-CN" altLang="en-US">
                <a:sym typeface="+mn-ea"/>
              </a:rPr>
              <a:t>容量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461770"/>
            <a:ext cx="7276465" cy="4351655"/>
          </a:xfrm>
        </p:spPr>
        <p:txBody>
          <a:bodyPr/>
          <a:p>
            <a:r>
              <a:rPr lang="zh-CN"/>
              <a:t>刚刚说过，当</a:t>
            </a:r>
            <a:r>
              <a:rPr lang="en-US" altLang="zh-CN"/>
              <a:t> resize </a:t>
            </a:r>
            <a:r>
              <a:rPr lang="zh-CN" altLang="en-US"/>
              <a:t>到一个更小的大小上时，多余的容量不会释放，而是继续保留。如担心内存告急可以用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shrink_to_fit </a:t>
            </a:r>
            <a:r>
              <a:rPr lang="zh-CN" altLang="en-US">
                <a:sym typeface="+mn-ea"/>
              </a:rPr>
              <a:t>释放掉多余的容量，只保留刚好为</a:t>
            </a:r>
            <a:r>
              <a:rPr lang="en-US" altLang="zh-CN">
                <a:sym typeface="+mn-ea"/>
              </a:rPr>
              <a:t> size() </a:t>
            </a:r>
            <a:r>
              <a:rPr lang="zh-CN" altLang="en-US">
                <a:sym typeface="+mn-ea"/>
              </a:rPr>
              <a:t>大小的容量。</a:t>
            </a:r>
            <a:endParaRPr lang="zh-CN" altLang="en-US"/>
          </a:p>
          <a:p>
            <a:r>
              <a:rPr lang="en-US" altLang="zh-CN"/>
              <a:t>shrink_to_fit </a:t>
            </a:r>
            <a:r>
              <a:rPr lang="zh-CN" altLang="en-US"/>
              <a:t>会重新分配一段更小内存，他同样是会把元素移动到新内存中的，因此迭代器和指针也会失效。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size_t shrink_to_fit(size_t n);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7070" y="4075430"/>
            <a:ext cx="7694930" cy="2782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165" y="2138680"/>
            <a:ext cx="4105275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一个小工具：</a:t>
            </a:r>
            <a:r>
              <a:rPr lang="en-US" altLang="zh-CN"/>
              <a:t>mallochook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528185" cy="4351655"/>
          </a:xfrm>
        </p:spPr>
        <p:txBody>
          <a:bodyPr/>
          <a:p>
            <a:r>
              <a:rPr lang="zh-CN" altLang="en-US"/>
              <a:t>为了追踪所有的内存分配与释放，我们试着重写一下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free 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这样当</a:t>
            </a:r>
            <a:r>
              <a:rPr lang="en-US" altLang="zh-CN"/>
              <a:t> vector </a:t>
            </a:r>
            <a:r>
              <a:rPr lang="zh-CN" altLang="en-US"/>
              <a:t>容器分配或是释放内存的时候，我们就能轻松看到。</a:t>
            </a:r>
            <a:endParaRPr lang="zh-CN" altLang="en-US"/>
          </a:p>
          <a:p>
            <a:r>
              <a:rPr lang="zh-CN" altLang="en-US"/>
              <a:t>不过这个只能</a:t>
            </a:r>
            <a:r>
              <a:rPr lang="en-US" altLang="zh-CN"/>
              <a:t> Linux </a:t>
            </a:r>
            <a:r>
              <a:rPr lang="zh-CN" altLang="en-US"/>
              <a:t>系统可以用哦。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3040" y="1404620"/>
            <a:ext cx="6918960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push_back </a:t>
            </a:r>
            <a:r>
              <a:rPr lang="zh-CN" altLang="en-US"/>
              <a:t>的问题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224915"/>
            <a:ext cx="6713855" cy="5553710"/>
          </a:xfrm>
        </p:spPr>
        <p:txBody>
          <a:bodyPr/>
          <a:p>
            <a:r>
              <a:rPr lang="zh-CN" altLang="en-US"/>
              <a:t>由于不知道你究竟会推入多少个元素，</a:t>
            </a:r>
            <a:r>
              <a:rPr lang="en-US" altLang="zh-CN"/>
              <a:t>vector </a:t>
            </a:r>
            <a:r>
              <a:rPr lang="zh-CN" altLang="en-US"/>
              <a:t>的初始容量是零，而</a:t>
            </a:r>
            <a:r>
              <a:rPr lang="en-US" altLang="zh-CN"/>
              <a:t> push_back </a:t>
            </a:r>
            <a:r>
              <a:rPr lang="zh-CN" altLang="en-US"/>
              <a:t>和</a:t>
            </a:r>
            <a:r>
              <a:rPr lang="en-US" altLang="zh-CN"/>
              <a:t> resize </a:t>
            </a:r>
            <a:r>
              <a:rPr lang="zh-CN" altLang="en-US"/>
              <a:t>一样，每次遇到容量不足时，都会扩容两倍，如图。</a:t>
            </a:r>
            <a:endParaRPr lang="zh-CN" altLang="en-US"/>
          </a:p>
          <a:p>
            <a:r>
              <a:rPr lang="zh-CN" altLang="en-US"/>
              <a:t>这也体现了</a:t>
            </a:r>
            <a:r>
              <a:rPr lang="zh-CN" altLang="en-US" b="1"/>
              <a:t>实际容量</a:t>
            </a:r>
            <a:r>
              <a:rPr lang="en-US" altLang="zh-CN" b="1"/>
              <a:t>(capacity)</a:t>
            </a:r>
            <a:r>
              <a:rPr lang="zh-CN" altLang="en-US"/>
              <a:t>和</a:t>
            </a:r>
            <a:r>
              <a:rPr lang="zh-CN" altLang="en-US" b="1"/>
              <a:t>数组大小</a:t>
            </a:r>
            <a:r>
              <a:rPr lang="en-US" altLang="zh-CN" b="1"/>
              <a:t>(size)</a:t>
            </a:r>
            <a:r>
              <a:rPr lang="zh-CN" altLang="en-US"/>
              <a:t>分离的好处，如果死板地让分配的内存容量始终等于当前数组大小（很多同学都号称自己实现过</a:t>
            </a:r>
            <a:r>
              <a:rPr lang="en-US" altLang="zh-CN"/>
              <a:t> vector</a:t>
            </a:r>
            <a:r>
              <a:rPr lang="zh-CN" altLang="en-US"/>
              <a:t>，都是这种写法），那么如果要用</a:t>
            </a:r>
            <a:r>
              <a:rPr lang="en-US" altLang="zh-CN"/>
              <a:t> push_back </a:t>
            </a:r>
            <a:r>
              <a:rPr lang="zh-CN" altLang="en-US"/>
              <a:t>推入</a:t>
            </a:r>
            <a:r>
              <a:rPr lang="en-US" altLang="zh-CN"/>
              <a:t> n </a:t>
            </a:r>
            <a:r>
              <a:rPr lang="zh-CN" altLang="en-US"/>
              <a:t>个元素，就需要重新分配内存</a:t>
            </a:r>
            <a:r>
              <a:rPr lang="en-US" altLang="zh-CN"/>
              <a:t> n </a:t>
            </a:r>
            <a:r>
              <a:rPr lang="zh-CN" altLang="en-US"/>
              <a:t>次，移动元素</a:t>
            </a:r>
            <a:r>
              <a:rPr lang="en-US" altLang="zh-CN"/>
              <a:t> n(n+1)/2 </a:t>
            </a:r>
            <a:r>
              <a:rPr lang="zh-CN" altLang="en-US"/>
              <a:t>次。</a:t>
            </a:r>
            <a:endParaRPr lang="zh-CN" altLang="en-US"/>
          </a:p>
          <a:p>
            <a:r>
              <a:rPr lang="zh-CN" altLang="en-US"/>
              <a:t>而像标准库这样允许数组大小和实际容量不同，这样</a:t>
            </a:r>
            <a:r>
              <a:rPr lang="en-US" altLang="zh-CN"/>
              <a:t> push_back </a:t>
            </a:r>
            <a:r>
              <a:rPr lang="zh-CN" altLang="en-US"/>
              <a:t>在容量不足的时候就可以一次性扩容两倍，只需重新分配</a:t>
            </a:r>
            <a:r>
              <a:rPr lang="en-US" altLang="zh-CN"/>
              <a:t> logn </a:t>
            </a:r>
            <a:r>
              <a:rPr lang="zh-CN" altLang="en-US"/>
              <a:t>次，移动元素</a:t>
            </a:r>
            <a:r>
              <a:rPr lang="en-US" altLang="zh-CN"/>
              <a:t> 2n-1 </a:t>
            </a:r>
            <a:r>
              <a:rPr lang="zh-CN" altLang="en-US"/>
              <a:t>次。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2795" y="266700"/>
            <a:ext cx="3584575" cy="436308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5285" y="4805045"/>
            <a:ext cx="4196715" cy="205295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push_back </a:t>
            </a:r>
            <a:r>
              <a:rPr lang="zh-CN" altLang="en-US"/>
              <a:t>的问题，</a:t>
            </a:r>
            <a:r>
              <a:rPr lang="en-US" altLang="zh-CN"/>
              <a:t>reserve </a:t>
            </a:r>
            <a:r>
              <a:rPr lang="zh-CN" altLang="en-US"/>
              <a:t>解决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584960"/>
            <a:ext cx="6713855" cy="5193665"/>
          </a:xfrm>
        </p:spPr>
        <p:txBody>
          <a:bodyPr/>
          <a:p>
            <a:r>
              <a:rPr lang="zh-CN"/>
              <a:t>因此，如果你早就知道要推入元素的数量，可以调用</a:t>
            </a:r>
            <a:r>
              <a:rPr lang="en-US" altLang="zh-CN"/>
              <a:t> reserve </a:t>
            </a:r>
            <a:r>
              <a:rPr lang="zh-CN" altLang="en-US"/>
              <a:t>函数先预留那么多的</a:t>
            </a:r>
            <a:r>
              <a:rPr lang="zh-CN" altLang="en-US" b="1"/>
              <a:t>容量</a:t>
            </a:r>
            <a:r>
              <a:rPr lang="zh-CN"/>
              <a:t>，等待接下来的推入。</a:t>
            </a:r>
            <a:endParaRPr lang="zh-CN"/>
          </a:p>
          <a:p>
            <a:r>
              <a:rPr lang="zh-CN"/>
              <a:t>这样之后</a:t>
            </a:r>
            <a:r>
              <a:rPr lang="en-US" altLang="zh-CN"/>
              <a:t> push_back </a:t>
            </a:r>
            <a:r>
              <a:rPr lang="zh-CN" altLang="en-US"/>
              <a:t>时，</a:t>
            </a:r>
            <a:r>
              <a:rPr lang="zh-CN"/>
              <a:t>就不会一次次地扩容两倍慢慢成长到</a:t>
            </a:r>
            <a:r>
              <a:rPr lang="en-US" altLang="zh-CN"/>
              <a:t> 128</a:t>
            </a:r>
            <a:r>
              <a:rPr lang="zh-CN" altLang="en-US"/>
              <a:t>，避免</a:t>
            </a:r>
            <a:r>
              <a:rPr lang="zh-CN"/>
              <a:t>重新分配内存和移动元素，更高效。</a:t>
            </a:r>
            <a:endParaRPr lang="zh-CN"/>
          </a:p>
          <a:p>
            <a:r>
              <a:rPr lang="zh-CN"/>
              <a:t>比如这里我们可以提前知道循环会执行</a:t>
            </a:r>
            <a:r>
              <a:rPr lang="en-US" altLang="zh-CN"/>
              <a:t> 100 </a:t>
            </a:r>
            <a:r>
              <a:rPr lang="zh-CN" altLang="en-US"/>
              <a:t>次，因此</a:t>
            </a:r>
            <a:r>
              <a:rPr lang="en-US" altLang="zh-CN"/>
              <a:t> reserve(100) </a:t>
            </a:r>
            <a:r>
              <a:rPr lang="zh-CN" altLang="en-US"/>
              <a:t>就可以了。</a:t>
            </a:r>
            <a:endParaRPr lang="zh-CN" altLang="en-US"/>
          </a:p>
          <a:p>
            <a:r>
              <a:rPr lang="zh-CN" altLang="en-US"/>
              <a:t>可以看到只有一次</a:t>
            </a:r>
            <a:r>
              <a:rPr lang="en-US" altLang="zh-CN"/>
              <a:t> malloc(400)</a:t>
            </a:r>
            <a:r>
              <a:rPr lang="zh-CN" altLang="en-US"/>
              <a:t>，之后那次</a:t>
            </a:r>
            <a:r>
              <a:rPr lang="en-US" altLang="zh-CN"/>
              <a:t> malloc(1024) </a:t>
            </a:r>
            <a:r>
              <a:rPr lang="zh-CN" altLang="en-US"/>
              <a:t>是</a:t>
            </a:r>
            <a:r>
              <a:rPr lang="en-US" altLang="zh-CN"/>
              <a:t> cout </a:t>
            </a:r>
            <a:r>
              <a:rPr lang="zh-CN" altLang="en-US"/>
              <a:t>造成的，不必在意。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95285" y="4805045"/>
            <a:ext cx="4196715" cy="2052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90" y="2496820"/>
            <a:ext cx="3524250" cy="186499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/>
              <a:t>clear </a:t>
            </a:r>
            <a:r>
              <a:rPr lang="zh-CN" altLang="en-US"/>
              <a:t>的问题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6377305" cy="4351655"/>
          </a:xfrm>
        </p:spPr>
        <p:txBody>
          <a:bodyPr/>
          <a:p>
            <a:r>
              <a:rPr lang="zh-CN" altLang="en-US"/>
              <a:t>刚刚说过，</a:t>
            </a:r>
            <a:r>
              <a:rPr lang="en-US" altLang="zh-CN"/>
              <a:t>clear </a:t>
            </a:r>
            <a:r>
              <a:rPr lang="zh-CN" altLang="en-US"/>
              <a:t>相当于</a:t>
            </a:r>
            <a:r>
              <a:rPr lang="en-US" altLang="zh-CN"/>
              <a:t> resize(0)</a:t>
            </a:r>
            <a:r>
              <a:rPr lang="zh-CN" altLang="en-US"/>
              <a:t>，所以他也不会实际释放掉内存，</a:t>
            </a:r>
            <a:r>
              <a:rPr lang="zh-CN" altLang="en-US" b="1"/>
              <a:t>容量</a:t>
            </a:r>
            <a:r>
              <a:rPr lang="en-US" altLang="zh-CN" b="1"/>
              <a:t>(capacity)</a:t>
            </a:r>
            <a:r>
              <a:rPr lang="zh-CN" altLang="en-US"/>
              <a:t>还是摆在那里，</a:t>
            </a:r>
            <a:r>
              <a:rPr lang="en-US" altLang="zh-CN"/>
              <a:t>clear </a:t>
            </a:r>
            <a:r>
              <a:rPr lang="zh-CN" altLang="en-US"/>
              <a:t>仅仅只是把</a:t>
            </a:r>
            <a:r>
              <a:rPr lang="zh-CN" altLang="en-US" b="1"/>
              <a:t>数组大小</a:t>
            </a:r>
            <a:r>
              <a:rPr lang="en-US" altLang="zh-CN" b="1"/>
              <a:t>(size)</a:t>
            </a:r>
            <a:r>
              <a:rPr lang="zh-CN" altLang="en-US"/>
              <a:t>标记为</a:t>
            </a:r>
            <a:r>
              <a:rPr lang="en-US" altLang="zh-CN"/>
              <a:t> 0 </a:t>
            </a:r>
            <a:r>
              <a:rPr lang="zh-CN" altLang="en-US"/>
              <a:t>而已。</a:t>
            </a:r>
            <a:endParaRPr lang="zh-CN" altLang="en-US"/>
          </a:p>
          <a:p>
            <a:r>
              <a:rPr lang="zh-CN" altLang="en-US"/>
              <a:t>这可能导致在低端平台上内存告急，这是因为尽管你已经</a:t>
            </a:r>
            <a:r>
              <a:rPr lang="en-US" altLang="zh-CN"/>
              <a:t> clear </a:t>
            </a:r>
            <a:r>
              <a:rPr lang="zh-CN" altLang="en-US"/>
              <a:t>掉</a:t>
            </a:r>
            <a:r>
              <a:rPr lang="en-US" altLang="zh-CN"/>
              <a:t> vector </a:t>
            </a:r>
            <a:r>
              <a:rPr lang="zh-CN" altLang="en-US"/>
              <a:t>了而实际容量还在并没有释放。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23740" y="4812030"/>
            <a:ext cx="7668260" cy="2045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35" y="2775585"/>
            <a:ext cx="4162425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/>
              <a:t>clear </a:t>
            </a:r>
            <a:r>
              <a:rPr lang="zh-CN" altLang="en-US"/>
              <a:t>的问题，</a:t>
            </a:r>
            <a:r>
              <a:rPr lang="en-US" altLang="zh-CN"/>
              <a:t>shrink_to_fit </a:t>
            </a:r>
            <a:r>
              <a:rPr lang="zh-CN" altLang="en-US"/>
              <a:t>解决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6388100" cy="4351655"/>
          </a:xfrm>
        </p:spPr>
        <p:txBody>
          <a:bodyPr/>
          <a:p>
            <a:r>
              <a:rPr lang="zh-CN" altLang="en-US"/>
              <a:t>要真正释放掉内存，可以在</a:t>
            </a:r>
            <a:r>
              <a:rPr lang="en-US" altLang="zh-CN"/>
              <a:t> clear </a:t>
            </a:r>
            <a:r>
              <a:rPr lang="zh-CN" altLang="en-US"/>
              <a:t>之后再调用</a:t>
            </a:r>
            <a:r>
              <a:rPr lang="en-US" altLang="zh-CN"/>
              <a:t> shrink_to_fit</a:t>
            </a:r>
            <a:r>
              <a:rPr lang="zh-CN" altLang="en-US"/>
              <a:t>，这样才会让容量也变成</a:t>
            </a:r>
            <a:r>
              <a:rPr lang="en-US" altLang="zh-CN"/>
              <a:t> 0</a:t>
            </a:r>
            <a:r>
              <a:rPr lang="zh-CN" altLang="en-US"/>
              <a:t>（这时</a:t>
            </a:r>
            <a:r>
              <a:rPr lang="en-US" altLang="zh-CN"/>
              <a:t> vector </a:t>
            </a:r>
            <a:r>
              <a:rPr lang="zh-CN" altLang="en-US"/>
              <a:t>的</a:t>
            </a:r>
            <a:r>
              <a:rPr lang="en-US" altLang="zh-CN"/>
              <a:t> data </a:t>
            </a:r>
            <a:r>
              <a:rPr lang="zh-CN" altLang="en-US"/>
              <a:t>会返回</a:t>
            </a:r>
            <a:r>
              <a:rPr lang="en-US" altLang="zh-CN"/>
              <a:t> nullptr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当然，</a:t>
            </a:r>
            <a:r>
              <a:rPr lang="en-US" altLang="zh-CN"/>
              <a:t>vector </a:t>
            </a:r>
            <a:r>
              <a:rPr lang="zh-CN" altLang="en-US"/>
              <a:t>对象解构时也会彻底释放内存，这个不用操心。</a:t>
            </a:r>
            <a:r>
              <a:rPr lang="en-US" altLang="zh-CN"/>
              <a:t>clear </a:t>
            </a:r>
            <a:r>
              <a:rPr lang="zh-CN" altLang="en-US"/>
              <a:t>配合</a:t>
            </a:r>
            <a:r>
              <a:rPr lang="en-US" altLang="zh-CN"/>
              <a:t> shrink_to_fit </a:t>
            </a:r>
            <a:r>
              <a:rPr lang="zh-CN" altLang="en-US"/>
              <a:t>只是提前释放而已。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6490" y="2598420"/>
            <a:ext cx="4384675" cy="16611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44440" y="4596765"/>
            <a:ext cx="7174230" cy="226123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begin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begin </a:t>
            </a:r>
            <a:r>
              <a:rPr lang="zh-CN" altLang="en-US"/>
              <a:t>可以获取指向第一个元素的</a:t>
            </a:r>
            <a:r>
              <a:rPr lang="zh-CN" altLang="en-US" b="1"/>
              <a:t>迭代器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什么是迭代器</a:t>
            </a:r>
            <a:r>
              <a:rPr lang="en-US" altLang="zh-CN"/>
              <a:t>(iterator)</a:t>
            </a:r>
            <a:r>
              <a:rPr lang="zh-CN" altLang="en-US"/>
              <a:t>？他用法上基本类似于指针，可以用</a:t>
            </a:r>
            <a:r>
              <a:rPr lang="en-US" altLang="zh-CN"/>
              <a:t> * </a:t>
            </a:r>
            <a:r>
              <a:rPr lang="zh-CN" altLang="en-US"/>
              <a:t>解引用，也可以用</a:t>
            </a:r>
            <a:r>
              <a:rPr lang="en-US" altLang="zh-CN"/>
              <a:t> + </a:t>
            </a:r>
            <a:r>
              <a:rPr lang="zh-CN" altLang="en-US"/>
              <a:t>运算符偏移其指向的位置，也可以用</a:t>
            </a:r>
            <a:r>
              <a:rPr lang="en-US" altLang="zh-CN"/>
              <a:t> ++ </a:t>
            </a:r>
            <a:r>
              <a:rPr lang="zh-CN" altLang="en-US"/>
              <a:t>自增。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 </a:t>
            </a:r>
            <a:r>
              <a:rPr lang="zh-CN" altLang="en-US"/>
              <a:t>容器：</a:t>
            </a:r>
            <a:r>
              <a:rPr lang="en-US" altLang="zh-CN"/>
              <a:t>assign 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23560" y="2875280"/>
            <a:ext cx="5897245" cy="225171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89905" y="2240280"/>
            <a:ext cx="5963920" cy="3522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4614545"/>
            <a:ext cx="516890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 </a:t>
            </a:r>
            <a:r>
              <a:rPr lang="zh-CN"/>
              <a:t>标准库五大件</a:t>
            </a:r>
            <a:r>
              <a:rPr lang="zh-CN">
                <a:sym typeface="+mn-ea"/>
              </a:rPr>
              <a:t>：输入输出流（</a:t>
            </a:r>
            <a:r>
              <a:rPr lang="en-US" altLang="zh-CN">
                <a:sym typeface="+mn-ea"/>
              </a:rPr>
              <a:t>stream</a:t>
            </a:r>
            <a:r>
              <a:rPr lang="zh-CN">
                <a:sym typeface="+mn-ea"/>
              </a:rPr>
              <a:t>）</a:t>
            </a:r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2132965"/>
            <a:ext cx="12077065" cy="37363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54150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890645" y="5253990"/>
            <a:ext cx="122237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8850" y="3684270"/>
            <a:ext cx="115316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如果要把右边这个打印的操作封装起来，该怎么做？</a:t>
            </a:r>
            <a:endParaRPr lang="zh-CN" altLang="en-US"/>
          </a:p>
          <a:p>
            <a:r>
              <a:rPr lang="zh-CN" altLang="en-US"/>
              <a:t>可以用一个函数来封装打印操作：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print(vector&lt;char&gt; const &amp;a);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>
                <a:sym typeface="+mn-ea"/>
              </a:rPr>
              <a:t>但是这样的缺点是他只能打印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类型，没法打印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类型。</a:t>
            </a:r>
            <a:r>
              <a:rPr lang="zh-CN" altLang="en-US">
                <a:sym typeface="+mn-ea"/>
              </a:rPr>
              <a:t>要支持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只能再写一遍一样的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80735" y="2103755"/>
            <a:ext cx="5383530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注意到</a:t>
            </a:r>
            <a:r>
              <a:rPr lang="en-US" altLang="zh-CN"/>
              <a:t> vector </a:t>
            </a:r>
            <a:r>
              <a:rPr lang="zh-CN" altLang="en-US"/>
              <a:t>和</a:t>
            </a:r>
            <a:r>
              <a:rPr lang="en-US" altLang="zh-CN"/>
              <a:t> string </a:t>
            </a:r>
            <a:r>
              <a:rPr lang="zh-CN" altLang="en-US"/>
              <a:t>的底层都是连续的稠密数组，他们都有</a:t>
            </a:r>
            <a:r>
              <a:rPr lang="en-US" altLang="zh-CN"/>
              <a:t> data() </a:t>
            </a:r>
            <a:r>
              <a:rPr lang="zh-CN" altLang="en-US"/>
              <a:t>和</a:t>
            </a:r>
            <a:r>
              <a:rPr lang="en-US" altLang="zh-CN"/>
              <a:t> size() 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因此可改用</a:t>
            </a:r>
            <a:r>
              <a:rPr lang="zh-CN" altLang="en-US" b="1"/>
              <a:t>首地址指针</a:t>
            </a:r>
            <a:r>
              <a:rPr lang="zh-CN" altLang="en-US"/>
              <a:t>和</a:t>
            </a:r>
            <a:r>
              <a:rPr lang="zh-CN" altLang="en-US" b="1"/>
              <a:t>数组长度</a:t>
            </a:r>
            <a:r>
              <a:rPr lang="zh-CN" altLang="en-US"/>
              <a:t>做参数：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print(char const *a, size_t n);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>
                <a:sym typeface="+mn-ea"/>
              </a:rPr>
              <a:t>这样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在无需知道容器具体类型的情况下，只用最简单的接口（首地址指针）就完成了遍历和打印的操作。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31205" y="2102485"/>
            <a:ext cx="5482590" cy="379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" y="3615690"/>
            <a:ext cx="2667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前三个元素</a:t>
            </a:r>
            <a:r>
              <a:rPr lang="zh-CN">
                <a:sym typeface="+mn-ea"/>
              </a:rPr>
              <a:t>（去掉了最后一个元素，但不必用</a:t>
            </a:r>
            <a:r>
              <a:rPr lang="en-US" altLang="zh-CN">
                <a:sym typeface="+mn-ea"/>
              </a:rPr>
              <a:t> pop_back </a:t>
            </a:r>
            <a:r>
              <a:rPr lang="zh-CN" altLang="en-US">
                <a:sym typeface="+mn-ea"/>
              </a:rPr>
              <a:t>修改数组，只要传参数的时候修改一下</a:t>
            </a:r>
            <a:r>
              <a:rPr lang="zh-CN" altLang="en-US" b="1">
                <a:sym typeface="+mn-ea"/>
              </a:rPr>
              <a:t>长度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5195" y="2470785"/>
            <a:ext cx="5134610" cy="30613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" y="3438525"/>
            <a:ext cx="370840" cy="112649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491855" y="4961255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7890" y="2440940"/>
            <a:ext cx="5188585" cy="312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使用</a:t>
            </a:r>
            <a:r>
              <a:rPr lang="zh-CN" b="1"/>
              <a:t>指针</a:t>
            </a:r>
            <a:r>
              <a:rPr lang="zh-CN"/>
              <a:t>和</a:t>
            </a:r>
            <a:r>
              <a:rPr lang="zh-CN" b="1"/>
              <a:t>长度</a:t>
            </a:r>
            <a:r>
              <a:rPr lang="zh-CN"/>
              <a:t>做接口的好处是，可以通过给指针加减运算，选择其中一部分连续的元素来打印，而不一定全部打印出来。</a:t>
            </a:r>
            <a:endParaRPr lang="zh-CN"/>
          </a:p>
          <a:p>
            <a:r>
              <a:rPr lang="zh-CN">
                <a:sym typeface="+mn-ea"/>
              </a:rPr>
              <a:t>比如这里我们选择打印</a:t>
            </a:r>
            <a:r>
              <a:rPr lang="zh-CN" b="1">
                <a:sym typeface="+mn-ea"/>
              </a:rPr>
              <a:t>后三个元素</a:t>
            </a:r>
            <a:r>
              <a:rPr lang="zh-CN">
                <a:sym typeface="+mn-ea"/>
              </a:rPr>
              <a:t>（去掉了第一个元素，但不必用</a:t>
            </a:r>
            <a:r>
              <a:rPr lang="en-US" altLang="zh-CN">
                <a:sym typeface="+mn-ea"/>
              </a:rPr>
              <a:t> erase </a:t>
            </a:r>
            <a:r>
              <a:rPr lang="zh-CN" altLang="en-US">
                <a:sym typeface="+mn-ea"/>
              </a:rPr>
              <a:t>修改数组，只要传参数的时候同时修改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长度</a:t>
            </a:r>
            <a:r>
              <a:rPr lang="zh-CN" altLang="en-US">
                <a:sym typeface="+mn-ea"/>
              </a:rPr>
              <a:t>部分即可</a:t>
            </a:r>
            <a:r>
              <a:rPr lang="zh-CN">
                <a:sym typeface="+mn-ea"/>
              </a:rPr>
              <a:t>）。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910955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198360" y="4940300"/>
            <a:ext cx="144081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567430"/>
            <a:ext cx="456565" cy="86741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b="1"/>
              <a:t>首地址指针</a:t>
            </a:r>
            <a:r>
              <a:rPr lang="zh-CN"/>
              <a:t>和</a:t>
            </a:r>
            <a:r>
              <a:rPr lang="zh-CN" b="1"/>
              <a:t>数组长度</a:t>
            </a:r>
            <a:r>
              <a:rPr lang="zh-CN"/>
              <a:t>看起来不太对称。</a:t>
            </a:r>
            <a:endParaRPr lang="zh-CN"/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size);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不妨改用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如何？</a:t>
            </a:r>
            <a:endParaRPr lang="zh-CN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print(char const *begptr, size_t endptr);</a:t>
            </a:r>
            <a:endParaRPr lang="en-US" alt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  <a:p>
            <a:r>
              <a:rPr lang="zh-CN">
                <a:sym typeface="+mn-ea"/>
              </a:rPr>
              <a:t>注意看，我们在</a:t>
            </a:r>
            <a:r>
              <a:rPr lang="en-US" altLang="zh-CN">
                <a:sym typeface="+mn-ea"/>
              </a:rPr>
              <a:t> print </a:t>
            </a:r>
            <a:r>
              <a:rPr lang="zh-CN" altLang="en-US">
                <a:sym typeface="+mn-ea"/>
              </a:rPr>
              <a:t>里也不是用</a:t>
            </a:r>
            <a:r>
              <a:rPr lang="zh-CN" altLang="en-US" b="1">
                <a:sym typeface="+mn-ea"/>
              </a:rPr>
              <a:t>数组下标</a:t>
            </a:r>
            <a:r>
              <a:rPr lang="zh-CN" altLang="en-US">
                <a:sym typeface="+mn-ea"/>
              </a:rPr>
              <a:t>去迭代，而是用</a:t>
            </a:r>
            <a:r>
              <a:rPr lang="zh-CN" altLang="en-US" b="1">
                <a:sym typeface="+mn-ea"/>
              </a:rPr>
              <a:t>指针</a:t>
            </a:r>
            <a:r>
              <a:rPr lang="zh-CN" altLang="en-US">
                <a:sym typeface="+mn-ea"/>
              </a:rPr>
              <a:t>作为迭代变量了。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76620" y="2426335"/>
            <a:ext cx="578358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72555" y="2886075"/>
            <a:ext cx="50647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3505835"/>
            <a:ext cx="333375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1830070"/>
            <a:ext cx="5793740" cy="3637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改用</a:t>
            </a:r>
            <a:r>
              <a:rPr lang="zh-CN" b="1">
                <a:sym typeface="+mn-ea"/>
              </a:rPr>
              <a:t>首地址指针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以后，要特别注意一点：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实际上是指向末尾元素再往后后一个元素的指针！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也就是说</a:t>
            </a:r>
            <a:r>
              <a:rPr lang="zh-CN" b="1">
                <a:sym typeface="+mn-ea"/>
              </a:rPr>
              <a:t>尾地址指针</a:t>
            </a:r>
            <a:r>
              <a:rPr lang="zh-CN">
                <a:sym typeface="+mn-ea"/>
              </a:rPr>
              <a:t>所指向的地方是无效的内存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</a:t>
            </a:r>
            <a:r>
              <a:rPr lang="zh-CN">
                <a:sym typeface="+mn-ea"/>
              </a:rPr>
              <a:t>，</a:t>
            </a:r>
            <a:r>
              <a:rPr lang="zh-CN" b="1">
                <a:sym typeface="+mn-ea"/>
              </a:rPr>
              <a:t>尾地址指针减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>
                <a:sym typeface="+mn-ea"/>
              </a:rPr>
              <a:t>才是真正的末尾元素指针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为什么要这样设计？因为如果用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a + a.size() - 1 </a:t>
            </a:r>
            <a:r>
              <a:rPr lang="zh-CN" altLang="en-US">
                <a:sym typeface="+mn-ea"/>
              </a:rPr>
              <a:t>也就是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&amp;a.back()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作为尾地址指针，将无法表示</a:t>
            </a:r>
            <a:r>
              <a:rPr lang="zh-CN" altLang="en-US" b="1">
                <a:sym typeface="+mn-ea"/>
              </a:rPr>
              <a:t>数组长度为</a:t>
            </a:r>
            <a:r>
              <a:rPr lang="en-US" altLang="zh-CN" b="1">
                <a:sym typeface="+mn-ea"/>
              </a:rPr>
              <a:t> 0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的情况。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57925" y="4756785"/>
            <a:ext cx="39916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195" y="5467350"/>
            <a:ext cx="125730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112010"/>
            <a:ext cx="6060440" cy="374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迭代器模式：为什么尾指针要往后移动一格？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而让</a:t>
            </a:r>
            <a:r>
              <a:rPr lang="zh-CN" b="1">
                <a:sym typeface="+mn-ea"/>
              </a:rPr>
              <a:t>尾地址指针</a:t>
            </a:r>
            <a:r>
              <a:rPr lang="zh-CN" altLang="en-US">
                <a:sym typeface="+mn-ea"/>
              </a:rPr>
              <a:t>往后移动一格的设计，使得数组长度为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 begptr == endptr </a:t>
            </a:r>
            <a:r>
              <a:rPr lang="zh-CN" altLang="en-US">
                <a:sym typeface="+mn-ea"/>
              </a:rPr>
              <a:t>的情况，非常容易判断。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更方便的是你可以通过指针的减法运算：</a:t>
            </a:r>
            <a:r>
              <a:rPr lang="en-US" altLang="zh-CN">
                <a:sym typeface="+mn-ea"/>
              </a:rPr>
              <a:t> endptr - begptr </a:t>
            </a:r>
            <a:r>
              <a:rPr lang="zh-CN" altLang="en-US">
                <a:sym typeface="+mn-ea"/>
              </a:rPr>
              <a:t>来算出数组的长度！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for </a:t>
            </a:r>
            <a:r>
              <a:rPr lang="zh-CN" altLang="en-US">
                <a:sym typeface="+mn-ea"/>
              </a:rPr>
              <a:t>循环里也很容易写，判断是否继续循环的条件为</a:t>
            </a:r>
            <a:r>
              <a:rPr lang="en-US" altLang="zh-CN">
                <a:sym typeface="+mn-ea"/>
              </a:rPr>
              <a:t> ptr != endptr </a:t>
            </a:r>
            <a:r>
              <a:rPr lang="zh-CN" altLang="en-US">
                <a:sym typeface="+mn-ea"/>
              </a:rPr>
              <a:t>就行了。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422130" y="2600325"/>
            <a:ext cx="142303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668895" y="4925060"/>
            <a:ext cx="1691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迭代器模式：</a:t>
            </a:r>
            <a:r>
              <a:rPr lang="zh-CN">
                <a:sym typeface="+mn-ea"/>
              </a:rPr>
              <a:t>首指针＋</a:t>
            </a:r>
            <a:r>
              <a:rPr lang="zh-CN">
                <a:sym typeface="+mn-ea"/>
              </a:rPr>
              <a:t>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还可以让</a:t>
            </a:r>
            <a:r>
              <a:rPr lang="zh-CN" b="1">
                <a:sym typeface="+mn-ea"/>
              </a:rPr>
              <a:t>首</a:t>
            </a:r>
            <a:r>
              <a:rPr lang="zh-CN" b="1">
                <a:sym typeface="+mn-ea"/>
              </a:rPr>
              <a:t>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声明为模板参数，这样不论指针是什么类型，都可以使用</a:t>
            </a:r>
            <a:r>
              <a:rPr lang="en-US" altLang="zh-CN">
                <a:sym typeface="+mn-ea"/>
              </a:rPr>
              <a:t> print </a:t>
            </a:r>
            <a:r>
              <a:rPr lang="zh-CN">
                <a:sym typeface="+mn-ea"/>
              </a:rPr>
              <a:t>这个模板函数来打印。</a:t>
            </a:r>
            <a:endParaRPr lang="zh-CN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4855" y="1643380"/>
            <a:ext cx="5495290" cy="4716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3777615"/>
            <a:ext cx="328930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首指针＋尾指针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34820"/>
            <a:ext cx="5181600" cy="4504055"/>
          </a:xfrm>
        </p:spPr>
        <p:txBody>
          <a:bodyPr>
            <a:normAutofit lnSpcReduction="10000"/>
          </a:bodyPr>
          <a:p>
            <a:r>
              <a:rPr lang="zh-CN" b="1">
                <a:sym typeface="+mn-ea"/>
              </a:rPr>
              <a:t>首指针</a:t>
            </a:r>
            <a:r>
              <a:rPr lang="zh-CN">
                <a:sym typeface="+mn-ea"/>
              </a:rPr>
              <a:t>和</a:t>
            </a:r>
            <a:r>
              <a:rPr lang="zh-CN" b="1">
                <a:sym typeface="+mn-ea"/>
              </a:rPr>
              <a:t>尾指针</a:t>
            </a:r>
            <a:r>
              <a:rPr lang="zh-CN">
                <a:sym typeface="+mn-ea"/>
              </a:rPr>
              <a:t>的组合的确能胜任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这种连续数组，但是对于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这种不连续的内存的容器就没辙了。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没错，</a:t>
            </a:r>
            <a:r>
              <a:rPr lang="en-US" altLang="zh-CN">
                <a:sym typeface="+mn-ea"/>
              </a:rPr>
              <a:t>list </a:t>
            </a:r>
            <a:r>
              <a:rPr lang="zh-CN" altLang="en-US">
                <a:sym typeface="+mn-ea"/>
              </a:rPr>
              <a:t>没有</a:t>
            </a:r>
            <a:r>
              <a:rPr lang="en-US" altLang="zh-CN">
                <a:sym typeface="+mn-ea"/>
              </a:rPr>
              <a:t> data() </a:t>
            </a:r>
            <a:r>
              <a:rPr lang="zh-CN" altLang="en-US">
                <a:sym typeface="+mn-ea"/>
              </a:rPr>
              <a:t>这个成员函数，因为他根本就不连续。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960" y="5172075"/>
            <a:ext cx="2171700" cy="168592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9300" y="2400300"/>
            <a:ext cx="6162040" cy="330390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541145"/>
            <a:ext cx="5181600" cy="489204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然而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却提供了</a:t>
            </a:r>
            <a:r>
              <a:rPr lang="en-US" altLang="zh-CN">
                <a:sym typeface="+mn-ea"/>
              </a:rPr>
              <a:t> begin()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end() </a:t>
            </a:r>
            <a:r>
              <a:rPr lang="zh-CN" altLang="en-US">
                <a:sym typeface="+mn-ea"/>
              </a:rPr>
              <a:t>函数，他们会返回两个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 list&lt;char&gt;::iterator </a:t>
            </a:r>
            <a:r>
              <a:rPr lang="zh-CN" altLang="en-US">
                <a:sym typeface="+mn-ea"/>
              </a:rPr>
              <a:t>是一个特殊定义过的类型，其具有</a:t>
            </a:r>
            <a:r>
              <a:rPr lang="en-US" altLang="zh-CN">
                <a:sym typeface="+mn-ea"/>
              </a:rPr>
              <a:t> !=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++ </a:t>
            </a:r>
            <a:r>
              <a:rPr lang="zh-CN" altLang="en-US">
                <a:sym typeface="+mn-ea"/>
              </a:rPr>
              <a:t>以及</a:t>
            </a:r>
            <a:r>
              <a:rPr lang="en-US" altLang="zh-CN">
                <a:sym typeface="+mn-ea"/>
              </a:rPr>
              <a:t> * </a:t>
            </a:r>
            <a:r>
              <a:rPr lang="zh-CN" altLang="en-US">
                <a:sym typeface="+mn-ea"/>
              </a:rPr>
              <a:t>这些</a:t>
            </a:r>
            <a:r>
              <a:rPr lang="zh-CN" altLang="en-US" b="1">
                <a:sym typeface="+mn-ea"/>
              </a:rPr>
              <a:t>运算符的重载</a:t>
            </a:r>
            <a:r>
              <a:rPr lang="zh-CN" altLang="en-US">
                <a:sym typeface="+mn-ea"/>
              </a:rPr>
              <a:t>。所以用起来就像普通的指针一样。而这些运算符重载，却会</a:t>
            </a:r>
            <a:r>
              <a:rPr lang="zh-CN" altLang="en-US" b="1">
                <a:sym typeface="+mn-ea"/>
              </a:rPr>
              <a:t>把</a:t>
            </a:r>
            <a:r>
              <a:rPr lang="en-US" altLang="zh-CN" b="1">
                <a:sym typeface="+mn-ea"/>
              </a:rPr>
              <a:t> ++ </a:t>
            </a:r>
            <a:r>
              <a:rPr lang="zh-CN" altLang="en-US" b="1">
                <a:sym typeface="+mn-ea"/>
              </a:rPr>
              <a:t>对应到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链表的</a:t>
            </a:r>
            <a:r>
              <a:rPr lang="en-US" altLang="zh-CN" b="1">
                <a:sym typeface="+mn-ea"/>
              </a:rPr>
              <a:t> curr = curr-&gt;next </a:t>
            </a:r>
            <a:r>
              <a:rPr lang="zh-CN" altLang="en-US" b="1">
                <a:sym typeface="+mn-ea"/>
              </a:rPr>
              <a:t>上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这样一个用起来就像普通的指针，但内部却通过运算符重载适配不同容器的特殊类，就是</a:t>
            </a:r>
            <a:r>
              <a:rPr lang="zh-CN" altLang="en-US" b="1">
                <a:sym typeface="+mn-ea"/>
              </a:rPr>
              <a:t>迭代器</a:t>
            </a:r>
            <a:r>
              <a:rPr lang="en-US" altLang="zh-CN" b="1">
                <a:sym typeface="+mn-ea"/>
              </a:rPr>
              <a:t>(iterator)</a:t>
            </a:r>
            <a:r>
              <a:rPr lang="zh-CN" altLang="en-US">
                <a:sym typeface="+mn-ea"/>
              </a:rPr>
              <a:t>，迭代器是</a:t>
            </a:r>
            <a:r>
              <a:rPr lang="en-US" altLang="zh-CN">
                <a:sym typeface="+mn-ea"/>
              </a:rPr>
              <a:t> STL </a:t>
            </a:r>
            <a:r>
              <a:rPr lang="zh-CN" altLang="en-US">
                <a:sym typeface="+mn-ea"/>
              </a:rPr>
              <a:t>中</a:t>
            </a:r>
            <a:r>
              <a:rPr lang="zh-CN" altLang="en-US" b="1">
                <a:sym typeface="+mn-ea"/>
              </a:rPr>
              <a:t>容器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算法</a:t>
            </a:r>
            <a:r>
              <a:rPr lang="zh-CN" altLang="en-US">
                <a:sym typeface="+mn-ea"/>
              </a:rPr>
              <a:t>之间的桥梁。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734820"/>
            <a:ext cx="5913120" cy="4032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3226435"/>
            <a:ext cx="331470" cy="1521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侯捷 STL</a:t>
            </a:r>
            <a:r>
              <a:rPr lang="zh-CN" altLang="en-US"/>
              <a:t>：BV1b3411s7pG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0420" y="1229995"/>
            <a:ext cx="7628890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迭代器模式</a:t>
            </a:r>
            <a:r>
              <a:rPr lang="zh-CN">
                <a:sym typeface="+mn-ea"/>
              </a:rPr>
              <a:t>：</a:t>
            </a:r>
            <a:r>
              <a:rPr lang="zh-CN">
                <a:sym typeface="+mn-ea"/>
              </a:rPr>
              <a:t>首</a:t>
            </a:r>
            <a:r>
              <a:rPr lang="zh-CN">
                <a:sym typeface="+mn-ea"/>
              </a:rPr>
              <a:t>迭代器＋尾迭代器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316990"/>
            <a:ext cx="5538470" cy="5340350"/>
          </a:xfrm>
        </p:spPr>
        <p:txBody>
          <a:bodyPr>
            <a:normAutofit lnSpcReduction="20000"/>
          </a:bodyPr>
          <a:p>
            <a:r>
              <a:rPr lang="zh-CN">
                <a:sym typeface="+mn-ea"/>
              </a:rPr>
              <a:t>如果让小彭老师来写</a:t>
            </a:r>
            <a:r>
              <a:rPr lang="en-US" altLang="zh-CN">
                <a:sym typeface="+mn-ea"/>
              </a:rPr>
              <a:t> list </a:t>
            </a:r>
            <a:r>
              <a:rPr lang="zh-CN" altLang="en-US">
                <a:sym typeface="+mn-ea"/>
              </a:rPr>
              <a:t>容器和他的迭代器，他的内部具体实现可能是这样的。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迭代器的这些运算符，都是约定俗成的，其根本目的在于模仿指针的行为，方便来自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语言的程序员快速上手掌握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标准库。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虽然你也可以用函数名</a:t>
            </a:r>
            <a:r>
              <a:rPr lang="en-US" altLang="zh-CN">
                <a:sym typeface="+mn-ea"/>
              </a:rPr>
              <a:t> gotoNext()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++</a:t>
            </a:r>
            <a:r>
              <a:rPr lang="zh-CN" altLang="en-US">
                <a:sym typeface="+mn-ea"/>
              </a:rPr>
              <a:t>，用</a:t>
            </a:r>
            <a:r>
              <a:rPr lang="en-US" altLang="zh-CN">
                <a:sym typeface="+mn-ea"/>
              </a:rPr>
              <a:t> getElement()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*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notReach()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!=</a:t>
            </a:r>
            <a:r>
              <a:rPr lang="zh-CN" altLang="en-US">
                <a:sym typeface="+mn-ea"/>
              </a:rPr>
              <a:t>。但是模仿指针行为的这些运算符，已然成为了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事实上的标准，而且也非常直观易懂。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因此所有的用户和库，都会按照这套运算符标准来实现和使用迭代器，节省了各自创立一套规范的成本。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1615" y="-18415"/>
            <a:ext cx="5620385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迭代器模式</a:t>
            </a:r>
            <a:r>
              <a:rPr lang="zh-CN">
                <a:sym typeface="+mn-ea"/>
              </a:rPr>
              <a:t>：</a:t>
            </a:r>
            <a:r>
              <a:rPr lang="en-US" altLang="zh-CN">
                <a:sym typeface="+mn-ea"/>
              </a:rPr>
              <a:t>++ </a:t>
            </a:r>
            <a:r>
              <a:rPr lang="zh-CN" altLang="en-US">
                <a:sym typeface="+mn-ea"/>
              </a:rPr>
              <a:t>的前置和后置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顺便宣传一下小彭老师的插件全家桶：</a:t>
            </a:r>
            <a:r>
              <a:rPr lang="en-US" altLang="zh-CN"/>
              <a:t>github.com/archibate/vimrc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91630" y="1480820"/>
            <a:ext cx="5171440" cy="489394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8280" y="1584325"/>
            <a:ext cx="628523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1590" y="1207770"/>
            <a:ext cx="6687820" cy="558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侯捷 STL</a:t>
            </a:r>
            <a:r>
              <a:rPr lang="zh-CN" altLang="en-US">
                <a:sym typeface="+mn-ea"/>
              </a:rPr>
              <a:t>：BV1b3411s7pG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 </a:t>
            </a:r>
            <a:r>
              <a:rPr lang="zh-CN" altLang="en-US"/>
              <a:t>容器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10826</Words>
  <Application>WPS Presentation</Application>
  <PresentationFormat>宽屏</PresentationFormat>
  <Paragraphs>462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SimSun</vt:lpstr>
      <vt:lpstr>Wingdings</vt:lpstr>
      <vt:lpstr>Liberation Sans</vt:lpstr>
      <vt:lpstr>Arial Black</vt:lpstr>
      <vt:lpstr>SimSun</vt:lpstr>
      <vt:lpstr>文泉驿微米黑</vt:lpstr>
      <vt:lpstr>Microsoft YaHei</vt:lpstr>
      <vt:lpstr>Arial Unicode MS</vt:lpstr>
      <vt:lpstr>SimSun</vt:lpstr>
      <vt:lpstr>MathJax_Vector</vt:lpstr>
      <vt:lpstr>Office Theme</vt:lpstr>
      <vt:lpstr>C++ STL 容器与算法全解析</vt:lpstr>
      <vt:lpstr>C++ 标准库五大件：容器（container）</vt:lpstr>
      <vt:lpstr>C++ 标准库五大件：迭代器（iterator）</vt:lpstr>
      <vt:lpstr>C++ 标准库五大件：算法（algorithm）</vt:lpstr>
      <vt:lpstr>C++ 标准库五大件：仿函数（functor）</vt:lpstr>
      <vt:lpstr>C++ 标准库五大件：输入输出流（stream）</vt:lpstr>
      <vt:lpstr>侯捷 STL：BV1b3411s7pG</vt:lpstr>
      <vt:lpstr>侯捷 STL：BV1b3411s7pG</vt:lpstr>
      <vt:lpstr>vector 容器</vt:lpstr>
      <vt:lpstr>vector 容器：构造函数</vt:lpstr>
      <vt:lpstr>vector 容器：构造函数和 size</vt:lpstr>
      <vt:lpstr>vector 容器：operator[]</vt:lpstr>
      <vt:lpstr>vector 容器：operator[]</vt:lpstr>
      <vt:lpstr>vector 容器：at</vt:lpstr>
      <vt:lpstr>vector 容器：operator[] 和 at</vt:lpstr>
      <vt:lpstr>vector 容器：构造函数</vt:lpstr>
      <vt:lpstr>vector 容器：构造函数</vt:lpstr>
      <vt:lpstr>vector 容器：构造函数</vt:lpstr>
      <vt:lpstr>vector 容器：构造函数</vt:lpstr>
      <vt:lpstr>vector 容器：构造函数</vt:lpstr>
      <vt:lpstr>vector 容器</vt:lpstr>
      <vt:lpstr>vector 容器：构造函数</vt:lpstr>
      <vt:lpstr>vector 容器：构造函数</vt:lpstr>
      <vt:lpstr>vector 容器：resize</vt:lpstr>
      <vt:lpstr>vector 容器：resize</vt:lpstr>
      <vt:lpstr>vector 容器：resize</vt:lpstr>
      <vt:lpstr>vector 容器：resize</vt:lpstr>
      <vt:lpstr>vector 容器：resize</vt:lpstr>
      <vt:lpstr>vector 容器：resize</vt:lpstr>
      <vt:lpstr>小彭老师的 IDE 对 resize 的解释</vt:lpstr>
      <vt:lpstr>vector 容器：clear</vt:lpstr>
      <vt:lpstr>vector 容器：clear 配合 resize</vt:lpstr>
      <vt:lpstr>vector 容器：push_back</vt:lpstr>
      <vt:lpstr>vector 容器：pop_back</vt:lpstr>
      <vt:lpstr>vector 容器：back</vt:lpstr>
      <vt:lpstr>vector 容器：front</vt:lpstr>
      <vt:lpstr>vector 容器：data() 获取首地址指针</vt:lpstr>
      <vt:lpstr>vector 容器：data() 获取首地址指针</vt:lpstr>
      <vt:lpstr>vector 容器：RAII 避免内存泄露</vt:lpstr>
      <vt:lpstr>vector 容器：生命周期由主对象管理</vt:lpstr>
      <vt:lpstr>vector 容器：延续生命周期</vt:lpstr>
      <vt:lpstr>vector 容器：延续生命周期</vt:lpstr>
      <vt:lpstr>vector 容器：resize 到更大尺寸会导致 data 失效</vt:lpstr>
      <vt:lpstr>vector 容器：resize 到更小尺寸不会导致 data 失效</vt:lpstr>
      <vt:lpstr>vector 容器：重新 resize 到原来尺寸也不会导致 data 失效</vt:lpstr>
      <vt:lpstr>vector 容器：capacity 函数查询实际的最大容量</vt:lpstr>
      <vt:lpstr>vector 容器：resize 的优化策略</vt:lpstr>
      <vt:lpstr>vector 容器：resize 的优化策略</vt:lpstr>
      <vt:lpstr>vector 容器：reserve 预留一定容量，避免之后重复分配</vt:lpstr>
      <vt:lpstr>vector 容器：reserve 预留一定容量，避免之后重复分配</vt:lpstr>
      <vt:lpstr>PowerPoint 演示文稿</vt:lpstr>
      <vt:lpstr>PowerPoint 演示文稿</vt:lpstr>
      <vt:lpstr>vector 容器：push_back 的问题</vt:lpstr>
      <vt:lpstr>PowerPoint 演示文稿</vt:lpstr>
      <vt:lpstr>vector 容器：clear 的问题，</vt:lpstr>
      <vt:lpstr>PowerPoint 演示文稿</vt:lpstr>
      <vt:lpstr>vector 容器：assign 函数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</vt:lpstr>
      <vt:lpstr>迭代器模式：首指针＋尾指针</vt:lpstr>
      <vt:lpstr>迭代器模式：为什么尾指针要往后移动一格？</vt:lpstr>
      <vt:lpstr>迭代器模式：首指针＋尾指针</vt:lpstr>
      <vt:lpstr>迭代器模式：首指针＋尾指针</vt:lpstr>
      <vt:lpstr>迭代器模式：首迭代器＋尾迭代器</vt:lpstr>
      <vt:lpstr>迭代器模式：首迭代器＋尾迭代器</vt:lpstr>
      <vt:lpstr>迭代器模式：++ 的前置和后置</vt:lpstr>
      <vt:lpstr>顺便宣传一下小彭老师的插件全家桶：github.com/archibate/vimrc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245</cp:revision>
  <dcterms:created xsi:type="dcterms:W3CDTF">2022-04-30T07:49:28Z</dcterms:created>
  <dcterms:modified xsi:type="dcterms:W3CDTF">2022-04-30T07:49:28Z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