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67" r:id="rId4"/>
    <p:sldId id="269" r:id="rId5"/>
    <p:sldId id="272" r:id="rId6"/>
    <p:sldId id="273" r:id="rId7"/>
    <p:sldId id="268" r:id="rId8"/>
    <p:sldId id="262" r:id="rId9"/>
    <p:sldId id="257" r:id="rId10"/>
    <p:sldId id="258" r:id="rId11"/>
    <p:sldId id="259" r:id="rId12"/>
    <p:sldId id="261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3"/>
        <p:guide pos="38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c6a535d7ecc90554cb87761dd101fe067f0ead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255" y="-385445"/>
            <a:ext cx="12208510" cy="7628890"/>
          </a:xfrm>
          <a:prstGeom prst="rect">
            <a:avLst/>
          </a:prstGeom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90346" y="1711325"/>
            <a:ext cx="9211733" cy="1082675"/>
          </a:xfrm>
        </p:spPr>
        <p:txBody>
          <a:bodyPr/>
          <a:lstStyle>
            <a:lvl1pPr algn="ctr">
              <a:defRPr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90346" y="3028315"/>
            <a:ext cx="9218083" cy="1752600"/>
          </a:xfrm>
        </p:spPr>
        <p:txBody>
          <a:bodyPr/>
          <a:lstStyle>
            <a:lvl1pPr marL="0" indent="0" algn="ctr">
              <a:buFontTx/>
              <a:buNone/>
              <a:defRPr sz="2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90270"/>
            <a:ext cx="5715635" cy="57308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425" y="890270"/>
            <a:ext cx="5133975" cy="38671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3"/>
          </p:nvPr>
        </p:nvSpPr>
        <p:spPr>
          <a:xfrm>
            <a:off x="6448425" y="4874260"/>
            <a:ext cx="5133975" cy="1746885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标准库系列课程之</a:t>
            </a:r>
            <a:r>
              <a:rPr lang="en-US" altLang="zh-CN"/>
              <a:t> </a:t>
            </a:r>
            <a:r>
              <a:rPr lang="en-US"/>
              <a:t>set </a:t>
            </a:r>
            <a:r>
              <a:rPr lang="zh-CN" altLang="en-US"/>
              <a:t>和</a:t>
            </a:r>
            <a:r>
              <a:rPr lang="en-US" altLang="zh-CN"/>
              <a:t> map </a:t>
            </a:r>
            <a:r>
              <a:rPr lang="zh-CN" altLang="en-US"/>
              <a:t>知多少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/>
              <a:t>by </a:t>
            </a:r>
            <a:r>
              <a:rPr lang="zh-CN" altLang="en-US"/>
              <a:t>小彭老师（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en-US" altLang="zh-CN"/>
          </a:p>
          <a:p>
            <a:pPr algn="ctr"/>
            <a:r>
              <a:rPr lang="zh-CN" altLang="en-US"/>
              <a:t>课件：</a:t>
            </a:r>
            <a:r>
              <a:rPr lang="en-US" altLang="zh-CN"/>
              <a:t>https://github.com/parallel101/course</a:t>
            </a:r>
            <a:endParaRPr lang="en-US" altLang="zh-CN"/>
          </a:p>
          <a:p>
            <a:pPr algn="ctr"/>
            <a:r>
              <a:rPr lang="zh-CN" altLang="en-US"/>
              <a:t>上一期：https://www.bilibili.com/video/BV1qF411T7sd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next_permutation, prev</a:t>
            </a:r>
            <a:r>
              <a:rPr lang="en-US">
                <a:sym typeface="+mn-ea"/>
              </a:rPr>
              <a:t>_permutation</a:t>
            </a:r>
            <a:endParaRPr lang="en-US"/>
          </a:p>
          <a:p>
            <a:r>
              <a:rPr lang="en-US">
                <a:sym typeface="+mn-ea"/>
              </a:rPr>
              <a:t>is_permutation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merge, inplace_merge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set_difference, set_symmetric_difference</a:t>
            </a:r>
            <a:endParaRPr lang="en-US"/>
          </a:p>
          <a:p>
            <a:r>
              <a:rPr lang="en-US">
                <a:sym typeface="+mn-ea"/>
              </a:rPr>
              <a:t>set_union, set_intersection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includes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unique, unique_copy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363210" cy="4351655"/>
          </a:xfrm>
        </p:spPr>
        <p:txBody>
          <a:bodyPr>
            <a:normAutofit lnSpcReduction="20000"/>
          </a:bodyPr>
          <a:p>
            <a:r>
              <a:rPr lang="en-US">
                <a:sym typeface="+mn-ea"/>
              </a:rPr>
              <a:t>transform, transform_n</a:t>
            </a:r>
            <a:endParaRPr lang="en-US"/>
          </a:p>
          <a:p>
            <a:r>
              <a:rPr lang="en-US">
                <a:sym typeface="+mn-ea"/>
              </a:rPr>
              <a:t>generate, generate_n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iota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accumate, </a:t>
            </a:r>
            <a:r>
              <a:rPr lang="en-US">
                <a:sym typeface="+mn-ea"/>
              </a:rPr>
              <a:t>reduce, </a:t>
            </a:r>
            <a:r>
              <a:rPr lang="en-US"/>
              <a:t>transform_reduce</a:t>
            </a:r>
            <a:endParaRPr lang="en-US"/>
          </a:p>
          <a:p>
            <a:r>
              <a:rPr lang="en-US"/>
              <a:t>inner_product</a:t>
            </a:r>
            <a:endParaRPr lang="en-US"/>
          </a:p>
          <a:p>
            <a:r>
              <a:rPr lang="en-US"/>
              <a:t>exclusive_scan, transform_exclusive_scan</a:t>
            </a:r>
            <a:endParaRPr lang="en-US"/>
          </a:p>
          <a:p>
            <a:r>
              <a:rPr lang="en-US"/>
              <a:t>inclusive_scan, transform_inclusive_scan</a:t>
            </a:r>
            <a:endParaRPr lang="en-US"/>
          </a:p>
          <a:p>
            <a:r>
              <a:rPr lang="en-US">
                <a:sym typeface="+mn-ea"/>
              </a:rPr>
              <a:t>partial_sum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binary_search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lower_bound, upper_bound, equal_range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nth_element, partition_point</a:t>
            </a:r>
            <a:endParaRPr lang="en-US"/>
          </a:p>
          <a:p>
            <a:r>
              <a:rPr lang="en-US">
                <a:sym typeface="+mn-ea"/>
              </a:rPr>
              <a:t>partition, stable_partition, partition_copy</a:t>
            </a:r>
            <a:endParaRPr lang="en-US"/>
          </a:p>
          <a:p>
            <a:r>
              <a:rPr lang="en-US">
                <a:sym typeface="+mn-ea"/>
              </a:rPr>
              <a:t>partial_sort, partial_sort_copy</a:t>
            </a:r>
            <a:endParaRPr lang="en-US"/>
          </a:p>
          <a:p>
            <a:r>
              <a:rPr lang="en-US">
                <a:sym typeface="+mn-ea"/>
              </a:rPr>
              <a:t>sort, stable_sort</a:t>
            </a:r>
            <a:endParaRPr lang="en-US">
              <a:sym typeface="+mn-ea"/>
            </a:endParaRPr>
          </a:p>
          <a:p>
            <a:r>
              <a:rPr lang="en-US"/>
              <a:t>is_sorted, is_sorted_until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adjacent_difference</a:t>
            </a:r>
            <a:endParaRPr lang="en-US"/>
          </a:p>
          <a:p>
            <a:r>
              <a:rPr lang="en-US"/>
              <a:t>adjacent_find</a:t>
            </a:r>
            <a:endParaRPr lang="en-US"/>
          </a:p>
          <a:p>
            <a:r>
              <a:rPr lang="en-US">
                <a:sym typeface="+mn-ea"/>
              </a:rPr>
              <a:t>swap_ranges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shuffle, sample</a:t>
            </a:r>
            <a:endParaRPr lang="en-US"/>
          </a:p>
          <a:p>
            <a:r>
              <a:rPr lang="en-US"/>
              <a:t>shift_left, shift_right</a:t>
            </a:r>
            <a:endParaRPr lang="en-US"/>
          </a:p>
          <a:p>
            <a:r>
              <a:rPr lang="en-US"/>
              <a:t>rotate, rotate_copy</a:t>
            </a:r>
            <a:endParaRPr lang="en-US"/>
          </a:p>
          <a:p>
            <a:r>
              <a:rPr lang="en-US"/>
              <a:t>reverse, reverse_copy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 </a:t>
            </a:r>
            <a:r>
              <a:rPr lang="zh-CN" altLang="en-US"/>
              <a:t>和</a:t>
            </a:r>
            <a:r>
              <a:rPr lang="en-US" altLang="zh-CN"/>
              <a:t> vector </a:t>
            </a:r>
            <a:r>
              <a:rPr lang="zh-CN" altLang="en-US"/>
              <a:t>的区别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都是能存储一连串数据的容器，有什么区别呢？</a:t>
            </a:r>
            <a:endParaRPr lang="zh-CN"/>
          </a:p>
          <a:p>
            <a:r>
              <a:rPr lang="zh-CN"/>
              <a:t>区别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会</a:t>
            </a:r>
            <a:r>
              <a:rPr lang="zh-CN" altLang="en-US">
                <a:sym typeface="+mn-ea"/>
              </a:rPr>
              <a:t>自动</a:t>
            </a:r>
            <a:r>
              <a:rPr lang="zh-CN" altLang="en-US"/>
              <a:t>给其中的元素</a:t>
            </a:r>
            <a:r>
              <a:rPr lang="zh-CN" altLang="en-US" b="1"/>
              <a:t>从小到大排序</a:t>
            </a:r>
            <a:r>
              <a:rPr lang="zh-CN" altLang="en-US"/>
              <a:t>，而</a:t>
            </a:r>
            <a:r>
              <a:rPr lang="en-US" altLang="zh-CN"/>
              <a:t>vector</a:t>
            </a:r>
            <a:r>
              <a:rPr lang="zh-CN" altLang="en-US"/>
              <a:t>会保持插入时的顺序。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会把重复的元素去除，只保留一个，即</a:t>
            </a:r>
            <a:r>
              <a:rPr lang="zh-CN" altLang="en-US" b="1"/>
              <a:t>去重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区别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vector</a:t>
            </a:r>
            <a:r>
              <a:rPr lang="zh-CN" altLang="en-US"/>
              <a:t>中的元素在内存中是连续的，可以</a:t>
            </a:r>
            <a:r>
              <a:rPr lang="zh-CN" altLang="en-US" b="1"/>
              <a:t>高效地随机访问</a:t>
            </a:r>
            <a:r>
              <a:rPr lang="zh-CN" altLang="en-US"/>
              <a:t>，</a:t>
            </a:r>
            <a:r>
              <a:rPr lang="en-US" altLang="zh-CN"/>
              <a:t>set</a:t>
            </a:r>
            <a:r>
              <a:rPr lang="zh-CN" altLang="en-US"/>
              <a:t>则不行。</a:t>
            </a:r>
            <a:endParaRPr lang="zh-CN" altLang="en-US"/>
          </a:p>
        </p:txBody>
      </p:sp>
      <p:pic>
        <p:nvPicPr>
          <p:cNvPr id="25" name="Content Placeholder 9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7319645" y="5332730"/>
            <a:ext cx="339090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8425" y="996315"/>
            <a:ext cx="5133975" cy="3653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>
                <a:sym typeface="+mn-ea"/>
              </a:rPr>
              <a:t>区别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80340" y="890270"/>
            <a:ext cx="6094730" cy="5730875"/>
          </a:xfrm>
        </p:spPr>
        <p:txBody>
          <a:bodyPr/>
          <a:p>
            <a:r>
              <a:rPr lang="zh-CN" altLang="en-US"/>
              <a:t>上节课讲了迭代器：</a:t>
            </a:r>
            <a:r>
              <a:rPr lang="en-US" altLang="zh-CN"/>
              <a:t>vector </a:t>
            </a:r>
            <a:r>
              <a:rPr lang="zh-CN" altLang="en-US"/>
              <a:t>具有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50"/>
                </a:solidFill>
              </a:rPr>
              <a:t>begin()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70C0"/>
                </a:solidFill>
              </a:rPr>
              <a:t>end()</a:t>
            </a:r>
            <a:r>
              <a:rPr lang="en-US" altLang="zh-CN"/>
              <a:t> </a:t>
            </a:r>
            <a:r>
              <a:rPr lang="zh-CN" altLang="en-US"/>
              <a:t>两个成员函数，他们分别返回指向数组</a:t>
            </a:r>
            <a:r>
              <a:rPr lang="zh-CN" altLang="en-US" b="1">
                <a:solidFill>
                  <a:srgbClr val="00B050"/>
                </a:solidFill>
              </a:rPr>
              <a:t>头部元素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0070C0"/>
                </a:solidFill>
              </a:rPr>
              <a:t>尾部再之后一格元素</a:t>
            </a:r>
            <a:r>
              <a:rPr lang="zh-CN" altLang="en-US"/>
              <a:t>的迭代器对象。</a:t>
            </a:r>
            <a:endParaRPr lang="zh-CN" altLang="en-US"/>
          </a:p>
          <a:p>
            <a:r>
              <a:rPr lang="en-US" altLang="zh-CN"/>
              <a:t>vector </a:t>
            </a:r>
            <a:r>
              <a:rPr lang="zh-CN" altLang="en-US"/>
              <a:t>作为连续数组，他的迭代器基本等效于指针。</a:t>
            </a:r>
            <a:endParaRPr lang="zh-CN" altLang="en-US"/>
          </a:p>
          <a:p>
            <a:r>
              <a:rPr lang="en-US" altLang="zh-CN"/>
              <a:t>set </a:t>
            </a:r>
            <a:r>
              <a:rPr lang="zh-CN" altLang="en-US"/>
              <a:t>也有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B050"/>
                </a:solidFill>
              </a:rPr>
              <a:t>begin()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0070C0"/>
                </a:solidFill>
              </a:rPr>
              <a:t>end()</a:t>
            </a:r>
            <a:r>
              <a:rPr lang="en-US" altLang="zh-CN"/>
              <a:t> </a:t>
            </a:r>
            <a:r>
              <a:rPr lang="zh-CN" altLang="en-US"/>
              <a:t>函数，他返回的迭代器对象重载了</a:t>
            </a:r>
            <a:r>
              <a:rPr lang="en-US" altLang="zh-CN"/>
              <a:t> </a:t>
            </a:r>
            <a:r>
              <a:rPr lang="en-US" altLang="zh-CN" b="1"/>
              <a:t>*</a:t>
            </a:r>
            <a:r>
              <a:rPr lang="en-US" altLang="zh-CN"/>
              <a:t> </a:t>
            </a:r>
            <a:r>
              <a:rPr lang="zh-CN" altLang="en-US"/>
              <a:t>来访问指向的地址。</a:t>
            </a:r>
            <a:endParaRPr lang="en-US" altLang="zh-CN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13"/>
          </p:nvPr>
        </p:nvPicPr>
        <p:blipFill>
          <a:blip r:embed="rId1"/>
          <a:stretch>
            <a:fillRect/>
          </a:stretch>
        </p:blipFill>
        <p:spPr>
          <a:xfrm>
            <a:off x="3164205" y="6007100"/>
            <a:ext cx="9027795" cy="8509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5210" y="1551305"/>
            <a:ext cx="606679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迭代器</a:t>
            </a:r>
            <a:r>
              <a:rPr lang="zh-CN" altLang="en-US">
                <a:sym typeface="+mn-ea"/>
              </a:rPr>
              <a:t>区别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4965" y="890270"/>
            <a:ext cx="5970270" cy="5730875"/>
          </a:xfrm>
        </p:spPr>
        <p:txBody>
          <a:bodyPr/>
          <a:p>
            <a:r>
              <a:rPr lang="en-US" altLang="zh-CN"/>
              <a:t>set </a:t>
            </a:r>
            <a:r>
              <a:rPr lang="zh-CN" altLang="en-US"/>
              <a:t>的迭代器对象也重载了</a:t>
            </a:r>
            <a:r>
              <a:rPr lang="en-US" altLang="zh-CN"/>
              <a:t> </a:t>
            </a:r>
            <a:r>
              <a:rPr lang="en-US" altLang="zh-CN" b="1"/>
              <a:t>++</a:t>
            </a:r>
            <a:r>
              <a:rPr lang="en-US" altLang="zh-CN"/>
              <a:t> </a:t>
            </a:r>
            <a:r>
              <a:rPr lang="zh-CN" altLang="en-US"/>
              <a:t>为红黑树的遍历。</a:t>
            </a:r>
            <a:endParaRPr lang="zh-CN" altLang="en-US"/>
          </a:p>
          <a:p>
            <a:r>
              <a:rPr lang="en-US" altLang="zh-CN">
                <a:sym typeface="+mn-ea"/>
              </a:rPr>
              <a:t>vector </a:t>
            </a:r>
            <a:r>
              <a:rPr lang="zh-CN" altLang="en-US">
                <a:sym typeface="+mn-ea"/>
              </a:rPr>
              <a:t>提供了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+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+=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的重载，而</a:t>
            </a:r>
            <a:r>
              <a:rPr lang="en-US" altLang="zh-CN"/>
              <a:t> set </a:t>
            </a:r>
            <a:r>
              <a:rPr lang="zh-CN" altLang="en-US"/>
              <a:t>没有。这是因为</a:t>
            </a:r>
            <a:r>
              <a:rPr lang="en-US" altLang="zh-CN"/>
              <a:t> vector </a:t>
            </a:r>
            <a:r>
              <a:rPr lang="zh-CN" altLang="en-US"/>
              <a:t>中的元素在内存中是连续的，可以</a:t>
            </a:r>
            <a:r>
              <a:rPr lang="zh-CN" altLang="en-US" b="1"/>
              <a:t>随机访问</a:t>
            </a:r>
            <a:r>
              <a:rPr lang="zh-CN" altLang="en-US"/>
              <a:t>。而</a:t>
            </a:r>
            <a:r>
              <a:rPr lang="en-US" altLang="zh-CN"/>
              <a:t> set </a:t>
            </a:r>
            <a:r>
              <a:rPr lang="zh-CN" altLang="en-US"/>
              <a:t>是不连续的，所以不能随机访问，只能</a:t>
            </a:r>
            <a:r>
              <a:rPr lang="zh-CN" altLang="en-US" b="1"/>
              <a:t>顺序访问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01740" y="1975485"/>
            <a:ext cx="5821045" cy="2841625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3164205" y="6007100"/>
            <a:ext cx="9027795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迭代器的五大分类</a:t>
            </a:r>
            <a:endParaRPr lang="zh-CN" altLang="en-US"/>
          </a:p>
        </p:txBody>
      </p: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568325" y="1195070"/>
          <a:ext cx="11055350" cy="2645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4102735"/>
                <a:gridCol w="2504440"/>
                <a:gridCol w="2641600"/>
              </a:tblGrid>
              <a:tr h="3695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提供的运算符重载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具有此迭代器的容器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相应的</a:t>
                      </a:r>
                      <a:r>
                        <a:rPr lang="en-US" altLang="zh-CN"/>
                        <a:t> C++20 concept</a:t>
                      </a:r>
                      <a:endParaRPr lang="en-US" altLang="zh-CN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（可读取）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++</a:t>
                      </a:r>
                      <a:r>
                        <a:rPr lang="zh-CN" altLang="en-US"/>
                        <a:t>（一次性）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istream_iterator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input_iterator</a:t>
                      </a:r>
                      <a:endParaRPr lang="en-US"/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>
                          <a:sym typeface="+mn-ea"/>
                        </a:rPr>
                        <a:t>前向迭代器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/>
                        <a:t>++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forward_list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forward_iterator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双向迭代器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*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!=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==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++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--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map</a:t>
                      </a:r>
                      <a:r>
                        <a:rPr lang="zh-CN" altLang="en-US"/>
                        <a:t>，</a:t>
                      </a:r>
                      <a:r>
                        <a:rPr lang="en-US"/>
                        <a:t>list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bidirectional_iterator</a:t>
                      </a:r>
                      <a:endParaRPr lang="en-US"/>
                    </a:p>
                  </a:txBody>
                  <a:tcPr/>
                </a:tc>
              </a:tr>
              <a:tr h="425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随机访问迭代器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!=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==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++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--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+=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-=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[]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array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deque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random_access_iterator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输出迭代器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*</a:t>
                      </a:r>
                      <a:r>
                        <a:rPr lang="zh-CN" altLang="en-US" sz="1800">
                          <a:sym typeface="+mn-ea"/>
                        </a:rPr>
                        <a:t>（可写入）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++</a:t>
                      </a:r>
                      <a:r>
                        <a:rPr lang="zh-CN" altLang="en-US" sz="1800">
                          <a:sym typeface="+mn-ea"/>
                        </a:rPr>
                        <a:t>（一次性）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back_insert_iterator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output_iterator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迭代器外包装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和他所包装的迭代器保持一致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reverse_iterator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和所包装的迭代器一致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01980" y="6381115"/>
            <a:ext cx="109804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https://en.cppreference.com/w/cpp/iterator/random_access_iterator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" y="6012815"/>
            <a:ext cx="10817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https://www.cplusplus.com/reference/iterator/istream_iterator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707515" y="4557395"/>
            <a:ext cx="9392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包含关系：前向迭代器＜双向迭代器＜随机访问迭代器</a:t>
            </a:r>
            <a:endParaRPr lang="zh-CN" altLang="en-US"/>
          </a:p>
          <a:p>
            <a:r>
              <a:rPr lang="zh-CN" altLang="en-US"/>
              <a:t>这意味着如果一个</a:t>
            </a:r>
            <a:r>
              <a:rPr lang="en-US" altLang="zh-CN"/>
              <a:t>STL</a:t>
            </a:r>
            <a:r>
              <a:rPr lang="zh-CN" altLang="en-US"/>
              <a:t>模板函数（比如</a:t>
            </a:r>
            <a:r>
              <a:rPr lang="en-US" altLang="zh-CN"/>
              <a:t>std::find</a:t>
            </a:r>
            <a:r>
              <a:rPr lang="zh-CN" altLang="en-US"/>
              <a:t>）要求迭代器是</a:t>
            </a:r>
            <a:r>
              <a:rPr lang="zh-CN" altLang="en-US" b="1"/>
              <a:t>前向迭代器</a:t>
            </a:r>
            <a:r>
              <a:rPr lang="zh-CN" altLang="en-US"/>
              <a:t>即可，那么也可以给他随机访问迭代器，因为</a:t>
            </a:r>
            <a:r>
              <a:rPr lang="zh-CN" altLang="en-US" b="1"/>
              <a:t>前向迭代器</a:t>
            </a:r>
            <a:r>
              <a:rPr lang="zh-CN" altLang="en-US"/>
              <a:t>是</a:t>
            </a:r>
            <a:r>
              <a:rPr lang="zh-CN" altLang="en-US" b="1"/>
              <a:t>随机访问迭代器</a:t>
            </a:r>
            <a:r>
              <a:rPr lang="zh-CN" altLang="en-US"/>
              <a:t>的子集。</a:t>
            </a:r>
            <a:endParaRPr lang="zh-CN" altLang="en-US"/>
          </a:p>
          <a:p>
            <a:r>
              <a:rPr lang="zh-CN" altLang="en-US"/>
              <a:t>例如，</a:t>
            </a:r>
            <a:r>
              <a:rPr lang="en-US" altLang="zh-CN"/>
              <a:t>vector </a:t>
            </a:r>
            <a:r>
              <a:rPr lang="zh-CN" altLang="en-US"/>
              <a:t>和</a:t>
            </a:r>
            <a:r>
              <a:rPr lang="en-US" altLang="zh-CN"/>
              <a:t> list </a:t>
            </a:r>
            <a:r>
              <a:rPr lang="zh-CN" altLang="en-US"/>
              <a:t>都可以调用</a:t>
            </a:r>
            <a:r>
              <a:rPr lang="en-US" altLang="zh-CN"/>
              <a:t> std::find</a:t>
            </a:r>
            <a:r>
              <a:rPr lang="zh-CN" altLang="en-US"/>
              <a:t>（</a:t>
            </a:r>
            <a:r>
              <a:rPr lang="en-US" altLang="zh-CN"/>
              <a:t>set </a:t>
            </a:r>
            <a:r>
              <a:rPr lang="zh-CN" altLang="en-US"/>
              <a:t>则是提供了</a:t>
            </a:r>
            <a:r>
              <a:rPr lang="en-US" altLang="zh-CN"/>
              <a:t> find </a:t>
            </a:r>
            <a:r>
              <a:rPr lang="zh-CN" altLang="en-US"/>
              <a:t>作为成员函数，稍后讨论）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不同版本的</a:t>
            </a:r>
            <a:r>
              <a:rPr lang="en-US" altLang="zh-CN"/>
              <a:t> set </a:t>
            </a:r>
            <a:r>
              <a:rPr lang="zh-CN" altLang="en-US"/>
              <a:t>容器比较</a:t>
            </a:r>
            <a:endParaRPr lang="zh-CN" altLang="en-US"/>
          </a:p>
        </p:txBody>
      </p:sp>
      <p:graphicFrame>
        <p:nvGraphicFramePr>
          <p:cNvPr id="8" name="Content Placeholder 7"/>
          <p:cNvGraphicFramePr/>
          <p:nvPr>
            <p:ph idx="1"/>
          </p:nvPr>
        </p:nvGraphicFramePr>
        <p:xfrm>
          <a:off x="609600" y="1174750"/>
          <a:ext cx="1097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vector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/>
                        <a:t>元素可是任意值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维持</a:t>
                      </a:r>
                      <a:r>
                        <a:rPr lang="zh-CN" altLang="en-US"/>
                        <a:t>插入时顺序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O(n)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需要遍历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尾部</a:t>
                      </a:r>
                      <a:r>
                        <a:rPr lang="en-US">
                          <a:solidFill>
                            <a:srgbClr val="00B050"/>
                          </a:solidFill>
                        </a:rPr>
                        <a:t>O(1)</a:t>
                      </a:r>
                      <a:r>
                        <a:rPr lang="en-US"/>
                        <a:t> </a:t>
                      </a:r>
                      <a:r>
                        <a:rPr lang="zh-CN" altLang="en-US"/>
                        <a:t>头部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O(n)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 </a:t>
                      </a:r>
                      <a:r>
                        <a:rPr lang="zh-CN" altLang="en-US"/>
                        <a:t>不会有重复元素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B050"/>
                          </a:solidFill>
                        </a:rPr>
                        <a:t>√ </a:t>
                      </a:r>
                      <a:r>
                        <a:rPr lang="zh-CN" altLang="en-US"/>
                        <a:t>从小到大排序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O(logn)</a:t>
                      </a:r>
                      <a:r>
                        <a:rPr lang="zh-CN" altLang="en-US"/>
                        <a:t>，</a:t>
                      </a:r>
                      <a:r>
                        <a:rPr lang="zh-CN" altLang="en-US">
                          <a:solidFill>
                            <a:srgbClr val="00B050"/>
                          </a:solidFill>
                        </a:rPr>
                        <a:t>稳定</a:t>
                      </a:r>
                      <a:endParaRPr lang="zh-CN" altLang="en-US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重复元素紧挨着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 </a:t>
                      </a:r>
                      <a:r>
                        <a:rPr lang="zh-CN" altLang="en-US" sz="1800">
                          <a:sym typeface="+mn-ea"/>
                        </a:rPr>
                        <a:t>从小到大排序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稳定</a:t>
                      </a:r>
                      <a:endParaRPr lang="zh-CN" altLang="en-US" sz="1800">
                        <a:solidFill>
                          <a:srgbClr val="00B05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√ </a:t>
                      </a:r>
                      <a:r>
                        <a:rPr lang="zh-CN" altLang="en-US" sz="1800">
                          <a:sym typeface="+mn-ea"/>
                        </a:rPr>
                        <a:t>不会有重复元素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随机打乱顺序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unordered_multiset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重复元素紧挨着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随机打乱顺序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sym typeface="+mn-ea"/>
                        </a:rPr>
                        <a:t>O(1)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O(logn)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时快时慢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195" y="837565"/>
            <a:ext cx="5896610" cy="60204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/>
              <a:t>copy, copy_n</a:t>
            </a:r>
            <a:endParaRPr lang="en-US"/>
          </a:p>
          <a:p>
            <a:r>
              <a:rPr lang="en-US"/>
              <a:t>copy_if, copy_if_n</a:t>
            </a:r>
            <a:endParaRPr lang="en-US"/>
          </a:p>
          <a:p>
            <a:r>
              <a:rPr lang="en-US"/>
              <a:t>copy_backward</a:t>
            </a:r>
            <a:endParaRPr lang="en-US"/>
          </a:p>
          <a:p>
            <a:r>
              <a:rPr lang="en-US"/>
              <a:t>fill, fill_n</a:t>
            </a:r>
            <a:endParaRPr lang="en-US"/>
          </a:p>
          <a:p>
            <a:r>
              <a:rPr lang="en-US"/>
              <a:t>for_each, for_each_n</a:t>
            </a:r>
            <a:endParaRPr lang="en-US"/>
          </a:p>
          <a:p>
            <a:r>
              <a:rPr lang="en-US"/>
              <a:t>remove, remove_if</a:t>
            </a:r>
            <a:endParaRPr lang="en-US"/>
          </a:p>
          <a:p>
            <a:r>
              <a:rPr lang="en-US"/>
              <a:t>remove_copy, remove_copy_if</a:t>
            </a:r>
            <a:endParaRPr lang="en-US"/>
          </a:p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includes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rfind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/>
              <a:t>replace, replace_if</a:t>
            </a:r>
            <a:endParaRPr lang="en-US"/>
          </a:p>
          <a:p>
            <a:r>
              <a:rPr lang="en-US"/>
              <a:t>replace_copy, replace_copy_if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search, search_n</a:t>
            </a:r>
            <a:endParaRPr lang="en-US"/>
          </a:p>
          <a:p>
            <a:r>
              <a:rPr lang="en-US">
                <a:sym typeface="+mn-ea"/>
              </a:rPr>
              <a:t>mismatch</a:t>
            </a:r>
            <a:endParaRPr lang="en-US"/>
          </a:p>
          <a:p>
            <a:r>
              <a:rPr lang="en-US">
                <a:sym typeface="+mn-ea"/>
              </a:rPr>
              <a:t>find, find_if, find_if_not</a:t>
            </a:r>
            <a:endParaRPr lang="en-US"/>
          </a:p>
          <a:p>
            <a:r>
              <a:rPr lang="en-US">
                <a:sym typeface="+mn-ea"/>
              </a:rPr>
              <a:t>find_first_of, find_end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lexicographical_compare</a:t>
            </a:r>
            <a:endParaRPr lang="en-US">
              <a:sym typeface="+mn-ea"/>
            </a:endParaRPr>
          </a:p>
          <a:p>
            <a:r>
              <a:rPr lang="en-US"/>
              <a:t>equal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748655" cy="4351655"/>
          </a:xfrm>
        </p:spPr>
        <p:txBody>
          <a:bodyPr/>
          <a:p>
            <a:r>
              <a:rPr lang="en-US">
                <a:sym typeface="+mn-ea"/>
              </a:rPr>
              <a:t>min, max, minmax, </a:t>
            </a:r>
            <a:r>
              <a:rPr lang="en-US">
                <a:sym typeface="+mn-ea"/>
              </a:rPr>
              <a:t>clamp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min_element, max_element, minmax_element</a:t>
            </a:r>
            <a:endParaRPr lang="en-US">
              <a:sym typeface="+mn-ea"/>
            </a:endParaRPr>
          </a:p>
          <a:p>
            <a:r>
              <a:rPr lang="en-US"/>
              <a:t>any_of, all_of, none_of</a:t>
            </a:r>
            <a:endParaRPr lang="en-US"/>
          </a:p>
          <a:p>
            <a:r>
              <a:rPr lang="en-US"/>
              <a:t>count, count_if</a:t>
            </a:r>
            <a:endParaRPr lang="en-US"/>
          </a:p>
          <a:p>
            <a:r>
              <a:rPr lang="en-US"/>
              <a:t>move, move_backward</a:t>
            </a:r>
            <a:endParaRPr lang="en-US"/>
          </a:p>
          <a:p>
            <a:r>
              <a:rPr lang="en-US"/>
              <a:t>swap_ranges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WPS Presentation</Application>
  <PresentationFormat>宽屏</PresentationFormat>
  <Paragraphs>227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Liberation Sans</vt:lpstr>
      <vt:lpstr>Arial Black</vt:lpstr>
      <vt:lpstr>Microsoft YaHei</vt:lpstr>
      <vt:lpstr>文泉驿微米黑</vt:lpstr>
      <vt:lpstr>Arial Unicode MS</vt:lpstr>
      <vt:lpstr>SimSun</vt:lpstr>
      <vt:lpstr>MathJax_Vector</vt:lpstr>
      <vt:lpstr>Gear Drives</vt:lpstr>
      <vt:lpstr>PowerPoint 演示文稿</vt:lpstr>
      <vt:lpstr>PowerPoint 演示文稿</vt:lpstr>
      <vt:lpstr>PowerPoint 演示文稿</vt:lpstr>
      <vt:lpstr>set 和 vector 迭代器区别</vt:lpstr>
      <vt:lpstr>set 和 vector 迭代器区别</vt:lpstr>
      <vt:lpstr>PowerPoint 演示文稿</vt:lpstr>
      <vt:lpstr>algorithm</vt:lpstr>
      <vt:lpstr>algorithm</vt:lpstr>
      <vt:lpstr>algorithm</vt:lpstr>
      <vt:lpstr>algorithm</vt:lpstr>
      <vt:lpstr>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92</cp:revision>
  <dcterms:created xsi:type="dcterms:W3CDTF">2022-05-25T09:27:43Z</dcterms:created>
  <dcterms:modified xsi:type="dcterms:W3CDTF">2022-05-25T09:27:43Z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