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34"/>
  </p:handoutMasterIdLst>
  <p:sldIdLst>
    <p:sldId id="256" r:id="rId3"/>
    <p:sldId id="260" r:id="rId4"/>
    <p:sldId id="261" r:id="rId5"/>
    <p:sldId id="258" r:id="rId6"/>
    <p:sldId id="259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1" r:id="rId19"/>
    <p:sldId id="276" r:id="rId20"/>
    <p:sldId id="277" r:id="rId21"/>
    <p:sldId id="278" r:id="rId22"/>
    <p:sldId id="275" r:id="rId23"/>
    <p:sldId id="282" r:id="rId24"/>
    <p:sldId id="283" r:id="rId26"/>
    <p:sldId id="290" r:id="rId27"/>
    <p:sldId id="289" r:id="rId28"/>
    <p:sldId id="291" r:id="rId29"/>
    <p:sldId id="292" r:id="rId30"/>
    <p:sldId id="293" r:id="rId31"/>
    <p:sldId id="294" r:id="rId32"/>
    <p:sldId id="296" r:id="rId3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1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BingWallpaper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tretch>
            <a:fillRect/>
          </a:stretch>
        </p:blipFill>
        <p:spPr>
          <a:xfrm>
            <a:off x="0" y="-327025"/>
            <a:ext cx="12192635" cy="7620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C++</a:t>
            </a:r>
            <a:r>
              <a:rPr lang="zh-CN" altLang="en-US"/>
              <a:t>面向对象的特点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by </a:t>
            </a:r>
            <a:r>
              <a:rPr lang="zh-CN" altLang="en-US"/>
              <a:t>彭于斌（</a:t>
            </a:r>
            <a:r>
              <a:rPr lang="en-US" altLang="zh-CN"/>
              <a:t>@archibate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往期录播：https://www.bilibili.com/video/BV1fa411r7zp</a:t>
            </a:r>
            <a:endParaRPr lang="zh-CN" altLang="en-US"/>
          </a:p>
          <a:p>
            <a:r>
              <a:rPr lang="zh-CN" altLang="en-US"/>
              <a:t>课程</a:t>
            </a:r>
            <a:r>
              <a:rPr lang="en-US" altLang="zh-CN"/>
              <a:t>PPT</a:t>
            </a:r>
            <a:r>
              <a:rPr lang="zh-CN" altLang="en-US"/>
              <a:t>和代码：https://github.com/parallel101/course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当代：</a:t>
            </a:r>
            <a:r>
              <a:rPr lang="en-US" altLang="zh-CN"/>
              <a:t>C++17 CTAD / compile-time argument deduction / </a:t>
            </a:r>
            <a:r>
              <a:rPr lang="zh-CN" altLang="en-US"/>
              <a:t>编译期参数推断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3540" y="2038985"/>
            <a:ext cx="5962650" cy="3924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585" y="5798820"/>
            <a:ext cx="3066415" cy="10591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当代：</a:t>
            </a:r>
            <a:r>
              <a:rPr lang="en-US" altLang="zh-CN">
                <a:sym typeface="+mn-ea"/>
              </a:rPr>
              <a:t>C++17 </a:t>
            </a:r>
            <a:r>
              <a:rPr lang="zh-CN" altLang="en-US">
                <a:sym typeface="+mn-ea"/>
              </a:rPr>
              <a:t>引入常用数值算法</a:t>
            </a:r>
            <a:endParaRPr lang="zh-CN" altLang="en-US">
              <a:sym typeface="+mn-ea"/>
            </a:endParaRPr>
          </a:p>
        </p:txBody>
      </p:sp>
      <p:pic>
        <p:nvPicPr>
          <p:cNvPr id="11" name="Content Placeholder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6790" y="2281555"/>
            <a:ext cx="7296150" cy="3438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未来：</a:t>
            </a:r>
            <a:r>
              <a:rPr lang="en-US" altLang="zh-CN"/>
              <a:t>C++20 </a:t>
            </a:r>
            <a:r>
              <a:rPr lang="zh-CN" altLang="en-US"/>
              <a:t>引入区间（</a:t>
            </a:r>
            <a:r>
              <a:rPr lang="en-US" altLang="zh-CN"/>
              <a:t>ranges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797165" y="6489700"/>
            <a:ext cx="439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https://zhuanlan.zhihu.com/p/350068132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65045" y="1825625"/>
            <a:ext cx="72796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未来：</a:t>
            </a:r>
            <a:r>
              <a:rPr lang="en-US" altLang="zh-CN">
                <a:sym typeface="+mn-ea"/>
              </a:rPr>
              <a:t>C++20 </a:t>
            </a:r>
            <a:r>
              <a:rPr lang="zh-CN" altLang="en-US">
                <a:sym typeface="+mn-ea"/>
              </a:rPr>
              <a:t>引入模块（</a:t>
            </a:r>
            <a:r>
              <a:rPr lang="en-US" altLang="zh-CN">
                <a:sym typeface="+mn-ea"/>
              </a:rPr>
              <a:t>module</a:t>
            </a:r>
            <a:r>
              <a:rPr lang="zh-CN" altLang="en-US">
                <a:sym typeface="+mn-ea"/>
              </a:rPr>
              <a:t>）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9330" y="1825625"/>
            <a:ext cx="7291705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802245" y="6489700"/>
            <a:ext cx="43897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https://zhuanlan.zhihu.com/p/350136757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未来：</a:t>
            </a:r>
            <a:r>
              <a:rPr lang="en-US" altLang="zh-CN">
                <a:sym typeface="+mn-ea"/>
              </a:rPr>
              <a:t>C++20 </a:t>
            </a:r>
            <a:r>
              <a:rPr lang="zh-CN" altLang="en-US">
                <a:sym typeface="+mn-ea"/>
              </a:rPr>
              <a:t>允许函数参数为自动推断（</a:t>
            </a:r>
            <a:r>
              <a:rPr lang="en-US" altLang="zh-CN">
                <a:sym typeface="+mn-ea"/>
              </a:rPr>
              <a:t>auto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41600" y="1825625"/>
            <a:ext cx="65271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未来：</a:t>
            </a:r>
            <a:r>
              <a:rPr lang="en-US" altLang="zh-CN">
                <a:sym typeface="+mn-ea"/>
              </a:rPr>
              <a:t>C++20 </a:t>
            </a:r>
            <a:r>
              <a:rPr lang="zh-CN" altLang="en-US">
                <a:sym typeface="+mn-ea"/>
              </a:rPr>
              <a:t>引入协程（</a:t>
            </a:r>
            <a:r>
              <a:rPr lang="en-US" altLang="zh-CN">
                <a:sym typeface="+mn-ea"/>
              </a:rPr>
              <a:t>coroutine</a:t>
            </a:r>
            <a:r>
              <a:rPr lang="zh-CN" altLang="en-US">
                <a:sym typeface="+mn-ea"/>
              </a:rPr>
              <a:t>）和生成器（</a:t>
            </a:r>
            <a:r>
              <a:rPr lang="en-US" altLang="zh-CN">
                <a:sym typeface="+mn-ea"/>
              </a:rPr>
              <a:t>generator</a:t>
            </a:r>
            <a:r>
              <a:rPr lang="zh-CN" altLang="en-US">
                <a:sym typeface="+mn-ea"/>
              </a:rPr>
              <a:t>）</a:t>
            </a:r>
            <a:endParaRPr lang="en-US" altLang="zh-CN"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6725" y="1825625"/>
            <a:ext cx="57969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未来：</a:t>
            </a:r>
            <a:r>
              <a:rPr lang="en-US" altLang="zh-CN">
                <a:sym typeface="+mn-ea"/>
              </a:rPr>
              <a:t>C++20 </a:t>
            </a:r>
            <a:r>
              <a:rPr lang="zh-CN" altLang="en-US">
                <a:sym typeface="+mn-ea"/>
              </a:rPr>
              <a:t>标准库加入</a:t>
            </a:r>
            <a:r>
              <a:rPr lang="en-US" altLang="zh-CN">
                <a:sym typeface="+mn-ea"/>
              </a:rPr>
              <a:t> format </a:t>
            </a:r>
            <a:r>
              <a:rPr lang="zh-CN" altLang="en-US">
                <a:sym typeface="+mn-ea"/>
              </a:rPr>
              <a:t>支持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36265" y="1825625"/>
            <a:ext cx="55378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跑远了！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鉴于</a:t>
            </a:r>
            <a:r>
              <a:rPr lang="en-US" altLang="zh-CN"/>
              <a:t> C++20 </a:t>
            </a:r>
            <a:r>
              <a:rPr lang="zh-CN" altLang="en-US"/>
              <a:t>还没有普遍落地（例如</a:t>
            </a:r>
            <a:r>
              <a:rPr lang="en-US" altLang="zh-CN"/>
              <a:t> CMake </a:t>
            </a:r>
            <a:r>
              <a:rPr lang="zh-CN" altLang="en-US"/>
              <a:t>不支持</a:t>
            </a:r>
            <a:r>
              <a:rPr lang="en-US" altLang="zh-CN"/>
              <a:t> C++20 modules</a:t>
            </a:r>
            <a:r>
              <a:rPr lang="zh-CN" altLang="en-US"/>
              <a:t>）因此我们的课程基于</a:t>
            </a:r>
            <a:r>
              <a:rPr lang="en-US" altLang="zh-CN"/>
              <a:t> C++17 </a:t>
            </a:r>
            <a:r>
              <a:rPr lang="zh-CN" altLang="en-US"/>
              <a:t>标准，有时会谈到</a:t>
            </a:r>
            <a:r>
              <a:rPr lang="en-US" altLang="zh-CN"/>
              <a:t> C++20 </a:t>
            </a:r>
            <a:r>
              <a:rPr lang="zh-CN" altLang="en-US"/>
              <a:t>作为扩展阅读。</a:t>
            </a:r>
            <a:endParaRPr lang="zh-CN" altLang="en-US"/>
          </a:p>
        </p:txBody>
      </p:sp>
      <p:pic>
        <p:nvPicPr>
          <p:cNvPr id="4" name="Picture 3" descr="sycllogokhronoR-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015" y="2741295"/>
            <a:ext cx="7887970" cy="34359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有哪些</a:t>
            </a:r>
            <a:r>
              <a:rPr lang="zh-CN" altLang="en-US">
                <a:sym typeface="+mn-ea"/>
              </a:rPr>
              <a:t>面向对象</a:t>
            </a:r>
            <a:r>
              <a:rPr lang="zh-CN" altLang="en-US"/>
              <a:t>思想？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78230" y="1825625"/>
            <a:ext cx="4319270" cy="435165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6815" y="1825625"/>
            <a:ext cx="46101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C++</a:t>
            </a:r>
            <a:r>
              <a:rPr lang="zh-CN" altLang="en-US"/>
              <a:t>思想：封装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78230" y="1825625"/>
            <a:ext cx="4319270" cy="435165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6815" y="1825625"/>
            <a:ext cx="4610100" cy="4351655"/>
          </a:xfrm>
          <a:prstGeom prst="rect">
            <a:avLst/>
          </a:prstGeom>
        </p:spPr>
      </p:pic>
      <p:sp>
        <p:nvSpPr>
          <p:cNvPr id="3" name="Left Brace 2"/>
          <p:cNvSpPr/>
          <p:nvPr/>
        </p:nvSpPr>
        <p:spPr>
          <a:xfrm>
            <a:off x="1633220" y="2871470"/>
            <a:ext cx="164465" cy="346710"/>
          </a:xfrm>
          <a:prstGeom prst="leftBrace">
            <a:avLst/>
          </a:prstGeom>
          <a:ln w="317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3213735" y="847725"/>
            <a:ext cx="6090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比如要表达一个数组，需要：起始地址指针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，数组大小</a:t>
            </a:r>
            <a:r>
              <a:rPr lang="en-US" altLang="zh-CN">
                <a:sym typeface="+mn-ea"/>
              </a:rPr>
              <a:t>nv</a:t>
            </a:r>
            <a:endParaRPr lang="en-US" altLang="zh-CN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91560" y="441325"/>
            <a:ext cx="5334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将多个逻辑上相关的变量包装成一个类</a:t>
            </a:r>
            <a:endParaRPr lang="zh-CN" altLang="en-US"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329940" y="1216025"/>
            <a:ext cx="6080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因此</a:t>
            </a:r>
            <a:r>
              <a:rPr lang="en-US" altLang="zh-CN">
                <a:sym typeface="+mn-ea"/>
              </a:rPr>
              <a:t> C++ 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 vector </a:t>
            </a:r>
            <a:r>
              <a:rPr lang="zh-CN" altLang="en-US">
                <a:sym typeface="+mn-ea"/>
              </a:rPr>
              <a:t>将他俩打包起来，避免程序员犯错</a:t>
            </a:r>
            <a:endParaRPr lang="zh-CN" altLang="en-US">
              <a:sym typeface="+mn-ea"/>
            </a:endParaRPr>
          </a:p>
        </p:txBody>
      </p:sp>
      <p:sp>
        <p:nvSpPr>
          <p:cNvPr id="12" name="Left Brace 11"/>
          <p:cNvSpPr/>
          <p:nvPr/>
        </p:nvSpPr>
        <p:spPr>
          <a:xfrm>
            <a:off x="6849110" y="2917825"/>
            <a:ext cx="133985" cy="254635"/>
          </a:xfrm>
          <a:prstGeom prst="leftBrace">
            <a:avLst/>
          </a:prstGeom>
          <a:ln w="317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从一个案例看</a:t>
            </a:r>
            <a:r>
              <a:rPr lang="en-US" altLang="zh-CN"/>
              <a:t> </a:t>
            </a:r>
            <a:r>
              <a:rPr lang="en-US"/>
              <a:t>C++ </a:t>
            </a:r>
            <a:r>
              <a:rPr lang="zh-CN" altLang="en-US"/>
              <a:t>的历史</a:t>
            </a:r>
            <a:endParaRPr lang="zh-CN" alt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38370" y="3557905"/>
            <a:ext cx="2333625" cy="88582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求一个列表中所有数的和：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Content Placeholder 8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565910" y="1825625"/>
            <a:ext cx="3344545" cy="4351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封装：不变性</a:t>
            </a:r>
            <a:endParaRPr lang="en-US" altLang="zh-CN"/>
          </a:p>
        </p:txBody>
      </p:sp>
      <p:sp>
        <p:nvSpPr>
          <p:cNvPr id="3" name="Left Brace 2"/>
          <p:cNvSpPr/>
          <p:nvPr/>
        </p:nvSpPr>
        <p:spPr>
          <a:xfrm>
            <a:off x="1960245" y="3525520"/>
            <a:ext cx="164465" cy="346710"/>
          </a:xfrm>
          <a:prstGeom prst="leftBrace">
            <a:avLst/>
          </a:prstGeom>
          <a:ln w="317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540760" y="151765"/>
            <a:ext cx="5334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比如当我要设置数组大小为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时，不能只</a:t>
            </a:r>
            <a:r>
              <a:rPr lang="en-US" altLang="zh-CN">
                <a:sym typeface="+mn-ea"/>
              </a:rPr>
              <a:t> nv = 4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还要重新分配数组内存，从而修改数组起始地址</a:t>
            </a:r>
            <a:r>
              <a:rPr lang="en-US" altLang="zh-CN">
                <a:sym typeface="+mn-ea"/>
              </a:rPr>
              <a:t> v</a:t>
            </a:r>
            <a:endParaRPr lang="zh-CN" altLang="en-US"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004185" y="929005"/>
            <a:ext cx="7133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常遇到：当需要修改一个成员时，其他也成员需要被修改，否则出错</a:t>
            </a:r>
            <a:endParaRPr lang="zh-CN" altLang="en-US">
              <a:sym typeface="+mn-ea"/>
            </a:endParaRPr>
          </a:p>
          <a:p>
            <a:r>
              <a:rPr lang="zh-CN" altLang="en-US"/>
              <a:t>这种情况出现时，意味着着你需要把成员变量的读写封装为成员函数</a:t>
            </a:r>
            <a:endParaRPr lang="zh-CN" alt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10985" y="1825625"/>
            <a:ext cx="3921760" cy="4351655"/>
          </a:xfrm>
          <a:prstGeom prst="rect">
            <a:avLst/>
          </a:prstGeom>
        </p:spPr>
      </p:pic>
      <p:sp>
        <p:nvSpPr>
          <p:cNvPr id="12" name="Left Brace 11"/>
          <p:cNvSpPr/>
          <p:nvPr/>
        </p:nvSpPr>
        <p:spPr>
          <a:xfrm>
            <a:off x="7105015" y="3703320"/>
            <a:ext cx="133985" cy="254635"/>
          </a:xfrm>
          <a:prstGeom prst="leftBrace">
            <a:avLst/>
          </a:prstGeom>
          <a:ln w="317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276975" y="1821180"/>
            <a:ext cx="4610100" cy="4351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C++</a:t>
            </a:r>
            <a:r>
              <a:rPr lang="zh-CN" altLang="en-US">
                <a:sym typeface="+mn-ea"/>
              </a:rPr>
              <a:t>思想</a:t>
            </a:r>
            <a:r>
              <a:rPr lang="zh-CN" altLang="en-US"/>
              <a:t>：</a:t>
            </a:r>
            <a:r>
              <a:rPr lang="en-US" altLang="zh-CN"/>
              <a:t>RAII</a:t>
            </a:r>
            <a:r>
              <a:rPr lang="zh-CN" altLang="en-US"/>
              <a:t>（</a:t>
            </a:r>
            <a:r>
              <a:rPr lang="en-US" altLang="zh-CN"/>
              <a:t>Resource Acquisition Is Initialization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8390" y="1821180"/>
            <a:ext cx="4319270" cy="4351655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115945" y="3249930"/>
            <a:ext cx="2258695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87525" y="5866130"/>
            <a:ext cx="694690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679815" y="3182620"/>
            <a:ext cx="455295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3115945" y="1216025"/>
            <a:ext cx="5334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资源获取视为初始化，反之，资源释放视为销毁</a:t>
            </a:r>
            <a:endParaRPr lang="zh-CN" altLang="en-US"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3287395" y="6172835"/>
            <a:ext cx="54692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ym typeface="+mn-ea"/>
              </a:rPr>
              <a:t>C++ </a:t>
            </a:r>
            <a:r>
              <a:rPr lang="zh-CN" altLang="en-US"/>
              <a:t>除了用于</a:t>
            </a:r>
            <a:r>
              <a:rPr lang="zh-CN" altLang="en-US" b="1"/>
              <a:t>初始化</a:t>
            </a:r>
            <a:r>
              <a:rPr lang="zh-CN" altLang="en-US">
                <a:sym typeface="+mn-ea"/>
              </a:rPr>
              <a:t>的</a:t>
            </a:r>
            <a:r>
              <a:rPr lang="zh-CN" altLang="en-US"/>
              <a:t>构造函数（</a:t>
            </a:r>
            <a:r>
              <a:rPr lang="en-US" altLang="zh-CN"/>
              <a:t>constructor</a:t>
            </a:r>
            <a:r>
              <a:rPr lang="zh-CN" altLang="en-US"/>
              <a:t>）</a:t>
            </a:r>
            <a:endParaRPr lang="zh-CN" altLang="en-US"/>
          </a:p>
          <a:p>
            <a:pPr algn="l"/>
            <a:r>
              <a:rPr lang="zh-CN" altLang="en-US"/>
              <a:t>还包括了用于</a:t>
            </a:r>
            <a:r>
              <a:rPr lang="zh-CN" altLang="en-US" b="1"/>
              <a:t>销毁</a:t>
            </a:r>
            <a:r>
              <a:rPr lang="zh-CN" altLang="en-US"/>
              <a:t>的解构函数（</a:t>
            </a:r>
            <a:r>
              <a:rPr lang="en-US" altLang="zh-CN"/>
              <a:t>destructor</a:t>
            </a:r>
            <a:r>
              <a:rPr lang="zh-CN" altLang="en-US"/>
              <a:t>）</a:t>
            </a:r>
            <a:endParaRPr lang="zh-CN" altLang="en-US"/>
          </a:p>
          <a:p>
            <a:pPr algn="l"/>
            <a:endParaRPr lang="en-US" altLang="zh-CN"/>
          </a:p>
        </p:txBody>
      </p:sp>
      <p:sp>
        <p:nvSpPr>
          <p:cNvPr id="21" name="Text Box 20"/>
          <p:cNvSpPr txBox="1"/>
          <p:nvPr/>
        </p:nvSpPr>
        <p:spPr>
          <a:xfrm>
            <a:off x="7995285" y="5621020"/>
            <a:ext cx="2759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离开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{} 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作用域自动释放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544445" y="5621020"/>
            <a:ext cx="2759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手动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释放</a:t>
            </a:r>
            <a:endParaRPr lang="zh-CN" altLang="en-US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Content Placeholder 1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00165" y="1825625"/>
            <a:ext cx="4344035" cy="4351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RAII</a:t>
            </a:r>
            <a:r>
              <a:rPr lang="zh-CN" altLang="en-US"/>
              <a:t>：避免犯错误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6058535" y="460375"/>
            <a:ext cx="5304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与 Java</a:t>
            </a:r>
            <a:r>
              <a:rPr lang="zh-CN" altLang="en-US"/>
              <a:t>，</a:t>
            </a:r>
            <a:r>
              <a:rPr lang="en-US" altLang="zh-CN"/>
              <a:t>Python </a:t>
            </a:r>
            <a:r>
              <a:rPr lang="zh-CN" altLang="en-US"/>
              <a:t>等</a:t>
            </a:r>
            <a:r>
              <a:rPr lang="en-US"/>
              <a:t>垃圾回收语言不同</a:t>
            </a:r>
            <a:r>
              <a:rPr lang="zh-CN" altLang="en-US"/>
              <a:t>，</a:t>
            </a:r>
            <a:r>
              <a:rPr lang="en-US" altLang="zh-CN"/>
              <a:t>C++ </a:t>
            </a:r>
            <a:r>
              <a:rPr lang="zh-CN" altLang="en-US"/>
              <a:t>的解构函数是显式的，离开作用域自动销毁，毫不含糊（有好处也有坏处，对高性能计算而言利大于弊）</a:t>
            </a:r>
            <a:endParaRPr lang="zh-CN" altLang="en-US"/>
          </a:p>
        </p:txBody>
      </p:sp>
      <p:pic>
        <p:nvPicPr>
          <p:cNvPr id="18" name="Content Placeholder 17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7360" y="1825625"/>
            <a:ext cx="3001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RAII</a:t>
            </a:r>
            <a:r>
              <a:rPr lang="zh-CN" altLang="en-US"/>
              <a:t>：异常安全（</a:t>
            </a:r>
            <a:r>
              <a:rPr lang="en-US" altLang="zh-CN"/>
              <a:t>exception-safe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33145" y="2808605"/>
            <a:ext cx="4410075" cy="17716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858135" y="1503045"/>
            <a:ext cx="6838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C++ </a:t>
            </a:r>
            <a:r>
              <a:rPr lang="zh-CN" altLang="en-US"/>
              <a:t>标准保证当异常发生时，会调用需要已创建对象的解构函数</a:t>
            </a:r>
            <a:endParaRPr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980" y="5427980"/>
            <a:ext cx="5367020" cy="1430020"/>
          </a:xfrm>
          <a:prstGeom prst="rect">
            <a:avLst/>
          </a:prstGeom>
        </p:spPr>
      </p:pic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9350" y="2395220"/>
            <a:ext cx="4705350" cy="27622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552575" y="4732020"/>
            <a:ext cx="28308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如果此处不关闭，则可等待稍后</a:t>
            </a:r>
            <a:r>
              <a:rPr lang="zh-CN"/>
              <a:t>垃圾回收</a:t>
            </a:r>
            <a:r>
              <a:rPr lang="zh-CN" altLang="en-US"/>
              <a:t>时关闭。</a:t>
            </a:r>
            <a:endParaRPr lang="zh-CN" altLang="en-US"/>
          </a:p>
          <a:p>
            <a:r>
              <a:rPr lang="zh-CN" altLang="en-US"/>
              <a:t>虽然最后还是关了，但如果对</a:t>
            </a:r>
            <a:r>
              <a:rPr lang="zh-CN" altLang="en-US" b="1"/>
              <a:t>时序</a:t>
            </a:r>
            <a:r>
              <a:rPr lang="zh-CN" altLang="en-US"/>
              <a:t>有要求或对</a:t>
            </a:r>
            <a:r>
              <a:rPr lang="zh-CN" altLang="en-US" b="1"/>
              <a:t>性能</a:t>
            </a:r>
            <a:r>
              <a:rPr lang="zh-CN" altLang="en-US"/>
              <a:t>有要求就不能依靠</a:t>
            </a:r>
            <a:r>
              <a:rPr lang="en-US" altLang="zh-CN"/>
              <a:t> GC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比如</a:t>
            </a:r>
            <a:r>
              <a:rPr lang="en-US" altLang="zh-CN"/>
              <a:t> mutex </a:t>
            </a:r>
            <a:r>
              <a:rPr lang="zh-CN" altLang="en-US"/>
              <a:t>忘记</a:t>
            </a:r>
            <a:r>
              <a:rPr lang="en-US" altLang="zh-CN"/>
              <a:t> unlock </a:t>
            </a:r>
            <a:r>
              <a:rPr lang="zh-CN" altLang="en-US"/>
              <a:t>造成死锁等等</a:t>
            </a:r>
            <a:r>
              <a:rPr lang="en-US" altLang="zh-CN"/>
              <a:t>……</a:t>
            </a: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编写我们自己的</a:t>
            </a:r>
            <a:r>
              <a:rPr lang="en-US" altLang="zh-CN"/>
              <a:t> vector </a:t>
            </a:r>
            <a:r>
              <a:rPr lang="zh-CN" altLang="en-US"/>
              <a:t>类！</a:t>
            </a:r>
            <a:endParaRPr lang="zh-C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960370" y="1216025"/>
            <a:ext cx="6838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看来</a:t>
            </a:r>
            <a:r>
              <a:rPr lang="en-US" altLang="zh-CN"/>
              <a:t> vector </a:t>
            </a:r>
            <a:r>
              <a:rPr lang="zh-CN" altLang="en-US"/>
              <a:t>也不过如此！让我们自己实现一个</a:t>
            </a:r>
            <a:r>
              <a:rPr lang="en-US" altLang="zh-CN"/>
              <a:t> Vector </a:t>
            </a:r>
            <a:r>
              <a:rPr lang="zh-CN" altLang="en-US"/>
              <a:t>类试试看吧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8870" y="1825625"/>
            <a:ext cx="4746625" cy="435165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8225" y="1501140"/>
            <a:ext cx="4399280" cy="50012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5975" y="0"/>
            <a:ext cx="3756025" cy="98488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061200" y="258445"/>
            <a:ext cx="113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i="1">
                <a:latin typeface="Adobe New Century Schoolbook" charset="0"/>
                <a:cs typeface="Adobe New Century Schoolbook" charset="0"/>
              </a:rPr>
              <a:t>It works!</a:t>
            </a:r>
            <a:endParaRPr lang="en-US" i="1">
              <a:latin typeface="Adobe New Century Schoolbook" charset="0"/>
              <a:cs typeface="Adobe New Century Schoolbook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三五法则：规则类怪谈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 fontScale="80000"/>
          </a:bodyPr>
          <a:p>
            <a:pPr marL="457200" indent="-457200">
              <a:buAutoNum type="arabicPeriod"/>
            </a:pPr>
            <a:r>
              <a:rPr lang="zh-CN" altLang="en-US"/>
              <a:t>如果一个类定义了</a:t>
            </a:r>
            <a:r>
              <a:rPr lang="zh-CN" altLang="en-US" b="1"/>
              <a:t>解构</a:t>
            </a:r>
            <a:r>
              <a:rPr lang="en-US" b="1"/>
              <a:t>函数</a:t>
            </a:r>
            <a:r>
              <a:rPr lang="zh-CN" altLang="en-US"/>
              <a:t>，那么您必须同时定义或删除</a:t>
            </a:r>
            <a:r>
              <a:rPr lang="en-US" b="1"/>
              <a:t>拷贝构造函数</a:t>
            </a:r>
            <a:r>
              <a:rPr lang="en-US"/>
              <a:t>和</a:t>
            </a:r>
            <a:r>
              <a:rPr lang="en-US" b="1"/>
              <a:t>拷贝赋值函数</a:t>
            </a:r>
            <a:r>
              <a:rPr lang="zh-CN" altLang="en-US"/>
              <a:t>，否则出错</a:t>
            </a:r>
            <a:r>
              <a:rPr lang="en-US"/>
              <a:t>。</a:t>
            </a:r>
            <a:endParaRPr lang="en-US"/>
          </a:p>
          <a:p>
            <a:pPr marL="457200" indent="-457200">
              <a:buAutoNum type="arabicPeriod"/>
            </a:pPr>
            <a:r>
              <a:rPr lang="zh-CN" altLang="en-US">
                <a:sym typeface="+mn-ea"/>
              </a:rPr>
              <a:t>如果一个类定义</a:t>
            </a:r>
            <a:r>
              <a:rPr lang="zh-CN" altLang="en-US">
                <a:sym typeface="+mn-ea"/>
              </a:rPr>
              <a:t>或删除</a:t>
            </a:r>
            <a:r>
              <a:rPr lang="zh-CN" altLang="en-US">
                <a:sym typeface="+mn-ea"/>
              </a:rPr>
              <a:t>了</a:t>
            </a:r>
            <a:r>
              <a:rPr lang="en-US" b="1"/>
              <a:t>拷贝</a:t>
            </a:r>
            <a:r>
              <a:rPr lang="zh-CN" altLang="en-US" b="1"/>
              <a:t>构造函数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那么您必须</a:t>
            </a:r>
            <a:r>
              <a:rPr lang="zh-CN" altLang="en-US">
                <a:sym typeface="+mn-ea"/>
              </a:rPr>
              <a:t>同时</a:t>
            </a:r>
            <a:r>
              <a:rPr lang="zh-CN" altLang="en-US">
                <a:sym typeface="+mn-ea"/>
              </a:rPr>
              <a:t>定义或删除</a:t>
            </a:r>
            <a:r>
              <a:rPr lang="zh-CN" altLang="en-US" b="1">
                <a:sym typeface="+mn-ea"/>
              </a:rPr>
              <a:t>拷贝</a:t>
            </a:r>
            <a:r>
              <a:rPr lang="en-US" b="1"/>
              <a:t>赋值</a:t>
            </a:r>
            <a:r>
              <a:rPr lang="zh-CN" altLang="en-US" b="1"/>
              <a:t>函数</a:t>
            </a:r>
            <a:r>
              <a:rPr lang="zh-CN" altLang="en-US"/>
              <a:t>，否则出错。</a:t>
            </a:r>
            <a:endParaRPr lang="zh-CN" altLang="en-US"/>
          </a:p>
          <a:p>
            <a:pPr marL="457200" indent="-457200">
              <a:buAutoNum type="arabicPeriod"/>
            </a:pPr>
            <a:r>
              <a:rPr lang="zh-CN" altLang="en-US">
                <a:sym typeface="+mn-ea"/>
              </a:rPr>
              <a:t>如果一个类定义或删除了</a:t>
            </a:r>
            <a:r>
              <a:rPr lang="zh-CN" altLang="en-US" b="1">
                <a:sym typeface="+mn-ea"/>
              </a:rPr>
              <a:t>移动</a:t>
            </a:r>
            <a:r>
              <a:rPr lang="zh-CN" altLang="en-US" b="1">
                <a:sym typeface="+mn-ea"/>
              </a:rPr>
              <a:t>构造函数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那么您必须</a:t>
            </a:r>
            <a:r>
              <a:rPr lang="zh-CN" altLang="en-US">
                <a:sym typeface="+mn-ea"/>
              </a:rPr>
              <a:t>同时定义或删除</a:t>
            </a:r>
            <a:r>
              <a:rPr lang="zh-CN" altLang="en-US" b="1">
                <a:sym typeface="+mn-ea"/>
              </a:rPr>
              <a:t>移动</a:t>
            </a:r>
            <a:r>
              <a:rPr lang="en-US" b="1">
                <a:sym typeface="+mn-ea"/>
              </a:rPr>
              <a:t>赋值</a:t>
            </a:r>
            <a:r>
              <a:rPr lang="zh-CN" altLang="en-US" b="1">
                <a:sym typeface="+mn-ea"/>
              </a:rPr>
              <a:t>函数</a:t>
            </a:r>
            <a:r>
              <a:rPr lang="zh-CN" altLang="en-US">
                <a:sym typeface="+mn-ea"/>
              </a:rPr>
              <a:t>，否则出错。</a:t>
            </a:r>
            <a:endParaRPr lang="zh-CN" altLang="en-US">
              <a:sym typeface="+mn-ea"/>
            </a:endParaRPr>
          </a:p>
          <a:p>
            <a:pPr marL="457200" indent="-457200">
              <a:buAutoNum type="arabicPeriod"/>
            </a:pPr>
            <a:r>
              <a:rPr lang="zh-CN" altLang="en-US">
                <a:sym typeface="+mn-ea"/>
              </a:rPr>
              <a:t>如果一个类定义了</a:t>
            </a:r>
            <a:r>
              <a:rPr lang="en-US" b="1">
                <a:sym typeface="+mn-ea"/>
              </a:rPr>
              <a:t>拷贝</a:t>
            </a:r>
            <a:r>
              <a:rPr lang="zh-CN" altLang="en-US" b="1">
                <a:sym typeface="+mn-ea"/>
              </a:rPr>
              <a:t>构造函数</a:t>
            </a:r>
            <a:r>
              <a:rPr lang="zh-CN" altLang="en-US">
                <a:sym typeface="+mn-ea"/>
              </a:rPr>
              <a:t>和</a:t>
            </a:r>
            <a:r>
              <a:rPr lang="zh-CN" altLang="en-US" b="1">
                <a:sym typeface="+mn-ea"/>
              </a:rPr>
              <a:t>拷贝</a:t>
            </a:r>
            <a:r>
              <a:rPr lang="en-US" b="1">
                <a:sym typeface="+mn-ea"/>
              </a:rPr>
              <a:t>赋值</a:t>
            </a:r>
            <a:r>
              <a:rPr lang="zh-CN" altLang="en-US" b="1">
                <a:sym typeface="+mn-ea"/>
              </a:rPr>
              <a:t>函数</a:t>
            </a:r>
            <a:r>
              <a:rPr lang="zh-CN" altLang="en-US">
                <a:sym typeface="+mn-ea"/>
              </a:rPr>
              <a:t>，那么您</a:t>
            </a:r>
            <a:r>
              <a:rPr lang="zh-CN" altLang="en-US" b="1">
                <a:sym typeface="+mn-ea"/>
              </a:rPr>
              <a:t>最好</a:t>
            </a:r>
            <a:r>
              <a:rPr lang="zh-CN" altLang="en-US">
                <a:sym typeface="+mn-ea"/>
              </a:rPr>
              <a:t>同时</a:t>
            </a:r>
            <a:r>
              <a:rPr lang="zh-CN" altLang="en-US">
                <a:sym typeface="+mn-ea"/>
              </a:rPr>
              <a:t>定义</a:t>
            </a:r>
            <a:r>
              <a:rPr lang="zh-CN" altLang="en-US" b="1">
                <a:sym typeface="+mn-ea"/>
              </a:rPr>
              <a:t>移动构造函数</a:t>
            </a:r>
            <a:r>
              <a:rPr lang="zh-CN" altLang="en-US">
                <a:sym typeface="+mn-ea"/>
              </a:rPr>
              <a:t>和</a:t>
            </a:r>
            <a:r>
              <a:rPr lang="zh-CN" altLang="en-US" b="1">
                <a:sym typeface="+mn-ea"/>
              </a:rPr>
              <a:t>移动</a:t>
            </a:r>
            <a:r>
              <a:rPr lang="en-US" b="1">
                <a:sym typeface="+mn-ea"/>
              </a:rPr>
              <a:t>赋值</a:t>
            </a:r>
            <a:r>
              <a:rPr lang="zh-CN" altLang="en-US" b="1">
                <a:sym typeface="+mn-ea"/>
              </a:rPr>
              <a:t>函数</a:t>
            </a:r>
            <a:r>
              <a:rPr lang="zh-CN" altLang="en-US">
                <a:sym typeface="+mn-ea"/>
              </a:rPr>
              <a:t>，否则</a:t>
            </a:r>
            <a:r>
              <a:rPr lang="zh-CN" altLang="en-US" b="1">
                <a:sym typeface="+mn-ea"/>
              </a:rPr>
              <a:t>低</a:t>
            </a:r>
            <a:r>
              <a:rPr lang="zh-CN" altLang="en-US" b="1">
                <a:sym typeface="+mn-ea"/>
              </a:rPr>
              <a:t>效</a:t>
            </a:r>
            <a:r>
              <a:rPr lang="en-US">
                <a:sym typeface="+mn-ea"/>
              </a:rPr>
              <a:t>。</a:t>
            </a:r>
            <a:endParaRPr lang="zh-CN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6306185" y="1216025"/>
            <a:ext cx="5109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三五法则是前人总结的，避免犯错的经验。</a:t>
            </a:r>
            <a:endParaRPr lang="zh-CN" altLang="en-US">
              <a:sym typeface="+mn-ea"/>
            </a:endParaRPr>
          </a:p>
          <a:p>
            <a:r>
              <a:rPr lang="zh-CN" altLang="en-US"/>
              <a:t>只告诉做什么，不告诉为什么，是不深入的。</a:t>
            </a:r>
            <a:endParaRPr lang="zh-CN" altLang="en-US"/>
          </a:p>
          <a:p>
            <a:r>
              <a:rPr lang="zh-CN" altLang="en-US"/>
              <a:t>让我们通过撞南墙的方式来深入理解一下。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30900" y="2670175"/>
            <a:ext cx="5861050" cy="22936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三五法则：拷贝构造函数</a:t>
            </a:r>
            <a:endParaRPr lang="zh-CN" altLang="en-US">
              <a:sym typeface="+mn-ea"/>
            </a:endParaRPr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319520" y="2976880"/>
            <a:ext cx="4505325" cy="2047875"/>
          </a:xfrm>
          <a:prstGeom prst="rect">
            <a:avLst/>
          </a:prstGeom>
        </p:spPr>
      </p:pic>
      <p:sp>
        <p:nvSpPr>
          <p:cNvPr id="10" name="Content Placeholder 9"/>
          <p:cNvSpPr/>
          <p:nvPr>
            <p:ph sz="half" idx="1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在</a:t>
            </a:r>
            <a:r>
              <a:rPr lang="en-US" altLang="zh-CN"/>
              <a:t> = </a:t>
            </a:r>
            <a:r>
              <a:rPr lang="zh-CN" altLang="en-US"/>
              <a:t>时，默认是会拷贝的。比如右边这样：</a:t>
            </a:r>
            <a:endParaRPr lang="zh-CN" altLang="en-US"/>
          </a:p>
          <a:p>
            <a:r>
              <a:rPr lang="zh-CN" altLang="en-US"/>
              <a:t>但是这样对我们当前</a:t>
            </a:r>
            <a:r>
              <a:rPr lang="en-US" altLang="zh-CN"/>
              <a:t> Vector </a:t>
            </a:r>
            <a:r>
              <a:rPr lang="zh-CN" altLang="en-US"/>
              <a:t>的实现造成一个很大的问题。其</a:t>
            </a:r>
            <a:r>
              <a:rPr lang="en-US" altLang="zh-CN"/>
              <a:t> m_data </a:t>
            </a:r>
            <a:r>
              <a:rPr lang="zh-CN" altLang="en-US">
                <a:sym typeface="+mn-ea"/>
              </a:rPr>
              <a:t>指针是按地址值</a:t>
            </a:r>
            <a:r>
              <a:rPr lang="zh-CN" altLang="en-US" b="1">
                <a:sym typeface="+mn-ea"/>
              </a:rPr>
              <a:t>浅</a:t>
            </a:r>
            <a:r>
              <a:rPr lang="zh-CN" altLang="en-US" b="1"/>
              <a:t>拷贝</a:t>
            </a:r>
            <a:r>
              <a:rPr lang="zh-CN" altLang="en-US"/>
              <a:t>的，而不</a:t>
            </a:r>
            <a:r>
              <a:rPr lang="zh-CN" altLang="en-US" b="1"/>
              <a:t>深拷贝</a:t>
            </a:r>
            <a:r>
              <a:rPr lang="zh-CN" altLang="en-US"/>
              <a:t>其指向的数组！</a:t>
            </a:r>
            <a:endParaRPr lang="zh-CN" altLang="en-US"/>
          </a:p>
          <a:p>
            <a:r>
              <a:rPr lang="zh-CN" altLang="en-US"/>
              <a:t>这就是说，在退出</a:t>
            </a:r>
            <a:r>
              <a:rPr lang="en-US" altLang="zh-CN"/>
              <a:t> main </a:t>
            </a:r>
            <a:r>
              <a:rPr lang="zh-CN" altLang="en-US"/>
              <a:t>函数作用域的时候，</a:t>
            </a:r>
            <a:r>
              <a:rPr lang="en-US" altLang="zh-CN"/>
              <a:t>v1.m_data </a:t>
            </a:r>
            <a:r>
              <a:rPr lang="zh-CN" altLang="en-US"/>
              <a:t>会被释放两次！更危险的则是</a:t>
            </a:r>
            <a:r>
              <a:rPr lang="en-US" altLang="zh-CN"/>
              <a:t> v1 </a:t>
            </a:r>
            <a:r>
              <a:rPr lang="zh-CN" altLang="en-US"/>
              <a:t>被解构而</a:t>
            </a:r>
            <a:r>
              <a:rPr lang="en-US" altLang="zh-CN"/>
              <a:t> v2 </a:t>
            </a:r>
            <a:r>
              <a:rPr lang="zh-CN" altLang="en-US"/>
              <a:t>仍在被使用的情况。</a:t>
            </a:r>
            <a:endParaRPr lang="zh-CN" altLang="en-US"/>
          </a:p>
          <a:p>
            <a:r>
              <a:rPr lang="zh-CN" altLang="en-US">
                <a:sym typeface="+mn-ea"/>
              </a:rPr>
              <a:t>这就是为什么“如果一个类定义或删除了</a:t>
            </a:r>
            <a:r>
              <a:rPr lang="zh-CN" altLang="en-US" b="1">
                <a:sym typeface="+mn-ea"/>
              </a:rPr>
              <a:t>移动构造函数</a:t>
            </a:r>
            <a:r>
              <a:rPr lang="zh-CN" altLang="en-US">
                <a:sym typeface="+mn-ea"/>
              </a:rPr>
              <a:t>，那么您必须同时定义或删除</a:t>
            </a:r>
            <a:r>
              <a:rPr lang="zh-CN" altLang="en-US" b="1">
                <a:sym typeface="+mn-ea"/>
              </a:rPr>
              <a:t>移动</a:t>
            </a:r>
            <a:r>
              <a:rPr lang="en-US" b="1">
                <a:sym typeface="+mn-ea"/>
              </a:rPr>
              <a:t>赋值</a:t>
            </a:r>
            <a:r>
              <a:rPr lang="zh-CN" altLang="en-US" b="1">
                <a:sym typeface="+mn-ea"/>
              </a:rPr>
              <a:t>函数</a:t>
            </a:r>
            <a:r>
              <a:rPr lang="zh-CN" altLang="en-US">
                <a:sym typeface="+mn-ea"/>
              </a:rPr>
              <a:t>，否则出错</a:t>
            </a:r>
            <a:r>
              <a:rPr lang="zh-CN" altLang="en-US">
                <a:sym typeface="+mn-ea"/>
              </a:rPr>
              <a:t>。”</a:t>
            </a:r>
            <a:endParaRPr lang="zh-CN" altLang="en-US">
              <a:sym typeface="+mn-ea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470" y="6307455"/>
            <a:ext cx="8812530" cy="5505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解决方案：要么删除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/>
              <a:t>最简单的办法是，直接禁止用户拷贝这个类的对象，在</a:t>
            </a:r>
            <a:r>
              <a:rPr lang="en-US" altLang="zh-CN"/>
              <a:t> C++11 </a:t>
            </a:r>
            <a:r>
              <a:rPr lang="zh-CN" altLang="en-US"/>
              <a:t>中可以用</a:t>
            </a:r>
            <a:r>
              <a:rPr lang="en-US" altLang="zh-CN"/>
              <a:t> = delete </a:t>
            </a:r>
            <a:r>
              <a:rPr lang="zh-CN" altLang="en-US"/>
              <a:t>表示这个函数被删除，让编译器不要自动生成一个默认的（会导致指针浅拷贝的）拷贝构造函数了。</a:t>
            </a:r>
            <a:endParaRPr lang="zh-CN" altLang="en-US"/>
          </a:p>
          <a:p>
            <a:r>
              <a:rPr lang="zh-CN" altLang="en-US"/>
              <a:t>这样就可以在编译期提前发现错误：</a:t>
            </a:r>
            <a:endParaRPr lang="zh-CN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764655" y="1825625"/>
            <a:ext cx="3615055" cy="4351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" y="5056505"/>
            <a:ext cx="6140450" cy="122936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7234555" y="4001770"/>
            <a:ext cx="2258695" cy="0"/>
          </a:xfrm>
          <a:prstGeom prst="line">
            <a:avLst/>
          </a:prstGeom>
          <a:ln w="381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解决方案：</a:t>
            </a:r>
            <a:r>
              <a:rPr lang="zh-CN" altLang="en-US">
                <a:sym typeface="+mn-ea"/>
              </a:rPr>
              <a:t>要么</a:t>
            </a:r>
            <a:r>
              <a:rPr lang="zh-CN" altLang="en-US">
                <a:sym typeface="+mn-ea"/>
              </a:rPr>
              <a:t>定义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如果需要允许用户拷贝你的</a:t>
            </a:r>
            <a:r>
              <a:rPr lang="en-US" altLang="zh-CN"/>
              <a:t> Vector </a:t>
            </a:r>
            <a:r>
              <a:rPr lang="zh-CN" altLang="en-US"/>
              <a:t>类对象，我们还是需要实现一下的。</a:t>
            </a:r>
            <a:endParaRPr lang="zh-CN" altLang="en-US"/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发现了吗？其实不管是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size/resize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这样的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>
                <a:solidFill>
                  <a:schemeClr val="bg1">
                    <a:lumMod val="50000"/>
                  </a:schemeClr>
                </a:solidFill>
              </a:rPr>
              <a:t>get/set 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模式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也好；自定义的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拷贝构造函数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也好；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RAII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保证异常安全也好；都是在为面向对象思想的“封装：不变性”服务。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即：保证任何单个操作前后，对象都是处于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正确的状态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，从而避免程序读到</a:t>
            </a:r>
            <a:r>
              <a:rPr lang="zh-CN" altLang="en-US" b="1">
                <a:solidFill>
                  <a:schemeClr val="bg1">
                    <a:lumMod val="50000"/>
                  </a:schemeClr>
                </a:solidFill>
              </a:rPr>
              <a:t>错误数据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</a:rPr>
              <a:t>（如空悬指针）的情况。</a:t>
            </a:r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829300" y="3232150"/>
            <a:ext cx="5877560" cy="15379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三五法则：拷贝赋值函数</a:t>
            </a:r>
            <a:endParaRPr lang="zh-CN" altLang="en-US">
              <a:sym typeface="+mn-ea"/>
            </a:endParaRPr>
          </a:p>
        </p:txBody>
      </p:sp>
      <p:sp>
        <p:nvSpPr>
          <p:cNvPr id="10" name="Content Placeholder 9"/>
          <p:cNvSpPr/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区分两种实现可以</a:t>
            </a:r>
            <a:r>
              <a:rPr lang="zh-CN" altLang="en-US" b="1">
                <a:sym typeface="+mn-ea"/>
              </a:rPr>
              <a:t>提高性能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int x = 1;   // </a:t>
            </a:r>
            <a:r>
              <a:rPr lang="zh-CN" altLang="en-US">
                <a:sym typeface="+mn-ea"/>
              </a:rPr>
              <a:t>拷贝构造函数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x = 2;        // </a:t>
            </a:r>
            <a:r>
              <a:rPr lang="zh-CN" altLang="en-US">
                <a:sym typeface="+mn-ea"/>
              </a:rPr>
              <a:t>拷贝赋值函数</a:t>
            </a:r>
            <a:endParaRPr lang="zh-CN" altLang="en-US">
              <a:sym typeface="+mn-ea"/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拷贝赋值函数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sym typeface="+mn-ea"/>
              </a:rPr>
              <a:t>≈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解构函数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sym typeface="+mn-ea"/>
              </a:rPr>
              <a:t>+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拷贝构造函数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拷贝构造：直接未初始化的内存上构造</a:t>
            </a:r>
            <a:r>
              <a:rPr lang="en-US" altLang="zh-CN">
                <a:sym typeface="+mn-ea"/>
              </a:rPr>
              <a:t> 2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拷贝赋值：</a:t>
            </a:r>
            <a:r>
              <a:rPr lang="zh-CN" altLang="en-US">
                <a:sym typeface="+mn-ea"/>
              </a:rPr>
              <a:t>先销毁现有的</a:t>
            </a:r>
            <a:r>
              <a:rPr lang="en-US" altLang="zh-CN">
                <a:sym typeface="+mn-ea"/>
              </a:rPr>
              <a:t> 1</a:t>
            </a:r>
            <a:r>
              <a:rPr lang="zh-CN" altLang="en-US">
                <a:sym typeface="+mn-ea"/>
              </a:rPr>
              <a:t>，再重新构造</a:t>
            </a:r>
            <a:r>
              <a:rPr lang="en-US" altLang="zh-CN">
                <a:sym typeface="+mn-ea"/>
              </a:rPr>
              <a:t> 2</a:t>
            </a:r>
            <a:endParaRPr lang="en-US" altLang="zh-CN">
              <a:sym typeface="+mn-ea"/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如果对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  <a:sym typeface="+mn-ea"/>
              </a:rPr>
              <a:t>提高性能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不感兴趣，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可以这样写：</a:t>
            </a:r>
            <a:endParaRPr lang="zh-CN" altLang="en-US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798185" y="2318385"/>
            <a:ext cx="5855970" cy="3366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古代：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语言</a:t>
            </a:r>
            <a:endParaRPr lang="zh-CN" altLang="en-US">
              <a:sym typeface="+mn-ea"/>
            </a:endParaRPr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45230" y="1825625"/>
            <a:ext cx="43192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拷贝赋值函数：提高性能</a:t>
            </a:r>
            <a:endParaRPr lang="zh-CN" altLang="en-US">
              <a:sym typeface="+mn-ea"/>
            </a:endParaRPr>
          </a:p>
        </p:txBody>
      </p:sp>
      <p:sp>
        <p:nvSpPr>
          <p:cNvPr id="10" name="Content Placeholder 9"/>
          <p:cNvSpPr/>
          <p:nvPr>
            <p:ph sz="half"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sym typeface="+mn-ea"/>
              </a:rPr>
              <a:t>区分两种实现可以</a:t>
            </a:r>
            <a:r>
              <a:rPr lang="zh-CN" altLang="en-US" b="1">
                <a:sym typeface="+mn-ea"/>
              </a:rPr>
              <a:t>提高性能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内存的销毁重新分配可以通过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sym typeface="+mn-ea"/>
              </a:rPr>
              <a:t>realloc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，从而就地利用当前现有的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sym typeface="+mn-ea"/>
              </a:rPr>
              <a:t>m_data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sym typeface="+mn-ea"/>
              </a:rPr>
              <a:t>，避免重新分配。</a:t>
            </a:r>
            <a:endParaRPr lang="zh-CN" altLang="en-US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因此拷贝赋值函数还是定义一下比较好：</a:t>
            </a:r>
            <a:endParaRPr lang="zh-CN" altLang="en-US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3" name="Content Placeholder 2"/>
          <p:cNvSpPr/>
          <p:nvPr>
            <p:ph sz="half" idx="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近代：</a:t>
            </a:r>
            <a:r>
              <a:rPr lang="en-US" altLang="zh-CN"/>
              <a:t>C++98 </a:t>
            </a:r>
            <a:r>
              <a:rPr lang="zh-CN" altLang="en-US"/>
              <a:t>引入</a:t>
            </a:r>
            <a:r>
              <a:rPr lang="en-US" altLang="zh-CN"/>
              <a:t> STL </a:t>
            </a:r>
            <a:r>
              <a:rPr lang="zh-CN" altLang="en-US"/>
              <a:t>容器库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99815" y="1825625"/>
            <a:ext cx="46101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近现代：</a:t>
            </a:r>
            <a:r>
              <a:rPr lang="en-US" altLang="zh-CN"/>
              <a:t>C++11 </a:t>
            </a:r>
            <a:r>
              <a:rPr lang="zh-CN" altLang="en-US"/>
              <a:t>引入了</a:t>
            </a:r>
            <a:r>
              <a:rPr lang="en-US" altLang="zh-CN"/>
              <a:t> {} </a:t>
            </a:r>
            <a:r>
              <a:rPr lang="zh-CN" altLang="en-US"/>
              <a:t>初始化表达式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18840" y="2200910"/>
            <a:ext cx="497205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近现代：</a:t>
            </a:r>
            <a:r>
              <a:rPr lang="en-US" altLang="zh-CN"/>
              <a:t>C++11 </a:t>
            </a:r>
            <a:r>
              <a:rPr lang="zh-CN" altLang="en-US"/>
              <a:t>引入了</a:t>
            </a:r>
            <a:r>
              <a:rPr lang="en-US" altLang="zh-CN"/>
              <a:t> range-based for-loop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76015" y="2214880"/>
            <a:ext cx="4457700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如果想使用</a:t>
            </a:r>
            <a:r>
              <a:rPr lang="en-US" altLang="zh-CN"/>
              <a:t> for_each </a:t>
            </a:r>
            <a:r>
              <a:rPr lang="zh-CN" altLang="en-US"/>
              <a:t>这个算法模板呢？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8220" y="1825625"/>
            <a:ext cx="4733290" cy="43516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494020" y="6489700"/>
            <a:ext cx="669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我知道可以用</a:t>
            </a:r>
            <a:r>
              <a:rPr lang="en-US" altLang="zh-CN"/>
              <a:t> accumulate </a:t>
            </a:r>
            <a:r>
              <a:rPr lang="zh-CN" altLang="en-US"/>
              <a:t>啦！但是为了引出</a:t>
            </a:r>
            <a:r>
              <a:rPr lang="en-US" altLang="zh-CN"/>
              <a:t> lambda </a:t>
            </a:r>
            <a:r>
              <a:rPr lang="zh-CN" altLang="en-US"/>
              <a:t>表达式</a:t>
            </a:r>
            <a:r>
              <a:rPr lang="en-US" altLang="zh-CN"/>
              <a:t>……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近现代：</a:t>
            </a:r>
            <a:r>
              <a:rPr lang="en-US" altLang="zh-CN">
                <a:sym typeface="+mn-ea"/>
              </a:rPr>
              <a:t>C++11 </a:t>
            </a:r>
            <a:r>
              <a:rPr lang="zh-CN" altLang="en-US">
                <a:sym typeface="+mn-ea"/>
              </a:rPr>
              <a:t>引入了</a:t>
            </a:r>
            <a:r>
              <a:rPr lang="en-US" altLang="zh-CN">
                <a:sym typeface="+mn-ea"/>
              </a:rPr>
              <a:t> lambda </a:t>
            </a:r>
            <a:r>
              <a:rPr lang="zh-CN" altLang="en-US">
                <a:sym typeface="+mn-ea"/>
              </a:rPr>
              <a:t>表达式</a:t>
            </a:r>
            <a:endParaRPr lang="zh-CN" altLang="en-US">
              <a:sym typeface="+mn-ea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2115" y="2024380"/>
            <a:ext cx="5905500" cy="3952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现代：</a:t>
            </a:r>
            <a:r>
              <a:rPr lang="en-US" altLang="zh-CN"/>
              <a:t>C++14 </a:t>
            </a:r>
            <a:r>
              <a:rPr lang="zh-CN" altLang="en-US"/>
              <a:t>的</a:t>
            </a:r>
            <a:r>
              <a:rPr lang="en-US" altLang="zh-CN"/>
              <a:t> lambda </a:t>
            </a:r>
            <a:r>
              <a:rPr lang="zh-CN" altLang="en-US"/>
              <a:t>允许用</a:t>
            </a:r>
            <a:r>
              <a:rPr lang="en-US" altLang="zh-CN"/>
              <a:t> auto </a:t>
            </a:r>
            <a:r>
              <a:rPr lang="zh-CN" altLang="en-US"/>
              <a:t>自动推断类型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0045" y="2038985"/>
            <a:ext cx="6010275" cy="3924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2343</Words>
  <Application>WPS Presentation</Application>
  <PresentationFormat>宽屏</PresentationFormat>
  <Paragraphs>142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SimSun</vt:lpstr>
      <vt:lpstr>Wingdings</vt:lpstr>
      <vt:lpstr>Liberation Sans</vt:lpstr>
      <vt:lpstr>Adobe New Century Schoolbook</vt:lpstr>
      <vt:lpstr>C059</vt:lpstr>
      <vt:lpstr>SimSun</vt:lpstr>
      <vt:lpstr>文泉驿微米黑</vt:lpstr>
      <vt:lpstr>Arial Black</vt:lpstr>
      <vt:lpstr>Microsoft YaHei</vt:lpstr>
      <vt:lpstr>Arial Unicode MS</vt:lpstr>
      <vt:lpstr>SimSun</vt:lpstr>
      <vt:lpstr>MathJax_Vector</vt:lpstr>
      <vt:lpstr>Office Theme</vt:lpstr>
      <vt:lpstr>现代C++为何现代？</vt:lpstr>
      <vt:lpstr>从一个案例看 C++ 的历史</vt:lpstr>
      <vt:lpstr>古代：C语言</vt:lpstr>
      <vt:lpstr>近代：C++98 引入 STL 容器库</vt:lpstr>
      <vt:lpstr>近现代：C++11 引入了 {} 初始化表达式</vt:lpstr>
      <vt:lpstr>近现代：C++11 引入了 range-based for-loop</vt:lpstr>
      <vt:lpstr>如果想使用 for_each 这个算法模板呢？</vt:lpstr>
      <vt:lpstr>近现代：C++11 引入了 lambda 表达式</vt:lpstr>
      <vt:lpstr>现代：C++14 的 lambda 允许用 auto 自动推断类型</vt:lpstr>
      <vt:lpstr>当代：C++17 CTAD / compile-time argument deduction / 编译期参数推断</vt:lpstr>
      <vt:lpstr>当代：C++17 引入常用数值算法</vt:lpstr>
      <vt:lpstr>未来：C++20 引入区间（ranges）</vt:lpstr>
      <vt:lpstr>未来：C++20 引入模块（module）</vt:lpstr>
      <vt:lpstr>未来：C++20 允许函数参数为自动推断（auto）</vt:lpstr>
      <vt:lpstr>未来：C++20 引入协程（coroutine）和生成器（generator）</vt:lpstr>
      <vt:lpstr>未来：C++20 标准库加入 format 支持</vt:lpstr>
      <vt:lpstr>跑远了！</vt:lpstr>
      <vt:lpstr>C++有哪些面向对象思想？</vt:lpstr>
      <vt:lpstr>C++思想：封装</vt:lpstr>
      <vt:lpstr>封装：不变性</vt:lpstr>
      <vt:lpstr>C++思想：RAII（Resource Acquisition Is Initialization）</vt:lpstr>
      <vt:lpstr>RAII：避免犯错误</vt:lpstr>
      <vt:lpstr>RAII：异常安全（exception-safe）</vt:lpstr>
      <vt:lpstr>编写我们自己的 vector 类！</vt:lpstr>
      <vt:lpstr>三五法则：规则类怪谈</vt:lpstr>
      <vt:lpstr>三五法则：拷贝构造函数</vt:lpstr>
      <vt:lpstr>解决方案：要么删除</vt:lpstr>
      <vt:lpstr>解决方案：要么定义</vt:lpstr>
      <vt:lpstr>三五法则：拷贝赋值函数</vt:lpstr>
      <vt:lpstr>三五法则：拷贝赋值函数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bate</dc:creator>
  <cp:lastModifiedBy>bate</cp:lastModifiedBy>
  <cp:revision>265</cp:revision>
  <dcterms:created xsi:type="dcterms:W3CDTF">2021-12-12T04:09:00Z</dcterms:created>
  <dcterms:modified xsi:type="dcterms:W3CDTF">2021-12-12T04:09:00Z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