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32"/>
  </p:handoutMasterIdLst>
  <p:sldIdLst>
    <p:sldId id="256" r:id="rId3"/>
    <p:sldId id="260" r:id="rId4"/>
    <p:sldId id="261" r:id="rId5"/>
    <p:sldId id="258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76" r:id="rId20"/>
    <p:sldId id="277" r:id="rId21"/>
    <p:sldId id="278" r:id="rId22"/>
    <p:sldId id="275" r:id="rId23"/>
    <p:sldId id="282" r:id="rId24"/>
    <p:sldId id="283" r:id="rId26"/>
    <p:sldId id="290" r:id="rId27"/>
    <p:sldId id="289" r:id="rId28"/>
    <p:sldId id="291" r:id="rId29"/>
    <p:sldId id="292" r:id="rId30"/>
    <p:sldId id="293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C++</a:t>
            </a:r>
            <a:r>
              <a:rPr lang="zh-CN" altLang="en-US"/>
              <a:t>为何现代？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当代：</a:t>
            </a:r>
            <a:r>
              <a:rPr lang="en-US" altLang="zh-CN"/>
              <a:t>C++17 CTAD / compile-time argument deduction / </a:t>
            </a:r>
            <a:r>
              <a:rPr lang="zh-CN" altLang="en-US"/>
              <a:t>编译期参数推断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2038985"/>
            <a:ext cx="596265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85" y="5798820"/>
            <a:ext cx="3066415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当代：</a:t>
            </a:r>
            <a:r>
              <a:rPr lang="en-US" altLang="zh-CN">
                <a:sym typeface="+mn-ea"/>
              </a:rPr>
              <a:t>C++17 </a:t>
            </a:r>
            <a:r>
              <a:rPr lang="zh-CN" altLang="en-US">
                <a:sym typeface="+mn-ea"/>
              </a:rPr>
              <a:t>引入常用数值算法</a:t>
            </a:r>
            <a:endParaRPr lang="zh-CN" altLang="en-US"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2281555"/>
            <a:ext cx="72961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未来：</a:t>
            </a:r>
            <a:r>
              <a:rPr lang="en-US" altLang="zh-CN"/>
              <a:t>C++20 </a:t>
            </a:r>
            <a:r>
              <a:rPr lang="zh-CN" altLang="en-US"/>
              <a:t>引入区间（</a:t>
            </a:r>
            <a:r>
              <a:rPr lang="en-US" altLang="zh-CN"/>
              <a:t>ranges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97165" y="6489700"/>
            <a:ext cx="439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https://zhuanlan.zhihu.com/p/350068132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25625"/>
            <a:ext cx="7279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引入模块（</a:t>
            </a:r>
            <a:r>
              <a:rPr lang="en-US" altLang="zh-CN">
                <a:sym typeface="+mn-ea"/>
              </a:rPr>
              <a:t>module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825625"/>
            <a:ext cx="72917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02245" y="6489700"/>
            <a:ext cx="4389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https://zhuanlan.zhihu.com/p/350136757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允许函数参数为自动推断（</a:t>
            </a:r>
            <a:r>
              <a:rPr lang="en-US" altLang="zh-CN">
                <a:sym typeface="+mn-ea"/>
              </a:rPr>
              <a:t>auto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0" y="1825625"/>
            <a:ext cx="65271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引入协程（</a:t>
            </a:r>
            <a:r>
              <a:rPr lang="en-US" altLang="zh-CN">
                <a:sym typeface="+mn-ea"/>
              </a:rPr>
              <a:t>coroutine</a:t>
            </a:r>
            <a:r>
              <a:rPr lang="zh-CN" altLang="en-US">
                <a:sym typeface="+mn-ea"/>
              </a:rPr>
              <a:t>）和生成器（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6725" y="1825625"/>
            <a:ext cx="5796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标准库加入</a:t>
            </a:r>
            <a:r>
              <a:rPr lang="en-US" altLang="zh-CN">
                <a:sym typeface="+mn-ea"/>
              </a:rPr>
              <a:t> format </a:t>
            </a:r>
            <a:r>
              <a:rPr lang="zh-CN" altLang="en-US">
                <a:sym typeface="+mn-ea"/>
              </a:rPr>
              <a:t>支持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825625"/>
            <a:ext cx="5537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跑远了！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鉴于</a:t>
            </a:r>
            <a:r>
              <a:rPr lang="en-US" altLang="zh-CN"/>
              <a:t> C++20 </a:t>
            </a:r>
            <a:r>
              <a:rPr lang="zh-CN" altLang="en-US"/>
              <a:t>还没有普遍落地（例如</a:t>
            </a:r>
            <a:r>
              <a:rPr lang="en-US" altLang="zh-CN"/>
              <a:t> CMake </a:t>
            </a:r>
            <a:r>
              <a:rPr lang="zh-CN" altLang="en-US"/>
              <a:t>不支持</a:t>
            </a:r>
            <a:r>
              <a:rPr lang="en-US" altLang="zh-CN"/>
              <a:t> C++20 modules</a:t>
            </a:r>
            <a:r>
              <a:rPr lang="zh-CN" altLang="en-US"/>
              <a:t>）因此我们的课程基于</a:t>
            </a:r>
            <a:r>
              <a:rPr lang="en-US" altLang="zh-CN"/>
              <a:t> C++17 </a:t>
            </a:r>
            <a:r>
              <a:rPr lang="zh-CN" altLang="en-US"/>
              <a:t>标准，有时会谈到</a:t>
            </a:r>
            <a:r>
              <a:rPr lang="en-US" altLang="zh-CN"/>
              <a:t> C++20 </a:t>
            </a:r>
            <a:r>
              <a:rPr lang="zh-CN" altLang="en-US"/>
              <a:t>作为扩展阅读。</a:t>
            </a:r>
            <a:endParaRPr lang="zh-CN" altLang="en-US"/>
          </a:p>
        </p:txBody>
      </p:sp>
      <p:pic>
        <p:nvPicPr>
          <p:cNvPr id="4" name="Picture 3" descr="sycllogokhrono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2741295"/>
            <a:ext cx="7887970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有哪些</a:t>
            </a:r>
            <a:r>
              <a:rPr lang="zh-CN" altLang="en-US">
                <a:sym typeface="+mn-ea"/>
              </a:rPr>
              <a:t>面向对象</a:t>
            </a:r>
            <a:r>
              <a:rPr lang="zh-CN" altLang="en-US"/>
              <a:t>思想？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思想：封装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633220" y="287147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213735" y="847725"/>
            <a:ext cx="609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比如要表达一个数组，需要：起始地址指针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，数组大小</a:t>
            </a:r>
            <a:r>
              <a:rPr lang="en-US" altLang="zh-CN">
                <a:sym typeface="+mn-ea"/>
              </a:rPr>
              <a:t>nv</a:t>
            </a:r>
            <a:endParaRPr lang="en-US" altLang="zh-CN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91560" y="4413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将多个逻辑上相关的变量包装成一个类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29940" y="1216025"/>
            <a:ext cx="608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因此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将他俩打包起来，避免程序员犯错</a:t>
            </a:r>
            <a:endParaRPr lang="zh-CN" altLang="en-US">
              <a:sym typeface="+mn-e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6849110" y="2917825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从一个案例看</a:t>
            </a:r>
            <a:r>
              <a:rPr lang="en-US" altLang="zh-CN"/>
              <a:t> </a:t>
            </a:r>
            <a:r>
              <a:rPr lang="en-US"/>
              <a:t>C++ </a:t>
            </a:r>
            <a:r>
              <a:rPr lang="zh-CN" altLang="en-US"/>
              <a:t>的历史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8370" y="3557905"/>
            <a:ext cx="2333625" cy="8858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求一个列表中所有数的和：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65910" y="1825625"/>
            <a:ext cx="334454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封装：不变性</a:t>
            </a:r>
            <a:endParaRPr lang="en-US" altLang="zh-CN"/>
          </a:p>
        </p:txBody>
      </p:sp>
      <p:sp>
        <p:nvSpPr>
          <p:cNvPr id="3" name="Left Brace 2"/>
          <p:cNvSpPr/>
          <p:nvPr/>
        </p:nvSpPr>
        <p:spPr>
          <a:xfrm>
            <a:off x="1960245" y="352552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40760" y="151765"/>
            <a:ext cx="533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比如当我要设置数组大小为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时，不能只</a:t>
            </a:r>
            <a:r>
              <a:rPr lang="en-US" altLang="zh-CN">
                <a:sym typeface="+mn-ea"/>
              </a:rPr>
              <a:t> nv = 4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还要重新分配数组内存，从而修改数组起始地址</a:t>
            </a:r>
            <a:r>
              <a:rPr lang="en-US" altLang="zh-CN">
                <a:sym typeface="+mn-ea"/>
              </a:rPr>
              <a:t> v</a:t>
            </a:r>
            <a:endParaRPr lang="zh-CN" alt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04185" y="929005"/>
            <a:ext cx="713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常遇到：当需要修改一个成员时，其他也成员需要被修改，否则出错</a:t>
            </a:r>
            <a:endParaRPr lang="zh-CN" altLang="en-US">
              <a:sym typeface="+mn-ea"/>
            </a:endParaRPr>
          </a:p>
          <a:p>
            <a:r>
              <a:rPr lang="zh-CN" altLang="en-US"/>
              <a:t>这种情况出现时，意味着着你需要把成员变量的读写封装为成员函数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985" y="1825625"/>
            <a:ext cx="3921760" cy="435165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7105015" y="3703320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6975" y="1821180"/>
            <a:ext cx="4610100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思想</a:t>
            </a:r>
            <a:r>
              <a:rPr lang="zh-CN" altLang="en-US"/>
              <a:t>：</a:t>
            </a:r>
            <a:r>
              <a:rPr lang="en-US" altLang="zh-CN"/>
              <a:t>RAII</a:t>
            </a:r>
            <a:r>
              <a:rPr lang="zh-CN" altLang="en-US"/>
              <a:t>（</a:t>
            </a:r>
            <a:r>
              <a:rPr lang="en-US" altLang="zh-CN"/>
              <a:t>Resource Acquisition Is Initialization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390" y="1821180"/>
            <a:ext cx="431927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5945" y="324993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7525" y="5866130"/>
            <a:ext cx="69469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79815" y="3182620"/>
            <a:ext cx="4552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115945" y="12160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资源获取视为初始化，反之，资源释放视为销毁</a:t>
            </a:r>
            <a:endParaRPr lang="zh-CN" altLang="en-US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87395" y="6172835"/>
            <a:ext cx="5469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C++ </a:t>
            </a:r>
            <a:r>
              <a:rPr lang="zh-CN" altLang="en-US"/>
              <a:t>除了用于</a:t>
            </a:r>
            <a:r>
              <a:rPr lang="zh-CN" altLang="en-US" b="1"/>
              <a:t>初始化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构造函数（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还包括了用于</a:t>
            </a:r>
            <a:r>
              <a:rPr lang="zh-CN" altLang="en-US" b="1"/>
              <a:t>销毁</a:t>
            </a:r>
            <a:r>
              <a:rPr lang="zh-CN" altLang="en-US"/>
              <a:t>的解构函数（</a:t>
            </a:r>
            <a:r>
              <a:rPr lang="en-US" altLang="zh-CN"/>
              <a:t>destructor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799528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离开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{}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作用域自动释放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54444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手动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0165" y="1825625"/>
            <a:ext cx="434403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：避免犯错误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58535" y="460375"/>
            <a:ext cx="5304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与 Java</a:t>
            </a:r>
            <a:r>
              <a:rPr lang="zh-CN" altLang="en-US"/>
              <a:t>，</a:t>
            </a:r>
            <a:r>
              <a:rPr lang="en-US" altLang="zh-CN"/>
              <a:t>Python </a:t>
            </a:r>
            <a:r>
              <a:rPr lang="zh-CN" altLang="en-US"/>
              <a:t>等</a:t>
            </a:r>
            <a:r>
              <a:rPr lang="en-US"/>
              <a:t>垃圾回收语言不同</a:t>
            </a:r>
            <a:r>
              <a:rPr lang="zh-CN" altLang="en-US"/>
              <a:t>，</a:t>
            </a:r>
            <a:r>
              <a:rPr lang="en-US" altLang="zh-CN"/>
              <a:t>C++ </a:t>
            </a:r>
            <a:r>
              <a:rPr lang="zh-CN" altLang="en-US"/>
              <a:t>的解构函数是显式的，离开作用域自动销毁，毫不含糊（有好处也有坏处，对高性能计算而言利大于弊）</a:t>
            </a:r>
            <a:endParaRPr lang="zh-CN" altLang="en-US"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7360" y="1825625"/>
            <a:ext cx="3001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：异常安全（</a:t>
            </a:r>
            <a:r>
              <a:rPr lang="en-US" altLang="zh-CN"/>
              <a:t>exception-safe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3145" y="2808605"/>
            <a:ext cx="4410075" cy="17716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58135" y="1503045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C++ </a:t>
            </a:r>
            <a:r>
              <a:rPr lang="zh-CN" altLang="en-US"/>
              <a:t>标准保证当异常发生时，会调用需要已创建对象的解构函数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5427980"/>
            <a:ext cx="5367020" cy="14300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50" y="2395220"/>
            <a:ext cx="4705350" cy="2762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2575" y="4732020"/>
            <a:ext cx="283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如果此处不关闭，则可等待稍后</a:t>
            </a:r>
            <a:r>
              <a:rPr lang="zh-CN"/>
              <a:t>垃圾回收</a:t>
            </a:r>
            <a:r>
              <a:rPr lang="zh-CN" altLang="en-US"/>
              <a:t>时关闭。</a:t>
            </a:r>
            <a:endParaRPr lang="zh-CN" altLang="en-US"/>
          </a:p>
          <a:p>
            <a:r>
              <a:rPr lang="zh-CN" altLang="en-US"/>
              <a:t>虽然最后还是关了，但如果对</a:t>
            </a:r>
            <a:r>
              <a:rPr lang="zh-CN" altLang="en-US" b="1"/>
              <a:t>时序</a:t>
            </a:r>
            <a:r>
              <a:rPr lang="zh-CN" altLang="en-US"/>
              <a:t>有要求或对</a:t>
            </a:r>
            <a:r>
              <a:rPr lang="zh-CN" altLang="en-US" b="1"/>
              <a:t>性能</a:t>
            </a:r>
            <a:r>
              <a:rPr lang="zh-CN" altLang="en-US"/>
              <a:t>有要求就不能依靠</a:t>
            </a:r>
            <a:r>
              <a:rPr lang="en-US" altLang="zh-CN"/>
              <a:t> GC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mutex </a:t>
            </a:r>
            <a:r>
              <a:rPr lang="zh-CN" altLang="en-US"/>
              <a:t>忘记</a:t>
            </a:r>
            <a:r>
              <a:rPr lang="en-US" altLang="zh-CN"/>
              <a:t> unlock </a:t>
            </a:r>
            <a:r>
              <a:rPr lang="zh-CN" altLang="en-US"/>
              <a:t>造成死锁等等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编写我们自己的</a:t>
            </a:r>
            <a:r>
              <a:rPr lang="en-US" altLang="zh-CN"/>
              <a:t> vector </a:t>
            </a:r>
            <a:r>
              <a:rPr lang="zh-CN" altLang="en-US"/>
              <a:t>类！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960370" y="1216025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看来</a:t>
            </a:r>
            <a:r>
              <a:rPr lang="en-US" altLang="zh-CN"/>
              <a:t> vector </a:t>
            </a:r>
            <a:r>
              <a:rPr lang="zh-CN" altLang="en-US"/>
              <a:t>也不过如此！让我们自己实现一个</a:t>
            </a:r>
            <a:r>
              <a:rPr lang="en-US" altLang="zh-CN"/>
              <a:t> Vector </a:t>
            </a:r>
            <a:r>
              <a:rPr lang="zh-CN" altLang="en-US"/>
              <a:t>类试试看吧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8870" y="1825625"/>
            <a:ext cx="474662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501140"/>
            <a:ext cx="4399280" cy="5001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0"/>
            <a:ext cx="3756025" cy="9848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61200" y="25844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dobe New Century Schoolbook" charset="0"/>
                <a:cs typeface="Adobe New Century Schoolbook" charset="0"/>
              </a:rPr>
              <a:t>It works!</a:t>
            </a:r>
            <a:endParaRPr lang="en-US" i="1">
              <a:latin typeface="Adobe New Century Schoolbook" charset="0"/>
              <a:cs typeface="Adobe New Century Schoolbook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三五法则：规则类怪谈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 fontScale="80000"/>
          </a:bodyPr>
          <a:p>
            <a:pPr marL="457200" indent="-457200">
              <a:buAutoNum type="arabicPeriod"/>
            </a:pPr>
            <a:r>
              <a:rPr lang="zh-CN" altLang="en-US"/>
              <a:t>如果一个类定义了</a:t>
            </a:r>
            <a:r>
              <a:rPr lang="zh-CN" altLang="en-US" b="1"/>
              <a:t>解构</a:t>
            </a:r>
            <a:r>
              <a:rPr lang="en-US" b="1"/>
              <a:t>函数</a:t>
            </a:r>
            <a:r>
              <a:rPr lang="zh-CN" altLang="en-US"/>
              <a:t>，那么您必须同时定义或删除</a:t>
            </a:r>
            <a:r>
              <a:rPr lang="en-US" b="1"/>
              <a:t>拷贝构造函数</a:t>
            </a:r>
            <a:r>
              <a:rPr lang="en-US"/>
              <a:t>和</a:t>
            </a:r>
            <a:r>
              <a:rPr lang="en-US" b="1"/>
              <a:t>拷贝赋值函数</a:t>
            </a:r>
            <a:r>
              <a:rPr lang="zh-CN" altLang="en-US"/>
              <a:t>，否则出错</a:t>
            </a:r>
            <a:r>
              <a:rPr lang="en-US"/>
              <a:t>。</a:t>
            </a:r>
            <a:endParaRPr lang="en-US"/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如果一个类定义</a:t>
            </a:r>
            <a:r>
              <a:rPr lang="zh-CN" altLang="en-US">
                <a:sym typeface="+mn-ea"/>
              </a:rPr>
              <a:t>或删除</a:t>
            </a:r>
            <a:r>
              <a:rPr lang="zh-CN" altLang="en-US">
                <a:sym typeface="+mn-ea"/>
              </a:rPr>
              <a:t>了</a:t>
            </a:r>
            <a:r>
              <a:rPr lang="en-US" b="1"/>
              <a:t>拷贝</a:t>
            </a:r>
            <a:r>
              <a:rPr lang="zh-CN" altLang="en-US" b="1"/>
              <a:t>构造函数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那么您必须</a:t>
            </a:r>
            <a:r>
              <a:rPr lang="zh-CN" altLang="en-US">
                <a:sym typeface="+mn-ea"/>
              </a:rPr>
              <a:t>同时</a:t>
            </a:r>
            <a:r>
              <a:rPr lang="zh-CN" altLang="en-US">
                <a:sym typeface="+mn-ea"/>
              </a:rPr>
              <a:t>定义或删除</a:t>
            </a:r>
            <a:r>
              <a:rPr lang="zh-CN" altLang="en-US" b="1">
                <a:sym typeface="+mn-ea"/>
              </a:rPr>
              <a:t>拷贝</a:t>
            </a:r>
            <a:r>
              <a:rPr lang="en-US" b="1"/>
              <a:t>赋值</a:t>
            </a:r>
            <a:r>
              <a:rPr lang="zh-CN" altLang="en-US" b="1"/>
              <a:t>函数</a:t>
            </a:r>
            <a:r>
              <a:rPr lang="zh-CN" altLang="en-US"/>
              <a:t>，否则出错。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如果一个类定义或删除了</a:t>
            </a:r>
            <a:r>
              <a:rPr lang="zh-CN" altLang="en-US" b="1">
                <a:sym typeface="+mn-ea"/>
              </a:rPr>
              <a:t>移动</a:t>
            </a:r>
            <a:r>
              <a:rPr lang="zh-CN" altLang="en-US" b="1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那么您必须</a:t>
            </a:r>
            <a:r>
              <a:rPr lang="zh-CN" altLang="en-US">
                <a:sym typeface="+mn-ea"/>
              </a:rPr>
              <a:t>同时定义或删除</a:t>
            </a:r>
            <a:r>
              <a:rPr lang="zh-CN" altLang="en-US" b="1">
                <a:sym typeface="+mn-ea"/>
              </a:rPr>
              <a:t>移动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，否则出错。</a:t>
            </a:r>
            <a:endParaRPr lang="zh-CN" altLang="en-US"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如果一个类定义了</a:t>
            </a:r>
            <a:r>
              <a:rPr lang="en-US" b="1">
                <a:sym typeface="+mn-ea"/>
              </a:rPr>
              <a:t>拷贝</a:t>
            </a:r>
            <a:r>
              <a:rPr lang="zh-CN" altLang="en-US" b="1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拷贝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，那么您</a:t>
            </a:r>
            <a:r>
              <a:rPr lang="zh-CN" altLang="en-US" b="1">
                <a:sym typeface="+mn-ea"/>
              </a:rPr>
              <a:t>最好</a:t>
            </a:r>
            <a:r>
              <a:rPr lang="zh-CN" altLang="en-US">
                <a:sym typeface="+mn-ea"/>
              </a:rPr>
              <a:t>同时</a:t>
            </a:r>
            <a:r>
              <a:rPr lang="zh-CN" altLang="en-US">
                <a:sym typeface="+mn-ea"/>
              </a:rPr>
              <a:t>定义</a:t>
            </a:r>
            <a:r>
              <a:rPr lang="zh-CN" altLang="en-US" b="1">
                <a:sym typeface="+mn-ea"/>
              </a:rPr>
              <a:t>移动构造函数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移动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</a:t>
            </a:r>
            <a:r>
              <a:rPr lang="zh-CN" altLang="en-US" b="1">
                <a:sym typeface="+mn-ea"/>
              </a:rPr>
              <a:t>低</a:t>
            </a:r>
            <a:r>
              <a:rPr lang="zh-CN" altLang="en-US" b="1">
                <a:sym typeface="+mn-ea"/>
              </a:rPr>
              <a:t>效</a:t>
            </a:r>
            <a:r>
              <a:rPr 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06185" y="1216025"/>
            <a:ext cx="5109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三五法则是前人总结的，避免犯错的经验。</a:t>
            </a:r>
            <a:endParaRPr lang="zh-CN" altLang="en-US">
              <a:sym typeface="+mn-ea"/>
            </a:endParaRPr>
          </a:p>
          <a:p>
            <a:r>
              <a:rPr lang="zh-CN" altLang="en-US"/>
              <a:t>只告诉做什么，不告诉为什么，是不深入的。</a:t>
            </a:r>
            <a:endParaRPr lang="zh-CN" altLang="en-US"/>
          </a:p>
          <a:p>
            <a:r>
              <a:rPr lang="zh-CN" altLang="en-US"/>
              <a:t>让我们通过撞南墙的方式来深入理解一下。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0900" y="2670175"/>
            <a:ext cx="586105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三五法则：拷贝构造函数</a:t>
            </a:r>
            <a:endParaRPr lang="zh-CN" altLang="en-US"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9520" y="2976880"/>
            <a:ext cx="4505325" cy="2047875"/>
          </a:xfrm>
          <a:prstGeom prst="rect">
            <a:avLst/>
          </a:prstGeom>
        </p:spPr>
      </p:pic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在</a:t>
            </a:r>
            <a:r>
              <a:rPr lang="en-US" altLang="zh-CN"/>
              <a:t> = </a:t>
            </a:r>
            <a:r>
              <a:rPr lang="zh-CN" altLang="en-US"/>
              <a:t>时，默认是会拷贝的。比如右边这样：</a:t>
            </a:r>
            <a:endParaRPr lang="zh-CN" altLang="en-US"/>
          </a:p>
          <a:p>
            <a:r>
              <a:rPr lang="zh-CN" altLang="en-US"/>
              <a:t>但是这样对我们当前</a:t>
            </a:r>
            <a:r>
              <a:rPr lang="en-US" altLang="zh-CN"/>
              <a:t> Vector </a:t>
            </a:r>
            <a:r>
              <a:rPr lang="zh-CN" altLang="en-US"/>
              <a:t>的实现造成一个很大的问题。其</a:t>
            </a:r>
            <a:r>
              <a:rPr lang="en-US" altLang="zh-CN"/>
              <a:t> m_data </a:t>
            </a:r>
            <a:r>
              <a:rPr lang="zh-CN" altLang="en-US">
                <a:sym typeface="+mn-ea"/>
              </a:rPr>
              <a:t>指针是按地址值</a:t>
            </a:r>
            <a:r>
              <a:rPr lang="zh-CN" altLang="en-US" b="1">
                <a:sym typeface="+mn-ea"/>
              </a:rPr>
              <a:t>浅</a:t>
            </a:r>
            <a:r>
              <a:rPr lang="zh-CN" altLang="en-US" b="1"/>
              <a:t>拷贝</a:t>
            </a:r>
            <a:r>
              <a:rPr lang="zh-CN" altLang="en-US"/>
              <a:t>的，而不</a:t>
            </a:r>
            <a:r>
              <a:rPr lang="zh-CN" altLang="en-US" b="1"/>
              <a:t>深拷贝</a:t>
            </a:r>
            <a:r>
              <a:rPr lang="zh-CN" altLang="en-US"/>
              <a:t>其指向的数组！</a:t>
            </a:r>
            <a:endParaRPr lang="zh-CN" altLang="en-US"/>
          </a:p>
          <a:p>
            <a:r>
              <a:rPr lang="zh-CN" altLang="en-US"/>
              <a:t>这就是说，在退出</a:t>
            </a:r>
            <a:r>
              <a:rPr lang="en-US" altLang="zh-CN"/>
              <a:t> main </a:t>
            </a:r>
            <a:r>
              <a:rPr lang="zh-CN" altLang="en-US"/>
              <a:t>函数作用域的时候，</a:t>
            </a:r>
            <a:r>
              <a:rPr lang="en-US" altLang="zh-CN"/>
              <a:t>v1.m_data </a:t>
            </a:r>
            <a:r>
              <a:rPr lang="zh-CN" altLang="en-US"/>
              <a:t>会被释放两次！更危险的则是</a:t>
            </a:r>
            <a:r>
              <a:rPr lang="en-US" altLang="zh-CN"/>
              <a:t> v1 </a:t>
            </a:r>
            <a:r>
              <a:rPr lang="zh-CN" altLang="en-US"/>
              <a:t>被解构而</a:t>
            </a:r>
            <a:r>
              <a:rPr lang="en-US" altLang="zh-CN"/>
              <a:t> v2 </a:t>
            </a:r>
            <a:r>
              <a:rPr lang="zh-CN" altLang="en-US"/>
              <a:t>仍在被使用的情况。</a:t>
            </a:r>
            <a:endParaRPr lang="zh-CN" altLang="en-US"/>
          </a:p>
          <a:p>
            <a:r>
              <a:rPr lang="zh-CN" altLang="en-US">
                <a:sym typeface="+mn-ea"/>
              </a:rPr>
              <a:t>这就是为什么“如果一个类定义或删除了</a:t>
            </a:r>
            <a:r>
              <a:rPr lang="zh-CN" altLang="en-US" b="1">
                <a:sym typeface="+mn-ea"/>
              </a:rPr>
              <a:t>移动构造函数</a:t>
            </a:r>
            <a:r>
              <a:rPr lang="zh-CN" altLang="en-US">
                <a:sym typeface="+mn-ea"/>
              </a:rPr>
              <a:t>，那么您必须同时定义或删除</a:t>
            </a:r>
            <a:r>
              <a:rPr lang="zh-CN" altLang="en-US" b="1">
                <a:sym typeface="+mn-ea"/>
              </a:rPr>
              <a:t>移动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，否则出错</a:t>
            </a:r>
            <a:r>
              <a:rPr lang="zh-CN" altLang="en-US">
                <a:sym typeface="+mn-ea"/>
              </a:rPr>
              <a:t>。”</a:t>
            </a:r>
            <a:endParaRPr lang="zh-CN" altLang="en-US"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0" y="6307455"/>
            <a:ext cx="8812530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解决方案：要么删除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最简单的办法是，直接禁止用户拷贝这个类的对象，在</a:t>
            </a:r>
            <a:r>
              <a:rPr lang="en-US" altLang="zh-CN"/>
              <a:t> C++11 </a:t>
            </a:r>
            <a:r>
              <a:rPr lang="zh-CN" altLang="en-US"/>
              <a:t>中可以用</a:t>
            </a:r>
            <a:r>
              <a:rPr lang="en-US" altLang="zh-CN"/>
              <a:t> = delete </a:t>
            </a:r>
            <a:r>
              <a:rPr lang="zh-CN" altLang="en-US"/>
              <a:t>表示这个函数被删除，让编译器不要自动生成一个默认的（会导致指针浅拷贝的）拷贝构造函数了。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4655" y="1825625"/>
            <a:ext cx="36150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解决方案：</a:t>
            </a:r>
            <a:r>
              <a:rPr lang="zh-CN" altLang="en-US">
                <a:sym typeface="+mn-ea"/>
              </a:rPr>
              <a:t>要么</a:t>
            </a:r>
            <a:r>
              <a:rPr lang="zh-CN" altLang="en-US">
                <a:sym typeface="+mn-ea"/>
              </a:rPr>
              <a:t>定义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如果要允许用户拷贝你的</a:t>
            </a:r>
            <a:r>
              <a:rPr lang="en-US" altLang="zh-CN"/>
              <a:t> Vector </a:t>
            </a:r>
            <a:r>
              <a:rPr lang="zh-CN" altLang="en-US"/>
              <a:t>类对象，我们还是需要实现一下的。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发现了吗？其实不管是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size/resize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这样的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get/set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模式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也好；自定义的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拷贝构造函数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RAII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保证异常安全也好；都是在为面向对象思想的“封装：不变性”服务。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即：保证任何单个操作前后，对象都是处于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正确的状态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，从而避免程序读到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错误数据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（如空悬指针）的情况。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古代：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endParaRPr lang="zh-CN" altLang="en-US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5230" y="1825625"/>
            <a:ext cx="4319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近代：</a:t>
            </a:r>
            <a:r>
              <a:rPr lang="en-US" altLang="zh-CN"/>
              <a:t>C++98 </a:t>
            </a:r>
            <a:r>
              <a:rPr lang="zh-CN" altLang="en-US"/>
              <a:t>引入</a:t>
            </a:r>
            <a:r>
              <a:rPr lang="en-US" altLang="zh-CN"/>
              <a:t> STL </a:t>
            </a:r>
            <a:r>
              <a:rPr lang="zh-CN" altLang="en-US"/>
              <a:t>容器库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9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{} </a:t>
            </a:r>
            <a:r>
              <a:rPr lang="zh-CN" altLang="en-US"/>
              <a:t>初始化表达式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8840" y="2200910"/>
            <a:ext cx="49720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range-based for-loop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015" y="2214880"/>
            <a:ext cx="44577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如果想使用</a:t>
            </a:r>
            <a:r>
              <a:rPr lang="en-US" altLang="zh-CN"/>
              <a:t> for_each </a:t>
            </a:r>
            <a:r>
              <a:rPr lang="zh-CN" altLang="en-US"/>
              <a:t>这个算法模板呢？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8220" y="1825625"/>
            <a:ext cx="47332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94020" y="6489700"/>
            <a:ext cx="669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我知道可以用</a:t>
            </a:r>
            <a:r>
              <a:rPr lang="en-US" altLang="zh-CN"/>
              <a:t> accumulate </a:t>
            </a:r>
            <a:r>
              <a:rPr lang="zh-CN" altLang="en-US"/>
              <a:t>啦！但是为了引出</a:t>
            </a:r>
            <a:r>
              <a:rPr lang="en-US" altLang="zh-CN"/>
              <a:t> lambda </a:t>
            </a:r>
            <a:r>
              <a:rPr lang="zh-CN" altLang="en-US"/>
              <a:t>表达式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近现代：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115" y="2024380"/>
            <a:ext cx="59055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现代：</a:t>
            </a:r>
            <a:r>
              <a:rPr lang="en-US" altLang="zh-CN"/>
              <a:t>C++14 </a:t>
            </a:r>
            <a:r>
              <a:rPr lang="zh-CN" altLang="en-US"/>
              <a:t>的</a:t>
            </a:r>
            <a:r>
              <a:rPr lang="en-US" altLang="zh-CN"/>
              <a:t> lambda </a:t>
            </a:r>
            <a:r>
              <a:rPr lang="zh-CN" altLang="en-US"/>
              <a:t>允许用</a:t>
            </a:r>
            <a:r>
              <a:rPr lang="en-US" altLang="zh-CN"/>
              <a:t> auto </a:t>
            </a:r>
            <a:r>
              <a:rPr lang="zh-CN" altLang="en-US"/>
              <a:t>自动推断类型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0045" y="2038985"/>
            <a:ext cx="6010275" cy="392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2093</Words>
  <Application>WPS Presentation</Application>
  <PresentationFormat>宽屏</PresentationFormat>
  <Paragraphs>125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Adobe New Century Schoolbook</vt:lpstr>
      <vt:lpstr>C059</vt:lpstr>
      <vt:lpstr>Office Theme</vt:lpstr>
      <vt:lpstr>现代C++为何现代？</vt:lpstr>
      <vt:lpstr>从一个案例看 C++ 的历史</vt:lpstr>
      <vt:lpstr>古代：C语言</vt:lpstr>
      <vt:lpstr>近代：C++98 引入 STL 容器库</vt:lpstr>
      <vt:lpstr>近现代：C++11 引入了 {} 初始化表达式</vt:lpstr>
      <vt:lpstr>近现代：C++11 引入了 range-based for-loop</vt:lpstr>
      <vt:lpstr>如果想使用 for_each 这个算法模板呢？</vt:lpstr>
      <vt:lpstr>近现代：C++11 引入了 lambda 表达式</vt:lpstr>
      <vt:lpstr>现代：C++14 的 lambda 允许用 auto 自动推断类型</vt:lpstr>
      <vt:lpstr>当代：C++17 CTAD / compile-time argument deduction / 编译期参数推断</vt:lpstr>
      <vt:lpstr>当代：C++17 引入常用数值算法</vt:lpstr>
      <vt:lpstr>未来：C++20 引入区间（ranges）</vt:lpstr>
      <vt:lpstr>未来：C++20 引入模块（module）</vt:lpstr>
      <vt:lpstr>未来：C++20 允许函数参数为自动推断（auto）</vt:lpstr>
      <vt:lpstr>未来：C++20 引入协程（coroutine）和生成器（generator）</vt:lpstr>
      <vt:lpstr>未来：C++20 标准库加入 format 支持</vt:lpstr>
      <vt:lpstr>跑远了！</vt:lpstr>
      <vt:lpstr>C++有哪些面向对象思想？</vt:lpstr>
      <vt:lpstr>C++思想：封装</vt:lpstr>
      <vt:lpstr>封装：不变性</vt:lpstr>
      <vt:lpstr>C++思想：RAII（Resource Acquisition Is Initialization）</vt:lpstr>
      <vt:lpstr>RAII：避免犯错误</vt:lpstr>
      <vt:lpstr>RAII：对异常安全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234</cp:revision>
  <dcterms:created xsi:type="dcterms:W3CDTF">2021-12-11T16:00:50Z</dcterms:created>
  <dcterms:modified xsi:type="dcterms:W3CDTF">2021-12-11T16:00:50Z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