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90"/>
  </p:handoutMasterIdLst>
  <p:sldIdLst>
    <p:sldId id="256" r:id="rId3"/>
    <p:sldId id="374" r:id="rId4"/>
    <p:sldId id="277" r:id="rId5"/>
    <p:sldId id="278" r:id="rId6"/>
    <p:sldId id="280" r:id="rId7"/>
    <p:sldId id="283" r:id="rId8"/>
    <p:sldId id="361" r:id="rId9"/>
    <p:sldId id="368" r:id="rId10"/>
    <p:sldId id="284" r:id="rId11"/>
    <p:sldId id="281" r:id="rId12"/>
    <p:sldId id="282" r:id="rId13"/>
    <p:sldId id="287" r:id="rId14"/>
    <p:sldId id="285" r:id="rId15"/>
    <p:sldId id="257" r:id="rId16"/>
    <p:sldId id="264" r:id="rId17"/>
    <p:sldId id="258" r:id="rId18"/>
    <p:sldId id="261" r:id="rId19"/>
    <p:sldId id="279" r:id="rId21"/>
    <p:sldId id="271" r:id="rId22"/>
    <p:sldId id="260" r:id="rId23"/>
    <p:sldId id="262" r:id="rId24"/>
    <p:sldId id="259" r:id="rId25"/>
    <p:sldId id="270" r:id="rId26"/>
    <p:sldId id="300" r:id="rId27"/>
    <p:sldId id="276" r:id="rId28"/>
    <p:sldId id="370" r:id="rId29"/>
    <p:sldId id="359" r:id="rId30"/>
    <p:sldId id="360" r:id="rId31"/>
    <p:sldId id="303" r:id="rId32"/>
    <p:sldId id="307" r:id="rId33"/>
    <p:sldId id="308" r:id="rId34"/>
    <p:sldId id="309" r:id="rId35"/>
    <p:sldId id="310" r:id="rId36"/>
    <p:sldId id="313" r:id="rId37"/>
    <p:sldId id="314" r:id="rId38"/>
    <p:sldId id="316" r:id="rId39"/>
    <p:sldId id="315" r:id="rId40"/>
    <p:sldId id="317" r:id="rId41"/>
    <p:sldId id="319" r:id="rId42"/>
    <p:sldId id="320" r:id="rId43"/>
    <p:sldId id="321" r:id="rId44"/>
    <p:sldId id="325" r:id="rId45"/>
    <p:sldId id="323" r:id="rId46"/>
    <p:sldId id="322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6" r:id="rId57"/>
    <p:sldId id="335" r:id="rId58"/>
    <p:sldId id="341" r:id="rId59"/>
    <p:sldId id="342" r:id="rId60"/>
    <p:sldId id="343" r:id="rId61"/>
    <p:sldId id="344" r:id="rId62"/>
    <p:sldId id="346" r:id="rId63"/>
    <p:sldId id="347" r:id="rId64"/>
    <p:sldId id="349" r:id="rId65"/>
    <p:sldId id="339" r:id="rId66"/>
    <p:sldId id="351" r:id="rId67"/>
    <p:sldId id="352" r:id="rId68"/>
    <p:sldId id="353" r:id="rId69"/>
    <p:sldId id="354" r:id="rId70"/>
    <p:sldId id="355" r:id="rId71"/>
    <p:sldId id="356" r:id="rId72"/>
    <p:sldId id="382" r:id="rId73"/>
    <p:sldId id="364" r:id="rId74"/>
    <p:sldId id="365" r:id="rId75"/>
    <p:sldId id="367" r:id="rId76"/>
    <p:sldId id="366" r:id="rId77"/>
    <p:sldId id="377" r:id="rId78"/>
    <p:sldId id="378" r:id="rId79"/>
    <p:sldId id="379" r:id="rId80"/>
    <p:sldId id="383" r:id="rId81"/>
    <p:sldId id="384" r:id="rId82"/>
    <p:sldId id="385" r:id="rId83"/>
    <p:sldId id="371" r:id="rId84"/>
    <p:sldId id="375" r:id="rId85"/>
    <p:sldId id="373" r:id="rId86"/>
    <p:sldId id="376" r:id="rId87"/>
    <p:sldId id="372" r:id="rId88"/>
    <p:sldId id="380" r:id="rId8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1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1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1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240" y="1322705"/>
            <a:ext cx="11145520" cy="2186940"/>
          </a:xfrm>
        </p:spPr>
        <p:txBody>
          <a:bodyPr>
            <a:normAutofit fontScale="90000"/>
          </a:bodyPr>
          <a:p>
            <a:r>
              <a:rPr lang="zh-CN" altLang="en-US"/>
              <a:t>从计算机组成原理看</a:t>
            </a:r>
            <a:r>
              <a:rPr lang="en-US" altLang="zh-CN"/>
              <a:t> C++ </a:t>
            </a:r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字还被用于表示内存地址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字的长度除了决定一次处理的整数大小之外，还决定了能访问的内存地址的范围。</a:t>
            </a:r>
            <a:endParaRPr lang="zh-CN" altLang="en-US">
              <a:sym typeface="+mn-ea"/>
            </a:endParaRPr>
          </a:p>
          <a:p>
            <a:r>
              <a:rPr lang="zh-CN" altLang="en-US"/>
              <a:t>这是因为内存是一维排列的，假如内存容量是</a:t>
            </a:r>
            <a:r>
              <a:rPr lang="en-US" altLang="zh-CN"/>
              <a:t> 65536 </a:t>
            </a:r>
            <a:r>
              <a:rPr lang="zh-CN" altLang="en-US"/>
              <a:t>字节，那所谓的内存地址实际上就是一个从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65535 </a:t>
            </a:r>
            <a:r>
              <a:rPr lang="zh-CN" altLang="en-US"/>
              <a:t>范围的整数，也就是两个字节组成的字。</a:t>
            </a:r>
            <a:endParaRPr lang="zh-CN" altLang="en-US"/>
          </a:p>
          <a:p>
            <a:r>
              <a:rPr lang="zh-CN" altLang="en-US"/>
              <a:t>处理器去读写内存的时候靠的是寄存器提供的地址，因此寄存器的大小（也就是字的大小）决定了他能读写的内存大小，例如：</a:t>
            </a:r>
            <a:endParaRPr lang="zh-CN" altLang="en-US"/>
          </a:p>
          <a:p>
            <a:r>
              <a:rPr lang="zh-CN" altLang="en-US"/>
              <a:t>由于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/>
              <a:t>寄存器只能存储</a:t>
            </a:r>
            <a:r>
              <a:rPr lang="en-US" altLang="zh-CN"/>
              <a:t> 16 </a:t>
            </a:r>
            <a:r>
              <a:rPr lang="zh-CN" altLang="en-US"/>
              <a:t>位，他只能访问</a:t>
            </a:r>
            <a:r>
              <a:rPr lang="en-US" altLang="zh-CN"/>
              <a:t> 65536 </a:t>
            </a:r>
            <a:r>
              <a:rPr lang="zh-CN" altLang="en-US"/>
              <a:t>字节（</a:t>
            </a:r>
            <a:r>
              <a:rPr lang="en-US" altLang="zh-CN"/>
              <a:t>64 KB</a:t>
            </a:r>
            <a:r>
              <a:rPr lang="zh-CN" altLang="en-US"/>
              <a:t>）的内存。</a:t>
            </a:r>
            <a:endParaRPr lang="zh-CN" altLang="en-US"/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>
                <a:sym typeface="+mn-ea"/>
              </a:rPr>
              <a:t>寄存器只能存储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位，他只能访问</a:t>
            </a:r>
            <a:r>
              <a:rPr lang="en-US" altLang="zh-CN">
                <a:sym typeface="+mn-ea"/>
              </a:rPr>
              <a:t> 4 GB </a:t>
            </a:r>
            <a:r>
              <a:rPr lang="zh-CN" altLang="en-US">
                <a:sym typeface="+mn-ea"/>
              </a:rPr>
              <a:t>的内存。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位计算机的寄存器能存储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位，他理论上能访问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</a:t>
            </a:r>
            <a:r>
              <a:rPr lang="en-US" altLang="zh-CN">
                <a:sym typeface="+mn-ea"/>
              </a:rPr>
              <a:t>B </a:t>
            </a:r>
            <a:r>
              <a:rPr lang="zh-CN" altLang="en-US">
                <a:sym typeface="+mn-ea"/>
              </a:rPr>
              <a:t>的内存！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因此，如果你的电脑内存超过了</a:t>
            </a:r>
            <a:r>
              <a:rPr lang="en-US" altLang="zh-CN">
                <a:sym typeface="+mn-ea"/>
              </a:rPr>
              <a:t> 4 GB</a:t>
            </a:r>
            <a:r>
              <a:rPr lang="zh-CN" altLang="en-US">
                <a:sym typeface="+mn-ea"/>
              </a:rPr>
              <a:t>，那肯定是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位电脑不用说了。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位计算机理论上能访问如此大量的内存，虽然目前看来是用不到。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知识拓展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虽然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位计算机的寄存器能处理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位的整数，</a:t>
            </a:r>
            <a:r>
              <a:rPr lang="zh-CN" altLang="en-US"/>
              <a:t>实际上的内存地址并没有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实际上地址的高</a:t>
            </a:r>
            <a:r>
              <a:rPr lang="en-US" altLang="zh-CN"/>
              <a:t> 16 </a:t>
            </a:r>
            <a:r>
              <a:rPr lang="zh-CN" altLang="en-US"/>
              <a:t>位始终和第</a:t>
            </a:r>
            <a:r>
              <a:rPr lang="en-US" altLang="zh-CN"/>
              <a:t> 48 </a:t>
            </a:r>
            <a:r>
              <a:rPr lang="zh-CN" altLang="en-US"/>
              <a:t>位一致（符号扩展），也就是虚拟地址空间只有</a:t>
            </a:r>
            <a:r>
              <a:rPr lang="en-US" altLang="zh-CN"/>
              <a:t> 48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而经过</a:t>
            </a:r>
            <a:r>
              <a:rPr lang="en-US" altLang="zh-CN"/>
              <a:t> MMU </a:t>
            </a:r>
            <a:r>
              <a:rPr lang="zh-CN" altLang="en-US"/>
              <a:t>映射后实际给内存的地址只有</a:t>
            </a:r>
            <a:r>
              <a:rPr lang="en-US" altLang="zh-CN"/>
              <a:t> 39 </a:t>
            </a:r>
            <a:r>
              <a:rPr lang="zh-CN" altLang="en-US"/>
              <a:t>位，因此如今的</a:t>
            </a:r>
            <a:r>
              <a:rPr lang="en-US" altLang="zh-CN"/>
              <a:t> x64 </a:t>
            </a:r>
            <a:r>
              <a:rPr lang="zh-CN" altLang="en-US"/>
              <a:t>架构实际上只能访问</a:t>
            </a:r>
            <a:r>
              <a:rPr lang="en-US" altLang="zh-CN"/>
              <a:t> 512GB </a:t>
            </a:r>
            <a:r>
              <a:rPr lang="zh-CN" altLang="en-US"/>
              <a:t>内存，如果插了超过这个大小的内存条他也不会认出来。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此外，</a:t>
            </a:r>
            <a:r>
              <a:rPr lang="en-US" altLang="zh-CN"/>
              <a:t>16 </a:t>
            </a:r>
            <a:r>
              <a:rPr lang="zh-CN" altLang="en-US"/>
              <a:t>位计算机实际上能通过额外的段寄存器访问到</a:t>
            </a:r>
            <a:r>
              <a:rPr lang="en-US" altLang="zh-CN"/>
              <a:t> 20 </a:t>
            </a:r>
            <a:r>
              <a:rPr lang="zh-CN" altLang="en-US"/>
              <a:t>位的内存地址（</a:t>
            </a:r>
            <a:r>
              <a:rPr lang="en-US" altLang="zh-CN"/>
              <a:t>1MB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32 </a:t>
            </a:r>
            <a:r>
              <a:rPr lang="zh-CN" altLang="en-US"/>
              <a:t>位计算机还能通过</a:t>
            </a:r>
            <a:r>
              <a:rPr lang="en-US" altLang="zh-CN"/>
              <a:t> PAE </a:t>
            </a:r>
            <a:r>
              <a:rPr lang="zh-CN" altLang="en-US"/>
              <a:t>技术（物理地址扩展）访问到</a:t>
            </a:r>
            <a:r>
              <a:rPr lang="en-US" altLang="zh-CN"/>
              <a:t> 36 </a:t>
            </a:r>
            <a:r>
              <a:rPr lang="zh-CN" altLang="en-US"/>
              <a:t>位的内存地址（</a:t>
            </a:r>
            <a:r>
              <a:rPr lang="en-US" altLang="zh-CN"/>
              <a:t>64GB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64 </a:t>
            </a:r>
            <a:r>
              <a:rPr lang="zh-CN" altLang="en-US"/>
              <a:t>位计算机反而是因为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TB </a:t>
            </a:r>
            <a:r>
              <a:rPr lang="zh-CN" altLang="en-US"/>
              <a:t>太大，内存地址被阉割到了</a:t>
            </a:r>
            <a:r>
              <a:rPr lang="en-US" altLang="zh-CN"/>
              <a:t> 39 </a:t>
            </a:r>
            <a:r>
              <a:rPr lang="zh-CN" altLang="en-US"/>
              <a:t>位（</a:t>
            </a:r>
            <a:r>
              <a:rPr lang="en-US" altLang="zh-CN"/>
              <a:t>512GB</a:t>
            </a:r>
            <a:r>
              <a:rPr lang="zh-CN" altLang="en-US"/>
              <a:t>）。</a:t>
            </a:r>
            <a:endParaRPr lang="zh-CN" altLang="en-US"/>
          </a:p>
          <a:p>
            <a:endParaRPr lang="en-US" altLang="zh-CN"/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64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位计算机：小丑竟是我自己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lscpu </a:t>
            </a:r>
            <a:r>
              <a:rPr lang="zh-CN" altLang="en-US"/>
              <a:t>命令查看处理器相关信息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0095" y="1734185"/>
            <a:ext cx="7749540" cy="45332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语言中的整数类型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378710" y="4726305"/>
            <a:ext cx="74345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char </a:t>
            </a:r>
            <a:r>
              <a:rPr lang="zh-CN" altLang="en-US"/>
              <a:t>又称字符类型，可以表示一个字符，因而得名。</a:t>
            </a:r>
            <a:endParaRPr lang="zh-CN" altLang="en-US"/>
          </a:p>
          <a:p>
            <a:pPr algn="l"/>
            <a:r>
              <a:rPr lang="en-US" altLang="zh-CN"/>
              <a:t>short </a:t>
            </a:r>
            <a:r>
              <a:rPr lang="zh-CN" altLang="en-US"/>
              <a:t>是短整数类型，大小为</a:t>
            </a:r>
            <a:r>
              <a:rPr lang="en-US" altLang="zh-CN"/>
              <a:t> 16 </a:t>
            </a:r>
            <a:r>
              <a:rPr lang="zh-CN" altLang="en-US"/>
              <a:t>位或者说</a:t>
            </a:r>
            <a:r>
              <a:rPr lang="en-US" altLang="zh-CN"/>
              <a:t> 2 </a:t>
            </a:r>
            <a:r>
              <a:rPr lang="zh-CN" altLang="en-US"/>
              <a:t>字节。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是整数类型，大小为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是超长整数类型，大小为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</a:t>
            </a:r>
            <a:r>
              <a:rPr lang="zh-CN">
                <a:sym typeface="+mn-ea"/>
              </a:rPr>
              <a:t>比较特殊，在</a:t>
            </a:r>
            <a:r>
              <a:rPr lang="en-US" altLang="zh-CN">
                <a:sym typeface="+mn-ea"/>
              </a:rPr>
              <a:t> Unix </a:t>
            </a:r>
            <a:r>
              <a:rPr lang="zh-CN" altLang="en-US">
                <a:sym typeface="+mn-ea"/>
              </a:rPr>
              <a:t>上随系统位数变化，</a:t>
            </a:r>
            <a:r>
              <a:rPr lang="en-US" altLang="zh-CN">
                <a:sym typeface="+mn-ea"/>
              </a:rPr>
              <a:t>Windows </a:t>
            </a:r>
            <a:r>
              <a:rPr lang="zh-CN" altLang="en-US">
                <a:sym typeface="+mn-ea"/>
              </a:rPr>
              <a:t>上始终是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832860" y="4746625"/>
            <a:ext cx="4526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此外，有的教材会采用不同的写法，比如：</a:t>
            </a:r>
            <a:endParaRPr lang="zh-CN" altLang="en-US"/>
          </a:p>
          <a:p>
            <a:r>
              <a:rPr lang="en-US" altLang="zh-CN"/>
              <a:t>short int </a:t>
            </a:r>
            <a:r>
              <a:rPr lang="zh-CN" altLang="en-US"/>
              <a:t>和</a:t>
            </a:r>
            <a:r>
              <a:rPr lang="en-US" altLang="zh-CN"/>
              <a:t> short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int </a:t>
            </a:r>
            <a:r>
              <a:rPr lang="zh-CN" altLang="en-US"/>
              <a:t>和</a:t>
            </a:r>
            <a:r>
              <a:rPr lang="en-US" altLang="zh-CN"/>
              <a:t> long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long int </a:t>
            </a:r>
            <a:r>
              <a:rPr lang="zh-CN" altLang="en-US"/>
              <a:t>和</a:t>
            </a:r>
            <a:r>
              <a:rPr lang="en-US" altLang="zh-CN"/>
              <a:t> long long </a:t>
            </a:r>
            <a:r>
              <a:rPr lang="zh-CN" altLang="en-US"/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语言的基础</a:t>
            </a:r>
            <a:r>
              <a:rPr lang="zh-CN">
                <a:sym typeface="+mn-ea"/>
              </a:rPr>
              <a:t>整数类型</a:t>
            </a:r>
            <a:endParaRPr lang="en-US" alt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223010" y="4685030"/>
            <a:ext cx="93649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注意到</a:t>
            </a:r>
            <a:r>
              <a:rPr lang="en-US" altLang="zh-CN"/>
              <a:t> Unix </a:t>
            </a:r>
            <a:r>
              <a:rPr lang="zh-CN" altLang="en-US"/>
              <a:t>和</a:t>
            </a:r>
            <a:r>
              <a:rPr lang="en-US" altLang="zh-CN"/>
              <a:t> Windows </a:t>
            </a:r>
            <a:r>
              <a:rPr lang="zh-CN" altLang="en-US"/>
              <a:t>关于</a:t>
            </a:r>
            <a:r>
              <a:rPr lang="en-US" altLang="zh-CN"/>
              <a:t> long </a:t>
            </a:r>
            <a:r>
              <a:rPr lang="zh-CN" altLang="en-US"/>
              <a:t>的定义有分歧：</a:t>
            </a:r>
            <a:endParaRPr lang="zh-CN" altLang="en-US"/>
          </a:p>
          <a:p>
            <a:r>
              <a:rPr lang="en-US" altLang="zh-CN"/>
              <a:t>Unix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的大小应该和系统架构位数一样，</a:t>
            </a:r>
            <a:r>
              <a:rPr lang="en-US" altLang="zh-CN"/>
              <a:t>32</a:t>
            </a:r>
            <a:r>
              <a:rPr lang="zh-CN" altLang="en-US"/>
              <a:t>位系统上就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位系统上就</a:t>
            </a:r>
            <a:r>
              <a:rPr lang="en-US" altLang="zh-CN"/>
              <a:t>64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en-US" altLang="zh-CN"/>
              <a:t>Windows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不论</a:t>
            </a:r>
            <a:r>
              <a:rPr lang="en-US" altLang="zh-CN"/>
              <a:t>32</a:t>
            </a:r>
            <a:r>
              <a:rPr lang="zh-CN" altLang="en-US"/>
              <a:t>位系统还是</a:t>
            </a:r>
            <a:r>
              <a:rPr lang="en-US" altLang="zh-CN"/>
              <a:t>64</a:t>
            </a:r>
            <a:r>
              <a:rPr lang="zh-CN" altLang="en-US"/>
              <a:t>位系统都一样应该为</a:t>
            </a:r>
            <a:r>
              <a:rPr lang="en-US" altLang="zh-CN"/>
              <a:t>32</a:t>
            </a:r>
            <a:r>
              <a:rPr lang="zh-CN" altLang="en-US"/>
              <a:t>位，认为这样安全。</a:t>
            </a:r>
            <a:endParaRPr lang="zh-CN" altLang="en-US"/>
          </a:p>
          <a:p>
            <a:r>
              <a:rPr lang="zh-CN" altLang="en-US"/>
              <a:t>因此我们在编写</a:t>
            </a:r>
            <a:r>
              <a:rPr lang="en-US" altLang="zh-CN"/>
              <a:t> C </a:t>
            </a:r>
            <a:r>
              <a:rPr lang="zh-CN" altLang="en-US"/>
              <a:t>语言程序时，应该避免使用</a:t>
            </a:r>
            <a:r>
              <a:rPr lang="en-US" altLang="zh-CN"/>
              <a:t> long </a:t>
            </a:r>
            <a:r>
              <a:rPr lang="zh-CN" altLang="en-US"/>
              <a:t>类型，他会导致你的程序难以跨平台。</a:t>
            </a:r>
            <a:endParaRPr lang="zh-CN" altLang="en-US"/>
          </a:p>
          <a:p>
            <a:r>
              <a:rPr lang="zh-CN" altLang="en-US"/>
              <a:t>除了</a:t>
            </a:r>
            <a:r>
              <a:rPr lang="en-US" altLang="zh-CN"/>
              <a:t> long </a:t>
            </a:r>
            <a:r>
              <a:rPr lang="zh-CN" altLang="en-US"/>
              <a:t>之外的其他类型则没有区别，可以放心使用。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无符号整数：</a:t>
            </a:r>
            <a:r>
              <a:rPr lang="en-US" altLang="zh-CN"/>
              <a:t>unsigned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586990" y="4552950"/>
            <a:ext cx="6812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无符号版本的类型不能</a:t>
            </a:r>
            <a:r>
              <a:rPr lang="zh-CN"/>
              <a:t>表示</a:t>
            </a:r>
            <a:r>
              <a:rPr lang="zh-CN" altLang="en-US"/>
              <a:t>负数，但是他在正数的表达范围更大。</a:t>
            </a:r>
            <a:endParaRPr lang="zh-CN" altLang="en-US"/>
          </a:p>
          <a:p>
            <a:pPr algn="l"/>
            <a:r>
              <a:rPr lang="zh-CN" altLang="en-US"/>
              <a:t>此外，有的教材采用不同的写法，比如：</a:t>
            </a:r>
            <a:endParaRPr lang="zh-CN" altLang="en-US"/>
          </a:p>
          <a:p>
            <a:pPr algn="l"/>
            <a:r>
              <a:rPr lang="en-US" altLang="zh-CN"/>
              <a:t>unsigned </a:t>
            </a:r>
            <a:r>
              <a:rPr lang="zh-CN" altLang="en-US"/>
              <a:t>和</a:t>
            </a:r>
            <a:r>
              <a:rPr lang="en-US" altLang="zh-CN"/>
              <a:t> unsigned int </a:t>
            </a:r>
            <a:r>
              <a:rPr lang="zh-CN" altLang="en-US"/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long 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有符号整数：</a:t>
            </a:r>
            <a:r>
              <a:rPr lang="en-US" altLang="zh-CN"/>
              <a:t>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signed 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772160" y="4757420"/>
            <a:ext cx="1064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其实</a:t>
            </a:r>
            <a:r>
              <a:rPr lang="en-US" altLang="zh-CN"/>
              <a:t> C </a:t>
            </a:r>
            <a:r>
              <a:rPr lang="zh-CN" altLang="en-US"/>
              <a:t>语言也有</a:t>
            </a:r>
            <a:r>
              <a:rPr lang="en-US" altLang="zh-CN"/>
              <a:t> signed </a:t>
            </a:r>
            <a:r>
              <a:rPr lang="zh-CN" altLang="en-US"/>
              <a:t>修饰符，但是因为不加默认就是</a:t>
            </a:r>
            <a:r>
              <a:rPr lang="en-US" altLang="zh-CN"/>
              <a:t> signed </a:t>
            </a:r>
            <a:r>
              <a:rPr lang="zh-CN" altLang="en-US"/>
              <a:t>的，所以其实没有使用</a:t>
            </a:r>
            <a:r>
              <a:rPr lang="en-US" altLang="zh-CN"/>
              <a:t> signed </a:t>
            </a:r>
            <a:r>
              <a:rPr lang="zh-CN" altLang="en-US"/>
              <a:t>的必要。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字面常量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在数字后面追加</a:t>
            </a:r>
            <a:r>
              <a:rPr lang="en-US" altLang="zh-CN"/>
              <a:t> U </a:t>
            </a:r>
            <a:r>
              <a:rPr lang="zh-CN" altLang="en-US"/>
              <a:t>和</a:t>
            </a:r>
            <a:r>
              <a:rPr lang="en-US" altLang="zh-CN"/>
              <a:t> L </a:t>
            </a:r>
            <a:r>
              <a:rPr lang="zh-CN" altLang="en-US"/>
              <a:t>可以表示不同类型的字面常量，例如：</a:t>
            </a:r>
            <a:endParaRPr lang="en-US" altLang="zh-CN"/>
          </a:p>
          <a:p>
            <a:r>
              <a:rPr lang="en-US" altLang="zh-CN"/>
              <a:t>32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/>
              <a:t>32L </a:t>
            </a:r>
            <a:r>
              <a:rPr lang="zh-CN" altLang="en-US"/>
              <a:t>是</a:t>
            </a:r>
            <a:r>
              <a:rPr lang="en-US" altLang="zh-CN"/>
              <a:t> long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32U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zh-CN" altLang="en-US"/>
              <a:t>小写也是可以的：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也是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请问下面这三段代码有什么错误？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float x = -3.14;</a:t>
            </a:r>
            <a:endParaRPr lang="en-US"/>
          </a:p>
          <a:p>
            <a:r>
              <a:rPr lang="en-US"/>
              <a:t>printf(“%f\n”, abs(x));</a:t>
            </a:r>
            <a:endParaRPr lang="en-US"/>
          </a:p>
          <a:p>
            <a:endParaRPr lang="en-US"/>
          </a:p>
          <a:p>
            <a:r>
              <a:rPr lang="en-US"/>
              <a:t>char str[100];</a:t>
            </a:r>
            <a:endParaRPr lang="en-US"/>
          </a:p>
          <a:p>
            <a:r>
              <a:rPr lang="en-US"/>
              <a:t>scanf(“%s”, str);</a:t>
            </a:r>
            <a:endParaRPr lang="en-US"/>
          </a:p>
          <a:p>
            <a:endParaRPr lang="en-US"/>
          </a:p>
          <a:p>
            <a:r>
              <a:rPr lang="en-US"/>
              <a:t>int size = 1000;</a:t>
            </a:r>
            <a:endParaRPr lang="en-US"/>
          </a:p>
          <a:p>
            <a:r>
              <a:rPr lang="en-US"/>
              <a:t>int *arr = (int *)malloc(size);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而实际上，尽管主流操作系统上</a:t>
            </a:r>
            <a:r>
              <a:rPr lang="en-US" altLang="zh-CN"/>
              <a:t> int </a:t>
            </a:r>
            <a:r>
              <a:rPr lang="zh-CN" altLang="en-US"/>
              <a:t>都是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位的，</a:t>
            </a:r>
            <a:r>
              <a:rPr lang="en-US" altLang="zh-CN">
                <a:sym typeface="+mn-ea"/>
              </a:rPr>
              <a:t>C</a:t>
            </a:r>
            <a:r>
              <a:rPr lang="zh-CN" altLang="en-US"/>
              <a:t>语言标准并没有规定</a:t>
            </a:r>
            <a:r>
              <a:rPr lang="en-US" altLang="zh-CN"/>
              <a:t> int </a:t>
            </a:r>
            <a:r>
              <a:rPr lang="zh-CN" altLang="en-US"/>
              <a:t>就是</a:t>
            </a:r>
            <a:r>
              <a:rPr lang="en-US" altLang="zh-CN"/>
              <a:t>32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en-US" altLang="zh-CN"/>
              <a:t>int </a:t>
            </a:r>
            <a:r>
              <a:rPr lang="zh-CN" altLang="en-US"/>
              <a:t>甚至可以是</a:t>
            </a:r>
            <a:r>
              <a:rPr lang="en-US" altLang="zh-CN"/>
              <a:t>16</a:t>
            </a:r>
            <a:r>
              <a:rPr lang="zh-CN" altLang="en-US"/>
              <a:t>位的！只不过主流操作系统一致认为是</a:t>
            </a:r>
            <a:r>
              <a:rPr lang="en-US" altLang="zh-CN"/>
              <a:t>32</a:t>
            </a:r>
            <a:r>
              <a:rPr lang="zh-CN" altLang="en-US"/>
              <a:t>位的而已，并不是标准所保证的。</a:t>
            </a:r>
            <a:endParaRPr lang="zh-CN" altLang="en-US"/>
          </a:p>
          <a:p>
            <a:r>
              <a:rPr lang="zh-CN" altLang="en-US"/>
              <a:t>为了解决不同操作系统上对类型定义混乱的问题，</a:t>
            </a:r>
            <a:r>
              <a:rPr lang="en-US" altLang="zh-CN"/>
              <a:t>C</a:t>
            </a:r>
            <a:r>
              <a:rPr lang="zh-CN" altLang="en-US"/>
              <a:t>语言标准引入了</a:t>
            </a:r>
            <a:r>
              <a:rPr lang="en-US" altLang="zh-CN"/>
              <a:t> stdint.h </a:t>
            </a:r>
            <a:r>
              <a:rPr lang="zh-CN" altLang="en-US"/>
              <a:t>这个头文件。</a:t>
            </a:r>
            <a:endParaRPr lang="zh-CN" altLang="en-US"/>
          </a:p>
          <a:p>
            <a:r>
              <a:rPr lang="zh-CN" altLang="en-US"/>
              <a:t>他里面包含一系列类型别名</a:t>
            </a:r>
            <a:r>
              <a:rPr lang="en-US" altLang="zh-CN"/>
              <a:t>(typedef)</a:t>
            </a:r>
            <a:r>
              <a:rPr lang="zh-CN" altLang="en-US"/>
              <a:t>，这些别名保证不论是什么操作系统什么架构，都是固定的大小，例如：</a:t>
            </a:r>
            <a:endParaRPr lang="zh-CN" altLang="en-US"/>
          </a:p>
          <a:p>
            <a:r>
              <a:rPr lang="en-US" altLang="zh-CN"/>
              <a:t>typedef char 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 short 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int 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long long int64_t;</a:t>
            </a:r>
            <a:endParaRPr lang="en-US" altLang="zh-CN">
              <a:sym typeface="+mn-ea"/>
            </a:endParaRPr>
          </a:p>
          <a:p>
            <a:r>
              <a:rPr lang="zh-CN" altLang="en-US"/>
              <a:t>这样不论操作系统对类型的定义如何混乱，这些标准化的类型都是确定的大小。</a:t>
            </a:r>
            <a:endParaRPr lang="zh-CN" altLang="en-US"/>
          </a:p>
          <a:p>
            <a:r>
              <a:rPr lang="zh-CN" altLang="en-US"/>
              <a:t>这就避免了跨平台的麻烦，而且直接他们在类型名字中直接写明了类型的大小，更直观。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除了有符号的</a:t>
            </a:r>
            <a:r>
              <a:rPr lang="en-US" altLang="zh-CN"/>
              <a:t> int32_t </a:t>
            </a:r>
            <a:r>
              <a:rPr lang="zh-CN" altLang="en-US"/>
              <a:t>系列外，也提供了无符号</a:t>
            </a:r>
            <a:r>
              <a:rPr lang="en-US" altLang="zh-CN"/>
              <a:t> uint32_t </a:t>
            </a:r>
            <a:r>
              <a:rPr lang="zh-CN" altLang="en-US"/>
              <a:t>系列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</a:t>
            </a:r>
            <a:r>
              <a:rPr lang="en-US" altLang="zh-CN">
                <a:sym typeface="+mn-ea"/>
              </a:rPr>
              <a:t> char uint8_t;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short uint16_t;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int uint32_t;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unsigned long</a:t>
            </a:r>
            <a:r>
              <a:rPr lang="en-US" altLang="zh-CN">
                <a:sym typeface="+mn-ea"/>
              </a:rPr>
              <a:t> long uint64_t;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标准化的类型：</a:t>
            </a:r>
            <a:r>
              <a:rPr lang="en-US" altLang="zh-CN"/>
              <a:t>stdint.h</a:t>
            </a:r>
            <a:endParaRPr lang="en-US" altLang="zh-CN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是否有符号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：自动随系统位数决定大小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904220" cy="4351655"/>
          </a:xfrm>
        </p:spPr>
        <p:txBody>
          <a:bodyPr/>
          <a:p>
            <a:r>
              <a:rPr lang="zh-CN" altLang="en-US">
                <a:sym typeface="+mn-ea"/>
              </a:rPr>
              <a:t>刚刚说过，计算机的位数决定了内存地址的大小。</a:t>
            </a:r>
            <a:endParaRPr lang="zh-CN" altLang="en-US"/>
          </a:p>
          <a:p>
            <a:r>
              <a:rPr lang="zh-CN" altLang="en-US">
                <a:sym typeface="+mn-ea"/>
              </a:rPr>
              <a:t>而指针的本质就是内存地址，所以指针的大小在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位系统上就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位系统上就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稍后我们再来详细讲解一下指针，</a:t>
            </a:r>
            <a:r>
              <a:rPr lang="zh-CN" altLang="en-US"/>
              <a:t>有时候我们需要把指针的地址值存在整型变量里。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32 </a:t>
            </a:r>
            <a:r>
              <a:rPr lang="zh-CN" altLang="en-US"/>
              <a:t>位平台上的指针是</a:t>
            </a:r>
            <a:r>
              <a:rPr lang="en-US" altLang="zh-CN"/>
              <a:t> 32 </a:t>
            </a:r>
            <a:r>
              <a:rPr lang="zh-CN" altLang="en-US"/>
              <a:t>位，</a:t>
            </a:r>
            <a:r>
              <a:rPr lang="en-US" altLang="zh-CN"/>
              <a:t>64 </a:t>
            </a:r>
            <a:r>
              <a:rPr lang="zh-CN" altLang="en-US"/>
              <a:t>位平台上的指针是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所以是不是需要根据当前平台来判断要使用哪一种代码了？</a:t>
            </a:r>
            <a:endParaRPr lang="zh-CN" altLang="en-US"/>
          </a:p>
          <a:p>
            <a:r>
              <a:rPr lang="zh-CN" altLang="en-US"/>
              <a:t>不需要，可以用自动随系统位数变化的</a:t>
            </a:r>
            <a:r>
              <a:rPr lang="en-US" altLang="zh-CN"/>
              <a:t> 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！</a:t>
            </a:r>
            <a:endParaRPr lang="en-US" altLang="zh-CN"/>
          </a:p>
          <a:p>
            <a:r>
              <a:rPr lang="en-US" altLang="zh-CN"/>
              <a:t>intptr_t </a:t>
            </a:r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位平台上等价于</a:t>
            </a:r>
            <a:r>
              <a:rPr lang="en-US" altLang="zh-CN"/>
              <a:t> int32_t</a:t>
            </a:r>
            <a:r>
              <a:rPr lang="zh-CN" altLang="en-US"/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int64_t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uintptr_t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uint32_t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uint64_t</a:t>
            </a:r>
            <a:endParaRPr lang="en-US" altLang="zh-CN">
              <a:sym typeface="+mn-ea"/>
            </a:endParaRPr>
          </a:p>
          <a:p>
            <a:r>
              <a:rPr lang="zh-CN" altLang="en-US"/>
              <a:t>也就是说：</a:t>
            </a:r>
            <a:r>
              <a:rPr lang="en-US" altLang="zh-CN"/>
              <a:t>sizeof(intptr_t) = sizeof(void *) = sizeof(uintptr_t)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size_t</a:t>
            </a:r>
            <a:r>
              <a:rPr lang="zh-CN" altLang="en-US"/>
              <a:t>：表示大小的整数类型，其实等价于</a:t>
            </a:r>
            <a:r>
              <a:rPr lang="en-US" altLang="zh-CN"/>
              <a:t> uintptr_t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除了指针需要随系统位数变化之外，数组的长度也是需要随系统位数变化的。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 64 </a:t>
            </a:r>
            <a:r>
              <a:rPr lang="zh-CN" altLang="en-US"/>
              <a:t>位系统上</a:t>
            </a:r>
            <a:r>
              <a:rPr lang="en-US" altLang="zh-CN"/>
              <a:t> size_t </a:t>
            </a:r>
            <a:r>
              <a:rPr lang="zh-CN" altLang="en-US"/>
              <a:t>还是</a:t>
            </a:r>
            <a:r>
              <a:rPr lang="en-US" altLang="zh-CN"/>
              <a:t> uint32_t</a:t>
            </a:r>
            <a:r>
              <a:rPr lang="zh-CN" altLang="en-US"/>
              <a:t>，那就无法表示超过</a:t>
            </a:r>
            <a:r>
              <a:rPr lang="en-US" altLang="zh-CN"/>
              <a:t> 4GB </a:t>
            </a:r>
            <a:r>
              <a:rPr lang="zh-CN" altLang="en-US"/>
              <a:t>大小的数组了。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今日乳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笑话：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的字符串常量不能超过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65535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个字符，因为他们是用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uint16_t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表示字符串长度。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因此对于表示</a:t>
            </a:r>
            <a:r>
              <a:rPr lang="en-US" altLang="zh-CN"/>
              <a:t>”</a:t>
            </a:r>
            <a:r>
              <a:rPr lang="zh-CN" altLang="en-US"/>
              <a:t>长度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大小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的用途，可以用</a:t>
            </a:r>
            <a:r>
              <a:rPr lang="en-US" altLang="zh-CN"/>
              <a:t> size_t </a:t>
            </a:r>
            <a:r>
              <a:rPr lang="zh-CN" altLang="en-US"/>
              <a:t>这个直观的名字，他和</a:t>
            </a:r>
            <a:r>
              <a:rPr lang="en-US" altLang="zh-CN"/>
              <a:t> uintptr_t </a:t>
            </a:r>
            <a:r>
              <a:rPr lang="zh-CN" altLang="en-US"/>
              <a:t>等价。</a:t>
            </a:r>
            <a:endParaRPr lang="zh-CN" altLang="en-US"/>
          </a:p>
          <a:p>
            <a:r>
              <a:rPr lang="en-US" altLang="zh-CN"/>
              <a:t>size_t </a:t>
            </a:r>
            <a:r>
              <a:rPr lang="zh-CN" altLang="en-US"/>
              <a:t>是标准库大量使用的用于表示大小的类型，例如</a:t>
            </a:r>
            <a:r>
              <a:rPr lang="en-US" altLang="zh-CN"/>
              <a:t> vector::size() </a:t>
            </a:r>
            <a:r>
              <a:rPr lang="zh-CN" altLang="en-US"/>
              <a:t>返回类型就是</a:t>
            </a:r>
            <a:r>
              <a:rPr lang="en-US" altLang="zh-CN"/>
              <a:t> size_t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在主流操作系统上，</a:t>
            </a:r>
            <a:r>
              <a:rPr lang="en-US" altLang="zh-CN"/>
              <a:t>size_t </a:t>
            </a:r>
            <a:r>
              <a:rPr lang="zh-CN" altLang="en-US"/>
              <a:t>和</a:t>
            </a:r>
            <a:r>
              <a:rPr lang="en-US" altLang="zh-CN"/>
              <a:t> uintptr_t </a:t>
            </a:r>
            <a:r>
              <a:rPr lang="zh-CN" altLang="en-US"/>
              <a:t>完全等价，虽然标准并没有强制要求这一点。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此外还有有符号的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等价，不过他是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Unix/Linux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系统特有的，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Windows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上不存在，因此请勿使用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，可以用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代替。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实验：各种标准化类型的大小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我们可以通过</a:t>
            </a:r>
            <a:r>
              <a:rPr lang="en-US" altLang="zh-CN"/>
              <a:t> sizeof(T) </a:t>
            </a:r>
            <a:r>
              <a:rPr lang="zh-CN" altLang="en-US"/>
              <a:t>获取</a:t>
            </a:r>
            <a:r>
              <a:rPr lang="en-US" altLang="zh-CN"/>
              <a:t> T </a:t>
            </a:r>
            <a:r>
              <a:rPr lang="zh-CN" altLang="en-US"/>
              <a:t>类型的字节数。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0" y="3060065"/>
            <a:ext cx="1476375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85" y="2217420"/>
            <a:ext cx="60388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实验：有符号整数以小转大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标准库数学函数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指针的本质</a:t>
            </a:r>
            <a:r>
              <a:rPr lang="zh-CN" altLang="en-US"/>
              <a:t>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字节（</a:t>
            </a:r>
            <a:r>
              <a:rPr lang="en-US" altLang="zh-CN"/>
              <a:t>byte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和位（</a:t>
            </a:r>
            <a:r>
              <a:rPr lang="en-US" altLang="zh-CN"/>
              <a:t>bit</a:t>
            </a:r>
            <a:r>
              <a:rPr lang="zh-CN" altLang="en-US"/>
              <a:t>）有什么区别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1057255" cy="4351655"/>
          </a:xfrm>
        </p:spPr>
        <p:txBody>
          <a:bodyPr/>
          <a:p>
            <a:r>
              <a:rPr lang="zh-CN" altLang="en-US"/>
              <a:t>众所周知，计算机是二进制的，存储的实际上是一个个</a:t>
            </a:r>
            <a:r>
              <a:rPr lang="en-US" altLang="zh-CN"/>
              <a:t> 0 </a:t>
            </a:r>
            <a:r>
              <a:rPr lang="zh-CN" altLang="en-US"/>
              <a:t>和</a:t>
            </a:r>
            <a:r>
              <a:rPr lang="en-US" altLang="zh-CN"/>
              <a:t> 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每个存储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的空间称为一个位（</a:t>
            </a:r>
            <a:r>
              <a:rPr lang="en-US" altLang="zh-CN"/>
              <a:t>bit</a:t>
            </a:r>
            <a:r>
              <a:rPr lang="zh-CN" altLang="en-US"/>
              <a:t>），一位可以存储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两个可能的值。</a:t>
            </a:r>
            <a:endParaRPr lang="zh-CN" altLang="en-US"/>
          </a:p>
          <a:p>
            <a:r>
              <a:rPr lang="zh-CN" altLang="en-US"/>
              <a:t>现在的计算机都会把</a:t>
            </a:r>
            <a:r>
              <a:rPr lang="en-US" altLang="zh-CN"/>
              <a:t> 8 </a:t>
            </a:r>
            <a:r>
              <a:rPr lang="zh-CN" altLang="en-US"/>
              <a:t>个位打包成一个字节（</a:t>
            </a:r>
            <a:r>
              <a:rPr lang="en-US" altLang="zh-CN"/>
              <a:t>byte</a:t>
            </a:r>
            <a:r>
              <a:rPr lang="zh-CN" altLang="en-US"/>
              <a:t>），也就是说：</a:t>
            </a:r>
            <a:r>
              <a:rPr lang="en-US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字节</a:t>
            </a:r>
            <a:r>
              <a:rPr lang="en-US" altLang="zh-CN" b="1">
                <a:sym typeface="+mn-ea"/>
              </a:rPr>
              <a:t> = 8</a:t>
            </a:r>
            <a:r>
              <a:rPr lang="zh-CN" altLang="en-US" b="1">
                <a:sym typeface="+mn-ea"/>
              </a:rPr>
              <a:t>位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一字节可以表示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区间中所有的值，表示方式如下：</a:t>
            </a:r>
            <a:endParaRPr lang="zh-CN" altLang="en-US"/>
          </a:p>
          <a:p>
            <a:r>
              <a:rPr lang="en-US" altLang="zh-CN"/>
              <a:t>00000000 </a:t>
            </a:r>
            <a:r>
              <a:rPr lang="zh-CN" altLang="en-US"/>
              <a:t>表示</a:t>
            </a:r>
            <a:r>
              <a:rPr lang="en-US" altLang="zh-CN"/>
              <a:t> 0	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	</a:t>
            </a:r>
            <a:r>
              <a:rPr lang="en-US" altLang="zh-CN">
                <a:sym typeface="+mn-ea"/>
              </a:rPr>
              <a:t>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4	00000101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5	00000110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	00000111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252	11111101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253	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字节实际上就是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语言中的</a:t>
            </a:r>
            <a:r>
              <a:rPr lang="en-US" altLang="zh-CN">
                <a:sym typeface="+mn-ea"/>
              </a:rPr>
              <a:t> unsigned char </a:t>
            </a:r>
            <a:r>
              <a:rPr lang="zh-CN" altLang="en-US">
                <a:sym typeface="+mn-ea"/>
              </a:rPr>
              <a:t>类型。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理解内存地址的概念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7020" y="3004185"/>
            <a:ext cx="10515600" cy="19513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76120" y="1833245"/>
            <a:ext cx="9187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内存就像一条长长的街道，街边有一间间小房子，每个房子里都住着一个字节。</a:t>
            </a:r>
            <a:endParaRPr lang="zh-CN" altLang="en-US"/>
          </a:p>
          <a:p>
            <a:r>
              <a:rPr lang="zh-CN" altLang="en-US"/>
              <a:t>而内存地址就是房子的门牌号，</a:t>
            </a:r>
            <a:r>
              <a:rPr lang="en-US" altLang="zh-CN"/>
              <a:t>CPU </a:t>
            </a:r>
            <a:r>
              <a:rPr lang="zh-CN" altLang="en-US"/>
              <a:t>就是通过门牌号，来读取或修改指定房子里的字节。</a:t>
            </a:r>
            <a:endParaRPr lang="zh-CN" altLang="en-US"/>
          </a:p>
          <a:p>
            <a:r>
              <a:rPr lang="zh-CN" altLang="en-US"/>
              <a:t>而内存的容量实际上就是街道的长度，比如</a:t>
            </a:r>
            <a:r>
              <a:rPr lang="en-US" altLang="zh-CN"/>
              <a:t> 1MB </a:t>
            </a:r>
            <a:r>
              <a:rPr lang="zh-CN" altLang="en-US"/>
              <a:t>就表示总共有</a:t>
            </a:r>
            <a:r>
              <a:rPr lang="en-US" altLang="zh-CN"/>
              <a:t> 1048576 </a:t>
            </a:r>
            <a:r>
              <a:rPr lang="zh-CN" altLang="en-US"/>
              <a:t>个房子。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变量在内存中的存储方式（大端字节序）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5600" y="2396490"/>
            <a:ext cx="10515600" cy="26777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17800" y="1369695"/>
            <a:ext cx="740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刚刚说过一个</a:t>
            </a:r>
            <a:r>
              <a:rPr lang="en-US" altLang="zh-CN"/>
              <a:t> int </a:t>
            </a:r>
            <a:r>
              <a:rPr lang="zh-CN" altLang="en-US"/>
              <a:t>由四个字节组成，因此一个</a:t>
            </a:r>
            <a:r>
              <a:rPr lang="en-US" altLang="zh-CN"/>
              <a:t> int </a:t>
            </a:r>
            <a:r>
              <a:rPr lang="zh-CN" altLang="en-US"/>
              <a:t>类型要占据四栋房子。</a:t>
            </a:r>
            <a:endParaRPr lang="zh-CN" altLang="en-US"/>
          </a:p>
          <a:p>
            <a:pPr algn="l"/>
            <a:r>
              <a:rPr lang="zh-CN" altLang="en-US"/>
              <a:t>而对于</a:t>
            </a:r>
            <a:r>
              <a:rPr lang="en-US" altLang="zh-CN"/>
              <a:t> int </a:t>
            </a:r>
            <a:r>
              <a:rPr lang="zh-CN" altLang="en-US"/>
              <a:t>类型的四个字节要按照什么顺序放入四栋房子，有两种方式。</a:t>
            </a:r>
            <a:endParaRPr lang="zh-CN" altLang="en-US"/>
          </a:p>
          <a:p>
            <a:pPr algn="l"/>
            <a:r>
              <a:rPr lang="zh-CN" altLang="en-US"/>
              <a:t>其中大端字节序（</a:t>
            </a:r>
            <a:r>
              <a:rPr lang="en-US" altLang="zh-CN"/>
              <a:t>big-endian</a:t>
            </a:r>
            <a:r>
              <a:rPr lang="zh-CN" altLang="en-US"/>
              <a:t>）就是先从高地址开始存</a:t>
            </a:r>
            <a:r>
              <a:rPr lang="zh-CN" altLang="en-US">
                <a:sym typeface="+mn-ea"/>
              </a:rPr>
              <a:t>字节</a:t>
            </a:r>
            <a:r>
              <a:rPr lang="zh-CN" altLang="en-US"/>
              <a:t>的方式。</a:t>
            </a:r>
            <a:endParaRPr lang="zh-CN" altLang="en-US"/>
          </a:p>
          <a:p>
            <a:pPr algn="l"/>
            <a:r>
              <a:rPr lang="zh-CN" altLang="en-US"/>
              <a:t>比如假设</a:t>
            </a:r>
            <a:r>
              <a:rPr lang="en-US" altLang="zh-CN"/>
              <a:t> x=1 </a:t>
            </a:r>
            <a:r>
              <a:rPr lang="zh-CN" altLang="en-US"/>
              <a:t>的话，那么大端字节序的存储方式是：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变量在内存中的存储方式（小端字节序）</a:t>
            </a:r>
            <a:endParaRPr lang="en-US" altLang="zh-CN"/>
          </a:p>
        </p:txBody>
      </p:sp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7180" y="2662555"/>
            <a:ext cx="10515600" cy="23329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717800" y="1369695"/>
            <a:ext cx="740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刚刚说过一个</a:t>
            </a:r>
            <a:r>
              <a:rPr lang="en-US" altLang="zh-CN"/>
              <a:t> int </a:t>
            </a:r>
            <a:r>
              <a:rPr lang="zh-CN" altLang="en-US"/>
              <a:t>由四个字节组成，因此一个</a:t>
            </a:r>
            <a:r>
              <a:rPr lang="en-US" altLang="zh-CN"/>
              <a:t> int </a:t>
            </a:r>
            <a:r>
              <a:rPr lang="zh-CN" altLang="en-US"/>
              <a:t>类型要占据四栋房子。</a:t>
            </a:r>
            <a:endParaRPr lang="zh-CN" altLang="en-US"/>
          </a:p>
          <a:p>
            <a:pPr algn="l"/>
            <a:r>
              <a:rPr lang="zh-CN" altLang="en-US"/>
              <a:t>而对于</a:t>
            </a:r>
            <a:r>
              <a:rPr lang="en-US" altLang="zh-CN"/>
              <a:t> int </a:t>
            </a:r>
            <a:r>
              <a:rPr lang="zh-CN" altLang="en-US"/>
              <a:t>类型的四个字节要按照什么顺序放入四栋房子，有两种方式。</a:t>
            </a:r>
            <a:endParaRPr lang="zh-CN" altLang="en-US"/>
          </a:p>
          <a:p>
            <a:pPr algn="l"/>
            <a:r>
              <a:rPr lang="zh-CN" altLang="en-US"/>
              <a:t>其中小端字节序（</a:t>
            </a:r>
            <a:r>
              <a:rPr lang="en-US" altLang="zh-CN"/>
              <a:t>little-endian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就是先从低地址开始存字节的方式。</a:t>
            </a:r>
            <a:endParaRPr lang="zh-CN" altLang="en-US"/>
          </a:p>
          <a:p>
            <a:pPr algn="l"/>
            <a:r>
              <a:rPr lang="zh-CN" altLang="en-US"/>
              <a:t>比如假设</a:t>
            </a:r>
            <a:r>
              <a:rPr lang="en-US" altLang="zh-CN"/>
              <a:t> x=1 </a:t>
            </a:r>
            <a:r>
              <a:rPr lang="zh-CN" altLang="en-US"/>
              <a:t>的话，那么大端字节序的存储方式是：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大小端之争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3140" y="2180590"/>
            <a:ext cx="7283450" cy="3641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23285" y="1118235"/>
            <a:ext cx="5986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我们主流的硬件架构如</a:t>
            </a:r>
            <a:r>
              <a:rPr lang="en-US" altLang="zh-CN"/>
              <a:t> x86</a:t>
            </a:r>
            <a:r>
              <a:rPr lang="zh-CN" altLang="en-US"/>
              <a:t>，</a:t>
            </a:r>
            <a:r>
              <a:rPr lang="en-US" altLang="zh-CN"/>
              <a:t>ARM </a:t>
            </a:r>
            <a:r>
              <a:rPr lang="zh-CN" altLang="en-US"/>
              <a:t>都采用的小端字节序。</a:t>
            </a:r>
            <a:endParaRPr lang="zh-CN" altLang="en-US"/>
          </a:p>
          <a:p>
            <a:pPr algn="l"/>
            <a:r>
              <a:rPr lang="zh-CN" altLang="en-US"/>
              <a:t>非主流的</a:t>
            </a:r>
            <a:r>
              <a:rPr lang="zh-CN" altLang="en-US">
                <a:sym typeface="+mn-ea"/>
              </a:rPr>
              <a:t>硬件</a:t>
            </a:r>
            <a:r>
              <a:rPr lang="zh-CN" altLang="en-US"/>
              <a:t>架构如</a:t>
            </a:r>
            <a:r>
              <a:rPr lang="en-US" altLang="zh-CN"/>
              <a:t> PowerPC</a:t>
            </a:r>
            <a:r>
              <a:rPr lang="zh-CN" altLang="en-US"/>
              <a:t>，</a:t>
            </a:r>
            <a:r>
              <a:rPr lang="en-US" altLang="zh-CN"/>
              <a:t>MIPS </a:t>
            </a:r>
            <a:r>
              <a:rPr lang="zh-CN" altLang="en-US"/>
              <a:t>才用大端字节序。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1145" y="5362575"/>
            <a:ext cx="114731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贴近底层的语言，比如</a:t>
            </a:r>
            <a:r>
              <a:rPr lang="en-US" altLang="zh-CN">
                <a:sym typeface="+mn-ea"/>
              </a:rPr>
              <a:t> C/C++/Fortran </a:t>
            </a:r>
            <a:r>
              <a:rPr lang="zh-CN" altLang="en-US">
                <a:sym typeface="+mn-ea"/>
              </a:rPr>
              <a:t>会采用当前硬件架构的字节序，比如在</a:t>
            </a:r>
            <a:r>
              <a:rPr lang="en-US" altLang="zh-CN">
                <a:sym typeface="+mn-ea"/>
              </a:rPr>
              <a:t> x86 </a:t>
            </a:r>
            <a:r>
              <a:rPr lang="zh-CN" altLang="en-US">
                <a:sym typeface="+mn-ea"/>
              </a:rPr>
              <a:t>上就会变成小端字节序。</a:t>
            </a:r>
            <a:endParaRPr lang="zh-CN" altLang="en-US">
              <a:sym typeface="+mn-ea"/>
            </a:endParaRPr>
          </a:p>
          <a:p>
            <a:pPr algn="l"/>
            <a:r>
              <a:rPr lang="en-US"/>
              <a:t>Java </a:t>
            </a:r>
            <a:r>
              <a:rPr lang="zh-CN" altLang="en-US"/>
              <a:t>这种虚拟机语言会采用大端字节序，因此在小端字节序的硬件上会比较低效，需要额外的字节序转换工作。</a:t>
            </a:r>
            <a:endParaRPr lang="zh-CN" altLang="en-US"/>
          </a:p>
          <a:p>
            <a:pPr algn="l"/>
            <a:r>
              <a:rPr lang="zh-CN" altLang="en-US"/>
              <a:t>为了统一，互联网标准规定，协议包头中传输的数据类型（但凡是多个字节组成的）必须是大端字节序。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71145" y="3378835"/>
            <a:ext cx="325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假如</a:t>
            </a:r>
            <a:r>
              <a:rPr lang="en-US" altLang="zh-CN"/>
              <a:t>x=0x01234567</a:t>
            </a:r>
            <a:r>
              <a:rPr lang="zh-CN" altLang="en-US"/>
              <a:t>，则：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 </a:t>
            </a:r>
            <a:r>
              <a:rPr lang="zh-CN" altLang="en-US"/>
              <a:t>类型对应的指针类型：</a:t>
            </a:r>
            <a:r>
              <a:rPr lang="en-US" altLang="zh-CN"/>
              <a:t>int*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08280" y="1825625"/>
            <a:ext cx="6060440" cy="4351655"/>
          </a:xfrm>
        </p:spPr>
        <p:txBody>
          <a:bodyPr/>
          <a:p>
            <a:r>
              <a:rPr lang="zh-CN" altLang="en-US"/>
              <a:t>指针，顾名思义，就是“指向”一个内存中的变量。</a:t>
            </a:r>
            <a:endParaRPr lang="en-US" altLang="zh-CN"/>
          </a:p>
          <a:p>
            <a:r>
              <a:rPr lang="zh-CN" altLang="en-US"/>
              <a:t>语法规定：任何类型</a:t>
            </a:r>
            <a:r>
              <a:rPr lang="en-US" altLang="zh-CN"/>
              <a:t> T </a:t>
            </a:r>
            <a:r>
              <a:rPr lang="zh-CN" altLang="en-US"/>
              <a:t>所对应的指针类型是</a:t>
            </a:r>
            <a:r>
              <a:rPr lang="en-US" altLang="zh-CN"/>
              <a:t> T*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 &amp; </a:t>
            </a:r>
            <a:r>
              <a:rPr lang="zh-CN" altLang="en-US"/>
              <a:t>运算符获取一个变量的指针（地址）。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 * </a:t>
            </a:r>
            <a:r>
              <a:rPr lang="zh-CN" altLang="en-US"/>
              <a:t>运算符访问指针指向的变量（左值）。</a:t>
            </a:r>
            <a:endParaRPr lang="zh-CN" altLang="en-US"/>
          </a:p>
          <a:p>
            <a:r>
              <a:rPr lang="zh-CN" altLang="en-US"/>
              <a:t>因此指针指向了变量，通过指针的</a:t>
            </a:r>
            <a:r>
              <a:rPr lang="en-US" altLang="zh-CN"/>
              <a:t> * </a:t>
            </a:r>
            <a:r>
              <a:rPr lang="zh-CN" altLang="en-US"/>
              <a:t>运算符写入的值，会造成原变量也改变，这正是指针的用法。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4460" y="2105025"/>
            <a:ext cx="4420870" cy="37928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90" y="5234940"/>
            <a:ext cx="1814830" cy="14636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float </a:t>
            </a:r>
            <a:r>
              <a:rPr lang="zh-CN" altLang="en-US"/>
              <a:t>类型对应的指针类型：</a:t>
            </a:r>
            <a:r>
              <a:rPr lang="en-US" altLang="zh-CN"/>
              <a:t>float</a:t>
            </a:r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任何类型都有相应的指针类型。</a:t>
            </a:r>
            <a:endParaRPr lang="zh-CN"/>
          </a:p>
          <a:p>
            <a:r>
              <a:rPr lang="en-US" altLang="zh-CN"/>
              <a:t>int </a:t>
            </a:r>
            <a:r>
              <a:rPr lang="zh-CN" altLang="en-US"/>
              <a:t>类型的指针是</a:t>
            </a:r>
            <a:r>
              <a:rPr lang="en-US" altLang="zh-CN"/>
              <a:t> int*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float </a:t>
            </a:r>
            <a:r>
              <a:rPr lang="zh-CN" altLang="en-US"/>
              <a:t>类型的指针是</a:t>
            </a:r>
            <a:r>
              <a:rPr lang="en-US" altLang="zh-CN"/>
              <a:t> float*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7605" y="5487035"/>
            <a:ext cx="2740025" cy="9931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3480" y="2008505"/>
            <a:ext cx="4636770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能够指向一个变量的指针究竟是什么？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7340" y="2527935"/>
            <a:ext cx="10515600" cy="24149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24990" y="1496695"/>
            <a:ext cx="9644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指针</a:t>
            </a:r>
            <a:r>
              <a:rPr lang="en-US" altLang="zh-CN"/>
              <a:t> p </a:t>
            </a:r>
            <a:r>
              <a:rPr lang="zh-CN" altLang="en-US"/>
              <a:t>的内容实际上就是一个整数</a:t>
            </a:r>
            <a:r>
              <a:rPr lang="en-US" altLang="zh-CN"/>
              <a:t> 4</a:t>
            </a:r>
            <a:r>
              <a:rPr lang="zh-CN" altLang="en-US"/>
              <a:t>，也就是变量</a:t>
            </a:r>
            <a:r>
              <a:rPr lang="en-US" altLang="zh-CN"/>
              <a:t> x </a:t>
            </a:r>
            <a:r>
              <a:rPr lang="zh-CN" altLang="en-US"/>
              <a:t>中第一个字节的门牌号。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 int </a:t>
            </a:r>
            <a:r>
              <a:rPr lang="zh-CN" altLang="en-US"/>
              <a:t>类型的四个字节都是紧挨着，所以只需要知道第一个字节的地址就行了。</a:t>
            </a:r>
            <a:endParaRPr lang="zh-CN" altLang="en-US"/>
          </a:p>
          <a:p>
            <a:r>
              <a:rPr lang="zh-CN" altLang="en-US"/>
              <a:t>这样等会通过</a:t>
            </a:r>
            <a:r>
              <a:rPr lang="en-US" altLang="zh-CN"/>
              <a:t> * </a:t>
            </a:r>
            <a:r>
              <a:rPr lang="zh-CN" altLang="en-US"/>
              <a:t>运算符访问的时候，就可以访问从门牌号</a:t>
            </a:r>
            <a:r>
              <a:rPr lang="en-US" altLang="zh-CN"/>
              <a:t> 4 </a:t>
            </a:r>
            <a:r>
              <a:rPr lang="zh-CN" altLang="en-US"/>
              <a:t>开始的一连串四个字节组成的</a:t>
            </a:r>
            <a:r>
              <a:rPr lang="en-US" altLang="zh-CN"/>
              <a:t> int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840355" y="5605145"/>
            <a:ext cx="607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注意这里的指针</a:t>
            </a:r>
            <a:r>
              <a:rPr lang="en-US" altLang="zh-CN"/>
              <a:t> p </a:t>
            </a:r>
            <a:r>
              <a:rPr lang="zh-CN" altLang="en-US"/>
              <a:t>只有四字节，这是</a:t>
            </a:r>
            <a:r>
              <a:rPr lang="en-US" altLang="zh-CN"/>
              <a:t> 32 </a:t>
            </a:r>
            <a:r>
              <a:rPr lang="zh-CN" altLang="en-US"/>
              <a:t>位系统上的情况。</a:t>
            </a:r>
            <a:endParaRPr lang="zh-CN" altLang="en-US"/>
          </a:p>
          <a:p>
            <a:r>
              <a:rPr lang="zh-CN" altLang="en-US"/>
              <a:t>如果是</a:t>
            </a:r>
            <a:r>
              <a:rPr lang="en-US" altLang="zh-CN"/>
              <a:t> 64 </a:t>
            </a:r>
            <a:r>
              <a:rPr lang="zh-CN" altLang="en-US"/>
              <a:t>位系统，指针</a:t>
            </a:r>
            <a:r>
              <a:rPr lang="en-US" altLang="zh-CN"/>
              <a:t> p </a:t>
            </a:r>
            <a:r>
              <a:rPr lang="zh-CN" altLang="en-US"/>
              <a:t>将会是八字节的。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指针的本质是内存地址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790" y="1825625"/>
            <a:ext cx="5477510" cy="4351655"/>
          </a:xfrm>
        </p:spPr>
        <p:txBody>
          <a:bodyPr/>
          <a:p>
            <a:r>
              <a:rPr lang="zh-CN" altLang="en-US"/>
              <a:t>可见，指针无非是一个</a:t>
            </a:r>
            <a:r>
              <a:rPr lang="en-US" altLang="zh-CN"/>
              <a:t> 64 </a:t>
            </a:r>
            <a:r>
              <a:rPr lang="zh-CN" altLang="en-US"/>
              <a:t>位整数，在</a:t>
            </a:r>
            <a:r>
              <a:rPr lang="en-US" altLang="zh-CN"/>
              <a:t> 32 </a:t>
            </a:r>
            <a:r>
              <a:rPr lang="zh-CN" altLang="en-US"/>
              <a:t>位计算机上则是个</a:t>
            </a:r>
            <a:r>
              <a:rPr lang="en-US" altLang="zh-CN"/>
              <a:t> 32 </a:t>
            </a:r>
            <a:r>
              <a:rPr lang="zh-CN" altLang="en-US"/>
              <a:t>位整数。</a:t>
            </a:r>
            <a:endParaRPr lang="zh-CN" altLang="en-US"/>
          </a:p>
          <a:p>
            <a:r>
              <a:rPr lang="zh-CN" altLang="en-US"/>
              <a:t>这个整数表示的是指针所指向变量在内存中的起始地址（第一个字节所在的门牌号）。</a:t>
            </a:r>
            <a:endParaRPr lang="zh-CN" altLang="en-US"/>
          </a:p>
          <a:p>
            <a:r>
              <a:rPr lang="zh-CN" altLang="en-US"/>
              <a:t>我们甚至可以把</a:t>
            </a:r>
            <a:r>
              <a:rPr lang="en-US" altLang="zh-CN"/>
              <a:t> int* </a:t>
            </a:r>
            <a:r>
              <a:rPr lang="zh-CN" altLang="en-US"/>
              <a:t>强制转换成</a:t>
            </a:r>
            <a:r>
              <a:rPr lang="en-US" altLang="zh-CN"/>
              <a:t> unsigned long </a:t>
            </a:r>
            <a:r>
              <a:rPr lang="zh-CN" altLang="en-US"/>
              <a:t>类型，来打印出这个门牌号的整数值：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41670" y="2471420"/>
            <a:ext cx="6275705" cy="3059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5457190"/>
            <a:ext cx="2891790" cy="42037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甚至可以有指向指针的指针：二级指针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en-US" altLang="zh-CN"/>
              <a:t> int*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那么</a:t>
            </a:r>
            <a:r>
              <a:rPr lang="en-US" altLang="zh-CN"/>
              <a:t> int** </a:t>
            </a:r>
            <a:r>
              <a:rPr lang="zh-CN" altLang="en-US"/>
              <a:t>自然就是</a:t>
            </a:r>
            <a:r>
              <a:rPr lang="en-US" altLang="zh-CN"/>
              <a:t> int*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总之，</a:t>
            </a:r>
            <a:r>
              <a:rPr lang="en-US" altLang="zh-CN"/>
              <a:t>int** </a:t>
            </a:r>
            <a:r>
              <a:rPr lang="zh-CN" altLang="en-US"/>
              <a:t>是一个存储了门牌号的房间所在的门牌号。</a:t>
            </a:r>
            <a:endParaRPr lang="zh-CN" altLang="en-US"/>
          </a:p>
          <a:p>
            <a:r>
              <a:rPr lang="zh-CN" altLang="en-US"/>
              <a:t>同理还有三级指针</a:t>
            </a:r>
            <a:r>
              <a:rPr lang="en-US" altLang="zh-CN"/>
              <a:t> int***</a:t>
            </a:r>
            <a:r>
              <a:rPr lang="zh-CN" altLang="en-US"/>
              <a:t>，四级指针</a:t>
            </a:r>
            <a:r>
              <a:rPr lang="en-US" altLang="zh-CN"/>
              <a:t> int****</a:t>
            </a:r>
            <a:r>
              <a:rPr lang="zh-CN" altLang="en-US"/>
              <a:t>，以此类推。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语言有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int*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这种指针类型，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C++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中还新增了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int&amp;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这种引用类型。引用和指针是一样的，只是包装了一层语法糖，唯二的区别是：他不需要手动写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*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运算符；他的拷贝是导致他指向的值拷贝，而不是对门牌号的拷贝。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但是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C++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int&amp;&amp;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并不是二级指针，而是右值引用，之后的课里会讲到。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</a:t>
            </a:r>
            <a:r>
              <a:rPr lang="zh-CN" altLang="en-US">
                <a:sym typeface="+mn-ea"/>
              </a:rPr>
              <a:t>电脑</a:t>
            </a:r>
            <a:r>
              <a:rPr lang="zh-CN" altLang="en-US"/>
              <a:t>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1825625"/>
            <a:ext cx="11333480" cy="4351655"/>
          </a:xfrm>
        </p:spPr>
        <p:txBody>
          <a:bodyPr/>
          <a:p>
            <a:r>
              <a:rPr lang="zh-CN" altLang="en-US"/>
              <a:t>如果说</a:t>
            </a:r>
            <a:r>
              <a:rPr lang="en-US" altLang="zh-CN"/>
              <a:t> p </a:t>
            </a:r>
            <a:r>
              <a:rPr lang="zh-CN" altLang="en-US"/>
              <a:t>是一个指向</a:t>
            </a:r>
            <a:r>
              <a:rPr lang="en-US" altLang="zh-CN"/>
              <a:t> x </a:t>
            </a:r>
            <a:r>
              <a:rPr lang="zh-CN" altLang="en-US"/>
              <a:t>变量的</a:t>
            </a:r>
            <a:r>
              <a:rPr lang="en-US" altLang="zh-CN"/>
              <a:t> int* </a:t>
            </a:r>
            <a:r>
              <a:rPr lang="zh-CN" altLang="en-US"/>
              <a:t>类型指针，然后</a:t>
            </a:r>
            <a:r>
              <a:rPr lang="en-US" altLang="zh-CN"/>
              <a:t> x </a:t>
            </a:r>
            <a:r>
              <a:rPr lang="zh-CN" altLang="en-US"/>
              <a:t>的值是</a:t>
            </a:r>
            <a:r>
              <a:rPr lang="en-US" altLang="zh-CN"/>
              <a:t> 0x12345678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如果把这个指针强制转换成</a:t>
            </a:r>
            <a:r>
              <a:rPr lang="en-US" altLang="zh-CN"/>
              <a:t> char* </a:t>
            </a:r>
            <a:r>
              <a:rPr lang="zh-CN" altLang="en-US"/>
              <a:t>指针，就可以获得</a:t>
            </a:r>
            <a:r>
              <a:rPr lang="en-US" altLang="zh-CN"/>
              <a:t> int </a:t>
            </a:r>
            <a:r>
              <a:rPr lang="zh-CN" altLang="en-US"/>
              <a:t>四个房间中的第一个房间里的字节值了。</a:t>
            </a:r>
            <a:endParaRPr lang="zh-CN" altLang="en-US"/>
          </a:p>
          <a:p>
            <a:r>
              <a:rPr lang="zh-CN" altLang="en-US"/>
              <a:t>在大端序的电脑上，第一个房间放的是</a:t>
            </a:r>
            <a:r>
              <a:rPr lang="en-US" altLang="zh-CN">
                <a:sym typeface="+mn-ea"/>
              </a:rPr>
              <a:t> x 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最高位</a:t>
            </a:r>
            <a:r>
              <a:rPr lang="en-US" altLang="zh-CN"/>
              <a:t> 0x12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3118485"/>
            <a:ext cx="11811000" cy="29051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018530" y="3356610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表示更大范围的整数：字（</a:t>
            </a:r>
            <a:r>
              <a:rPr lang="en-US" altLang="zh-CN"/>
              <a:t>word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4868545"/>
          </a:xfrm>
        </p:spPr>
        <p:txBody>
          <a:bodyPr/>
          <a:p>
            <a:r>
              <a:rPr lang="zh-CN"/>
              <a:t>但是单单一个字节表示的范围还是太有限了，只能表示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的值。</a:t>
            </a:r>
            <a:endParaRPr lang="zh-CN" altLang="en-US"/>
          </a:p>
          <a:p>
            <a:r>
              <a:rPr lang="zh-CN" altLang="en-US"/>
              <a:t>如何扩大表示范围？简单，用两个字节合在一起即可，例如：</a:t>
            </a:r>
            <a:endParaRPr lang="zh-CN" altLang="en-US"/>
          </a:p>
          <a:p>
            <a:r>
              <a:rPr lang="en-US" altLang="zh-CN">
                <a:sym typeface="+mn-ea"/>
              </a:rPr>
              <a:t>00000000-00000000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0		00000000-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00000000-00000010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	00000000-00000011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/>
              <a:t>....</a:t>
            </a:r>
            <a:endParaRPr lang="en-US" altLang="zh-CN"/>
          </a:p>
          <a:p>
            <a:r>
              <a:rPr lang="en-US" altLang="zh-CN">
                <a:sym typeface="+mn-ea"/>
              </a:rPr>
              <a:t>00000000-111111110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	00000000-111111111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256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258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259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11111111-11111110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65534	11111111-11111111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这就是两个字节合成了一个字（</a:t>
            </a:r>
            <a:r>
              <a:rPr lang="en-US" altLang="zh-CN"/>
              <a:t>word</a:t>
            </a:r>
            <a:r>
              <a:rPr lang="zh-CN" altLang="en-US"/>
              <a:t>），实际上</a:t>
            </a:r>
            <a:r>
              <a:rPr lang="zh-CN"/>
              <a:t>就是</a:t>
            </a:r>
            <a:r>
              <a:rPr lang="en-US" altLang="zh-CN"/>
              <a:t> C </a:t>
            </a:r>
            <a:r>
              <a:rPr lang="zh-CN" altLang="en-US"/>
              <a:t>语言里的</a:t>
            </a:r>
            <a:r>
              <a:rPr lang="en-US" altLang="zh-CN"/>
              <a:t> unsigned short </a:t>
            </a:r>
            <a:r>
              <a:rPr lang="zh-CN" altLang="en-US"/>
              <a:t>类型。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</a:t>
            </a:r>
            <a:r>
              <a:rPr lang="zh-CN" altLang="en-US">
                <a:sym typeface="+mn-ea"/>
              </a:rPr>
              <a:t>电脑</a:t>
            </a:r>
            <a:r>
              <a:rPr lang="zh-CN" altLang="en-US"/>
              <a:t>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1825625"/>
            <a:ext cx="11333480" cy="4351655"/>
          </a:xfrm>
        </p:spPr>
        <p:txBody>
          <a:bodyPr/>
          <a:p>
            <a:r>
              <a:rPr lang="zh-CN" altLang="en-US"/>
              <a:t>如果说</a:t>
            </a:r>
            <a:r>
              <a:rPr lang="en-US" altLang="zh-CN"/>
              <a:t> p </a:t>
            </a:r>
            <a:r>
              <a:rPr lang="zh-CN" altLang="en-US"/>
              <a:t>是一个指向</a:t>
            </a:r>
            <a:r>
              <a:rPr lang="en-US" altLang="zh-CN"/>
              <a:t> x </a:t>
            </a:r>
            <a:r>
              <a:rPr lang="zh-CN" altLang="en-US"/>
              <a:t>变量的</a:t>
            </a:r>
            <a:r>
              <a:rPr lang="en-US" altLang="zh-CN"/>
              <a:t> int* </a:t>
            </a:r>
            <a:r>
              <a:rPr lang="zh-CN" altLang="en-US"/>
              <a:t>类型指针，然后</a:t>
            </a:r>
            <a:r>
              <a:rPr lang="en-US" altLang="zh-CN"/>
              <a:t> x </a:t>
            </a:r>
            <a:r>
              <a:rPr lang="zh-CN" altLang="en-US"/>
              <a:t>的值是</a:t>
            </a:r>
            <a:r>
              <a:rPr lang="en-US" altLang="zh-CN"/>
              <a:t> 0x12345678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如果把这个指针强制转换成</a:t>
            </a:r>
            <a:r>
              <a:rPr lang="en-US" altLang="zh-CN"/>
              <a:t> char* </a:t>
            </a:r>
            <a:r>
              <a:rPr lang="zh-CN" altLang="en-US"/>
              <a:t>指针，就可以获得</a:t>
            </a:r>
            <a:r>
              <a:rPr lang="en-US" altLang="zh-CN"/>
              <a:t> int </a:t>
            </a:r>
            <a:r>
              <a:rPr lang="zh-CN" altLang="en-US"/>
              <a:t>四个房间中的第一个房间里的字节值了。</a:t>
            </a:r>
            <a:endParaRPr lang="zh-CN" altLang="en-US"/>
          </a:p>
          <a:p>
            <a:r>
              <a:rPr lang="zh-CN" altLang="en-US"/>
              <a:t>在小端序的电脑上，第一个房间放的是</a:t>
            </a:r>
            <a:r>
              <a:rPr lang="en-US" altLang="zh-CN"/>
              <a:t> x </a:t>
            </a:r>
            <a:r>
              <a:rPr lang="zh-CN" altLang="en-US"/>
              <a:t>的最低位</a:t>
            </a:r>
            <a:r>
              <a:rPr lang="en-US" altLang="zh-CN"/>
              <a:t> 0x78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3166110"/>
            <a:ext cx="11849100" cy="29908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018530" y="3356610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实验：你的电脑是大端还是小端？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因此，我们只需做一下这个实验，就能检测出当前电脑的架构是大端还是小端。</a:t>
            </a:r>
            <a:endParaRPr lang="zh-CN"/>
          </a:p>
          <a:p>
            <a:r>
              <a:rPr lang="zh-CN"/>
              <a:t>这里我们用</a:t>
            </a:r>
            <a:r>
              <a:rPr lang="en-US" altLang="zh-CN"/>
              <a:t> (char*)p </a:t>
            </a:r>
            <a:r>
              <a:rPr lang="zh-CN" altLang="en-US"/>
              <a:t>来强制转换指针类型。</a:t>
            </a:r>
            <a:endParaRPr lang="zh-CN"/>
          </a:p>
          <a:p>
            <a:r>
              <a:rPr lang="zh-CN"/>
              <a:t>结果显示第一个房间里的字节是</a:t>
            </a:r>
            <a:r>
              <a:rPr lang="en-US" altLang="zh-CN"/>
              <a:t> 0x78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可见我们的</a:t>
            </a:r>
            <a:r>
              <a:rPr lang="en-US" altLang="zh-CN"/>
              <a:t> x86 </a:t>
            </a:r>
            <a:r>
              <a:rPr lang="zh-CN" altLang="en-US"/>
              <a:t>架构是小端字节序。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2365" y="2062480"/>
            <a:ext cx="4700270" cy="3877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4823460"/>
            <a:ext cx="645795" cy="6248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指针的用途举例：用于返回值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数组的本质</a:t>
            </a:r>
            <a:r>
              <a:rPr lang="zh-CN" altLang="en-US"/>
              <a:t>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数组就是一堆在内存中紧密排列在一起的数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例如一个由</a:t>
            </a:r>
            <a:r>
              <a:rPr lang="en-US" altLang="zh-CN"/>
              <a:t> 4 </a:t>
            </a:r>
            <a:r>
              <a:rPr lang="zh-CN" altLang="en-US"/>
              <a:t>个字节组成的</a:t>
            </a:r>
            <a:r>
              <a:rPr lang="en-US" altLang="zh-CN"/>
              <a:t> char </a:t>
            </a:r>
            <a:r>
              <a:rPr lang="zh-CN" altLang="en-US"/>
              <a:t>数组，在内存中就是：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667635"/>
            <a:ext cx="11811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3940" y="2152650"/>
            <a:ext cx="4895850" cy="36963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  <p:sp>
        <p:nvSpPr>
          <p:cNvPr id="13" name="Content Placeholder 12"/>
          <p:cNvSpPr/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可以通过</a:t>
            </a:r>
            <a:r>
              <a:rPr lang="en-US" altLang="zh-CN">
                <a:sym typeface="+mn-ea"/>
              </a:rPr>
              <a:t> char a[4] = {...} </a:t>
            </a:r>
            <a:r>
              <a:rPr lang="zh-CN" altLang="en-US">
                <a:sym typeface="+mn-ea"/>
              </a:rPr>
              <a:t>来创建一个数组。</a:t>
            </a:r>
            <a:endParaRPr lang="zh-CN" altLang="en-US"/>
          </a:p>
          <a:p>
            <a:r>
              <a:rPr lang="zh-CN" altLang="en-US">
                <a:sym typeface="+mn-ea"/>
              </a:rPr>
              <a:t>数组</a:t>
            </a:r>
            <a:r>
              <a:rPr lang="en-US" altLang="zh-CN">
                <a:sym typeface="+mn-ea"/>
              </a:rPr>
              <a:t> a </a:t>
            </a:r>
            <a:r>
              <a:rPr lang="zh-CN" altLang="en-US">
                <a:sym typeface="+mn-ea"/>
              </a:rPr>
              <a:t>可以通过</a:t>
            </a:r>
            <a:r>
              <a:rPr lang="en-US" altLang="zh-CN">
                <a:sym typeface="+mn-ea"/>
              </a:rPr>
              <a:t> a[i] </a:t>
            </a:r>
            <a:r>
              <a:rPr lang="zh-CN" altLang="en-US">
                <a:sym typeface="+mn-ea"/>
              </a:rPr>
              <a:t>访问第</a:t>
            </a:r>
            <a:r>
              <a:rPr lang="en-US" altLang="zh-CN">
                <a:sym typeface="+mn-ea"/>
              </a:rPr>
              <a:t> i </a:t>
            </a:r>
            <a:r>
              <a:rPr lang="zh-CN" altLang="en-US">
                <a:sym typeface="+mn-ea"/>
              </a:rPr>
              <a:t>个元素。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 </a:t>
            </a:r>
            <a:r>
              <a:rPr lang="zh-CN" altLang="en-US">
                <a:sym typeface="+mn-ea"/>
              </a:rPr>
              <a:t>数组有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个数组成，每个数称为元素。</a:t>
            </a:r>
            <a:endParaRPr lang="zh-CN" altLang="en-US"/>
          </a:p>
          <a:p>
            <a:r>
              <a:rPr lang="zh-CN" altLang="en-US">
                <a:sym typeface="+mn-ea"/>
              </a:rPr>
              <a:t>这里的</a:t>
            </a:r>
            <a:r>
              <a:rPr lang="en-US" altLang="zh-CN">
                <a:sym typeface="+mn-ea"/>
              </a:rPr>
              <a:t> i </a:t>
            </a:r>
            <a:r>
              <a:rPr lang="zh-CN" altLang="en-US">
                <a:sym typeface="+mn-ea"/>
              </a:rPr>
              <a:t>俗称</a:t>
            </a:r>
            <a:r>
              <a:rPr lang="zh-CN" altLang="en-US" b="1">
                <a:sym typeface="+mn-ea"/>
              </a:rPr>
              <a:t>下标</a:t>
            </a:r>
            <a:r>
              <a:rPr lang="zh-CN" altLang="en-US">
                <a:sym typeface="+mn-ea"/>
              </a:rPr>
              <a:t>，表示第几个元素。</a:t>
            </a:r>
            <a:endParaRPr lang="zh-CN" altLang="en-US"/>
          </a:p>
          <a:p>
            <a:r>
              <a:rPr lang="zh-CN" altLang="en-US">
                <a:sym typeface="+mn-ea"/>
              </a:rPr>
              <a:t>要注意数组的下标是从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开始数起的！</a:t>
            </a:r>
            <a:endParaRPr lang="zh-CN" altLang="en-US"/>
          </a:p>
          <a:p>
            <a:r>
              <a:rPr lang="zh-CN" altLang="en-US">
                <a:sym typeface="+mn-ea"/>
              </a:rPr>
              <a:t>虽然从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开始数数符合人类的习惯，但是从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开始数数符合计算机和程序员的习惯。</a:t>
            </a:r>
            <a:endParaRPr lang="zh-CN" altLang="en-US">
              <a:sym typeface="+mn-ea"/>
            </a:endParaRPr>
          </a:p>
          <a:p>
            <a:r>
              <a:rPr lang="zh-CN" altLang="en-US"/>
              <a:t>一个大小为</a:t>
            </a:r>
            <a:r>
              <a:rPr lang="en-US" altLang="zh-CN"/>
              <a:t> n </a:t>
            </a:r>
            <a:r>
              <a:rPr lang="zh-CN" altLang="en-US"/>
              <a:t>的数组，下标从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n-1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当后面有</a:t>
            </a:r>
            <a:r>
              <a:rPr lang="en-US" altLang="zh-CN"/>
              <a:t> {} </a:t>
            </a:r>
            <a:r>
              <a:rPr lang="zh-CN" altLang="en-US"/>
              <a:t>初始化时，</a:t>
            </a:r>
            <a:r>
              <a:rPr lang="en-US" altLang="zh-CN"/>
              <a:t>[] </a:t>
            </a:r>
            <a:r>
              <a:rPr lang="zh-CN" altLang="en-US"/>
              <a:t>里的</a:t>
            </a:r>
            <a:r>
              <a:rPr lang="en-US" altLang="zh-CN"/>
              <a:t> 4 </a:t>
            </a:r>
            <a:r>
              <a:rPr lang="zh-CN" altLang="en-US"/>
              <a:t>可以省略。</a:t>
            </a:r>
            <a:endParaRPr lang="zh-CN" altLang="en-US"/>
          </a:p>
          <a:p>
            <a:r>
              <a:rPr lang="zh-CN" altLang="en-US"/>
              <a:t>这时，编译器会自动推断出数组的大小。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6965" y="2140585"/>
            <a:ext cx="4751070" cy="3721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如果没有初始化，而是稍后再赋值的话，那么</a:t>
            </a:r>
            <a:r>
              <a:rPr lang="en-US" altLang="zh-CN"/>
              <a:t> [] </a:t>
            </a:r>
            <a:r>
              <a:rPr lang="zh-CN" altLang="en-US"/>
              <a:t>里的</a:t>
            </a:r>
            <a:r>
              <a:rPr lang="en-US" altLang="zh-CN"/>
              <a:t> 4 </a:t>
            </a:r>
            <a:r>
              <a:rPr lang="zh-CN" altLang="en-US"/>
              <a:t>就不可省略。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45250" y="1564640"/>
            <a:ext cx="4253230" cy="48729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指向数组其中一个元素的指针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我们说过，变量的地址（也就是指针）可以通过</a:t>
            </a:r>
            <a:r>
              <a:rPr lang="en-US" altLang="zh-CN"/>
              <a:t> &amp; </a:t>
            </a:r>
            <a:r>
              <a:rPr lang="zh-CN" altLang="en-US"/>
              <a:t>获取，例如</a:t>
            </a:r>
            <a:r>
              <a:rPr lang="en-US" altLang="zh-CN"/>
              <a:t> &amp;x </a:t>
            </a:r>
            <a:r>
              <a:rPr lang="zh-CN" altLang="en-US"/>
              <a:t>表示变量</a:t>
            </a:r>
            <a:r>
              <a:rPr lang="en-US" altLang="zh-CN"/>
              <a:t> x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因为数组的每个元素都是一个变量，</a:t>
            </a:r>
            <a:r>
              <a:rPr lang="en-US" altLang="zh-CN"/>
              <a:t>&amp;a[0] </a:t>
            </a:r>
            <a:r>
              <a:rPr lang="zh-CN" altLang="en-US"/>
              <a:t>表示数组</a:t>
            </a:r>
            <a:r>
              <a:rPr lang="en-US" altLang="zh-CN"/>
              <a:t> a </a:t>
            </a:r>
            <a:r>
              <a:rPr lang="zh-CN" altLang="en-US"/>
              <a:t>第</a:t>
            </a:r>
            <a:r>
              <a:rPr lang="en-US" altLang="zh-CN"/>
              <a:t> 0 </a:t>
            </a:r>
            <a:r>
              <a:rPr lang="zh-CN" altLang="en-US"/>
              <a:t>个元素的地址。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87770" y="2553335"/>
            <a:ext cx="4568190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0" y="3432810"/>
            <a:ext cx="392430" cy="60642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指向数组其中一个元素的指针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同理，</a:t>
            </a:r>
            <a:r>
              <a:rPr lang="en-US" altLang="zh-CN"/>
              <a:t>&amp;a[1] </a:t>
            </a:r>
            <a:r>
              <a:rPr lang="zh-CN" altLang="en-US"/>
              <a:t>就是第</a:t>
            </a:r>
            <a:r>
              <a:rPr lang="en-US" altLang="zh-CN"/>
              <a:t> 1 </a:t>
            </a:r>
            <a:r>
              <a:rPr lang="zh-CN" altLang="en-US"/>
              <a:t>个元素（按照人类的思维是第二个元素）的地址。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0" y="3257550"/>
            <a:ext cx="388620" cy="73152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330" y="2466340"/>
            <a:ext cx="4752975" cy="3070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不同位数的计算机，字（</a:t>
            </a:r>
            <a:r>
              <a:rPr lang="en-US" altLang="zh-CN"/>
              <a:t>word</a:t>
            </a:r>
            <a:r>
              <a:rPr lang="zh-CN" altLang="en-US"/>
              <a:t>）的大小也不一样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刚刚说把</a:t>
            </a:r>
            <a:r>
              <a:rPr lang="en-US" altLang="zh-CN"/>
              <a:t> 2 </a:t>
            </a:r>
            <a:r>
              <a:rPr lang="zh-CN" altLang="en-US"/>
              <a:t>个字节（</a:t>
            </a:r>
            <a:r>
              <a:rPr lang="en-US" altLang="zh-CN"/>
              <a:t>byte</a:t>
            </a:r>
            <a:r>
              <a:rPr lang="zh-CN" altLang="en-US"/>
              <a:t>）拼成一个字（</a:t>
            </a:r>
            <a:r>
              <a:rPr lang="en-US" altLang="zh-CN"/>
              <a:t>word</a:t>
            </a:r>
            <a:r>
              <a:rPr lang="zh-CN" altLang="en-US"/>
              <a:t>），实际上是</a:t>
            </a:r>
            <a:r>
              <a:rPr lang="en-US" altLang="zh-CN"/>
              <a:t> 16 </a:t>
            </a:r>
            <a:r>
              <a:rPr lang="zh-CN" altLang="en-US"/>
              <a:t>位计算机的做法。</a:t>
            </a:r>
            <a:endParaRPr lang="zh-CN" altLang="en-US"/>
          </a:p>
          <a:p>
            <a:r>
              <a:rPr lang="en-US" altLang="zh-CN"/>
              <a:t>16 </a:t>
            </a:r>
            <a:r>
              <a:rPr lang="zh-CN" altLang="en-US"/>
              <a:t>位计算机得名就是因为他的字由</a:t>
            </a:r>
            <a:r>
              <a:rPr lang="en-US" altLang="zh-CN"/>
              <a:t> 16 </a:t>
            </a:r>
            <a:r>
              <a:rPr lang="zh-CN" altLang="en-US"/>
              <a:t>个位组成，早期的</a:t>
            </a:r>
            <a:r>
              <a:rPr lang="en-US" altLang="zh-CN"/>
              <a:t> 8086 </a:t>
            </a:r>
            <a:r>
              <a:rPr lang="zh-CN" altLang="en-US"/>
              <a:t>系列</a:t>
            </a:r>
            <a:r>
              <a:rPr lang="en-US" altLang="zh-CN"/>
              <a:t> CPU </a:t>
            </a:r>
            <a:r>
              <a:rPr lang="zh-CN" altLang="en-US"/>
              <a:t>就是</a:t>
            </a:r>
            <a:r>
              <a:rPr lang="en-US" altLang="zh-CN"/>
              <a:t> 16 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位计算机上会把</a:t>
            </a:r>
            <a:r>
              <a:rPr lang="en-US" altLang="zh-CN"/>
              <a:t> 4 </a:t>
            </a:r>
            <a:r>
              <a:rPr lang="zh-CN" altLang="en-US"/>
              <a:t>个字节拼成一个字，字由</a:t>
            </a:r>
            <a:r>
              <a:rPr lang="en-US" altLang="zh-CN"/>
              <a:t> 32 </a:t>
            </a:r>
            <a:r>
              <a:rPr lang="zh-CN" altLang="en-US"/>
              <a:t>个位组成。</a:t>
            </a:r>
            <a:endParaRPr lang="zh-CN" altLang="en-US"/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位计算机上会把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个字节拼成一个字，字由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个位组成。</a:t>
            </a:r>
            <a:endParaRPr lang="zh-CN" altLang="en-US">
              <a:sym typeface="+mn-ea"/>
            </a:endParaRPr>
          </a:p>
          <a:p>
            <a:r>
              <a:rPr lang="zh-CN" altLang="en-US"/>
              <a:t>如今的计算机大多是</a:t>
            </a:r>
            <a:r>
              <a:rPr lang="en-US" altLang="zh-CN"/>
              <a:t> 64 </a:t>
            </a:r>
            <a:r>
              <a:rPr lang="zh-CN" altLang="en-US"/>
              <a:t>位的，一些很老的网吧和学校的机房里偶尔能看见古董级的</a:t>
            </a:r>
            <a:r>
              <a:rPr lang="en-US" altLang="zh-CN"/>
              <a:t> 32 </a:t>
            </a:r>
            <a:r>
              <a:rPr lang="zh-CN" altLang="en-US"/>
              <a:t>位计算机，</a:t>
            </a:r>
            <a:r>
              <a:rPr lang="en-US" altLang="zh-CN"/>
              <a:t>16 </a:t>
            </a:r>
            <a:r>
              <a:rPr lang="zh-CN" altLang="en-US"/>
              <a:t>位计算机则是几乎只能在博物馆里看到了。</a:t>
            </a:r>
            <a:endParaRPr lang="zh-CN" altLang="en-US"/>
          </a:p>
          <a:p>
            <a:r>
              <a:rPr lang="zh-CN" altLang="en-US"/>
              <a:t>字的长度决定了计算机中寄存器的大小，从而</a:t>
            </a:r>
            <a:r>
              <a:rPr lang="zh-CN" altLang="en-US">
                <a:sym typeface="+mn-ea"/>
              </a:rPr>
              <a:t>决定计算机一次能处理多大的整数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 32 </a:t>
            </a:r>
            <a:r>
              <a:rPr lang="zh-CN" altLang="en-US"/>
              <a:t>位计算机的寄存器都是</a:t>
            </a:r>
            <a:r>
              <a:rPr lang="en-US" altLang="zh-CN"/>
              <a:t> 32 </a:t>
            </a:r>
            <a:r>
              <a:rPr lang="zh-CN" altLang="en-US"/>
              <a:t>位，因此只能做</a:t>
            </a:r>
            <a:r>
              <a:rPr lang="en-US" altLang="zh-CN"/>
              <a:t> 32 </a:t>
            </a:r>
            <a:r>
              <a:rPr lang="zh-CN" altLang="en-US"/>
              <a:t>位整数的加减乘除，超过</a:t>
            </a:r>
            <a:r>
              <a:rPr lang="en-US" altLang="zh-CN"/>
              <a:t> 32 </a:t>
            </a:r>
            <a:r>
              <a:rPr lang="zh-CN" altLang="en-US"/>
              <a:t>位整数的加减乘除就要用特殊的指令来模拟了。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刚才说过，数组中元素在内存中是连续排列的。</a:t>
            </a:r>
            <a:endParaRPr lang="zh-CN"/>
          </a:p>
          <a:p>
            <a:r>
              <a:rPr lang="zh-CN"/>
              <a:t>因此，第</a:t>
            </a:r>
            <a:r>
              <a:rPr lang="en-US" altLang="zh-CN"/>
              <a:t> 0 </a:t>
            </a:r>
            <a:r>
              <a:rPr lang="zh-CN" altLang="en-US"/>
              <a:t>个元素的地址加</a:t>
            </a:r>
            <a:r>
              <a:rPr lang="en-US" altLang="zh-CN"/>
              <a:t> 1</a:t>
            </a:r>
            <a:r>
              <a:rPr lang="zh-CN" altLang="en-US"/>
              <a:t>，就可以得到第</a:t>
            </a:r>
            <a:r>
              <a:rPr lang="en-US" altLang="zh-CN"/>
              <a:t> 1 </a:t>
            </a:r>
            <a:r>
              <a:rPr lang="zh-CN" altLang="en-US"/>
              <a:t>个元素的地址！</a:t>
            </a:r>
            <a:endParaRPr lang="zh-CN"/>
          </a:p>
          <a:p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7620" y="2465070"/>
            <a:ext cx="4428490" cy="3072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4509770"/>
            <a:ext cx="5773420" cy="13042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57220" y="394779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05 -9.25984e-05 L 0.0511458 -9.25984e-05 " pathEditMode="fixed" rAng="0" ptsTypes="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同理，如果改成</a:t>
            </a:r>
            <a:r>
              <a:rPr lang="en-US" altLang="zh-CN"/>
              <a:t> p + 2 </a:t>
            </a:r>
            <a:r>
              <a:rPr lang="zh-CN" altLang="en-US"/>
              <a:t>那就是指向</a:t>
            </a:r>
            <a:r>
              <a:rPr lang="en-US" altLang="zh-CN"/>
              <a:t> a[2] </a:t>
            </a:r>
            <a:r>
              <a:rPr lang="zh-CN" altLang="en-US"/>
              <a:t>了。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4509770"/>
            <a:ext cx="5773420" cy="13042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80790" y="394779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4275" y="2405380"/>
            <a:ext cx="4616450" cy="319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1285e-05 -9.25984e-05 L 0.0511458 -9.25984e-05 " pathEditMode="fixed" rAng="0" ptsTypes="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此外，</a:t>
            </a:r>
            <a:r>
              <a:rPr lang="en-US" altLang="zh-CN"/>
              <a:t>&amp;a[0] </a:t>
            </a:r>
            <a:r>
              <a:rPr lang="zh-CN" altLang="en-US"/>
              <a:t>还可以简写为</a:t>
            </a:r>
            <a:r>
              <a:rPr lang="en-US" altLang="zh-CN"/>
              <a:t> 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这是因为</a:t>
            </a:r>
            <a:r>
              <a:rPr lang="en-US" altLang="zh-CN"/>
              <a:t> char [] </a:t>
            </a:r>
            <a:r>
              <a:rPr lang="zh-CN" altLang="en-US"/>
              <a:t>可以自动转换成</a:t>
            </a:r>
            <a:r>
              <a:rPr lang="en-US" altLang="zh-CN"/>
              <a:t> char* </a:t>
            </a:r>
            <a:r>
              <a:rPr lang="zh-CN" altLang="en-US"/>
              <a:t>指针，指向的是数组中第</a:t>
            </a:r>
            <a:r>
              <a:rPr lang="en-US" altLang="zh-CN"/>
              <a:t> 0 </a:t>
            </a:r>
            <a:r>
              <a:rPr lang="zh-CN" altLang="en-US"/>
              <a:t>个元素的地址，俗称</a:t>
            </a:r>
            <a:r>
              <a:rPr lang="zh-CN" altLang="en-US" b="1"/>
              <a:t>数组的</a:t>
            </a:r>
            <a:r>
              <a:rPr lang="zh-CN" altLang="en-US" b="1">
                <a:sym typeface="+mn-ea"/>
              </a:rPr>
              <a:t>首地址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4509770"/>
            <a:ext cx="5773420" cy="13042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404360" y="394779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5550" y="2409190"/>
            <a:ext cx="4532630" cy="318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同理，还可以直接写</a:t>
            </a:r>
            <a:r>
              <a:rPr lang="en-US" altLang="zh-CN"/>
              <a:t> *(a + 2) </a:t>
            </a:r>
            <a:r>
              <a:rPr lang="zh-CN" altLang="en-US"/>
              <a:t>来访问</a:t>
            </a:r>
            <a:r>
              <a:rPr lang="en-US" altLang="zh-CN"/>
              <a:t> a </a:t>
            </a:r>
            <a:r>
              <a:rPr lang="zh-CN" altLang="en-US"/>
              <a:t>的第</a:t>
            </a:r>
            <a:r>
              <a:rPr lang="en-US" altLang="zh-CN"/>
              <a:t> 2 </a:t>
            </a:r>
            <a:r>
              <a:rPr lang="zh-CN" altLang="en-US"/>
              <a:t>个元素。实际上</a:t>
            </a:r>
            <a:r>
              <a:rPr lang="en-US" altLang="zh-CN"/>
              <a:t> a[2] </a:t>
            </a:r>
            <a:r>
              <a:rPr lang="zh-CN" altLang="en-US"/>
              <a:t>就是</a:t>
            </a:r>
            <a:r>
              <a:rPr lang="en-US" altLang="zh-CN"/>
              <a:t> *(a + 2) </a:t>
            </a:r>
            <a:r>
              <a:rPr lang="zh-CN" altLang="en-US"/>
              <a:t>的简写而已。</a:t>
            </a:r>
            <a:endParaRPr lang="zh-CN" altLang="en-US"/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这也解释了为什么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语言要从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0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开始数数，因为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a[0]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就是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*(a + 0)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，首地址加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0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，也就是首地址本身没有变，所以会访问到首个元素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。</a:t>
            </a:r>
            <a:endParaRPr 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>
                <a:solidFill>
                  <a:schemeClr val="bg1">
                    <a:lumMod val="65000"/>
                  </a:schemeClr>
                </a:solidFill>
              </a:rPr>
              <a:t>顺便一提，还可以这样写：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2[p]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，这和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p[2]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等价，因为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x[y]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无非是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*(x + y)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，正反都一样。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1120" y="2773680"/>
            <a:ext cx="4301490" cy="2454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思想：定长数组可以由首地址指针唯一确定</a:t>
            </a:r>
            <a:endParaRPr lang="zh-C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阿基米德说，给我一个支点，我可以撬动整个地球。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小彭老师说，给我一个首地址，我可以访问整个数组。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只要知道了首地址，就可以确定整个数组。这是因为数组的元素都是连续存储的，只要把首地址加上</a:t>
            </a:r>
            <a:r>
              <a:rPr lang="en-US" altLang="zh-CN">
                <a:sym typeface="+mn-ea"/>
              </a:rPr>
              <a:t> n</a:t>
            </a:r>
            <a:r>
              <a:rPr lang="zh-CN" altLang="en-US">
                <a:sym typeface="+mn-ea"/>
              </a:rPr>
              <a:t>，就可以得到第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个元素的地址。从而任意一个元素的地址都可以随意访问。</a:t>
            </a:r>
            <a:endParaRPr lang="zh-CN" altLang="en-US">
              <a:sym typeface="+mn-ea"/>
            </a:endParaRPr>
          </a:p>
          <a:p>
            <a:r>
              <a:rPr lang="zh-CN" altLang="en-US"/>
              <a:t>因此对于定长数组，只需要一个指针就可以了，稍后讨论变长数组的情况。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4590" y="4827270"/>
            <a:ext cx="6942455" cy="15684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906135" y="424497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66230" y="4244975"/>
            <a:ext cx="0" cy="561975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26960" y="4244975"/>
            <a:ext cx="0" cy="561975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213725" y="4244975"/>
            <a:ext cx="0" cy="561975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实验：把</a:t>
            </a:r>
            <a:r>
              <a:rPr lang="en-US" altLang="zh-CN"/>
              <a:t> char </a:t>
            </a:r>
            <a:r>
              <a:rPr lang="zh-CN" altLang="en-US"/>
              <a:t>数组的首地址，强制转换为</a:t>
            </a:r>
            <a:r>
              <a:rPr lang="en-US" altLang="zh-CN"/>
              <a:t> int </a:t>
            </a:r>
            <a:r>
              <a:rPr lang="zh-CN" altLang="en-US"/>
              <a:t>指针来访问会怎样？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大端</a:t>
            </a:r>
            <a:r>
              <a:rPr lang="zh-CN" altLang="en-US">
                <a:sym typeface="+mn-ea"/>
              </a:rPr>
              <a:t>序的电脑</a:t>
            </a:r>
            <a:r>
              <a:rPr lang="zh-CN" altLang="en-US"/>
              <a:t>会得到</a:t>
            </a:r>
            <a:r>
              <a:rPr lang="en-US" altLang="zh-CN"/>
              <a:t> 0x01020304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>
                <a:sym typeface="+mn-ea"/>
              </a:rPr>
              <a:t>小端序的电脑会得到</a:t>
            </a:r>
            <a:r>
              <a:rPr lang="en-US" altLang="zh-CN">
                <a:sym typeface="+mn-ea"/>
              </a:rPr>
              <a:t> 0x04030201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67450" y="2820035"/>
            <a:ext cx="4610100" cy="2362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4010660"/>
            <a:ext cx="5665470" cy="1280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355" y="5520055"/>
            <a:ext cx="181292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动态数组的分配与释放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如果不是固定长度为</a:t>
            </a:r>
            <a:r>
              <a:rPr lang="en-US" altLang="zh-CN"/>
              <a:t> 4 </a:t>
            </a:r>
            <a:r>
              <a:rPr lang="zh-CN" altLang="en-US"/>
              <a:t>的数组呢？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794375" cy="4351655"/>
          </a:xfrm>
        </p:spPr>
        <p:txBody>
          <a:bodyPr/>
          <a:p>
            <a:r>
              <a:rPr lang="zh-CN" altLang="en-US"/>
              <a:t>刚才的</a:t>
            </a:r>
            <a:r>
              <a:rPr lang="en-US" altLang="zh-CN"/>
              <a:t> char a[4]</a:t>
            </a:r>
            <a:r>
              <a:rPr lang="zh-CN" altLang="en-US"/>
              <a:t>，数组的长度是一个编译期常量。如果不是常量呢？</a:t>
            </a:r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 char a[n]</a:t>
            </a:r>
            <a:r>
              <a:rPr lang="zh-CN" altLang="en-US"/>
              <a:t>，在</a:t>
            </a:r>
            <a:r>
              <a:rPr lang="en-US" altLang="zh-CN"/>
              <a:t> gcc </a:t>
            </a:r>
            <a:r>
              <a:rPr lang="zh-CN" altLang="en-US"/>
              <a:t>上居然是可以编译通过的，这是因为他调用了</a:t>
            </a:r>
            <a:r>
              <a:rPr lang="en-US" altLang="zh-CN"/>
              <a:t> gcc </a:t>
            </a:r>
            <a:r>
              <a:rPr lang="zh-CN" altLang="en-US"/>
              <a:t>特有的</a:t>
            </a:r>
            <a:r>
              <a:rPr lang="en-US" altLang="zh-CN"/>
              <a:t> alloca(n) </a:t>
            </a:r>
            <a:r>
              <a:rPr lang="zh-CN" altLang="en-US"/>
              <a:t>函数，会在当前函数的栈上分配内存，函数退出时也会自动释放。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79260" y="2392680"/>
            <a:ext cx="3587115" cy="321691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如果不是固定长度为</a:t>
            </a:r>
            <a:r>
              <a:rPr lang="en-US" altLang="zh-CN"/>
              <a:t> 4 </a:t>
            </a:r>
            <a:r>
              <a:rPr lang="zh-CN" altLang="en-US"/>
              <a:t>的数组呢？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但是</a:t>
            </a:r>
            <a:r>
              <a:rPr lang="en-US" altLang="zh-CN"/>
              <a:t> msvc </a:t>
            </a:r>
            <a:r>
              <a:rPr lang="zh-CN" altLang="en-US"/>
              <a:t>就不行，因为</a:t>
            </a:r>
            <a:r>
              <a:rPr lang="en-US" altLang="zh-CN"/>
              <a:t> alloca </a:t>
            </a:r>
            <a:r>
              <a:rPr lang="zh-CN" altLang="en-US"/>
              <a:t>是</a:t>
            </a:r>
            <a:r>
              <a:rPr lang="en-US" altLang="zh-CN"/>
              <a:t> gcc </a:t>
            </a:r>
            <a:r>
              <a:rPr lang="zh-CN" altLang="en-US"/>
              <a:t>特有的函数，微软比较笨，所以不支持。</a:t>
            </a:r>
            <a:endParaRPr lang="zh-CN" altLang="en-US"/>
          </a:p>
          <a:p>
            <a:r>
              <a:rPr lang="zh-CN" altLang="en-US"/>
              <a:t>因此栈上动态数组不是标准的</a:t>
            </a:r>
            <a:r>
              <a:rPr lang="en-US" altLang="zh-CN"/>
              <a:t> C </a:t>
            </a:r>
            <a:r>
              <a:rPr lang="zh-CN" altLang="en-US"/>
              <a:t>语言特性，是无法跨平台使用的。</a:t>
            </a:r>
            <a:endParaRPr lang="zh-CN" altLang="en-US"/>
          </a:p>
          <a:p>
            <a:r>
              <a:rPr lang="zh-CN" altLang="en-US"/>
              <a:t>所以一般认为栈上的东西都是固定长度的。</a:t>
            </a:r>
            <a:endParaRPr lang="zh-CN" altLang="en-US"/>
          </a:p>
          <a:p>
            <a:r>
              <a:rPr lang="en-US" altLang="zh-CN" sz="1600">
                <a:solidFill>
                  <a:schemeClr val="bg1">
                    <a:lumMod val="75000"/>
                  </a:schemeClr>
                </a:solidFill>
              </a:rPr>
              <a:t>DIDU_KNOW_THAT_MICROPIG_BUYS_GITHUB</a:t>
            </a:r>
            <a:endParaRPr lang="en-US" altLang="zh-CN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4965" y="1295400"/>
            <a:ext cx="3919220" cy="292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90" y="4951095"/>
            <a:ext cx="8190865" cy="151384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</a:t>
            </a:r>
            <a:r>
              <a:rPr lang="en-US"/>
              <a:t>malloc </a:t>
            </a:r>
            <a:r>
              <a:rPr lang="zh-CN" altLang="en-US"/>
              <a:t>函数：在堆上分配内存，实现动态数组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栈上不能动态分配内存，</a:t>
            </a:r>
            <a:r>
              <a:rPr lang="zh-CN">
                <a:sym typeface="+mn-ea"/>
              </a:rPr>
              <a:t>堆上就可以！</a:t>
            </a:r>
            <a:endParaRPr lang="zh-CN">
              <a:sym typeface="+mn-ea"/>
            </a:endParaRPr>
          </a:p>
          <a:p>
            <a:r>
              <a:rPr lang="en-US" altLang="zh-CN">
                <a:sym typeface="+mn-ea"/>
              </a:rPr>
              <a:t>char a[4] </a:t>
            </a:r>
            <a:r>
              <a:rPr lang="zh-CN" altLang="en-US">
                <a:sym typeface="+mn-ea"/>
              </a:rPr>
              <a:t>可以在编译期确定一片栈上的连续内存，大小为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字节，</a:t>
            </a:r>
            <a:r>
              <a:rPr lang="en-US" altLang="zh-CN">
                <a:sym typeface="+mn-ea"/>
              </a:rPr>
              <a:t>4 </a:t>
            </a:r>
            <a:r>
              <a:rPr lang="zh-CN" altLang="en-US">
                <a:sym typeface="+mn-ea"/>
              </a:rPr>
              <a:t>必须是常量。</a:t>
            </a:r>
            <a:endParaRPr lang="zh-CN">
              <a:sym typeface="+mn-ea"/>
            </a:endParaRPr>
          </a:p>
          <a:p>
            <a:r>
              <a:rPr lang="zh-CN"/>
              <a:t>而调用</a:t>
            </a:r>
            <a:r>
              <a:rPr lang="en-US" altLang="zh-CN"/>
              <a:t> stdlib.h </a:t>
            </a:r>
            <a:r>
              <a:rPr lang="zh-CN" altLang="en-US"/>
              <a:t>的</a:t>
            </a:r>
            <a:r>
              <a:rPr lang="en-US" altLang="zh-CN"/>
              <a:t> malloc(n) </a:t>
            </a:r>
            <a:r>
              <a:rPr lang="zh-CN" altLang="en-US"/>
              <a:t>就可以从堆上分配一段</a:t>
            </a:r>
            <a:r>
              <a:rPr lang="en-US" altLang="zh-CN"/>
              <a:t> n </a:t>
            </a:r>
            <a:r>
              <a:rPr lang="zh-CN" altLang="en-US"/>
              <a:t>字节的</a:t>
            </a:r>
            <a:r>
              <a:rPr lang="zh-CN" altLang="en-US">
                <a:sym typeface="+mn-ea"/>
              </a:rPr>
              <a:t>连续</a:t>
            </a:r>
            <a:r>
              <a:rPr lang="zh-CN" altLang="en-US"/>
              <a:t>内存，这里的</a:t>
            </a:r>
            <a:r>
              <a:rPr lang="en-US" altLang="zh-CN"/>
              <a:t> n </a:t>
            </a:r>
            <a:r>
              <a:rPr lang="zh-CN" altLang="en-US"/>
              <a:t>就可以不是常量了。</a:t>
            </a:r>
            <a:endParaRPr lang="zh-CN" altLang="en-US"/>
          </a:p>
          <a:p>
            <a:r>
              <a:rPr lang="zh-CN" altLang="en-US"/>
              <a:t>栈上的内存会在函数退出时自动释放，而堆上的内存不会，需要手动</a:t>
            </a:r>
            <a:r>
              <a:rPr lang="en-US" altLang="zh-CN"/>
              <a:t> free(a) </a:t>
            </a:r>
            <a:r>
              <a:rPr lang="zh-CN" altLang="en-US"/>
              <a:t>释放。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48095" y="2493010"/>
            <a:ext cx="4448810" cy="3016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整数的表示范围受位数限制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8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2^8-1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255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位长的</a:t>
            </a:r>
            <a:r>
              <a:rPr lang="zh-CN" altLang="en-US">
                <a:sym typeface="+mn-ea"/>
              </a:rPr>
              <a:t>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2^16-1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65535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2^32-1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4294967295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2^64-1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[</a:t>
            </a:r>
            <a:r>
              <a:rPr lang="zh-CN" altLang="en-US">
                <a:sym typeface="+mn-ea"/>
              </a:rPr>
              <a:t>数据删除</a:t>
            </a:r>
            <a:r>
              <a:rPr lang="en-US" altLang="zh-CN">
                <a:sym typeface="+mn-ea"/>
              </a:rPr>
              <a:t>]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/>
              <a:t>这就是为什么现在的计算机都升级到</a:t>
            </a:r>
            <a:r>
              <a:rPr lang="en-US" altLang="zh-CN"/>
              <a:t> 64 </a:t>
            </a:r>
            <a:r>
              <a:rPr lang="zh-CN" altLang="en-US"/>
              <a:t>位了，因为能表示更大范围的</a:t>
            </a:r>
            <a:r>
              <a:rPr lang="en-US" altLang="zh-CN"/>
              <a:t>[</a:t>
            </a:r>
            <a:r>
              <a:rPr lang="zh-CN" altLang="en-US"/>
              <a:t>数据删除</a:t>
            </a:r>
            <a:r>
              <a:rPr lang="en-US" altLang="zh-CN"/>
              <a:t>]</a:t>
            </a:r>
            <a:r>
              <a:rPr lang="zh-CN" altLang="en-US"/>
              <a:t>嘛。</a:t>
            </a:r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动态数组作为函数参数？不仅要传首地址，还要传数组长度！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896610" cy="4351655"/>
          </a:xfrm>
        </p:spPr>
        <p:txBody>
          <a:bodyPr/>
          <a:p>
            <a:r>
              <a:rPr lang="zh-CN"/>
              <a:t>刚才说定长数组（长度是编译期常量，在栈上分配的）只需一个起始地址就能确定。</a:t>
            </a:r>
            <a:endParaRPr lang="zh-CN"/>
          </a:p>
          <a:p>
            <a:r>
              <a:rPr lang="zh-CN"/>
              <a:t>而动态长度的数组（通过</a:t>
            </a:r>
            <a:r>
              <a:rPr lang="en-US" altLang="zh-CN"/>
              <a:t> malloc </a:t>
            </a:r>
            <a:r>
              <a:rPr lang="zh-CN" altLang="en-US"/>
              <a:t>在堆上分配的</a:t>
            </a:r>
            <a:r>
              <a:rPr lang="zh-CN"/>
              <a:t>）就需要起始地址和数组长度两个，才能确定下来，也就是</a:t>
            </a:r>
            <a:r>
              <a:rPr lang="en-US" altLang="zh-CN"/>
              <a:t> char * </a:t>
            </a:r>
            <a:r>
              <a:rPr lang="zh-CN" altLang="en-US"/>
              <a:t>和</a:t>
            </a:r>
            <a:r>
              <a:rPr lang="en-US" altLang="zh-CN"/>
              <a:t> int </a:t>
            </a:r>
            <a:r>
              <a:rPr lang="zh-CN" altLang="en-US"/>
              <a:t>两个。</a:t>
            </a:r>
            <a:endParaRPr lang="zh-CN" altLang="en-US"/>
          </a:p>
          <a:p>
            <a:r>
              <a:rPr lang="zh-CN" altLang="en-US"/>
              <a:t>所以要把动态数组的引用传给函数，需要有两个参数，一个指针加一个长度。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44995" y="1133475"/>
            <a:ext cx="3910330" cy="572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2055"/>
            <a:ext cx="6395085" cy="59626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const </a:t>
            </a:r>
            <a:r>
              <a:rPr lang="zh-CN" altLang="en-US"/>
              <a:t>修饰指针指向的值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896610" cy="4351655"/>
          </a:xfrm>
        </p:spPr>
        <p:txBody>
          <a:bodyPr/>
          <a:p>
            <a:r>
              <a:rPr lang="zh-CN"/>
              <a:t>改进：</a:t>
            </a:r>
            <a:r>
              <a:rPr lang="en-US" altLang="zh-CN"/>
              <a:t>printarr </a:t>
            </a:r>
            <a:r>
              <a:rPr lang="zh-CN" altLang="en-US"/>
              <a:t>没有修改</a:t>
            </a:r>
            <a:r>
              <a:rPr lang="en-US" altLang="zh-CN"/>
              <a:t> a </a:t>
            </a:r>
            <a:r>
              <a:rPr lang="zh-CN" altLang="en-US"/>
              <a:t>数组里的元素，因此是只读的访问，可以改成</a:t>
            </a:r>
            <a:r>
              <a:rPr lang="en-US" altLang="zh-CN"/>
              <a:t> const char* 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标记</a:t>
            </a:r>
            <a:r>
              <a:rPr lang="en-US" altLang="zh-CN"/>
              <a:t> const </a:t>
            </a:r>
            <a:r>
              <a:rPr lang="zh-CN" altLang="en-US"/>
              <a:t>的好处是，让调用者清楚哪些函数有副作用（会修改数组），哪些是只读的。</a:t>
            </a:r>
            <a:endParaRPr lang="zh-CN" altLang="en-US"/>
          </a:p>
          <a:p>
            <a:r>
              <a:rPr lang="en-US" altLang="zh-CN"/>
              <a:t>const char* </a:t>
            </a:r>
            <a:r>
              <a:rPr lang="zh-CN" altLang="en-US"/>
              <a:t>和</a:t>
            </a:r>
            <a:r>
              <a:rPr lang="en-US" altLang="zh-CN"/>
              <a:t> char *const </a:t>
            </a:r>
            <a:r>
              <a:rPr lang="zh-CN" altLang="en-US"/>
              <a:t>有什么区别？我们下次课再带领大家深入探讨。其实第一个修饰的是指针指向的值，第二个修饰的是指针变量本身。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82055"/>
            <a:ext cx="6395085" cy="59626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7995" y="1214120"/>
            <a:ext cx="4417695" cy="564388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使用</a:t>
            </a:r>
            <a:r>
              <a:rPr lang="en-US" altLang="zh-CN"/>
              <a:t> size_t </a:t>
            </a:r>
            <a:r>
              <a:rPr lang="zh-CN" altLang="en-US"/>
              <a:t>表示数组长度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426845"/>
            <a:ext cx="5896610" cy="475043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但是</a:t>
            </a:r>
            <a:r>
              <a:rPr lang="en-US" altLang="zh-CN">
                <a:sym typeface="+mn-ea"/>
              </a:rPr>
              <a:t> int </a:t>
            </a:r>
            <a:r>
              <a:rPr lang="zh-CN" altLang="en-US">
                <a:sym typeface="+mn-ea"/>
              </a:rPr>
              <a:t>的表示范围只有</a:t>
            </a:r>
            <a:r>
              <a:rPr lang="en-US" altLang="zh-CN">
                <a:sym typeface="+mn-ea"/>
              </a:rPr>
              <a:t> -2^31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2^31-1</a:t>
            </a:r>
            <a:r>
              <a:rPr lang="zh-CN" altLang="en-US">
                <a:sym typeface="+mn-ea"/>
              </a:rPr>
              <a:t>，而且因为没有负数长度的数组，实际上只有正数部分用到了，也就是实际只有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2^31-1 </a:t>
            </a:r>
            <a:r>
              <a:rPr lang="zh-CN" altLang="en-US">
                <a:sym typeface="+mn-ea"/>
              </a:rPr>
              <a:t>的范围。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为发挥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位系统的能力，我们最好用</a:t>
            </a:r>
            <a:r>
              <a:rPr lang="en-US" altLang="zh-CN">
                <a:sym typeface="+mn-ea"/>
              </a:rPr>
              <a:t> uint64_t</a:t>
            </a:r>
            <a:r>
              <a:rPr lang="zh-CN" altLang="en-US">
                <a:sym typeface="+mn-ea"/>
              </a:rPr>
              <a:t>，能表示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2^64-1 </a:t>
            </a:r>
            <a:r>
              <a:rPr lang="zh-CN" altLang="en-US">
                <a:sym typeface="+mn-ea"/>
              </a:rPr>
              <a:t>的范围，但会无法兼容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位。</a:t>
            </a:r>
            <a:endParaRPr lang="zh-CN" altLang="en-US"/>
          </a:p>
          <a:p>
            <a:r>
              <a:rPr lang="zh-CN" altLang="en-US">
                <a:sym typeface="+mn-ea"/>
              </a:rPr>
              <a:t>可以用无符号且长度自动随位数变化的</a:t>
            </a:r>
            <a:r>
              <a:rPr lang="en-US" altLang="zh-CN">
                <a:sym typeface="+mn-ea"/>
              </a:rPr>
              <a:t> size_t</a:t>
            </a:r>
            <a:r>
              <a:rPr lang="zh-CN" altLang="en-US">
                <a:sym typeface="+mn-ea"/>
              </a:rPr>
              <a:t>，这样在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位系统上最多可以表示</a:t>
            </a:r>
            <a:r>
              <a:rPr lang="en-US" altLang="zh-CN">
                <a:sym typeface="+mn-ea"/>
              </a:rPr>
              <a:t> 2^64-1 </a:t>
            </a:r>
            <a:r>
              <a:rPr lang="zh-CN" altLang="en-US">
                <a:sym typeface="+mn-ea"/>
              </a:rPr>
              <a:t>的长度，</a:t>
            </a:r>
            <a:r>
              <a:rPr lang="en-US" altLang="zh-CN">
                <a:sym typeface="+mn-ea"/>
              </a:rPr>
              <a:t>32 </a:t>
            </a:r>
            <a:r>
              <a:rPr lang="zh-CN" altLang="en-US">
                <a:sym typeface="+mn-ea"/>
              </a:rPr>
              <a:t>位上也可以表示</a:t>
            </a:r>
            <a:r>
              <a:rPr lang="en-US" altLang="zh-CN">
                <a:sym typeface="+mn-ea"/>
              </a:rPr>
              <a:t> 2^32-1 </a:t>
            </a:r>
            <a:r>
              <a:rPr lang="zh-CN" altLang="en-US">
                <a:sym typeface="+mn-ea"/>
              </a:rPr>
              <a:t>的长度。</a:t>
            </a:r>
            <a:endParaRPr lang="zh-CN" altLang="en-US">
              <a:sym typeface="+mn-ea"/>
            </a:endParaRPr>
          </a:p>
          <a:p>
            <a:r>
              <a:rPr lang="zh-CN" altLang="en-US"/>
              <a:t>虽然</a:t>
            </a:r>
            <a:r>
              <a:rPr lang="en-US" altLang="zh-CN"/>
              <a:t> uintptr_t </a:t>
            </a:r>
            <a:r>
              <a:rPr lang="zh-CN" altLang="en-US"/>
              <a:t>也是一样的，但是</a:t>
            </a:r>
            <a:r>
              <a:rPr lang="en-US" altLang="zh-CN"/>
              <a:t> size_t </a:t>
            </a:r>
            <a:r>
              <a:rPr lang="zh-CN" altLang="en-US"/>
              <a:t>比较明确，他就是用来存储“大小（</a:t>
            </a:r>
            <a:r>
              <a:rPr lang="en-US" altLang="zh-CN"/>
              <a:t>size</a:t>
            </a:r>
            <a:r>
              <a:rPr lang="zh-CN" altLang="en-US"/>
              <a:t>）”的类型。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82055"/>
            <a:ext cx="6395085" cy="5962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7180" y="876300"/>
            <a:ext cx="4718050" cy="600202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en-US" altLang="zh-CN"/>
              <a:t> int 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1700530"/>
            <a:ext cx="6029325" cy="4033520"/>
          </a:xfrm>
        </p:spPr>
        <p:txBody>
          <a:bodyPr/>
          <a:p>
            <a:r>
              <a:rPr lang="zh-CN" altLang="en-US"/>
              <a:t>如果直接把所有的</a:t>
            </a:r>
            <a:r>
              <a:rPr lang="en-US" altLang="zh-CN"/>
              <a:t> char </a:t>
            </a:r>
            <a:r>
              <a:rPr lang="zh-CN" altLang="en-US"/>
              <a:t>改成</a:t>
            </a:r>
            <a:r>
              <a:rPr lang="en-US" altLang="zh-CN"/>
              <a:t> int</a:t>
            </a:r>
            <a:r>
              <a:rPr lang="zh-CN" altLang="en-US"/>
              <a:t>，是不是就能变成</a:t>
            </a:r>
            <a:r>
              <a:rPr lang="en-US" altLang="zh-CN"/>
              <a:t> int </a:t>
            </a:r>
            <a:r>
              <a:rPr lang="zh-CN" altLang="en-US"/>
              <a:t>类型的数组呢？用</a:t>
            </a:r>
            <a:r>
              <a:rPr lang="en-US" altLang="zh-CN"/>
              <a:t> (int*)malloc(n) </a:t>
            </a:r>
            <a:r>
              <a:rPr lang="zh-CN" altLang="en-US"/>
              <a:t>来分配长度为</a:t>
            </a:r>
            <a:r>
              <a:rPr lang="en-US" altLang="zh-CN"/>
              <a:t> n </a:t>
            </a:r>
            <a:r>
              <a:rPr lang="zh-CN" altLang="en-US"/>
              <a:t>的</a:t>
            </a:r>
            <a:r>
              <a:rPr lang="en-US" altLang="zh-CN"/>
              <a:t> int </a:t>
            </a:r>
            <a:r>
              <a:rPr lang="zh-CN" altLang="en-US"/>
              <a:t>类型动态数组，会发现程序奔溃了。</a:t>
            </a:r>
            <a:endParaRPr lang="zh-CN" altLang="en-US"/>
          </a:p>
          <a:p>
            <a:r>
              <a:rPr lang="zh-CN" altLang="en-US"/>
              <a:t>这是因为</a:t>
            </a:r>
            <a:r>
              <a:rPr lang="en-US" altLang="zh-CN"/>
              <a:t> malloc(n) </a:t>
            </a:r>
            <a:r>
              <a:rPr lang="zh-CN" altLang="en-US"/>
              <a:t>的参数</a:t>
            </a:r>
            <a:r>
              <a:rPr lang="en-US" altLang="zh-CN"/>
              <a:t> n</a:t>
            </a:r>
            <a:r>
              <a:rPr lang="zh-CN" altLang="en-US"/>
              <a:t>，是指分配多少字节，而不是分配多少个元素。</a:t>
            </a:r>
            <a:r>
              <a:rPr lang="en-US" altLang="zh-CN"/>
              <a:t>malloc </a:t>
            </a:r>
            <a:r>
              <a:rPr lang="zh-CN" altLang="en-US"/>
              <a:t>并不知道你是什么类型的数组，不知道返回以后等待他的是</a:t>
            </a:r>
            <a:r>
              <a:rPr lang="en-US" altLang="zh-CN"/>
              <a:t> (int*) </a:t>
            </a:r>
            <a:r>
              <a:rPr lang="zh-CN" altLang="en-US"/>
              <a:t>还是</a:t>
            </a:r>
            <a:r>
              <a:rPr lang="en-US" altLang="zh-CN"/>
              <a:t> (char*)</a:t>
            </a:r>
            <a:r>
              <a:rPr lang="zh-CN" altLang="en-US"/>
              <a:t>，他只是分配字节。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95975"/>
            <a:ext cx="6924675" cy="9620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7070" y="702310"/>
            <a:ext cx="4745355" cy="61658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en-US" altLang="zh-CN"/>
              <a:t> int 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1700530"/>
            <a:ext cx="6029325" cy="4033520"/>
          </a:xfrm>
        </p:spPr>
        <p:txBody>
          <a:bodyPr/>
          <a:p>
            <a:r>
              <a:rPr lang="en-US" altLang="zh-CN"/>
              <a:t>malloc </a:t>
            </a:r>
            <a:r>
              <a:rPr lang="zh-CN" altLang="en-US"/>
              <a:t>只分配的</a:t>
            </a:r>
            <a:r>
              <a:rPr lang="en-US" altLang="zh-CN"/>
              <a:t> n </a:t>
            </a:r>
            <a:r>
              <a:rPr lang="zh-CN" altLang="en-US"/>
              <a:t>字节内存。</a:t>
            </a:r>
            <a:r>
              <a:rPr lang="zh-CN"/>
              <a:t>而</a:t>
            </a:r>
            <a:r>
              <a:rPr lang="en-US" altLang="zh-CN"/>
              <a:t> int </a:t>
            </a:r>
            <a:r>
              <a:rPr lang="zh-CN" altLang="en-US"/>
              <a:t>实际占用了</a:t>
            </a:r>
            <a:r>
              <a:rPr lang="en-US" altLang="zh-CN"/>
              <a:t> 4 </a:t>
            </a:r>
            <a:r>
              <a:rPr lang="zh-CN" altLang="en-US"/>
              <a:t>字节内存，大小为</a:t>
            </a:r>
            <a:r>
              <a:rPr lang="en-US" altLang="zh-CN"/>
              <a:t> n </a:t>
            </a:r>
            <a:r>
              <a:rPr lang="zh-CN" altLang="en-US"/>
              <a:t>的</a:t>
            </a:r>
            <a:r>
              <a:rPr lang="en-US" altLang="zh-CN"/>
              <a:t> int </a:t>
            </a:r>
            <a:r>
              <a:rPr lang="zh-CN" altLang="en-US"/>
              <a:t>类型数组需要</a:t>
            </a:r>
            <a:r>
              <a:rPr lang="en-US" altLang="zh-CN"/>
              <a:t> n*4 </a:t>
            </a:r>
            <a:r>
              <a:rPr lang="zh-CN" altLang="en-US"/>
              <a:t>字节内存。因此接下来的</a:t>
            </a:r>
            <a:r>
              <a:rPr lang="en-US" altLang="zh-CN"/>
              <a:t> for </a:t>
            </a:r>
            <a:r>
              <a:rPr lang="zh-CN" altLang="en-US"/>
              <a:t>循环访问了</a:t>
            </a:r>
            <a:r>
              <a:rPr lang="en-US" altLang="zh-CN"/>
              <a:t> n </a:t>
            </a:r>
            <a:r>
              <a:rPr lang="zh-CN" altLang="en-US"/>
              <a:t>个元素，实际上是访问了</a:t>
            </a:r>
            <a:r>
              <a:rPr lang="en-US" altLang="zh-CN"/>
              <a:t> n*4 </a:t>
            </a:r>
            <a:r>
              <a:rPr lang="zh-CN" altLang="en-US"/>
              <a:t>个字节，会产生访问越界现象，轻则程序直接奔溃，重则被黑客利用来入侵系统。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95975"/>
            <a:ext cx="6924675" cy="9620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4060" y="717550"/>
            <a:ext cx="4725670" cy="61404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en-US" altLang="zh-CN"/>
              <a:t> int 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1700530"/>
            <a:ext cx="6029325" cy="4033520"/>
          </a:xfrm>
        </p:spPr>
        <p:txBody>
          <a:bodyPr/>
          <a:p>
            <a:r>
              <a:rPr lang="zh-CN"/>
              <a:t>解决方法是，使用</a:t>
            </a:r>
            <a:r>
              <a:rPr lang="en-US" altLang="zh-CN"/>
              <a:t> malloc(n * 4) </a:t>
            </a:r>
            <a:r>
              <a:rPr lang="zh-CN" altLang="en-US"/>
              <a:t>来分配</a:t>
            </a:r>
            <a:r>
              <a:rPr lang="en-US" altLang="zh-CN"/>
              <a:t> int </a:t>
            </a:r>
            <a:r>
              <a:rPr lang="zh-CN" altLang="en-US"/>
              <a:t>数组，其中</a:t>
            </a:r>
            <a:r>
              <a:rPr lang="en-US" altLang="zh-CN"/>
              <a:t> 4 </a:t>
            </a:r>
            <a:r>
              <a:rPr lang="zh-CN" altLang="en-US"/>
              <a:t>代表</a:t>
            </a:r>
            <a:r>
              <a:rPr lang="en-US" altLang="zh-CN"/>
              <a:t> int </a:t>
            </a:r>
            <a:r>
              <a:rPr lang="zh-CN" altLang="en-US"/>
              <a:t>类型的大小。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33590" y="677545"/>
            <a:ext cx="4727575" cy="6180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1735"/>
            <a:ext cx="6395085" cy="59626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en-US" altLang="zh-CN"/>
              <a:t> short 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1700530"/>
            <a:ext cx="6029325" cy="4033520"/>
          </a:xfrm>
        </p:spPr>
        <p:txBody>
          <a:bodyPr/>
          <a:p>
            <a:r>
              <a:rPr lang="zh-CN" altLang="en-US"/>
              <a:t>已知</a:t>
            </a:r>
            <a:r>
              <a:rPr lang="en-US" altLang="zh-CN"/>
              <a:t> short </a:t>
            </a:r>
            <a:r>
              <a:rPr lang="zh-CN" altLang="en-US"/>
              <a:t>的大小是</a:t>
            </a:r>
            <a:r>
              <a:rPr lang="en-US" altLang="zh-CN"/>
              <a:t> 2 </a:t>
            </a:r>
            <a:r>
              <a:rPr lang="zh-CN" altLang="en-US"/>
              <a:t>字节，所以用</a:t>
            </a:r>
            <a:r>
              <a:rPr lang="en-US" altLang="zh-CN"/>
              <a:t> malloc(n * 2)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但是这样需要我们自己去背每个类型的大小，很不方便，有没有办法自动获取某个类型的大小呢？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1735"/>
            <a:ext cx="6395085" cy="59626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1335" y="786130"/>
            <a:ext cx="4832350" cy="607187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zh-CN" altLang="en-US"/>
              <a:t>任意类型的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8595" y="1630045"/>
            <a:ext cx="6488430" cy="4909820"/>
          </a:xfrm>
        </p:spPr>
        <p:txBody>
          <a:bodyPr/>
          <a:p>
            <a:r>
              <a:rPr lang="zh-CN"/>
              <a:t>可以用</a:t>
            </a:r>
            <a:r>
              <a:rPr lang="en-US" altLang="zh-CN"/>
              <a:t> sizeof(T) </a:t>
            </a:r>
            <a:r>
              <a:rPr lang="zh-CN" altLang="en-US"/>
              <a:t>来获取任意类型</a:t>
            </a:r>
            <a:r>
              <a:rPr lang="en-US" altLang="zh-CN"/>
              <a:t> T </a:t>
            </a:r>
            <a:r>
              <a:rPr lang="zh-CN" altLang="en-US"/>
              <a:t>的大小（多少字节）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sizeof(int) = 4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sizeof(char) = 1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sizeof(short) = 2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sizeof(size_t) = 8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（在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64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位系统上）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sizeof(size_t) = 4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（在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32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位系统上）</a:t>
            </a:r>
            <a:endParaRPr lang="zh-CN" altLang="en-US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zh-CN" altLang="en-US"/>
              <a:t>结论：我们以后统一用这个形式：</a:t>
            </a:r>
            <a:endParaRPr lang="zh-CN" altLang="en-US"/>
          </a:p>
          <a:p>
            <a:r>
              <a:rPr lang="en-US" altLang="zh-CN"/>
              <a:t>T *a = (T*)malloc(n * sizeof(T))</a:t>
            </a:r>
            <a:endParaRPr lang="en-US" altLang="zh-CN"/>
          </a:p>
          <a:p>
            <a:r>
              <a:rPr lang="zh-CN" altLang="en-US"/>
              <a:t>就能分配长度为</a:t>
            </a:r>
            <a:r>
              <a:rPr lang="en-US" altLang="zh-CN"/>
              <a:t> n </a:t>
            </a:r>
            <a:r>
              <a:rPr lang="zh-CN" altLang="en-US"/>
              <a:t>的任意类型</a:t>
            </a:r>
            <a:r>
              <a:rPr lang="en-US" altLang="zh-CN"/>
              <a:t> T </a:t>
            </a:r>
            <a:r>
              <a:rPr lang="zh-CN" altLang="en-US"/>
              <a:t>的数组了。</a:t>
            </a:r>
            <a:endParaRPr lang="zh-CN" altLang="en-US"/>
          </a:p>
          <a:p>
            <a:r>
              <a:rPr lang="zh-CN" altLang="en-US"/>
              <a:t>当然别忘了最后通过</a:t>
            </a:r>
            <a:r>
              <a:rPr lang="en-US" altLang="zh-CN"/>
              <a:t> free(a) </a:t>
            </a:r>
            <a:r>
              <a:rPr lang="zh-CN" altLang="en-US"/>
              <a:t>释放。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77025" y="1024890"/>
            <a:ext cx="5419725" cy="583311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zh-CN" altLang="en-US"/>
              <a:t>任意类型的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8595" y="1630045"/>
            <a:ext cx="6488430" cy="4909820"/>
          </a:xfrm>
        </p:spPr>
        <p:txBody>
          <a:bodyPr/>
          <a:p>
            <a:r>
              <a:rPr lang="en-US" altLang="zh-CN"/>
              <a:t>C </a:t>
            </a:r>
            <a:r>
              <a:rPr lang="zh-CN" altLang="en-US"/>
              <a:t>语言中可以用</a:t>
            </a:r>
            <a:r>
              <a:rPr lang="en-US" altLang="zh-CN"/>
              <a:t> malloc </a:t>
            </a:r>
            <a:r>
              <a:rPr lang="zh-CN" altLang="en-US"/>
              <a:t>和</a:t>
            </a:r>
            <a:r>
              <a:rPr lang="en-US" altLang="zh-CN"/>
              <a:t> free </a:t>
            </a:r>
            <a:r>
              <a:rPr lang="zh-CN" altLang="en-US"/>
              <a:t>函数来分配动态数组。</a:t>
            </a:r>
            <a:endParaRPr lang="zh-CN" altLang="en-US"/>
          </a:p>
          <a:p>
            <a:r>
              <a:rPr lang="en-US" altLang="zh-CN"/>
              <a:t>C++ </a:t>
            </a:r>
            <a:r>
              <a:rPr lang="zh-CN" altLang="en-US"/>
              <a:t>则可以用</a:t>
            </a:r>
            <a:r>
              <a:rPr lang="en-US" altLang="zh-CN"/>
              <a:t> new </a:t>
            </a:r>
            <a:r>
              <a:rPr lang="zh-CN" altLang="en-US"/>
              <a:t>和</a:t>
            </a:r>
            <a:r>
              <a:rPr lang="en-US" altLang="zh-CN"/>
              <a:t> delete </a:t>
            </a:r>
            <a:r>
              <a:rPr lang="zh-CN" altLang="en-US"/>
              <a:t>来分配动态数组。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类型</a:t>
            </a:r>
            <a:r>
              <a:rPr lang="en-US" altLang="zh-CN"/>
              <a:t>*)malloc(</a:t>
            </a:r>
            <a:r>
              <a:rPr lang="zh-CN" altLang="en-US">
                <a:sym typeface="+mn-ea"/>
              </a:rPr>
              <a:t>数组长度</a:t>
            </a:r>
            <a:r>
              <a:rPr lang="en-US" altLang="zh-CN">
                <a:sym typeface="+mn-ea"/>
              </a:rPr>
              <a:t> * </a:t>
            </a:r>
            <a:r>
              <a:rPr lang="en-US" altLang="zh-CN"/>
              <a:t>sizeof(</a:t>
            </a:r>
            <a:r>
              <a:rPr lang="zh-CN" altLang="en-US"/>
              <a:t>类型</a:t>
            </a:r>
            <a:r>
              <a:rPr lang="en-US" altLang="zh-CN"/>
              <a:t>))</a:t>
            </a:r>
            <a:endParaRPr lang="zh-CN" altLang="en-US"/>
          </a:p>
          <a:p>
            <a:r>
              <a:rPr lang="en-US" altLang="zh-CN"/>
              <a:t>new </a:t>
            </a:r>
            <a:r>
              <a:rPr lang="zh-CN" altLang="en-US"/>
              <a:t>类型</a:t>
            </a:r>
            <a:r>
              <a:rPr lang="en-US" altLang="zh-CN"/>
              <a:t>[</a:t>
            </a:r>
            <a:r>
              <a:rPr lang="zh-CN" altLang="en-US"/>
              <a:t>数组长度</a:t>
            </a:r>
            <a:r>
              <a:rPr lang="en-US" altLang="zh-CN"/>
              <a:t>]</a:t>
            </a:r>
            <a:endParaRPr lang="en-US" altLang="zh-CN"/>
          </a:p>
          <a:p>
            <a:r>
              <a:rPr lang="zh-CN" altLang="en-US"/>
              <a:t>可见</a:t>
            </a:r>
            <a:r>
              <a:rPr lang="en-US" altLang="zh-CN"/>
              <a:t> C++ </a:t>
            </a:r>
            <a:r>
              <a:rPr lang="zh-CN" altLang="en-US"/>
              <a:t>版本更加简洁了，不需要乘以</a:t>
            </a:r>
            <a:r>
              <a:rPr lang="en-US" altLang="zh-CN"/>
              <a:t> sizeof(</a:t>
            </a:r>
            <a:r>
              <a:rPr lang="zh-CN" altLang="en-US"/>
              <a:t>类型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不过要注意释放的时候必须用</a:t>
            </a:r>
            <a:r>
              <a:rPr lang="en-US" altLang="zh-CN"/>
              <a:t> delete[] </a:t>
            </a:r>
            <a:r>
              <a:rPr lang="zh-CN" altLang="en-US"/>
              <a:t>而不是普通的</a:t>
            </a:r>
            <a:r>
              <a:rPr lang="en-US" altLang="zh-CN"/>
              <a:t> delete</a:t>
            </a:r>
            <a:r>
              <a:rPr lang="zh-CN" altLang="en-US"/>
              <a:t>，这个方括号不能省略！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87210" y="484505"/>
            <a:ext cx="5055870" cy="637349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zh-CN" altLang="en-US"/>
              <a:t>任意类型的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8595" y="1630045"/>
            <a:ext cx="6488430" cy="4909820"/>
          </a:xfrm>
        </p:spPr>
        <p:txBody>
          <a:bodyPr/>
          <a:p>
            <a:r>
              <a:rPr lang="zh-CN" altLang="en-US">
                <a:sym typeface="+mn-ea"/>
              </a:rPr>
              <a:t>规则：</a:t>
            </a:r>
            <a:endParaRPr lang="zh-CN" altLang="en-US"/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 malloc </a:t>
            </a:r>
            <a:r>
              <a:rPr lang="zh-CN" altLang="en-US">
                <a:sym typeface="+mn-ea"/>
              </a:rPr>
              <a:t>分配的请用</a:t>
            </a:r>
            <a:r>
              <a:rPr lang="en-US" altLang="zh-CN">
                <a:sym typeface="+mn-ea"/>
              </a:rPr>
              <a:t> free </a:t>
            </a:r>
            <a:r>
              <a:rPr lang="zh-CN" altLang="en-US">
                <a:sym typeface="+mn-ea"/>
              </a:rPr>
              <a:t>释放。</a:t>
            </a:r>
            <a:endParaRPr lang="zh-CN" altLang="en-US">
              <a:sym typeface="+mn-ea"/>
            </a:endParaRPr>
          </a:p>
          <a:p>
            <a:r>
              <a:rPr lang="zh-CN" altLang="en-US"/>
              <a:t>使用</a:t>
            </a:r>
            <a:r>
              <a:rPr lang="en-US" altLang="zh-CN"/>
              <a:t> new T[n] </a:t>
            </a:r>
            <a:r>
              <a:rPr lang="zh-CN" altLang="en-US"/>
              <a:t>分配的（动态数组）请用</a:t>
            </a:r>
            <a:r>
              <a:rPr lang="en-US" altLang="zh-CN"/>
              <a:t> delete[] </a:t>
            </a:r>
            <a:r>
              <a:rPr lang="zh-CN" altLang="en-US"/>
              <a:t>释放。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 new T </a:t>
            </a:r>
            <a:r>
              <a:rPr lang="zh-CN" altLang="en-US"/>
              <a:t>分配的（单个元素）请用</a:t>
            </a:r>
            <a:r>
              <a:rPr lang="en-US" altLang="zh-CN"/>
              <a:t> delete </a:t>
            </a:r>
            <a:r>
              <a:rPr lang="zh-CN" altLang="en-US"/>
              <a:t>释放。</a:t>
            </a:r>
            <a:endParaRPr lang="zh-CN" altLang="en-US"/>
          </a:p>
          <a:p>
            <a:r>
              <a:rPr lang="zh-CN" altLang="en-US"/>
              <a:t>不要混用，否则可能会出错，也可能不出错，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取决于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T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是否为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POD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类型，以及标准库的具体实现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87210" y="484505"/>
            <a:ext cx="5055870" cy="6373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</a:t>
            </a:r>
            <a:r>
              <a:rPr lang="en-US" altLang="zh-CN"/>
              <a:t>vs</a:t>
            </a:r>
            <a:r>
              <a:rPr lang="zh-CN" altLang="en-US"/>
              <a:t>无符号整数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有时候我们是需要表示负数的。而刚刚那种二进制的做法，只能表示正数和零。</a:t>
            </a:r>
            <a:endParaRPr lang="zh-CN" altLang="en-US"/>
          </a:p>
          <a:p>
            <a:r>
              <a:rPr lang="zh-CN" altLang="en-US"/>
              <a:t>怎么办？可能有的同学会想，不妨这样来设计：让二进制的最高位表示符号位。</a:t>
            </a:r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 00000011 </a:t>
            </a:r>
            <a:r>
              <a:rPr lang="zh-CN" altLang="en-US"/>
              <a:t>表示</a:t>
            </a:r>
            <a:r>
              <a:rPr lang="en-US" altLang="zh-CN"/>
              <a:t> 3</a:t>
            </a:r>
            <a:r>
              <a:rPr lang="zh-CN" altLang="en-US"/>
              <a:t>，</a:t>
            </a:r>
            <a:r>
              <a:rPr lang="en-US" altLang="zh-CN"/>
              <a:t>10000011 </a:t>
            </a:r>
            <a:r>
              <a:rPr lang="zh-CN" altLang="en-US"/>
              <a:t>表示</a:t>
            </a:r>
            <a:r>
              <a:rPr lang="en-US" altLang="zh-CN"/>
              <a:t> -3</a:t>
            </a:r>
            <a:r>
              <a:rPr lang="zh-CN" altLang="en-US"/>
              <a:t>，这样不就区分开来了吗？这叫做</a:t>
            </a:r>
            <a:r>
              <a:rPr lang="zh-CN" altLang="en-US" b="1"/>
              <a:t>原码表示法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的确可以，这种表示方式牺牲了一位作为符号位，剩下</a:t>
            </a:r>
            <a:r>
              <a:rPr lang="en-US" altLang="zh-CN"/>
              <a:t> 7 </a:t>
            </a:r>
            <a:r>
              <a:rPr lang="zh-CN" altLang="en-US"/>
              <a:t>位继续表示值。</a:t>
            </a:r>
            <a:endParaRPr lang="zh-CN" altLang="en-US"/>
          </a:p>
          <a:p>
            <a:r>
              <a:rPr lang="zh-CN" altLang="en-US"/>
              <a:t>这样的设计下无符号可以表示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</a:t>
            </a:r>
            <a:r>
              <a:rPr lang="zh-CN" altLang="en-US"/>
              <a:t>，而有符号可以表示</a:t>
            </a:r>
            <a:r>
              <a:rPr lang="en-US" altLang="zh-CN"/>
              <a:t> -127 </a:t>
            </a:r>
            <a:r>
              <a:rPr lang="zh-CN" altLang="en-US"/>
              <a:t>到</a:t>
            </a:r>
            <a:r>
              <a:rPr lang="en-US" altLang="zh-CN"/>
              <a:t> 127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但是有一个问题，那</a:t>
            </a:r>
            <a:r>
              <a:rPr lang="en-US" altLang="zh-CN"/>
              <a:t> 00000000 </a:t>
            </a:r>
            <a:r>
              <a:rPr lang="zh-CN" altLang="en-US"/>
              <a:t>就表示</a:t>
            </a:r>
            <a:r>
              <a:rPr lang="en-US" altLang="zh-CN"/>
              <a:t> 0</a:t>
            </a:r>
            <a:r>
              <a:rPr lang="zh-CN" altLang="en-US"/>
              <a:t>，</a:t>
            </a:r>
            <a:r>
              <a:rPr lang="en-US" altLang="zh-CN"/>
              <a:t>10000000 </a:t>
            </a:r>
            <a:r>
              <a:rPr lang="zh-CN" altLang="en-US"/>
              <a:t>就表示</a:t>
            </a:r>
            <a:r>
              <a:rPr lang="en-US" altLang="zh-CN"/>
              <a:t> -0</a:t>
            </a:r>
            <a:r>
              <a:rPr lang="zh-CN" altLang="en-US"/>
              <a:t>，而</a:t>
            </a:r>
            <a:r>
              <a:rPr lang="en-US" altLang="zh-CN"/>
              <a:t> 0 </a:t>
            </a:r>
            <a:r>
              <a:rPr lang="zh-CN" altLang="en-US"/>
              <a:t>有没有负号其实无所谓，</a:t>
            </a:r>
            <a:r>
              <a:rPr lang="en-US" altLang="zh-CN"/>
              <a:t>0 </a:t>
            </a:r>
            <a:r>
              <a:rPr lang="zh-CN" altLang="en-US"/>
              <a:t>和</a:t>
            </a:r>
            <a:r>
              <a:rPr lang="en-US" altLang="zh-CN"/>
              <a:t> -0 </a:t>
            </a:r>
            <a:r>
              <a:rPr lang="zh-CN" altLang="en-US"/>
              <a:t>根本是同一个数，却有着不同的表示，这显然不对吧？</a:t>
            </a:r>
            <a:endParaRPr lang="zh-CN" altLang="en-US"/>
          </a:p>
          <a:p>
            <a:r>
              <a:rPr lang="zh-CN" altLang="en-US"/>
              <a:t>因此，可以如</a:t>
            </a:r>
            <a:r>
              <a:rPr lang="en-US" altLang="zh-CN"/>
              <a:t> 10000000 </a:t>
            </a:r>
            <a:r>
              <a:rPr lang="zh-CN" altLang="en-US"/>
              <a:t>实际上表示</a:t>
            </a:r>
            <a:r>
              <a:rPr lang="en-US" altLang="zh-CN"/>
              <a:t> -1</a:t>
            </a:r>
            <a:r>
              <a:rPr lang="zh-CN" altLang="en-US"/>
              <a:t>，</a:t>
            </a:r>
            <a:r>
              <a:rPr lang="en-US" altLang="zh-CN"/>
              <a:t>11111111 </a:t>
            </a:r>
            <a:r>
              <a:rPr lang="zh-CN" altLang="en-US"/>
              <a:t>则表示</a:t>
            </a:r>
            <a:r>
              <a:rPr lang="en-US" altLang="zh-CN"/>
              <a:t> -128</a:t>
            </a:r>
            <a:r>
              <a:rPr lang="zh-CN" altLang="en-US"/>
              <a:t>，让负数部分整体“平移”一位，这样就不会出现</a:t>
            </a:r>
            <a:r>
              <a:rPr lang="en-US" altLang="zh-CN"/>
              <a:t> -0 </a:t>
            </a:r>
            <a:r>
              <a:rPr lang="zh-CN" altLang="en-US"/>
              <a:t>这种奇怪的东西了，而且表示范围也扩大了一位，虽然是扩大在负数部分。</a:t>
            </a:r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数组作为函数参数和返回有哪些坑？</a:t>
            </a:r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函数需要输入或输出数组？分类讨论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第一种情况，函数只是读取这个数组，不修改数组：</a:t>
            </a:r>
            <a:endParaRPr lang="zh-CN" altLang="en-US"/>
          </a:p>
          <a:p>
            <a:r>
              <a:rPr lang="en-US" altLang="zh-CN"/>
              <a:t>void func(const T* data, size_t size);</a:t>
            </a:r>
            <a:endParaRPr lang="en-US" altLang="zh-CN"/>
          </a:p>
          <a:p>
            <a:r>
              <a:rPr lang="zh-CN" altLang="en-US"/>
              <a:t>例子：在一个</a:t>
            </a:r>
            <a:r>
              <a:rPr lang="en-US" altLang="zh-CN"/>
              <a:t> char </a:t>
            </a:r>
            <a:r>
              <a:rPr lang="zh-CN" altLang="en-US"/>
              <a:t>数组中查找特定元素的</a:t>
            </a:r>
            <a:r>
              <a:rPr lang="en-US" altLang="zh-CN"/>
              <a:t> memchr </a:t>
            </a:r>
            <a:r>
              <a:rPr lang="zh-CN" altLang="en-US"/>
              <a:t>函数。</a:t>
            </a:r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函数需要输入或输出数组？分类讨论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第二种情况，函数只是修改了这个数组，长度是不变的：</a:t>
            </a:r>
            <a:endParaRPr lang="zh-CN" altLang="en-US"/>
          </a:p>
          <a:p>
            <a:r>
              <a:rPr lang="en-US" altLang="zh-CN"/>
              <a:t>void func(T* data, size_t size);</a:t>
            </a:r>
            <a:endParaRPr lang="en-US" altLang="zh-CN"/>
          </a:p>
          <a:p>
            <a:r>
              <a:rPr lang="zh-CN" altLang="en-US">
                <a:sym typeface="+mn-ea"/>
              </a:rPr>
              <a:t>例子：把一个</a:t>
            </a:r>
            <a:r>
              <a:rPr lang="en-US" altLang="zh-CN">
                <a:sym typeface="+mn-ea"/>
              </a:rPr>
              <a:t> char </a:t>
            </a:r>
            <a:r>
              <a:rPr lang="zh-CN" altLang="en-US">
                <a:sym typeface="+mn-ea"/>
              </a:rPr>
              <a:t>数组中所有元素填充特定值的</a:t>
            </a:r>
            <a:r>
              <a:rPr lang="en-US" altLang="zh-CN">
                <a:sym typeface="+mn-ea"/>
              </a:rPr>
              <a:t> memset </a:t>
            </a:r>
            <a:r>
              <a:rPr lang="zh-CN" altLang="en-US">
                <a:sym typeface="+mn-ea"/>
              </a:rPr>
              <a:t>函数。</a:t>
            </a:r>
            <a:endParaRPr lang="en-US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函数需要输入或输出数组？分类讨论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第三种情况，函数创建了这个数组，长度是可变的：</a:t>
            </a:r>
            <a:endParaRPr lang="zh-CN" altLang="en-US"/>
          </a:p>
          <a:p>
            <a:r>
              <a:rPr lang="en-US" altLang="zh-CN"/>
              <a:t>T* func(size_t* psize);</a:t>
            </a:r>
            <a:endParaRPr lang="en-US" altLang="zh-CN"/>
          </a:p>
          <a:p>
            <a:r>
              <a:rPr lang="zh-CN" altLang="en-US"/>
              <a:t>这里我们是在</a:t>
            </a:r>
            <a:r>
              <a:rPr lang="en-US" altLang="zh-CN"/>
              <a:t> func </a:t>
            </a:r>
            <a:r>
              <a:rPr lang="zh-CN" altLang="en-US"/>
              <a:t>内部调用了</a:t>
            </a:r>
            <a:r>
              <a:rPr lang="en-US" altLang="zh-CN"/>
              <a:t> malloc</a:t>
            </a:r>
            <a:r>
              <a:rPr lang="zh-CN" altLang="en-US"/>
              <a:t>，当然我们需要告诉调用者去</a:t>
            </a:r>
            <a:r>
              <a:rPr lang="en-US" altLang="zh-CN"/>
              <a:t> free </a:t>
            </a:r>
            <a:r>
              <a:rPr lang="zh-CN" altLang="en-US"/>
              <a:t>我们返回的指针。</a:t>
            </a:r>
            <a:endParaRPr lang="zh-CN" altLang="en-US"/>
          </a:p>
          <a:p>
            <a:r>
              <a:rPr lang="en-US" altLang="zh-CN"/>
              <a:t>size_t* n </a:t>
            </a:r>
            <a:r>
              <a:rPr lang="zh-CN" altLang="en-US"/>
              <a:t>用于额外返回数组的大小，如果不需要也可以不加。</a:t>
            </a:r>
            <a:endParaRPr lang="en-US" altLang="zh-CN"/>
          </a:p>
          <a:p>
            <a:r>
              <a:rPr lang="zh-CN" altLang="en-US">
                <a:sym typeface="+mn-ea"/>
              </a:rPr>
              <a:t>例子：读取图像像素值作为数组的</a:t>
            </a:r>
            <a:r>
              <a:rPr lang="en-US" altLang="zh-CN">
                <a:sym typeface="+mn-ea"/>
              </a:rPr>
              <a:t> stbi_load </a:t>
            </a:r>
            <a:r>
              <a:rPr lang="zh-CN" altLang="en-US">
                <a:sym typeface="+mn-ea"/>
              </a:rPr>
              <a:t>函数（稍后要</a:t>
            </a:r>
            <a:r>
              <a:rPr lang="en-US" altLang="zh-CN">
                <a:sym typeface="+mn-ea"/>
              </a:rPr>
              <a:t> stbi_free </a:t>
            </a:r>
            <a:r>
              <a:rPr lang="zh-CN" altLang="en-US">
                <a:sym typeface="+mn-ea"/>
              </a:rPr>
              <a:t>释放他返回的指针）。</a:t>
            </a:r>
            <a:endParaRPr lang="en-US" altLang="zh-C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函数需要输入或输出数组？分类讨论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第三种情况有一个更好的解决方案，那就是分成两个函数：</a:t>
            </a:r>
            <a:endParaRPr lang="zh-CN" altLang="en-US"/>
          </a:p>
          <a:p>
            <a:r>
              <a:rPr lang="en-US" altLang="zh-CN"/>
              <a:t>size_t func_calc_size();</a:t>
            </a:r>
            <a:endParaRPr lang="en-US" altLang="zh-CN"/>
          </a:p>
          <a:p>
            <a:r>
              <a:rPr lang="en-US" altLang="zh-CN"/>
              <a:t>void func(T* data);</a:t>
            </a:r>
            <a:endParaRPr lang="en-US" altLang="zh-CN"/>
          </a:p>
          <a:p>
            <a:r>
              <a:rPr lang="zh-CN" altLang="en-US"/>
              <a:t>第一个函数预先计算出大小，第二个函数才实际把值写入到数组。</a:t>
            </a:r>
            <a:endParaRPr lang="zh-CN" altLang="en-US"/>
          </a:p>
          <a:p>
            <a:r>
              <a:rPr lang="zh-CN" altLang="en-US"/>
              <a:t>也可以把他们融合成一个函数方便管理：</a:t>
            </a:r>
            <a:endParaRPr lang="zh-CN" altLang="en-US"/>
          </a:p>
          <a:p>
            <a:r>
              <a:rPr lang="en-US" altLang="zh-CN"/>
              <a:t>size_t func(T* data);</a:t>
            </a:r>
            <a:endParaRPr lang="en-US" altLang="zh-CN"/>
          </a:p>
          <a:p>
            <a:r>
              <a:rPr lang="zh-CN" altLang="en-US"/>
              <a:t>第一遍先调用</a:t>
            </a:r>
            <a:r>
              <a:rPr lang="en-US" altLang="zh-CN"/>
              <a:t> func(NULL) </a:t>
            </a:r>
            <a:r>
              <a:rPr lang="zh-CN" altLang="en-US"/>
              <a:t>获取长度。然后用</a:t>
            </a:r>
            <a:r>
              <a:rPr lang="en-US" altLang="zh-CN"/>
              <a:t> malloc </a:t>
            </a:r>
            <a:r>
              <a:rPr lang="zh-CN" altLang="en-US"/>
              <a:t>分配相应长度的内存，然后第二遍实际把数据写入到你分配的数组。这样就不需要让</a:t>
            </a:r>
            <a:r>
              <a:rPr lang="en-US" altLang="zh-CN"/>
              <a:t> func </a:t>
            </a:r>
            <a:r>
              <a:rPr lang="zh-CN" altLang="en-US"/>
              <a:t>负责</a:t>
            </a:r>
            <a:r>
              <a:rPr lang="en-US" altLang="zh-CN"/>
              <a:t> malloc</a:t>
            </a:r>
            <a:r>
              <a:rPr lang="zh-CN" altLang="en-US"/>
              <a:t>，对调用者自由度更高。</a:t>
            </a:r>
            <a:endParaRPr lang="en-US" altLang="zh-CN"/>
          </a:p>
          <a:p>
            <a:r>
              <a:rPr lang="zh-CN" altLang="en-US"/>
              <a:t>例子：clGetPlatformIDs，</a:t>
            </a:r>
            <a:r>
              <a:rPr lang="en-US" altLang="zh-CN"/>
              <a:t>glGetProgramInfo </a:t>
            </a:r>
            <a:r>
              <a:rPr lang="zh-CN" altLang="en-US"/>
              <a:t>等专业</a:t>
            </a:r>
            <a:r>
              <a:rPr lang="en-US" altLang="zh-CN"/>
              <a:t> API </a:t>
            </a:r>
            <a:r>
              <a:rPr lang="zh-CN" altLang="en-US"/>
              <a:t>函数</a:t>
            </a:r>
            <a:r>
              <a:rPr lang="zh-CN" altLang="en-US" strike="sngStrike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刻在</a:t>
            </a:r>
            <a:r>
              <a:rPr lang="en-US" altLang="zh-CN" strike="sngStrike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DNA </a:t>
            </a:r>
            <a:r>
              <a:rPr lang="zh-CN" altLang="en-US" strike="sngStrike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里的调用方法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错误典型：返回栈上数组的地址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看右边这个例子，这是我在一份看起来很专业的</a:t>
            </a:r>
            <a:r>
              <a:rPr lang="en-US" altLang="zh-CN"/>
              <a:t> CFD </a:t>
            </a:r>
            <a:r>
              <a:rPr lang="zh-CN" altLang="en-US"/>
              <a:t>代码里看到的，真的泵不住了。</a:t>
            </a:r>
            <a:endParaRPr lang="zh-CN" altLang="en-US"/>
          </a:p>
          <a:p>
            <a:r>
              <a:rPr lang="en-US" altLang="zh-CN"/>
              <a:t>int a[1024] </a:t>
            </a:r>
            <a:r>
              <a:rPr lang="zh-CN" altLang="en-US"/>
              <a:t>是一个定长数组，是在栈上分配的。而栈变量的特点是，函数</a:t>
            </a:r>
            <a:r>
              <a:rPr lang="en-US" altLang="zh-CN"/>
              <a:t> return </a:t>
            </a:r>
            <a:r>
              <a:rPr lang="zh-CN" altLang="en-US"/>
              <a:t>后就会释放掉，这时返回的指针就是指向一片已经释放内存的指针，是野指针，外面访问就会出错，如果没有出错还可能会访问到被其他变量覆盖的数据。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87770" y="1691005"/>
            <a:ext cx="4568190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解决：使用</a:t>
            </a:r>
            <a:r>
              <a:rPr lang="en-US" altLang="zh-CN"/>
              <a:t> malloc </a:t>
            </a:r>
            <a:r>
              <a:rPr lang="zh-CN" altLang="en-US"/>
              <a:t>或者</a:t>
            </a:r>
            <a:r>
              <a:rPr lang="en-US" altLang="zh-CN"/>
              <a:t> new </a:t>
            </a:r>
            <a:r>
              <a:rPr lang="zh-CN" altLang="en-US"/>
              <a:t>在堆上分配数组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可以改用</a:t>
            </a:r>
            <a:r>
              <a:rPr lang="en-US" altLang="zh-CN">
                <a:sym typeface="+mn-ea"/>
              </a:rPr>
              <a:t> malloc 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 new </a:t>
            </a:r>
            <a:r>
              <a:rPr lang="zh-CN" altLang="en-US">
                <a:sym typeface="+mn-ea"/>
              </a:rPr>
              <a:t>在堆上分配内存，堆上内存是持久的，只要你不手动</a:t>
            </a:r>
            <a:r>
              <a:rPr lang="en-US" altLang="zh-CN">
                <a:sym typeface="+mn-ea"/>
              </a:rPr>
              <a:t> free </a:t>
            </a:r>
            <a:r>
              <a:rPr lang="zh-CN" altLang="en-US">
                <a:sym typeface="+mn-ea"/>
              </a:rPr>
              <a:t>他就一直在那里。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这样函数退出时不会释放数组，调用者就可以访问到正确的数据了。</a:t>
            </a:r>
            <a:endParaRPr lang="zh-CN" altLang="en-US">
              <a:sym typeface="+mn-ea"/>
            </a:endParaRPr>
          </a:p>
          <a:p>
            <a:r>
              <a:rPr lang="zh-CN" altLang="en-US"/>
              <a:t>当然这样需要调用者在退出时手动调用一下</a:t>
            </a:r>
            <a:r>
              <a:rPr lang="en-US" altLang="zh-CN"/>
              <a:t> free(a)</a:t>
            </a:r>
            <a:r>
              <a:rPr lang="zh-CN" altLang="en-US"/>
              <a:t>，因为堆内存不会自动释放。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12790" y="1704340"/>
            <a:ext cx="5519420" cy="459422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太复杂了？没关系，用</a:t>
            </a:r>
            <a:r>
              <a:rPr lang="en-US" altLang="zh-CN"/>
              <a:t> C++ </a:t>
            </a:r>
            <a:r>
              <a:rPr lang="zh-CN" altLang="en-US"/>
              <a:t>的容器库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266190"/>
            <a:ext cx="5181600" cy="5471160"/>
          </a:xfrm>
        </p:spPr>
        <p:txBody>
          <a:bodyPr>
            <a:normAutofit lnSpcReduction="10000"/>
          </a:bodyPr>
          <a:p>
            <a:r>
              <a:rPr lang="zh-CN">
                <a:sym typeface="+mn-ea"/>
              </a:rPr>
              <a:t>如果你觉得这样自己管理内存太麻烦了，那是正常的。对于不精通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语言的</a:t>
            </a:r>
            <a:r>
              <a:rPr lang="zh-CN">
                <a:sym typeface="+mn-ea"/>
              </a:rPr>
              <a:t>小白程序员来说，很容易就忘记释放内存了。</a:t>
            </a:r>
            <a:endParaRPr lang="zh-CN">
              <a:sym typeface="+mn-ea"/>
            </a:endParaRPr>
          </a:p>
          <a:p>
            <a:r>
              <a:rPr lang="zh-CN"/>
              <a:t>因此</a:t>
            </a:r>
            <a:r>
              <a:rPr lang="en-US" altLang="zh-CN"/>
              <a:t> C++ </a:t>
            </a:r>
            <a:r>
              <a:rPr lang="zh-CN" altLang="en-US"/>
              <a:t>提供了符合</a:t>
            </a:r>
            <a:r>
              <a:rPr lang="en-US" altLang="zh-CN"/>
              <a:t> RAII </a:t>
            </a:r>
            <a:r>
              <a:rPr lang="zh-CN" altLang="en-US"/>
              <a:t>思想的</a:t>
            </a:r>
            <a:r>
              <a:rPr lang="en-US" altLang="zh-CN"/>
              <a:t> vector </a:t>
            </a:r>
            <a:r>
              <a:rPr lang="zh-CN" altLang="en-US"/>
              <a:t>容器，他会在自己解构时自动释放内存。</a:t>
            </a:r>
            <a:endParaRPr lang="zh-CN" altLang="en-US"/>
          </a:p>
          <a:p>
            <a:r>
              <a:rPr lang="zh-CN" altLang="en-US">
                <a:sym typeface="+mn-ea"/>
              </a:rPr>
              <a:t>小白程序员只需要保证自己总是在用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C++ </a:t>
            </a:r>
            <a:r>
              <a:rPr lang="zh-CN" altLang="en-US"/>
              <a:t>封装好的容器而不是</a:t>
            </a:r>
            <a:r>
              <a:rPr lang="en-US" altLang="zh-CN"/>
              <a:t> C </a:t>
            </a:r>
            <a:r>
              <a:rPr lang="zh-CN" altLang="en-US"/>
              <a:t>语言指针，就可以基本保证没有内存泄露。但是封装的太好了也有效率问题，因此追求极致性能时还是会直接操作原始的</a:t>
            </a:r>
            <a:r>
              <a:rPr lang="en-US" altLang="zh-CN"/>
              <a:t> C </a:t>
            </a:r>
            <a:r>
              <a:rPr lang="zh-CN" altLang="en-US"/>
              <a:t>语言指针。此外如果不理解容器的底层原理也很容易犯错，因此我们还是要好好学习</a:t>
            </a:r>
            <a:r>
              <a:rPr lang="en-US" altLang="zh-CN"/>
              <a:t> C </a:t>
            </a:r>
            <a:r>
              <a:rPr lang="zh-CN" altLang="en-US"/>
              <a:t>语言思想的。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1085" y="1548765"/>
            <a:ext cx="4861560" cy="490537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语言特性：</a:t>
            </a:r>
            <a:r>
              <a:rPr lang="zh-CN" altLang="en-US">
                <a:sym typeface="+mn-ea"/>
              </a:rPr>
              <a:t>函数</a:t>
            </a:r>
            <a:r>
              <a:rPr lang="zh-CN" altLang="en-US"/>
              <a:t>声明为</a:t>
            </a:r>
            <a:r>
              <a:rPr lang="en-US" altLang="zh-CN"/>
              <a:t> T [] </a:t>
            </a:r>
            <a:r>
              <a:rPr lang="zh-CN" altLang="en-US"/>
              <a:t>类型的参数，实际上是</a:t>
            </a:r>
            <a:r>
              <a:rPr lang="en-US" altLang="zh-CN"/>
              <a:t> T * 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如果函数参数类型形如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func(int arr[])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func(int arr[6])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那么他其实就等价于：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func(int* arr)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也就是说，给函数参数传入一个数组，实际上等同于传入他的首地址指针，本质上属于按引用传递。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079625"/>
            <a:ext cx="5181600" cy="384302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语言特性：函数声明为</a:t>
            </a:r>
            <a:r>
              <a:rPr lang="en-US" altLang="zh-CN"/>
              <a:t> T [] </a:t>
            </a:r>
            <a:r>
              <a:rPr lang="zh-CN" altLang="en-US"/>
              <a:t>类型的参数，实际上是</a:t>
            </a:r>
            <a:r>
              <a:rPr lang="en-US" altLang="zh-CN"/>
              <a:t> T * 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>
                <a:sym typeface="+mn-ea"/>
              </a:rPr>
              <a:t>你可能在网上看过</a:t>
            </a:r>
            <a:r>
              <a:rPr lang="en-US" altLang="zh-CN">
                <a:sym typeface="+mn-ea"/>
              </a:rPr>
              <a:t> sizeof(a) / sizeof(a[0]) </a:t>
            </a:r>
            <a:r>
              <a:rPr lang="zh-CN" altLang="en-US">
                <a:sym typeface="+mn-ea"/>
              </a:rPr>
              <a:t>来获取数组长度的“炫酷技巧”，然而那只适用于局部静态数组。不适合动态数组和函数参数中的数组，因为他们都是个首地址指针，也就是指针类型，你</a:t>
            </a:r>
            <a:r>
              <a:rPr lang="en-US" altLang="zh-CN">
                <a:sym typeface="+mn-ea"/>
              </a:rPr>
              <a:t> sizeof(a) </a:t>
            </a:r>
            <a:r>
              <a:rPr lang="zh-CN" altLang="en-US">
                <a:sym typeface="+mn-ea"/>
              </a:rPr>
              <a:t>获取到的是指针的大小，始终是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字节，根本不会随着数组的实际长度而变化。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对于动态数组请你手动传入数组长度作为参数，对于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请用</a:t>
            </a:r>
            <a:r>
              <a:rPr lang="en-US" altLang="zh-CN">
                <a:sym typeface="+mn-ea"/>
              </a:rPr>
              <a:t> size() </a:t>
            </a:r>
            <a:r>
              <a:rPr lang="zh-CN" altLang="en-US">
                <a:sym typeface="+mn-ea"/>
              </a:rPr>
              <a:t>成员函数。</a:t>
            </a:r>
            <a:endParaRPr lang="zh-CN" altLang="en-US">
              <a:sym typeface="+mn-ea"/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2342515"/>
            <a:ext cx="6051550" cy="3317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240" y="5883910"/>
            <a:ext cx="379095" cy="84455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5829300" y="1741805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对于这种自作聪明生搬硬套行为，我的评价是：邯郸学步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</a:t>
            </a:r>
            <a:r>
              <a:rPr lang="en-US" altLang="zh-CN"/>
              <a:t>vs</a:t>
            </a:r>
            <a:r>
              <a:rPr lang="zh-CN" altLang="en-US"/>
              <a:t>无符号整数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刚刚说的让</a:t>
            </a:r>
            <a:r>
              <a:rPr lang="en-US" altLang="zh-CN">
                <a:sym typeface="+mn-ea"/>
              </a:rPr>
              <a:t> 10000000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-1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-128 </a:t>
            </a:r>
            <a:r>
              <a:rPr lang="zh-CN" altLang="en-US">
                <a:sym typeface="+mn-ea"/>
              </a:rPr>
              <a:t>的方法就叫做</a:t>
            </a:r>
            <a:r>
              <a:rPr lang="zh-CN" altLang="en-US" b="1">
                <a:sym typeface="+mn-ea"/>
              </a:rPr>
              <a:t>反码表示法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但是这样还有一个问题，那就是硬件电路上，需要完全重新设计，对符号位做一些特殊判断，才能支持有符号整数的加减法，因此如今的计算机都采用了一种更聪明的表示法：</a:t>
            </a:r>
            <a:endParaRPr lang="zh-CN" altLang="en-US"/>
          </a:p>
          <a:p>
            <a:r>
              <a:rPr lang="zh-CN" altLang="en-US">
                <a:sym typeface="+mn-ea"/>
              </a:rPr>
              <a:t>他们让</a:t>
            </a:r>
            <a:r>
              <a:rPr lang="en-US" altLang="zh-CN">
                <a:sym typeface="+mn-ea"/>
              </a:rPr>
              <a:t> 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-1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-128</a:t>
            </a:r>
            <a:r>
              <a:rPr lang="zh-CN" altLang="en-US">
                <a:sym typeface="+mn-ea"/>
              </a:rPr>
              <a:t>，也就是大名鼎鼎的</a:t>
            </a:r>
            <a:r>
              <a:rPr lang="zh-CN" altLang="en-US" b="1">
                <a:sym typeface="+mn-ea"/>
              </a:rPr>
              <a:t>补码表示法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/>
              <a:t>这样做的目的是，利用加法器的“溢出”机制，例如</a:t>
            </a:r>
            <a:r>
              <a:rPr lang="en-US" altLang="zh-CN"/>
              <a:t> -1 + 2 = 1</a:t>
            </a:r>
            <a:r>
              <a:rPr lang="zh-CN" altLang="en-US"/>
              <a:t>，在计算机看来就是：</a:t>
            </a:r>
            <a:endParaRPr lang="zh-CN" altLang="en-US"/>
          </a:p>
          <a:p>
            <a:r>
              <a:rPr lang="en-US" altLang="zh-CN"/>
              <a:t>11111111 + 00000010 =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altLang="zh-CN"/>
              <a:t>00000001</a:t>
            </a:r>
            <a:endParaRPr lang="en-US" altLang="zh-CN"/>
          </a:p>
          <a:p>
            <a:r>
              <a:rPr lang="zh-CN" altLang="en-US"/>
              <a:t>正好和普通的二进制加法一样，只需要丢弃最前面的那一位进位就可以了。</a:t>
            </a:r>
            <a:endParaRPr lang="zh-CN" altLang="en-US"/>
          </a:p>
          <a:p>
            <a:r>
              <a:rPr lang="zh-CN" altLang="en-US"/>
              <a:t>这样就重用了现有的无符号加法器，从而节省了宝贵的电路板空间。</a:t>
            </a:r>
            <a:endParaRPr lang="zh-CN" altLang="en-US"/>
          </a:p>
          <a:p>
            <a:r>
              <a:rPr lang="zh-CN" altLang="en-US"/>
              <a:t>补码和反码一样，让</a:t>
            </a:r>
            <a:r>
              <a:rPr lang="zh-CN" altLang="en-US">
                <a:sym typeface="+mn-ea"/>
              </a:rPr>
              <a:t>有符号整数可以表示</a:t>
            </a:r>
            <a:r>
              <a:rPr lang="en-US" altLang="zh-CN">
                <a:sym typeface="+mn-ea"/>
              </a:rPr>
              <a:t> -128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127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其中负数的范围反而比正数大是因为要回避</a:t>
            </a:r>
            <a:r>
              <a:rPr lang="en-US" altLang="zh-CN">
                <a:sym typeface="+mn-ea"/>
              </a:rPr>
              <a:t> -0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如何回避这一讨厌的</a:t>
            </a:r>
            <a:r>
              <a:rPr lang="en-US" altLang="zh-CN"/>
              <a:t> C </a:t>
            </a:r>
            <a:r>
              <a:rPr lang="zh-CN" altLang="en-US"/>
              <a:t>语言特性？我的建议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既然你用</a:t>
            </a:r>
            <a:r>
              <a:rPr lang="en-US" altLang="zh-CN"/>
              <a:t> int [] </a:t>
            </a:r>
            <a:r>
              <a:rPr lang="zh-CN" altLang="en-US"/>
              <a:t>做参数类型也会被</a:t>
            </a:r>
            <a:r>
              <a:rPr lang="en-US" altLang="zh-CN"/>
              <a:t> C </a:t>
            </a:r>
            <a:r>
              <a:rPr lang="zh-CN" altLang="en-US"/>
              <a:t>语言自动替换成</a:t>
            </a:r>
            <a:r>
              <a:rPr lang="en-US" altLang="zh-CN"/>
              <a:t> int *</a:t>
            </a:r>
            <a:r>
              <a:rPr lang="zh-CN" altLang="en-US"/>
              <a:t>，我的建议是永远不要写</a:t>
            </a:r>
            <a:r>
              <a:rPr lang="en-US" altLang="zh-CN"/>
              <a:t> func(int arr[])</a:t>
            </a:r>
            <a:r>
              <a:rPr lang="zh-CN" altLang="en-US"/>
              <a:t>，而是写</a:t>
            </a:r>
            <a:r>
              <a:rPr lang="en-US" altLang="zh-CN"/>
              <a:t> func(int* arr)</a:t>
            </a:r>
            <a:r>
              <a:rPr lang="zh-CN" altLang="en-US"/>
              <a:t>，索性摆明了这就是个指针，避免混淆。</a:t>
            </a:r>
            <a:endParaRPr lang="zh-CN" altLang="en-US"/>
          </a:p>
          <a:p>
            <a:r>
              <a:rPr lang="zh-CN" altLang="en-US"/>
              <a:t>如果你真需要传入一个数组而不是数组的首地址指针，用</a:t>
            </a:r>
            <a:r>
              <a:rPr lang="en-US" altLang="zh-CN"/>
              <a:t> C++ </a:t>
            </a:r>
            <a:r>
              <a:rPr lang="zh-CN" altLang="en-US"/>
              <a:t>的</a:t>
            </a:r>
            <a:r>
              <a:rPr lang="en-US" altLang="zh-CN"/>
              <a:t> std::array&lt;int, 6&gt;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这是按值传递的，里面的修改不会变化外面的值，符号小白程序员的思维，避免</a:t>
            </a:r>
            <a:r>
              <a:rPr lang="en-US" altLang="zh-CN"/>
              <a:t> C </a:t>
            </a:r>
            <a:r>
              <a:rPr lang="zh-CN" altLang="en-US"/>
              <a:t>语言指针和数组的那些难以理解的坑。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67095" y="2226945"/>
            <a:ext cx="5337810" cy="354965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字符串的本质究竟是什么？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ASCII </a:t>
            </a:r>
            <a:r>
              <a:rPr lang="zh-CN" altLang="en-US"/>
              <a:t>字符对照表：把字符对应到</a:t>
            </a:r>
            <a:r>
              <a:rPr lang="en-US" altLang="zh-CN"/>
              <a:t> 0~127 </a:t>
            </a:r>
            <a:r>
              <a:rPr lang="zh-CN" altLang="en-US"/>
              <a:t>的整数，方便用计算机存储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135505"/>
            <a:ext cx="5181600" cy="37306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为了让计算机也能够处理字符，英文使用者发明了</a:t>
            </a:r>
            <a:r>
              <a:rPr lang="en-US" altLang="zh-CN"/>
              <a:t> ASCII </a:t>
            </a:r>
            <a:r>
              <a:rPr lang="zh-CN" altLang="en-US"/>
              <a:t>对照表，他们把英文字符和一些标点符号逐个对应到一个</a:t>
            </a:r>
            <a:r>
              <a:rPr lang="en-US" altLang="zh-CN"/>
              <a:t> 0~127 </a:t>
            </a:r>
            <a:r>
              <a:rPr lang="zh-CN" altLang="en-US"/>
              <a:t>的整数，这也正好是</a:t>
            </a:r>
            <a:r>
              <a:rPr lang="en-US" altLang="zh-CN"/>
              <a:t> char </a:t>
            </a:r>
            <a:r>
              <a:rPr lang="zh-CN" altLang="en-US"/>
              <a:t>类型在正数部分的表示范围。这就是为什么</a:t>
            </a:r>
            <a:r>
              <a:rPr lang="en-US" altLang="zh-CN"/>
              <a:t> char </a:t>
            </a:r>
            <a:r>
              <a:rPr lang="zh-CN" altLang="en-US"/>
              <a:t>类型实际上就是个</a:t>
            </a:r>
            <a:r>
              <a:rPr lang="en-US" altLang="zh-CN"/>
              <a:t> 8 </a:t>
            </a:r>
            <a:r>
              <a:rPr lang="zh-CN" altLang="en-US"/>
              <a:t>位有符号整数，却可以表示字符。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那么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-128~-1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的范围都用来做什么了呢？好问题，他们其实被用来表示汉字和其他字符了，而且是两个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char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一组的方式，我们择日再讨论。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222115" y="6177280"/>
            <a:ext cx="3747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https://en.wikipedia.org/wiki/ASCII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字符常量其实就是对应的</a:t>
            </a:r>
            <a:r>
              <a:rPr lang="en-US" altLang="zh-CN"/>
              <a:t> ASCII </a:t>
            </a:r>
            <a:r>
              <a:rPr lang="zh-CN" altLang="en-US"/>
              <a:t>码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我们知道</a:t>
            </a:r>
            <a:r>
              <a:rPr lang="en-US" altLang="zh-CN"/>
              <a:t> C </a:t>
            </a:r>
            <a:r>
              <a:rPr lang="zh-CN" altLang="en-US"/>
              <a:t>语言中的字符常量形如：</a:t>
            </a:r>
            <a:r>
              <a:rPr lang="en-US"/>
              <a:t>‘a’ </a:t>
            </a:r>
            <a:r>
              <a:rPr lang="zh-CN" altLang="en-US"/>
              <a:t>表示一个英文字符</a:t>
            </a:r>
            <a:r>
              <a:rPr lang="en-US" altLang="zh-CN"/>
              <a:t> a</a:t>
            </a:r>
            <a:r>
              <a:rPr lang="zh-CN" altLang="en-US"/>
              <a:t>。实际上</a:t>
            </a:r>
            <a:r>
              <a:rPr lang="en-US" altLang="zh-CN"/>
              <a:t> ‘a’ </a:t>
            </a:r>
            <a:r>
              <a:rPr lang="zh-CN" altLang="en-US"/>
              <a:t>等价于他的</a:t>
            </a:r>
            <a:r>
              <a:rPr lang="en-US" altLang="zh-CN"/>
              <a:t> ASCII </a:t>
            </a:r>
            <a:r>
              <a:rPr lang="zh-CN" altLang="en-US"/>
              <a:t>码</a:t>
            </a:r>
            <a:r>
              <a:rPr lang="en-US" altLang="zh-CN"/>
              <a:t> 97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不信的话，你可以作为</a:t>
            </a:r>
            <a:r>
              <a:rPr lang="en-US" altLang="zh-CN"/>
              <a:t> %d </a:t>
            </a:r>
            <a:r>
              <a:rPr lang="zh-CN" altLang="en-US"/>
              <a:t>打印和</a:t>
            </a:r>
            <a:r>
              <a:rPr lang="en-US" altLang="zh-CN"/>
              <a:t> %c </a:t>
            </a:r>
            <a:r>
              <a:rPr lang="zh-CN" altLang="en-US"/>
              <a:t>打印看看，可见</a:t>
            </a:r>
            <a:r>
              <a:rPr lang="en-US" altLang="zh-CN"/>
              <a:t> char </a:t>
            </a:r>
            <a:r>
              <a:rPr lang="zh-CN" altLang="en-US"/>
              <a:t>的确有双重身份，一方面是字符，一方面又是数字。</a:t>
            </a:r>
            <a:endParaRPr lang="zh-CN" alt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73140" y="2524125"/>
            <a:ext cx="4998085" cy="2954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10" y="5478145"/>
            <a:ext cx="2025650" cy="80137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字符常量其实就是对应的</a:t>
            </a:r>
            <a:r>
              <a:rPr lang="en-US" altLang="zh-CN"/>
              <a:t> ASCII </a:t>
            </a:r>
            <a:r>
              <a:rPr lang="zh-CN" altLang="en-US"/>
              <a:t>码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我们知道</a:t>
            </a:r>
            <a:r>
              <a:rPr lang="en-US" altLang="zh-CN"/>
              <a:t> C </a:t>
            </a:r>
            <a:r>
              <a:rPr lang="zh-CN" altLang="en-US"/>
              <a:t>语言中的字符常量形如：</a:t>
            </a:r>
            <a:r>
              <a:rPr lang="en-US"/>
              <a:t>‘a’ </a:t>
            </a:r>
            <a:r>
              <a:rPr lang="zh-CN" altLang="en-US"/>
              <a:t>表示一个英文字符</a:t>
            </a:r>
            <a:r>
              <a:rPr lang="en-US" altLang="zh-CN"/>
              <a:t> a</a:t>
            </a:r>
            <a:r>
              <a:rPr lang="zh-CN" altLang="en-US"/>
              <a:t>。实际上</a:t>
            </a:r>
            <a:r>
              <a:rPr lang="en-US" altLang="zh-CN"/>
              <a:t> ‘a’ </a:t>
            </a:r>
            <a:r>
              <a:rPr lang="zh-CN" altLang="en-US"/>
              <a:t>等价于他的</a:t>
            </a:r>
            <a:r>
              <a:rPr lang="en-US" altLang="zh-CN"/>
              <a:t> ASCII </a:t>
            </a:r>
            <a:r>
              <a:rPr lang="zh-CN" altLang="en-US"/>
              <a:t>码</a:t>
            </a:r>
            <a:r>
              <a:rPr lang="en-US" altLang="zh-CN"/>
              <a:t> 97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作为实验，我们可以把</a:t>
            </a:r>
            <a:r>
              <a:rPr lang="en-US" altLang="zh-CN"/>
              <a:t> char </a:t>
            </a:r>
            <a:r>
              <a:rPr lang="zh-CN" altLang="en-US"/>
              <a:t>设为</a:t>
            </a:r>
            <a:r>
              <a:rPr lang="en-US" altLang="zh-CN"/>
              <a:t> 97 </a:t>
            </a:r>
            <a:r>
              <a:rPr lang="zh-CN" altLang="en-US"/>
              <a:t>看看，会发现结果没有任何不同。</a:t>
            </a:r>
            <a:endParaRPr lang="zh-CN" altLang="en-US"/>
          </a:p>
          <a:p>
            <a:r>
              <a:rPr lang="zh-CN" altLang="en-US"/>
              <a:t>这说明</a:t>
            </a:r>
            <a:r>
              <a:rPr lang="en-US" altLang="zh-CN"/>
              <a:t> ‘a’ </a:t>
            </a:r>
            <a:r>
              <a:rPr lang="zh-CN" altLang="en-US"/>
              <a:t>只是一个方便程序员理解的写法，实际上等价于直接写他的</a:t>
            </a:r>
            <a:r>
              <a:rPr lang="en-US" altLang="zh-CN"/>
              <a:t> ASCII </a:t>
            </a:r>
            <a:r>
              <a:rPr lang="zh-CN" altLang="en-US"/>
              <a:t>码。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310" y="5478145"/>
            <a:ext cx="2025650" cy="8013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0440" y="2522220"/>
            <a:ext cx="5024120" cy="295783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字符组成的数组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字符组成的数组，就是字符串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这里我们在栈上创建了一个长度为</a:t>
            </a:r>
            <a:r>
              <a:rPr lang="en-US" altLang="zh-CN">
                <a:sym typeface="+mn-ea"/>
              </a:rPr>
              <a:t> 5 </a:t>
            </a:r>
            <a:r>
              <a:rPr lang="zh-CN" altLang="en-US">
                <a:sym typeface="+mn-ea"/>
              </a:rPr>
              <a:t>的字符串，并用</a:t>
            </a:r>
            <a:r>
              <a:rPr lang="en-US" altLang="zh-CN">
                <a:sym typeface="+mn-ea"/>
              </a:rPr>
              <a:t> %5s </a:t>
            </a:r>
            <a:r>
              <a:rPr lang="zh-CN" altLang="en-US">
                <a:sym typeface="+mn-ea"/>
              </a:rPr>
              <a:t>打印。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之所以</a:t>
            </a:r>
            <a:r>
              <a:rPr lang="en-US" altLang="zh-CN">
                <a:sym typeface="+mn-ea"/>
              </a:rPr>
              <a:t> %5s </a:t>
            </a:r>
            <a:r>
              <a:rPr lang="zh-CN" altLang="en-US">
                <a:sym typeface="+mn-ea"/>
              </a:rPr>
              <a:t>是因为</a:t>
            </a:r>
            <a:r>
              <a:rPr lang="en-US" altLang="zh-CN">
                <a:sym typeface="+mn-ea"/>
              </a:rPr>
              <a:t> str </a:t>
            </a:r>
            <a:r>
              <a:rPr lang="zh-CN" altLang="en-US">
                <a:sym typeface="+mn-ea"/>
              </a:rPr>
              <a:t>作为参数时会自动转换成</a:t>
            </a:r>
            <a:r>
              <a:rPr lang="en-US" altLang="zh-CN">
                <a:sym typeface="+mn-ea"/>
              </a:rPr>
              <a:t> char* </a:t>
            </a:r>
            <a:r>
              <a:rPr lang="zh-CN" altLang="en-US">
                <a:sym typeface="+mn-ea"/>
              </a:rPr>
              <a:t>也就是首地址指针，</a:t>
            </a:r>
            <a:r>
              <a:rPr lang="en-US" altLang="zh-CN">
                <a:sym typeface="+mn-ea"/>
              </a:rPr>
              <a:t>printf </a:t>
            </a:r>
            <a:r>
              <a:rPr lang="zh-CN" altLang="en-US">
                <a:sym typeface="+mn-ea"/>
              </a:rPr>
              <a:t>无法知道字符串的长度，所以要在格式里写明。</a:t>
            </a:r>
            <a:endParaRPr lang="zh-CN" alt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959100"/>
            <a:ext cx="5181600" cy="2083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0" y="5738495"/>
            <a:ext cx="1031240" cy="50673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字符组成的数组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%5s </a:t>
            </a:r>
            <a:r>
              <a:rPr lang="zh-CN" altLang="en-US">
                <a:sym typeface="+mn-ea"/>
              </a:rPr>
              <a:t>这样</a:t>
            </a:r>
            <a:r>
              <a:rPr lang="zh-CN">
                <a:sym typeface="+mn-ea"/>
              </a:rPr>
              <a:t>只能是编译期常量，可以用</a:t>
            </a:r>
            <a:r>
              <a:rPr lang="en-US" altLang="zh-CN">
                <a:sym typeface="+mn-ea"/>
              </a:rPr>
              <a:t> %*s </a:t>
            </a:r>
            <a:r>
              <a:rPr lang="zh-CN" altLang="en-US">
                <a:sym typeface="+mn-ea"/>
              </a:rPr>
              <a:t>来从参数额外提供一个运行时变量。</a:t>
            </a:r>
            <a:endParaRPr lang="zh-CN" altLang="en-US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0" y="5738495"/>
            <a:ext cx="1031240" cy="50673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41670" y="2703830"/>
            <a:ext cx="5661660" cy="2594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字节的单位：</a:t>
            </a:r>
            <a:r>
              <a:rPr lang="en-US"/>
              <a:t>KB</a:t>
            </a:r>
            <a:r>
              <a:rPr lang="zh-CN" altLang="en-US"/>
              <a:t>，</a:t>
            </a:r>
            <a:r>
              <a:rPr lang="en-US" altLang="zh-CN"/>
              <a:t>MB</a:t>
            </a:r>
            <a:r>
              <a:rPr lang="zh-CN" altLang="en-US"/>
              <a:t>，</a:t>
            </a:r>
            <a:r>
              <a:rPr lang="en-US" altLang="zh-CN"/>
              <a:t>GB</a:t>
            </a:r>
            <a:r>
              <a:rPr lang="zh-CN" altLang="en-US"/>
              <a:t>，</a:t>
            </a:r>
            <a:r>
              <a:rPr lang="en-US" altLang="zh-CN"/>
              <a:t>TB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TODO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14472</Words>
  <Application>WPS Presentation</Application>
  <PresentationFormat>宽屏</PresentationFormat>
  <Paragraphs>873</Paragraphs>
  <Slides>86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9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DroidSansMono Nerd Font</vt:lpstr>
      <vt:lpstr>SimSun</vt:lpstr>
      <vt:lpstr>MathJax_Vector</vt:lpstr>
      <vt:lpstr>Office Theme</vt:lpstr>
      <vt:lpstr>从计算机组成原理看 C++ 数据结构</vt:lpstr>
      <vt:lpstr>PowerPoint 演示文稿</vt:lpstr>
      <vt:lpstr>字节（byte） 和位（bit）有什么区别</vt:lpstr>
      <vt:lpstr>表示更大范围的整数：字（word）</vt:lpstr>
      <vt:lpstr>不同位数的计算机，字（word）的大小也不一样</vt:lpstr>
      <vt:lpstr>整数的表示范围受位数限制</vt:lpstr>
      <vt:lpstr>PowerPoint 演示文稿</vt:lpstr>
      <vt:lpstr>有符号整数vs无符号整数</vt:lpstr>
      <vt:lpstr>字节的单位：KB，MB，GB，TB</vt:lpstr>
      <vt:lpstr>字还被用于表示内存地址</vt:lpstr>
      <vt:lpstr>知识拓展</vt:lpstr>
      <vt:lpstr>lscpu 命令查看处理器相关信息</vt:lpstr>
      <vt:lpstr>C 语言中的整数类型</vt:lpstr>
      <vt:lpstr>C 语言的基础整数类型</vt:lpstr>
      <vt:lpstr>C 语言的基础整数类型</vt:lpstr>
      <vt:lpstr>C 语言的基础整数类型</vt:lpstr>
      <vt:lpstr>无符号整数：unsigned 修饰</vt:lpstr>
      <vt:lpstr>有符号整数：signed 修饰</vt:lpstr>
      <vt:lpstr>字面常量</vt:lpstr>
      <vt:lpstr>标准化的类型：stdint.h</vt:lpstr>
      <vt:lpstr>标准化的类型：stdint.h</vt:lpstr>
      <vt:lpstr>标准化的类型：stdint.h</vt:lpstr>
      <vt:lpstr>intptr_t 和 uintptr_t：自动随系统位数决定大小</vt:lpstr>
      <vt:lpstr>size_t：表示大小的整数类型，其实等价于 uintptr_t</vt:lpstr>
      <vt:lpstr>实验</vt:lpstr>
      <vt:lpstr>有符号整数的小转大：符号扩展</vt:lpstr>
      <vt:lpstr>标准库数学函数</vt:lpstr>
      <vt:lpstr>PowerPoint 演示文稿</vt:lpstr>
      <vt:lpstr>指针的本质究竟是什么？</vt:lpstr>
      <vt:lpstr>理解内存地址的概念</vt:lpstr>
      <vt:lpstr>变量在内存中的存储方式（大端字节序）</vt:lpstr>
      <vt:lpstr>变量在内存中的存储方式（小端字节序）</vt:lpstr>
      <vt:lpstr>大小端之争</vt:lpstr>
      <vt:lpstr>int 类型对应的指针类型：int*</vt:lpstr>
      <vt:lpstr>float 类型对应的指针类型：float*</vt:lpstr>
      <vt:lpstr>能够指向一个变量的指针究竟是什么？</vt:lpstr>
      <vt:lpstr>指针的本质是内存地址</vt:lpstr>
      <vt:lpstr>甚至可以有指向指针的指针：二级指针</vt:lpstr>
      <vt:lpstr>实验：你的电脑是大端还是小端？</vt:lpstr>
      <vt:lpstr>实验：你的电脑是大端还是小端？</vt:lpstr>
      <vt:lpstr>实验：你的电脑是大端还是小端？</vt:lpstr>
      <vt:lpstr>指针的用途举例：用于返回值</vt:lpstr>
      <vt:lpstr>数组的本质究竟是什么？</vt:lpstr>
      <vt:lpstr>数组就是一堆在内存中紧密排列在一起的数</vt:lpstr>
      <vt:lpstr>实验：char 类型数组</vt:lpstr>
      <vt:lpstr>实验：char 类型数组</vt:lpstr>
      <vt:lpstr>实验：char 类型数组</vt:lpstr>
      <vt:lpstr>指向数组其中一个元素的指针</vt:lpstr>
      <vt:lpstr>指向数组其中一个元素的指针</vt:lpstr>
      <vt:lpstr>修改指针指向的地址，使其加 1，会怎么样？</vt:lpstr>
      <vt:lpstr>修改指针指向的地址，使其加 1，会怎么样？</vt:lpstr>
      <vt:lpstr>修改指针指向的地址，使其加 1，会怎么样？</vt:lpstr>
      <vt:lpstr>修改指针指向的地址，使其加 1，会怎么样？</vt:lpstr>
      <vt:lpstr>思想：定长数组可以由首地址指针唯一确定</vt:lpstr>
      <vt:lpstr>把 char 数组的首地址，强制转换为 int 指针来访问会怎样？</vt:lpstr>
      <vt:lpstr>数组作为函数的参数</vt:lpstr>
      <vt:lpstr>PowerPoint 演示文稿</vt:lpstr>
      <vt:lpstr>如果不是固定长度为 4 的数组呢？</vt:lpstr>
      <vt:lpstr>如果不是固定长度为 4 的数组呢？</vt:lpstr>
      <vt:lpstr>使用 malloc 函数：在堆上分配内存</vt:lpstr>
      <vt:lpstr>动态数组作为函数参数？不仅要传首地址，还要传数组长度！</vt:lpstr>
      <vt:lpstr>动态数组作为函数参数？不仅要传首地址，还要传数组长度！</vt:lpstr>
      <vt:lpstr>PowerPoint 演示文稿</vt:lpstr>
      <vt:lpstr>如果把想要的是 int 数组呢？</vt:lpstr>
      <vt:lpstr>如果把想要的是 int 数组呢？</vt:lpstr>
      <vt:lpstr>如果把想要的是 int 数组呢？</vt:lpstr>
      <vt:lpstr>如果想要的是 short 数组呢？</vt:lpstr>
      <vt:lpstr>如果想要的是任意类型的数组呢？</vt:lpstr>
      <vt:lpstr>如果想要的是任意类型的数组呢？</vt:lpstr>
      <vt:lpstr>字符串的本质究竟是什么？</vt:lpstr>
      <vt:lpstr>函数需要输入或输出数组？分类讨论</vt:lpstr>
      <vt:lpstr>函数需要输入或输出数组？分类讨论</vt:lpstr>
      <vt:lpstr>函数需要输入或输出数组？分类讨论</vt:lpstr>
      <vt:lpstr>函数需要输入或输出数组？分类讨论</vt:lpstr>
      <vt:lpstr>PowerPoint 演示文稿</vt:lpstr>
      <vt:lpstr>错误典型：返回栈上数组的地址</vt:lpstr>
      <vt:lpstr>解决：使用 malloc 或者 new 在堆上分配数组</vt:lpstr>
      <vt:lpstr>PowerPoint 演示文稿</vt:lpstr>
      <vt:lpstr>C 语言特性：声明为 T [] 类型的参数，实际上是 T * 类型</vt:lpstr>
      <vt:lpstr>PowerPoint 演示文稿</vt:lpstr>
      <vt:lpstr>数组作为函数的参数与返回</vt:lpstr>
      <vt:lpstr>PowerPoint 演示文稿</vt:lpstr>
      <vt:lpstr>字符串常量</vt:lpstr>
      <vt:lpstr>字符常量其实就是对应的 ASCII 码</vt:lpstr>
      <vt:lpstr>PowerPoint 演示文稿</vt:lpstr>
      <vt:lpstr>字符组成的数组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255</cp:revision>
  <dcterms:created xsi:type="dcterms:W3CDTF">2022-03-25T08:44:48Z</dcterms:created>
  <dcterms:modified xsi:type="dcterms:W3CDTF">2022-03-25T08:44:48Z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