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53"/>
  </p:handoutMasterIdLst>
  <p:sldIdLst>
    <p:sldId id="256" r:id="rId3"/>
    <p:sldId id="263" r:id="rId4"/>
    <p:sldId id="258" r:id="rId5"/>
    <p:sldId id="262" r:id="rId6"/>
    <p:sldId id="264" r:id="rId7"/>
    <p:sldId id="266" r:id="rId8"/>
    <p:sldId id="260" r:id="rId9"/>
    <p:sldId id="259" r:id="rId10"/>
    <p:sldId id="271" r:id="rId11"/>
    <p:sldId id="267" r:id="rId12"/>
    <p:sldId id="268" r:id="rId13"/>
    <p:sldId id="269" r:id="rId14"/>
    <p:sldId id="272" r:id="rId15"/>
    <p:sldId id="270" r:id="rId16"/>
    <p:sldId id="273" r:id="rId17"/>
    <p:sldId id="274" r:id="rId18"/>
    <p:sldId id="275" r:id="rId19"/>
    <p:sldId id="276" r:id="rId20"/>
    <p:sldId id="277" r:id="rId21"/>
    <p:sldId id="278" r:id="rId23"/>
    <p:sldId id="279" r:id="rId24"/>
    <p:sldId id="280" r:id="rId25"/>
    <p:sldId id="283" r:id="rId26"/>
    <p:sldId id="281" r:id="rId27"/>
    <p:sldId id="288" r:id="rId28"/>
    <p:sldId id="289" r:id="rId29"/>
    <p:sldId id="290" r:id="rId30"/>
    <p:sldId id="291" r:id="rId31"/>
    <p:sldId id="292" r:id="rId32"/>
    <p:sldId id="298" r:id="rId33"/>
    <p:sldId id="293" r:id="rId34"/>
    <p:sldId id="294" r:id="rId35"/>
    <p:sldId id="295" r:id="rId36"/>
    <p:sldId id="297" r:id="rId37"/>
    <p:sldId id="304" r:id="rId38"/>
    <p:sldId id="305" r:id="rId39"/>
    <p:sldId id="308" r:id="rId40"/>
    <p:sldId id="309" r:id="rId41"/>
    <p:sldId id="310" r:id="rId42"/>
    <p:sldId id="313" r:id="rId43"/>
    <p:sldId id="314" r:id="rId44"/>
    <p:sldId id="315" r:id="rId45"/>
    <p:sldId id="316" r:id="rId46"/>
    <p:sldId id="317" r:id="rId47"/>
    <p:sldId id="319" r:id="rId48"/>
    <p:sldId id="320" r:id="rId49"/>
    <p:sldId id="321" r:id="rId50"/>
    <p:sldId id="324" r:id="rId51"/>
    <p:sldId id="287" r:id="rId5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1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C++ </a:t>
            </a:r>
            <a:r>
              <a:rPr lang="en-US" altLang="zh-CN"/>
              <a:t>STL </a:t>
            </a:r>
            <a:r>
              <a:rPr lang="zh-CN" altLang="en-US"/>
              <a:t>容器与算法全解析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</a:t>
            </a:r>
            <a:r>
              <a:rPr lang="en-US" altLang="zh-CN">
                <a:sym typeface="+mn-ea"/>
              </a:rPr>
              <a:t>e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0030" y="1825625"/>
            <a:ext cx="5996940" cy="4351655"/>
          </a:xfrm>
        </p:spPr>
        <p:txBody>
          <a:bodyPr/>
          <a:p>
            <a:r>
              <a:rPr lang="en-US" altLang="zh-CN"/>
              <a:t>vector </a:t>
            </a:r>
            <a:r>
              <a:rPr lang="zh-CN" altLang="en-US"/>
              <a:t>的功能是长度可变的数组，他里面的数据存储在堆上。</a:t>
            </a:r>
            <a:endParaRPr lang="zh-CN" altLang="en-US"/>
          </a:p>
          <a:p>
            <a:r>
              <a:rPr lang="en-US" altLang="zh-CN"/>
              <a:t>vector </a:t>
            </a:r>
            <a:r>
              <a:rPr lang="zh-CN" altLang="en-US"/>
              <a:t>是一个模板类，第一个模板参数是数组里元素的类型。</a:t>
            </a:r>
            <a:endParaRPr lang="zh-CN" altLang="en-US"/>
          </a:p>
          <a:p>
            <a:r>
              <a:rPr lang="zh-CN" altLang="en-US"/>
              <a:t>例如，声明一个元素是</a:t>
            </a:r>
            <a:r>
              <a:rPr lang="en-US" altLang="zh-CN"/>
              <a:t> int </a:t>
            </a:r>
            <a:r>
              <a:rPr lang="zh-CN" altLang="en-US"/>
              <a:t>类型的动态数组</a:t>
            </a:r>
            <a:r>
              <a:rPr lang="en-US" altLang="zh-CN"/>
              <a:t> a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87440" y="2474595"/>
            <a:ext cx="4768850" cy="3052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zh-CN" altLang="en-US">
                <a:sym typeface="+mn-ea"/>
              </a:rPr>
              <a:t>构造函数和</a:t>
            </a:r>
            <a:r>
              <a:rPr lang="en-US" altLang="zh-CN">
                <a:sym typeface="+mn-ea"/>
              </a:rPr>
              <a:t> size</a:t>
            </a:r>
            <a:endParaRPr lang="en-US" altLang="zh-CN"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可以在构造时指定初始长度</a:t>
            </a:r>
            <a:r>
              <a:rPr lang="zh-CN"/>
              <a:t>。</a:t>
            </a:r>
            <a:endParaRPr 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explicit vector(size_t n);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例如，要创建一个长度为</a:t>
            </a:r>
            <a:r>
              <a:rPr lang="en-US" altLang="zh-CN"/>
              <a:t> 4 </a:t>
            </a:r>
            <a:r>
              <a:rPr lang="zh-CN" altLang="en-US"/>
              <a:t>的</a:t>
            </a:r>
            <a:r>
              <a:rPr lang="en-US" altLang="zh-CN"/>
              <a:t> int </a:t>
            </a:r>
            <a:r>
              <a:rPr lang="zh-CN" altLang="en-US"/>
              <a:t>型数组：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之后可以通过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 a.size()</a:t>
            </a:r>
            <a:r>
              <a:rPr lang="en-US" altLang="zh-CN"/>
              <a:t> </a:t>
            </a:r>
            <a:r>
              <a:rPr lang="zh-CN" altLang="en-US"/>
              <a:t>获得数组的长度。</a:t>
            </a:r>
            <a:endParaRPr lang="zh-CN" altLang="en-US"/>
          </a:p>
          <a:p>
            <a:r>
              <a:rPr lang="zh-CN" altLang="en-US"/>
              <a:t>比如右边这段代码会得到</a:t>
            </a:r>
            <a:r>
              <a:rPr lang="en-US" altLang="zh-CN"/>
              <a:t> 4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size_t size()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66460" y="1918970"/>
            <a:ext cx="5273040" cy="302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55" y="5266055"/>
            <a:ext cx="41338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en-US" altLang="zh-CN">
                <a:sym typeface="+mn-ea"/>
              </a:rPr>
              <a:t>operator[]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0350" y="1825625"/>
            <a:ext cx="5568950" cy="4351655"/>
          </a:xfrm>
        </p:spPr>
        <p:txBody>
          <a:bodyPr/>
          <a:p>
            <a:r>
              <a:rPr lang="zh-CN" altLang="en-US"/>
              <a:t>要访问</a:t>
            </a:r>
            <a:r>
              <a:rPr lang="en-US" altLang="zh-CN"/>
              <a:t> vector </a:t>
            </a:r>
            <a:r>
              <a:rPr lang="zh-CN" altLang="en-US"/>
              <a:t>里的元素，只需用</a:t>
            </a:r>
            <a:r>
              <a:rPr lang="en-US" altLang="zh-CN"/>
              <a:t> [] </a:t>
            </a:r>
            <a:r>
              <a:rPr lang="zh-CN" altLang="en-US"/>
              <a:t>运算符：</a:t>
            </a:r>
            <a:endParaRPr lang="zh-CN" altLang="en-US"/>
          </a:p>
          <a:p>
            <a:r>
              <a:rPr lang="zh-CN" altLang="en-US">
                <a:sym typeface="+mn-ea"/>
              </a:rPr>
              <a:t>例如</a:t>
            </a:r>
            <a:r>
              <a:rPr lang="en-US" altLang="zh-CN">
                <a:sym typeface="+mn-ea"/>
              </a:rPr>
              <a:t> a[0] </a:t>
            </a:r>
            <a:r>
              <a:rPr lang="zh-CN" altLang="en-US">
                <a:sym typeface="+mn-ea"/>
              </a:rPr>
              <a:t>访问第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个元素（人类的第一个）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 a[1] </a:t>
            </a:r>
            <a:r>
              <a:rPr lang="zh-CN" altLang="en-US"/>
              <a:t>访问第</a:t>
            </a:r>
            <a:r>
              <a:rPr lang="en-US" altLang="zh-CN"/>
              <a:t> 1 </a:t>
            </a:r>
            <a:r>
              <a:rPr lang="zh-CN" altLang="en-US"/>
              <a:t>个元素（人类的第二个）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int const &amp;operator[](size_t i)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695" y="5362575"/>
            <a:ext cx="4095750" cy="1495425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6275" y="1825625"/>
            <a:ext cx="5651500" cy="33889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operator</a:t>
            </a:r>
            <a:r>
              <a:rPr lang="en-US" altLang="zh-CN">
                <a:sym typeface="+mn-ea"/>
              </a:rPr>
              <a:t>[]</a:t>
            </a:r>
            <a:endParaRPr lang="en-US" altLang="zh-CN"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0350" y="1825625"/>
            <a:ext cx="5568950" cy="4351655"/>
          </a:xfrm>
        </p:spPr>
        <p:txBody>
          <a:bodyPr/>
          <a:p>
            <a:r>
              <a:rPr lang="zh-CN">
                <a:sym typeface="+mn-ea"/>
              </a:rPr>
              <a:t>值得注意的是，</a:t>
            </a:r>
            <a:r>
              <a:rPr lang="en-US" altLang="zh-CN">
                <a:sym typeface="+mn-ea"/>
              </a:rPr>
              <a:t>[] </a:t>
            </a:r>
            <a:r>
              <a:rPr lang="zh-CN" altLang="en-US">
                <a:sym typeface="+mn-ea"/>
              </a:rPr>
              <a:t>运算符在索引超出数组大小时并不会直接报错，这是为了性能的考虑。</a:t>
            </a:r>
            <a:endParaRPr lang="zh-CN" altLang="en-US"/>
          </a:p>
          <a:p>
            <a:r>
              <a:rPr lang="zh-CN" altLang="en-US">
                <a:sym typeface="+mn-ea"/>
              </a:rPr>
              <a:t>如果你不小心用</a:t>
            </a:r>
            <a:r>
              <a:rPr lang="en-US" altLang="zh-CN">
                <a:sym typeface="+mn-ea"/>
              </a:rPr>
              <a:t> [] </a:t>
            </a:r>
            <a:r>
              <a:rPr lang="zh-CN" altLang="en-US">
                <a:sym typeface="+mn-ea"/>
              </a:rPr>
              <a:t>访问了越界的索引，可能会覆盖掉别的变量导致程序行为异常，或是访问到操作系统未映射的区域导致奔溃。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int const &amp;operator[](size_t i)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5090" y="5143500"/>
            <a:ext cx="4124325" cy="1714500"/>
          </a:xfrm>
          <a:prstGeom prst="rect">
            <a:avLst/>
          </a:prstGeom>
        </p:spPr>
      </p:pic>
      <p:pic>
        <p:nvPicPr>
          <p:cNvPr id="7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2145" y="1473835"/>
            <a:ext cx="5529580" cy="35096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6665" y="5019040"/>
            <a:ext cx="8395335" cy="1838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en-US" altLang="zh-CN">
                <a:sym typeface="+mn-ea"/>
              </a:rPr>
              <a:t>at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2075" y="1458595"/>
            <a:ext cx="5767070" cy="5179060"/>
          </a:xfrm>
        </p:spPr>
        <p:txBody>
          <a:bodyPr>
            <a:normAutofit lnSpcReduction="20000"/>
          </a:bodyPr>
          <a:p>
            <a:r>
              <a:rPr lang="zh-CN" altLang="en-US"/>
              <a:t>为了防止不小心越界，可以用</a:t>
            </a:r>
            <a:r>
              <a:rPr lang="en-US" altLang="zh-CN"/>
              <a:t> a.at(i) </a:t>
            </a:r>
            <a:r>
              <a:rPr lang="zh-CN" altLang="en-US"/>
              <a:t>替代</a:t>
            </a:r>
            <a:r>
              <a:rPr lang="en-US" altLang="zh-CN"/>
              <a:t> a[i]</a:t>
            </a:r>
            <a:r>
              <a:rPr lang="zh-CN" altLang="en-US"/>
              <a:t>，</a:t>
            </a:r>
            <a:r>
              <a:rPr lang="en-US" altLang="zh-CN"/>
              <a:t>at </a:t>
            </a:r>
            <a:r>
              <a:rPr lang="zh-CN" altLang="en-US"/>
              <a:t>函数会检测索引</a:t>
            </a:r>
            <a:r>
              <a:rPr lang="en-US" altLang="zh-CN"/>
              <a:t> i </a:t>
            </a:r>
            <a:r>
              <a:rPr lang="zh-CN" altLang="en-US"/>
              <a:t>是否越界，如果他发现索引</a:t>
            </a:r>
            <a:r>
              <a:rPr lang="en-US" altLang="zh-CN"/>
              <a:t> i &gt;= a.size() </a:t>
            </a:r>
            <a:r>
              <a:rPr lang="zh-CN" altLang="en-US"/>
              <a:t>则会抛出异常</a:t>
            </a:r>
            <a:r>
              <a:rPr lang="en-US" altLang="zh-CN"/>
              <a:t> std::out_of_range </a:t>
            </a:r>
            <a:r>
              <a:rPr lang="zh-CN" altLang="en-US"/>
              <a:t>让程序提前终止（或者被</a:t>
            </a:r>
            <a:r>
              <a:rPr lang="en-US" altLang="zh-CN"/>
              <a:t> try-catch </a:t>
            </a:r>
            <a:r>
              <a:rPr lang="zh-CN" altLang="en-US"/>
              <a:t>捕获），配合任意一款调试器，就可以很快速地定位到出错点。</a:t>
            </a:r>
            <a:endParaRPr lang="zh-CN" altLang="en-US"/>
          </a:p>
          <a:p>
            <a:r>
              <a:rPr lang="zh-CN" altLang="en-US"/>
              <a:t>不过</a:t>
            </a:r>
            <a:r>
              <a:rPr lang="en-US" altLang="zh-CN"/>
              <a:t> at </a:t>
            </a:r>
            <a:r>
              <a:rPr lang="zh-CN" altLang="en-US"/>
              <a:t>需要额外检测下标是否越界，虽然更安全方便调试，但和</a:t>
            </a:r>
            <a:r>
              <a:rPr lang="en-US" altLang="zh-CN">
                <a:sym typeface="+mn-ea"/>
              </a:rPr>
              <a:t> [] </a:t>
            </a:r>
            <a:r>
              <a:rPr lang="zh-CN" altLang="en-US">
                <a:sym typeface="+mn-ea"/>
              </a:rPr>
              <a:t>相比</a:t>
            </a:r>
            <a:r>
              <a:rPr lang="zh-CN" altLang="en-US"/>
              <a:t>有一定性能损失。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&amp;at(size_t i);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&amp;at(size_t i) const;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9145" y="1624965"/>
            <a:ext cx="5713095" cy="3233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operator[]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at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310" y="1611630"/>
            <a:ext cx="5507990" cy="4780280"/>
          </a:xfrm>
        </p:spPr>
        <p:txBody>
          <a:bodyPr>
            <a:normAutofit lnSpcReduction="20000"/>
          </a:bodyPr>
          <a:p>
            <a:r>
              <a:rPr lang="en-US"/>
              <a:t>[] </a:t>
            </a:r>
            <a:r>
              <a:rPr lang="zh-CN" altLang="en-US"/>
              <a:t>和</a:t>
            </a:r>
            <a:r>
              <a:rPr lang="en-US" altLang="zh-CN"/>
              <a:t> at </a:t>
            </a:r>
            <a:r>
              <a:rPr lang="zh-CN" altLang="en-US"/>
              <a:t>除了可以读取元素，还可以写入。</a:t>
            </a:r>
            <a:endParaRPr lang="zh-CN" altLang="en-US"/>
          </a:p>
          <a:p>
            <a:r>
              <a:rPr lang="zh-CN" altLang="en-US"/>
              <a:t>这是因为他们返回的是元素的引用</a:t>
            </a:r>
            <a:r>
              <a:rPr lang="en-US" altLang="zh-CN"/>
              <a:t> int&amp;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例如给第</a:t>
            </a:r>
            <a:r>
              <a:rPr lang="en-US" altLang="zh-CN"/>
              <a:t> i </a:t>
            </a:r>
            <a:r>
              <a:rPr lang="zh-CN" altLang="en-US"/>
              <a:t>个元素赋值</a:t>
            </a:r>
            <a:r>
              <a:rPr lang="en-US" altLang="zh-CN"/>
              <a:t> val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a[i] = val;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读取第</a:t>
            </a:r>
            <a:r>
              <a:rPr lang="en-US" altLang="zh-CN"/>
              <a:t> i </a:t>
            </a:r>
            <a:r>
              <a:rPr lang="zh-CN" altLang="en-US"/>
              <a:t>个元素并打印：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cout &lt;&lt; a[i] &lt;&lt; endl;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&amp;operator[](size_t i) const noexcept;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91200" y="769620"/>
            <a:ext cx="5561330" cy="4542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611630"/>
            <a:ext cx="5181600" cy="4780280"/>
          </a:xfrm>
        </p:spPr>
        <p:txBody>
          <a:bodyPr>
            <a:normAutofit lnSpcReduction="20000"/>
          </a:bodyPr>
          <a:p>
            <a:r>
              <a:rPr lang="zh-CN"/>
              <a:t>除了先指定大小再一个个构造之外，还可以直接利用初始化列表（</a:t>
            </a:r>
            <a:r>
              <a:rPr lang="en-US" altLang="zh-CN">
                <a:sym typeface="+mn-ea"/>
              </a:rPr>
              <a:t>C++11 </a:t>
            </a:r>
            <a:r>
              <a:rPr lang="zh-CN" altLang="en-US">
                <a:sym typeface="+mn-ea"/>
              </a:rPr>
              <a:t>新特性</a:t>
            </a:r>
            <a:r>
              <a:rPr lang="zh-CN"/>
              <a:t>）在构造时就初始化其中元素的值。</a:t>
            </a:r>
            <a:endParaRPr lang="zh-CN"/>
          </a:p>
          <a:p>
            <a:r>
              <a:rPr lang="zh-CN"/>
              <a:t>例如创建具有</a:t>
            </a:r>
            <a:r>
              <a:rPr lang="en-US" altLang="zh-CN"/>
              <a:t> 6, 1, 7, 4 </a:t>
            </a:r>
            <a:r>
              <a:rPr lang="zh-CN" altLang="en-US"/>
              <a:t>四个元素的</a:t>
            </a:r>
            <a:r>
              <a:rPr lang="en-US" altLang="zh-CN"/>
              <a:t> vector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 = {6, 1, 7, 4};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和刚刚先创建再赋值的方法相比更直观。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33440" y="1685925"/>
            <a:ext cx="5276850" cy="3500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611630"/>
            <a:ext cx="5181600" cy="4780280"/>
          </a:xfrm>
        </p:spPr>
        <p:txBody>
          <a:bodyPr>
            <a:normAutofit lnSpcReduction="20000"/>
          </a:bodyPr>
          <a:p>
            <a:r>
              <a:rPr lang="zh-CN" altLang="en-US"/>
              <a:t>初始化表达式的等号可以写也可以不写：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{6, 1, 7, 4};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a{6, 1, 7, 4};</a:t>
            </a:r>
            <a:endParaRPr lang="en-US" altLang="zh-CN"/>
          </a:p>
          <a:p>
            <a:r>
              <a:rPr lang="zh-CN" altLang="en-US"/>
              <a:t>都是等价的。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5975" y="1611630"/>
            <a:ext cx="5351780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470" y="1459230"/>
            <a:ext cx="5274310" cy="5085080"/>
          </a:xfrm>
        </p:spPr>
        <p:txBody>
          <a:bodyPr>
            <a:normAutofit lnSpcReduction="20000"/>
          </a:bodyPr>
          <a:p>
            <a:r>
              <a:rPr lang="zh-CN" altLang="en-US"/>
              <a:t>注意，这意味着如果用花括号的</a:t>
            </a:r>
            <a:r>
              <a:rPr lang="en-US" altLang="zh-CN"/>
              <a:t> {4} </a:t>
            </a:r>
            <a:r>
              <a:rPr lang="zh-CN" altLang="en-US"/>
              <a:t>初始化：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如果需要长度为</a:t>
            </a:r>
            <a:r>
              <a:rPr lang="en-US" altLang="zh-CN"/>
              <a:t> 4</a:t>
            </a:r>
            <a:r>
              <a:rPr lang="zh-CN" altLang="en-US"/>
              <a:t>，元素全部为</a:t>
            </a:r>
            <a:r>
              <a:rPr lang="en-US" altLang="zh-CN"/>
              <a:t> 0 </a:t>
            </a:r>
            <a:r>
              <a:rPr lang="zh-CN" altLang="en-US"/>
              <a:t>的数组，必须用圆括号</a:t>
            </a:r>
            <a:r>
              <a:rPr lang="en-US" altLang="zh-CN"/>
              <a:t> () </a:t>
            </a:r>
            <a:r>
              <a:rPr lang="zh-CN" altLang="en-US"/>
              <a:t>而不是花括号</a:t>
            </a:r>
            <a:r>
              <a:rPr lang="en-US" altLang="zh-CN"/>
              <a:t> {}</a:t>
            </a:r>
            <a:r>
              <a:rPr lang="zh-CN" altLang="en-US"/>
              <a:t>，这样才能保证调用他的显式（</a:t>
            </a:r>
            <a:r>
              <a:rPr lang="en-US" altLang="zh-CN"/>
              <a:t>explicit</a:t>
            </a:r>
            <a:r>
              <a:rPr lang="zh-CN" altLang="en-US"/>
              <a:t>）构造函数：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78145" y="2561590"/>
            <a:ext cx="6330950" cy="3042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220" y="5944235"/>
            <a:ext cx="411480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" y="1500505"/>
            <a:ext cx="5728970" cy="508508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这在对于只能用花括号初始化的类成员来说，就有很大问题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但还是可以用这种写法强制调用显式构造函数：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vector&lt;int&gt;(4);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12155" y="2209165"/>
            <a:ext cx="5685155" cy="3460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5819775"/>
            <a:ext cx="4152900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标准库五大件：容器（</a:t>
            </a:r>
            <a:r>
              <a:rPr lang="en-US" altLang="zh-CN"/>
              <a:t>container</a:t>
            </a:r>
            <a:r>
              <a:rPr lang="zh-CN"/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094230" y="4620895"/>
            <a:ext cx="85852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87575" y="2743835"/>
            <a:ext cx="10001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" y="1500505"/>
            <a:ext cx="5728970" cy="508508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这在对于只能用花括号初始化的类成员来说，就有很大问题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但还是可以用这种写法强制调用显式构造函数：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vector&lt;int&gt;(4);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27700" y="2176145"/>
            <a:ext cx="5854700" cy="3528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710" y="5895975"/>
            <a:ext cx="4109720" cy="9721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825625"/>
            <a:ext cx="5181600" cy="4351338"/>
          </a:xfrm>
        </p:spPr>
        <p:txBody>
          <a:bodyPr/>
          <a:p>
            <a:r>
              <a:rPr lang="zh-CN" altLang="en-US"/>
              <a:t>添加一个运算符重载用于打印</a:t>
            </a:r>
            <a:r>
              <a:rPr lang="en-US" altLang="zh-CN"/>
              <a:t> vector </a:t>
            </a:r>
            <a:r>
              <a:rPr lang="zh-CN" altLang="en-US"/>
              <a:t>类型。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26715"/>
            <a:ext cx="3106420" cy="280289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7550" y="500380"/>
            <a:ext cx="6121400" cy="58572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774055" cy="4351655"/>
          </a:xfrm>
        </p:spPr>
        <p:txBody>
          <a:bodyPr/>
          <a:p>
            <a:r>
              <a:rPr lang="en-US" altLang="zh-CN"/>
              <a:t>vector </a:t>
            </a:r>
            <a:r>
              <a:rPr lang="zh-CN" altLang="en-US"/>
              <a:t>的这个显式构造函数，默认会把所有元素都初始化为</a:t>
            </a:r>
            <a:r>
              <a:rPr lang="en-US" altLang="zh-CN"/>
              <a:t> 0</a:t>
            </a:r>
            <a:r>
              <a:rPr lang="zh-CN" altLang="en-US"/>
              <a:t>（不必手动去</a:t>
            </a:r>
            <a:r>
              <a:rPr lang="en-US" altLang="zh-CN"/>
              <a:t> memset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如果是其他自定义类，则会调用元素的默认构造函数（例如：数字类型会初始化为</a:t>
            </a:r>
            <a:r>
              <a:rPr lang="en-US" altLang="zh-CN"/>
              <a:t> 0</a:t>
            </a:r>
            <a:r>
              <a:rPr lang="zh-CN" altLang="en-US"/>
              <a:t>，</a:t>
            </a:r>
            <a:r>
              <a:rPr lang="en-US" altLang="zh-CN"/>
              <a:t>string </a:t>
            </a:r>
            <a:r>
              <a:rPr lang="zh-CN" altLang="en-US"/>
              <a:t>会初始化为空字符串，指针类型会初始化为</a:t>
            </a:r>
            <a:r>
              <a:rPr lang="en-US" altLang="zh-CN"/>
              <a:t> nullptr</a:t>
            </a:r>
            <a:r>
              <a:rPr lang="zh-CN" altLang="en-US"/>
              <a:t>）</a:t>
            </a:r>
            <a:endParaRPr 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1790" y="2068195"/>
            <a:ext cx="3741420" cy="3375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5756910"/>
            <a:ext cx="41719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774055" cy="4351655"/>
          </a:xfrm>
        </p:spPr>
        <p:txBody>
          <a:bodyPr/>
          <a:p>
            <a:r>
              <a:rPr lang="zh-CN" altLang="en-US">
                <a:sym typeface="+mn-ea"/>
              </a:rPr>
              <a:t>这个显式构造函数</a:t>
            </a:r>
            <a:r>
              <a:rPr lang="zh-CN"/>
              <a:t>还可以指定第二个参数，这样就可以用</a:t>
            </a:r>
            <a:r>
              <a:rPr lang="en-US" altLang="zh-CN"/>
              <a:t> 0 </a:t>
            </a:r>
            <a:r>
              <a:rPr lang="zh-CN" altLang="en-US"/>
              <a:t>以外的值初始化整个数组了。</a:t>
            </a:r>
            <a:endParaRPr lang="zh-CN" altLang="en-US"/>
          </a:p>
          <a:p>
            <a:r>
              <a:rPr lang="zh-CN" altLang="en-US"/>
              <a:t>比如要创建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233 </a:t>
            </a:r>
            <a:r>
              <a:rPr lang="zh-CN" altLang="en-US"/>
              <a:t>组成的数组就可以写：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a(4, 233);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等价于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 = {233, 233, 233, 233};</a:t>
            </a:r>
            <a:endParaRPr 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n, int const &amp;val);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1130" y="5748020"/>
            <a:ext cx="4143375" cy="6953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0330" y="2238375"/>
            <a:ext cx="4244340" cy="32181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10000"/>
          </a:bodyPr>
          <a:p>
            <a:r>
              <a:rPr lang="zh-CN" altLang="en-US"/>
              <a:t>除了可以在构造函数中指定数组的大小，还可以之后再通过</a:t>
            </a:r>
            <a:r>
              <a:rPr lang="en-US" altLang="zh-CN"/>
              <a:t> resize </a:t>
            </a:r>
            <a:r>
              <a:rPr lang="zh-CN" altLang="en-US"/>
              <a:t>函数设置大小。</a:t>
            </a:r>
            <a:endParaRPr lang="zh-CN" altLang="en-US"/>
          </a:p>
          <a:p>
            <a:r>
              <a:rPr lang="zh-CN" altLang="en-US"/>
              <a:t>这在无法一开始就指定大小的情况下非常方便。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a.resize(4);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08470" y="1078230"/>
            <a:ext cx="3526790" cy="3884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780" y="5354955"/>
            <a:ext cx="4916805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10000"/>
          </a:bodyPr>
          <a:p>
            <a:r>
              <a:rPr lang="zh-CN"/>
              <a:t>当然，</a:t>
            </a:r>
            <a:r>
              <a:rPr lang="en-US" altLang="zh-CN"/>
              <a:t>resize </a:t>
            </a:r>
            <a:r>
              <a:rPr lang="zh-CN" altLang="en-US"/>
              <a:t>也有一个接受第二参数的重载，他会用这个参数的值填充所有新建的元素。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a(4, 233);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a.resize(4, 233);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, int const &amp;val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9495" y="5314950"/>
            <a:ext cx="4904740" cy="113538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1160" y="1213485"/>
            <a:ext cx="3661410" cy="37757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调用</a:t>
            </a:r>
            <a:r>
              <a:rPr lang="en-US" altLang="zh-CN">
                <a:sym typeface="+mn-ea"/>
              </a:rPr>
              <a:t> resize(n) </a:t>
            </a:r>
            <a:r>
              <a:rPr lang="zh-CN" altLang="en-US">
                <a:sym typeface="+mn-ea"/>
              </a:rPr>
              <a:t>的时候，</a:t>
            </a:r>
            <a:r>
              <a:rPr lang="zh-CN"/>
              <a:t>如果数组里面不足</a:t>
            </a:r>
            <a:r>
              <a:rPr lang="en-US" altLang="zh-CN"/>
              <a:t> n </a:t>
            </a:r>
            <a:r>
              <a:rPr lang="zh-CN" altLang="en-US"/>
              <a:t>个</a:t>
            </a:r>
            <a:r>
              <a:rPr lang="zh-CN"/>
              <a:t>元素，假设是</a:t>
            </a:r>
            <a:r>
              <a:rPr lang="en-US" altLang="zh-CN"/>
              <a:t> m </a:t>
            </a:r>
            <a:r>
              <a:rPr lang="zh-CN" altLang="en-US"/>
              <a:t>个</a:t>
            </a:r>
            <a:r>
              <a:rPr lang="zh-CN"/>
              <a:t>，则他</a:t>
            </a:r>
            <a:r>
              <a:rPr lang="zh-CN" altLang="en-US" b="1"/>
              <a:t>只会用</a:t>
            </a:r>
            <a:r>
              <a:rPr lang="en-US" altLang="zh-CN" b="1"/>
              <a:t> 0 </a:t>
            </a:r>
            <a:r>
              <a:rPr lang="zh-CN" altLang="en-US" b="1"/>
              <a:t>填充新增的</a:t>
            </a:r>
            <a:r>
              <a:rPr lang="en-US" altLang="zh-CN" b="1"/>
              <a:t> n - m </a:t>
            </a:r>
            <a:r>
              <a:rPr lang="zh-CN" altLang="en-US" b="1"/>
              <a:t>个元素</a:t>
            </a:r>
            <a:r>
              <a:rPr lang="zh-CN" altLang="en-US"/>
              <a:t>，前</a:t>
            </a:r>
            <a:r>
              <a:rPr lang="en-US" altLang="zh-CN"/>
              <a:t> m </a:t>
            </a:r>
            <a:r>
              <a:rPr lang="zh-CN" altLang="en-US"/>
              <a:t>个元素会保持不变。</a:t>
            </a:r>
            <a:endParaRPr 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a.resize(4);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0, 0};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9840" y="5368925"/>
            <a:ext cx="4464050" cy="9842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9895" y="1853565"/>
            <a:ext cx="3583940" cy="31515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调用</a:t>
            </a:r>
            <a:r>
              <a:rPr lang="en-US" altLang="zh-CN">
                <a:sym typeface="+mn-ea"/>
              </a:rPr>
              <a:t> resize(n) </a:t>
            </a:r>
            <a:r>
              <a:rPr lang="zh-CN" altLang="en-US">
                <a:sym typeface="+mn-ea"/>
              </a:rPr>
              <a:t>的时候，</a:t>
            </a:r>
            <a:r>
              <a:rPr lang="zh-CN">
                <a:sym typeface="+mn-ea"/>
              </a:rPr>
              <a:t>如果数组已有超过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</a:t>
            </a:r>
            <a:r>
              <a:rPr lang="zh-CN">
                <a:sym typeface="+mn-ea"/>
              </a:rPr>
              <a:t>元素，假设是</a:t>
            </a:r>
            <a:r>
              <a:rPr lang="en-US" altLang="zh-CN">
                <a:sym typeface="+mn-ea"/>
              </a:rPr>
              <a:t> m </a:t>
            </a:r>
            <a:r>
              <a:rPr lang="zh-CN" altLang="en-US">
                <a:sym typeface="+mn-ea"/>
              </a:rPr>
              <a:t>个</a:t>
            </a:r>
            <a:r>
              <a:rPr lang="zh-CN">
                <a:sym typeface="+mn-ea"/>
              </a:rPr>
              <a:t>，则他</a:t>
            </a:r>
            <a:r>
              <a:rPr lang="zh-CN" b="1">
                <a:sym typeface="+mn-ea"/>
              </a:rPr>
              <a:t>会删除多出来的</a:t>
            </a:r>
            <a:r>
              <a:rPr lang="en-US" altLang="zh-CN" b="1">
                <a:sym typeface="+mn-ea"/>
              </a:rPr>
              <a:t> m - n </a:t>
            </a:r>
            <a:r>
              <a:rPr lang="zh-CN" altLang="en-US" b="1">
                <a:sym typeface="+mn-ea"/>
              </a:rPr>
              <a:t>个元素</a:t>
            </a:r>
            <a:r>
              <a:rPr lang="zh-CN" altLang="en-US">
                <a:sym typeface="+mn-ea"/>
              </a:rPr>
              <a:t>，前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个元素会保持不变。</a:t>
            </a:r>
            <a:endParaRPr 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3, 4, 5, 6};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a.resize(4);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3, 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1885" y="1861185"/>
            <a:ext cx="4760595" cy="313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5354320"/>
            <a:ext cx="4469130" cy="10534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调用第二个重载</a:t>
            </a:r>
            <a:r>
              <a:rPr lang="en-US" altLang="zh-CN">
                <a:sym typeface="+mn-ea"/>
              </a:rPr>
              <a:t> resize(n, val) </a:t>
            </a:r>
            <a:r>
              <a:rPr lang="zh-CN" altLang="en-US">
                <a:sym typeface="+mn-ea"/>
              </a:rPr>
              <a:t>的时候，</a:t>
            </a:r>
            <a:r>
              <a:rPr lang="zh-CN"/>
              <a:t>如果数组里面不足</a:t>
            </a:r>
            <a:r>
              <a:rPr lang="en-US" altLang="zh-CN"/>
              <a:t> n </a:t>
            </a:r>
            <a:r>
              <a:rPr lang="zh-CN" altLang="en-US"/>
              <a:t>个</a:t>
            </a:r>
            <a:r>
              <a:rPr lang="zh-CN"/>
              <a:t>元素，假设是</a:t>
            </a:r>
            <a:r>
              <a:rPr lang="en-US" altLang="zh-CN"/>
              <a:t> m </a:t>
            </a:r>
            <a:r>
              <a:rPr lang="zh-CN" altLang="en-US"/>
              <a:t>个</a:t>
            </a:r>
            <a:r>
              <a:rPr lang="zh-CN"/>
              <a:t>，则他</a:t>
            </a:r>
            <a:r>
              <a:rPr lang="zh-CN" altLang="en-US" b="1"/>
              <a:t>只会用第二个参数</a:t>
            </a:r>
            <a:r>
              <a:rPr lang="en-US" altLang="zh-CN" b="1"/>
              <a:t> val </a:t>
            </a:r>
            <a:r>
              <a:rPr lang="zh-CN" altLang="en-US" b="1"/>
              <a:t>填充新增的</a:t>
            </a:r>
            <a:r>
              <a:rPr lang="en-US" altLang="zh-CN" b="1"/>
              <a:t> n - m </a:t>
            </a:r>
            <a:r>
              <a:rPr lang="zh-CN" altLang="en-US" b="1"/>
              <a:t>个元素</a:t>
            </a:r>
            <a:r>
              <a:rPr lang="zh-CN" altLang="en-US"/>
              <a:t>，前</a:t>
            </a:r>
            <a:r>
              <a:rPr lang="en-US" altLang="zh-CN"/>
              <a:t> m </a:t>
            </a:r>
            <a:r>
              <a:rPr lang="zh-CN" altLang="en-US"/>
              <a:t>个元素会保持不变。</a:t>
            </a:r>
            <a:endParaRPr 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a.resize(4, 233);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233, 233};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n, int const &amp;val);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270" y="5213350"/>
            <a:ext cx="2663825" cy="12954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1975" y="1795780"/>
            <a:ext cx="3319780" cy="32664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调用第二个重载</a:t>
            </a:r>
            <a:r>
              <a:rPr lang="en-US" altLang="zh-CN">
                <a:sym typeface="+mn-ea"/>
              </a:rPr>
              <a:t> resize(n, val) </a:t>
            </a:r>
            <a:r>
              <a:rPr lang="zh-CN" altLang="en-US">
                <a:sym typeface="+mn-ea"/>
              </a:rPr>
              <a:t>的时候</a:t>
            </a:r>
            <a:r>
              <a:rPr lang="zh-CN" altLang="en-US">
                <a:sym typeface="+mn-ea"/>
              </a:rPr>
              <a:t>，</a:t>
            </a:r>
            <a:r>
              <a:rPr lang="zh-CN">
                <a:sym typeface="+mn-ea"/>
              </a:rPr>
              <a:t>如果数组已有超过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</a:t>
            </a:r>
            <a:r>
              <a:rPr lang="zh-CN">
                <a:sym typeface="+mn-ea"/>
              </a:rPr>
              <a:t>元素，假设是</a:t>
            </a:r>
            <a:r>
              <a:rPr lang="en-US" altLang="zh-CN">
                <a:sym typeface="+mn-ea"/>
              </a:rPr>
              <a:t> m </a:t>
            </a:r>
            <a:r>
              <a:rPr lang="zh-CN" altLang="en-US">
                <a:sym typeface="+mn-ea"/>
              </a:rPr>
              <a:t>个</a:t>
            </a:r>
            <a:r>
              <a:rPr lang="zh-CN">
                <a:sym typeface="+mn-ea"/>
              </a:rPr>
              <a:t>，则第二参数</a:t>
            </a:r>
            <a:r>
              <a:rPr lang="en-US" altLang="zh-CN">
                <a:sym typeface="+mn-ea"/>
              </a:rPr>
              <a:t> val </a:t>
            </a:r>
            <a:r>
              <a:rPr lang="zh-CN">
                <a:sym typeface="+mn-ea"/>
              </a:rPr>
              <a:t>会被无视，</a:t>
            </a:r>
            <a:r>
              <a:rPr lang="zh-CN" b="1">
                <a:sym typeface="+mn-ea"/>
              </a:rPr>
              <a:t>删除多出来的</a:t>
            </a:r>
            <a:r>
              <a:rPr lang="en-US" altLang="zh-CN" b="1">
                <a:sym typeface="+mn-ea"/>
              </a:rPr>
              <a:t> m - n </a:t>
            </a:r>
            <a:r>
              <a:rPr lang="zh-CN" altLang="en-US" b="1">
                <a:sym typeface="+mn-ea"/>
              </a:rPr>
              <a:t>个元素</a:t>
            </a:r>
            <a:r>
              <a:rPr lang="zh-CN" altLang="en-US">
                <a:sym typeface="+mn-ea"/>
              </a:rPr>
              <a:t>，前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个元素会保持不变。</a:t>
            </a:r>
            <a:endParaRPr 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3, 4, 5, 6};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a.resize(4, 233);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3, 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n, int const &amp;val);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0" y="5354320"/>
            <a:ext cx="4469130" cy="105346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3710" y="1691640"/>
            <a:ext cx="3496945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标准库五大件：迭代器（</a:t>
            </a:r>
            <a:r>
              <a:rPr lang="en-US" altLang="zh-CN"/>
              <a:t>iterator</a:t>
            </a:r>
            <a:r>
              <a:rPr lang="zh-CN"/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873625" y="4926965"/>
            <a:ext cx="66929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17615" y="4926965"/>
            <a:ext cx="50228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97735" y="2743835"/>
            <a:ext cx="10001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小彭老师的</a:t>
            </a:r>
            <a:r>
              <a:rPr lang="en-US" altLang="zh-CN"/>
              <a:t> IDE </a:t>
            </a:r>
            <a:r>
              <a:rPr lang="zh-CN" altLang="en-US"/>
              <a:t>对</a:t>
            </a:r>
            <a:r>
              <a:rPr lang="en-US" altLang="zh-CN"/>
              <a:t> resize </a:t>
            </a:r>
            <a:r>
              <a:rPr lang="zh-CN" altLang="en-US"/>
              <a:t>的解释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9090" y="2000885"/>
            <a:ext cx="859155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push_back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en-US"/>
              <a:t>vector </a:t>
            </a:r>
            <a:r>
              <a:rPr lang="zh-CN" altLang="en-US"/>
              <a:t>的</a:t>
            </a:r>
            <a:r>
              <a:rPr lang="en-US" altLang="zh-CN"/>
              <a:t> push_back </a:t>
            </a:r>
            <a:r>
              <a:rPr lang="zh-CN" altLang="en-US"/>
              <a:t>函数可以</a:t>
            </a:r>
            <a:r>
              <a:rPr lang="zh-CN" altLang="en-US" b="1"/>
              <a:t>往数组的末尾追加</a:t>
            </a:r>
            <a:r>
              <a:rPr lang="zh-CN" altLang="en-US"/>
              <a:t>一个数。例如：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a.push_back(3);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push_back(int const &amp;val);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push_back(int &amp;&amp;val);  // C++11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起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02070" y="1825625"/>
            <a:ext cx="4565015" cy="2788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795" y="4937760"/>
            <a:ext cx="2870200" cy="14700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pop_back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/>
              <a:t>而</a:t>
            </a:r>
            <a:r>
              <a:rPr lang="en-US" altLang="zh-CN"/>
              <a:t> pop_back </a:t>
            </a:r>
            <a:r>
              <a:rPr lang="zh-CN" altLang="en-US"/>
              <a:t>函数则是和</a:t>
            </a:r>
            <a:r>
              <a:rPr lang="en-US" altLang="zh-CN"/>
              <a:t> push_back </a:t>
            </a:r>
            <a:r>
              <a:rPr lang="zh-CN" altLang="en-US"/>
              <a:t>唱反调，他是</a:t>
            </a:r>
            <a:r>
              <a:rPr lang="zh-CN" altLang="en-US" b="1"/>
              <a:t>在数组的末尾删除</a:t>
            </a:r>
            <a:r>
              <a:rPr lang="zh-CN" altLang="en-US"/>
              <a:t>一个数。例如：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a.pop_back();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pop_back() noexcept;</a:t>
            </a:r>
            <a:endParaRPr lang="zh-CN" alt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34430" y="2178685"/>
            <a:ext cx="4900930" cy="2500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05" y="5066030"/>
            <a:ext cx="2811780" cy="14465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back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/>
              <a:t>要注意的是</a:t>
            </a:r>
            <a:r>
              <a:rPr lang="en-US" altLang="zh-CN"/>
              <a:t> pop_back </a:t>
            </a:r>
            <a:r>
              <a:rPr lang="zh-CN" altLang="en-US"/>
              <a:t>函数的返回类型是</a:t>
            </a:r>
            <a:r>
              <a:rPr lang="en-US" altLang="zh-CN"/>
              <a:t> void</a:t>
            </a:r>
            <a:r>
              <a:rPr lang="zh-CN" altLang="en-US"/>
              <a:t>，也就是没有返回值，如果需要获取删除的值，可以在</a:t>
            </a:r>
            <a:r>
              <a:rPr lang="en-US" altLang="zh-CN"/>
              <a:t> pop_back() </a:t>
            </a:r>
            <a:r>
              <a:rPr lang="zh-CN" altLang="en-US"/>
              <a:t>之前先通过</a:t>
            </a:r>
            <a:r>
              <a:rPr lang="en-US" altLang="zh-CN"/>
              <a:t> back() </a:t>
            </a:r>
            <a:r>
              <a:rPr lang="zh-CN" altLang="en-US" b="1"/>
              <a:t>获取末尾元素的值</a:t>
            </a:r>
            <a:r>
              <a:rPr lang="zh-CN" altLang="en-US"/>
              <a:t>，实现</a:t>
            </a:r>
            <a:r>
              <a:rPr lang="en-US" altLang="zh-CN"/>
              <a:t> pop </a:t>
            </a:r>
            <a:r>
              <a:rPr lang="zh-CN" altLang="en-US"/>
              <a:t>效果。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a.back();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a[a.size() - 1]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&amp;back()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noexcept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&amp;back() const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noexcept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;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6945" y="4948555"/>
            <a:ext cx="2756535" cy="17640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5205" y="1825625"/>
            <a:ext cx="5078095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front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/>
              <a:t>和</a:t>
            </a:r>
            <a:r>
              <a:rPr lang="en-US" altLang="zh-CN"/>
              <a:t> back() </a:t>
            </a:r>
            <a:r>
              <a:rPr lang="zh-CN" altLang="en-US"/>
              <a:t>相对的还有一个</a:t>
            </a:r>
            <a:r>
              <a:rPr lang="en-US" altLang="zh-CN"/>
              <a:t> front()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back() </a:t>
            </a:r>
            <a:r>
              <a:rPr lang="zh-CN" altLang="en-US"/>
              <a:t>返回</a:t>
            </a:r>
            <a:r>
              <a:rPr lang="zh-CN" altLang="en-US" b="1"/>
              <a:t>末尾元素</a:t>
            </a:r>
            <a:r>
              <a:rPr lang="zh-CN" altLang="en-US"/>
              <a:t>的引用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a[a.size() - 1]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front() </a:t>
            </a:r>
            <a:r>
              <a:rPr lang="zh-CN" altLang="en-US"/>
              <a:t>返回</a:t>
            </a:r>
            <a:r>
              <a:rPr lang="zh-CN" altLang="en-US" b="1"/>
              <a:t>首个元素</a:t>
            </a:r>
            <a:r>
              <a:rPr lang="zh-CN" altLang="en-US"/>
              <a:t>的引用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a[0]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a.front();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a[0]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&amp;front() noexcept;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&amp;front() const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noexcept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;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38140" y="2838450"/>
            <a:ext cx="6289040" cy="2014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20" y="4965065"/>
            <a:ext cx="2545080" cy="17513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如果要把右边这个打印的操作封装起来，该怎么做？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23560" y="2875280"/>
            <a:ext cx="5897245" cy="225171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如果要把右边这个打印的操作封装起来，该怎么做？</a:t>
            </a:r>
            <a:endParaRPr lang="zh-CN" altLang="en-US"/>
          </a:p>
          <a:p>
            <a:r>
              <a:rPr lang="zh-CN" altLang="en-US"/>
              <a:t>可以用一个函数来封装打印操作：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print(vector&lt;char&gt; const &amp;a);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89905" y="2240280"/>
            <a:ext cx="5963920" cy="3522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" y="4614545"/>
            <a:ext cx="516890" cy="138811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如果要把右边这个打印的操作封装起来，该怎么做？</a:t>
            </a:r>
            <a:endParaRPr lang="zh-CN" altLang="en-US"/>
          </a:p>
          <a:p>
            <a:r>
              <a:rPr lang="zh-CN" altLang="en-US"/>
              <a:t>可以用一个函数来封装打印操作：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print(vector&lt;char&gt; const &amp;a);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>
                <a:sym typeface="+mn-ea"/>
              </a:rPr>
              <a:t>但是这样的缺点是他只能打印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类型，没法打印</a:t>
            </a:r>
            <a:r>
              <a:rPr lang="en-US" altLang="zh-CN">
                <a:sym typeface="+mn-ea"/>
              </a:rPr>
              <a:t> string </a:t>
            </a:r>
            <a:r>
              <a:rPr lang="zh-CN" altLang="en-US">
                <a:sym typeface="+mn-ea"/>
              </a:rPr>
              <a:t>类型。</a:t>
            </a:r>
            <a:r>
              <a:rPr lang="zh-CN" altLang="en-US">
                <a:sym typeface="+mn-ea"/>
              </a:rPr>
              <a:t>要支持</a:t>
            </a:r>
            <a:r>
              <a:rPr lang="en-US" altLang="zh-CN">
                <a:sym typeface="+mn-ea"/>
              </a:rPr>
              <a:t> string </a:t>
            </a:r>
            <a:r>
              <a:rPr lang="zh-CN" altLang="en-US">
                <a:sym typeface="+mn-ea"/>
              </a:rPr>
              <a:t>只能再写一遍一样的</a:t>
            </a:r>
            <a:r>
              <a:rPr lang="en-US" altLang="zh-CN">
                <a:sym typeface="+mn-ea"/>
              </a:rPr>
              <a:t> print </a:t>
            </a:r>
            <a:r>
              <a:rPr lang="zh-CN" altLang="en-US">
                <a:sym typeface="+mn-ea"/>
              </a:rPr>
              <a:t>函数。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80735" y="2103755"/>
            <a:ext cx="5383530" cy="37947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注意到</a:t>
            </a:r>
            <a:r>
              <a:rPr lang="en-US" altLang="zh-CN"/>
              <a:t> vector </a:t>
            </a:r>
            <a:r>
              <a:rPr lang="zh-CN" altLang="en-US"/>
              <a:t>和</a:t>
            </a:r>
            <a:r>
              <a:rPr lang="en-US" altLang="zh-CN"/>
              <a:t> string </a:t>
            </a:r>
            <a:r>
              <a:rPr lang="zh-CN" altLang="en-US"/>
              <a:t>的底层都是连续的稠密数组，他们都有</a:t>
            </a:r>
            <a:r>
              <a:rPr lang="en-US" altLang="zh-CN"/>
              <a:t> data() </a:t>
            </a:r>
            <a:r>
              <a:rPr lang="zh-CN" altLang="en-US"/>
              <a:t>和</a:t>
            </a:r>
            <a:r>
              <a:rPr lang="en-US" altLang="zh-CN"/>
              <a:t> size() </a:t>
            </a:r>
            <a:r>
              <a:rPr lang="zh-CN" altLang="en-US"/>
              <a:t>函数。</a:t>
            </a:r>
            <a:endParaRPr lang="zh-CN" altLang="en-US"/>
          </a:p>
          <a:p>
            <a:r>
              <a:rPr lang="zh-CN" altLang="en-US"/>
              <a:t>因此可改用</a:t>
            </a:r>
            <a:r>
              <a:rPr lang="zh-CN" altLang="en-US" b="1"/>
              <a:t>首地址指针</a:t>
            </a:r>
            <a:r>
              <a:rPr lang="zh-CN" altLang="en-US"/>
              <a:t>和</a:t>
            </a:r>
            <a:r>
              <a:rPr lang="zh-CN" altLang="en-US" b="1"/>
              <a:t>数组长度</a:t>
            </a:r>
            <a:r>
              <a:rPr lang="zh-CN" altLang="en-US"/>
              <a:t>做参数：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print(char const *a, size_t n);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>
                <a:sym typeface="+mn-ea"/>
              </a:rPr>
              <a:t>这样</a:t>
            </a:r>
            <a:r>
              <a:rPr lang="en-US" altLang="zh-CN">
                <a:sym typeface="+mn-ea"/>
              </a:rPr>
              <a:t> print </a:t>
            </a:r>
            <a:r>
              <a:rPr lang="zh-CN" altLang="en-US">
                <a:sym typeface="+mn-ea"/>
              </a:rPr>
              <a:t>在无需知道容器具体类型的情况下，只用最简单的接口（首地址指针）就完成了遍历和打印的操作。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31205" y="2102485"/>
            <a:ext cx="5482590" cy="379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" y="3615690"/>
            <a:ext cx="26670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使用</a:t>
            </a:r>
            <a:r>
              <a:rPr lang="zh-CN" b="1"/>
              <a:t>指针</a:t>
            </a:r>
            <a:r>
              <a:rPr lang="zh-CN"/>
              <a:t>和</a:t>
            </a:r>
            <a:r>
              <a:rPr lang="zh-CN" b="1"/>
              <a:t>长度</a:t>
            </a:r>
            <a:r>
              <a:rPr lang="zh-CN"/>
              <a:t>做接口的好处是，可以通过给指针加减运算，选择其中一部分连续的元素来打印，而不一定全部打印出来。</a:t>
            </a:r>
            <a:endParaRPr lang="zh-CN"/>
          </a:p>
          <a:p>
            <a:r>
              <a:rPr lang="zh-CN">
                <a:sym typeface="+mn-ea"/>
              </a:rPr>
              <a:t>比如这里我们选择打印</a:t>
            </a:r>
            <a:r>
              <a:rPr lang="zh-CN" b="1">
                <a:sym typeface="+mn-ea"/>
              </a:rPr>
              <a:t>前三个元素</a:t>
            </a:r>
            <a:r>
              <a:rPr lang="zh-CN">
                <a:sym typeface="+mn-ea"/>
              </a:rPr>
              <a:t>（去掉了最后一个元素，但不必用</a:t>
            </a:r>
            <a:r>
              <a:rPr lang="en-US" altLang="zh-CN">
                <a:sym typeface="+mn-ea"/>
              </a:rPr>
              <a:t> pop_back </a:t>
            </a:r>
            <a:r>
              <a:rPr lang="zh-CN" altLang="en-US">
                <a:sym typeface="+mn-ea"/>
              </a:rPr>
              <a:t>修改数组，只要传参数的时候修改一下</a:t>
            </a:r>
            <a:r>
              <a:rPr lang="zh-CN" altLang="en-US" b="1">
                <a:sym typeface="+mn-ea"/>
              </a:rPr>
              <a:t>长度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部分即可</a:t>
            </a:r>
            <a:r>
              <a:rPr lang="zh-CN">
                <a:sym typeface="+mn-ea"/>
              </a:rPr>
              <a:t>）。</a:t>
            </a:r>
            <a:endParaRPr 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05195" y="2470785"/>
            <a:ext cx="5134610" cy="30613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3438525"/>
            <a:ext cx="370840" cy="112649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491855" y="4961255"/>
            <a:ext cx="1440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：算法（</a:t>
            </a:r>
            <a:r>
              <a:rPr lang="en-US" altLang="zh-CN">
                <a:sym typeface="+mn-ea"/>
              </a:rPr>
              <a:t>algorithm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30575" y="4926965"/>
            <a:ext cx="11239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177415" y="3060700"/>
            <a:ext cx="136779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77890" y="2440940"/>
            <a:ext cx="5188585" cy="3120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使用</a:t>
            </a:r>
            <a:r>
              <a:rPr lang="zh-CN" b="1"/>
              <a:t>指针</a:t>
            </a:r>
            <a:r>
              <a:rPr lang="zh-CN"/>
              <a:t>和</a:t>
            </a:r>
            <a:r>
              <a:rPr lang="zh-CN" b="1"/>
              <a:t>长度</a:t>
            </a:r>
            <a:r>
              <a:rPr lang="zh-CN"/>
              <a:t>做接口的好处是，可以通过给指针加减运算，选择其中一部分连续的元素来打印，而不一定全部打印出来。</a:t>
            </a:r>
            <a:endParaRPr lang="zh-CN"/>
          </a:p>
          <a:p>
            <a:r>
              <a:rPr lang="zh-CN">
                <a:sym typeface="+mn-ea"/>
              </a:rPr>
              <a:t>比如这里我们选择打印</a:t>
            </a:r>
            <a:r>
              <a:rPr lang="zh-CN" b="1">
                <a:sym typeface="+mn-ea"/>
              </a:rPr>
              <a:t>后三个元素</a:t>
            </a:r>
            <a:r>
              <a:rPr lang="zh-CN">
                <a:sym typeface="+mn-ea"/>
              </a:rPr>
              <a:t>（去掉了第一个元素，但不必用</a:t>
            </a:r>
            <a:r>
              <a:rPr lang="en-US" altLang="zh-CN">
                <a:sym typeface="+mn-ea"/>
              </a:rPr>
              <a:t> erase </a:t>
            </a:r>
            <a:r>
              <a:rPr lang="zh-CN" altLang="en-US">
                <a:sym typeface="+mn-ea"/>
              </a:rPr>
              <a:t>修改数组，只要传参数的时候同时修改</a:t>
            </a:r>
            <a:r>
              <a:rPr lang="zh-CN" altLang="en-US" b="1">
                <a:sym typeface="+mn-ea"/>
              </a:rPr>
              <a:t>指针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长度</a:t>
            </a:r>
            <a:r>
              <a:rPr lang="zh-CN" altLang="en-US">
                <a:sym typeface="+mn-ea"/>
              </a:rPr>
              <a:t>部分即可</a:t>
            </a:r>
            <a:r>
              <a:rPr lang="zh-CN">
                <a:sym typeface="+mn-ea"/>
              </a:rPr>
              <a:t>）。</a:t>
            </a:r>
            <a:endParaRPr 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910955" y="4940300"/>
            <a:ext cx="1440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198360" y="4940300"/>
            <a:ext cx="1440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3567430"/>
            <a:ext cx="456565" cy="86741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b="1"/>
              <a:t>首地址指针</a:t>
            </a:r>
            <a:r>
              <a:rPr lang="zh-CN"/>
              <a:t>和</a:t>
            </a:r>
            <a:r>
              <a:rPr lang="zh-CN" b="1"/>
              <a:t>数组长度</a:t>
            </a:r>
            <a:r>
              <a:rPr lang="zh-CN"/>
              <a:t>看起来不太对称。</a:t>
            </a:r>
            <a:endParaRPr 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print(char const *begptr, size_t size);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>
                <a:sym typeface="+mn-ea"/>
              </a:rPr>
              <a:t>不妨改用</a:t>
            </a:r>
            <a:r>
              <a:rPr lang="zh-CN" b="1">
                <a:sym typeface="+mn-ea"/>
              </a:rPr>
              <a:t>首地址指针</a:t>
            </a:r>
            <a:r>
              <a:rPr lang="zh-CN">
                <a:sym typeface="+mn-ea"/>
              </a:rPr>
              <a:t>和</a:t>
            </a:r>
            <a:r>
              <a:rPr lang="zh-CN" b="1">
                <a:sym typeface="+mn-ea"/>
              </a:rPr>
              <a:t>尾地址指针</a:t>
            </a:r>
            <a:r>
              <a:rPr lang="zh-CN">
                <a:sym typeface="+mn-ea"/>
              </a:rPr>
              <a:t>如何？</a:t>
            </a:r>
            <a:endParaRPr lang="zh-CN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print(char const *begptr, size_t endptr);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>
                <a:sym typeface="+mn-ea"/>
              </a:rPr>
              <a:t>注意看，我们在</a:t>
            </a:r>
            <a:r>
              <a:rPr lang="en-US" altLang="zh-CN">
                <a:sym typeface="+mn-ea"/>
              </a:rPr>
              <a:t> print </a:t>
            </a:r>
            <a:r>
              <a:rPr lang="zh-CN" altLang="en-US">
                <a:sym typeface="+mn-ea"/>
              </a:rPr>
              <a:t>里也不是用</a:t>
            </a:r>
            <a:r>
              <a:rPr lang="zh-CN" altLang="en-US" b="1">
                <a:sym typeface="+mn-ea"/>
              </a:rPr>
              <a:t>数组下标</a:t>
            </a:r>
            <a:r>
              <a:rPr lang="zh-CN" altLang="en-US">
                <a:sym typeface="+mn-ea"/>
              </a:rPr>
              <a:t>去迭代，而是用</a:t>
            </a:r>
            <a:r>
              <a:rPr lang="zh-CN" altLang="en-US" b="1">
                <a:sym typeface="+mn-ea"/>
              </a:rPr>
              <a:t>指针</a:t>
            </a:r>
            <a:r>
              <a:rPr lang="zh-CN" altLang="en-US">
                <a:sym typeface="+mn-ea"/>
              </a:rPr>
              <a:t>作为迭代变量了。</a:t>
            </a:r>
            <a:endParaRPr 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76620" y="2426335"/>
            <a:ext cx="5783580" cy="3149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472555" y="2886075"/>
            <a:ext cx="50647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3505835"/>
            <a:ext cx="33337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1830070"/>
            <a:ext cx="5793740" cy="3637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迭代器模式：首指针＋</a:t>
            </a:r>
            <a:r>
              <a:rPr lang="zh-CN">
                <a:sym typeface="+mn-ea"/>
              </a:rPr>
              <a:t>尾指针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34820"/>
            <a:ext cx="5181600" cy="4504055"/>
          </a:xfrm>
        </p:spPr>
        <p:txBody>
          <a:bodyPr>
            <a:normAutofit lnSpcReduction="10000"/>
          </a:bodyPr>
          <a:p>
            <a:r>
              <a:rPr lang="zh-CN">
                <a:sym typeface="+mn-ea"/>
              </a:rPr>
              <a:t>改用</a:t>
            </a:r>
            <a:r>
              <a:rPr lang="zh-CN" b="1">
                <a:sym typeface="+mn-ea"/>
              </a:rPr>
              <a:t>首地址指针</a:t>
            </a:r>
            <a:r>
              <a:rPr lang="zh-CN">
                <a:sym typeface="+mn-ea"/>
              </a:rPr>
              <a:t>和</a:t>
            </a:r>
            <a:r>
              <a:rPr lang="zh-CN" b="1">
                <a:sym typeface="+mn-ea"/>
              </a:rPr>
              <a:t>尾地址指针</a:t>
            </a:r>
            <a:r>
              <a:rPr lang="zh-CN">
                <a:sym typeface="+mn-ea"/>
              </a:rPr>
              <a:t>以后，要特别注意一点：</a:t>
            </a:r>
            <a:r>
              <a:rPr lang="zh-CN" b="1">
                <a:sym typeface="+mn-ea"/>
              </a:rPr>
              <a:t>尾地址指针</a:t>
            </a:r>
            <a:r>
              <a:rPr lang="zh-CN">
                <a:sym typeface="+mn-ea"/>
              </a:rPr>
              <a:t>实际上是指向末尾元素再往后后一个元素的指针！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也就是说</a:t>
            </a:r>
            <a:r>
              <a:rPr lang="zh-CN" b="1">
                <a:sym typeface="+mn-ea"/>
              </a:rPr>
              <a:t>尾地址指针</a:t>
            </a:r>
            <a:r>
              <a:rPr lang="zh-CN">
                <a:sym typeface="+mn-ea"/>
              </a:rPr>
              <a:t>所指向的地方是无效的内存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 + a.size()</a:t>
            </a:r>
            <a:r>
              <a:rPr lang="zh-CN">
                <a:sym typeface="+mn-ea"/>
              </a:rPr>
              <a:t>，</a:t>
            </a:r>
            <a:r>
              <a:rPr lang="zh-CN" b="1">
                <a:sym typeface="+mn-ea"/>
              </a:rPr>
              <a:t>尾地址指针减</a:t>
            </a:r>
            <a:r>
              <a:rPr lang="en-US" altLang="zh-CN" b="1">
                <a:sym typeface="+mn-ea"/>
              </a:rPr>
              <a:t>1</a:t>
            </a:r>
            <a:r>
              <a:rPr lang="zh-CN" altLang="en-US">
                <a:sym typeface="+mn-ea"/>
              </a:rPr>
              <a:t>才是真正的末尾元素指针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 + a.size() - 1</a:t>
            </a:r>
            <a:r>
              <a:rPr lang="zh-CN">
                <a:sym typeface="+mn-ea"/>
              </a:rPr>
              <a:t>。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为什么要这样设计？因为如果用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 + a.size() - 1 </a:t>
            </a:r>
            <a:r>
              <a:rPr lang="zh-CN" altLang="en-US">
                <a:sym typeface="+mn-ea"/>
              </a:rPr>
              <a:t>也就是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&amp;a.back()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作为尾地址指针，将无法表示</a:t>
            </a:r>
            <a:r>
              <a:rPr lang="zh-CN" altLang="en-US" b="1">
                <a:sym typeface="+mn-ea"/>
              </a:rPr>
              <a:t>数组长度为</a:t>
            </a:r>
            <a:r>
              <a:rPr lang="en-US" altLang="zh-CN" b="1">
                <a:sym typeface="+mn-ea"/>
              </a:rPr>
              <a:t> 0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的情况。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257925" y="4756785"/>
            <a:ext cx="39916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95" y="5467350"/>
            <a:ext cx="1257300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2112010"/>
            <a:ext cx="6060440" cy="374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迭代器模式：为什么尾指针要往后移动一格？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34820"/>
            <a:ext cx="5181600" cy="450405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而让</a:t>
            </a:r>
            <a:r>
              <a:rPr lang="zh-CN" b="1">
                <a:sym typeface="+mn-ea"/>
              </a:rPr>
              <a:t>尾地址指针</a:t>
            </a:r>
            <a:r>
              <a:rPr lang="zh-CN" altLang="en-US">
                <a:sym typeface="+mn-ea"/>
              </a:rPr>
              <a:t>往后移动一格的设计，使得数组长度为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就是</a:t>
            </a:r>
            <a:r>
              <a:rPr lang="en-US" altLang="zh-CN">
                <a:sym typeface="+mn-ea"/>
              </a:rPr>
              <a:t> begptr == endptr </a:t>
            </a:r>
            <a:r>
              <a:rPr lang="zh-CN" altLang="en-US">
                <a:sym typeface="+mn-ea"/>
              </a:rPr>
              <a:t>的情况，非常容易判断。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更方便的是你可以通过指针的减法运算：</a:t>
            </a:r>
            <a:r>
              <a:rPr lang="en-US" altLang="zh-CN">
                <a:sym typeface="+mn-ea"/>
              </a:rPr>
              <a:t> endptr - begptr </a:t>
            </a:r>
            <a:r>
              <a:rPr lang="zh-CN" altLang="en-US">
                <a:sym typeface="+mn-ea"/>
              </a:rPr>
              <a:t>来算出数组的长度！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for </a:t>
            </a:r>
            <a:r>
              <a:rPr lang="zh-CN" altLang="en-US">
                <a:sym typeface="+mn-ea"/>
              </a:rPr>
              <a:t>循环里也很容易写，判断是否继续循环的条件为</a:t>
            </a:r>
            <a:r>
              <a:rPr lang="en-US" altLang="zh-CN">
                <a:sym typeface="+mn-ea"/>
              </a:rPr>
              <a:t> ptr != endptr </a:t>
            </a:r>
            <a:r>
              <a:rPr lang="zh-CN" altLang="en-US">
                <a:sym typeface="+mn-ea"/>
              </a:rPr>
              <a:t>就行了。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422130" y="2600325"/>
            <a:ext cx="14230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60" y="5172075"/>
            <a:ext cx="2171700" cy="168592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668895" y="4925060"/>
            <a:ext cx="16916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迭代器模式：</a:t>
            </a:r>
            <a:r>
              <a:rPr lang="zh-CN">
                <a:sym typeface="+mn-ea"/>
              </a:rPr>
              <a:t>首指针＋</a:t>
            </a:r>
            <a:r>
              <a:rPr lang="zh-CN">
                <a:sym typeface="+mn-ea"/>
              </a:rPr>
              <a:t>尾指针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34820"/>
            <a:ext cx="5181600" cy="4504055"/>
          </a:xfrm>
        </p:spPr>
        <p:txBody>
          <a:bodyPr>
            <a:normAutofit lnSpcReduction="10000"/>
          </a:bodyPr>
          <a:p>
            <a:r>
              <a:rPr lang="zh-CN">
                <a:sym typeface="+mn-ea"/>
              </a:rPr>
              <a:t>还可以让</a:t>
            </a:r>
            <a:r>
              <a:rPr lang="zh-CN" b="1">
                <a:sym typeface="+mn-ea"/>
              </a:rPr>
              <a:t>首</a:t>
            </a:r>
            <a:r>
              <a:rPr lang="zh-CN" b="1">
                <a:sym typeface="+mn-ea"/>
              </a:rPr>
              <a:t>指针</a:t>
            </a:r>
            <a:r>
              <a:rPr lang="zh-CN">
                <a:sym typeface="+mn-ea"/>
              </a:rPr>
              <a:t>和</a:t>
            </a:r>
            <a:r>
              <a:rPr lang="zh-CN" b="1">
                <a:sym typeface="+mn-ea"/>
              </a:rPr>
              <a:t>尾指针</a:t>
            </a:r>
            <a:r>
              <a:rPr lang="zh-CN">
                <a:sym typeface="+mn-ea"/>
              </a:rPr>
              <a:t>声明为模板参数，这样不论指针是什么类型，都可以使用</a:t>
            </a:r>
            <a:r>
              <a:rPr lang="en-US" altLang="zh-CN">
                <a:sym typeface="+mn-ea"/>
              </a:rPr>
              <a:t> print </a:t>
            </a:r>
            <a:r>
              <a:rPr lang="zh-CN">
                <a:sym typeface="+mn-ea"/>
              </a:rPr>
              <a:t>这个模板函数来打印。</a:t>
            </a:r>
            <a:endParaRPr 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4855" y="1643380"/>
            <a:ext cx="5495290" cy="4716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35" y="3777615"/>
            <a:ext cx="328930" cy="258254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r>
              <a:rPr lang="zh-CN">
                <a:sym typeface="+mn-ea"/>
              </a:rPr>
              <a:t>：</a:t>
            </a:r>
            <a:r>
              <a:rPr lang="zh-CN">
                <a:sym typeface="+mn-ea"/>
              </a:rPr>
              <a:t>首指针＋尾指针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34820"/>
            <a:ext cx="5181600" cy="4504055"/>
          </a:xfrm>
        </p:spPr>
        <p:txBody>
          <a:bodyPr>
            <a:normAutofit lnSpcReduction="10000"/>
          </a:bodyPr>
          <a:p>
            <a:r>
              <a:rPr lang="zh-CN" b="1">
                <a:sym typeface="+mn-ea"/>
              </a:rPr>
              <a:t>首指针</a:t>
            </a:r>
            <a:r>
              <a:rPr lang="zh-CN">
                <a:sym typeface="+mn-ea"/>
              </a:rPr>
              <a:t>和</a:t>
            </a:r>
            <a:r>
              <a:rPr lang="zh-CN" b="1">
                <a:sym typeface="+mn-ea"/>
              </a:rPr>
              <a:t>尾指针</a:t>
            </a:r>
            <a:r>
              <a:rPr lang="zh-CN">
                <a:sym typeface="+mn-ea"/>
              </a:rPr>
              <a:t>的组合的确能胜任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这种连续数组，但是对于</a:t>
            </a:r>
            <a:r>
              <a:rPr lang="en-US" altLang="zh-CN">
                <a:sym typeface="+mn-ea"/>
              </a:rPr>
              <a:t> list </a:t>
            </a:r>
            <a:r>
              <a:rPr lang="zh-CN" altLang="en-US">
                <a:sym typeface="+mn-ea"/>
              </a:rPr>
              <a:t>这种不连续的内存的容器就没辙了。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没错，</a:t>
            </a:r>
            <a:r>
              <a:rPr lang="en-US" altLang="zh-CN">
                <a:sym typeface="+mn-ea"/>
              </a:rPr>
              <a:t>list </a:t>
            </a:r>
            <a:r>
              <a:rPr lang="zh-CN" altLang="en-US">
                <a:sym typeface="+mn-ea"/>
              </a:rPr>
              <a:t>没有</a:t>
            </a:r>
            <a:r>
              <a:rPr lang="en-US" altLang="zh-CN">
                <a:sym typeface="+mn-ea"/>
              </a:rPr>
              <a:t> data() </a:t>
            </a:r>
            <a:r>
              <a:rPr lang="zh-CN" altLang="en-US">
                <a:sym typeface="+mn-ea"/>
              </a:rPr>
              <a:t>这个成员函数，因为他根本就不连续。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960" y="5172075"/>
            <a:ext cx="2171700" cy="16859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9300" y="2400300"/>
            <a:ext cx="6162040" cy="330390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r>
              <a:rPr lang="zh-CN">
                <a:sym typeface="+mn-ea"/>
              </a:rPr>
              <a:t>：</a:t>
            </a:r>
            <a:r>
              <a:rPr lang="zh-CN">
                <a:sym typeface="+mn-ea"/>
              </a:rPr>
              <a:t>首</a:t>
            </a:r>
            <a:r>
              <a:rPr lang="zh-CN">
                <a:sym typeface="+mn-ea"/>
              </a:rPr>
              <a:t>迭代器＋尾迭代器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541145"/>
            <a:ext cx="5181600" cy="489204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然而</a:t>
            </a:r>
            <a:r>
              <a:rPr lang="en-US" altLang="zh-CN">
                <a:sym typeface="+mn-ea"/>
              </a:rPr>
              <a:t> list </a:t>
            </a:r>
            <a:r>
              <a:rPr lang="zh-CN" altLang="en-US">
                <a:sym typeface="+mn-ea"/>
              </a:rPr>
              <a:t>却提供了</a:t>
            </a:r>
            <a:r>
              <a:rPr lang="en-US" altLang="zh-CN">
                <a:sym typeface="+mn-ea"/>
              </a:rPr>
              <a:t> begin()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end() </a:t>
            </a:r>
            <a:r>
              <a:rPr lang="zh-CN" altLang="en-US">
                <a:sym typeface="+mn-ea"/>
              </a:rPr>
              <a:t>函数，他们会返回两个</a:t>
            </a:r>
            <a:r>
              <a:rPr lang="en-US" altLang="zh-CN">
                <a:sym typeface="+mn-ea"/>
              </a:rPr>
              <a:t> list&lt;char&gt;::iterator </a:t>
            </a:r>
            <a:r>
              <a:rPr lang="zh-CN" altLang="en-US">
                <a:sym typeface="+mn-ea"/>
              </a:rPr>
              <a:t>对象。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</a:t>
            </a:r>
            <a:r>
              <a:rPr lang="en-US" altLang="zh-CN">
                <a:sym typeface="+mn-ea"/>
              </a:rPr>
              <a:t> list&lt;char&gt;::iterator </a:t>
            </a:r>
            <a:r>
              <a:rPr lang="zh-CN" altLang="en-US">
                <a:sym typeface="+mn-ea"/>
              </a:rPr>
              <a:t>是一个特殊定义过的类型，其具有</a:t>
            </a:r>
            <a:r>
              <a:rPr lang="en-US" altLang="zh-CN">
                <a:sym typeface="+mn-ea"/>
              </a:rPr>
              <a:t> !=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++ </a:t>
            </a:r>
            <a:r>
              <a:rPr lang="zh-CN" altLang="en-US">
                <a:sym typeface="+mn-ea"/>
              </a:rPr>
              <a:t>以及</a:t>
            </a:r>
            <a:r>
              <a:rPr lang="en-US" altLang="zh-CN">
                <a:sym typeface="+mn-ea"/>
              </a:rPr>
              <a:t> * </a:t>
            </a:r>
            <a:r>
              <a:rPr lang="zh-CN" altLang="en-US">
                <a:sym typeface="+mn-ea"/>
              </a:rPr>
              <a:t>这些</a:t>
            </a:r>
            <a:r>
              <a:rPr lang="zh-CN" altLang="en-US" b="1">
                <a:sym typeface="+mn-ea"/>
              </a:rPr>
              <a:t>运算符的重载</a:t>
            </a:r>
            <a:r>
              <a:rPr lang="zh-CN" altLang="en-US">
                <a:sym typeface="+mn-ea"/>
              </a:rPr>
              <a:t>。所以用起来就像普通的指针一样。而这些运算符重载，却会把</a:t>
            </a:r>
            <a:r>
              <a:rPr lang="en-US" altLang="zh-CN">
                <a:sym typeface="+mn-ea"/>
              </a:rPr>
              <a:t> ++ </a:t>
            </a:r>
            <a:r>
              <a:rPr lang="zh-CN" altLang="en-US">
                <a:sym typeface="+mn-ea"/>
              </a:rPr>
              <a:t>对应到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链表的</a:t>
            </a:r>
            <a:r>
              <a:rPr lang="en-US" altLang="zh-CN">
                <a:sym typeface="+mn-ea"/>
              </a:rPr>
              <a:t> curr = curr-&gt;next </a:t>
            </a:r>
            <a:r>
              <a:rPr lang="zh-CN" altLang="en-US">
                <a:sym typeface="+mn-ea"/>
              </a:rPr>
              <a:t>上。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这样一个用起来就像普通的指针，但内部却通过运算符重载适配不同容器的特殊类，就是</a:t>
            </a:r>
            <a:r>
              <a:rPr lang="zh-CN" altLang="en-US" b="1">
                <a:sym typeface="+mn-ea"/>
              </a:rPr>
              <a:t>迭代器</a:t>
            </a:r>
            <a:r>
              <a:rPr lang="en-US" altLang="zh-CN" b="1">
                <a:sym typeface="+mn-ea"/>
              </a:rPr>
              <a:t>(iterator)</a:t>
            </a:r>
            <a:r>
              <a:rPr lang="zh-CN" altLang="en-US">
                <a:sym typeface="+mn-ea"/>
              </a:rPr>
              <a:t>，迭代器是</a:t>
            </a:r>
            <a:r>
              <a:rPr lang="en-US" altLang="zh-CN">
                <a:sym typeface="+mn-ea"/>
              </a:rPr>
              <a:t> STL </a:t>
            </a:r>
            <a:r>
              <a:rPr lang="zh-CN" altLang="en-US">
                <a:sym typeface="+mn-ea"/>
              </a:rPr>
              <a:t>中</a:t>
            </a:r>
            <a:r>
              <a:rPr lang="zh-CN" altLang="en-US" b="1">
                <a:sym typeface="+mn-ea"/>
              </a:rPr>
              <a:t>容器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算法</a:t>
            </a:r>
            <a:r>
              <a:rPr lang="zh-CN" altLang="en-US">
                <a:sym typeface="+mn-ea"/>
              </a:rPr>
              <a:t>之间的桥梁。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1734820"/>
            <a:ext cx="5913120" cy="4032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" y="3226435"/>
            <a:ext cx="331470" cy="15214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r>
              <a:rPr lang="zh-CN">
                <a:sym typeface="+mn-ea"/>
              </a:rPr>
              <a:t>：</a:t>
            </a:r>
            <a:r>
              <a:rPr lang="zh-CN">
                <a:sym typeface="+mn-ea"/>
              </a:rPr>
              <a:t>首</a:t>
            </a:r>
            <a:r>
              <a:rPr lang="zh-CN">
                <a:sym typeface="+mn-ea"/>
              </a:rPr>
              <a:t>迭代器＋尾迭代器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316990"/>
            <a:ext cx="5538470" cy="534035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如果让小彭老师来写</a:t>
            </a:r>
            <a:r>
              <a:rPr lang="en-US" altLang="zh-CN">
                <a:sym typeface="+mn-ea"/>
              </a:rPr>
              <a:t> list </a:t>
            </a:r>
            <a:r>
              <a:rPr lang="zh-CN" altLang="en-US">
                <a:sym typeface="+mn-ea"/>
              </a:rPr>
              <a:t>容器和他的迭代器，他的内部具体实现可能是这样的。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迭代器的这些运算符，都是约定俗成的，其根本目的在于模仿指针的行为，方便来自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语言的程序员快速上手掌握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标准库。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虽然你也可以用函数名</a:t>
            </a:r>
            <a:r>
              <a:rPr lang="en-US" altLang="zh-CN">
                <a:sym typeface="+mn-ea"/>
              </a:rPr>
              <a:t> gotoNext() 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 ++</a:t>
            </a:r>
            <a:r>
              <a:rPr lang="zh-CN" altLang="en-US">
                <a:sym typeface="+mn-ea"/>
              </a:rPr>
              <a:t>，用</a:t>
            </a:r>
            <a:r>
              <a:rPr lang="en-US" altLang="zh-CN">
                <a:sym typeface="+mn-ea"/>
              </a:rPr>
              <a:t> getElement() 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 *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notReach() 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 !=</a:t>
            </a:r>
            <a:r>
              <a:rPr lang="zh-CN" altLang="en-US">
                <a:sym typeface="+mn-ea"/>
              </a:rPr>
              <a:t>。但是模仿指针行为的这些运算符，已然成为了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事实上的标准，而且也非常直观易懂。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因此所有的用户和库，都会按照这套运算符标准来实现和使用迭代器，节省了各自创立一套规范的成本。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71615" y="-18415"/>
            <a:ext cx="562038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迭代器模式</a:t>
            </a:r>
            <a:r>
              <a:rPr lang="zh-CN">
                <a:sym typeface="+mn-ea"/>
              </a:rPr>
              <a:t>：</a:t>
            </a:r>
            <a:r>
              <a:rPr lang="en-US" altLang="zh-CN">
                <a:sym typeface="+mn-ea"/>
              </a:rPr>
              <a:t>++ </a:t>
            </a:r>
            <a:r>
              <a:rPr lang="zh-CN" altLang="en-US">
                <a:sym typeface="+mn-ea"/>
              </a:rPr>
              <a:t>的前置和后置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顺便宣传一下小彭老师的插件全家桶：</a:t>
            </a:r>
            <a:r>
              <a:rPr lang="en-US" altLang="zh-CN"/>
              <a:t>github.com/archibate/vimrc</a:t>
            </a:r>
            <a:endParaRPr lang="en-US" alt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91630" y="1480820"/>
            <a:ext cx="5171440" cy="489394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8280" y="1584325"/>
            <a:ext cx="6285230" cy="4747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：仿函数（</a:t>
            </a:r>
            <a:r>
              <a:rPr lang="en-US" altLang="zh-CN">
                <a:sym typeface="+mn-ea"/>
              </a:rPr>
              <a:t>functor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809480" y="4926965"/>
            <a:ext cx="11239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994650" y="4926965"/>
            <a:ext cx="9874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8530" y="3377565"/>
            <a:ext cx="144907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：输入输出流（</a:t>
            </a:r>
            <a:r>
              <a:rPr lang="en-US" altLang="zh-CN">
                <a:sym typeface="+mn-ea"/>
              </a:rPr>
              <a:t>stream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54150" y="5253990"/>
            <a:ext cx="122237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890645" y="5253990"/>
            <a:ext cx="122237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28850" y="3684270"/>
            <a:ext cx="115316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侯捷 STL</a:t>
            </a:r>
            <a:r>
              <a:rPr lang="zh-CN" altLang="en-US"/>
              <a:t>：BV1b3411s7pG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0420" y="1229995"/>
            <a:ext cx="7628890" cy="5542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1590" y="1207770"/>
            <a:ext cx="6687820" cy="5587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侯捷 STL</a:t>
            </a:r>
            <a:r>
              <a:rPr lang="zh-CN" altLang="en-US">
                <a:sym typeface="+mn-ea"/>
              </a:rPr>
              <a:t>：BV1b3411s7pG</a:t>
            </a:r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vector </a:t>
            </a:r>
            <a:r>
              <a:rPr lang="zh-CN" altLang="en-US"/>
              <a:t>容器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6610</Words>
  <Application>WPS Presentation</Application>
  <PresentationFormat>宽屏</PresentationFormat>
  <Paragraphs>316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Arial</vt:lpstr>
      <vt:lpstr>SimSun</vt:lpstr>
      <vt:lpstr>Wingdings</vt:lpstr>
      <vt:lpstr>Liberation Sans</vt:lpstr>
      <vt:lpstr>Arial Black</vt:lpstr>
      <vt:lpstr>SimSun</vt:lpstr>
      <vt:lpstr>文泉驿微米黑</vt:lpstr>
      <vt:lpstr>Microsoft YaHei</vt:lpstr>
      <vt:lpstr>Arial Unicode MS</vt:lpstr>
      <vt:lpstr>SimSun</vt:lpstr>
      <vt:lpstr>MathJax_Vector</vt:lpstr>
      <vt:lpstr>Office Theme</vt:lpstr>
      <vt:lpstr>C++ STL 容器与算法全解析</vt:lpstr>
      <vt:lpstr>C++ 标准库五大件：容器（container）</vt:lpstr>
      <vt:lpstr>C++ 标准库五大件：迭代器（iterator）</vt:lpstr>
      <vt:lpstr>C++ 标准库五大件：算法（algorithm）</vt:lpstr>
      <vt:lpstr>C++ 标准库五大件：仿函数（functor）</vt:lpstr>
      <vt:lpstr>C++ 标准库五大件：输入输出流（stream）</vt:lpstr>
      <vt:lpstr>侯捷 STL：BV1b3411s7pG</vt:lpstr>
      <vt:lpstr>侯捷 STL：BV1b3411s7pG</vt:lpstr>
      <vt:lpstr>vector 容器</vt:lpstr>
      <vt:lpstr>vector 容器：构造函数</vt:lpstr>
      <vt:lpstr>vector 容器：构造函数和 size</vt:lpstr>
      <vt:lpstr>vector 容器：operator[]</vt:lpstr>
      <vt:lpstr>vector 容器：operator[]</vt:lpstr>
      <vt:lpstr>vector 容器：at</vt:lpstr>
      <vt:lpstr>vector 容器：operator[] 和 at</vt:lpstr>
      <vt:lpstr>vector 容器：构造函数</vt:lpstr>
      <vt:lpstr>vector 容器：构造函数</vt:lpstr>
      <vt:lpstr>vector 容器：构造函数</vt:lpstr>
      <vt:lpstr>vector 容器：构造函数</vt:lpstr>
      <vt:lpstr>vector 容器：构造函数</vt:lpstr>
      <vt:lpstr>vector 容器</vt:lpstr>
      <vt:lpstr>vector 容器：构造函数</vt:lpstr>
      <vt:lpstr>vector 容器：构造函数</vt:lpstr>
      <vt:lpstr>vector 容器：resize</vt:lpstr>
      <vt:lpstr>vector 容器：resize</vt:lpstr>
      <vt:lpstr>vector 容器：resize</vt:lpstr>
      <vt:lpstr>vector 容器：resize</vt:lpstr>
      <vt:lpstr>vector 容器：resize</vt:lpstr>
      <vt:lpstr>vector 容器：resize</vt:lpstr>
      <vt:lpstr>小彭老师的 IDE 对 resize 的解释</vt:lpstr>
      <vt:lpstr>vector 容器：push_back</vt:lpstr>
      <vt:lpstr>vector 容器：pop_back</vt:lpstr>
      <vt:lpstr>vector 容器：back</vt:lpstr>
      <vt:lpstr>vector 容器：front</vt:lpstr>
      <vt:lpstr>迭代器模式</vt:lpstr>
      <vt:lpstr>迭代器模式</vt:lpstr>
      <vt:lpstr>迭代器模式</vt:lpstr>
      <vt:lpstr>迭代器模式</vt:lpstr>
      <vt:lpstr>迭代器模式</vt:lpstr>
      <vt:lpstr>迭代器模式</vt:lpstr>
      <vt:lpstr>迭代器模式</vt:lpstr>
      <vt:lpstr>迭代器模式：首指针＋尾指针</vt:lpstr>
      <vt:lpstr>迭代器模式：为什么尾指针要往后移动一格？</vt:lpstr>
      <vt:lpstr>迭代器模式：首指针＋尾指针</vt:lpstr>
      <vt:lpstr>迭代器模式：首指针＋尾指针</vt:lpstr>
      <vt:lpstr>迭代器模式：首迭代器＋尾迭代器</vt:lpstr>
      <vt:lpstr>迭代器模式：首迭代器＋尾迭代器</vt:lpstr>
      <vt:lpstr>PowerPoint 演示文稿</vt:lpstr>
      <vt:lpstr>顺便宣传一下小彭老师的插件全家桶：github.com/archibate/vimrc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117</cp:revision>
  <dcterms:created xsi:type="dcterms:W3CDTF">2022-04-15T05:21:51Z</dcterms:created>
  <dcterms:modified xsi:type="dcterms:W3CDTF">2022-04-15T05:21:51Z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