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25"/>
  </p:handoutMasterIdLst>
  <p:sldIdLst>
    <p:sldId id="256" r:id="rId3"/>
    <p:sldId id="277" r:id="rId4"/>
    <p:sldId id="278" r:id="rId5"/>
    <p:sldId id="280" r:id="rId6"/>
    <p:sldId id="283" r:id="rId7"/>
    <p:sldId id="284" r:id="rId8"/>
    <p:sldId id="281" r:id="rId9"/>
    <p:sldId id="282" r:id="rId10"/>
    <p:sldId id="287" r:id="rId11"/>
    <p:sldId id="285" r:id="rId12"/>
    <p:sldId id="257" r:id="rId13"/>
    <p:sldId id="264" r:id="rId14"/>
    <p:sldId id="258" r:id="rId15"/>
    <p:sldId id="261" r:id="rId16"/>
    <p:sldId id="279" r:id="rId18"/>
    <p:sldId id="271" r:id="rId19"/>
    <p:sldId id="260" r:id="rId20"/>
    <p:sldId id="262" r:id="rId21"/>
    <p:sldId id="259" r:id="rId22"/>
    <p:sldId id="270" r:id="rId23"/>
    <p:sldId id="276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2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" y="1322705"/>
            <a:ext cx="11145520" cy="2186940"/>
          </a:xfrm>
        </p:spPr>
        <p:txBody>
          <a:bodyPr>
            <a:normAutofit fontScale="90000"/>
          </a:bodyPr>
          <a:p>
            <a:r>
              <a:rPr lang="zh-CN" altLang="en-US"/>
              <a:t>从计算机组成原理看</a:t>
            </a:r>
            <a:r>
              <a:rPr lang="en-US" altLang="zh-CN"/>
              <a:t> C++ </a:t>
            </a:r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语言中的整数类型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378710" y="4726305"/>
            <a:ext cx="7434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char </a:t>
            </a:r>
            <a:r>
              <a:rPr lang="zh-CN" altLang="en-US"/>
              <a:t>又称字符类型，可以表示一个字符，因而得名。</a:t>
            </a:r>
            <a:endParaRPr lang="zh-CN" altLang="en-US"/>
          </a:p>
          <a:p>
            <a:pPr algn="l"/>
            <a:r>
              <a:rPr lang="en-US" altLang="zh-CN"/>
              <a:t>short </a:t>
            </a:r>
            <a:r>
              <a:rPr lang="zh-CN" altLang="en-US"/>
              <a:t>是短整数类型，大小为</a:t>
            </a:r>
            <a:r>
              <a:rPr lang="en-US" altLang="zh-CN"/>
              <a:t> 16 </a:t>
            </a:r>
            <a:r>
              <a:rPr lang="zh-CN" altLang="en-US"/>
              <a:t>位或者说</a:t>
            </a:r>
            <a:r>
              <a:rPr lang="en-US" altLang="zh-CN"/>
              <a:t> 2 </a:t>
            </a:r>
            <a:r>
              <a:rPr lang="zh-CN" altLang="en-US"/>
              <a:t>字节。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是整数类型，大小为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是超长整数类型，大小为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</a:t>
            </a:r>
            <a:r>
              <a:rPr lang="zh-CN">
                <a:sym typeface="+mn-ea"/>
              </a:rPr>
              <a:t>比较特殊，在</a:t>
            </a:r>
            <a:r>
              <a:rPr lang="en-US" altLang="zh-CN">
                <a:sym typeface="+mn-ea"/>
              </a:rPr>
              <a:t> Unix </a:t>
            </a:r>
            <a:r>
              <a:rPr lang="zh-CN" altLang="en-US">
                <a:sym typeface="+mn-ea"/>
              </a:rPr>
              <a:t>上随系统位数变化，</a:t>
            </a:r>
            <a:r>
              <a:rPr lang="en-US" altLang="zh-CN">
                <a:sym typeface="+mn-ea"/>
              </a:rPr>
              <a:t>Windows </a:t>
            </a:r>
            <a:r>
              <a:rPr lang="zh-CN" altLang="en-US">
                <a:sym typeface="+mn-ea"/>
              </a:rPr>
              <a:t>上始终是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32860" y="4746625"/>
            <a:ext cx="452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此外，有的教材会采用不同的写法，比如：</a:t>
            </a:r>
            <a:endParaRPr lang="zh-CN" altLang="en-US"/>
          </a:p>
          <a:p>
            <a:r>
              <a:rPr lang="en-US" altLang="zh-CN"/>
              <a:t>short int </a:t>
            </a:r>
            <a:r>
              <a:rPr lang="zh-CN" altLang="en-US"/>
              <a:t>和</a:t>
            </a:r>
            <a:r>
              <a:rPr lang="en-US" altLang="zh-CN"/>
              <a:t> short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int </a:t>
            </a:r>
            <a:r>
              <a:rPr lang="zh-CN" altLang="en-US"/>
              <a:t>和</a:t>
            </a:r>
            <a:r>
              <a:rPr lang="en-US" altLang="zh-CN"/>
              <a:t> long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long int </a:t>
            </a:r>
            <a:r>
              <a:rPr lang="zh-CN" altLang="en-US"/>
              <a:t>和</a:t>
            </a:r>
            <a:r>
              <a:rPr lang="en-US" altLang="zh-CN"/>
              <a:t> long long 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语言的基础</a:t>
            </a:r>
            <a:r>
              <a:rPr lang="zh-CN">
                <a:sym typeface="+mn-ea"/>
              </a:rPr>
              <a:t>整数类型</a:t>
            </a:r>
            <a:endParaRPr lang="en-US" alt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23010" y="4685030"/>
            <a:ext cx="9364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注意到</a:t>
            </a:r>
            <a:r>
              <a:rPr lang="en-US" altLang="zh-CN"/>
              <a:t> Unix </a:t>
            </a:r>
            <a:r>
              <a:rPr lang="zh-CN" altLang="en-US"/>
              <a:t>和</a:t>
            </a:r>
            <a:r>
              <a:rPr lang="en-US" altLang="zh-CN"/>
              <a:t> Windows </a:t>
            </a:r>
            <a:r>
              <a:rPr lang="zh-CN" altLang="en-US"/>
              <a:t>关于</a:t>
            </a:r>
            <a:r>
              <a:rPr lang="en-US" altLang="zh-CN"/>
              <a:t> long </a:t>
            </a:r>
            <a:r>
              <a:rPr lang="zh-CN" altLang="en-US"/>
              <a:t>的定义有分歧：</a:t>
            </a:r>
            <a:endParaRPr lang="zh-CN" altLang="en-US"/>
          </a:p>
          <a:p>
            <a:r>
              <a:rPr lang="en-US" altLang="zh-CN"/>
              <a:t>Unix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的大小应该和系统架构位数一样，</a:t>
            </a:r>
            <a:r>
              <a:rPr lang="en-US" altLang="zh-CN"/>
              <a:t>32</a:t>
            </a:r>
            <a:r>
              <a:rPr lang="zh-CN" altLang="en-US"/>
              <a:t>位系统上就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位系统上就</a:t>
            </a:r>
            <a:r>
              <a:rPr lang="en-US" altLang="zh-CN"/>
              <a:t>64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en-US" altLang="zh-CN"/>
              <a:t>Windows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不论</a:t>
            </a:r>
            <a:r>
              <a:rPr lang="en-US" altLang="zh-CN"/>
              <a:t>32</a:t>
            </a:r>
            <a:r>
              <a:rPr lang="zh-CN" altLang="en-US"/>
              <a:t>位系统还是</a:t>
            </a:r>
            <a:r>
              <a:rPr lang="en-US" altLang="zh-CN"/>
              <a:t>64</a:t>
            </a:r>
            <a:r>
              <a:rPr lang="zh-CN" altLang="en-US"/>
              <a:t>位系统都一样应该为</a:t>
            </a:r>
            <a:r>
              <a:rPr lang="en-US" altLang="zh-CN"/>
              <a:t>32</a:t>
            </a:r>
            <a:r>
              <a:rPr lang="zh-CN" altLang="en-US"/>
              <a:t>位，认为这样安全。</a:t>
            </a:r>
            <a:endParaRPr lang="zh-CN" altLang="en-US"/>
          </a:p>
          <a:p>
            <a:r>
              <a:rPr lang="zh-CN" altLang="en-US"/>
              <a:t>因此我们在编写</a:t>
            </a:r>
            <a:r>
              <a:rPr lang="en-US" altLang="zh-CN"/>
              <a:t> C </a:t>
            </a:r>
            <a:r>
              <a:rPr lang="zh-CN" altLang="en-US"/>
              <a:t>语言程序时，应该避免使用</a:t>
            </a:r>
            <a:r>
              <a:rPr lang="en-US" altLang="zh-CN"/>
              <a:t> long </a:t>
            </a:r>
            <a:r>
              <a:rPr lang="zh-CN" altLang="en-US"/>
              <a:t>类型，他会导致你的程序难以跨平台。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 long </a:t>
            </a:r>
            <a:r>
              <a:rPr lang="zh-CN" altLang="en-US"/>
              <a:t>之外的其他类型则没有区别，可以放心使用。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无符号整数：</a:t>
            </a:r>
            <a:r>
              <a:rPr lang="en-US" altLang="zh-CN"/>
              <a:t>unsigned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586990" y="4552950"/>
            <a:ext cx="681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无符号版本的类型不能</a:t>
            </a:r>
            <a:r>
              <a:rPr lang="zh-CN"/>
              <a:t>表示</a:t>
            </a:r>
            <a:r>
              <a:rPr lang="zh-CN" altLang="en-US"/>
              <a:t>负数，但是他在正数的表达范围更大。</a:t>
            </a:r>
            <a:endParaRPr lang="zh-CN" altLang="en-US"/>
          </a:p>
          <a:p>
            <a:pPr algn="l"/>
            <a:r>
              <a:rPr lang="zh-CN" altLang="en-US"/>
              <a:t>此外，有的教材采用不同的写法，比如：</a:t>
            </a:r>
            <a:endParaRPr lang="zh-CN" altLang="en-US"/>
          </a:p>
          <a:p>
            <a:pPr algn="l"/>
            <a:r>
              <a:rPr lang="en-US" altLang="zh-CN"/>
              <a:t>unsigned </a:t>
            </a:r>
            <a:r>
              <a:rPr lang="zh-CN" altLang="en-US"/>
              <a:t>和</a:t>
            </a:r>
            <a:r>
              <a:rPr lang="en-US" altLang="zh-CN"/>
              <a:t> unsigned int </a:t>
            </a:r>
            <a:r>
              <a:rPr lang="zh-CN" altLang="en-US"/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long 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有符号整数：</a:t>
            </a:r>
            <a:r>
              <a:rPr lang="en-US" altLang="zh-CN"/>
              <a:t>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signed 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72160" y="4757420"/>
            <a:ext cx="1064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其实</a:t>
            </a:r>
            <a:r>
              <a:rPr lang="en-US" altLang="zh-CN"/>
              <a:t> C </a:t>
            </a:r>
            <a:r>
              <a:rPr lang="zh-CN" altLang="en-US"/>
              <a:t>语言也有</a:t>
            </a:r>
            <a:r>
              <a:rPr lang="en-US" altLang="zh-CN"/>
              <a:t> signed </a:t>
            </a:r>
            <a:r>
              <a:rPr lang="zh-CN" altLang="en-US"/>
              <a:t>修饰符，但是因为不加默认就是</a:t>
            </a:r>
            <a:r>
              <a:rPr lang="en-US" altLang="zh-CN"/>
              <a:t> signed </a:t>
            </a:r>
            <a:r>
              <a:rPr lang="zh-CN" altLang="en-US"/>
              <a:t>的，所以其实没有使用</a:t>
            </a:r>
            <a:r>
              <a:rPr lang="en-US" altLang="zh-CN"/>
              <a:t> signed </a:t>
            </a:r>
            <a:r>
              <a:rPr lang="zh-CN" altLang="en-US"/>
              <a:t>的必要。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字面常量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在数字后面追加</a:t>
            </a:r>
            <a:r>
              <a:rPr lang="en-US" altLang="zh-CN"/>
              <a:t> U </a:t>
            </a:r>
            <a:r>
              <a:rPr lang="zh-CN" altLang="en-US"/>
              <a:t>和</a:t>
            </a:r>
            <a:r>
              <a:rPr lang="en-US" altLang="zh-CN"/>
              <a:t> L </a:t>
            </a:r>
            <a:r>
              <a:rPr lang="zh-CN" altLang="en-US"/>
              <a:t>可以表示不同类型的字面常量，例如：</a:t>
            </a:r>
            <a:endParaRPr lang="en-US" altLang="zh-CN"/>
          </a:p>
          <a:p>
            <a:r>
              <a:rPr lang="en-US" altLang="zh-CN"/>
              <a:t>32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32L </a:t>
            </a:r>
            <a:r>
              <a:rPr lang="zh-CN" altLang="en-US"/>
              <a:t>是</a:t>
            </a:r>
            <a:r>
              <a:rPr lang="en-US" altLang="zh-CN"/>
              <a:t> long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32U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zh-CN" altLang="en-US"/>
              <a:t>小写也是可以的：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也是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而实际上，尽管主流操作系统上</a:t>
            </a:r>
            <a:r>
              <a:rPr lang="en-US" altLang="zh-CN"/>
              <a:t> int </a:t>
            </a:r>
            <a:r>
              <a:rPr lang="zh-CN" altLang="en-US"/>
              <a:t>都是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位的，</a:t>
            </a:r>
            <a:r>
              <a:rPr lang="en-US" altLang="zh-CN">
                <a:sym typeface="+mn-ea"/>
              </a:rPr>
              <a:t>C</a:t>
            </a:r>
            <a:r>
              <a:rPr lang="zh-CN" altLang="en-US"/>
              <a:t>语言标准并没有规定</a:t>
            </a:r>
            <a:r>
              <a:rPr lang="en-US" altLang="zh-CN"/>
              <a:t> int </a:t>
            </a:r>
            <a:r>
              <a:rPr lang="zh-CN" altLang="en-US"/>
              <a:t>就是</a:t>
            </a:r>
            <a:r>
              <a:rPr lang="en-US" altLang="zh-CN"/>
              <a:t>32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en-US" altLang="zh-CN"/>
              <a:t>int </a:t>
            </a:r>
            <a:r>
              <a:rPr lang="zh-CN" altLang="en-US"/>
              <a:t>甚至可以是</a:t>
            </a:r>
            <a:r>
              <a:rPr lang="en-US" altLang="zh-CN"/>
              <a:t>16</a:t>
            </a:r>
            <a:r>
              <a:rPr lang="zh-CN" altLang="en-US"/>
              <a:t>位的！只不过主流操作系统一致认为是</a:t>
            </a:r>
            <a:r>
              <a:rPr lang="en-US" altLang="zh-CN"/>
              <a:t>32</a:t>
            </a:r>
            <a:r>
              <a:rPr lang="zh-CN" altLang="en-US"/>
              <a:t>位的而已，并不是标准所保证的。</a:t>
            </a:r>
            <a:endParaRPr lang="zh-CN" altLang="en-US"/>
          </a:p>
          <a:p>
            <a:r>
              <a:rPr lang="zh-CN" altLang="en-US"/>
              <a:t>为了解决不同操作系统上对类型定义混乱的问题，</a:t>
            </a:r>
            <a:r>
              <a:rPr lang="en-US" altLang="zh-CN"/>
              <a:t>C</a:t>
            </a:r>
            <a:r>
              <a:rPr lang="zh-CN" altLang="en-US"/>
              <a:t>语言标准引入了</a:t>
            </a:r>
            <a:r>
              <a:rPr lang="en-US" altLang="zh-CN"/>
              <a:t> stdint.h </a:t>
            </a:r>
            <a:r>
              <a:rPr lang="zh-CN" altLang="en-US"/>
              <a:t>这个头文件。</a:t>
            </a:r>
            <a:endParaRPr lang="zh-CN" altLang="en-US"/>
          </a:p>
          <a:p>
            <a:r>
              <a:rPr lang="zh-CN" altLang="en-US"/>
              <a:t>他里面包含一系列类型别名</a:t>
            </a:r>
            <a:r>
              <a:rPr lang="en-US" altLang="zh-CN"/>
              <a:t>(typedef)</a:t>
            </a:r>
            <a:r>
              <a:rPr lang="zh-CN" altLang="en-US"/>
              <a:t>，这些别名保证不论是什么操作系统什么架构，都是固定的大小，例如：</a:t>
            </a:r>
            <a:endParaRPr lang="zh-CN" altLang="en-US"/>
          </a:p>
          <a:p>
            <a:r>
              <a:rPr lang="en-US" altLang="zh-CN"/>
              <a:t>typedef char 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 short 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int 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long long int64_t;</a:t>
            </a:r>
            <a:endParaRPr lang="en-US" altLang="zh-CN">
              <a:sym typeface="+mn-ea"/>
            </a:endParaRPr>
          </a:p>
          <a:p>
            <a:r>
              <a:rPr lang="zh-CN" altLang="en-US"/>
              <a:t>这样不论操作系统对类型的定义如何混乱，这些标准化的类型都是确定的大小。</a:t>
            </a:r>
            <a:endParaRPr lang="zh-CN" altLang="en-US"/>
          </a:p>
          <a:p>
            <a:r>
              <a:rPr lang="zh-CN" altLang="en-US"/>
              <a:t>这就避免了跨平台的麻烦，而且直接他们在类型名字中直接写明了类型的大小，更直观。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除了有符号的</a:t>
            </a:r>
            <a:r>
              <a:rPr lang="en-US" altLang="zh-CN"/>
              <a:t> int32_t </a:t>
            </a:r>
            <a:r>
              <a:rPr lang="zh-CN" altLang="en-US"/>
              <a:t>系列外，也提供了无符号</a:t>
            </a:r>
            <a:r>
              <a:rPr lang="en-US" altLang="zh-CN"/>
              <a:t> uint32_t </a:t>
            </a:r>
            <a:r>
              <a:rPr lang="zh-CN" altLang="en-US"/>
              <a:t>系列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</a:t>
            </a:r>
            <a:r>
              <a:rPr lang="en-US" altLang="zh-CN">
                <a:sym typeface="+mn-ea"/>
              </a:rPr>
              <a:t> char uint8_t;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short uint16_t;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int uint32_t;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unsigned long</a:t>
            </a:r>
            <a:r>
              <a:rPr lang="en-US" altLang="zh-CN">
                <a:sym typeface="+mn-ea"/>
              </a:rPr>
              <a:t> long uint64_t;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标准化的类型：</a:t>
            </a:r>
            <a:r>
              <a:rPr lang="en-US" altLang="zh-CN"/>
              <a:t>stdint.h</a:t>
            </a:r>
            <a:endParaRPr lang="en-US" altLang="zh-CN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是否有符号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字节（</a:t>
            </a:r>
            <a:r>
              <a:rPr lang="en-US" altLang="zh-CN"/>
              <a:t>byte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和位（</a:t>
            </a:r>
            <a:r>
              <a:rPr lang="en-US" altLang="zh-CN"/>
              <a:t>bit</a:t>
            </a:r>
            <a:r>
              <a:rPr lang="zh-CN" altLang="en-US"/>
              <a:t>）有什么区别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1057255" cy="4351655"/>
          </a:xfrm>
        </p:spPr>
        <p:txBody>
          <a:bodyPr/>
          <a:p>
            <a:r>
              <a:rPr lang="zh-CN" altLang="en-US"/>
              <a:t>众所周知，计算机是二进制的，存储的实际上是一个个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的空间称为一个位（</a:t>
            </a:r>
            <a:r>
              <a:rPr lang="en-US" altLang="zh-CN"/>
              <a:t>bit</a:t>
            </a:r>
            <a:r>
              <a:rPr lang="zh-CN" altLang="en-US"/>
              <a:t>），一位可以存储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两个可能的值。</a:t>
            </a:r>
            <a:endParaRPr lang="zh-CN" altLang="en-US"/>
          </a:p>
          <a:p>
            <a:r>
              <a:rPr lang="zh-CN" altLang="en-US"/>
              <a:t>现在的计算机都会把</a:t>
            </a:r>
            <a:r>
              <a:rPr lang="en-US" altLang="zh-CN"/>
              <a:t> 8 </a:t>
            </a:r>
            <a:r>
              <a:rPr lang="zh-CN" altLang="en-US"/>
              <a:t>个位打包成一个字节（</a:t>
            </a:r>
            <a:r>
              <a:rPr lang="en-US" altLang="zh-CN"/>
              <a:t>byte</a:t>
            </a:r>
            <a:r>
              <a:rPr lang="zh-CN" altLang="en-US"/>
              <a:t>），也就是说：</a:t>
            </a:r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字节</a:t>
            </a:r>
            <a:r>
              <a:rPr lang="en-US" altLang="zh-CN" b="1">
                <a:sym typeface="+mn-ea"/>
              </a:rPr>
              <a:t> = 8</a:t>
            </a:r>
            <a:r>
              <a:rPr lang="zh-CN" altLang="en-US" b="1">
                <a:sym typeface="+mn-ea"/>
              </a:rPr>
              <a:t>位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一字节可以表示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区间中所有的值，表示方式如下：</a:t>
            </a:r>
            <a:endParaRPr lang="zh-CN" altLang="en-US"/>
          </a:p>
          <a:p>
            <a:r>
              <a:rPr lang="en-US" altLang="zh-CN"/>
              <a:t>00000000 </a:t>
            </a:r>
            <a:r>
              <a:rPr lang="zh-CN" altLang="en-US"/>
              <a:t>表示</a:t>
            </a:r>
            <a:r>
              <a:rPr lang="en-US" altLang="zh-CN"/>
              <a:t> 0	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	</a:t>
            </a:r>
            <a:r>
              <a:rPr lang="en-US" altLang="zh-CN">
                <a:sym typeface="+mn-ea"/>
              </a:rPr>
              <a:t>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4	00000101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5	00000110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	00000111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252	11111101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253	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字节实际上就是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语言中的</a:t>
            </a:r>
            <a:r>
              <a:rPr lang="en-US" altLang="zh-CN">
                <a:sym typeface="+mn-ea"/>
              </a:rPr>
              <a:t> unsigned char </a:t>
            </a:r>
            <a:r>
              <a:rPr lang="zh-CN" altLang="en-US">
                <a:sym typeface="+mn-ea"/>
              </a:rPr>
              <a:t>类型。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：自动随系统位数决定大小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有时候我们需要把指针的地址值存在整型变量里。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32 </a:t>
            </a:r>
            <a:r>
              <a:rPr lang="zh-CN" altLang="en-US"/>
              <a:t>位平台上的指针是</a:t>
            </a:r>
            <a:r>
              <a:rPr lang="en-US" altLang="zh-CN"/>
              <a:t> 32 </a:t>
            </a:r>
            <a:r>
              <a:rPr lang="zh-CN" altLang="en-US"/>
              <a:t>位，</a:t>
            </a:r>
            <a:r>
              <a:rPr lang="en-US" altLang="zh-CN"/>
              <a:t>64 </a:t>
            </a:r>
            <a:r>
              <a:rPr lang="zh-CN" altLang="en-US"/>
              <a:t>位平台上的指针是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所以是不是需要根据当前平台来判断要使用哪一种代码了？</a:t>
            </a:r>
            <a:endParaRPr lang="zh-CN" altLang="en-US"/>
          </a:p>
          <a:p>
            <a:r>
              <a:rPr lang="zh-CN" altLang="en-US"/>
              <a:t>不需要，可以用自动随系统位数变化的</a:t>
            </a:r>
            <a:r>
              <a:rPr lang="en-US" altLang="zh-CN"/>
              <a:t> 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！</a:t>
            </a:r>
            <a:endParaRPr lang="en-US" altLang="zh-CN"/>
          </a:p>
          <a:p>
            <a:r>
              <a:rPr lang="en-US" altLang="zh-CN"/>
              <a:t>intptr_t </a:t>
            </a:r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位平台上等价于</a:t>
            </a:r>
            <a:r>
              <a:rPr lang="en-US" altLang="zh-CN"/>
              <a:t> int32_t</a:t>
            </a:r>
            <a:r>
              <a:rPr lang="zh-CN" altLang="en-US"/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int64_t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uintptr_t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uint32_t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uint64_t</a:t>
            </a:r>
            <a:endParaRPr lang="en-US" altLang="zh-CN">
              <a:sym typeface="+mn-ea"/>
            </a:endParaRPr>
          </a:p>
          <a:p>
            <a:r>
              <a:rPr lang="zh-CN" altLang="en-US"/>
              <a:t>也就是说：</a:t>
            </a:r>
            <a:r>
              <a:rPr lang="en-US" altLang="zh-CN"/>
              <a:t>sizeof(intptr_t) = sizeof(void *) = sizeof(uintptr_t)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 sizeof(T) </a:t>
            </a:r>
            <a:r>
              <a:rPr lang="zh-CN" altLang="en-US"/>
              <a:t>获取</a:t>
            </a:r>
            <a:r>
              <a:rPr lang="en-US" altLang="zh-CN"/>
              <a:t> T </a:t>
            </a:r>
            <a:r>
              <a:rPr lang="zh-CN" altLang="en-US"/>
              <a:t>类型的字节数。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0" y="3060065"/>
            <a:ext cx="14763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5" y="2217420"/>
            <a:ext cx="60388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表示更大范围的整数：字（</a:t>
            </a:r>
            <a:r>
              <a:rPr lang="en-US" altLang="zh-CN"/>
              <a:t>word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868545"/>
          </a:xfrm>
        </p:spPr>
        <p:txBody>
          <a:bodyPr/>
          <a:p>
            <a:r>
              <a:rPr lang="zh-CN"/>
              <a:t>但是单单一个字节表示的范围还是太有限了，只能表示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的值。</a:t>
            </a:r>
            <a:endParaRPr lang="zh-CN" altLang="en-US"/>
          </a:p>
          <a:p>
            <a:r>
              <a:rPr lang="zh-CN" altLang="en-US"/>
              <a:t>如何扩大表示范围？简单，用两个字节合在一起即可，例如：</a:t>
            </a:r>
            <a:endParaRPr lang="zh-CN" altLang="en-US"/>
          </a:p>
          <a:p>
            <a:r>
              <a:rPr lang="en-US" altLang="zh-CN">
                <a:sym typeface="+mn-ea"/>
              </a:rPr>
              <a:t>00000000-00000000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0		00000000-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00000000-00000010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	00000000-00000011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/>
              <a:t>....</a:t>
            </a:r>
            <a:endParaRPr lang="en-US" altLang="zh-CN"/>
          </a:p>
          <a:p>
            <a:r>
              <a:rPr lang="en-US" altLang="zh-CN">
                <a:sym typeface="+mn-ea"/>
              </a:rPr>
              <a:t>00000000-111111110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	00000000-111111111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256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258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11111111-11111110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65534	11111111-11111111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这就是两个字节合成了一个字（</a:t>
            </a:r>
            <a:r>
              <a:rPr lang="en-US" altLang="zh-CN"/>
              <a:t>word</a:t>
            </a:r>
            <a:r>
              <a:rPr lang="zh-CN" altLang="en-US"/>
              <a:t>），实际上</a:t>
            </a:r>
            <a:r>
              <a:rPr lang="zh-CN"/>
              <a:t>就是</a:t>
            </a:r>
            <a:r>
              <a:rPr lang="en-US" altLang="zh-CN"/>
              <a:t> C </a:t>
            </a:r>
            <a:r>
              <a:rPr lang="zh-CN" altLang="en-US"/>
              <a:t>语言里的</a:t>
            </a:r>
            <a:r>
              <a:rPr lang="en-US" altLang="zh-CN"/>
              <a:t> unsigned short 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不同位数的计算机，字（</a:t>
            </a:r>
            <a:r>
              <a:rPr lang="en-US" altLang="zh-CN"/>
              <a:t>word</a:t>
            </a:r>
            <a:r>
              <a:rPr lang="zh-CN" altLang="en-US"/>
              <a:t>）的大小也不一样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刚刚说把</a:t>
            </a:r>
            <a:r>
              <a:rPr lang="en-US" altLang="zh-CN"/>
              <a:t> 2 </a:t>
            </a:r>
            <a:r>
              <a:rPr lang="zh-CN" altLang="en-US"/>
              <a:t>个字节（</a:t>
            </a:r>
            <a:r>
              <a:rPr lang="en-US" altLang="zh-CN"/>
              <a:t>byte</a:t>
            </a:r>
            <a:r>
              <a:rPr lang="zh-CN" altLang="en-US"/>
              <a:t>）拼成一个字（</a:t>
            </a:r>
            <a:r>
              <a:rPr lang="en-US" altLang="zh-CN"/>
              <a:t>word</a:t>
            </a:r>
            <a:r>
              <a:rPr lang="zh-CN" altLang="en-US"/>
              <a:t>），实际上是</a:t>
            </a:r>
            <a:r>
              <a:rPr lang="en-US" altLang="zh-CN"/>
              <a:t> 16 </a:t>
            </a:r>
            <a:r>
              <a:rPr lang="zh-CN" altLang="en-US"/>
              <a:t>位计算机的做法。</a:t>
            </a:r>
            <a:endParaRPr lang="zh-CN" altLang="en-US"/>
          </a:p>
          <a:p>
            <a:r>
              <a:rPr lang="en-US" altLang="zh-CN"/>
              <a:t>16 </a:t>
            </a:r>
            <a:r>
              <a:rPr lang="zh-CN" altLang="en-US"/>
              <a:t>位计算机得名就是因为他的字由</a:t>
            </a:r>
            <a:r>
              <a:rPr lang="en-US" altLang="zh-CN"/>
              <a:t> 16 </a:t>
            </a:r>
            <a:r>
              <a:rPr lang="zh-CN" altLang="en-US"/>
              <a:t>个位组成，早期的</a:t>
            </a:r>
            <a:r>
              <a:rPr lang="en-US" altLang="zh-CN"/>
              <a:t> 8086 </a:t>
            </a:r>
            <a:r>
              <a:rPr lang="zh-CN" altLang="en-US"/>
              <a:t>系列</a:t>
            </a:r>
            <a:r>
              <a:rPr lang="en-US" altLang="zh-CN"/>
              <a:t> CPU </a:t>
            </a:r>
            <a:r>
              <a:rPr lang="zh-CN" altLang="en-US"/>
              <a:t>就是</a:t>
            </a:r>
            <a:r>
              <a:rPr lang="en-US" altLang="zh-CN"/>
              <a:t> 16 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位计算机上会把</a:t>
            </a:r>
            <a:r>
              <a:rPr lang="en-US" altLang="zh-CN"/>
              <a:t> 4 </a:t>
            </a:r>
            <a:r>
              <a:rPr lang="zh-CN" altLang="en-US"/>
              <a:t>个字节拼成一个字，字由</a:t>
            </a:r>
            <a:r>
              <a:rPr lang="en-US" altLang="zh-CN"/>
              <a:t> 32 </a:t>
            </a:r>
            <a:r>
              <a:rPr lang="zh-CN" altLang="en-US"/>
              <a:t>个位组成。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位计算机上会把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个字节拼成一个字，字由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个位组成。</a:t>
            </a:r>
            <a:endParaRPr lang="zh-CN" altLang="en-US">
              <a:sym typeface="+mn-ea"/>
            </a:endParaRPr>
          </a:p>
          <a:p>
            <a:r>
              <a:rPr lang="zh-CN" altLang="en-US"/>
              <a:t>如今的计算机大多是</a:t>
            </a:r>
            <a:r>
              <a:rPr lang="en-US" altLang="zh-CN"/>
              <a:t> 64 </a:t>
            </a:r>
            <a:r>
              <a:rPr lang="zh-CN" altLang="en-US"/>
              <a:t>位的，一些很老的网吧和学校的机房里偶尔能看见古董级的</a:t>
            </a:r>
            <a:r>
              <a:rPr lang="en-US" altLang="zh-CN"/>
              <a:t> 32 </a:t>
            </a:r>
            <a:r>
              <a:rPr lang="zh-CN" altLang="en-US"/>
              <a:t>位计算机，</a:t>
            </a:r>
            <a:r>
              <a:rPr lang="en-US" altLang="zh-CN"/>
              <a:t>16 </a:t>
            </a:r>
            <a:r>
              <a:rPr lang="zh-CN" altLang="en-US"/>
              <a:t>位计算机则是几乎只能在博物馆里看到了。</a:t>
            </a:r>
            <a:endParaRPr lang="zh-CN" altLang="en-US"/>
          </a:p>
          <a:p>
            <a:r>
              <a:rPr lang="zh-CN" altLang="en-US"/>
              <a:t>字的长度决定了计算机中寄存器的大小，从而</a:t>
            </a:r>
            <a:r>
              <a:rPr lang="zh-CN" altLang="en-US">
                <a:sym typeface="+mn-ea"/>
              </a:rPr>
              <a:t>决定计算机一次能处理多大的整数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32 </a:t>
            </a:r>
            <a:r>
              <a:rPr lang="zh-CN" altLang="en-US"/>
              <a:t>位计算机的寄存器都是</a:t>
            </a:r>
            <a:r>
              <a:rPr lang="en-US" altLang="zh-CN"/>
              <a:t> 32 </a:t>
            </a:r>
            <a:r>
              <a:rPr lang="zh-CN" altLang="en-US"/>
              <a:t>位，因此只能做</a:t>
            </a:r>
            <a:r>
              <a:rPr lang="en-US" altLang="zh-CN"/>
              <a:t> 32 </a:t>
            </a:r>
            <a:r>
              <a:rPr lang="zh-CN" altLang="en-US"/>
              <a:t>位整数的加减乘除，超过</a:t>
            </a:r>
            <a:r>
              <a:rPr lang="en-US" altLang="zh-CN"/>
              <a:t> 32 </a:t>
            </a:r>
            <a:r>
              <a:rPr lang="zh-CN" altLang="en-US"/>
              <a:t>位整数的加减乘除就要用特殊的指令来模拟了。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整数的表示范围受位数限制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8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2^8-1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255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位长的</a:t>
            </a:r>
            <a:r>
              <a:rPr lang="zh-CN" altLang="en-US">
                <a:sym typeface="+mn-ea"/>
              </a:rPr>
              <a:t>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2^16-1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65535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2^32-1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4294967295</a:t>
            </a:r>
            <a:r>
              <a:rPr lang="zh-CN" altLang="en-US">
                <a:sym typeface="+mn-ea"/>
              </a:rPr>
              <a:t>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字节的单位：</a:t>
            </a:r>
            <a:r>
              <a:rPr lang="en-US"/>
              <a:t>KB</a:t>
            </a:r>
            <a:r>
              <a:rPr lang="zh-CN" altLang="en-US"/>
              <a:t>，</a:t>
            </a:r>
            <a:r>
              <a:rPr lang="en-US" altLang="zh-CN"/>
              <a:t>MB</a:t>
            </a:r>
            <a:r>
              <a:rPr lang="zh-CN" altLang="en-US"/>
              <a:t>，</a:t>
            </a:r>
            <a:r>
              <a:rPr lang="en-US" altLang="zh-CN"/>
              <a:t>GB</a:t>
            </a:r>
            <a:r>
              <a:rPr lang="zh-CN" altLang="en-US"/>
              <a:t>，</a:t>
            </a:r>
            <a:r>
              <a:rPr lang="en-US" altLang="zh-CN"/>
              <a:t>TB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字还被用于表示内存地址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字的长度除了决定一次处理的整数大小之外，还决定了能访问的内存地址的范围。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这是因为内存是一维排列的，假如内存容量是</a:t>
            </a:r>
            <a:r>
              <a:rPr lang="en-US" altLang="zh-CN"/>
              <a:t> 65536 </a:t>
            </a:r>
            <a:r>
              <a:rPr lang="zh-CN" altLang="en-US"/>
              <a:t>字节，那所谓的内存地址实际上就是一个从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65535 </a:t>
            </a:r>
            <a:r>
              <a:rPr lang="zh-CN" altLang="en-US"/>
              <a:t>范围的整数，也就是两个字节组成的字。</a:t>
            </a:r>
            <a:endParaRPr lang="zh-CN" altLang="en-US"/>
          </a:p>
          <a:p>
            <a:r>
              <a:rPr lang="zh-CN" altLang="en-US"/>
              <a:t>处理器去读写内存的时候靠的是寄存器提供的地址，因此寄存器的大小（也就是字的大小）决定了他能读写的内存大小，例如：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/>
              <a:t>寄存器只能存储</a:t>
            </a:r>
            <a:r>
              <a:rPr lang="en-US" altLang="zh-CN"/>
              <a:t> 16 </a:t>
            </a:r>
            <a:r>
              <a:rPr lang="zh-CN" altLang="en-US"/>
              <a:t>位，他只能访问</a:t>
            </a:r>
            <a:r>
              <a:rPr lang="en-US" altLang="zh-CN"/>
              <a:t> 65536 </a:t>
            </a:r>
            <a:r>
              <a:rPr lang="zh-CN" altLang="en-US"/>
              <a:t>字节（</a:t>
            </a:r>
            <a:r>
              <a:rPr lang="en-US" altLang="zh-CN"/>
              <a:t>64 KB</a:t>
            </a:r>
            <a:r>
              <a:rPr lang="zh-CN" altLang="en-US"/>
              <a:t>）的内存。</a:t>
            </a:r>
            <a:endParaRPr lang="zh-CN" altLang="en-US"/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>
                <a:sym typeface="+mn-ea"/>
              </a:rPr>
              <a:t>寄存器只能存储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位，他只能访问</a:t>
            </a:r>
            <a:r>
              <a:rPr lang="en-US" altLang="zh-CN">
                <a:sym typeface="+mn-ea"/>
              </a:rPr>
              <a:t> 4 GB </a:t>
            </a:r>
            <a:r>
              <a:rPr lang="zh-CN" altLang="en-US">
                <a:sym typeface="+mn-ea"/>
              </a:rPr>
              <a:t>的内存。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位计算机的寄存器能存储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位，他理论上能访问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</a:t>
            </a:r>
            <a:r>
              <a:rPr lang="en-US" altLang="zh-CN">
                <a:sym typeface="+mn-ea"/>
              </a:rPr>
              <a:t>B </a:t>
            </a:r>
            <a:r>
              <a:rPr lang="zh-CN" altLang="en-US">
                <a:sym typeface="+mn-ea"/>
              </a:rPr>
              <a:t>的内存！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因此，如果你的电脑内存超过了</a:t>
            </a:r>
            <a:r>
              <a:rPr lang="en-US" altLang="zh-CN">
                <a:sym typeface="+mn-ea"/>
              </a:rPr>
              <a:t> 4 GB</a:t>
            </a:r>
            <a:r>
              <a:rPr lang="zh-CN" altLang="en-US">
                <a:sym typeface="+mn-ea"/>
              </a:rPr>
              <a:t>，那肯定是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位电脑不用说了。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位计算机理论上能访问如此大量的内存，虽然目前看来是用不到。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知识拓展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虽然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位计算机的寄存器能处理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位的整数，</a:t>
            </a:r>
            <a:r>
              <a:rPr lang="zh-CN" altLang="en-US"/>
              <a:t>实际上的内存地址并没有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实际上地址的高</a:t>
            </a:r>
            <a:r>
              <a:rPr lang="en-US" altLang="zh-CN"/>
              <a:t> 16 </a:t>
            </a:r>
            <a:r>
              <a:rPr lang="zh-CN" altLang="en-US"/>
              <a:t>位始终和第</a:t>
            </a:r>
            <a:r>
              <a:rPr lang="en-US" altLang="zh-CN"/>
              <a:t> 48 </a:t>
            </a:r>
            <a:r>
              <a:rPr lang="zh-CN" altLang="en-US"/>
              <a:t>位一致（符号扩展），也就是虚拟地址空间只有</a:t>
            </a:r>
            <a:r>
              <a:rPr lang="en-US" altLang="zh-CN"/>
              <a:t> 48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而经过</a:t>
            </a:r>
            <a:r>
              <a:rPr lang="en-US" altLang="zh-CN"/>
              <a:t> MMU </a:t>
            </a:r>
            <a:r>
              <a:rPr lang="zh-CN" altLang="en-US"/>
              <a:t>映射后实际给内存的地址只有</a:t>
            </a:r>
            <a:r>
              <a:rPr lang="en-US" altLang="zh-CN"/>
              <a:t> 39 </a:t>
            </a:r>
            <a:r>
              <a:rPr lang="zh-CN" altLang="en-US"/>
              <a:t>位，因此如今的</a:t>
            </a:r>
            <a:r>
              <a:rPr lang="en-US" altLang="zh-CN"/>
              <a:t> x64 </a:t>
            </a:r>
            <a:r>
              <a:rPr lang="zh-CN" altLang="en-US"/>
              <a:t>架构实际上只能访问</a:t>
            </a:r>
            <a:r>
              <a:rPr lang="en-US" altLang="zh-CN"/>
              <a:t> 512GB </a:t>
            </a:r>
            <a:r>
              <a:rPr lang="zh-CN" altLang="en-US"/>
              <a:t>内存，如果插了超过这个大小的内存条他也不会认出来。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16 </a:t>
            </a:r>
            <a:r>
              <a:rPr lang="zh-CN" altLang="en-US"/>
              <a:t>位计算机实际上能通过额外的段寄存器访问到</a:t>
            </a:r>
            <a:r>
              <a:rPr lang="en-US" altLang="zh-CN"/>
              <a:t> 20 </a:t>
            </a:r>
            <a:r>
              <a:rPr lang="zh-CN" altLang="en-US"/>
              <a:t>位的内存地址（</a:t>
            </a:r>
            <a:r>
              <a:rPr lang="en-US" altLang="zh-CN"/>
              <a:t>1MB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32 </a:t>
            </a:r>
            <a:r>
              <a:rPr lang="zh-CN" altLang="en-US"/>
              <a:t>位计算机还能通过</a:t>
            </a:r>
            <a:r>
              <a:rPr lang="en-US" altLang="zh-CN"/>
              <a:t> PAE </a:t>
            </a:r>
            <a:r>
              <a:rPr lang="zh-CN" altLang="en-US"/>
              <a:t>技术（物理地址扩展）访问到</a:t>
            </a:r>
            <a:r>
              <a:rPr lang="en-US" altLang="zh-CN"/>
              <a:t> 36 </a:t>
            </a:r>
            <a:r>
              <a:rPr lang="zh-CN" altLang="en-US"/>
              <a:t>位的内存地址（</a:t>
            </a:r>
            <a:r>
              <a:rPr lang="en-US" altLang="zh-CN"/>
              <a:t>64GB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64 </a:t>
            </a:r>
            <a:r>
              <a:rPr lang="zh-CN" altLang="en-US"/>
              <a:t>位计算机反而是因为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TB </a:t>
            </a:r>
            <a:r>
              <a:rPr lang="zh-CN" altLang="en-US"/>
              <a:t>太大，内存地址被阉割到了</a:t>
            </a:r>
            <a:r>
              <a:rPr lang="en-US" altLang="zh-CN"/>
              <a:t> 39 </a:t>
            </a:r>
            <a:r>
              <a:rPr lang="zh-CN" altLang="en-US"/>
              <a:t>位（</a:t>
            </a:r>
            <a:r>
              <a:rPr lang="en-US" altLang="zh-CN"/>
              <a:t>512GB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64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位计算机：小丑竟是我自己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lscpu </a:t>
            </a:r>
            <a:r>
              <a:rPr lang="zh-CN" altLang="en-US"/>
              <a:t>命令查看处理器相关信息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0095" y="1734185"/>
            <a:ext cx="7749540" cy="4533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4840</Words>
  <Application>WPS Presentation</Application>
  <PresentationFormat>宽屏</PresentationFormat>
  <Paragraphs>454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DroidSansMono Nerd Font</vt:lpstr>
      <vt:lpstr>Office Theme</vt:lpstr>
      <vt:lpstr>重新认识 C/C++ 基础类型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 语言的基础整数类型</vt:lpstr>
      <vt:lpstr>C 语言的基础整数类型</vt:lpstr>
      <vt:lpstr>C 语言的基础整数类型</vt:lpstr>
      <vt:lpstr>无符号整数：unsigned 修饰</vt:lpstr>
      <vt:lpstr>无符号整数：unsigned 修饰</vt:lpstr>
      <vt:lpstr>字面常量</vt:lpstr>
      <vt:lpstr>标准化的类型：stdint.h</vt:lpstr>
      <vt:lpstr>标准化的类型：stdint.h</vt:lpstr>
      <vt:lpstr>标准化的类型：stdint.h</vt:lpstr>
      <vt:lpstr>intptr_t 和 uintptr_t：自动随系统位数决定大小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83</cp:revision>
  <dcterms:created xsi:type="dcterms:W3CDTF">2022-03-20T07:38:32Z</dcterms:created>
  <dcterms:modified xsi:type="dcterms:W3CDTF">2022-03-20T07:38:32Z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