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36"/>
  </p:handoutMasterIdLst>
  <p:sldIdLst>
    <p:sldId id="256" r:id="rId3"/>
    <p:sldId id="277" r:id="rId4"/>
    <p:sldId id="278" r:id="rId5"/>
    <p:sldId id="280" r:id="rId6"/>
    <p:sldId id="283" r:id="rId7"/>
    <p:sldId id="284" r:id="rId8"/>
    <p:sldId id="281" r:id="rId9"/>
    <p:sldId id="282" r:id="rId10"/>
    <p:sldId id="287" r:id="rId11"/>
    <p:sldId id="285" r:id="rId12"/>
    <p:sldId id="257" r:id="rId13"/>
    <p:sldId id="264" r:id="rId14"/>
    <p:sldId id="258" r:id="rId15"/>
    <p:sldId id="261" r:id="rId16"/>
    <p:sldId id="279" r:id="rId18"/>
    <p:sldId id="271" r:id="rId19"/>
    <p:sldId id="260" r:id="rId20"/>
    <p:sldId id="262" r:id="rId21"/>
    <p:sldId id="259" r:id="rId22"/>
    <p:sldId id="270" r:id="rId23"/>
    <p:sldId id="300" r:id="rId24"/>
    <p:sldId id="276" r:id="rId25"/>
    <p:sldId id="303" r:id="rId26"/>
    <p:sldId id="307" r:id="rId27"/>
    <p:sldId id="308" r:id="rId28"/>
    <p:sldId id="309" r:id="rId29"/>
    <p:sldId id="310" r:id="rId30"/>
    <p:sldId id="313" r:id="rId31"/>
    <p:sldId id="314" r:id="rId32"/>
    <p:sldId id="316" r:id="rId33"/>
    <p:sldId id="315" r:id="rId34"/>
    <p:sldId id="317" r:id="rId3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47"/>
        <p:guide pos="389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handoutMaster" Target="handoutMasters/handoutMaster1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3240" y="1322705"/>
            <a:ext cx="11145520" cy="2186940"/>
          </a:xfrm>
        </p:spPr>
        <p:txBody>
          <a:bodyPr>
            <a:normAutofit fontScale="90000"/>
          </a:bodyPr>
          <a:p>
            <a:r>
              <a:rPr lang="zh-CN" altLang="en-US"/>
              <a:t>从计算机组成原理看</a:t>
            </a:r>
            <a:r>
              <a:rPr lang="en-US" altLang="zh-CN"/>
              <a:t> C++ </a:t>
            </a:r>
            <a:r>
              <a:rPr lang="zh-CN" altLang="en-US"/>
              <a:t>数据结构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>
                <a:sym typeface="+mn-ea"/>
              </a:rPr>
              <a:t>by </a:t>
            </a:r>
            <a:r>
              <a:rPr lang="zh-CN" altLang="en-US">
                <a:sym typeface="+mn-ea"/>
              </a:rPr>
              <a:t>彭于斌（</a:t>
            </a:r>
            <a:r>
              <a:rPr lang="en-US" altLang="zh-CN">
                <a:sym typeface="+mn-ea"/>
              </a:rPr>
              <a:t>@archibate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  <a:p>
            <a:r>
              <a:rPr lang="zh-CN" altLang="en-US">
                <a:sym typeface="+mn-ea"/>
              </a:rPr>
              <a:t>往期录播：https://www.bilibili.com/video/BV1fa411r7zp</a:t>
            </a:r>
            <a:endParaRPr lang="zh-CN" altLang="en-US"/>
          </a:p>
          <a:p>
            <a:r>
              <a:rPr lang="zh-CN" altLang="en-US">
                <a:sym typeface="+mn-ea"/>
              </a:rPr>
              <a:t>课程</a:t>
            </a:r>
            <a:r>
              <a:rPr lang="en-US" altLang="zh-CN">
                <a:sym typeface="+mn-ea"/>
              </a:rPr>
              <a:t>PPT</a:t>
            </a:r>
            <a:r>
              <a:rPr lang="zh-CN" altLang="en-US">
                <a:sym typeface="+mn-ea"/>
              </a:rPr>
              <a:t>和代码：https://github.com/parallel101/course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 </a:t>
            </a:r>
            <a:r>
              <a:rPr lang="zh-CN" altLang="en-US"/>
              <a:t>语言中的整数类型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 </a:t>
            </a:r>
            <a:r>
              <a:rPr lang="zh-CN" altLang="en-US"/>
              <a:t>语言的基础</a:t>
            </a:r>
            <a:r>
              <a:rPr lang="zh-CN"/>
              <a:t>整数类型</a:t>
            </a:r>
            <a:endParaRPr lang="zh-CN"/>
          </a:p>
        </p:txBody>
      </p:sp>
      <p:graphicFrame>
        <p:nvGraphicFramePr>
          <p:cNvPr id="6" name="Content Placeholder 5"/>
          <p:cNvGraphicFramePr/>
          <p:nvPr>
            <p:ph idx="1"/>
          </p:nvPr>
        </p:nvGraphicFramePr>
        <p:xfrm>
          <a:off x="647700" y="1825625"/>
          <a:ext cx="10515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Unix 32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Unix 64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Windows 32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Windows 64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char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 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8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8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8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short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long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long long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2378710" y="4726305"/>
            <a:ext cx="74345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char </a:t>
            </a:r>
            <a:r>
              <a:rPr lang="zh-CN" altLang="en-US"/>
              <a:t>又称字符类型，可以表示一个字符，因而得名。</a:t>
            </a:r>
            <a:endParaRPr lang="zh-CN" altLang="en-US"/>
          </a:p>
          <a:p>
            <a:pPr algn="l"/>
            <a:r>
              <a:rPr lang="en-US" altLang="zh-CN"/>
              <a:t>short </a:t>
            </a:r>
            <a:r>
              <a:rPr lang="zh-CN" altLang="en-US"/>
              <a:t>是短整数类型，大小为</a:t>
            </a:r>
            <a:r>
              <a:rPr lang="en-US" altLang="zh-CN"/>
              <a:t> 16 </a:t>
            </a:r>
            <a:r>
              <a:rPr lang="zh-CN" altLang="en-US"/>
              <a:t>位或者说</a:t>
            </a:r>
            <a:r>
              <a:rPr lang="en-US" altLang="zh-CN"/>
              <a:t> 2 </a:t>
            </a:r>
            <a:r>
              <a:rPr lang="zh-CN" altLang="en-US"/>
              <a:t>字节。</a:t>
            </a:r>
            <a:endParaRPr lang="zh-CN" altLang="en-US"/>
          </a:p>
          <a:p>
            <a:pPr algn="l"/>
            <a:r>
              <a:rPr lang="en-US" altLang="zh-CN">
                <a:sym typeface="+mn-ea"/>
              </a:rPr>
              <a:t>int </a:t>
            </a:r>
            <a:r>
              <a:rPr lang="zh-CN" altLang="en-US">
                <a:sym typeface="+mn-ea"/>
              </a:rPr>
              <a:t>是整数类型，大小为</a:t>
            </a:r>
            <a:r>
              <a:rPr lang="en-US" altLang="zh-CN">
                <a:sym typeface="+mn-ea"/>
              </a:rPr>
              <a:t> 32 </a:t>
            </a:r>
            <a:r>
              <a:rPr lang="zh-CN" altLang="en-US">
                <a:sym typeface="+mn-ea"/>
              </a:rPr>
              <a:t>位或者说</a:t>
            </a:r>
            <a:r>
              <a:rPr lang="en-US" altLang="zh-CN">
                <a:sym typeface="+mn-ea"/>
              </a:rPr>
              <a:t> 4 </a:t>
            </a:r>
            <a:r>
              <a:rPr lang="zh-CN" altLang="en-US">
                <a:sym typeface="+mn-ea"/>
              </a:rPr>
              <a:t>字节。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long long </a:t>
            </a:r>
            <a:r>
              <a:rPr lang="zh-CN" altLang="en-US">
                <a:sym typeface="+mn-ea"/>
              </a:rPr>
              <a:t>是超长整数类型，大小为</a:t>
            </a:r>
            <a:r>
              <a:rPr lang="en-US" altLang="zh-CN">
                <a:sym typeface="+mn-ea"/>
              </a:rPr>
              <a:t> 64 </a:t>
            </a:r>
            <a:r>
              <a:rPr lang="zh-CN" altLang="en-US">
                <a:sym typeface="+mn-ea"/>
              </a:rPr>
              <a:t>位或者说</a:t>
            </a:r>
            <a:r>
              <a:rPr lang="en-US" altLang="zh-CN">
                <a:sym typeface="+mn-ea"/>
              </a:rPr>
              <a:t> 8 </a:t>
            </a:r>
            <a:r>
              <a:rPr lang="zh-CN" altLang="en-US">
                <a:sym typeface="+mn-ea"/>
              </a:rPr>
              <a:t>字节。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long </a:t>
            </a:r>
            <a:r>
              <a:rPr lang="zh-CN">
                <a:sym typeface="+mn-ea"/>
              </a:rPr>
              <a:t>比较特殊，在</a:t>
            </a:r>
            <a:r>
              <a:rPr lang="en-US" altLang="zh-CN">
                <a:sym typeface="+mn-ea"/>
              </a:rPr>
              <a:t> Unix </a:t>
            </a:r>
            <a:r>
              <a:rPr lang="zh-CN" altLang="en-US">
                <a:sym typeface="+mn-ea"/>
              </a:rPr>
              <a:t>上随系统位数变化，</a:t>
            </a:r>
            <a:r>
              <a:rPr lang="en-US" altLang="zh-CN">
                <a:sym typeface="+mn-ea"/>
              </a:rPr>
              <a:t>Windows </a:t>
            </a:r>
            <a:r>
              <a:rPr lang="zh-CN" altLang="en-US">
                <a:sym typeface="+mn-ea"/>
              </a:rPr>
              <a:t>上始终是</a:t>
            </a:r>
            <a:r>
              <a:rPr lang="en-US" altLang="zh-CN">
                <a:sym typeface="+mn-ea"/>
              </a:rPr>
              <a:t> 32 </a:t>
            </a:r>
            <a:r>
              <a:rPr lang="zh-CN" altLang="en-US">
                <a:sym typeface="+mn-ea"/>
              </a:rPr>
              <a:t>位。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 </a:t>
            </a:r>
            <a:r>
              <a:rPr lang="zh-CN" altLang="en-US"/>
              <a:t>语言的基础</a:t>
            </a:r>
            <a:r>
              <a:rPr lang="zh-CN"/>
              <a:t>整数类型</a:t>
            </a:r>
            <a:endParaRPr lang="zh-CN"/>
          </a:p>
        </p:txBody>
      </p:sp>
      <p:graphicFrame>
        <p:nvGraphicFramePr>
          <p:cNvPr id="6" name="Content Placeholder 5"/>
          <p:cNvGraphicFramePr/>
          <p:nvPr>
            <p:ph idx="1"/>
          </p:nvPr>
        </p:nvGraphicFramePr>
        <p:xfrm>
          <a:off x="647700" y="1825625"/>
          <a:ext cx="10515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Unix 32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Unix 64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Windows 32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Windows 64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char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 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8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8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8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short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long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long long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3832860" y="4746625"/>
            <a:ext cx="4526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此外，有的教材会采用不同的写法，比如：</a:t>
            </a:r>
            <a:endParaRPr lang="zh-CN" altLang="en-US"/>
          </a:p>
          <a:p>
            <a:r>
              <a:rPr lang="en-US" altLang="zh-CN"/>
              <a:t>short int </a:t>
            </a:r>
            <a:r>
              <a:rPr lang="zh-CN" altLang="en-US"/>
              <a:t>和</a:t>
            </a:r>
            <a:r>
              <a:rPr lang="en-US" altLang="zh-CN"/>
              <a:t> short </a:t>
            </a:r>
            <a:r>
              <a:rPr lang="zh-CN" altLang="en-US"/>
              <a:t>等价</a:t>
            </a:r>
            <a:endParaRPr lang="zh-CN" altLang="en-US"/>
          </a:p>
          <a:p>
            <a:r>
              <a:rPr lang="en-US" altLang="zh-CN"/>
              <a:t>long int </a:t>
            </a:r>
            <a:r>
              <a:rPr lang="zh-CN" altLang="en-US"/>
              <a:t>和</a:t>
            </a:r>
            <a:r>
              <a:rPr lang="en-US" altLang="zh-CN"/>
              <a:t> long </a:t>
            </a:r>
            <a:r>
              <a:rPr lang="zh-CN" altLang="en-US"/>
              <a:t>等价</a:t>
            </a:r>
            <a:endParaRPr lang="zh-CN" altLang="en-US"/>
          </a:p>
          <a:p>
            <a:r>
              <a:rPr lang="en-US" altLang="zh-CN"/>
              <a:t>long long int </a:t>
            </a:r>
            <a:r>
              <a:rPr lang="zh-CN" altLang="en-US"/>
              <a:t>和</a:t>
            </a:r>
            <a:r>
              <a:rPr lang="en-US" altLang="zh-CN"/>
              <a:t> long long </a:t>
            </a:r>
            <a:r>
              <a:rPr lang="zh-CN" altLang="en-US"/>
              <a:t>等价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C </a:t>
            </a:r>
            <a:r>
              <a:rPr lang="zh-CN" altLang="en-US">
                <a:sym typeface="+mn-ea"/>
              </a:rPr>
              <a:t>语言的基础</a:t>
            </a:r>
            <a:r>
              <a:rPr lang="zh-CN">
                <a:sym typeface="+mn-ea"/>
              </a:rPr>
              <a:t>整数类型</a:t>
            </a:r>
            <a:endParaRPr lang="en-US" altLang="zh-CN"/>
          </a:p>
        </p:txBody>
      </p:sp>
      <p:graphicFrame>
        <p:nvGraphicFramePr>
          <p:cNvPr id="6" name="Content Placeholder 5"/>
          <p:cNvGraphicFramePr/>
          <p:nvPr>
            <p:ph idx="1"/>
          </p:nvPr>
        </p:nvGraphicFramePr>
        <p:xfrm>
          <a:off x="647700" y="1825625"/>
          <a:ext cx="10515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Unix 32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Unix 64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Windows 32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Windows 64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char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 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8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8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8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short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long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位</a:t>
                      </a:r>
                      <a:endParaRPr lang="zh-CN" altLang="en-US" sz="1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位</a:t>
                      </a:r>
                      <a:endParaRPr lang="zh-CN" altLang="en-US" sz="1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long long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1223010" y="4685030"/>
            <a:ext cx="93649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注意到</a:t>
            </a:r>
            <a:r>
              <a:rPr lang="en-US" altLang="zh-CN"/>
              <a:t> Unix </a:t>
            </a:r>
            <a:r>
              <a:rPr lang="zh-CN" altLang="en-US"/>
              <a:t>和</a:t>
            </a:r>
            <a:r>
              <a:rPr lang="en-US" altLang="zh-CN"/>
              <a:t> Windows </a:t>
            </a:r>
            <a:r>
              <a:rPr lang="zh-CN" altLang="en-US"/>
              <a:t>关于</a:t>
            </a:r>
            <a:r>
              <a:rPr lang="en-US" altLang="zh-CN"/>
              <a:t> long </a:t>
            </a:r>
            <a:r>
              <a:rPr lang="zh-CN" altLang="en-US"/>
              <a:t>的定义有分歧：</a:t>
            </a:r>
            <a:endParaRPr lang="zh-CN" altLang="en-US"/>
          </a:p>
          <a:p>
            <a:r>
              <a:rPr lang="en-US" altLang="zh-CN"/>
              <a:t>Unix </a:t>
            </a:r>
            <a:r>
              <a:rPr lang="zh-CN" altLang="en-US"/>
              <a:t>认为</a:t>
            </a:r>
            <a:r>
              <a:rPr lang="en-US" altLang="zh-CN"/>
              <a:t> long </a:t>
            </a:r>
            <a:r>
              <a:rPr lang="zh-CN" altLang="en-US"/>
              <a:t>的大小应该和系统架构位数一样，</a:t>
            </a:r>
            <a:r>
              <a:rPr lang="en-US" altLang="zh-CN"/>
              <a:t>32</a:t>
            </a:r>
            <a:r>
              <a:rPr lang="zh-CN" altLang="en-US"/>
              <a:t>位系统上就</a:t>
            </a:r>
            <a:r>
              <a:rPr lang="en-US" altLang="zh-CN"/>
              <a:t>32</a:t>
            </a:r>
            <a:r>
              <a:rPr lang="zh-CN" altLang="en-US"/>
              <a:t>位，</a:t>
            </a:r>
            <a:r>
              <a:rPr lang="en-US" altLang="zh-CN"/>
              <a:t>64</a:t>
            </a:r>
            <a:r>
              <a:rPr lang="zh-CN" altLang="en-US"/>
              <a:t>位系统上就</a:t>
            </a:r>
            <a:r>
              <a:rPr lang="en-US" altLang="zh-CN"/>
              <a:t>64</a:t>
            </a:r>
            <a:r>
              <a:rPr lang="zh-CN" altLang="en-US"/>
              <a:t>位。</a:t>
            </a:r>
            <a:endParaRPr lang="zh-CN" altLang="en-US"/>
          </a:p>
          <a:p>
            <a:r>
              <a:rPr lang="en-US" altLang="zh-CN"/>
              <a:t>Windows </a:t>
            </a:r>
            <a:r>
              <a:rPr lang="zh-CN" altLang="en-US"/>
              <a:t>认为</a:t>
            </a:r>
            <a:r>
              <a:rPr lang="en-US" altLang="zh-CN"/>
              <a:t> long </a:t>
            </a:r>
            <a:r>
              <a:rPr lang="zh-CN" altLang="en-US"/>
              <a:t>不论</a:t>
            </a:r>
            <a:r>
              <a:rPr lang="en-US" altLang="zh-CN"/>
              <a:t>32</a:t>
            </a:r>
            <a:r>
              <a:rPr lang="zh-CN" altLang="en-US"/>
              <a:t>位系统还是</a:t>
            </a:r>
            <a:r>
              <a:rPr lang="en-US" altLang="zh-CN"/>
              <a:t>64</a:t>
            </a:r>
            <a:r>
              <a:rPr lang="zh-CN" altLang="en-US"/>
              <a:t>位系统都一样应该为</a:t>
            </a:r>
            <a:r>
              <a:rPr lang="en-US" altLang="zh-CN"/>
              <a:t>32</a:t>
            </a:r>
            <a:r>
              <a:rPr lang="zh-CN" altLang="en-US"/>
              <a:t>位，认为这样安全。</a:t>
            </a:r>
            <a:endParaRPr lang="zh-CN" altLang="en-US"/>
          </a:p>
          <a:p>
            <a:r>
              <a:rPr lang="zh-CN" altLang="en-US"/>
              <a:t>因此我们在编写</a:t>
            </a:r>
            <a:r>
              <a:rPr lang="en-US" altLang="zh-CN"/>
              <a:t> C </a:t>
            </a:r>
            <a:r>
              <a:rPr lang="zh-CN" altLang="en-US"/>
              <a:t>语言程序时，应该避免使用</a:t>
            </a:r>
            <a:r>
              <a:rPr lang="en-US" altLang="zh-CN"/>
              <a:t> long </a:t>
            </a:r>
            <a:r>
              <a:rPr lang="zh-CN" altLang="en-US"/>
              <a:t>类型，他会导致你的程序难以跨平台。</a:t>
            </a:r>
            <a:endParaRPr lang="zh-CN" altLang="en-US"/>
          </a:p>
          <a:p>
            <a:r>
              <a:rPr lang="zh-CN" altLang="en-US"/>
              <a:t>除了</a:t>
            </a:r>
            <a:r>
              <a:rPr lang="en-US" altLang="zh-CN"/>
              <a:t> long </a:t>
            </a:r>
            <a:r>
              <a:rPr lang="zh-CN" altLang="en-US"/>
              <a:t>之外的其他类型则没有区别，可以放心使用。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无符号整数：</a:t>
            </a:r>
            <a:r>
              <a:rPr lang="en-US" altLang="zh-CN"/>
              <a:t>unsigned </a:t>
            </a:r>
            <a:r>
              <a:rPr lang="zh-CN" altLang="en-US"/>
              <a:t>修饰</a:t>
            </a:r>
            <a:endParaRPr lang="zh-CN" altLang="en-US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647700" y="1825625"/>
          <a:ext cx="10515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有符号版本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无符号版本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char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unsigned char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short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unsigned short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unsigned int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long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unsigned long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long long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unsigned long long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2586990" y="4552950"/>
            <a:ext cx="681228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无符号版本的类型不能</a:t>
            </a:r>
            <a:r>
              <a:rPr lang="zh-CN"/>
              <a:t>表示</a:t>
            </a:r>
            <a:r>
              <a:rPr lang="zh-CN" altLang="en-US"/>
              <a:t>负数，但是他在正数的表达范围更大。</a:t>
            </a:r>
            <a:endParaRPr lang="zh-CN" altLang="en-US"/>
          </a:p>
          <a:p>
            <a:pPr algn="l"/>
            <a:r>
              <a:rPr lang="zh-CN" altLang="en-US"/>
              <a:t>此外，有的教材采用不同的写法，比如：</a:t>
            </a:r>
            <a:endParaRPr lang="zh-CN" altLang="en-US"/>
          </a:p>
          <a:p>
            <a:pPr algn="l"/>
            <a:r>
              <a:rPr lang="en-US" altLang="zh-CN"/>
              <a:t>unsigned </a:t>
            </a:r>
            <a:r>
              <a:rPr lang="zh-CN" altLang="en-US"/>
              <a:t>和</a:t>
            </a:r>
            <a:r>
              <a:rPr lang="en-US" altLang="zh-CN"/>
              <a:t> unsigned int </a:t>
            </a:r>
            <a:r>
              <a:rPr lang="zh-CN" altLang="en-US"/>
              <a:t>等价</a:t>
            </a:r>
            <a:endParaRPr lang="zh-CN" altLang="en-US"/>
          </a:p>
          <a:p>
            <a:pPr algn="l"/>
            <a:r>
              <a:rPr lang="en-US" altLang="zh-CN">
                <a:sym typeface="+mn-ea"/>
              </a:rPr>
              <a:t>unsigned </a:t>
            </a:r>
            <a:r>
              <a:rPr lang="en-US" altLang="zh-CN">
                <a:sym typeface="+mn-ea"/>
              </a:rPr>
              <a:t>short int 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unsigned </a:t>
            </a:r>
            <a:r>
              <a:rPr lang="en-US" altLang="zh-CN">
                <a:sym typeface="+mn-ea"/>
              </a:rPr>
              <a:t>short </a:t>
            </a:r>
            <a:r>
              <a:rPr lang="zh-CN" altLang="en-US">
                <a:sym typeface="+mn-ea"/>
              </a:rPr>
              <a:t>等价</a:t>
            </a:r>
            <a:endParaRPr lang="zh-CN" altLang="en-US"/>
          </a:p>
          <a:p>
            <a:pPr algn="l"/>
            <a:r>
              <a:rPr lang="en-US" altLang="zh-CN">
                <a:sym typeface="+mn-ea"/>
              </a:rPr>
              <a:t>unsigned </a:t>
            </a:r>
            <a:r>
              <a:rPr lang="en-US" altLang="zh-CN">
                <a:sym typeface="+mn-ea"/>
              </a:rPr>
              <a:t>long int 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unsigned </a:t>
            </a:r>
            <a:r>
              <a:rPr lang="en-US" altLang="zh-CN">
                <a:sym typeface="+mn-ea"/>
              </a:rPr>
              <a:t>long </a:t>
            </a:r>
            <a:r>
              <a:rPr lang="zh-CN" altLang="en-US">
                <a:sym typeface="+mn-ea"/>
              </a:rPr>
              <a:t>等价</a:t>
            </a:r>
            <a:endParaRPr lang="zh-CN" altLang="en-US"/>
          </a:p>
          <a:p>
            <a:pPr algn="l"/>
            <a:r>
              <a:rPr lang="en-US" altLang="zh-CN">
                <a:sym typeface="+mn-ea"/>
              </a:rPr>
              <a:t>unsigned long long int 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unsigned </a:t>
            </a:r>
            <a:r>
              <a:rPr lang="en-US" altLang="zh-CN">
                <a:sym typeface="+mn-ea"/>
              </a:rPr>
              <a:t>long long </a:t>
            </a:r>
            <a:r>
              <a:rPr lang="zh-CN" altLang="en-US">
                <a:sym typeface="+mn-ea"/>
              </a:rPr>
              <a:t>等价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有符号整数：</a:t>
            </a:r>
            <a:r>
              <a:rPr lang="en-US" altLang="zh-CN"/>
              <a:t>signed </a:t>
            </a:r>
            <a:r>
              <a:rPr lang="zh-CN" altLang="en-US"/>
              <a:t>修饰</a:t>
            </a:r>
            <a:endParaRPr lang="zh-CN" altLang="en-US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647700" y="1825625"/>
          <a:ext cx="10515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有符号版本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无符号版本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signed char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unsigned char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signed </a:t>
                      </a:r>
                      <a:r>
                        <a:rPr lang="en-US"/>
                        <a:t>short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unsigned short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signed </a:t>
                      </a:r>
                      <a:r>
                        <a:rPr lang="en-US"/>
                        <a:t>int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unsigned int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signed </a:t>
                      </a:r>
                      <a:r>
                        <a:rPr lang="en-US"/>
                        <a:t>long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unsigned long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signed </a:t>
                      </a:r>
                      <a:r>
                        <a:rPr lang="en-US"/>
                        <a:t>long long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unsigned long long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772160" y="4757420"/>
            <a:ext cx="10647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其实</a:t>
            </a:r>
            <a:r>
              <a:rPr lang="en-US" altLang="zh-CN"/>
              <a:t> C </a:t>
            </a:r>
            <a:r>
              <a:rPr lang="zh-CN" altLang="en-US"/>
              <a:t>语言也有</a:t>
            </a:r>
            <a:r>
              <a:rPr lang="en-US" altLang="zh-CN"/>
              <a:t> signed </a:t>
            </a:r>
            <a:r>
              <a:rPr lang="zh-CN" altLang="en-US"/>
              <a:t>修饰符，但是因为不加默认就是</a:t>
            </a:r>
            <a:r>
              <a:rPr lang="en-US" altLang="zh-CN"/>
              <a:t> signed </a:t>
            </a:r>
            <a:r>
              <a:rPr lang="zh-CN" altLang="en-US"/>
              <a:t>的，所以其实没有使用</a:t>
            </a:r>
            <a:r>
              <a:rPr lang="en-US" altLang="zh-CN"/>
              <a:t> signed </a:t>
            </a:r>
            <a:r>
              <a:rPr lang="zh-CN" altLang="en-US"/>
              <a:t>的必要。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字面常量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在数字后面追加</a:t>
            </a:r>
            <a:r>
              <a:rPr lang="en-US" altLang="zh-CN"/>
              <a:t> U </a:t>
            </a:r>
            <a:r>
              <a:rPr lang="zh-CN" altLang="en-US"/>
              <a:t>和</a:t>
            </a:r>
            <a:r>
              <a:rPr lang="en-US" altLang="zh-CN"/>
              <a:t> L </a:t>
            </a:r>
            <a:r>
              <a:rPr lang="zh-CN" altLang="en-US"/>
              <a:t>可以表示不同类型的字面常量，例如：</a:t>
            </a:r>
            <a:endParaRPr lang="en-US" altLang="zh-CN"/>
          </a:p>
          <a:p>
            <a:r>
              <a:rPr lang="en-US" altLang="zh-CN"/>
              <a:t>32 </a:t>
            </a:r>
            <a:r>
              <a:rPr lang="zh-CN" altLang="en-US"/>
              <a:t>是</a:t>
            </a:r>
            <a:r>
              <a:rPr lang="en-US" altLang="zh-CN"/>
              <a:t> int </a:t>
            </a:r>
            <a:r>
              <a:rPr lang="zh-CN" altLang="en-US"/>
              <a:t>类型</a:t>
            </a:r>
            <a:endParaRPr lang="zh-CN" altLang="en-US"/>
          </a:p>
          <a:p>
            <a:r>
              <a:rPr lang="en-US" altLang="zh-CN"/>
              <a:t>32L </a:t>
            </a:r>
            <a:r>
              <a:rPr lang="zh-CN" altLang="en-US"/>
              <a:t>是</a:t>
            </a:r>
            <a:r>
              <a:rPr lang="en-US" altLang="zh-CN"/>
              <a:t> long </a:t>
            </a:r>
            <a:r>
              <a:rPr lang="zh-CN" altLang="en-US"/>
              <a:t>类型</a:t>
            </a:r>
            <a:endParaRPr lang="zh-CN" altLang="en-US"/>
          </a:p>
          <a:p>
            <a:r>
              <a:rPr lang="en-US" altLang="zh-CN">
                <a:sym typeface="+mn-ea"/>
              </a:rPr>
              <a:t>32LL </a:t>
            </a:r>
            <a:r>
              <a:rPr lang="zh-CN" altLang="en-US">
                <a:sym typeface="+mn-ea"/>
              </a:rPr>
              <a:t>是</a:t>
            </a:r>
            <a:r>
              <a:rPr lang="en-US" altLang="zh-CN">
                <a:sym typeface="+mn-ea"/>
              </a:rPr>
              <a:t> long long </a:t>
            </a:r>
            <a:r>
              <a:rPr lang="zh-CN" altLang="en-US">
                <a:sym typeface="+mn-ea"/>
              </a:rPr>
              <a:t>类型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32U </a:t>
            </a:r>
            <a:r>
              <a:rPr lang="zh-CN" altLang="en-US">
                <a:sym typeface="+mn-ea"/>
              </a:rPr>
              <a:t>是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unsigned </a:t>
            </a:r>
            <a:r>
              <a:rPr lang="en-US" altLang="zh-CN">
                <a:sym typeface="+mn-ea"/>
              </a:rPr>
              <a:t>int </a:t>
            </a:r>
            <a:r>
              <a:rPr lang="zh-CN" altLang="en-US">
                <a:sym typeface="+mn-ea"/>
              </a:rPr>
              <a:t>类型</a:t>
            </a:r>
            <a:endParaRPr lang="zh-CN" altLang="en-US"/>
          </a:p>
          <a:p>
            <a:r>
              <a:rPr lang="en-US" altLang="zh-CN">
                <a:sym typeface="+mn-ea"/>
              </a:rPr>
              <a:t>32UL </a:t>
            </a:r>
            <a:r>
              <a:rPr lang="zh-CN" altLang="en-US">
                <a:sym typeface="+mn-ea"/>
              </a:rPr>
              <a:t>是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unsigned </a:t>
            </a:r>
            <a:r>
              <a:rPr lang="en-US" altLang="zh-CN">
                <a:sym typeface="+mn-ea"/>
              </a:rPr>
              <a:t>long </a:t>
            </a:r>
            <a:r>
              <a:rPr lang="zh-CN" altLang="en-US">
                <a:sym typeface="+mn-ea"/>
              </a:rPr>
              <a:t>类型</a:t>
            </a:r>
            <a:endParaRPr lang="zh-CN" altLang="en-US"/>
          </a:p>
          <a:p>
            <a:r>
              <a:rPr lang="en-US" altLang="zh-CN">
                <a:sym typeface="+mn-ea"/>
              </a:rPr>
              <a:t>32ULL </a:t>
            </a:r>
            <a:r>
              <a:rPr lang="zh-CN" altLang="en-US">
                <a:sym typeface="+mn-ea"/>
              </a:rPr>
              <a:t>是</a:t>
            </a:r>
            <a:r>
              <a:rPr lang="en-US" altLang="zh-CN">
                <a:sym typeface="+mn-ea"/>
              </a:rPr>
              <a:t> unsigned long long </a:t>
            </a:r>
            <a:r>
              <a:rPr lang="zh-CN" altLang="en-US">
                <a:sym typeface="+mn-ea"/>
              </a:rPr>
              <a:t>类型</a:t>
            </a:r>
            <a:endParaRPr lang="zh-CN" altLang="en-US">
              <a:sym typeface="+mn-ea"/>
            </a:endParaRPr>
          </a:p>
          <a:p>
            <a:r>
              <a:rPr lang="zh-CN" altLang="en-US"/>
              <a:t>小写也是可以的：</a:t>
            </a:r>
            <a:endParaRPr lang="zh-CN" altLang="en-US"/>
          </a:p>
          <a:p>
            <a:r>
              <a:rPr lang="en-US" altLang="zh-CN">
                <a:sym typeface="+mn-ea"/>
              </a:rPr>
              <a:t>32ull </a:t>
            </a:r>
            <a:r>
              <a:rPr lang="zh-CN" altLang="en-US">
                <a:sym typeface="+mn-ea"/>
              </a:rPr>
              <a:t>也是</a:t>
            </a:r>
            <a:r>
              <a:rPr lang="en-US" altLang="zh-CN">
                <a:sym typeface="+mn-ea"/>
              </a:rPr>
              <a:t> unsigned long long </a:t>
            </a:r>
            <a:r>
              <a:rPr lang="zh-CN" altLang="en-US">
                <a:sym typeface="+mn-ea"/>
              </a:rPr>
              <a:t>类型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标准化的类型：</a:t>
            </a:r>
            <a:r>
              <a:rPr lang="en-US" altLang="zh-CN">
                <a:sym typeface="+mn-ea"/>
              </a:rPr>
              <a:t>stdint.h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而实际上，尽管主流操作系统上</a:t>
            </a:r>
            <a:r>
              <a:rPr lang="en-US" altLang="zh-CN"/>
              <a:t> int </a:t>
            </a:r>
            <a:r>
              <a:rPr lang="zh-CN" altLang="en-US"/>
              <a:t>都是</a:t>
            </a:r>
            <a:r>
              <a:rPr lang="en-US" altLang="zh-CN">
                <a:sym typeface="+mn-ea"/>
              </a:rPr>
              <a:t>32</a:t>
            </a:r>
            <a:r>
              <a:rPr lang="zh-CN" altLang="en-US">
                <a:sym typeface="+mn-ea"/>
              </a:rPr>
              <a:t>位的，</a:t>
            </a:r>
            <a:r>
              <a:rPr lang="en-US" altLang="zh-CN">
                <a:sym typeface="+mn-ea"/>
              </a:rPr>
              <a:t>C</a:t>
            </a:r>
            <a:r>
              <a:rPr lang="zh-CN" altLang="en-US"/>
              <a:t>语言标准并没有规定</a:t>
            </a:r>
            <a:r>
              <a:rPr lang="en-US" altLang="zh-CN"/>
              <a:t> int </a:t>
            </a:r>
            <a:r>
              <a:rPr lang="zh-CN" altLang="en-US"/>
              <a:t>就是</a:t>
            </a:r>
            <a:r>
              <a:rPr lang="en-US" altLang="zh-CN"/>
              <a:t>32</a:t>
            </a:r>
            <a:r>
              <a:rPr lang="zh-CN" altLang="en-US"/>
              <a:t>位的。</a:t>
            </a:r>
            <a:endParaRPr lang="zh-CN" altLang="en-US"/>
          </a:p>
          <a:p>
            <a:r>
              <a:rPr lang="en-US" altLang="zh-CN"/>
              <a:t>int </a:t>
            </a:r>
            <a:r>
              <a:rPr lang="zh-CN" altLang="en-US"/>
              <a:t>甚至可以是</a:t>
            </a:r>
            <a:r>
              <a:rPr lang="en-US" altLang="zh-CN"/>
              <a:t>16</a:t>
            </a:r>
            <a:r>
              <a:rPr lang="zh-CN" altLang="en-US"/>
              <a:t>位的！只不过主流操作系统一致认为是</a:t>
            </a:r>
            <a:r>
              <a:rPr lang="en-US" altLang="zh-CN"/>
              <a:t>32</a:t>
            </a:r>
            <a:r>
              <a:rPr lang="zh-CN" altLang="en-US"/>
              <a:t>位的而已，并不是标准所保证的。</a:t>
            </a:r>
            <a:endParaRPr lang="zh-CN" altLang="en-US"/>
          </a:p>
          <a:p>
            <a:r>
              <a:rPr lang="zh-CN" altLang="en-US"/>
              <a:t>为了解决不同操作系统上对类型定义混乱的问题，</a:t>
            </a:r>
            <a:r>
              <a:rPr lang="en-US" altLang="zh-CN"/>
              <a:t>C</a:t>
            </a:r>
            <a:r>
              <a:rPr lang="zh-CN" altLang="en-US"/>
              <a:t>语言标准引入了</a:t>
            </a:r>
            <a:r>
              <a:rPr lang="en-US" altLang="zh-CN"/>
              <a:t> stdint.h </a:t>
            </a:r>
            <a:r>
              <a:rPr lang="zh-CN" altLang="en-US"/>
              <a:t>这个头文件。</a:t>
            </a:r>
            <a:endParaRPr lang="zh-CN" altLang="en-US"/>
          </a:p>
          <a:p>
            <a:r>
              <a:rPr lang="zh-CN" altLang="en-US"/>
              <a:t>他里面包含一系列类型别名</a:t>
            </a:r>
            <a:r>
              <a:rPr lang="en-US" altLang="zh-CN"/>
              <a:t>(typedef)</a:t>
            </a:r>
            <a:r>
              <a:rPr lang="zh-CN" altLang="en-US"/>
              <a:t>，这些别名保证不论是什么操作系统什么架构，都是固定的大小，例如：</a:t>
            </a:r>
            <a:endParaRPr lang="zh-CN" altLang="en-US"/>
          </a:p>
          <a:p>
            <a:r>
              <a:rPr lang="en-US" altLang="zh-CN"/>
              <a:t>typedef char int8_t;</a:t>
            </a:r>
            <a:endParaRPr lang="en-US" altLang="zh-CN"/>
          </a:p>
          <a:p>
            <a:r>
              <a:rPr lang="en-US" altLang="zh-CN">
                <a:sym typeface="+mn-ea"/>
              </a:rPr>
              <a:t>typedef short int16_t;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typedef int int32_t;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typedef long long int64_t;</a:t>
            </a:r>
            <a:endParaRPr lang="en-US" altLang="zh-CN">
              <a:sym typeface="+mn-ea"/>
            </a:endParaRPr>
          </a:p>
          <a:p>
            <a:r>
              <a:rPr lang="zh-CN" altLang="en-US"/>
              <a:t>这样不论操作系统对类型的定义如何混乱，这些标准化的类型都是确定的大小。</a:t>
            </a:r>
            <a:endParaRPr lang="zh-CN" altLang="en-US"/>
          </a:p>
          <a:p>
            <a:r>
              <a:rPr lang="zh-CN" altLang="en-US"/>
              <a:t>这就避免了跨平台的麻烦，而且直接他们在类型名字中直接写明了类型的大小，更直观。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标准化的类型：</a:t>
            </a:r>
            <a:r>
              <a:rPr lang="en-US" altLang="zh-CN">
                <a:sym typeface="+mn-ea"/>
              </a:rPr>
              <a:t>stdint.h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/>
              <a:t>除了有符号的</a:t>
            </a:r>
            <a:r>
              <a:rPr lang="en-US" altLang="zh-CN"/>
              <a:t> int32_t </a:t>
            </a:r>
            <a:r>
              <a:rPr lang="zh-CN" altLang="en-US"/>
              <a:t>系列外，也提供了无符号</a:t>
            </a:r>
            <a:r>
              <a:rPr lang="en-US" altLang="zh-CN"/>
              <a:t> uint32_t </a:t>
            </a:r>
            <a:r>
              <a:rPr lang="zh-CN" altLang="en-US"/>
              <a:t>系列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>
                <a:sym typeface="+mn-ea"/>
              </a:rPr>
              <a:t>typedef</a:t>
            </a:r>
            <a:r>
              <a:rPr lang="en-US" altLang="zh-CN">
                <a:sym typeface="+mn-ea"/>
              </a:rPr>
              <a:t> unsigned</a:t>
            </a:r>
            <a:r>
              <a:rPr lang="en-US" altLang="zh-CN">
                <a:sym typeface="+mn-ea"/>
              </a:rPr>
              <a:t> char uint8_t;</a:t>
            </a:r>
            <a:endParaRPr lang="en-US" altLang="zh-CN"/>
          </a:p>
          <a:p>
            <a:r>
              <a:rPr lang="en-US" altLang="zh-CN">
                <a:sym typeface="+mn-ea"/>
              </a:rPr>
              <a:t>typedef</a:t>
            </a:r>
            <a:r>
              <a:rPr lang="en-US" altLang="zh-CN">
                <a:sym typeface="+mn-ea"/>
              </a:rPr>
              <a:t> unsigned short uint16_t;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typedef</a:t>
            </a:r>
            <a:r>
              <a:rPr lang="en-US" altLang="zh-CN">
                <a:sym typeface="+mn-ea"/>
              </a:rPr>
              <a:t> unsigned int uint32_t;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typedef unsigned long</a:t>
            </a:r>
            <a:r>
              <a:rPr lang="en-US" altLang="zh-CN">
                <a:sym typeface="+mn-ea"/>
              </a:rPr>
              <a:t> long uint64_t;</a:t>
            </a:r>
            <a:endParaRPr lang="en-US" altLang="zh-CN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标准化的类型：</a:t>
            </a:r>
            <a:r>
              <a:rPr lang="en-US" altLang="zh-CN"/>
              <a:t>stdint.h</a:t>
            </a:r>
            <a:endParaRPr lang="en-US" altLang="zh-CN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647700" y="1825625"/>
          <a:ext cx="1051560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大小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是否有符号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int8_t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 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有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int16_t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有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int32_t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32 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有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int64_t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有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uint8_t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 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无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uint16_t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无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uint32_t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32 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无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uint64_t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无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字节（</a:t>
            </a:r>
            <a:r>
              <a:rPr lang="en-US" altLang="zh-CN"/>
              <a:t>byte</a:t>
            </a:r>
            <a:r>
              <a:rPr lang="zh-CN" altLang="en-US"/>
              <a:t>）</a:t>
            </a:r>
            <a:r>
              <a:rPr lang="en-US" altLang="zh-CN"/>
              <a:t> </a:t>
            </a:r>
            <a:r>
              <a:rPr lang="zh-CN" altLang="en-US"/>
              <a:t>和位（</a:t>
            </a:r>
            <a:r>
              <a:rPr lang="en-US" altLang="zh-CN"/>
              <a:t>bit</a:t>
            </a:r>
            <a:r>
              <a:rPr lang="zh-CN" altLang="en-US"/>
              <a:t>）有什么区别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1057255" cy="4351655"/>
          </a:xfrm>
        </p:spPr>
        <p:txBody>
          <a:bodyPr/>
          <a:p>
            <a:r>
              <a:rPr lang="zh-CN" altLang="en-US"/>
              <a:t>众所周知，计算机是二进制的，存储的实际上是一个个</a:t>
            </a:r>
            <a:r>
              <a:rPr lang="en-US" altLang="zh-CN"/>
              <a:t> 0 </a:t>
            </a:r>
            <a:r>
              <a:rPr lang="zh-CN" altLang="en-US"/>
              <a:t>和</a:t>
            </a:r>
            <a:r>
              <a:rPr lang="en-US" altLang="zh-CN"/>
              <a:t> 1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每个存储</a:t>
            </a:r>
            <a:r>
              <a:rPr lang="en-US" altLang="zh-CN"/>
              <a:t> 0 </a:t>
            </a:r>
            <a:r>
              <a:rPr lang="zh-CN" altLang="en-US"/>
              <a:t>或</a:t>
            </a:r>
            <a:r>
              <a:rPr lang="en-US" altLang="zh-CN"/>
              <a:t> 1 </a:t>
            </a:r>
            <a:r>
              <a:rPr lang="zh-CN" altLang="en-US"/>
              <a:t>的空间称为一个位（</a:t>
            </a:r>
            <a:r>
              <a:rPr lang="en-US" altLang="zh-CN"/>
              <a:t>bit</a:t>
            </a:r>
            <a:r>
              <a:rPr lang="zh-CN" altLang="en-US"/>
              <a:t>），一位可以存储</a:t>
            </a:r>
            <a:r>
              <a:rPr lang="en-US" altLang="zh-CN"/>
              <a:t> 0 </a:t>
            </a:r>
            <a:r>
              <a:rPr lang="zh-CN" altLang="en-US"/>
              <a:t>或</a:t>
            </a:r>
            <a:r>
              <a:rPr lang="en-US" altLang="zh-CN"/>
              <a:t> 1 </a:t>
            </a:r>
            <a:r>
              <a:rPr lang="zh-CN" altLang="en-US"/>
              <a:t>两个可能的值。</a:t>
            </a:r>
            <a:endParaRPr lang="zh-CN" altLang="en-US"/>
          </a:p>
          <a:p>
            <a:r>
              <a:rPr lang="zh-CN" altLang="en-US"/>
              <a:t>现在的计算机都会把</a:t>
            </a:r>
            <a:r>
              <a:rPr lang="en-US" altLang="zh-CN"/>
              <a:t> 8 </a:t>
            </a:r>
            <a:r>
              <a:rPr lang="zh-CN" altLang="en-US"/>
              <a:t>个位打包成一个字节（</a:t>
            </a:r>
            <a:r>
              <a:rPr lang="en-US" altLang="zh-CN"/>
              <a:t>byte</a:t>
            </a:r>
            <a:r>
              <a:rPr lang="zh-CN" altLang="en-US"/>
              <a:t>），也就是说：</a:t>
            </a:r>
            <a:r>
              <a:rPr lang="en-US" b="1">
                <a:sym typeface="+mn-ea"/>
              </a:rPr>
              <a:t>1</a:t>
            </a:r>
            <a:r>
              <a:rPr lang="zh-CN" altLang="en-US" b="1">
                <a:sym typeface="+mn-ea"/>
              </a:rPr>
              <a:t>字节</a:t>
            </a:r>
            <a:r>
              <a:rPr lang="en-US" altLang="zh-CN" b="1">
                <a:sym typeface="+mn-ea"/>
              </a:rPr>
              <a:t> = 8</a:t>
            </a:r>
            <a:r>
              <a:rPr lang="zh-CN" altLang="en-US" b="1">
                <a:sym typeface="+mn-ea"/>
              </a:rPr>
              <a:t>位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r>
              <a:rPr lang="zh-CN" altLang="en-US"/>
              <a:t>一字节可以表示</a:t>
            </a:r>
            <a:r>
              <a:rPr lang="en-US" altLang="zh-CN"/>
              <a:t> 0 </a:t>
            </a:r>
            <a:r>
              <a:rPr lang="zh-CN" altLang="en-US"/>
              <a:t>到</a:t>
            </a:r>
            <a:r>
              <a:rPr lang="en-US" altLang="zh-CN"/>
              <a:t> 255 </a:t>
            </a:r>
            <a:r>
              <a:rPr lang="zh-CN" altLang="en-US"/>
              <a:t>区间中所有的值，表示方式如下：</a:t>
            </a:r>
            <a:endParaRPr lang="zh-CN" altLang="en-US"/>
          </a:p>
          <a:p>
            <a:r>
              <a:rPr lang="en-US" altLang="zh-CN"/>
              <a:t>00000000 </a:t>
            </a:r>
            <a:r>
              <a:rPr lang="zh-CN" altLang="en-US"/>
              <a:t>表示</a:t>
            </a:r>
            <a:r>
              <a:rPr lang="en-US" altLang="zh-CN"/>
              <a:t> 0	</a:t>
            </a:r>
            <a:r>
              <a:rPr lang="en-US" altLang="zh-CN">
                <a:sym typeface="+mn-ea"/>
              </a:rPr>
              <a:t>00000001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1	</a:t>
            </a:r>
            <a:r>
              <a:rPr lang="en-US" altLang="zh-CN">
                <a:sym typeface="+mn-ea"/>
              </a:rPr>
              <a:t>00000010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	00000011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3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00000100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4	00000101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5	00000110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6	00000111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7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......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11111100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252	11111101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253	11111110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254	11111111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255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字节实际上就是</a:t>
            </a:r>
            <a:r>
              <a:rPr lang="en-US" altLang="zh-CN">
                <a:sym typeface="+mn-ea"/>
              </a:rPr>
              <a:t> C </a:t>
            </a:r>
            <a:r>
              <a:rPr lang="zh-CN" altLang="en-US">
                <a:sym typeface="+mn-ea"/>
              </a:rPr>
              <a:t>语言中的</a:t>
            </a:r>
            <a:r>
              <a:rPr lang="en-US" altLang="zh-CN">
                <a:sym typeface="+mn-ea"/>
              </a:rPr>
              <a:t> unsigned char </a:t>
            </a:r>
            <a:r>
              <a:rPr lang="zh-CN" altLang="en-US">
                <a:sym typeface="+mn-ea"/>
              </a:rPr>
              <a:t>类型。</a:t>
            </a:r>
            <a:endParaRPr lang="en-US" altLang="zh-CN">
              <a:sym typeface="+mn-ea"/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intptr_t </a:t>
            </a:r>
            <a:r>
              <a:rPr lang="zh-CN" altLang="en-US"/>
              <a:t>和</a:t>
            </a:r>
            <a:r>
              <a:rPr lang="en-US" altLang="zh-CN"/>
              <a:t> uintptr_t</a:t>
            </a:r>
            <a:r>
              <a:rPr lang="zh-CN" altLang="en-US"/>
              <a:t>：自动随系统位数决定大小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904220" cy="4351655"/>
          </a:xfrm>
        </p:spPr>
        <p:txBody>
          <a:bodyPr/>
          <a:p>
            <a:r>
              <a:rPr lang="zh-CN" altLang="en-US">
                <a:sym typeface="+mn-ea"/>
              </a:rPr>
              <a:t>刚刚说过，计算机的位数决定了内存地址的大小。</a:t>
            </a:r>
            <a:endParaRPr lang="zh-CN" altLang="en-US"/>
          </a:p>
          <a:p>
            <a:r>
              <a:rPr lang="zh-CN" altLang="en-US">
                <a:sym typeface="+mn-ea"/>
              </a:rPr>
              <a:t>而指针的本质就是内存地址，所以指针的大小在</a:t>
            </a:r>
            <a:r>
              <a:rPr lang="en-US" altLang="zh-CN">
                <a:sym typeface="+mn-ea"/>
              </a:rPr>
              <a:t> 32 </a:t>
            </a:r>
            <a:r>
              <a:rPr lang="zh-CN" altLang="en-US">
                <a:sym typeface="+mn-ea"/>
              </a:rPr>
              <a:t>位系统上就</a:t>
            </a:r>
            <a:r>
              <a:rPr lang="en-US" altLang="zh-CN">
                <a:sym typeface="+mn-ea"/>
              </a:rPr>
              <a:t> 32 </a:t>
            </a:r>
            <a:r>
              <a:rPr lang="zh-CN" altLang="en-US">
                <a:sym typeface="+mn-ea"/>
              </a:rPr>
              <a:t>位，</a:t>
            </a:r>
            <a:r>
              <a:rPr lang="en-US" altLang="zh-CN">
                <a:sym typeface="+mn-ea"/>
              </a:rPr>
              <a:t>64 </a:t>
            </a:r>
            <a:r>
              <a:rPr lang="zh-CN" altLang="en-US">
                <a:sym typeface="+mn-ea"/>
              </a:rPr>
              <a:t>位系统上就</a:t>
            </a:r>
            <a:r>
              <a:rPr lang="en-US" altLang="zh-CN">
                <a:sym typeface="+mn-ea"/>
              </a:rPr>
              <a:t> 64 </a:t>
            </a:r>
            <a:r>
              <a:rPr lang="zh-CN" altLang="en-US">
                <a:sym typeface="+mn-ea"/>
              </a:rPr>
              <a:t>位。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稍后我们再来详细讲解一下指针，</a:t>
            </a:r>
            <a:r>
              <a:rPr lang="zh-CN" altLang="en-US"/>
              <a:t>有时候我们需要把指针的地址值存在整型变量里。</a:t>
            </a:r>
            <a:endParaRPr lang="zh-CN" altLang="en-US"/>
          </a:p>
          <a:p>
            <a:r>
              <a:rPr lang="zh-CN" altLang="en-US"/>
              <a:t>而</a:t>
            </a:r>
            <a:r>
              <a:rPr lang="en-US" altLang="zh-CN"/>
              <a:t> 32 </a:t>
            </a:r>
            <a:r>
              <a:rPr lang="zh-CN" altLang="en-US"/>
              <a:t>位平台上的指针是</a:t>
            </a:r>
            <a:r>
              <a:rPr lang="en-US" altLang="zh-CN"/>
              <a:t> 32 </a:t>
            </a:r>
            <a:r>
              <a:rPr lang="zh-CN" altLang="en-US"/>
              <a:t>位，</a:t>
            </a:r>
            <a:r>
              <a:rPr lang="en-US" altLang="zh-CN"/>
              <a:t>64 </a:t>
            </a:r>
            <a:r>
              <a:rPr lang="zh-CN" altLang="en-US"/>
              <a:t>位平台上的指针是</a:t>
            </a:r>
            <a:r>
              <a:rPr lang="en-US" altLang="zh-CN"/>
              <a:t> 64 </a:t>
            </a:r>
            <a:r>
              <a:rPr lang="zh-CN" altLang="en-US"/>
              <a:t>位。</a:t>
            </a:r>
            <a:endParaRPr lang="zh-CN" altLang="en-US"/>
          </a:p>
          <a:p>
            <a:r>
              <a:rPr lang="zh-CN" altLang="en-US"/>
              <a:t>所以是不是需要根据当前平台来判断要使用哪一种代码了？</a:t>
            </a:r>
            <a:endParaRPr lang="zh-CN" altLang="en-US"/>
          </a:p>
          <a:p>
            <a:r>
              <a:rPr lang="zh-CN" altLang="en-US"/>
              <a:t>不需要，可以用自动随系统位数变化的</a:t>
            </a:r>
            <a:r>
              <a:rPr lang="en-US" altLang="zh-CN"/>
              <a:t> intptr_t </a:t>
            </a:r>
            <a:r>
              <a:rPr lang="zh-CN" altLang="en-US"/>
              <a:t>和</a:t>
            </a:r>
            <a:r>
              <a:rPr lang="en-US" altLang="zh-CN"/>
              <a:t> uintptr_t</a:t>
            </a:r>
            <a:r>
              <a:rPr lang="zh-CN" altLang="en-US"/>
              <a:t>！</a:t>
            </a:r>
            <a:endParaRPr lang="en-US" altLang="zh-CN"/>
          </a:p>
          <a:p>
            <a:r>
              <a:rPr lang="en-US" altLang="zh-CN"/>
              <a:t>intptr_t </a:t>
            </a:r>
            <a:r>
              <a:rPr lang="zh-CN" altLang="en-US"/>
              <a:t>在</a:t>
            </a:r>
            <a:r>
              <a:rPr lang="en-US" altLang="zh-CN"/>
              <a:t> 32 </a:t>
            </a:r>
            <a:r>
              <a:rPr lang="zh-CN" altLang="en-US"/>
              <a:t>位平台上等价于</a:t>
            </a:r>
            <a:r>
              <a:rPr lang="en-US" altLang="zh-CN"/>
              <a:t> int32_t</a:t>
            </a:r>
            <a:r>
              <a:rPr lang="zh-CN" altLang="en-US"/>
              <a:t>；</a:t>
            </a:r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 64 </a:t>
            </a:r>
            <a:r>
              <a:rPr lang="zh-CN" altLang="en-US">
                <a:sym typeface="+mn-ea"/>
              </a:rPr>
              <a:t>位平台上等价于</a:t>
            </a:r>
            <a:r>
              <a:rPr lang="en-US" altLang="zh-CN">
                <a:sym typeface="+mn-ea"/>
              </a:rPr>
              <a:t> int64_t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uintptr_t </a:t>
            </a:r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 32 </a:t>
            </a:r>
            <a:r>
              <a:rPr lang="zh-CN" altLang="en-US">
                <a:sym typeface="+mn-ea"/>
              </a:rPr>
              <a:t>位平台上等价于</a:t>
            </a:r>
            <a:r>
              <a:rPr lang="en-US" altLang="zh-CN">
                <a:sym typeface="+mn-ea"/>
              </a:rPr>
              <a:t> uint32_t</a:t>
            </a:r>
            <a:r>
              <a:rPr lang="zh-CN" altLang="en-US">
                <a:sym typeface="+mn-ea"/>
              </a:rPr>
              <a:t>；</a:t>
            </a:r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 64 </a:t>
            </a:r>
            <a:r>
              <a:rPr lang="zh-CN" altLang="en-US">
                <a:sym typeface="+mn-ea"/>
              </a:rPr>
              <a:t>位平台上等价于</a:t>
            </a:r>
            <a:r>
              <a:rPr lang="en-US" altLang="zh-CN">
                <a:sym typeface="+mn-ea"/>
              </a:rPr>
              <a:t> uint64_t</a:t>
            </a:r>
            <a:endParaRPr lang="en-US" altLang="zh-CN">
              <a:sym typeface="+mn-ea"/>
            </a:endParaRPr>
          </a:p>
          <a:p>
            <a:r>
              <a:rPr lang="zh-CN" altLang="en-US"/>
              <a:t>也就是说：</a:t>
            </a:r>
            <a:r>
              <a:rPr lang="en-US" altLang="zh-CN"/>
              <a:t>sizeof(intptr_t) = sizeof(void *) = sizeof(uintptr_t)</a:t>
            </a:r>
            <a:endParaRPr lang="en-US" altLang="zh-CN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size_t</a:t>
            </a:r>
            <a:r>
              <a:rPr lang="zh-CN" altLang="en-US"/>
              <a:t>：表示大小的整数类型，其实等价于</a:t>
            </a:r>
            <a:r>
              <a:rPr lang="en-US" altLang="zh-CN"/>
              <a:t> uintptr_t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除了指针需要随系统位数变化之外，数组的长度也是需要随系统位数变化的。</a:t>
            </a:r>
            <a:endParaRPr lang="zh-CN" altLang="en-US"/>
          </a:p>
          <a:p>
            <a:r>
              <a:rPr lang="zh-CN" altLang="en-US"/>
              <a:t>如果</a:t>
            </a:r>
            <a:r>
              <a:rPr lang="en-US" altLang="zh-CN"/>
              <a:t> 64 </a:t>
            </a:r>
            <a:r>
              <a:rPr lang="zh-CN" altLang="en-US"/>
              <a:t>位系统上</a:t>
            </a:r>
            <a:r>
              <a:rPr lang="en-US" altLang="zh-CN"/>
              <a:t> size_t </a:t>
            </a:r>
            <a:r>
              <a:rPr lang="zh-CN" altLang="en-US"/>
              <a:t>还是</a:t>
            </a:r>
            <a:r>
              <a:rPr lang="en-US" altLang="zh-CN"/>
              <a:t> uint32_t</a:t>
            </a:r>
            <a:r>
              <a:rPr lang="zh-CN" altLang="en-US"/>
              <a:t>，那就无法表示超过</a:t>
            </a:r>
            <a:r>
              <a:rPr lang="en-US" altLang="zh-CN"/>
              <a:t> 4GB </a:t>
            </a:r>
            <a:r>
              <a:rPr lang="zh-CN" altLang="en-US"/>
              <a:t>大小的数组了。</a:t>
            </a:r>
            <a:endParaRPr lang="zh-CN" altLang="en-US"/>
          </a:p>
          <a:p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今日乳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</a:rPr>
              <a:t>ja</a:t>
            </a:r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笑话：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</a:rPr>
              <a:t>java</a:t>
            </a:r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的字符串常量不能超过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</a:rPr>
              <a:t> 65535 </a:t>
            </a:r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个字符，因为他们是用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</a:rPr>
              <a:t> uint16_t </a:t>
            </a:r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表示字符串长度。</a:t>
            </a:r>
            <a:endParaRPr lang="zh-CN" altLang="en-US" sz="180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/>
              <a:t>因此对于表示</a:t>
            </a:r>
            <a:r>
              <a:rPr lang="en-US" altLang="zh-CN"/>
              <a:t>”</a:t>
            </a:r>
            <a:r>
              <a:rPr lang="zh-CN" altLang="en-US"/>
              <a:t>长度</a:t>
            </a:r>
            <a:r>
              <a:rPr lang="en-US" altLang="zh-CN"/>
              <a:t>”</a:t>
            </a:r>
            <a:r>
              <a:rPr lang="zh-CN" altLang="en-US"/>
              <a:t>、</a:t>
            </a:r>
            <a:r>
              <a:rPr lang="en-US" altLang="zh-CN">
                <a:sym typeface="+mn-ea"/>
              </a:rPr>
              <a:t>”</a:t>
            </a:r>
            <a:r>
              <a:rPr lang="zh-CN" altLang="en-US"/>
              <a:t>大小</a:t>
            </a:r>
            <a:r>
              <a:rPr lang="en-US" altLang="zh-CN">
                <a:sym typeface="+mn-ea"/>
              </a:rPr>
              <a:t>”</a:t>
            </a:r>
            <a:r>
              <a:rPr lang="zh-CN" altLang="en-US"/>
              <a:t>的用途，可以用</a:t>
            </a:r>
            <a:r>
              <a:rPr lang="en-US" altLang="zh-CN"/>
              <a:t> size_t </a:t>
            </a:r>
            <a:r>
              <a:rPr lang="zh-CN" altLang="en-US"/>
              <a:t>这个直观的名字，他和</a:t>
            </a:r>
            <a:r>
              <a:rPr lang="en-US" altLang="zh-CN"/>
              <a:t> uintptr_t </a:t>
            </a:r>
            <a:r>
              <a:rPr lang="zh-CN" altLang="en-US"/>
              <a:t>等价。</a:t>
            </a:r>
            <a:endParaRPr lang="zh-CN" altLang="en-US"/>
          </a:p>
          <a:p>
            <a:r>
              <a:rPr lang="en-US" altLang="zh-CN"/>
              <a:t>size_t </a:t>
            </a:r>
            <a:r>
              <a:rPr lang="zh-CN" altLang="en-US"/>
              <a:t>是标准库大量使用的用于表示大小的类型，例如</a:t>
            </a:r>
            <a:r>
              <a:rPr lang="en-US" altLang="zh-CN"/>
              <a:t> vector::size() </a:t>
            </a:r>
            <a:r>
              <a:rPr lang="zh-CN" altLang="en-US"/>
              <a:t>返回类型就是</a:t>
            </a:r>
            <a:r>
              <a:rPr lang="en-US" altLang="zh-CN"/>
              <a:t> size_t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在主流操作系统上，</a:t>
            </a:r>
            <a:r>
              <a:rPr lang="en-US" altLang="zh-CN"/>
              <a:t>size_t </a:t>
            </a:r>
            <a:r>
              <a:rPr lang="zh-CN" altLang="en-US"/>
              <a:t>和</a:t>
            </a:r>
            <a:r>
              <a:rPr lang="en-US" altLang="zh-CN"/>
              <a:t> uintptr_t </a:t>
            </a:r>
            <a:r>
              <a:rPr lang="zh-CN" altLang="en-US"/>
              <a:t>完全等价，虽然标准并没有强制要求这一点。</a:t>
            </a:r>
            <a:endParaRPr lang="zh-CN" altLang="en-US"/>
          </a:p>
          <a:p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此外还有有符号的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</a:rPr>
              <a:t> ssize_t </a:t>
            </a:r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和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</a:rPr>
              <a:t> intptr_t </a:t>
            </a:r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等价，不过他是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</a:rPr>
              <a:t> Unix/Linux </a:t>
            </a:r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系统特有的，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</a:rPr>
              <a:t>Windows </a:t>
            </a:r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上不存在，因此请勿使用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</a:rPr>
              <a:t> ssize_t</a:t>
            </a:r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，可以用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</a:rPr>
              <a:t> intptr_t </a:t>
            </a:r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代替。</a:t>
            </a:r>
            <a:endParaRPr lang="zh-CN" altLang="en-US" sz="180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我们可以通过</a:t>
            </a:r>
            <a:r>
              <a:rPr lang="en-US" altLang="zh-CN"/>
              <a:t> sizeof(T) </a:t>
            </a:r>
            <a:r>
              <a:rPr lang="zh-CN" altLang="en-US"/>
              <a:t>获取</a:t>
            </a:r>
            <a:r>
              <a:rPr lang="en-US" altLang="zh-CN"/>
              <a:t> T </a:t>
            </a:r>
            <a:r>
              <a:rPr lang="zh-CN" altLang="en-US"/>
              <a:t>类型的字节数。</a:t>
            </a:r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69400" y="3060065"/>
            <a:ext cx="1476375" cy="2638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585" y="2217420"/>
            <a:ext cx="6038850" cy="43243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指针的本质</a:t>
            </a:r>
            <a:r>
              <a:rPr lang="zh-CN" altLang="en-US"/>
              <a:t>究竟是什么？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理解内存地址的概念</a:t>
            </a:r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57020" y="3004185"/>
            <a:ext cx="10515600" cy="195135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59740" y="419417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solidFill>
                  <a:schemeClr val="accent1"/>
                </a:solidFill>
              </a:rPr>
              <a:t>地址</a:t>
            </a:r>
            <a:endParaRPr lang="zh-CN" altLang="en-US" sz="3600">
              <a:solidFill>
                <a:schemeClr val="accent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59740" y="3408680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solidFill>
                  <a:schemeClr val="accent2"/>
                </a:solidFill>
              </a:rPr>
              <a:t>字节</a:t>
            </a:r>
            <a:endParaRPr lang="zh-CN" altLang="en-US" sz="3600">
              <a:solidFill>
                <a:schemeClr val="accent2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976120" y="1833245"/>
            <a:ext cx="91871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内存就像一条长长的街道，街边有一间间小房子，每个房子里都住着一个字节。</a:t>
            </a:r>
            <a:endParaRPr lang="zh-CN" altLang="en-US"/>
          </a:p>
          <a:p>
            <a:r>
              <a:rPr lang="zh-CN" altLang="en-US"/>
              <a:t>而内存地址就是房子的门牌号，</a:t>
            </a:r>
            <a:r>
              <a:rPr lang="en-US" altLang="zh-CN"/>
              <a:t>CPU </a:t>
            </a:r>
            <a:r>
              <a:rPr lang="zh-CN" altLang="en-US"/>
              <a:t>就是通过门牌号，来读取或修改指定房子里的字节。</a:t>
            </a:r>
            <a:endParaRPr lang="zh-CN" altLang="en-US"/>
          </a:p>
          <a:p>
            <a:r>
              <a:rPr lang="zh-CN" altLang="en-US"/>
              <a:t>而内存的容量实际上就是街道的长度，比如</a:t>
            </a:r>
            <a:r>
              <a:rPr lang="en-US" altLang="zh-CN"/>
              <a:t> 1MB </a:t>
            </a:r>
            <a:r>
              <a:rPr lang="zh-CN" altLang="en-US"/>
              <a:t>就表示总共有</a:t>
            </a:r>
            <a:r>
              <a:rPr lang="en-US" altLang="zh-CN"/>
              <a:t> 1048576 </a:t>
            </a:r>
            <a:r>
              <a:rPr lang="zh-CN" altLang="en-US"/>
              <a:t>个房子。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变量在内存中的存储方式（大端字节序）</a:t>
            </a:r>
            <a:endParaRPr lang="en-US" altLang="zh-CN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25600" y="2396490"/>
            <a:ext cx="10515600" cy="267779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59740" y="419417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solidFill>
                  <a:schemeClr val="accent1"/>
                </a:solidFill>
              </a:rPr>
              <a:t>地址</a:t>
            </a:r>
            <a:endParaRPr lang="zh-CN" altLang="en-US" sz="3600">
              <a:solidFill>
                <a:schemeClr val="accent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59740" y="3408680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solidFill>
                  <a:schemeClr val="accent2"/>
                </a:solidFill>
              </a:rPr>
              <a:t>字节</a:t>
            </a:r>
            <a:endParaRPr lang="zh-CN" altLang="en-US" sz="3600">
              <a:solidFill>
                <a:schemeClr val="accent2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717800" y="1369695"/>
            <a:ext cx="74091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刚刚说过一个</a:t>
            </a:r>
            <a:r>
              <a:rPr lang="en-US" altLang="zh-CN"/>
              <a:t> int </a:t>
            </a:r>
            <a:r>
              <a:rPr lang="zh-CN" altLang="en-US"/>
              <a:t>由四个字节组成，因此一个</a:t>
            </a:r>
            <a:r>
              <a:rPr lang="en-US" altLang="zh-CN"/>
              <a:t> int </a:t>
            </a:r>
            <a:r>
              <a:rPr lang="zh-CN" altLang="en-US"/>
              <a:t>类型要占据四栋房子。</a:t>
            </a:r>
            <a:endParaRPr lang="zh-CN" altLang="en-US"/>
          </a:p>
          <a:p>
            <a:pPr algn="l"/>
            <a:r>
              <a:rPr lang="zh-CN" altLang="en-US"/>
              <a:t>而对于</a:t>
            </a:r>
            <a:r>
              <a:rPr lang="en-US" altLang="zh-CN"/>
              <a:t> int </a:t>
            </a:r>
            <a:r>
              <a:rPr lang="zh-CN" altLang="en-US"/>
              <a:t>类型的四个字节要按照什么顺序放入四栋房子，有两种方式。</a:t>
            </a:r>
            <a:endParaRPr lang="zh-CN" altLang="en-US"/>
          </a:p>
          <a:p>
            <a:pPr algn="l"/>
            <a:r>
              <a:rPr lang="zh-CN" altLang="en-US"/>
              <a:t>其中大端字节序（</a:t>
            </a:r>
            <a:r>
              <a:rPr lang="en-US" altLang="zh-CN"/>
              <a:t>big-endian</a:t>
            </a:r>
            <a:r>
              <a:rPr lang="zh-CN" altLang="en-US"/>
              <a:t>）就是先从高地址开始存</a:t>
            </a:r>
            <a:r>
              <a:rPr lang="zh-CN" altLang="en-US">
                <a:sym typeface="+mn-ea"/>
              </a:rPr>
              <a:t>字节</a:t>
            </a:r>
            <a:r>
              <a:rPr lang="zh-CN" altLang="en-US"/>
              <a:t>的方式。</a:t>
            </a:r>
            <a:endParaRPr lang="zh-CN" altLang="en-US"/>
          </a:p>
          <a:p>
            <a:pPr algn="l"/>
            <a:r>
              <a:rPr lang="zh-CN" altLang="en-US"/>
              <a:t>比如假设</a:t>
            </a:r>
            <a:r>
              <a:rPr lang="en-US" altLang="zh-CN"/>
              <a:t> x=1 </a:t>
            </a:r>
            <a:r>
              <a:rPr lang="zh-CN" altLang="en-US"/>
              <a:t>的话，那么大端字节序的存储方式是：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变量在内存中的存储方式（小端字节序）</a:t>
            </a:r>
            <a:endParaRPr lang="en-US" altLang="zh-CN"/>
          </a:p>
        </p:txBody>
      </p:sp>
      <p:sp>
        <p:nvSpPr>
          <p:cNvPr id="7" name="Text Box 6"/>
          <p:cNvSpPr txBox="1"/>
          <p:nvPr/>
        </p:nvSpPr>
        <p:spPr>
          <a:xfrm>
            <a:off x="459740" y="419417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solidFill>
                  <a:schemeClr val="accent1"/>
                </a:solidFill>
              </a:rPr>
              <a:t>地址</a:t>
            </a:r>
            <a:endParaRPr lang="zh-CN" altLang="en-US" sz="3600">
              <a:solidFill>
                <a:schemeClr val="accent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59740" y="3408680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solidFill>
                  <a:schemeClr val="accent2"/>
                </a:solidFill>
              </a:rPr>
              <a:t>字节</a:t>
            </a:r>
            <a:endParaRPr lang="zh-CN" altLang="en-US" sz="3600">
              <a:solidFill>
                <a:schemeClr val="accent2"/>
              </a:solidFill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67180" y="2662555"/>
            <a:ext cx="10515600" cy="233299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2717800" y="1369695"/>
            <a:ext cx="74091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刚刚说过一个</a:t>
            </a:r>
            <a:r>
              <a:rPr lang="en-US" altLang="zh-CN"/>
              <a:t> int </a:t>
            </a:r>
            <a:r>
              <a:rPr lang="zh-CN" altLang="en-US"/>
              <a:t>由四个字节组成，因此一个</a:t>
            </a:r>
            <a:r>
              <a:rPr lang="en-US" altLang="zh-CN"/>
              <a:t> int </a:t>
            </a:r>
            <a:r>
              <a:rPr lang="zh-CN" altLang="en-US"/>
              <a:t>类型要占据四栋房子。</a:t>
            </a:r>
            <a:endParaRPr lang="zh-CN" altLang="en-US"/>
          </a:p>
          <a:p>
            <a:pPr algn="l"/>
            <a:r>
              <a:rPr lang="zh-CN" altLang="en-US"/>
              <a:t>而对于</a:t>
            </a:r>
            <a:r>
              <a:rPr lang="en-US" altLang="zh-CN"/>
              <a:t> int </a:t>
            </a:r>
            <a:r>
              <a:rPr lang="zh-CN" altLang="en-US"/>
              <a:t>类型的四个字节要按照什么顺序放入四栋房子，有两种方式。</a:t>
            </a:r>
            <a:endParaRPr lang="zh-CN" altLang="en-US"/>
          </a:p>
          <a:p>
            <a:pPr algn="l"/>
            <a:r>
              <a:rPr lang="zh-CN" altLang="en-US"/>
              <a:t>其中小端字节序（</a:t>
            </a:r>
            <a:r>
              <a:rPr lang="en-US" altLang="zh-CN"/>
              <a:t>little-endian</a:t>
            </a:r>
            <a:r>
              <a:rPr lang="zh-CN" altLang="en-US"/>
              <a:t>）</a:t>
            </a:r>
            <a:r>
              <a:rPr lang="zh-CN" altLang="en-US">
                <a:sym typeface="+mn-ea"/>
              </a:rPr>
              <a:t>就是先从低地址开始存字节的方式。</a:t>
            </a:r>
            <a:endParaRPr lang="zh-CN" altLang="en-US"/>
          </a:p>
          <a:p>
            <a:pPr algn="l"/>
            <a:r>
              <a:rPr lang="zh-CN" altLang="en-US"/>
              <a:t>比如假设</a:t>
            </a:r>
            <a:r>
              <a:rPr lang="en-US" altLang="zh-CN"/>
              <a:t> x=1 </a:t>
            </a:r>
            <a:r>
              <a:rPr lang="zh-CN" altLang="en-US"/>
              <a:t>的话，那么大端字节序的存储方式是：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大小端之争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63140" y="2180590"/>
            <a:ext cx="7283450" cy="364172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423285" y="1118235"/>
            <a:ext cx="59867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我们主流的硬件架构如</a:t>
            </a:r>
            <a:r>
              <a:rPr lang="en-US" altLang="zh-CN"/>
              <a:t> x86</a:t>
            </a:r>
            <a:r>
              <a:rPr lang="zh-CN" altLang="en-US"/>
              <a:t>，</a:t>
            </a:r>
            <a:r>
              <a:rPr lang="en-US" altLang="zh-CN"/>
              <a:t>ARM </a:t>
            </a:r>
            <a:r>
              <a:rPr lang="zh-CN" altLang="en-US"/>
              <a:t>都采用的小端字节序。</a:t>
            </a:r>
            <a:endParaRPr lang="zh-CN" altLang="en-US"/>
          </a:p>
          <a:p>
            <a:pPr algn="l"/>
            <a:r>
              <a:rPr lang="zh-CN" altLang="en-US"/>
              <a:t>非主流的</a:t>
            </a:r>
            <a:r>
              <a:rPr lang="zh-CN" altLang="en-US">
                <a:sym typeface="+mn-ea"/>
              </a:rPr>
              <a:t>硬件</a:t>
            </a:r>
            <a:r>
              <a:rPr lang="zh-CN" altLang="en-US"/>
              <a:t>架构如</a:t>
            </a:r>
            <a:r>
              <a:rPr lang="en-US" altLang="zh-CN"/>
              <a:t> PowerPC</a:t>
            </a:r>
            <a:r>
              <a:rPr lang="zh-CN" altLang="en-US"/>
              <a:t>，</a:t>
            </a:r>
            <a:r>
              <a:rPr lang="en-US" altLang="zh-CN"/>
              <a:t>MIPS </a:t>
            </a:r>
            <a:r>
              <a:rPr lang="zh-CN" altLang="en-US"/>
              <a:t>才用大端字节序。</a:t>
            </a:r>
            <a:endParaRPr lang="zh-CN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271145" y="5362575"/>
            <a:ext cx="1147318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sym typeface="+mn-ea"/>
              </a:rPr>
              <a:t>贴近底层的语言，比如</a:t>
            </a:r>
            <a:r>
              <a:rPr lang="en-US" altLang="zh-CN">
                <a:sym typeface="+mn-ea"/>
              </a:rPr>
              <a:t> C/C++/Fortran </a:t>
            </a:r>
            <a:r>
              <a:rPr lang="zh-CN" altLang="en-US">
                <a:sym typeface="+mn-ea"/>
              </a:rPr>
              <a:t>会采用当前硬件架构的字节序，比如在</a:t>
            </a:r>
            <a:r>
              <a:rPr lang="en-US" altLang="zh-CN">
                <a:sym typeface="+mn-ea"/>
              </a:rPr>
              <a:t> x86 </a:t>
            </a:r>
            <a:r>
              <a:rPr lang="zh-CN" altLang="en-US">
                <a:sym typeface="+mn-ea"/>
              </a:rPr>
              <a:t>上就会变成小端字节序。</a:t>
            </a:r>
            <a:endParaRPr lang="zh-CN" altLang="en-US">
              <a:sym typeface="+mn-ea"/>
            </a:endParaRPr>
          </a:p>
          <a:p>
            <a:pPr algn="l"/>
            <a:r>
              <a:rPr lang="en-US"/>
              <a:t>Java </a:t>
            </a:r>
            <a:r>
              <a:rPr lang="zh-CN" altLang="en-US"/>
              <a:t>这种虚拟机语言会采用大端字节序，因此在小端字节序的硬件上会比较低效，需要额外的字节序转换工作。</a:t>
            </a:r>
            <a:endParaRPr lang="zh-CN" altLang="en-US"/>
          </a:p>
          <a:p>
            <a:pPr algn="l"/>
            <a:r>
              <a:rPr lang="zh-CN" altLang="en-US"/>
              <a:t>为了统一，互联网标准规定，协议包头中传输的数据类型（但凡是多个字节组成的）必须是大端字节序。</a:t>
            </a:r>
            <a:endParaRPr lang="zh-CN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271145" y="3378835"/>
            <a:ext cx="3259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假如</a:t>
            </a:r>
            <a:r>
              <a:rPr lang="en-US" altLang="zh-CN"/>
              <a:t>x=0x01234567</a:t>
            </a:r>
            <a:r>
              <a:rPr lang="zh-CN" altLang="en-US"/>
              <a:t>，则：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 </a:t>
            </a:r>
            <a:r>
              <a:rPr lang="zh-CN" altLang="en-US"/>
              <a:t>类型对应的指针类型：</a:t>
            </a:r>
            <a:r>
              <a:rPr lang="en-US" altLang="zh-CN"/>
              <a:t>int*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208280" y="1825625"/>
            <a:ext cx="6060440" cy="4351655"/>
          </a:xfrm>
        </p:spPr>
        <p:txBody>
          <a:bodyPr/>
          <a:p>
            <a:r>
              <a:rPr lang="zh-CN" altLang="en-US"/>
              <a:t>指针，顾名思义，就是“指向”一个内存中的变量。</a:t>
            </a:r>
            <a:endParaRPr lang="en-US" altLang="zh-CN"/>
          </a:p>
          <a:p>
            <a:r>
              <a:rPr lang="zh-CN" altLang="en-US"/>
              <a:t>语法规定：任何类型</a:t>
            </a:r>
            <a:r>
              <a:rPr lang="en-US" altLang="zh-CN"/>
              <a:t> T </a:t>
            </a:r>
            <a:r>
              <a:rPr lang="zh-CN" altLang="en-US"/>
              <a:t>所对应的指针类型是</a:t>
            </a:r>
            <a:r>
              <a:rPr lang="en-US" altLang="zh-CN"/>
              <a:t> T*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可以通过</a:t>
            </a:r>
            <a:r>
              <a:rPr lang="en-US" altLang="zh-CN"/>
              <a:t> &amp; </a:t>
            </a:r>
            <a:r>
              <a:rPr lang="zh-CN" altLang="en-US"/>
              <a:t>运算符获取一个变量的指针（地址）。</a:t>
            </a:r>
            <a:endParaRPr lang="zh-CN" altLang="en-US"/>
          </a:p>
          <a:p>
            <a:r>
              <a:rPr lang="zh-CN" altLang="en-US"/>
              <a:t>可以通过</a:t>
            </a:r>
            <a:r>
              <a:rPr lang="en-US" altLang="zh-CN"/>
              <a:t> * </a:t>
            </a:r>
            <a:r>
              <a:rPr lang="zh-CN" altLang="en-US"/>
              <a:t>运算符访问指针指向的变量（左值）。</a:t>
            </a:r>
            <a:endParaRPr lang="zh-CN" altLang="en-US"/>
          </a:p>
          <a:p>
            <a:r>
              <a:rPr lang="zh-CN" altLang="en-US"/>
              <a:t>因此指针指向了变量，通过指针的</a:t>
            </a:r>
            <a:r>
              <a:rPr lang="en-US" altLang="zh-CN"/>
              <a:t> * </a:t>
            </a:r>
            <a:r>
              <a:rPr lang="zh-CN" altLang="en-US"/>
              <a:t>运算符写入的值，会造成原变量也改变，这正是指针的用法。</a:t>
            </a:r>
            <a:endParaRPr lang="zh-CN" altLang="en-US"/>
          </a:p>
        </p:txBody>
      </p:sp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474460" y="2105025"/>
            <a:ext cx="4420870" cy="37928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090" y="5234940"/>
            <a:ext cx="1814830" cy="146367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float </a:t>
            </a:r>
            <a:r>
              <a:rPr lang="zh-CN" altLang="en-US"/>
              <a:t>类型对应的指针类型：</a:t>
            </a:r>
            <a:r>
              <a:rPr lang="en-US" altLang="zh-CN"/>
              <a:t>float</a:t>
            </a:r>
            <a:r>
              <a:rPr lang="en-US" altLang="zh-CN"/>
              <a:t>*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/>
              <a:t>任何类型都有相应的指针类型。</a:t>
            </a:r>
            <a:endParaRPr lang="zh-CN"/>
          </a:p>
          <a:p>
            <a:r>
              <a:rPr lang="en-US" altLang="zh-CN"/>
              <a:t>int </a:t>
            </a:r>
            <a:r>
              <a:rPr lang="zh-CN" altLang="en-US"/>
              <a:t>类型的指针是</a:t>
            </a:r>
            <a:r>
              <a:rPr lang="en-US" altLang="zh-CN"/>
              <a:t> int*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float </a:t>
            </a:r>
            <a:r>
              <a:rPr lang="zh-CN" altLang="en-US"/>
              <a:t>类型的指针是</a:t>
            </a:r>
            <a:r>
              <a:rPr lang="en-US" altLang="zh-CN"/>
              <a:t> float*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7605" y="5487035"/>
            <a:ext cx="2740025" cy="99314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53480" y="2008505"/>
            <a:ext cx="4636770" cy="39852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表示更大范围的整数：字（</a:t>
            </a:r>
            <a:r>
              <a:rPr lang="en-US" altLang="zh-CN"/>
              <a:t>word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583690"/>
            <a:ext cx="10515600" cy="4868545"/>
          </a:xfrm>
        </p:spPr>
        <p:txBody>
          <a:bodyPr/>
          <a:p>
            <a:r>
              <a:rPr lang="zh-CN"/>
              <a:t>但是单单一个字节表示的范围还是太有限了，只能表示</a:t>
            </a:r>
            <a:r>
              <a:rPr lang="en-US" altLang="zh-CN"/>
              <a:t> 0 </a:t>
            </a:r>
            <a:r>
              <a:rPr lang="zh-CN" altLang="en-US"/>
              <a:t>到</a:t>
            </a:r>
            <a:r>
              <a:rPr lang="en-US" altLang="zh-CN"/>
              <a:t> 255 </a:t>
            </a:r>
            <a:r>
              <a:rPr lang="zh-CN" altLang="en-US"/>
              <a:t>的值。</a:t>
            </a:r>
            <a:endParaRPr lang="zh-CN" altLang="en-US"/>
          </a:p>
          <a:p>
            <a:r>
              <a:rPr lang="zh-CN" altLang="en-US"/>
              <a:t>如何扩大表示范围？简单，用两个字节合在一起即可，例如：</a:t>
            </a:r>
            <a:endParaRPr lang="zh-CN" altLang="en-US"/>
          </a:p>
          <a:p>
            <a:r>
              <a:rPr lang="en-US" altLang="zh-CN">
                <a:sym typeface="+mn-ea"/>
              </a:rPr>
              <a:t>00000000-00000000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0		00000000-</a:t>
            </a:r>
            <a:r>
              <a:rPr lang="en-US" altLang="zh-CN">
                <a:sym typeface="+mn-ea"/>
              </a:rPr>
              <a:t>00000001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1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00000000-00000010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		00000000-00000011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3</a:t>
            </a:r>
            <a:endParaRPr lang="en-US" altLang="zh-CN">
              <a:sym typeface="+mn-ea"/>
            </a:endParaRPr>
          </a:p>
          <a:p>
            <a:r>
              <a:rPr lang="en-US" altLang="zh-CN"/>
              <a:t>....</a:t>
            </a:r>
            <a:endParaRPr lang="en-US" altLang="zh-CN"/>
          </a:p>
          <a:p>
            <a:r>
              <a:rPr lang="en-US" altLang="zh-CN">
                <a:sym typeface="+mn-ea"/>
              </a:rPr>
              <a:t>00000000-111111110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254		00000000-111111111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255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0000000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1</a:t>
            </a:r>
            <a:r>
              <a:rPr lang="en-US" altLang="zh-CN">
                <a:sym typeface="+mn-ea"/>
              </a:rPr>
              <a:t>-00000000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256		0000000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1</a:t>
            </a:r>
            <a:r>
              <a:rPr lang="en-US" altLang="zh-CN">
                <a:sym typeface="+mn-ea"/>
              </a:rPr>
              <a:t>-00000001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257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0000000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1</a:t>
            </a:r>
            <a:r>
              <a:rPr lang="en-US" altLang="zh-CN">
                <a:sym typeface="+mn-ea"/>
              </a:rPr>
              <a:t>-00000010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258		0000000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1</a:t>
            </a:r>
            <a:r>
              <a:rPr lang="en-US" altLang="zh-CN">
                <a:sym typeface="+mn-ea"/>
              </a:rPr>
              <a:t>-00000011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259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...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11111111-11111110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65534	11111111-11111111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65535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这就是两个字节合成了一个字（</a:t>
            </a:r>
            <a:r>
              <a:rPr lang="en-US" altLang="zh-CN"/>
              <a:t>word</a:t>
            </a:r>
            <a:r>
              <a:rPr lang="zh-CN" altLang="en-US"/>
              <a:t>），实际上</a:t>
            </a:r>
            <a:r>
              <a:rPr lang="zh-CN"/>
              <a:t>就是</a:t>
            </a:r>
            <a:r>
              <a:rPr lang="en-US" altLang="zh-CN"/>
              <a:t> C </a:t>
            </a:r>
            <a:r>
              <a:rPr lang="zh-CN" altLang="en-US"/>
              <a:t>语言里的</a:t>
            </a:r>
            <a:r>
              <a:rPr lang="en-US" altLang="zh-CN"/>
              <a:t> unsigned short </a:t>
            </a:r>
            <a:r>
              <a:rPr lang="zh-CN" altLang="en-US"/>
              <a:t>类型。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能够指向一个变量的指针究竟是什么？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77340" y="2527935"/>
            <a:ext cx="10515600" cy="241490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59740" y="419417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solidFill>
                  <a:schemeClr val="accent1"/>
                </a:solidFill>
              </a:rPr>
              <a:t>地址</a:t>
            </a:r>
            <a:endParaRPr lang="zh-CN" altLang="en-US" sz="3600">
              <a:solidFill>
                <a:schemeClr val="accent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59740" y="3408680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solidFill>
                  <a:schemeClr val="accent2"/>
                </a:solidFill>
              </a:rPr>
              <a:t>字节</a:t>
            </a:r>
            <a:endParaRPr lang="zh-CN" altLang="en-US" sz="3600">
              <a:solidFill>
                <a:schemeClr val="accent2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824990" y="1496695"/>
            <a:ext cx="96443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指针</a:t>
            </a:r>
            <a:r>
              <a:rPr lang="en-US" altLang="zh-CN"/>
              <a:t> p </a:t>
            </a:r>
            <a:r>
              <a:rPr lang="zh-CN" altLang="en-US"/>
              <a:t>的内容实际上就是一个整数</a:t>
            </a:r>
            <a:r>
              <a:rPr lang="en-US" altLang="zh-CN"/>
              <a:t> 4</a:t>
            </a:r>
            <a:r>
              <a:rPr lang="zh-CN" altLang="en-US"/>
              <a:t>，也就是变量</a:t>
            </a:r>
            <a:r>
              <a:rPr lang="en-US" altLang="zh-CN"/>
              <a:t> x </a:t>
            </a:r>
            <a:r>
              <a:rPr lang="zh-CN" altLang="en-US"/>
              <a:t>中第一个字节的门牌号。</a:t>
            </a:r>
            <a:endParaRPr lang="zh-CN" altLang="en-US"/>
          </a:p>
          <a:p>
            <a:r>
              <a:rPr lang="zh-CN" altLang="en-US"/>
              <a:t>因为</a:t>
            </a:r>
            <a:r>
              <a:rPr lang="en-US" altLang="zh-CN"/>
              <a:t> int </a:t>
            </a:r>
            <a:r>
              <a:rPr lang="zh-CN" altLang="en-US"/>
              <a:t>类型的四个字节都是紧挨着，所以只需要知道第一个字节的地址就行了。</a:t>
            </a:r>
            <a:endParaRPr lang="zh-CN" altLang="en-US"/>
          </a:p>
          <a:p>
            <a:r>
              <a:rPr lang="zh-CN" altLang="en-US"/>
              <a:t>这样等会通过</a:t>
            </a:r>
            <a:r>
              <a:rPr lang="en-US" altLang="zh-CN"/>
              <a:t> * </a:t>
            </a:r>
            <a:r>
              <a:rPr lang="zh-CN" altLang="en-US"/>
              <a:t>运算符访问的时候，就可以访问从门牌号</a:t>
            </a:r>
            <a:r>
              <a:rPr lang="en-US" altLang="zh-CN"/>
              <a:t> 4 </a:t>
            </a:r>
            <a:r>
              <a:rPr lang="zh-CN" altLang="en-US"/>
              <a:t>开始的一连串四个字节组成的</a:t>
            </a:r>
            <a:r>
              <a:rPr lang="en-US" altLang="zh-CN"/>
              <a:t> int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2840355" y="5605145"/>
            <a:ext cx="6075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注意这里的指针</a:t>
            </a:r>
            <a:r>
              <a:rPr lang="en-US" altLang="zh-CN"/>
              <a:t> p </a:t>
            </a:r>
            <a:r>
              <a:rPr lang="zh-CN" altLang="en-US"/>
              <a:t>只有四字节，这是</a:t>
            </a:r>
            <a:r>
              <a:rPr lang="en-US" altLang="zh-CN"/>
              <a:t> 32 </a:t>
            </a:r>
            <a:r>
              <a:rPr lang="zh-CN" altLang="en-US"/>
              <a:t>位系统上的情况。</a:t>
            </a:r>
            <a:endParaRPr lang="zh-CN" altLang="en-US"/>
          </a:p>
          <a:p>
            <a:r>
              <a:rPr lang="zh-CN" altLang="en-US"/>
              <a:t>如果是</a:t>
            </a:r>
            <a:r>
              <a:rPr lang="en-US" altLang="zh-CN"/>
              <a:t> 64 </a:t>
            </a:r>
            <a:r>
              <a:rPr lang="zh-CN" altLang="en-US"/>
              <a:t>位系统，指针</a:t>
            </a:r>
            <a:r>
              <a:rPr lang="en-US" altLang="zh-CN"/>
              <a:t> p </a:t>
            </a:r>
            <a:r>
              <a:rPr lang="zh-CN" altLang="en-US"/>
              <a:t>将会是八字节的。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指针的本质是内存地址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1790" y="1825625"/>
            <a:ext cx="5477510" cy="4351655"/>
          </a:xfrm>
        </p:spPr>
        <p:txBody>
          <a:bodyPr/>
          <a:p>
            <a:r>
              <a:rPr lang="zh-CN" altLang="en-US"/>
              <a:t>可见，指针无非是一个</a:t>
            </a:r>
            <a:r>
              <a:rPr lang="en-US" altLang="zh-CN"/>
              <a:t> 64 </a:t>
            </a:r>
            <a:r>
              <a:rPr lang="zh-CN" altLang="en-US"/>
              <a:t>位整数，在</a:t>
            </a:r>
            <a:r>
              <a:rPr lang="en-US" altLang="zh-CN"/>
              <a:t> 32 </a:t>
            </a:r>
            <a:r>
              <a:rPr lang="zh-CN" altLang="en-US"/>
              <a:t>位计算机上则是个</a:t>
            </a:r>
            <a:r>
              <a:rPr lang="en-US" altLang="zh-CN"/>
              <a:t> 32 </a:t>
            </a:r>
            <a:r>
              <a:rPr lang="zh-CN" altLang="en-US"/>
              <a:t>位整数。</a:t>
            </a:r>
            <a:endParaRPr lang="zh-CN" altLang="en-US"/>
          </a:p>
          <a:p>
            <a:r>
              <a:rPr lang="zh-CN" altLang="en-US"/>
              <a:t>这个整数表示的是指针所指向变量在内存中的起始地址（第一个字节所在的门牌号）。</a:t>
            </a:r>
            <a:endParaRPr lang="zh-CN" altLang="en-US"/>
          </a:p>
          <a:p>
            <a:r>
              <a:rPr lang="zh-CN" altLang="en-US"/>
              <a:t>我们甚至可以把</a:t>
            </a:r>
            <a:r>
              <a:rPr lang="en-US" altLang="zh-CN"/>
              <a:t> int* </a:t>
            </a:r>
            <a:r>
              <a:rPr lang="zh-CN" altLang="en-US"/>
              <a:t>强制转换成</a:t>
            </a:r>
            <a:r>
              <a:rPr lang="en-US" altLang="zh-CN"/>
              <a:t> unsigned long </a:t>
            </a:r>
            <a:r>
              <a:rPr lang="zh-CN" altLang="en-US"/>
              <a:t>类型，来打印出这个门牌号的整数值：</a:t>
            </a:r>
            <a:endParaRPr lang="zh-CN" alt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741670" y="2471420"/>
            <a:ext cx="6275705" cy="30594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845" y="5457190"/>
            <a:ext cx="2891790" cy="42037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甚至可以有指向指针的指针：二级指针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如果</a:t>
            </a:r>
            <a:r>
              <a:rPr lang="en-US" altLang="zh-CN"/>
              <a:t> int* </a:t>
            </a:r>
            <a:r>
              <a:rPr lang="zh-CN" altLang="en-US"/>
              <a:t>是</a:t>
            </a:r>
            <a:r>
              <a:rPr lang="en-US" altLang="zh-CN"/>
              <a:t> int </a:t>
            </a:r>
            <a:r>
              <a:rPr lang="zh-CN" altLang="en-US"/>
              <a:t>的指针。</a:t>
            </a:r>
            <a:endParaRPr lang="zh-CN" altLang="en-US"/>
          </a:p>
          <a:p>
            <a:r>
              <a:rPr lang="zh-CN" altLang="en-US"/>
              <a:t>那么</a:t>
            </a:r>
            <a:r>
              <a:rPr lang="en-US" altLang="zh-CN"/>
              <a:t> int** </a:t>
            </a:r>
            <a:r>
              <a:rPr lang="zh-CN" altLang="en-US"/>
              <a:t>自然就是</a:t>
            </a:r>
            <a:r>
              <a:rPr lang="en-US" altLang="zh-CN"/>
              <a:t> int* </a:t>
            </a:r>
            <a:r>
              <a:rPr lang="zh-CN" altLang="en-US"/>
              <a:t>的指针。</a:t>
            </a:r>
            <a:endParaRPr lang="zh-CN" altLang="en-US"/>
          </a:p>
          <a:p>
            <a:r>
              <a:rPr lang="zh-CN" altLang="en-US"/>
              <a:t>总之，</a:t>
            </a:r>
            <a:r>
              <a:rPr lang="en-US" altLang="zh-CN"/>
              <a:t>int** </a:t>
            </a:r>
            <a:r>
              <a:rPr lang="zh-CN" altLang="en-US"/>
              <a:t>是一个存储了门牌号的房间所在的门牌号。</a:t>
            </a:r>
            <a:endParaRPr lang="zh-CN" altLang="en-US"/>
          </a:p>
          <a:p>
            <a:r>
              <a:rPr lang="zh-CN" altLang="en-US"/>
              <a:t>同理还有三级指针</a:t>
            </a:r>
            <a:r>
              <a:rPr lang="en-US" altLang="zh-CN"/>
              <a:t> int***</a:t>
            </a:r>
            <a:r>
              <a:rPr lang="zh-CN" altLang="en-US"/>
              <a:t>，四级指针</a:t>
            </a:r>
            <a:r>
              <a:rPr lang="en-US" altLang="zh-CN"/>
              <a:t> int****</a:t>
            </a:r>
            <a:r>
              <a:rPr lang="zh-CN" altLang="en-US"/>
              <a:t>，以此类推。</a:t>
            </a:r>
            <a:endParaRPr lang="zh-CN" altLang="en-US"/>
          </a:p>
          <a:p>
            <a:r>
              <a:rPr lang="en-US" altLang="zh-CN"/>
              <a:t>C </a:t>
            </a:r>
            <a:r>
              <a:rPr lang="zh-CN" altLang="en-US"/>
              <a:t>语言有</a:t>
            </a:r>
            <a:r>
              <a:rPr lang="en-US" altLang="zh-CN"/>
              <a:t> int* </a:t>
            </a:r>
            <a:r>
              <a:rPr lang="zh-CN" altLang="en-US"/>
              <a:t>这种指针类型，</a:t>
            </a:r>
            <a:r>
              <a:rPr lang="en-US" altLang="zh-CN"/>
              <a:t>C++ </a:t>
            </a:r>
            <a:r>
              <a:rPr lang="zh-CN" altLang="en-US"/>
              <a:t>中还新增了</a:t>
            </a:r>
            <a:r>
              <a:rPr lang="en-US" altLang="zh-CN"/>
              <a:t> int&amp; </a:t>
            </a:r>
            <a:r>
              <a:rPr lang="zh-CN" altLang="en-US"/>
              <a:t>这种引用类型。引用和指针是一样的，只是包装了一层语法糖，唯二的区别是：他不需要手动写</a:t>
            </a:r>
            <a:r>
              <a:rPr lang="en-US" altLang="zh-CN"/>
              <a:t> &amp; </a:t>
            </a:r>
            <a:r>
              <a:rPr lang="zh-CN" altLang="en-US"/>
              <a:t>和</a:t>
            </a:r>
            <a:r>
              <a:rPr lang="en-US" altLang="zh-CN"/>
              <a:t> * </a:t>
            </a:r>
            <a:r>
              <a:rPr lang="zh-CN" altLang="en-US"/>
              <a:t>运算符；他的拷贝是导致他指向的值拷贝，而不是对门牌号的拷贝。</a:t>
            </a:r>
            <a:endParaRPr lang="zh-CN" altLang="en-US"/>
          </a:p>
          <a:p>
            <a:r>
              <a:rPr lang="zh-CN" altLang="en-US"/>
              <a:t>但是</a:t>
            </a:r>
            <a:r>
              <a:rPr lang="en-US" altLang="zh-CN"/>
              <a:t> C++ </a:t>
            </a:r>
            <a:r>
              <a:rPr lang="zh-CN" altLang="en-US"/>
              <a:t>的</a:t>
            </a:r>
            <a:r>
              <a:rPr lang="en-US" altLang="zh-CN"/>
              <a:t> int&amp;&amp;</a:t>
            </a:r>
            <a:r>
              <a:rPr lang="zh-CN" altLang="en-US"/>
              <a:t>并不是二级指针，而是右值引用，之后会讲到。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不同位数的计算机，字（</a:t>
            </a:r>
            <a:r>
              <a:rPr lang="en-US" altLang="zh-CN"/>
              <a:t>word</a:t>
            </a:r>
            <a:r>
              <a:rPr lang="zh-CN" altLang="en-US"/>
              <a:t>）的大小也不一样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刚刚说把</a:t>
            </a:r>
            <a:r>
              <a:rPr lang="en-US" altLang="zh-CN"/>
              <a:t> 2 </a:t>
            </a:r>
            <a:r>
              <a:rPr lang="zh-CN" altLang="en-US"/>
              <a:t>个字节（</a:t>
            </a:r>
            <a:r>
              <a:rPr lang="en-US" altLang="zh-CN"/>
              <a:t>byte</a:t>
            </a:r>
            <a:r>
              <a:rPr lang="zh-CN" altLang="en-US"/>
              <a:t>）拼成一个字（</a:t>
            </a:r>
            <a:r>
              <a:rPr lang="en-US" altLang="zh-CN"/>
              <a:t>word</a:t>
            </a:r>
            <a:r>
              <a:rPr lang="zh-CN" altLang="en-US"/>
              <a:t>），实际上是</a:t>
            </a:r>
            <a:r>
              <a:rPr lang="en-US" altLang="zh-CN"/>
              <a:t> 16 </a:t>
            </a:r>
            <a:r>
              <a:rPr lang="zh-CN" altLang="en-US"/>
              <a:t>位计算机的做法。</a:t>
            </a:r>
            <a:endParaRPr lang="zh-CN" altLang="en-US"/>
          </a:p>
          <a:p>
            <a:r>
              <a:rPr lang="en-US" altLang="zh-CN"/>
              <a:t>16 </a:t>
            </a:r>
            <a:r>
              <a:rPr lang="zh-CN" altLang="en-US"/>
              <a:t>位计算机得名就是因为他的字由</a:t>
            </a:r>
            <a:r>
              <a:rPr lang="en-US" altLang="zh-CN"/>
              <a:t> 16 </a:t>
            </a:r>
            <a:r>
              <a:rPr lang="zh-CN" altLang="en-US"/>
              <a:t>个位组成，早期的</a:t>
            </a:r>
            <a:r>
              <a:rPr lang="en-US" altLang="zh-CN"/>
              <a:t> 8086 </a:t>
            </a:r>
            <a:r>
              <a:rPr lang="zh-CN" altLang="en-US"/>
              <a:t>系列</a:t>
            </a:r>
            <a:r>
              <a:rPr lang="en-US" altLang="zh-CN"/>
              <a:t> CPU </a:t>
            </a:r>
            <a:r>
              <a:rPr lang="zh-CN" altLang="en-US"/>
              <a:t>就是</a:t>
            </a:r>
            <a:r>
              <a:rPr lang="en-US" altLang="zh-CN"/>
              <a:t> 16 </a:t>
            </a:r>
            <a:r>
              <a:rPr lang="zh-CN" altLang="en-US"/>
              <a:t>位的。</a:t>
            </a:r>
            <a:endParaRPr lang="zh-CN" altLang="en-US"/>
          </a:p>
          <a:p>
            <a:r>
              <a:rPr lang="zh-CN" altLang="en-US"/>
              <a:t>在</a:t>
            </a:r>
            <a:r>
              <a:rPr lang="en-US" altLang="zh-CN"/>
              <a:t> 32 </a:t>
            </a:r>
            <a:r>
              <a:rPr lang="zh-CN" altLang="en-US"/>
              <a:t>位计算机上会把</a:t>
            </a:r>
            <a:r>
              <a:rPr lang="en-US" altLang="zh-CN"/>
              <a:t> 4 </a:t>
            </a:r>
            <a:r>
              <a:rPr lang="zh-CN" altLang="en-US"/>
              <a:t>个字节拼成一个字，字由</a:t>
            </a:r>
            <a:r>
              <a:rPr lang="en-US" altLang="zh-CN"/>
              <a:t> 32 </a:t>
            </a:r>
            <a:r>
              <a:rPr lang="zh-CN" altLang="en-US"/>
              <a:t>个位组成。</a:t>
            </a:r>
            <a:endParaRPr lang="zh-CN" altLang="en-US"/>
          </a:p>
          <a:p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 64 </a:t>
            </a:r>
            <a:r>
              <a:rPr lang="zh-CN" altLang="en-US">
                <a:sym typeface="+mn-ea"/>
              </a:rPr>
              <a:t>位计算机上会把</a:t>
            </a:r>
            <a:r>
              <a:rPr lang="en-US" altLang="zh-CN">
                <a:sym typeface="+mn-ea"/>
              </a:rPr>
              <a:t> 8 </a:t>
            </a:r>
            <a:r>
              <a:rPr lang="zh-CN" altLang="en-US">
                <a:sym typeface="+mn-ea"/>
              </a:rPr>
              <a:t>个字节拼成一个字，字由</a:t>
            </a:r>
            <a:r>
              <a:rPr lang="en-US" altLang="zh-CN">
                <a:sym typeface="+mn-ea"/>
              </a:rPr>
              <a:t> 64 </a:t>
            </a:r>
            <a:r>
              <a:rPr lang="zh-CN" altLang="en-US">
                <a:sym typeface="+mn-ea"/>
              </a:rPr>
              <a:t>个位组成。</a:t>
            </a:r>
            <a:endParaRPr lang="zh-CN" altLang="en-US">
              <a:sym typeface="+mn-ea"/>
            </a:endParaRPr>
          </a:p>
          <a:p>
            <a:r>
              <a:rPr lang="zh-CN" altLang="en-US"/>
              <a:t>如今的计算机大多是</a:t>
            </a:r>
            <a:r>
              <a:rPr lang="en-US" altLang="zh-CN"/>
              <a:t> 64 </a:t>
            </a:r>
            <a:r>
              <a:rPr lang="zh-CN" altLang="en-US"/>
              <a:t>位的，一些很老的网吧和学校的机房里偶尔能看见古董级的</a:t>
            </a:r>
            <a:r>
              <a:rPr lang="en-US" altLang="zh-CN"/>
              <a:t> 32 </a:t>
            </a:r>
            <a:r>
              <a:rPr lang="zh-CN" altLang="en-US"/>
              <a:t>位计算机，</a:t>
            </a:r>
            <a:r>
              <a:rPr lang="en-US" altLang="zh-CN"/>
              <a:t>16 </a:t>
            </a:r>
            <a:r>
              <a:rPr lang="zh-CN" altLang="en-US"/>
              <a:t>位计算机则是几乎只能在博物馆里看到了。</a:t>
            </a:r>
            <a:endParaRPr lang="zh-CN" altLang="en-US"/>
          </a:p>
          <a:p>
            <a:r>
              <a:rPr lang="zh-CN" altLang="en-US"/>
              <a:t>字的长度决定了计算机中寄存器的大小，从而</a:t>
            </a:r>
            <a:r>
              <a:rPr lang="zh-CN" altLang="en-US">
                <a:sym typeface="+mn-ea"/>
              </a:rPr>
              <a:t>决定计算机一次能处理多大的整数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例如</a:t>
            </a:r>
            <a:r>
              <a:rPr lang="en-US" altLang="zh-CN"/>
              <a:t> 32 </a:t>
            </a:r>
            <a:r>
              <a:rPr lang="zh-CN" altLang="en-US"/>
              <a:t>位计算机的寄存器都是</a:t>
            </a:r>
            <a:r>
              <a:rPr lang="en-US" altLang="zh-CN"/>
              <a:t> 32 </a:t>
            </a:r>
            <a:r>
              <a:rPr lang="zh-CN" altLang="en-US"/>
              <a:t>位，因此只能做</a:t>
            </a:r>
            <a:r>
              <a:rPr lang="en-US" altLang="zh-CN"/>
              <a:t> 32 </a:t>
            </a:r>
            <a:r>
              <a:rPr lang="zh-CN" altLang="en-US"/>
              <a:t>位整数的加减乘除，超过</a:t>
            </a:r>
            <a:r>
              <a:rPr lang="en-US" altLang="zh-CN"/>
              <a:t> 32 </a:t>
            </a:r>
            <a:r>
              <a:rPr lang="zh-CN" altLang="en-US"/>
              <a:t>位整数的加减乘除就要用特殊的指令来模拟了。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整数的表示范围受位数限制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8 </a:t>
            </a:r>
            <a:r>
              <a:rPr lang="zh-CN" altLang="en-US">
                <a:sym typeface="+mn-ea"/>
              </a:rPr>
              <a:t>位长的整数能表示的范围是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 2^8-1</a:t>
            </a:r>
            <a:r>
              <a:rPr lang="zh-CN" altLang="en-US">
                <a:sym typeface="+mn-ea"/>
              </a:rPr>
              <a:t>，也就是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 255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16 </a:t>
            </a:r>
            <a:r>
              <a:rPr lang="zh-CN" altLang="en-US">
                <a:sym typeface="+mn-ea"/>
              </a:rPr>
              <a:t>位长的</a:t>
            </a:r>
            <a:r>
              <a:rPr lang="zh-CN" altLang="en-US">
                <a:sym typeface="+mn-ea"/>
              </a:rPr>
              <a:t>整数能表示的范围是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 2^16-1</a:t>
            </a:r>
            <a:r>
              <a:rPr lang="zh-CN" altLang="en-US">
                <a:sym typeface="+mn-ea"/>
              </a:rPr>
              <a:t>，也就是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 65535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32 </a:t>
            </a:r>
            <a:r>
              <a:rPr lang="zh-CN" altLang="en-US">
                <a:sym typeface="+mn-ea"/>
              </a:rPr>
              <a:t>位长的整数能表示的范围是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 2^32-1</a:t>
            </a:r>
            <a:r>
              <a:rPr lang="zh-CN" altLang="en-US">
                <a:sym typeface="+mn-ea"/>
              </a:rPr>
              <a:t>，也就是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 4294967295</a:t>
            </a:r>
            <a:r>
              <a:rPr lang="zh-CN" altLang="en-US">
                <a:sym typeface="+mn-ea"/>
              </a:rPr>
              <a:t>。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字节的单位：</a:t>
            </a:r>
            <a:r>
              <a:rPr lang="en-US"/>
              <a:t>KB</a:t>
            </a:r>
            <a:r>
              <a:rPr lang="zh-CN" altLang="en-US"/>
              <a:t>，</a:t>
            </a:r>
            <a:r>
              <a:rPr lang="en-US" altLang="zh-CN"/>
              <a:t>MB</a:t>
            </a:r>
            <a:r>
              <a:rPr lang="zh-CN" altLang="en-US"/>
              <a:t>，</a:t>
            </a:r>
            <a:r>
              <a:rPr lang="en-US" altLang="zh-CN"/>
              <a:t>GB</a:t>
            </a:r>
            <a:r>
              <a:rPr lang="zh-CN" altLang="en-US"/>
              <a:t>，</a:t>
            </a:r>
            <a:r>
              <a:rPr lang="en-US" altLang="zh-CN"/>
              <a:t>TB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字还被用于表示内存地址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字的长度除了决定一次处理的整数大小之外，还决定了能访问的内存地址的范围。</a:t>
            </a:r>
            <a:endParaRPr lang="zh-CN" altLang="en-US">
              <a:sym typeface="+mn-ea"/>
            </a:endParaRPr>
          </a:p>
          <a:p>
            <a:r>
              <a:rPr lang="zh-CN" altLang="en-US"/>
              <a:t>这是因为内存是一维排列的，假如内存容量是</a:t>
            </a:r>
            <a:r>
              <a:rPr lang="en-US" altLang="zh-CN"/>
              <a:t> 65536 </a:t>
            </a:r>
            <a:r>
              <a:rPr lang="zh-CN" altLang="en-US"/>
              <a:t>字节，那所谓的内存地址实际上就是一个从</a:t>
            </a:r>
            <a:r>
              <a:rPr lang="en-US" altLang="zh-CN"/>
              <a:t> 0 </a:t>
            </a:r>
            <a:r>
              <a:rPr lang="zh-CN" altLang="en-US"/>
              <a:t>到</a:t>
            </a:r>
            <a:r>
              <a:rPr lang="en-US" altLang="zh-CN"/>
              <a:t> 65535 </a:t>
            </a:r>
            <a:r>
              <a:rPr lang="zh-CN" altLang="en-US"/>
              <a:t>范围的整数，也就是两个字节组成的字。</a:t>
            </a:r>
            <a:endParaRPr lang="zh-CN" altLang="en-US"/>
          </a:p>
          <a:p>
            <a:r>
              <a:rPr lang="zh-CN" altLang="en-US"/>
              <a:t>处理器去读写内存的时候靠的是寄存器提供的地址，因此寄存器的大小（也就是字的大小）决定了他能读写的内存大小，例如：</a:t>
            </a:r>
            <a:endParaRPr lang="zh-CN" altLang="en-US"/>
          </a:p>
          <a:p>
            <a:r>
              <a:rPr lang="zh-CN" altLang="en-US"/>
              <a:t>由于</a:t>
            </a:r>
            <a:r>
              <a:rPr lang="en-US" altLang="zh-CN"/>
              <a:t> </a:t>
            </a:r>
            <a:r>
              <a:rPr lang="en-US" altLang="zh-CN">
                <a:sym typeface="+mn-ea"/>
              </a:rPr>
              <a:t>16 </a:t>
            </a:r>
            <a:r>
              <a:rPr lang="zh-CN" altLang="en-US">
                <a:sym typeface="+mn-ea"/>
              </a:rPr>
              <a:t>位计算机的</a:t>
            </a:r>
            <a:r>
              <a:rPr lang="zh-CN" altLang="en-US"/>
              <a:t>寄存器只能存储</a:t>
            </a:r>
            <a:r>
              <a:rPr lang="en-US" altLang="zh-CN"/>
              <a:t> 16 </a:t>
            </a:r>
            <a:r>
              <a:rPr lang="zh-CN" altLang="en-US"/>
              <a:t>位，他只能访问</a:t>
            </a:r>
            <a:r>
              <a:rPr lang="en-US" altLang="zh-CN"/>
              <a:t> 65536 </a:t>
            </a:r>
            <a:r>
              <a:rPr lang="zh-CN" altLang="en-US"/>
              <a:t>字节（</a:t>
            </a:r>
            <a:r>
              <a:rPr lang="en-US" altLang="zh-CN"/>
              <a:t>64 KB</a:t>
            </a:r>
            <a:r>
              <a:rPr lang="zh-CN" altLang="en-US"/>
              <a:t>）的内存。</a:t>
            </a:r>
            <a:endParaRPr lang="zh-CN" altLang="en-US"/>
          </a:p>
          <a:p>
            <a:r>
              <a:rPr lang="zh-CN" altLang="en-US">
                <a:sym typeface="+mn-ea"/>
              </a:rPr>
              <a:t>由于</a:t>
            </a:r>
            <a:r>
              <a:rPr lang="en-US" altLang="zh-CN">
                <a:sym typeface="+mn-ea"/>
              </a:rPr>
              <a:t> 32 </a:t>
            </a:r>
            <a:r>
              <a:rPr lang="zh-CN" altLang="en-US">
                <a:sym typeface="+mn-ea"/>
              </a:rPr>
              <a:t>位计算机的</a:t>
            </a:r>
            <a:r>
              <a:rPr lang="zh-CN" altLang="en-US">
                <a:sym typeface="+mn-ea"/>
              </a:rPr>
              <a:t>寄存器只能存储</a:t>
            </a:r>
            <a:r>
              <a:rPr lang="en-US" altLang="zh-CN">
                <a:sym typeface="+mn-ea"/>
              </a:rPr>
              <a:t> 32 </a:t>
            </a:r>
            <a:r>
              <a:rPr lang="zh-CN" altLang="en-US">
                <a:sym typeface="+mn-ea"/>
              </a:rPr>
              <a:t>位，他只能访问</a:t>
            </a:r>
            <a:r>
              <a:rPr lang="en-US" altLang="zh-CN">
                <a:sym typeface="+mn-ea"/>
              </a:rPr>
              <a:t> 4 GB </a:t>
            </a:r>
            <a:r>
              <a:rPr lang="zh-CN" altLang="en-US">
                <a:sym typeface="+mn-ea"/>
              </a:rPr>
              <a:t>的内存。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由于</a:t>
            </a:r>
            <a:r>
              <a:rPr lang="en-US" altLang="zh-CN">
                <a:sym typeface="+mn-ea"/>
              </a:rPr>
              <a:t> 64 </a:t>
            </a:r>
            <a:r>
              <a:rPr lang="zh-CN" altLang="en-US">
                <a:sym typeface="+mn-ea"/>
              </a:rPr>
              <a:t>位计算机的寄存器能存储</a:t>
            </a:r>
            <a:r>
              <a:rPr lang="en-US" altLang="zh-CN">
                <a:sym typeface="+mn-ea"/>
              </a:rPr>
              <a:t> 64 </a:t>
            </a:r>
            <a:r>
              <a:rPr lang="zh-CN" altLang="en-US">
                <a:sym typeface="+mn-ea"/>
              </a:rPr>
              <a:t>位，他理论上能访问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16777216</a:t>
            </a:r>
            <a:r>
              <a:rPr lang="en-US" altLang="zh-CN">
                <a:sym typeface="+mn-ea"/>
              </a:rPr>
              <a:t> T</a:t>
            </a:r>
            <a:r>
              <a:rPr lang="en-US" altLang="zh-CN">
                <a:sym typeface="+mn-ea"/>
              </a:rPr>
              <a:t>B </a:t>
            </a:r>
            <a:r>
              <a:rPr lang="zh-CN" altLang="en-US">
                <a:sym typeface="+mn-ea"/>
              </a:rPr>
              <a:t>的内存！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因此，如果你的电脑内存超过了</a:t>
            </a:r>
            <a:r>
              <a:rPr lang="en-US" altLang="zh-CN">
                <a:sym typeface="+mn-ea"/>
              </a:rPr>
              <a:t> 4 GB</a:t>
            </a:r>
            <a:r>
              <a:rPr lang="zh-CN" altLang="en-US">
                <a:sym typeface="+mn-ea"/>
              </a:rPr>
              <a:t>，那肯定是</a:t>
            </a:r>
            <a:r>
              <a:rPr lang="en-US" altLang="zh-CN">
                <a:sym typeface="+mn-ea"/>
              </a:rPr>
              <a:t> 32 </a:t>
            </a:r>
            <a:r>
              <a:rPr lang="zh-CN" altLang="en-US">
                <a:sym typeface="+mn-ea"/>
              </a:rPr>
              <a:t>位电脑不用说了。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而</a:t>
            </a:r>
            <a:r>
              <a:rPr lang="en-US" altLang="zh-CN">
                <a:sym typeface="+mn-ea"/>
              </a:rPr>
              <a:t> 64 </a:t>
            </a:r>
            <a:r>
              <a:rPr lang="zh-CN" altLang="en-US">
                <a:sym typeface="+mn-ea"/>
              </a:rPr>
              <a:t>位计算机理论上能访问如此大量的内存，虽然目前看来是用不到。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知识拓展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虽然</a:t>
            </a:r>
            <a:r>
              <a:rPr lang="en-US" altLang="zh-CN"/>
              <a:t> </a:t>
            </a:r>
            <a:r>
              <a:rPr lang="en-US" altLang="zh-CN">
                <a:sym typeface="+mn-ea"/>
              </a:rPr>
              <a:t>64 </a:t>
            </a:r>
            <a:r>
              <a:rPr lang="zh-CN" altLang="en-US">
                <a:sym typeface="+mn-ea"/>
              </a:rPr>
              <a:t>位计算机的寄存器能处理</a:t>
            </a:r>
            <a:r>
              <a:rPr lang="en-US" altLang="zh-CN">
                <a:sym typeface="+mn-ea"/>
              </a:rPr>
              <a:t> 64 </a:t>
            </a:r>
            <a:r>
              <a:rPr lang="zh-CN" altLang="en-US">
                <a:sym typeface="+mn-ea"/>
              </a:rPr>
              <a:t>位的整数，</a:t>
            </a:r>
            <a:r>
              <a:rPr lang="zh-CN" altLang="en-US"/>
              <a:t>实际上的内存地址并没有</a:t>
            </a:r>
            <a:r>
              <a:rPr lang="en-US" altLang="zh-CN"/>
              <a:t> 64 </a:t>
            </a:r>
            <a:r>
              <a:rPr lang="zh-CN" altLang="en-US"/>
              <a:t>位。</a:t>
            </a:r>
            <a:endParaRPr lang="zh-CN" altLang="en-US"/>
          </a:p>
          <a:p>
            <a:r>
              <a:rPr lang="zh-CN" altLang="en-US"/>
              <a:t>实际上地址的高</a:t>
            </a:r>
            <a:r>
              <a:rPr lang="en-US" altLang="zh-CN"/>
              <a:t> 16 </a:t>
            </a:r>
            <a:r>
              <a:rPr lang="zh-CN" altLang="en-US"/>
              <a:t>位始终和第</a:t>
            </a:r>
            <a:r>
              <a:rPr lang="en-US" altLang="zh-CN"/>
              <a:t> 48 </a:t>
            </a:r>
            <a:r>
              <a:rPr lang="zh-CN" altLang="en-US"/>
              <a:t>位一致（符号扩展），也就是虚拟地址空间只有</a:t>
            </a:r>
            <a:r>
              <a:rPr lang="en-US" altLang="zh-CN"/>
              <a:t> 48 </a:t>
            </a:r>
            <a:r>
              <a:rPr lang="zh-CN" altLang="en-US"/>
              <a:t>位。</a:t>
            </a:r>
            <a:endParaRPr lang="zh-CN" altLang="en-US"/>
          </a:p>
          <a:p>
            <a:r>
              <a:rPr lang="zh-CN" altLang="en-US"/>
              <a:t>而经过</a:t>
            </a:r>
            <a:r>
              <a:rPr lang="en-US" altLang="zh-CN"/>
              <a:t> MMU </a:t>
            </a:r>
            <a:r>
              <a:rPr lang="zh-CN" altLang="en-US"/>
              <a:t>映射后实际给内存的地址只有</a:t>
            </a:r>
            <a:r>
              <a:rPr lang="en-US" altLang="zh-CN"/>
              <a:t> 39 </a:t>
            </a:r>
            <a:r>
              <a:rPr lang="zh-CN" altLang="en-US"/>
              <a:t>位，因此如今的</a:t>
            </a:r>
            <a:r>
              <a:rPr lang="en-US" altLang="zh-CN"/>
              <a:t> x64 </a:t>
            </a:r>
            <a:r>
              <a:rPr lang="zh-CN" altLang="en-US"/>
              <a:t>架构实际上只能访问</a:t>
            </a:r>
            <a:r>
              <a:rPr lang="en-US" altLang="zh-CN"/>
              <a:t> 512GB </a:t>
            </a:r>
            <a:r>
              <a:rPr lang="zh-CN" altLang="en-US"/>
              <a:t>内存，如果插了超过这个大小的内存条他也不会认出来。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此外，</a:t>
            </a:r>
            <a:r>
              <a:rPr lang="en-US" altLang="zh-CN"/>
              <a:t>16 </a:t>
            </a:r>
            <a:r>
              <a:rPr lang="zh-CN" altLang="en-US"/>
              <a:t>位计算机实际上能通过额外的段寄存器访问到</a:t>
            </a:r>
            <a:r>
              <a:rPr lang="en-US" altLang="zh-CN"/>
              <a:t> 20 </a:t>
            </a:r>
            <a:r>
              <a:rPr lang="zh-CN" altLang="en-US"/>
              <a:t>位的内存地址（</a:t>
            </a:r>
            <a:r>
              <a:rPr lang="en-US" altLang="zh-CN"/>
              <a:t>1MB</a:t>
            </a:r>
            <a:r>
              <a:rPr lang="zh-CN" altLang="en-US"/>
              <a:t>）。</a:t>
            </a:r>
            <a:endParaRPr lang="zh-CN" altLang="en-US"/>
          </a:p>
          <a:p>
            <a:r>
              <a:rPr lang="en-US" altLang="zh-CN"/>
              <a:t>32 </a:t>
            </a:r>
            <a:r>
              <a:rPr lang="zh-CN" altLang="en-US"/>
              <a:t>位计算机还能通过</a:t>
            </a:r>
            <a:r>
              <a:rPr lang="en-US" altLang="zh-CN"/>
              <a:t> PAE </a:t>
            </a:r>
            <a:r>
              <a:rPr lang="zh-CN" altLang="en-US"/>
              <a:t>技术（物理地址扩展）访问到</a:t>
            </a:r>
            <a:r>
              <a:rPr lang="en-US" altLang="zh-CN"/>
              <a:t> 36 </a:t>
            </a:r>
            <a:r>
              <a:rPr lang="zh-CN" altLang="en-US"/>
              <a:t>位的内存地址（</a:t>
            </a:r>
            <a:r>
              <a:rPr lang="en-US" altLang="zh-CN"/>
              <a:t>64GB</a:t>
            </a:r>
            <a:r>
              <a:rPr lang="zh-CN" altLang="en-US"/>
              <a:t>）。</a:t>
            </a:r>
            <a:endParaRPr lang="zh-CN" altLang="en-US"/>
          </a:p>
          <a:p>
            <a:r>
              <a:rPr lang="en-US" altLang="zh-CN"/>
              <a:t>64 </a:t>
            </a:r>
            <a:r>
              <a:rPr lang="zh-CN" altLang="en-US"/>
              <a:t>位计算机反而是因为</a:t>
            </a:r>
            <a:r>
              <a:rPr lang="en-US" altLang="zh-CN"/>
              <a:t> </a:t>
            </a:r>
            <a:r>
              <a:rPr lang="zh-CN" altLang="en-US">
                <a:sym typeface="+mn-ea"/>
              </a:rPr>
              <a:t>16777216</a:t>
            </a:r>
            <a:r>
              <a:rPr lang="en-US" altLang="zh-CN">
                <a:sym typeface="+mn-ea"/>
              </a:rPr>
              <a:t> TB </a:t>
            </a:r>
            <a:r>
              <a:rPr lang="zh-CN" altLang="en-US"/>
              <a:t>太大，内存地址被阉割到了</a:t>
            </a:r>
            <a:r>
              <a:rPr lang="en-US" altLang="zh-CN"/>
              <a:t> 39 </a:t>
            </a:r>
            <a:r>
              <a:rPr lang="zh-CN" altLang="en-US"/>
              <a:t>位（</a:t>
            </a:r>
            <a:r>
              <a:rPr lang="en-US" altLang="zh-CN"/>
              <a:t>512GB</a:t>
            </a:r>
            <a:r>
              <a:rPr lang="zh-CN" altLang="en-US"/>
              <a:t>）。</a:t>
            </a:r>
            <a:endParaRPr lang="zh-CN" altLang="en-US"/>
          </a:p>
          <a:p>
            <a:endParaRPr lang="en-US" altLang="zh-CN"/>
          </a:p>
          <a:p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64 </a:t>
            </a:r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位计算机：小丑竟是我自己</a:t>
            </a: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lscpu </a:t>
            </a:r>
            <a:r>
              <a:rPr lang="zh-CN" altLang="en-US"/>
              <a:t>命令查看处理器相关信息</a:t>
            </a:r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30095" y="1734185"/>
            <a:ext cx="7749540" cy="45332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6889</Words>
  <Application>WPS Presentation</Application>
  <PresentationFormat>宽屏</PresentationFormat>
  <Paragraphs>553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5" baseType="lpstr">
      <vt:lpstr>Arial</vt:lpstr>
      <vt:lpstr>SimSun</vt:lpstr>
      <vt:lpstr>Wingdings</vt:lpstr>
      <vt:lpstr>Liberation Sans</vt:lpstr>
      <vt:lpstr>SimSun</vt:lpstr>
      <vt:lpstr>文泉驿微米黑</vt:lpstr>
      <vt:lpstr>Arial Black</vt:lpstr>
      <vt:lpstr>Microsoft YaHei</vt:lpstr>
      <vt:lpstr>Arial Unicode MS</vt:lpstr>
      <vt:lpstr>DroidSansMono Nerd Font</vt:lpstr>
      <vt:lpstr>SimSun</vt:lpstr>
      <vt:lpstr>MathJax_Vector</vt:lpstr>
      <vt:lpstr>Office Theme</vt:lpstr>
      <vt:lpstr>从计算机组成原理看 C++ 数据结构</vt:lpstr>
      <vt:lpstr>字节（byte） 和位（bit）有什么区别</vt:lpstr>
      <vt:lpstr>表示更大范围的整数：字（word）</vt:lpstr>
      <vt:lpstr>不同位数的计算机，字（word）的大小也不一样</vt:lpstr>
      <vt:lpstr>整数的表示范围受位数限制</vt:lpstr>
      <vt:lpstr>字节的单位：KB，MB，GB，TB</vt:lpstr>
      <vt:lpstr>字还被用于表示内存地址</vt:lpstr>
      <vt:lpstr>知识拓展</vt:lpstr>
      <vt:lpstr>lscpu 命令查看处理器相关信息</vt:lpstr>
      <vt:lpstr>C 语言中的整数类型</vt:lpstr>
      <vt:lpstr>C 语言的基础整数类型</vt:lpstr>
      <vt:lpstr>C 语言的基础整数类型</vt:lpstr>
      <vt:lpstr>C 语言的基础整数类型</vt:lpstr>
      <vt:lpstr>无符号整数：unsigned 修饰</vt:lpstr>
      <vt:lpstr>有符号整数：signed 修饰</vt:lpstr>
      <vt:lpstr>字面常量</vt:lpstr>
      <vt:lpstr>标准化的类型：stdint.h</vt:lpstr>
      <vt:lpstr>标准化的类型：stdint.h</vt:lpstr>
      <vt:lpstr>标准化的类型：stdint.h</vt:lpstr>
      <vt:lpstr>intptr_t 和 uintptr_t：自动随系统位数决定大小</vt:lpstr>
      <vt:lpstr>size_t：表示大小的整数类型，其实等价于 uintptr_t</vt:lpstr>
      <vt:lpstr>实验</vt:lpstr>
      <vt:lpstr>指针的本质究竟是什么？</vt:lpstr>
      <vt:lpstr>PowerPoint 演示文稿</vt:lpstr>
      <vt:lpstr>PowerPoint 演示文稿</vt:lpstr>
      <vt:lpstr>变量在内存中的存储方式（大端字节序）</vt:lpstr>
      <vt:lpstr>PowerPoint 演示文稿</vt:lpstr>
      <vt:lpstr>int 类型对应的指针类型：int*</vt:lpstr>
      <vt:lpstr>float 类型对应的指针类型：float*</vt:lpstr>
      <vt:lpstr>能够指向一个变量的指针究竟是什么？</vt:lpstr>
      <vt:lpstr>指针的本质是内存地址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bate</dc:creator>
  <cp:lastModifiedBy>bate</cp:lastModifiedBy>
  <cp:revision>136</cp:revision>
  <dcterms:created xsi:type="dcterms:W3CDTF">2022-03-22T06:42:26Z</dcterms:created>
  <dcterms:modified xsi:type="dcterms:W3CDTF">2022-03-22T06:42:26Z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