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handoutMasterIdLst>
    <p:handoutMasterId r:id="rId38"/>
  </p:handoutMasterIdLst>
  <p:sldIdLst>
    <p:sldId id="256" r:id="rId3"/>
    <p:sldId id="280" r:id="rId4"/>
    <p:sldId id="281" r:id="rId5"/>
    <p:sldId id="259" r:id="rId6"/>
    <p:sldId id="311" r:id="rId7"/>
    <p:sldId id="312" r:id="rId8"/>
    <p:sldId id="313" r:id="rId9"/>
    <p:sldId id="314" r:id="rId10"/>
    <p:sldId id="315" r:id="rId11"/>
    <p:sldId id="273" r:id="rId12"/>
    <p:sldId id="261" r:id="rId13"/>
    <p:sldId id="260" r:id="rId14"/>
    <p:sldId id="262" r:id="rId15"/>
    <p:sldId id="263" r:id="rId16"/>
    <p:sldId id="265" r:id="rId17"/>
    <p:sldId id="266" r:id="rId18"/>
    <p:sldId id="269" r:id="rId19"/>
    <p:sldId id="270" r:id="rId20"/>
    <p:sldId id="271" r:id="rId21"/>
    <p:sldId id="264" r:id="rId22"/>
    <p:sldId id="277" r:id="rId24"/>
    <p:sldId id="276" r:id="rId25"/>
    <p:sldId id="282" r:id="rId26"/>
    <p:sldId id="283" r:id="rId27"/>
    <p:sldId id="285" r:id="rId28"/>
    <p:sldId id="284" r:id="rId29"/>
    <p:sldId id="287" r:id="rId30"/>
    <p:sldId id="286" r:id="rId31"/>
    <p:sldId id="289" r:id="rId32"/>
    <p:sldId id="290" r:id="rId33"/>
    <p:sldId id="291" r:id="rId34"/>
    <p:sldId id="292" r:id="rId35"/>
    <p:sldId id="293" r:id="rId36"/>
    <p:sldId id="294" r:id="rId3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42"/>
        <p:guide pos="3809"/>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handoutMaster" Target="handoutMasters/handoutMaster1.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9.png"/><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1.png"/><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3.png"/><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5.png"/><Relationship Id="rId1"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8.png"/><Relationship Id="rId1" Type="http://schemas.openxmlformats.org/officeDocument/2006/relationships/image" Target="../media/image27.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0.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1.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2.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C++11</a:t>
            </a:r>
            <a:r>
              <a:rPr lang="zh-CN" altLang="en-US"/>
              <a:t>开始的多线程编程</a:t>
            </a:r>
            <a:endParaRPr lang="zh-CN" altLang="en-US"/>
          </a:p>
        </p:txBody>
      </p:sp>
      <p:sp>
        <p:nvSpPr>
          <p:cNvPr id="3" name="Subtitle 2"/>
          <p:cNvSpPr>
            <a:spLocks noGrp="1"/>
          </p:cNvSpPr>
          <p:nvPr>
            <p:ph type="subTitle" idx="1"/>
          </p:nvPr>
        </p:nvSpPr>
        <p:spPr/>
        <p:txBody>
          <a:bodyPr/>
          <a:p>
            <a:r>
              <a:rPr lang="en-US"/>
              <a:t>by </a:t>
            </a:r>
            <a:r>
              <a:rPr lang="zh-CN" altLang="en-US"/>
              <a:t>彭于斌（</a:t>
            </a:r>
            <a:r>
              <a:rPr lang="en-US" altLang="zh-CN"/>
              <a:t>github@archibate</a:t>
            </a:r>
            <a:r>
              <a:rPr lang="zh-CN" altLang="en-US"/>
              <a:t>）</a:t>
            </a:r>
            <a:endParaRPr lang="zh-CN" altLang="en-US"/>
          </a:p>
          <a:p>
            <a:r>
              <a:rPr lang="zh-CN" altLang="en-US"/>
              <a:t>温馨提示：会用到第二讲里的知识</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zh-CN" altLang="en-US"/>
              <a:t>第</a:t>
            </a:r>
            <a:r>
              <a:rPr lang="en-US" altLang="zh-CN"/>
              <a:t>1</a:t>
            </a:r>
            <a:r>
              <a:rPr lang="zh-CN" altLang="en-US"/>
              <a:t>章：线程</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zh-CN" altLang="en-US"/>
              <a:t>没有多线程：程序未响应</a:t>
            </a:r>
            <a:endParaRPr lang="en-US" altLang="zh-CN"/>
          </a:p>
        </p:txBody>
      </p:sp>
      <p:sp>
        <p:nvSpPr>
          <p:cNvPr id="5" name="Content Placeholder 4"/>
          <p:cNvSpPr>
            <a:spLocks noGrp="1"/>
          </p:cNvSpPr>
          <p:nvPr>
            <p:ph sz="half" idx="1"/>
          </p:nvPr>
        </p:nvSpPr>
        <p:spPr/>
        <p:txBody>
          <a:bodyPr>
            <a:normAutofit/>
          </a:bodyPr>
          <a:p>
            <a:r>
              <a:rPr lang="zh-CN" altLang="en-US">
                <a:sym typeface="+mn-ea"/>
              </a:rPr>
              <a:t>没有多线程的话，就</a:t>
            </a:r>
            <a:r>
              <a:rPr lang="en-US">
                <a:sym typeface="+mn-ea"/>
              </a:rPr>
              <a:t>必须</a:t>
            </a:r>
            <a:r>
              <a:rPr lang="zh-CN" altLang="en-US">
                <a:sym typeface="+mn-ea"/>
              </a:rPr>
              <a:t>等文件</a:t>
            </a:r>
            <a:r>
              <a:rPr lang="en-US">
                <a:sym typeface="+mn-ea"/>
              </a:rPr>
              <a:t>下载完了才能</a:t>
            </a:r>
            <a:r>
              <a:rPr lang="zh-CN" altLang="en-US">
                <a:sym typeface="+mn-ea"/>
              </a:rPr>
              <a:t>继续</a:t>
            </a:r>
            <a:r>
              <a:rPr lang="en-US">
                <a:sym typeface="+mn-ea"/>
              </a:rPr>
              <a:t>和用户交互</a:t>
            </a:r>
            <a:r>
              <a:rPr lang="zh-CN" altLang="en-US">
                <a:sym typeface="+mn-ea"/>
              </a:rPr>
              <a:t>。</a:t>
            </a:r>
            <a:endParaRPr lang="zh-CN" altLang="en-US">
              <a:sym typeface="+mn-ea"/>
            </a:endParaRPr>
          </a:p>
          <a:p>
            <a:r>
              <a:rPr lang="zh-CN" altLang="en-US">
                <a:sym typeface="+mn-ea"/>
              </a:rPr>
              <a:t>下载完成前，整个界面都会处于“未响应”状态，用户想做别的事情就做不了。</a:t>
            </a:r>
            <a:endParaRPr lang="zh-CN" altLang="en-US"/>
          </a:p>
        </p:txBody>
      </p:sp>
      <p:pic>
        <p:nvPicPr>
          <p:cNvPr id="16" name="Content Placeholder 15"/>
          <p:cNvPicPr>
            <a:picLocks noChangeAspect="1"/>
          </p:cNvPicPr>
          <p:nvPr>
            <p:ph sz="half" idx="2"/>
          </p:nvPr>
        </p:nvPicPr>
        <p:blipFill>
          <a:blip r:embed="rId1"/>
          <a:stretch>
            <a:fillRect/>
          </a:stretch>
        </p:blipFill>
        <p:spPr>
          <a:xfrm>
            <a:off x="6144895" y="2660015"/>
            <a:ext cx="4853940" cy="26822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为什么需要多线程：无阻塞多任务</a:t>
            </a:r>
            <a:endParaRPr lang="en-US" altLang="zh-CN"/>
          </a:p>
        </p:txBody>
      </p:sp>
      <p:sp>
        <p:nvSpPr>
          <p:cNvPr id="3" name="Content Placeholder 2"/>
          <p:cNvSpPr>
            <a:spLocks noGrp="1"/>
          </p:cNvSpPr>
          <p:nvPr>
            <p:ph sz="half" idx="1"/>
          </p:nvPr>
        </p:nvSpPr>
        <p:spPr/>
        <p:txBody>
          <a:bodyPr>
            <a:normAutofit lnSpcReduction="10000"/>
          </a:bodyPr>
          <a:p>
            <a:r>
              <a:rPr lang="zh-CN" altLang="en-US"/>
              <a:t>我们的程序常常需要同时处理多个任务。</a:t>
            </a:r>
            <a:endParaRPr lang="zh-CN" altLang="en-US"/>
          </a:p>
          <a:p>
            <a:r>
              <a:rPr lang="zh-CN" altLang="en-US">
                <a:sym typeface="+mn-ea"/>
              </a:rPr>
              <a:t>例如：后台在执行一个很耗时的任务，比如下载一个文件，同时还要和用户交互。</a:t>
            </a:r>
            <a:endParaRPr lang="zh-CN" altLang="en-US">
              <a:sym typeface="+mn-ea"/>
            </a:endParaRPr>
          </a:p>
          <a:p>
            <a:r>
              <a:rPr lang="zh-CN" altLang="en-US">
                <a:sym typeface="+mn-ea"/>
              </a:rPr>
              <a:t>这在</a:t>
            </a:r>
            <a:r>
              <a:rPr lang="en-US" altLang="zh-CN">
                <a:sym typeface="+mn-ea"/>
              </a:rPr>
              <a:t> GUI </a:t>
            </a:r>
            <a:r>
              <a:rPr lang="zh-CN" altLang="en-US">
                <a:sym typeface="+mn-ea"/>
              </a:rPr>
              <a:t>应用程序中很常见，比如浏览器在后台下载文件的同时，用户仍然可以用鼠标操作其</a:t>
            </a:r>
            <a:r>
              <a:rPr lang="en-US" altLang="zh-CN">
                <a:sym typeface="+mn-ea"/>
              </a:rPr>
              <a:t> UI </a:t>
            </a:r>
            <a:r>
              <a:rPr lang="zh-CN" altLang="en-US">
                <a:sym typeface="+mn-ea"/>
              </a:rPr>
              <a:t>界面。</a:t>
            </a:r>
            <a:endParaRPr lang="zh-CN" altLang="en-US"/>
          </a:p>
        </p:txBody>
      </p:sp>
      <p:pic>
        <p:nvPicPr>
          <p:cNvPr id="14" name="Content Placeholder 13"/>
          <p:cNvPicPr>
            <a:picLocks noChangeAspect="1"/>
          </p:cNvPicPr>
          <p:nvPr>
            <p:ph sz="half" idx="2"/>
          </p:nvPr>
        </p:nvPicPr>
        <p:blipFill>
          <a:blip r:embed="rId1"/>
          <a:stretch>
            <a:fillRect/>
          </a:stretch>
        </p:blipFill>
        <p:spPr>
          <a:xfrm>
            <a:off x="5981700" y="2363470"/>
            <a:ext cx="5181600" cy="327469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sym typeface="+mn-ea"/>
              </a:rPr>
              <a:t>现代</a:t>
            </a:r>
            <a:r>
              <a:rPr lang="en-US" altLang="zh-CN">
                <a:sym typeface="+mn-ea"/>
              </a:rPr>
              <a:t> C++ </a:t>
            </a:r>
            <a:r>
              <a:rPr lang="zh-CN" altLang="en-US">
                <a:sym typeface="+mn-ea"/>
              </a:rPr>
              <a:t>中的</a:t>
            </a:r>
            <a:r>
              <a:rPr lang="zh-CN" altLang="en-US"/>
              <a:t>多线程：</a:t>
            </a:r>
            <a:r>
              <a:rPr lang="en-US" altLang="zh-CN"/>
              <a:t>std::thread</a:t>
            </a:r>
            <a:endParaRPr lang="en-US" altLang="zh-CN"/>
          </a:p>
        </p:txBody>
      </p:sp>
      <p:sp>
        <p:nvSpPr>
          <p:cNvPr id="3" name="Content Placeholder 2"/>
          <p:cNvSpPr>
            <a:spLocks noGrp="1"/>
          </p:cNvSpPr>
          <p:nvPr>
            <p:ph sz="half" idx="1"/>
          </p:nvPr>
        </p:nvSpPr>
        <p:spPr/>
        <p:txBody>
          <a:bodyPr/>
          <a:p>
            <a:r>
              <a:rPr lang="en-US"/>
              <a:t>C++11 </a:t>
            </a:r>
            <a:r>
              <a:rPr lang="zh-CN" altLang="en-US"/>
              <a:t>开始，为多线程提供了语言级别的支持。他用</a:t>
            </a:r>
            <a:r>
              <a:rPr lang="en-US" altLang="zh-CN"/>
              <a:t> std::thread </a:t>
            </a:r>
            <a:r>
              <a:rPr lang="zh-CN" altLang="en-US"/>
              <a:t>这个类来表示线程。</a:t>
            </a:r>
            <a:endParaRPr lang="zh-CN" altLang="en-US"/>
          </a:p>
          <a:p>
            <a:r>
              <a:rPr lang="en-US" altLang="zh-CN"/>
              <a:t>std::thread </a:t>
            </a:r>
            <a:r>
              <a:rPr lang="zh-CN" altLang="en-US"/>
              <a:t>构造函数的参数可以是任意</a:t>
            </a:r>
            <a:r>
              <a:rPr lang="en-US" altLang="zh-CN"/>
              <a:t> lambda </a:t>
            </a:r>
            <a:r>
              <a:rPr lang="zh-CN" altLang="en-US"/>
              <a:t>表达式。</a:t>
            </a:r>
            <a:endParaRPr lang="zh-CN" altLang="en-US"/>
          </a:p>
          <a:p>
            <a:r>
              <a:rPr lang="zh-CN" altLang="en-US"/>
              <a:t>当那个线程启动时，就会执行这个</a:t>
            </a:r>
            <a:r>
              <a:rPr lang="en-US" altLang="zh-CN"/>
              <a:t> lambda </a:t>
            </a:r>
            <a:r>
              <a:rPr lang="zh-CN" altLang="en-US"/>
              <a:t>里的内容。</a:t>
            </a:r>
            <a:endParaRPr lang="zh-CN" altLang="en-US"/>
          </a:p>
          <a:p>
            <a:r>
              <a:rPr lang="zh-CN" altLang="en-US"/>
              <a:t>这样就可以一边和用户交互，一边在另一个线程里慢吞吞下载文件了。</a:t>
            </a:r>
            <a:endParaRPr lang="en-US" altLang="zh-CN"/>
          </a:p>
        </p:txBody>
      </p:sp>
      <p:pic>
        <p:nvPicPr>
          <p:cNvPr id="7" name="Content Placeholder 6"/>
          <p:cNvPicPr>
            <a:picLocks noChangeAspect="1"/>
          </p:cNvPicPr>
          <p:nvPr>
            <p:ph sz="half" idx="2"/>
          </p:nvPr>
        </p:nvPicPr>
        <p:blipFill>
          <a:blip r:embed="rId1"/>
          <a:stretch>
            <a:fillRect/>
          </a:stretch>
        </p:blipFill>
        <p:spPr>
          <a:xfrm>
            <a:off x="5981700" y="2162175"/>
            <a:ext cx="5181600" cy="3677285"/>
          </a:xfrm>
          <a:prstGeom prst="rect">
            <a:avLst/>
          </a:prstGeom>
        </p:spPr>
      </p:pic>
      <p:sp>
        <p:nvSpPr>
          <p:cNvPr id="8" name="Rounded Rectangle 7"/>
          <p:cNvSpPr/>
          <p:nvPr/>
        </p:nvSpPr>
        <p:spPr>
          <a:xfrm>
            <a:off x="6558915" y="5024120"/>
            <a:ext cx="2209165" cy="42100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错误：找不到符号</a:t>
            </a:r>
            <a:r>
              <a:rPr lang="en-US" altLang="zh-CN"/>
              <a:t> pthread_create</a:t>
            </a:r>
            <a:endParaRPr lang="en-US" altLang="zh-CN"/>
          </a:p>
        </p:txBody>
      </p:sp>
      <p:sp>
        <p:nvSpPr>
          <p:cNvPr id="6" name="Content Placeholder 5"/>
          <p:cNvSpPr>
            <a:spLocks noGrp="1"/>
          </p:cNvSpPr>
          <p:nvPr>
            <p:ph idx="1"/>
          </p:nvPr>
        </p:nvSpPr>
        <p:spPr/>
        <p:txBody>
          <a:bodyPr/>
          <a:p>
            <a:r>
              <a:rPr lang="zh-CN" altLang="en-US"/>
              <a:t>但当我们直接尝试编译刚才的代码，却在链接时发生了错误。</a:t>
            </a:r>
            <a:endParaRPr lang="zh-CN" altLang="en-US"/>
          </a:p>
          <a:p>
            <a:r>
              <a:rPr lang="zh-CN" altLang="en-US"/>
              <a:t>原来</a:t>
            </a:r>
            <a:r>
              <a:rPr lang="en-US" altLang="zh-CN"/>
              <a:t> std::thread </a:t>
            </a:r>
            <a:r>
              <a:rPr lang="zh-CN" altLang="en-US"/>
              <a:t>的实现背后是基于</a:t>
            </a:r>
            <a:r>
              <a:rPr lang="en-US" altLang="zh-CN"/>
              <a:t> pthread </a:t>
            </a:r>
            <a:r>
              <a:rPr lang="zh-CN" altLang="en-US"/>
              <a:t>的。</a:t>
            </a:r>
            <a:endParaRPr lang="zh-CN" altLang="en-US"/>
          </a:p>
          <a:p>
            <a:endParaRPr lang="zh-CN" altLang="en-US"/>
          </a:p>
          <a:p>
            <a:endParaRPr lang="zh-CN" altLang="en-US"/>
          </a:p>
          <a:p>
            <a:endParaRPr lang="zh-CN" altLang="en-US"/>
          </a:p>
          <a:p>
            <a:r>
              <a:rPr lang="zh-CN" altLang="en-US"/>
              <a:t>解决：</a:t>
            </a:r>
            <a:r>
              <a:rPr lang="en-US" altLang="zh-CN"/>
              <a:t>CMakeLists.txt </a:t>
            </a:r>
            <a:r>
              <a:rPr lang="zh-CN" altLang="en-US"/>
              <a:t>里链接</a:t>
            </a:r>
            <a:r>
              <a:rPr lang="en-US" altLang="zh-CN"/>
              <a:t> Threads::Threads </a:t>
            </a:r>
            <a:r>
              <a:rPr lang="zh-CN" altLang="en-US"/>
              <a:t>即可：</a:t>
            </a:r>
            <a:endParaRPr lang="zh-CN" altLang="en-US"/>
          </a:p>
        </p:txBody>
      </p:sp>
      <p:pic>
        <p:nvPicPr>
          <p:cNvPr id="7" name="Picture 6"/>
          <p:cNvPicPr>
            <a:picLocks noChangeAspect="1"/>
          </p:cNvPicPr>
          <p:nvPr/>
        </p:nvPicPr>
        <p:blipFill>
          <a:blip r:embed="rId1"/>
          <a:stretch>
            <a:fillRect/>
          </a:stretch>
        </p:blipFill>
        <p:spPr>
          <a:xfrm>
            <a:off x="30480" y="2698750"/>
            <a:ext cx="12131040" cy="899160"/>
          </a:xfrm>
          <a:prstGeom prst="rect">
            <a:avLst/>
          </a:prstGeom>
        </p:spPr>
      </p:pic>
      <p:pic>
        <p:nvPicPr>
          <p:cNvPr id="8" name="Picture 7"/>
          <p:cNvPicPr>
            <a:picLocks noChangeAspect="1"/>
          </p:cNvPicPr>
          <p:nvPr/>
        </p:nvPicPr>
        <p:blipFill>
          <a:blip r:embed="rId2"/>
          <a:stretch>
            <a:fillRect/>
          </a:stretch>
        </p:blipFill>
        <p:spPr>
          <a:xfrm>
            <a:off x="2923540" y="4459605"/>
            <a:ext cx="6146800" cy="18262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有了多线程：异步处理请求</a:t>
            </a:r>
            <a:endParaRPr lang="zh-CN" altLang="en-US"/>
          </a:p>
        </p:txBody>
      </p:sp>
      <p:sp>
        <p:nvSpPr>
          <p:cNvPr id="4" name="Content Placeholder 3"/>
          <p:cNvSpPr>
            <a:spLocks noGrp="1"/>
          </p:cNvSpPr>
          <p:nvPr>
            <p:ph sz="half" idx="1"/>
          </p:nvPr>
        </p:nvSpPr>
        <p:spPr/>
        <p:txBody>
          <a:bodyPr/>
          <a:p>
            <a:r>
              <a:rPr lang="zh-CN" altLang="en-US">
                <a:sym typeface="+mn-ea"/>
              </a:rPr>
              <a:t>有了</a:t>
            </a:r>
            <a:r>
              <a:rPr lang="zh-CN" altLang="en-US">
                <a:sym typeface="+mn-ea"/>
              </a:rPr>
              <a:t>多线程的话，</a:t>
            </a:r>
            <a:r>
              <a:rPr lang="zh-CN" altLang="en-US" b="1">
                <a:sym typeface="+mn-ea"/>
              </a:rPr>
              <a:t>文件</a:t>
            </a:r>
            <a:r>
              <a:rPr lang="en-US" b="1">
                <a:sym typeface="+mn-ea"/>
              </a:rPr>
              <a:t>下载</a:t>
            </a:r>
            <a:r>
              <a:rPr lang="zh-CN" altLang="en-US">
                <a:sym typeface="+mn-ea"/>
              </a:rPr>
              <a:t>和</a:t>
            </a:r>
            <a:r>
              <a:rPr lang="zh-CN" altLang="en-US" b="1">
                <a:sym typeface="+mn-ea"/>
              </a:rPr>
              <a:t>用户交互</a:t>
            </a:r>
            <a:r>
              <a:rPr lang="zh-CN" altLang="en-US">
                <a:sym typeface="+mn-ea"/>
              </a:rPr>
              <a:t>分别在两个线程，同时独立运行。从而下载过程中也可以响应用户请求，提升了体验。</a:t>
            </a:r>
            <a:endParaRPr lang="zh-CN" altLang="en-US">
              <a:sym typeface="+mn-ea"/>
            </a:endParaRPr>
          </a:p>
          <a:p>
            <a:r>
              <a:rPr lang="zh-CN" altLang="en-US">
                <a:sym typeface="+mn-ea"/>
              </a:rPr>
              <a:t>可是发现一个问题：我输入完</a:t>
            </a:r>
            <a:r>
              <a:rPr lang="en-US" altLang="zh-CN">
                <a:sym typeface="+mn-ea"/>
              </a:rPr>
              <a:t> pyb </a:t>
            </a:r>
            <a:r>
              <a:rPr lang="zh-CN" altLang="en-US">
                <a:sym typeface="+mn-ea"/>
              </a:rPr>
              <a:t>以后，他的确及时地和我交互了。但是</a:t>
            </a:r>
            <a:r>
              <a:rPr lang="zh-CN" altLang="en-US" b="1">
                <a:sym typeface="+mn-ea"/>
              </a:rPr>
              <a:t>用户交互</a:t>
            </a:r>
            <a:r>
              <a:rPr lang="zh-CN" altLang="en-US">
                <a:sym typeface="+mn-ea"/>
              </a:rPr>
              <a:t>所在的主线程退出后，</a:t>
            </a:r>
            <a:r>
              <a:rPr lang="zh-CN" altLang="en-US" b="1">
                <a:sym typeface="+mn-ea"/>
              </a:rPr>
              <a:t>文件</a:t>
            </a:r>
            <a:r>
              <a:rPr lang="en-US" b="1">
                <a:sym typeface="+mn-ea"/>
              </a:rPr>
              <a:t>下载</a:t>
            </a:r>
            <a:r>
              <a:rPr lang="zh-CN" altLang="en-US">
                <a:sym typeface="+mn-ea"/>
              </a:rPr>
              <a:t>所在的子线程，因为</a:t>
            </a:r>
            <a:r>
              <a:rPr lang="zh-CN" altLang="en-US">
                <a:sym typeface="+mn-ea"/>
              </a:rPr>
              <a:t>从属于这个主线程，也被迫退出了。</a:t>
            </a:r>
            <a:endParaRPr lang="zh-CN" altLang="en-US">
              <a:sym typeface="+mn-ea"/>
            </a:endParaRPr>
          </a:p>
        </p:txBody>
      </p:sp>
      <p:pic>
        <p:nvPicPr>
          <p:cNvPr id="10" name="Content Placeholder 9"/>
          <p:cNvPicPr>
            <a:picLocks noChangeAspect="1"/>
          </p:cNvPicPr>
          <p:nvPr>
            <p:ph sz="half" idx="2"/>
          </p:nvPr>
        </p:nvPicPr>
        <p:blipFill>
          <a:blip r:embed="rId1"/>
          <a:stretch>
            <a:fillRect/>
          </a:stretch>
        </p:blipFill>
        <p:spPr>
          <a:xfrm>
            <a:off x="6137275" y="3063875"/>
            <a:ext cx="4869180" cy="18745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主线程等待子线程结束：</a:t>
            </a:r>
            <a:r>
              <a:rPr lang="en-US" altLang="zh-CN"/>
              <a:t>t1.join()</a:t>
            </a:r>
            <a:endParaRPr lang="en-US" altLang="zh-CN"/>
          </a:p>
        </p:txBody>
      </p:sp>
      <p:sp>
        <p:nvSpPr>
          <p:cNvPr id="3" name="Content Placeholder 2"/>
          <p:cNvSpPr>
            <a:spLocks noGrp="1"/>
          </p:cNvSpPr>
          <p:nvPr>
            <p:ph sz="half" idx="1"/>
          </p:nvPr>
        </p:nvSpPr>
        <p:spPr/>
        <p:txBody>
          <a:bodyPr/>
          <a:p>
            <a:r>
              <a:rPr lang="zh-CN" altLang="en-US"/>
              <a:t>因此，我们想要让主线程不要急着退出，等子线程也结束了再退出。</a:t>
            </a:r>
            <a:endParaRPr lang="zh-CN" altLang="en-US"/>
          </a:p>
          <a:p>
            <a:r>
              <a:rPr lang="zh-CN" altLang="en-US"/>
              <a:t>可以用</a:t>
            </a:r>
            <a:r>
              <a:rPr lang="en-US" altLang="zh-CN"/>
              <a:t> std::thread </a:t>
            </a:r>
            <a:r>
              <a:rPr lang="zh-CN" altLang="en-US"/>
              <a:t>类的成员函数</a:t>
            </a:r>
            <a:r>
              <a:rPr lang="en-US" altLang="zh-CN"/>
              <a:t> join() </a:t>
            </a:r>
            <a:r>
              <a:rPr lang="zh-CN" altLang="en-US"/>
              <a:t>来等待该进程结束。</a:t>
            </a:r>
            <a:endParaRPr lang="zh-CN" altLang="en-US"/>
          </a:p>
        </p:txBody>
      </p:sp>
      <p:pic>
        <p:nvPicPr>
          <p:cNvPr id="5" name="Content Placeholder 4"/>
          <p:cNvPicPr>
            <a:picLocks noChangeAspect="1"/>
          </p:cNvPicPr>
          <p:nvPr>
            <p:ph sz="half" idx="2"/>
          </p:nvPr>
        </p:nvPicPr>
        <p:blipFill>
          <a:blip r:embed="rId1"/>
          <a:stretch>
            <a:fillRect/>
          </a:stretch>
        </p:blipFill>
        <p:spPr>
          <a:xfrm>
            <a:off x="5981700" y="1931670"/>
            <a:ext cx="5181600" cy="4138295"/>
          </a:xfrm>
          <a:prstGeom prst="rect">
            <a:avLst/>
          </a:prstGeom>
        </p:spPr>
      </p:pic>
      <p:sp>
        <p:nvSpPr>
          <p:cNvPr id="8" name="Rounded Rectangle 7"/>
          <p:cNvSpPr/>
          <p:nvPr/>
        </p:nvSpPr>
        <p:spPr>
          <a:xfrm>
            <a:off x="6582410" y="5432425"/>
            <a:ext cx="838835" cy="15621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6" name="Picture 5"/>
          <p:cNvPicPr>
            <a:picLocks noChangeAspect="1"/>
          </p:cNvPicPr>
          <p:nvPr/>
        </p:nvPicPr>
        <p:blipFill>
          <a:blip r:embed="rId2"/>
          <a:stretch>
            <a:fillRect/>
          </a:stretch>
        </p:blipFill>
        <p:spPr>
          <a:xfrm>
            <a:off x="895985" y="4056380"/>
            <a:ext cx="4685030" cy="254571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std::thread </a:t>
            </a:r>
            <a:r>
              <a:rPr lang="zh-CN" altLang="en-US"/>
              <a:t>的解构函数会</a:t>
            </a:r>
            <a:r>
              <a:rPr lang="zh-CN"/>
              <a:t>销毁线程</a:t>
            </a:r>
            <a:endParaRPr lang="zh-CN"/>
          </a:p>
        </p:txBody>
      </p:sp>
      <p:sp>
        <p:nvSpPr>
          <p:cNvPr id="3" name="Content Placeholder 2"/>
          <p:cNvSpPr>
            <a:spLocks noGrp="1"/>
          </p:cNvSpPr>
          <p:nvPr>
            <p:ph sz="half" idx="1"/>
          </p:nvPr>
        </p:nvSpPr>
        <p:spPr/>
        <p:txBody>
          <a:bodyPr>
            <a:normAutofit lnSpcReduction="10000"/>
          </a:bodyPr>
          <a:p>
            <a:r>
              <a:rPr lang="zh-CN" altLang="en-US"/>
              <a:t>作为一个</a:t>
            </a:r>
            <a:r>
              <a:rPr lang="en-US" altLang="zh-CN"/>
              <a:t> C++ </a:t>
            </a:r>
            <a:r>
              <a:rPr lang="zh-CN" altLang="en-US"/>
              <a:t>类，</a:t>
            </a:r>
            <a:r>
              <a:rPr lang="en-US" altLang="zh-CN"/>
              <a:t>std::thread </a:t>
            </a:r>
            <a:r>
              <a:rPr lang="zh-CN" altLang="en-US"/>
              <a:t>同样遵循</a:t>
            </a:r>
            <a:r>
              <a:rPr lang="en-US" altLang="zh-CN"/>
              <a:t> RAII </a:t>
            </a:r>
            <a:r>
              <a:rPr lang="zh-CN" altLang="en-US"/>
              <a:t>思想和三五法则：因为管理着资源，他自</a:t>
            </a:r>
            <a:r>
              <a:rPr lang="zh-CN" altLang="en-US">
                <a:sym typeface="+mn-ea"/>
              </a:rPr>
              <a:t>定义了</a:t>
            </a:r>
            <a:r>
              <a:rPr lang="zh-CN" altLang="en-US" b="1">
                <a:sym typeface="+mn-ea"/>
              </a:rPr>
              <a:t>解构函数</a:t>
            </a:r>
            <a:r>
              <a:rPr lang="zh-CN" altLang="en-US">
                <a:sym typeface="+mn-ea"/>
              </a:rPr>
              <a:t>，</a:t>
            </a:r>
            <a:r>
              <a:rPr lang="zh-CN" altLang="en-US"/>
              <a:t>删除了</a:t>
            </a:r>
            <a:r>
              <a:rPr lang="zh-CN" altLang="en-US" b="1"/>
              <a:t>拷贝构造</a:t>
            </a:r>
            <a:r>
              <a:rPr lang="en-US" altLang="zh-CN" b="1">
                <a:sym typeface="+mn-ea"/>
              </a:rPr>
              <a:t>/</a:t>
            </a:r>
            <a:r>
              <a:rPr lang="zh-CN" altLang="en-US" b="1">
                <a:sym typeface="+mn-ea"/>
              </a:rPr>
              <a:t>赋值</a:t>
            </a:r>
            <a:r>
              <a:rPr lang="zh-CN" altLang="en-US" b="1"/>
              <a:t>函数</a:t>
            </a:r>
            <a:r>
              <a:rPr lang="zh-CN" altLang="en-US"/>
              <a:t>，但是提供了</a:t>
            </a:r>
            <a:r>
              <a:rPr lang="zh-CN" altLang="en-US" b="1"/>
              <a:t>移动构造</a:t>
            </a:r>
            <a:r>
              <a:rPr lang="en-US" altLang="zh-CN" b="1"/>
              <a:t>/</a:t>
            </a:r>
            <a:r>
              <a:rPr lang="zh-CN" altLang="en-US" b="1"/>
              <a:t>赋值函数</a:t>
            </a:r>
            <a:r>
              <a:rPr lang="zh-CN" altLang="en-US"/>
              <a:t>。</a:t>
            </a:r>
            <a:endParaRPr lang="zh-CN" altLang="en-US"/>
          </a:p>
          <a:p>
            <a:r>
              <a:rPr lang="zh-CN" altLang="en-US"/>
              <a:t>因此，当</a:t>
            </a:r>
            <a:r>
              <a:rPr lang="en-US" altLang="zh-CN"/>
              <a:t> t1 </a:t>
            </a:r>
            <a:r>
              <a:rPr lang="zh-CN" altLang="en-US"/>
              <a:t>所在的函数退出时，就会调用</a:t>
            </a:r>
            <a:r>
              <a:rPr lang="en-US" altLang="zh-CN"/>
              <a:t> std::thread </a:t>
            </a:r>
            <a:r>
              <a:rPr lang="zh-CN" altLang="en-US"/>
              <a:t>的解构函数，这会销毁</a:t>
            </a:r>
            <a:r>
              <a:rPr lang="en-US" altLang="zh-CN"/>
              <a:t> t1 </a:t>
            </a:r>
            <a:r>
              <a:rPr lang="zh-CN" altLang="en-US"/>
              <a:t>线程。</a:t>
            </a:r>
            <a:endParaRPr lang="zh-CN" altLang="en-US"/>
          </a:p>
          <a:p>
            <a:r>
              <a:rPr lang="zh-CN" altLang="en-US"/>
              <a:t>所以，</a:t>
            </a:r>
            <a:r>
              <a:rPr lang="en-US" altLang="zh-CN"/>
              <a:t>download </a:t>
            </a:r>
            <a:r>
              <a:rPr lang="zh-CN" altLang="en-US"/>
              <a:t>函数才会出师未捷身先死</a:t>
            </a:r>
            <a:r>
              <a:rPr lang="en-US" altLang="zh-CN"/>
              <a:t>——</a:t>
            </a:r>
            <a:r>
              <a:rPr lang="zh-CN" altLang="en-US"/>
              <a:t>还没开始执行他的线程就被销毁了。</a:t>
            </a:r>
            <a:endParaRPr lang="zh-CN" altLang="en-US"/>
          </a:p>
        </p:txBody>
      </p:sp>
      <p:pic>
        <p:nvPicPr>
          <p:cNvPr id="6" name="Picture 5"/>
          <p:cNvPicPr>
            <a:picLocks noChangeAspect="1"/>
          </p:cNvPicPr>
          <p:nvPr/>
        </p:nvPicPr>
        <p:blipFill>
          <a:blip r:embed="rId1"/>
          <a:stretch>
            <a:fillRect/>
          </a:stretch>
        </p:blipFill>
        <p:spPr>
          <a:xfrm>
            <a:off x="647700" y="5657850"/>
            <a:ext cx="5189220" cy="697230"/>
          </a:xfrm>
          <a:prstGeom prst="rect">
            <a:avLst/>
          </a:prstGeom>
        </p:spPr>
      </p:pic>
      <p:pic>
        <p:nvPicPr>
          <p:cNvPr id="7" name="Content Placeholder 6"/>
          <p:cNvPicPr>
            <a:picLocks noChangeAspect="1"/>
          </p:cNvPicPr>
          <p:nvPr>
            <p:ph sz="half" idx="2"/>
          </p:nvPr>
        </p:nvPicPr>
        <p:blipFill>
          <a:blip r:embed="rId2"/>
          <a:stretch>
            <a:fillRect/>
          </a:stretch>
        </p:blipFill>
        <p:spPr>
          <a:xfrm>
            <a:off x="5991225" y="1825625"/>
            <a:ext cx="5161915" cy="435165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解构函数不再销毁线程：</a:t>
            </a:r>
            <a:r>
              <a:rPr lang="en-US" altLang="zh-CN"/>
              <a:t>t1.detach()</a:t>
            </a:r>
            <a:endParaRPr lang="en-US" altLang="zh-CN"/>
          </a:p>
        </p:txBody>
      </p:sp>
      <p:sp>
        <p:nvSpPr>
          <p:cNvPr id="3" name="Content Placeholder 2"/>
          <p:cNvSpPr>
            <a:spLocks noGrp="1"/>
          </p:cNvSpPr>
          <p:nvPr>
            <p:ph sz="half" idx="1"/>
          </p:nvPr>
        </p:nvSpPr>
        <p:spPr/>
        <p:txBody>
          <a:bodyPr/>
          <a:p>
            <a:r>
              <a:rPr lang="zh-CN" altLang="en-US"/>
              <a:t>解决方案：调用</a:t>
            </a:r>
            <a:r>
              <a:rPr lang="zh-CN" altLang="en-US">
                <a:sym typeface="+mn-ea"/>
              </a:rPr>
              <a:t>成员函数</a:t>
            </a:r>
            <a:r>
              <a:rPr lang="en-US" altLang="zh-CN"/>
              <a:t> detach() </a:t>
            </a:r>
            <a:r>
              <a:rPr lang="zh-CN" altLang="en-US"/>
              <a:t>分离该线程</a:t>
            </a:r>
            <a:r>
              <a:rPr lang="en-US" altLang="zh-CN"/>
              <a:t>——</a:t>
            </a:r>
            <a:r>
              <a:rPr lang="zh-CN" altLang="en-US"/>
              <a:t>意味着线程的生命周期</a:t>
            </a:r>
            <a:r>
              <a:rPr lang="zh-CN" altLang="en-US" b="1"/>
              <a:t>不再由当前</a:t>
            </a:r>
            <a:r>
              <a:rPr lang="en-US" altLang="zh-CN" b="1"/>
              <a:t> std::thread </a:t>
            </a:r>
            <a:r>
              <a:rPr lang="zh-CN" altLang="en-US" b="1"/>
              <a:t>对象管理</a:t>
            </a:r>
            <a:r>
              <a:rPr lang="zh-CN" altLang="en-US"/>
              <a:t>，而是</a:t>
            </a:r>
            <a:r>
              <a:rPr lang="zh-CN" altLang="en-US">
                <a:sym typeface="+mn-ea"/>
              </a:rPr>
              <a:t>在线程</a:t>
            </a:r>
            <a:r>
              <a:rPr lang="zh-CN" altLang="en-US"/>
              <a:t>退出以后自动销毁自己。</a:t>
            </a:r>
            <a:endParaRPr lang="zh-CN" altLang="en-US"/>
          </a:p>
          <a:p>
            <a:r>
              <a:rPr lang="zh-CN" altLang="en-US"/>
              <a:t>不过这样还是会在进程退出时候自动退出。</a:t>
            </a:r>
            <a:endParaRPr lang="zh-CN" altLang="en-US"/>
          </a:p>
        </p:txBody>
      </p:sp>
      <p:pic>
        <p:nvPicPr>
          <p:cNvPr id="7" name="Content Placeholder 6"/>
          <p:cNvPicPr>
            <a:picLocks noChangeAspect="1"/>
          </p:cNvPicPr>
          <p:nvPr>
            <p:ph sz="half" idx="2"/>
          </p:nvPr>
        </p:nvPicPr>
        <p:blipFill>
          <a:blip r:embed="rId1"/>
          <a:stretch>
            <a:fillRect/>
          </a:stretch>
        </p:blipFill>
        <p:spPr>
          <a:xfrm>
            <a:off x="6089015" y="1825625"/>
            <a:ext cx="4965700" cy="4351655"/>
          </a:xfrm>
          <a:prstGeom prst="rect">
            <a:avLst/>
          </a:prstGeom>
        </p:spPr>
      </p:pic>
      <p:sp>
        <p:nvSpPr>
          <p:cNvPr id="8" name="Rounded Rectangle 7"/>
          <p:cNvSpPr/>
          <p:nvPr/>
        </p:nvSpPr>
        <p:spPr>
          <a:xfrm>
            <a:off x="6648450" y="4935855"/>
            <a:ext cx="993140" cy="15621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9" name="Picture 8"/>
          <p:cNvPicPr>
            <a:picLocks noChangeAspect="1"/>
          </p:cNvPicPr>
          <p:nvPr/>
        </p:nvPicPr>
        <p:blipFill>
          <a:blip r:embed="rId2"/>
          <a:stretch>
            <a:fillRect/>
          </a:stretch>
        </p:blipFill>
        <p:spPr>
          <a:xfrm>
            <a:off x="819150" y="4518660"/>
            <a:ext cx="4838700" cy="17297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跨平台的</a:t>
            </a:r>
            <a:r>
              <a:rPr lang="en-US" altLang="zh-CN"/>
              <a:t> sleep</a:t>
            </a:r>
            <a:r>
              <a:rPr lang="zh-CN" altLang="en-US"/>
              <a:t>：</a:t>
            </a:r>
            <a:r>
              <a:rPr lang="en-US" altLang="zh-CN"/>
              <a:t>std::this_thread::sleep_for</a:t>
            </a:r>
            <a:endParaRPr lang="en-US" altLang="zh-CN"/>
          </a:p>
        </p:txBody>
      </p:sp>
      <p:sp>
        <p:nvSpPr>
          <p:cNvPr id="3" name="Content Placeholder 2"/>
          <p:cNvSpPr>
            <a:spLocks noGrp="1"/>
          </p:cNvSpPr>
          <p:nvPr>
            <p:ph sz="half" idx="1"/>
          </p:nvPr>
        </p:nvSpPr>
        <p:spPr/>
        <p:txBody>
          <a:bodyPr/>
          <a:p>
            <a:r>
              <a:rPr lang="zh-CN" altLang="en-US"/>
              <a:t>可以用</a:t>
            </a:r>
            <a:r>
              <a:rPr lang="en-US" altLang="zh-CN"/>
              <a:t> std::this_thread::sleep_for </a:t>
            </a:r>
            <a:r>
              <a:rPr lang="zh-CN" altLang="en-US"/>
              <a:t>替代</a:t>
            </a:r>
            <a:r>
              <a:rPr lang="en-US" altLang="zh-CN"/>
              <a:t> Unix </a:t>
            </a:r>
            <a:r>
              <a:rPr lang="zh-CN" altLang="en-US"/>
              <a:t>类操作系统专有的的</a:t>
            </a:r>
            <a:r>
              <a:rPr lang="en-US" altLang="zh-CN"/>
              <a:t> usleep</a:t>
            </a:r>
            <a:r>
              <a:rPr lang="zh-CN" altLang="en-US"/>
              <a:t>。他可以让当前线程休眠一段时间，然后继续。</a:t>
            </a:r>
            <a:endParaRPr lang="zh-CN" altLang="en-US"/>
          </a:p>
          <a:p>
            <a:r>
              <a:rPr lang="zh-CN" altLang="en-US"/>
              <a:t>而且单位也可以自己指定，比如这里是</a:t>
            </a:r>
            <a:r>
              <a:rPr lang="en-US" altLang="zh-CN"/>
              <a:t> milliseconds </a:t>
            </a:r>
            <a:r>
              <a:rPr lang="zh-CN" altLang="en-US"/>
              <a:t>表示毫秒，也可以换成</a:t>
            </a:r>
            <a:r>
              <a:rPr lang="en-US" altLang="zh-CN"/>
              <a:t> microseconds </a:t>
            </a:r>
            <a:r>
              <a:rPr lang="zh-CN" altLang="en-US"/>
              <a:t>表示微秒，</a:t>
            </a:r>
            <a:r>
              <a:rPr lang="en-US" altLang="zh-CN"/>
              <a:t>seconds </a:t>
            </a:r>
            <a:r>
              <a:rPr lang="zh-CN" altLang="en-US"/>
              <a:t>表示秒。</a:t>
            </a:r>
            <a:endParaRPr lang="en-US" altLang="zh-CN"/>
          </a:p>
        </p:txBody>
      </p:sp>
      <p:pic>
        <p:nvPicPr>
          <p:cNvPr id="5" name="Content Placeholder 4"/>
          <p:cNvPicPr>
            <a:picLocks noChangeAspect="1"/>
          </p:cNvPicPr>
          <p:nvPr>
            <p:ph sz="half" idx="2"/>
          </p:nvPr>
        </p:nvPicPr>
        <p:blipFill>
          <a:blip r:embed="rId1"/>
          <a:stretch>
            <a:fillRect/>
          </a:stretch>
        </p:blipFill>
        <p:spPr>
          <a:xfrm>
            <a:off x="5981700" y="2123440"/>
            <a:ext cx="5181600" cy="37547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sym typeface="+mn-ea"/>
              </a:rPr>
              <a:t>摩尔定律：停止增长了吗？</a:t>
            </a:r>
            <a:endParaRPr lang="zh-CN" altLang="en-US"/>
          </a:p>
        </p:txBody>
      </p:sp>
      <p:pic>
        <p:nvPicPr>
          <p:cNvPr id="4" name="Content Placeholder 3"/>
          <p:cNvPicPr>
            <a:picLocks noChangeAspect="1"/>
          </p:cNvPicPr>
          <p:nvPr>
            <p:ph sz="half" idx="1"/>
          </p:nvPr>
        </p:nvPicPr>
        <p:blipFill>
          <a:blip r:embed="rId1"/>
          <a:stretch>
            <a:fillRect/>
          </a:stretch>
        </p:blipFill>
        <p:spPr>
          <a:xfrm>
            <a:off x="856615" y="2492375"/>
            <a:ext cx="4762500" cy="3017520"/>
          </a:xfrm>
          <a:prstGeom prst="rect">
            <a:avLst/>
          </a:prstGeom>
        </p:spPr>
      </p:pic>
      <p:sp>
        <p:nvSpPr>
          <p:cNvPr id="10" name="Content Placeholder 9"/>
          <p:cNvSpPr>
            <a:spLocks noGrp="1"/>
          </p:cNvSpPr>
          <p:nvPr>
            <p:ph sz="half" idx="2"/>
          </p:nvPr>
        </p:nvSpPr>
        <p:spPr/>
        <p:txBody>
          <a:bodyPr>
            <a:normAutofit fontScale="90000"/>
          </a:bodyPr>
          <a:p>
            <a:r>
              <a:rPr lang="zh-CN" altLang="en-US">
                <a:sym typeface="+mn-ea"/>
              </a:rPr>
              <a:t>晶体管的密度的确仍在指数增长，但处理器</a:t>
            </a:r>
            <a:r>
              <a:rPr lang="zh-CN" altLang="en-US">
                <a:sym typeface="+mn-ea"/>
              </a:rPr>
              <a:t>主频却开始停止增长了，甚至有所下降。</a:t>
            </a:r>
            <a:endParaRPr lang="en-US" altLang="zh-CN">
              <a:sym typeface="+mn-ea"/>
            </a:endParaRPr>
          </a:p>
          <a:p>
            <a:r>
              <a:rPr>
                <a:sym typeface="+mn-ea"/>
              </a:rPr>
              <a:t>很长时间之前我们就可以达到2GHz（2001年8月），根据2003年的趋势，在2005年初我们就应该研发出10GHz的芯片。</a:t>
            </a:r>
            <a:endParaRPr>
              <a:sym typeface="+mn-ea"/>
            </a:endParaRPr>
          </a:p>
          <a:p>
            <a:r>
              <a:rPr lang="zh-CN">
                <a:sym typeface="+mn-ea"/>
              </a:rPr>
              <a:t>可</a:t>
            </a:r>
            <a:r>
              <a:rPr>
                <a:sym typeface="+mn-ea"/>
              </a:rPr>
              <a:t>为</a:t>
            </a:r>
            <a:r>
              <a:rPr lang="zh-CN">
                <a:sym typeface="+mn-ea"/>
              </a:rPr>
              <a:t>何直到</a:t>
            </a:r>
            <a:r>
              <a:rPr>
                <a:sym typeface="+mn-ea"/>
              </a:rPr>
              <a:t>今天</a:t>
            </a:r>
            <a:r>
              <a:rPr lang="zh-CN">
                <a:sym typeface="+mn-ea"/>
              </a:rPr>
              <a:t>也</a:t>
            </a:r>
            <a:r>
              <a:rPr>
                <a:sym typeface="+mn-ea"/>
              </a:rPr>
              <a:t>生产</a:t>
            </a:r>
            <a:r>
              <a:rPr lang="zh-CN">
                <a:sym typeface="+mn-ea"/>
              </a:rPr>
              <a:t>不出</a:t>
            </a:r>
            <a:r>
              <a:rPr>
                <a:sym typeface="+mn-ea"/>
              </a:rPr>
              <a:t>10GHz的芯片？</a:t>
            </a:r>
            <a:endParaRPr lang="en-US" altLang="zh-CN">
              <a:sym typeface="+mn-ea"/>
            </a:endParaRPr>
          </a:p>
          <a:p>
            <a:r>
              <a:rPr lang="zh-CN" altLang="en-US">
                <a:sym typeface="+mn-ea"/>
              </a:rPr>
              <a:t>结论：狭义的摩尔定律没有失效。但晶体管数量的增加，不再用于继续提升</a:t>
            </a:r>
            <a:r>
              <a:rPr lang="zh-CN" altLang="en-US" b="1">
                <a:sym typeface="+mn-ea"/>
              </a:rPr>
              <a:t>单核频率</a:t>
            </a:r>
            <a:r>
              <a:rPr lang="zh-CN" altLang="en-US">
                <a:sym typeface="+mn-ea"/>
              </a:rPr>
              <a:t>，转而用于增加</a:t>
            </a:r>
            <a:r>
              <a:rPr lang="zh-CN" altLang="en-US" b="1">
                <a:sym typeface="+mn-ea"/>
              </a:rPr>
              <a:t>核心数量</a:t>
            </a:r>
            <a:r>
              <a:rPr lang="zh-CN" altLang="en-US">
                <a:sym typeface="+mn-ea"/>
              </a:rPr>
              <a:t>。单核性能不再指数增长！</a:t>
            </a:r>
            <a:endParaRPr lang="zh-CN" altLang="en-US">
              <a:sym typeface="+mn-ea"/>
            </a:endParaRPr>
          </a:p>
        </p:txBody>
      </p:sp>
      <p:sp>
        <p:nvSpPr>
          <p:cNvPr id="8" name="Freeform 7"/>
          <p:cNvSpPr/>
          <p:nvPr/>
        </p:nvSpPr>
        <p:spPr>
          <a:xfrm>
            <a:off x="1211580" y="3832634"/>
            <a:ext cx="3223260" cy="988490"/>
          </a:xfrm>
          <a:custGeom>
            <a:avLst/>
            <a:gdLst>
              <a:gd name="connsiteX0" fmla="*/ 0 w 5076"/>
              <a:gd name="connsiteY0" fmla="*/ 1557 h 1556"/>
              <a:gd name="connsiteX1" fmla="*/ 2375 w 5076"/>
              <a:gd name="connsiteY1" fmla="*/ 749 h 1556"/>
              <a:gd name="connsiteX2" fmla="*/ 3648 w 5076"/>
              <a:gd name="connsiteY2" fmla="*/ 78 h 1556"/>
              <a:gd name="connsiteX3" fmla="*/ 5076 w 5076"/>
              <a:gd name="connsiteY3" fmla="*/ 39 h 1556"/>
            </a:gdLst>
            <a:ahLst/>
            <a:cxnLst>
              <a:cxn ang="0">
                <a:pos x="connsiteX0" y="connsiteY0"/>
              </a:cxn>
              <a:cxn ang="0">
                <a:pos x="connsiteX1" y="connsiteY1"/>
              </a:cxn>
              <a:cxn ang="0">
                <a:pos x="connsiteX2" y="connsiteY2"/>
              </a:cxn>
              <a:cxn ang="0">
                <a:pos x="connsiteX3" y="connsiteY3"/>
              </a:cxn>
            </a:cxnLst>
            <a:rect l="l" t="t" r="r" b="b"/>
            <a:pathLst>
              <a:path w="5076" h="1557">
                <a:moveTo>
                  <a:pt x="0" y="1557"/>
                </a:moveTo>
                <a:cubicBezTo>
                  <a:pt x="449" y="1418"/>
                  <a:pt x="1645" y="1034"/>
                  <a:pt x="2375" y="749"/>
                </a:cubicBezTo>
                <a:cubicBezTo>
                  <a:pt x="3106" y="465"/>
                  <a:pt x="3107" y="230"/>
                  <a:pt x="3648" y="78"/>
                </a:cubicBezTo>
                <a:cubicBezTo>
                  <a:pt x="4189" y="-74"/>
                  <a:pt x="4817" y="45"/>
                  <a:pt x="5076" y="39"/>
                </a:cubicBezTo>
              </a:path>
            </a:pathLst>
          </a:custGeom>
          <a:noFill/>
          <a:ln w="28575" cmpd="sng">
            <a:solidFill>
              <a:srgbClr val="CC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Freeform 11"/>
          <p:cNvSpPr/>
          <p:nvPr/>
        </p:nvSpPr>
        <p:spPr>
          <a:xfrm>
            <a:off x="1222375" y="4235450"/>
            <a:ext cx="3234055" cy="574793"/>
          </a:xfrm>
          <a:custGeom>
            <a:avLst/>
            <a:gdLst>
              <a:gd name="connsiteX0" fmla="*/ 0 w 5093"/>
              <a:gd name="connsiteY0" fmla="*/ 861 h 905"/>
              <a:gd name="connsiteX1" fmla="*/ 3493 w 5093"/>
              <a:gd name="connsiteY1" fmla="*/ 808 h 905"/>
              <a:gd name="connsiteX2" fmla="*/ 5093 w 5093"/>
              <a:gd name="connsiteY2" fmla="*/ 0 h 905"/>
            </a:gdLst>
            <a:ahLst/>
            <a:cxnLst>
              <a:cxn ang="0">
                <a:pos x="connsiteX0" y="connsiteY0"/>
              </a:cxn>
              <a:cxn ang="0">
                <a:pos x="connsiteX1" y="connsiteY1"/>
              </a:cxn>
              <a:cxn ang="0">
                <a:pos x="connsiteX2" y="connsiteY2"/>
              </a:cxn>
            </a:cxnLst>
            <a:rect l="l" t="t" r="r" b="b"/>
            <a:pathLst>
              <a:path w="5093" h="905">
                <a:moveTo>
                  <a:pt x="0" y="861"/>
                </a:moveTo>
                <a:cubicBezTo>
                  <a:pt x="678" y="874"/>
                  <a:pt x="2474" y="980"/>
                  <a:pt x="3493" y="808"/>
                </a:cubicBezTo>
                <a:cubicBezTo>
                  <a:pt x="4512" y="636"/>
                  <a:pt x="4854" y="168"/>
                  <a:pt x="5093" y="0"/>
                </a:cubicBezTo>
              </a:path>
            </a:pathLst>
          </a:custGeom>
          <a:noFill/>
          <a:ln w="31750" cmpd="sng">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Text Box 12"/>
          <p:cNvSpPr txBox="1"/>
          <p:nvPr/>
        </p:nvSpPr>
        <p:spPr>
          <a:xfrm>
            <a:off x="6672580" y="349250"/>
            <a:ext cx="3678555" cy="1476375"/>
          </a:xfrm>
          <a:prstGeom prst="rect">
            <a:avLst/>
          </a:prstGeom>
          <a:noFill/>
        </p:spPr>
        <p:txBody>
          <a:bodyPr wrap="square" rtlCol="0">
            <a:spAutoFit/>
          </a:bodyPr>
          <a:p>
            <a:r>
              <a:rPr lang="zh-CN" altLang="en-US"/>
              <a:t>你醒啦？免费午餐结束了！</a:t>
            </a:r>
            <a:endParaRPr lang="zh-CN" altLang="en-US"/>
          </a:p>
          <a:p>
            <a:r>
              <a:rPr lang="zh-CN" altLang="en-US"/>
              <a:t>指望靠单核性能</a:t>
            </a:r>
            <a:r>
              <a:rPr lang="zh-CN" altLang="en-US"/>
              <a:t>的增长带来程序性能提升的时代一去不复返了，现在要我们动动手为多核优化一下老的程序，才能搭上摩尔定律的顺风车。</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p:bldP spid="12"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小彭老师快乐时间</a:t>
            </a:r>
            <a:endParaRPr lang="zh-CN" altLang="en-US"/>
          </a:p>
        </p:txBody>
      </p:sp>
      <p:sp>
        <p:nvSpPr>
          <p:cNvPr id="3" name="Content Placeholder 2"/>
          <p:cNvSpPr>
            <a:spLocks noGrp="1"/>
          </p:cNvSpPr>
          <p:nvPr>
            <p:ph idx="1"/>
          </p:nvPr>
        </p:nvSpPr>
        <p:spPr/>
        <p:txBody>
          <a:bodyPr/>
          <a:p>
            <a:r>
              <a:rPr lang="zh-CN" altLang="en-US">
                <a:sym typeface="+mn-ea"/>
              </a:rPr>
              <a:t>多线程、异步、无阻塞、并发，能提升程序响应速度，对现实世界中的软件工程至关重要。</a:t>
            </a:r>
            <a:endParaRPr lang="zh-CN" altLang="en-US">
              <a:sym typeface="+mn-ea"/>
            </a:endParaRPr>
          </a:p>
          <a:p>
            <a:r>
              <a:rPr lang="zh-CN" altLang="en-US">
                <a:sym typeface="+mn-ea"/>
              </a:rPr>
              <a:t>反面教材：</a:t>
            </a:r>
            <a:r>
              <a:rPr lang="en-US" altLang="zh-CN">
                <a:sym typeface="+mn-ea"/>
              </a:rPr>
              <a:t>blender </a:t>
            </a:r>
            <a:r>
              <a:rPr lang="zh-CN" altLang="en-US">
                <a:sym typeface="+mn-ea"/>
              </a:rPr>
              <a:t>在运行</a:t>
            </a:r>
            <a:r>
              <a:rPr lang="zh-CN" altLang="en-US">
                <a:sym typeface="+mn-ea"/>
              </a:rPr>
              <a:t>物理</a:t>
            </a:r>
            <a:r>
              <a:rPr lang="zh-CN" altLang="en-US">
                <a:sym typeface="+mn-ea"/>
              </a:rPr>
              <a:t>解算的时候，界面会卡住，算完一帧后窗口才能刷新一遍，导致解算过程中基本别想做事，这一定程度上归功于</a:t>
            </a:r>
            <a:r>
              <a:rPr lang="en-US" altLang="zh-CN">
                <a:sym typeface="+mn-ea"/>
              </a:rPr>
              <a:t> opengl </a:t>
            </a:r>
            <a:r>
              <a:rPr lang="zh-CN" altLang="en-US">
                <a:sym typeface="+mn-ea"/>
              </a:rPr>
              <a:t>原始的单线程设计。</a:t>
            </a:r>
            <a:endParaRPr lang="zh-CN" altLang="en-US"/>
          </a:p>
          <a:p>
            <a:r>
              <a:rPr lang="zh-CN" altLang="en-US">
                <a:sym typeface="+mn-ea"/>
              </a:rPr>
              <a:t>正面教材：</a:t>
            </a:r>
            <a:r>
              <a:rPr lang="en-US" altLang="zh-CN">
                <a:sym typeface="+mn-ea"/>
              </a:rPr>
              <a:t>zeno </a:t>
            </a:r>
            <a:r>
              <a:rPr lang="zh-CN" altLang="en-US">
                <a:sym typeface="+mn-ea"/>
              </a:rPr>
              <a:t>可以在解算过程中，随时拖动滑块看前几帧的结果，编辑场景图，修改节点间的连接，为下一次解算做准备，同时当前已经启动的物理解算还能在后台继续正常运行。虽然</a:t>
            </a:r>
            <a:r>
              <a:rPr lang="en-US" altLang="zh-CN">
                <a:sym typeface="+mn-ea"/>
              </a:rPr>
              <a:t> zeno </a:t>
            </a:r>
            <a:r>
              <a:rPr lang="zh-CN" altLang="en-US">
                <a:sym typeface="+mn-ea"/>
              </a:rPr>
              <a:t>也用了</a:t>
            </a:r>
            <a:r>
              <a:rPr lang="en-US" altLang="zh-CN">
                <a:sym typeface="+mn-ea"/>
              </a:rPr>
              <a:t> opengl</a:t>
            </a:r>
            <a:r>
              <a:rPr lang="zh-CN" altLang="en-US">
                <a:sym typeface="+mn-ea"/>
              </a:rPr>
              <a:t>，但他用多进程成功在</a:t>
            </a:r>
            <a:r>
              <a:rPr lang="en-US" altLang="zh-CN">
                <a:sym typeface="+mn-ea"/>
              </a:rPr>
              <a:t> opengl </a:t>
            </a:r>
            <a:r>
              <a:rPr lang="zh-CN" altLang="en-US">
                <a:sym typeface="+mn-ea"/>
              </a:rPr>
              <a:t>的百般</a:t>
            </a:r>
            <a:r>
              <a:rPr lang="zh-CN" altLang="en-US">
                <a:sym typeface="+mn-ea"/>
              </a:rPr>
              <a:t>拖后腿下实现了</a:t>
            </a:r>
            <a:r>
              <a:rPr lang="zh-CN" altLang="en-US">
                <a:sym typeface="+mn-ea"/>
              </a:rPr>
              <a:t>并发</a:t>
            </a:r>
            <a:r>
              <a:rPr lang="zh-CN" altLang="en-US">
                <a:sym typeface="+mn-ea"/>
              </a:rPr>
              <a:t>。</a:t>
            </a:r>
            <a:endParaRPr lang="en-US"/>
          </a:p>
        </p:txBody>
      </p:sp>
      <p:pic>
        <p:nvPicPr>
          <p:cNvPr id="4" name="Picture 3"/>
          <p:cNvPicPr>
            <a:picLocks noChangeAspect="1"/>
          </p:cNvPicPr>
          <p:nvPr/>
        </p:nvPicPr>
        <p:blipFill>
          <a:blip r:embed="rId1"/>
          <a:stretch>
            <a:fillRect/>
          </a:stretch>
        </p:blipFill>
        <p:spPr>
          <a:xfrm>
            <a:off x="3543935" y="3867785"/>
            <a:ext cx="5103495" cy="238633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第</a:t>
            </a:r>
            <a:r>
              <a:rPr lang="en-US" altLang="zh-CN"/>
              <a:t>2</a:t>
            </a:r>
            <a:r>
              <a:rPr lang="zh-CN" altLang="en-US"/>
              <a:t>章：异步</a:t>
            </a:r>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异步好帮手：</a:t>
            </a:r>
            <a:r>
              <a:rPr lang="en-US" altLang="zh-CN"/>
              <a:t>std::async</a:t>
            </a:r>
            <a:endParaRPr lang="en-US" altLang="zh-CN"/>
          </a:p>
        </p:txBody>
      </p:sp>
      <p:sp>
        <p:nvSpPr>
          <p:cNvPr id="3" name="Content Placeholder 2"/>
          <p:cNvSpPr>
            <a:spLocks noGrp="1"/>
          </p:cNvSpPr>
          <p:nvPr>
            <p:ph sz="half" idx="1"/>
          </p:nvPr>
        </p:nvSpPr>
        <p:spPr/>
        <p:txBody>
          <a:bodyPr/>
          <a:p>
            <a:r>
              <a:rPr lang="en-US"/>
              <a:t>std::async </a:t>
            </a:r>
            <a:r>
              <a:rPr lang="zh-CN" altLang="en-US"/>
              <a:t>接受一个带返回值的</a:t>
            </a:r>
            <a:r>
              <a:rPr lang="en-US" altLang="zh-CN"/>
              <a:t> lambda</a:t>
            </a:r>
            <a:r>
              <a:rPr lang="zh-CN" altLang="en-US"/>
              <a:t>，自身返回一个</a:t>
            </a:r>
            <a:r>
              <a:rPr lang="en-US" altLang="zh-CN"/>
              <a:t> std::future </a:t>
            </a:r>
            <a:r>
              <a:rPr lang="zh-CN" altLang="en-US"/>
              <a:t>对象。</a:t>
            </a:r>
            <a:endParaRPr lang="zh-CN" altLang="en-US"/>
          </a:p>
          <a:p>
            <a:r>
              <a:rPr lang="en-US" altLang="zh-CN"/>
              <a:t>lambda </a:t>
            </a:r>
            <a:r>
              <a:rPr lang="zh-CN" altLang="en-US"/>
              <a:t>的函数体将在</a:t>
            </a:r>
            <a:r>
              <a:rPr lang="zh-CN" altLang="en-US" b="1"/>
              <a:t>另一个线程</a:t>
            </a:r>
            <a:r>
              <a:rPr lang="zh-CN" altLang="en-US"/>
              <a:t>里执行。</a:t>
            </a:r>
            <a:endParaRPr lang="zh-CN" altLang="en-US"/>
          </a:p>
          <a:p>
            <a:r>
              <a:rPr lang="zh-CN" altLang="en-US"/>
              <a:t>接下来你可以在</a:t>
            </a:r>
            <a:r>
              <a:rPr lang="en-US" altLang="zh-CN"/>
              <a:t> main </a:t>
            </a:r>
            <a:r>
              <a:rPr lang="zh-CN" altLang="en-US"/>
              <a:t>里面做一些别的事情，</a:t>
            </a:r>
            <a:r>
              <a:rPr lang="en-US" altLang="zh-CN"/>
              <a:t>download </a:t>
            </a:r>
            <a:r>
              <a:rPr lang="zh-CN" altLang="en-US"/>
              <a:t>会持续在后台悄悄运行。</a:t>
            </a:r>
            <a:endParaRPr lang="zh-CN" altLang="en-US"/>
          </a:p>
          <a:p>
            <a:r>
              <a:rPr lang="zh-CN" altLang="en-US"/>
              <a:t>最后调用</a:t>
            </a:r>
            <a:r>
              <a:rPr lang="en-US" altLang="zh-CN"/>
              <a:t> future </a:t>
            </a:r>
            <a:r>
              <a:rPr lang="zh-CN" altLang="en-US"/>
              <a:t>的</a:t>
            </a:r>
            <a:r>
              <a:rPr lang="en-US" altLang="zh-CN"/>
              <a:t> get() </a:t>
            </a:r>
            <a:r>
              <a:rPr lang="zh-CN" altLang="en-US"/>
              <a:t>方法，如果此时</a:t>
            </a:r>
            <a:r>
              <a:rPr lang="en-US" altLang="zh-CN"/>
              <a:t> download </a:t>
            </a:r>
            <a:r>
              <a:rPr lang="zh-CN" altLang="en-US"/>
              <a:t>还没完成，会</a:t>
            </a:r>
            <a:r>
              <a:rPr lang="zh-CN" altLang="en-US" b="1"/>
              <a:t>等待</a:t>
            </a:r>
            <a:r>
              <a:rPr lang="en-US" altLang="zh-CN"/>
              <a:t> download </a:t>
            </a:r>
            <a:r>
              <a:rPr lang="zh-CN" altLang="en-US"/>
              <a:t>完成，并获取</a:t>
            </a:r>
            <a:r>
              <a:rPr lang="en-US" altLang="zh-CN"/>
              <a:t> download </a:t>
            </a:r>
            <a:r>
              <a:rPr lang="zh-CN" altLang="en-US"/>
              <a:t>的返回值。</a:t>
            </a:r>
            <a:endParaRPr lang="zh-CN" altLang="en-US"/>
          </a:p>
        </p:txBody>
      </p:sp>
      <p:pic>
        <p:nvPicPr>
          <p:cNvPr id="7" name="Content Placeholder 6"/>
          <p:cNvPicPr>
            <a:picLocks noChangeAspect="1"/>
          </p:cNvPicPr>
          <p:nvPr>
            <p:ph sz="half" idx="2"/>
          </p:nvPr>
        </p:nvPicPr>
        <p:blipFill>
          <a:blip r:embed="rId1"/>
          <a:stretch>
            <a:fillRect/>
          </a:stretch>
        </p:blipFill>
        <p:spPr>
          <a:xfrm>
            <a:off x="6379210" y="532765"/>
            <a:ext cx="5181600" cy="3601720"/>
          </a:xfrm>
          <a:prstGeom prst="rect">
            <a:avLst/>
          </a:prstGeom>
        </p:spPr>
      </p:pic>
      <p:pic>
        <p:nvPicPr>
          <p:cNvPr id="8" name="Picture 7"/>
          <p:cNvPicPr>
            <a:picLocks noChangeAspect="1"/>
          </p:cNvPicPr>
          <p:nvPr/>
        </p:nvPicPr>
        <p:blipFill>
          <a:blip r:embed="rId2"/>
          <a:stretch>
            <a:fillRect/>
          </a:stretch>
        </p:blipFill>
        <p:spPr>
          <a:xfrm>
            <a:off x="6539230" y="4256405"/>
            <a:ext cx="4861560" cy="2468880"/>
          </a:xfrm>
          <a:prstGeom prst="rect">
            <a:avLst/>
          </a:prstGeom>
        </p:spPr>
      </p:pic>
      <p:sp>
        <p:nvSpPr>
          <p:cNvPr id="9" name="Rounded Rectangle 8"/>
          <p:cNvSpPr/>
          <p:nvPr/>
        </p:nvSpPr>
        <p:spPr>
          <a:xfrm>
            <a:off x="7631430" y="3631565"/>
            <a:ext cx="817245" cy="14541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ounded Rectangle 9"/>
          <p:cNvSpPr/>
          <p:nvPr/>
        </p:nvSpPr>
        <p:spPr>
          <a:xfrm>
            <a:off x="8647430" y="3157220"/>
            <a:ext cx="1169670" cy="13525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显示地等待：</a:t>
            </a:r>
            <a:r>
              <a:rPr lang="en-US" altLang="zh-CN"/>
              <a:t>wait()</a:t>
            </a:r>
            <a:endParaRPr lang="en-US" altLang="zh-CN"/>
          </a:p>
        </p:txBody>
      </p:sp>
      <p:sp>
        <p:nvSpPr>
          <p:cNvPr id="3" name="Content Placeholder 2"/>
          <p:cNvSpPr>
            <a:spLocks noGrp="1"/>
          </p:cNvSpPr>
          <p:nvPr>
            <p:ph sz="half" idx="1"/>
          </p:nvPr>
        </p:nvSpPr>
        <p:spPr/>
        <p:txBody>
          <a:bodyPr/>
          <a:p>
            <a:r>
              <a:rPr lang="zh-CN" altLang="en-US"/>
              <a:t>除了</a:t>
            </a:r>
            <a:r>
              <a:rPr lang="en-US" altLang="zh-CN"/>
              <a:t> get() </a:t>
            </a:r>
            <a:r>
              <a:rPr lang="zh-CN" altLang="en-US"/>
              <a:t>会等待线程执行完毕外，</a:t>
            </a:r>
            <a:r>
              <a:rPr lang="en-US" altLang="zh-CN"/>
              <a:t>wait() </a:t>
            </a:r>
            <a:r>
              <a:rPr lang="zh-CN" altLang="en-US"/>
              <a:t>也可以等待他执行完，但是不会返回其值。</a:t>
            </a:r>
            <a:endParaRPr lang="zh-CN" altLang="en-US"/>
          </a:p>
        </p:txBody>
      </p:sp>
      <p:pic>
        <p:nvPicPr>
          <p:cNvPr id="6" name="Picture 5"/>
          <p:cNvPicPr>
            <a:picLocks noChangeAspect="1"/>
          </p:cNvPicPr>
          <p:nvPr/>
        </p:nvPicPr>
        <p:blipFill>
          <a:blip r:embed="rId1"/>
          <a:stretch>
            <a:fillRect/>
          </a:stretch>
        </p:blipFill>
        <p:spPr>
          <a:xfrm>
            <a:off x="6941185" y="4201160"/>
            <a:ext cx="4522470" cy="2562860"/>
          </a:xfrm>
          <a:prstGeom prst="rect">
            <a:avLst/>
          </a:prstGeom>
        </p:spPr>
      </p:pic>
      <p:pic>
        <p:nvPicPr>
          <p:cNvPr id="7" name="Content Placeholder 6"/>
          <p:cNvPicPr>
            <a:picLocks noChangeAspect="1"/>
          </p:cNvPicPr>
          <p:nvPr>
            <p:ph sz="half" idx="2"/>
          </p:nvPr>
        </p:nvPicPr>
        <p:blipFill>
          <a:blip r:embed="rId2"/>
          <a:stretch>
            <a:fillRect/>
          </a:stretch>
        </p:blipFill>
        <p:spPr>
          <a:xfrm>
            <a:off x="6611620" y="204470"/>
            <a:ext cx="5181600" cy="3940175"/>
          </a:xfrm>
          <a:prstGeom prst="rect">
            <a:avLst/>
          </a:prstGeom>
        </p:spPr>
      </p:pic>
      <p:sp>
        <p:nvSpPr>
          <p:cNvPr id="10" name="Rounded Rectangle 9"/>
          <p:cNvSpPr/>
          <p:nvPr/>
        </p:nvSpPr>
        <p:spPr>
          <a:xfrm>
            <a:off x="7157085" y="3434080"/>
            <a:ext cx="882650" cy="13525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Content Placeholder 7"/>
          <p:cNvPicPr>
            <a:picLocks noChangeAspect="1"/>
          </p:cNvPicPr>
          <p:nvPr>
            <p:ph sz="half" idx="2"/>
          </p:nvPr>
        </p:nvPicPr>
        <p:blipFill>
          <a:blip r:embed="rId1"/>
          <a:stretch>
            <a:fillRect/>
          </a:stretch>
        </p:blipFill>
        <p:spPr>
          <a:xfrm>
            <a:off x="5829300" y="832485"/>
            <a:ext cx="6222365" cy="2701925"/>
          </a:xfrm>
          <a:prstGeom prst="rect">
            <a:avLst/>
          </a:prstGeom>
        </p:spPr>
      </p:pic>
      <p:sp>
        <p:nvSpPr>
          <p:cNvPr id="2" name="Title 1"/>
          <p:cNvSpPr>
            <a:spLocks noGrp="1"/>
          </p:cNvSpPr>
          <p:nvPr>
            <p:ph type="title"/>
          </p:nvPr>
        </p:nvSpPr>
        <p:spPr/>
        <p:txBody>
          <a:bodyPr/>
          <a:p>
            <a:r>
              <a:rPr lang="zh-CN" altLang="en-US"/>
              <a:t>等待一段时间：</a:t>
            </a:r>
            <a:r>
              <a:rPr lang="en-US" altLang="zh-CN"/>
              <a:t>wait_for()</a:t>
            </a:r>
            <a:endParaRPr lang="en-US" altLang="zh-CN"/>
          </a:p>
        </p:txBody>
      </p:sp>
      <p:sp>
        <p:nvSpPr>
          <p:cNvPr id="3" name="Content Placeholder 2"/>
          <p:cNvSpPr>
            <a:spLocks noGrp="1"/>
          </p:cNvSpPr>
          <p:nvPr>
            <p:ph sz="half" idx="1"/>
          </p:nvPr>
        </p:nvSpPr>
        <p:spPr/>
        <p:txBody>
          <a:bodyPr>
            <a:normAutofit lnSpcReduction="10000"/>
          </a:bodyPr>
          <a:p>
            <a:r>
              <a:rPr lang="zh-CN" altLang="en-US"/>
              <a:t>只要线程没有执行完，</a:t>
            </a:r>
            <a:r>
              <a:rPr lang="en-US"/>
              <a:t>wait() </a:t>
            </a:r>
            <a:r>
              <a:rPr lang="zh-CN" altLang="en-US"/>
              <a:t>会无限等下去。</a:t>
            </a:r>
            <a:endParaRPr lang="zh-CN" altLang="en-US"/>
          </a:p>
          <a:p>
            <a:r>
              <a:rPr lang="zh-CN" altLang="en-US"/>
              <a:t>而</a:t>
            </a:r>
            <a:r>
              <a:rPr lang="en-US" altLang="zh-CN"/>
              <a:t> wait_for() </a:t>
            </a:r>
            <a:r>
              <a:rPr lang="zh-CN" altLang="en-US"/>
              <a:t>则可以指定一个最长等待时间，用</a:t>
            </a:r>
            <a:r>
              <a:rPr lang="en-US" altLang="zh-CN"/>
              <a:t> chrono </a:t>
            </a:r>
            <a:r>
              <a:rPr lang="zh-CN" altLang="en-US"/>
              <a:t>里的类表示单位。他会返回一个</a:t>
            </a:r>
            <a:r>
              <a:rPr lang="en-US" altLang="zh-CN"/>
              <a:t> std::future_status </a:t>
            </a:r>
            <a:r>
              <a:rPr lang="zh-CN" altLang="en-US"/>
              <a:t>表示等待是否成功。</a:t>
            </a:r>
            <a:endParaRPr lang="zh-CN" altLang="en-US"/>
          </a:p>
          <a:p>
            <a:r>
              <a:rPr lang="zh-CN" altLang="en-US"/>
              <a:t>如果超过这个时间线程还没有执行完毕，则放弃等待，返回</a:t>
            </a:r>
            <a:r>
              <a:rPr lang="en-US" altLang="zh-CN"/>
              <a:t> future_status::timeout</a:t>
            </a:r>
            <a:r>
              <a:rPr lang="zh-CN" altLang="en-US"/>
              <a:t>。</a:t>
            </a:r>
            <a:endParaRPr lang="zh-CN" altLang="en-US"/>
          </a:p>
          <a:p>
            <a:r>
              <a:rPr lang="zh-CN" altLang="en-US"/>
              <a:t>如果线程在指定的时间内执行完毕，则认为等待成功，返回</a:t>
            </a:r>
            <a:r>
              <a:rPr lang="en-US" altLang="zh-CN"/>
              <a:t> future_status::ready</a:t>
            </a:r>
            <a:r>
              <a:rPr lang="zh-CN" altLang="en-US"/>
              <a:t>。</a:t>
            </a:r>
            <a:endParaRPr lang="zh-CN" altLang="en-US"/>
          </a:p>
        </p:txBody>
      </p:sp>
      <p:sp>
        <p:nvSpPr>
          <p:cNvPr id="10" name="Rounded Rectangle 9"/>
          <p:cNvSpPr/>
          <p:nvPr/>
        </p:nvSpPr>
        <p:spPr>
          <a:xfrm>
            <a:off x="7840980" y="1826260"/>
            <a:ext cx="4020820" cy="15621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6" name="Picture 5"/>
          <p:cNvPicPr>
            <a:picLocks noChangeAspect="1"/>
          </p:cNvPicPr>
          <p:nvPr/>
        </p:nvPicPr>
        <p:blipFill>
          <a:blip r:embed="rId2"/>
          <a:stretch>
            <a:fillRect/>
          </a:stretch>
        </p:blipFill>
        <p:spPr>
          <a:xfrm>
            <a:off x="7168515" y="3990340"/>
            <a:ext cx="4282440" cy="2741295"/>
          </a:xfrm>
          <a:prstGeom prst="rect">
            <a:avLst/>
          </a:prstGeom>
        </p:spPr>
      </p:pic>
      <p:sp>
        <p:nvSpPr>
          <p:cNvPr id="9" name="Rounded Rectangle 8"/>
          <p:cNvSpPr/>
          <p:nvPr/>
        </p:nvSpPr>
        <p:spPr>
          <a:xfrm>
            <a:off x="7142480" y="5619750"/>
            <a:ext cx="1536700" cy="15621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Rounded Rectangle 10"/>
          <p:cNvSpPr/>
          <p:nvPr/>
        </p:nvSpPr>
        <p:spPr>
          <a:xfrm>
            <a:off x="7146925" y="6292850"/>
            <a:ext cx="1459230" cy="14541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另一种用法：</a:t>
            </a:r>
            <a:r>
              <a:rPr lang="en-US" altLang="zh-CN"/>
              <a:t>std::launch::deferred </a:t>
            </a:r>
            <a:r>
              <a:rPr lang="zh-CN" altLang="en-US"/>
              <a:t>做参数</a:t>
            </a:r>
            <a:endParaRPr lang="zh-CN" altLang="en-US"/>
          </a:p>
        </p:txBody>
      </p:sp>
      <p:sp>
        <p:nvSpPr>
          <p:cNvPr id="3" name="Content Placeholder 2"/>
          <p:cNvSpPr>
            <a:spLocks noGrp="1"/>
          </p:cNvSpPr>
          <p:nvPr>
            <p:ph sz="half" idx="1"/>
          </p:nvPr>
        </p:nvSpPr>
        <p:spPr/>
        <p:txBody>
          <a:bodyPr>
            <a:normAutofit lnSpcReduction="10000"/>
          </a:bodyPr>
          <a:p>
            <a:r>
              <a:rPr lang="en-US" altLang="zh-CN"/>
              <a:t>std::async </a:t>
            </a:r>
            <a:r>
              <a:rPr lang="zh-CN" altLang="en-US"/>
              <a:t>的第一个参数可以设为</a:t>
            </a:r>
            <a:r>
              <a:rPr lang="en-US" altLang="zh-CN"/>
              <a:t> std::launch::deferred</a:t>
            </a:r>
            <a:r>
              <a:rPr lang="zh-CN" altLang="en-US"/>
              <a:t>，这时不会创建一个线程来执行，他只会把</a:t>
            </a:r>
            <a:r>
              <a:rPr lang="en-US" altLang="zh-CN"/>
              <a:t> lambda </a:t>
            </a:r>
            <a:r>
              <a:rPr lang="zh-CN" altLang="en-US"/>
              <a:t>函数体内的运算</a:t>
            </a:r>
            <a:r>
              <a:rPr lang="zh-CN" altLang="en-US" b="1"/>
              <a:t>推迟</a:t>
            </a:r>
            <a:r>
              <a:rPr lang="zh-CN" altLang="en-US"/>
              <a:t>到</a:t>
            </a:r>
            <a:r>
              <a:rPr lang="en-US" altLang="zh-CN"/>
              <a:t> future </a:t>
            </a:r>
            <a:r>
              <a:rPr lang="zh-CN" altLang="en-US"/>
              <a:t>的</a:t>
            </a:r>
            <a:r>
              <a:rPr lang="en-US" altLang="zh-CN"/>
              <a:t> get() </a:t>
            </a:r>
            <a:r>
              <a:rPr lang="zh-CN" altLang="en-US"/>
              <a:t>被调用时。也就是</a:t>
            </a:r>
            <a:r>
              <a:rPr lang="en-US" altLang="zh-CN"/>
              <a:t> main </a:t>
            </a:r>
            <a:r>
              <a:rPr lang="zh-CN" altLang="en-US"/>
              <a:t>中的</a:t>
            </a:r>
            <a:r>
              <a:rPr lang="en-US" altLang="zh-CN"/>
              <a:t> interact </a:t>
            </a:r>
            <a:r>
              <a:rPr lang="zh-CN" altLang="en-US"/>
              <a:t>计算完毕后。</a:t>
            </a:r>
            <a:endParaRPr lang="zh-CN" altLang="en-US"/>
          </a:p>
          <a:p>
            <a:r>
              <a:rPr lang="zh-CN" altLang="en-US"/>
              <a:t>这种写法，</a:t>
            </a:r>
            <a:r>
              <a:rPr lang="en-US" altLang="zh-CN"/>
              <a:t>download </a:t>
            </a:r>
            <a:r>
              <a:rPr lang="zh-CN" altLang="en-US"/>
              <a:t>的执行仍在主线程中，他只是函数式编程范式意义上的异步，而不涉及到真正的多线程。可以用这个实现惰性求值（</a:t>
            </a:r>
            <a:r>
              <a:rPr lang="en-US" altLang="zh-CN"/>
              <a:t>lazy evaluation</a:t>
            </a:r>
            <a:r>
              <a:rPr lang="zh-CN" altLang="en-US">
                <a:sym typeface="+mn-ea"/>
              </a:rPr>
              <a:t>）之类</a:t>
            </a:r>
            <a:r>
              <a:rPr lang="zh-CN" altLang="en-US"/>
              <a:t>。</a:t>
            </a:r>
            <a:endParaRPr lang="zh-CN" altLang="en-US"/>
          </a:p>
        </p:txBody>
      </p:sp>
      <p:pic>
        <p:nvPicPr>
          <p:cNvPr id="5" name="Content Placeholder 4"/>
          <p:cNvPicPr>
            <a:picLocks noChangeAspect="1"/>
          </p:cNvPicPr>
          <p:nvPr>
            <p:ph sz="half" idx="2"/>
          </p:nvPr>
        </p:nvPicPr>
        <p:blipFill>
          <a:blip r:embed="rId1"/>
          <a:stretch>
            <a:fillRect/>
          </a:stretch>
        </p:blipFill>
        <p:spPr>
          <a:xfrm>
            <a:off x="6212205" y="2068830"/>
            <a:ext cx="5847715" cy="1332230"/>
          </a:xfrm>
          <a:prstGeom prst="rect">
            <a:avLst/>
          </a:prstGeom>
        </p:spPr>
      </p:pic>
      <p:sp>
        <p:nvSpPr>
          <p:cNvPr id="9" name="Rounded Rectangle 8"/>
          <p:cNvSpPr/>
          <p:nvPr/>
        </p:nvSpPr>
        <p:spPr>
          <a:xfrm>
            <a:off x="8677910" y="2243455"/>
            <a:ext cx="2894965" cy="14541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6" name="Picture 5"/>
          <p:cNvPicPr>
            <a:picLocks noChangeAspect="1"/>
          </p:cNvPicPr>
          <p:nvPr/>
        </p:nvPicPr>
        <p:blipFill>
          <a:blip r:embed="rId2"/>
          <a:stretch>
            <a:fillRect/>
          </a:stretch>
        </p:blipFill>
        <p:spPr>
          <a:xfrm>
            <a:off x="6771640" y="3917950"/>
            <a:ext cx="4876800" cy="24765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t>std::future </a:t>
            </a:r>
            <a:r>
              <a:rPr lang="zh-CN" altLang="en-US"/>
              <a:t>小贴士</a:t>
            </a:r>
            <a:endParaRPr lang="zh-CN" altLang="en-US"/>
          </a:p>
        </p:txBody>
      </p:sp>
      <p:sp>
        <p:nvSpPr>
          <p:cNvPr id="3" name="Content Placeholder 2"/>
          <p:cNvSpPr>
            <a:spLocks noGrp="1"/>
          </p:cNvSpPr>
          <p:nvPr>
            <p:ph sz="half" idx="1"/>
          </p:nvPr>
        </p:nvSpPr>
        <p:spPr/>
        <p:txBody>
          <a:bodyPr/>
          <a:p>
            <a:r>
              <a:rPr lang="en-US"/>
              <a:t>future </a:t>
            </a:r>
            <a:r>
              <a:rPr lang="zh-CN" altLang="en-US"/>
              <a:t>为了三五法则，删除了拷贝构造</a:t>
            </a:r>
            <a:r>
              <a:rPr lang="en-US" altLang="zh-CN"/>
              <a:t>/</a:t>
            </a:r>
            <a:r>
              <a:rPr lang="zh-CN" altLang="en-US"/>
              <a:t>赋值函数。如果需要浅拷贝，实现共享同一个</a:t>
            </a:r>
            <a:r>
              <a:rPr lang="en-US" altLang="zh-CN"/>
              <a:t> future </a:t>
            </a:r>
            <a:r>
              <a:rPr lang="zh-CN" altLang="en-US"/>
              <a:t>对象，可以用</a:t>
            </a:r>
            <a:r>
              <a:rPr lang="en-US" altLang="zh-CN"/>
              <a:t> </a:t>
            </a:r>
            <a:r>
              <a:rPr lang="en-US" altLang="zh-CN" i="1"/>
              <a:t>std::shared_future</a:t>
            </a:r>
            <a:r>
              <a:rPr lang="zh-CN" altLang="en-US"/>
              <a:t>。</a:t>
            </a:r>
            <a:endParaRPr lang="zh-CN" altLang="en-US"/>
          </a:p>
          <a:p>
            <a:r>
              <a:rPr lang="zh-CN" altLang="en-US"/>
              <a:t>如果不需要返回值，</a:t>
            </a:r>
            <a:r>
              <a:rPr lang="en-US" altLang="zh-CN"/>
              <a:t>std::async </a:t>
            </a:r>
            <a:r>
              <a:rPr lang="zh-CN" altLang="en-US"/>
              <a:t>里</a:t>
            </a:r>
            <a:r>
              <a:rPr lang="en-US" altLang="zh-CN"/>
              <a:t> lambda </a:t>
            </a:r>
            <a:r>
              <a:rPr lang="zh-CN" altLang="en-US"/>
              <a:t>的返回类型可以为</a:t>
            </a:r>
            <a:r>
              <a:rPr lang="en-US" altLang="zh-CN"/>
              <a:t> void</a:t>
            </a:r>
            <a:r>
              <a:rPr lang="zh-CN" altLang="en-US"/>
              <a:t>，</a:t>
            </a:r>
            <a:r>
              <a:rPr lang="en-US" altLang="zh-CN"/>
              <a:t> </a:t>
            </a:r>
            <a:r>
              <a:rPr lang="zh-CN" altLang="en-US"/>
              <a:t>这时</a:t>
            </a:r>
            <a:r>
              <a:rPr lang="en-US" altLang="zh-CN"/>
              <a:t> future </a:t>
            </a:r>
            <a:r>
              <a:rPr lang="zh-CN" altLang="en-US"/>
              <a:t>对象的类型为</a:t>
            </a:r>
            <a:r>
              <a:rPr lang="en-US" altLang="zh-CN"/>
              <a:t> </a:t>
            </a:r>
            <a:r>
              <a:rPr lang="en-US" altLang="zh-CN" i="1"/>
              <a:t>std::future&lt;void&gt;</a:t>
            </a:r>
            <a:r>
              <a:rPr lang="zh-CN" altLang="en-US"/>
              <a:t>。</a:t>
            </a:r>
            <a:endParaRPr lang="zh-CN" altLang="en-US"/>
          </a:p>
        </p:txBody>
      </p:sp>
      <p:pic>
        <p:nvPicPr>
          <p:cNvPr id="5" name="Content Placeholder 4"/>
          <p:cNvPicPr>
            <a:picLocks noChangeAspect="1"/>
          </p:cNvPicPr>
          <p:nvPr>
            <p:ph sz="half" idx="2"/>
          </p:nvPr>
        </p:nvPicPr>
        <p:blipFill>
          <a:blip r:embed="rId1"/>
          <a:stretch>
            <a:fillRect/>
          </a:stretch>
        </p:blipFill>
        <p:spPr>
          <a:xfrm>
            <a:off x="5981700" y="2123440"/>
            <a:ext cx="5181600" cy="3754755"/>
          </a:xfrm>
          <a:prstGeom prst="rect">
            <a:avLst/>
          </a:prstGeom>
        </p:spPr>
      </p:pic>
      <p:sp>
        <p:nvSpPr>
          <p:cNvPr id="9" name="Rounded Rectangle 8"/>
          <p:cNvSpPr/>
          <p:nvPr/>
        </p:nvSpPr>
        <p:spPr>
          <a:xfrm>
            <a:off x="6546215" y="4647565"/>
            <a:ext cx="1790700" cy="12319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第</a:t>
            </a:r>
            <a:r>
              <a:rPr lang="en-US" altLang="zh-CN"/>
              <a:t>3</a:t>
            </a:r>
            <a:r>
              <a:rPr lang="zh-CN" altLang="en-US"/>
              <a:t>章：数据竞争</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多线程打架案例</a:t>
            </a:r>
            <a:endParaRPr lang="zh-CN" altLang="en-US"/>
          </a:p>
        </p:txBody>
      </p:sp>
      <p:sp>
        <p:nvSpPr>
          <p:cNvPr id="3" name="Content Placeholder 2"/>
          <p:cNvSpPr>
            <a:spLocks noGrp="1"/>
          </p:cNvSpPr>
          <p:nvPr>
            <p:ph sz="half" idx="1"/>
          </p:nvPr>
        </p:nvSpPr>
        <p:spPr/>
        <p:txBody>
          <a:bodyPr/>
          <a:p>
            <a:r>
              <a:rPr lang="zh-CN" altLang="en-US"/>
              <a:t>两个线程试图往同一个数组里推数据。</a:t>
            </a:r>
            <a:endParaRPr lang="zh-CN" altLang="en-US"/>
          </a:p>
          <a:p>
            <a:r>
              <a:rPr lang="zh-CN" altLang="en-US"/>
              <a:t>奔溃了！为什么？</a:t>
            </a:r>
            <a:endParaRPr lang="zh-CN" altLang="en-US"/>
          </a:p>
          <a:p>
            <a:r>
              <a:rPr lang="en-US" altLang="zh-CN"/>
              <a:t>vector </a:t>
            </a:r>
            <a:r>
              <a:rPr lang="zh-CN" altLang="en-US"/>
              <a:t>不是多线程安全（</a:t>
            </a:r>
            <a:r>
              <a:rPr lang="en-US" altLang="zh-CN"/>
              <a:t>MT-safe</a:t>
            </a:r>
            <a:r>
              <a:rPr lang="zh-CN" altLang="en-US"/>
              <a:t>）的容器。</a:t>
            </a:r>
            <a:endParaRPr lang="zh-CN" altLang="en-US"/>
          </a:p>
          <a:p>
            <a:r>
              <a:rPr lang="zh-CN" altLang="en-US"/>
              <a:t>多个线程同时访问同一个</a:t>
            </a:r>
            <a:r>
              <a:rPr lang="en-US" altLang="zh-CN"/>
              <a:t> vector </a:t>
            </a:r>
            <a:r>
              <a:rPr lang="zh-CN" altLang="en-US"/>
              <a:t>会出现</a:t>
            </a:r>
            <a:r>
              <a:rPr lang="zh-CN" altLang="en-US" b="1"/>
              <a:t>数据竞争</a:t>
            </a:r>
            <a:r>
              <a:rPr lang="zh-CN" altLang="en-US"/>
              <a:t>（</a:t>
            </a:r>
            <a:r>
              <a:rPr lang="en-US" altLang="zh-CN"/>
              <a:t>data-race</a:t>
            </a:r>
            <a:r>
              <a:rPr lang="zh-CN" altLang="en-US"/>
              <a:t>）现象。</a:t>
            </a:r>
            <a:endParaRPr lang="zh-CN" altLang="en-US"/>
          </a:p>
        </p:txBody>
      </p:sp>
      <p:pic>
        <p:nvPicPr>
          <p:cNvPr id="9" name="Picture 8"/>
          <p:cNvPicPr>
            <a:picLocks noChangeAspect="1"/>
          </p:cNvPicPr>
          <p:nvPr/>
        </p:nvPicPr>
        <p:blipFill>
          <a:blip r:embed="rId1"/>
          <a:stretch>
            <a:fillRect/>
          </a:stretch>
        </p:blipFill>
        <p:spPr>
          <a:xfrm>
            <a:off x="430530" y="5099050"/>
            <a:ext cx="5615940" cy="640080"/>
          </a:xfrm>
          <a:prstGeom prst="rect">
            <a:avLst/>
          </a:prstGeom>
        </p:spPr>
      </p:pic>
      <p:pic>
        <p:nvPicPr>
          <p:cNvPr id="13" name="Content Placeholder 12"/>
          <p:cNvPicPr>
            <a:picLocks noChangeAspect="1"/>
          </p:cNvPicPr>
          <p:nvPr>
            <p:ph sz="half" idx="2"/>
          </p:nvPr>
        </p:nvPicPr>
        <p:blipFill>
          <a:blip r:embed="rId2"/>
          <a:stretch>
            <a:fillRect/>
          </a:stretch>
        </p:blipFill>
        <p:spPr>
          <a:xfrm>
            <a:off x="6594475" y="2416175"/>
            <a:ext cx="3954780" cy="316992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t>std::mutex</a:t>
            </a:r>
            <a:r>
              <a:rPr lang="zh-CN" altLang="en-US"/>
              <a:t>：上锁，防止多个线程同时进入某一代码段</a:t>
            </a:r>
            <a:endParaRPr lang="en-US" altLang="zh-CN"/>
          </a:p>
        </p:txBody>
      </p:sp>
      <p:sp>
        <p:nvSpPr>
          <p:cNvPr id="3" name="Content Placeholder 2"/>
          <p:cNvSpPr>
            <a:spLocks noGrp="1"/>
          </p:cNvSpPr>
          <p:nvPr>
            <p:ph sz="half" idx="1"/>
          </p:nvPr>
        </p:nvSpPr>
        <p:spPr/>
        <p:txBody>
          <a:bodyPr>
            <a:normAutofit lnSpcReduction="20000"/>
          </a:bodyPr>
          <a:p>
            <a:r>
              <a:rPr lang="zh-CN" altLang="en-US">
                <a:sym typeface="+mn-ea"/>
              </a:rPr>
              <a:t>调用</a:t>
            </a:r>
            <a:r>
              <a:rPr lang="en-US" altLang="zh-CN">
                <a:sym typeface="+mn-ea"/>
              </a:rPr>
              <a:t> std::mutex </a:t>
            </a:r>
            <a:r>
              <a:rPr lang="zh-CN" altLang="en-US">
                <a:sym typeface="+mn-ea"/>
              </a:rPr>
              <a:t>的</a:t>
            </a:r>
            <a:r>
              <a:rPr lang="en-US" altLang="zh-CN">
                <a:sym typeface="+mn-ea"/>
              </a:rPr>
              <a:t> lock() </a:t>
            </a:r>
            <a:r>
              <a:rPr lang="zh-CN" altLang="en-US">
                <a:sym typeface="+mn-ea"/>
              </a:rPr>
              <a:t>时，会检测</a:t>
            </a:r>
            <a:r>
              <a:rPr lang="en-US" altLang="zh-CN">
                <a:sym typeface="+mn-ea"/>
              </a:rPr>
              <a:t> mutex </a:t>
            </a:r>
            <a:r>
              <a:rPr lang="zh-CN" altLang="en-US">
                <a:sym typeface="+mn-ea"/>
              </a:rPr>
              <a:t>是否已经</a:t>
            </a:r>
            <a:r>
              <a:rPr lang="zh-CN" altLang="en-US" b="1">
                <a:sym typeface="+mn-ea"/>
              </a:rPr>
              <a:t>上锁</a:t>
            </a:r>
            <a:r>
              <a:rPr lang="zh-CN" altLang="en-US">
                <a:sym typeface="+mn-ea"/>
              </a:rPr>
              <a:t>。</a:t>
            </a:r>
            <a:endParaRPr lang="zh-CN" altLang="en-US">
              <a:sym typeface="+mn-ea"/>
            </a:endParaRPr>
          </a:p>
          <a:p>
            <a:r>
              <a:rPr lang="zh-CN" altLang="en-US">
                <a:sym typeface="+mn-ea"/>
              </a:rPr>
              <a:t>如果没有</a:t>
            </a:r>
            <a:r>
              <a:rPr lang="zh-CN" b="1">
                <a:sym typeface="+mn-ea"/>
              </a:rPr>
              <a:t>锁定</a:t>
            </a:r>
            <a:r>
              <a:rPr lang="zh-CN" altLang="en-US">
                <a:sym typeface="+mn-ea"/>
              </a:rPr>
              <a:t>，则对</a:t>
            </a:r>
            <a:r>
              <a:rPr lang="en-US" altLang="zh-CN">
                <a:sym typeface="+mn-ea"/>
              </a:rPr>
              <a:t> mutex </a:t>
            </a:r>
            <a:r>
              <a:rPr lang="zh-CN" altLang="en-US">
                <a:sym typeface="+mn-ea"/>
              </a:rPr>
              <a:t>进行</a:t>
            </a:r>
            <a:r>
              <a:rPr lang="zh-CN" altLang="en-US" b="1">
                <a:sym typeface="+mn-ea"/>
              </a:rPr>
              <a:t>上锁</a:t>
            </a:r>
            <a:r>
              <a:rPr lang="zh-CN" altLang="en-US">
                <a:sym typeface="+mn-ea"/>
              </a:rPr>
              <a:t>。</a:t>
            </a:r>
            <a:endParaRPr lang="zh-CN" altLang="en-US">
              <a:sym typeface="+mn-ea"/>
            </a:endParaRPr>
          </a:p>
          <a:p>
            <a:r>
              <a:rPr lang="zh-CN" altLang="en-US">
                <a:sym typeface="+mn-ea"/>
              </a:rPr>
              <a:t>如果已经</a:t>
            </a:r>
            <a:r>
              <a:rPr lang="zh-CN" b="1">
                <a:sym typeface="+mn-ea"/>
              </a:rPr>
              <a:t>锁定</a:t>
            </a:r>
            <a:r>
              <a:rPr lang="zh-CN" altLang="en-US">
                <a:sym typeface="+mn-ea"/>
              </a:rPr>
              <a:t>，则陷入等待，直到</a:t>
            </a:r>
            <a:r>
              <a:rPr lang="en-US" altLang="zh-CN">
                <a:sym typeface="+mn-ea"/>
              </a:rPr>
              <a:t> mutex </a:t>
            </a:r>
            <a:r>
              <a:rPr lang="zh-CN" altLang="en-US">
                <a:sym typeface="+mn-ea"/>
              </a:rPr>
              <a:t>被另一个线程</a:t>
            </a:r>
            <a:r>
              <a:rPr lang="zh-CN" altLang="en-US" b="1">
                <a:sym typeface="+mn-ea"/>
              </a:rPr>
              <a:t>解锁</a:t>
            </a:r>
            <a:r>
              <a:rPr lang="zh-CN" altLang="en-US">
                <a:sym typeface="+mn-ea"/>
              </a:rPr>
              <a:t>后，才再次</a:t>
            </a:r>
            <a:r>
              <a:rPr lang="zh-CN" altLang="en-US" b="1">
                <a:sym typeface="+mn-ea"/>
              </a:rPr>
              <a:t>上锁</a:t>
            </a:r>
            <a:r>
              <a:rPr lang="zh-CN" altLang="en-US">
                <a:sym typeface="+mn-ea"/>
              </a:rPr>
              <a:t>。</a:t>
            </a:r>
            <a:endParaRPr lang="zh-CN" altLang="en-US">
              <a:sym typeface="+mn-ea"/>
            </a:endParaRPr>
          </a:p>
          <a:p>
            <a:r>
              <a:rPr lang="zh-CN" altLang="en-US">
                <a:sym typeface="+mn-ea"/>
              </a:rPr>
              <a:t>而调用</a:t>
            </a:r>
            <a:r>
              <a:rPr lang="en-US" altLang="zh-CN">
                <a:sym typeface="+mn-ea"/>
              </a:rPr>
              <a:t> unlock() </a:t>
            </a:r>
            <a:r>
              <a:rPr lang="zh-CN" altLang="en-US">
                <a:sym typeface="+mn-ea"/>
              </a:rPr>
              <a:t>则会进行解锁操作。</a:t>
            </a:r>
            <a:endParaRPr lang="zh-CN" altLang="en-US">
              <a:sym typeface="+mn-ea"/>
            </a:endParaRPr>
          </a:p>
          <a:p>
            <a:r>
              <a:rPr lang="zh-CN" altLang="en-US">
                <a:sym typeface="+mn-ea"/>
              </a:rPr>
              <a:t>这样，就可以保证</a:t>
            </a:r>
            <a:r>
              <a:rPr lang="en-US" altLang="zh-CN">
                <a:sym typeface="+mn-ea"/>
              </a:rPr>
              <a:t> mtx.lock() </a:t>
            </a:r>
            <a:r>
              <a:rPr lang="zh-CN" altLang="en-US">
                <a:sym typeface="+mn-ea"/>
              </a:rPr>
              <a:t>和</a:t>
            </a:r>
            <a:r>
              <a:rPr lang="en-US" altLang="zh-CN">
                <a:sym typeface="+mn-ea"/>
              </a:rPr>
              <a:t> mtx.unlock() </a:t>
            </a:r>
            <a:r>
              <a:rPr lang="zh-CN" altLang="en-US">
                <a:sym typeface="+mn-ea"/>
              </a:rPr>
              <a:t>之间的代码段，同一时间只有一个线程在执行，从而避免数据竞争。</a:t>
            </a:r>
            <a:endParaRPr lang="zh-CN" altLang="en-US">
              <a:sym typeface="+mn-ea"/>
            </a:endParaRPr>
          </a:p>
        </p:txBody>
      </p:sp>
      <p:pic>
        <p:nvPicPr>
          <p:cNvPr id="5" name="Content Placeholder 4"/>
          <p:cNvPicPr>
            <a:picLocks noChangeAspect="1"/>
          </p:cNvPicPr>
          <p:nvPr>
            <p:ph sz="half" idx="2"/>
          </p:nvPr>
        </p:nvPicPr>
        <p:blipFill>
          <a:blip r:embed="rId1"/>
          <a:stretch>
            <a:fillRect/>
          </a:stretch>
        </p:blipFill>
        <p:spPr>
          <a:xfrm>
            <a:off x="6560185" y="1951355"/>
            <a:ext cx="4023360" cy="4099560"/>
          </a:xfrm>
          <a:prstGeom prst="rect">
            <a:avLst/>
          </a:prstGeom>
        </p:spPr>
      </p:pic>
      <p:sp>
        <p:nvSpPr>
          <p:cNvPr id="9" name="Rounded Rectangle 8"/>
          <p:cNvSpPr/>
          <p:nvPr/>
        </p:nvSpPr>
        <p:spPr>
          <a:xfrm>
            <a:off x="7904480" y="4692015"/>
            <a:ext cx="107315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Rounded Rectangle 5"/>
          <p:cNvSpPr/>
          <p:nvPr/>
        </p:nvSpPr>
        <p:spPr>
          <a:xfrm>
            <a:off x="7904480" y="3615055"/>
            <a:ext cx="107315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Rounded Rectangle 6"/>
          <p:cNvSpPr/>
          <p:nvPr/>
        </p:nvSpPr>
        <p:spPr>
          <a:xfrm>
            <a:off x="7904480" y="4984750"/>
            <a:ext cx="125984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Rounded Rectangle 7"/>
          <p:cNvSpPr/>
          <p:nvPr/>
        </p:nvSpPr>
        <p:spPr>
          <a:xfrm>
            <a:off x="7904480" y="3934460"/>
            <a:ext cx="125984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xt Box 9"/>
          <p:cNvSpPr txBox="1"/>
          <p:nvPr/>
        </p:nvSpPr>
        <p:spPr>
          <a:xfrm>
            <a:off x="6026785" y="1180465"/>
            <a:ext cx="5090795" cy="645160"/>
          </a:xfrm>
          <a:prstGeom prst="rect">
            <a:avLst/>
          </a:prstGeom>
          <a:noFill/>
        </p:spPr>
        <p:txBody>
          <a:bodyPr wrap="square" rtlCol="0">
            <a:spAutoFit/>
          </a:bodyPr>
          <a:p>
            <a:r>
              <a:rPr lang="zh-CN" altLang="en-US"/>
              <a:t>通俗的说：</a:t>
            </a:r>
            <a:r>
              <a:rPr lang="en-US" altLang="zh-CN"/>
              <a:t>mutex </a:t>
            </a:r>
            <a:r>
              <a:rPr lang="zh-CN" altLang="en-US"/>
              <a:t>是个厕所，</a:t>
            </a:r>
            <a:r>
              <a:rPr lang="en-US" altLang="zh-CN"/>
              <a:t>A </a:t>
            </a:r>
            <a:r>
              <a:rPr lang="zh-CN" altLang="en-US"/>
              <a:t>同学在用了，</a:t>
            </a:r>
            <a:r>
              <a:rPr lang="en-US" altLang="zh-CN"/>
              <a:t>B </a:t>
            </a:r>
            <a:r>
              <a:rPr lang="zh-CN" altLang="en-US"/>
              <a:t>同学就不能进去，要等</a:t>
            </a:r>
            <a:r>
              <a:rPr lang="en-US" altLang="zh-CN"/>
              <a:t> A </a:t>
            </a:r>
            <a:r>
              <a:rPr lang="zh-CN" altLang="en-US"/>
              <a:t>同学用完了才能进去。</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神话与现实：2 * 3GHz &lt; 6GHz</a:t>
            </a:r>
            <a:endParaRPr lang="en-US"/>
          </a:p>
        </p:txBody>
      </p:sp>
      <p:sp>
        <p:nvSpPr>
          <p:cNvPr id="3" name="Content Placeholder 2"/>
          <p:cNvSpPr>
            <a:spLocks noGrp="1"/>
          </p:cNvSpPr>
          <p:nvPr>
            <p:ph idx="1"/>
          </p:nvPr>
        </p:nvSpPr>
        <p:spPr/>
        <p:txBody>
          <a:bodyPr>
            <a:normAutofit/>
          </a:bodyPr>
          <a:p>
            <a:r>
              <a:rPr lang="en-US"/>
              <a:t>一个由双核组成的</a:t>
            </a:r>
            <a:r>
              <a:rPr lang="en-US">
                <a:sym typeface="+mn-ea"/>
              </a:rPr>
              <a:t>3GHz</a:t>
            </a:r>
            <a:r>
              <a:rPr lang="zh-CN" altLang="en-US">
                <a:sym typeface="+mn-ea"/>
              </a:rPr>
              <a:t>的</a:t>
            </a:r>
            <a:r>
              <a:rPr lang="en-US"/>
              <a:t>CPU实际上提供了6GHz的处理能力，是吗？</a:t>
            </a:r>
            <a:endParaRPr lang="en-US"/>
          </a:p>
          <a:p>
            <a:r>
              <a:rPr lang="en-US"/>
              <a:t>显然不是。甚至在两个处理器上同时运行两个线程也不见得可以获得两倍的性能。相似的，大多数多线程的应用不会比双核处理器的两倍快。他们应该比单核处理器运行的快，但是性能毕竟不是线性增长。</a:t>
            </a:r>
            <a:endParaRPr lang="en-US"/>
          </a:p>
          <a:p>
            <a:r>
              <a:rPr lang="en-US"/>
              <a:t>为什么无法做到呢？首先，为了保证缓存一致性以及其他握手协议需要运行时间开销。在今天，双核或者四核机器在多线程应用方面，其性能不见得的是单核机器的两倍或者四倍。这一问题一直伴随CPU发展至今。</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sym typeface="+mn-ea"/>
              </a:rPr>
              <a:t>std::</a:t>
            </a:r>
            <a:r>
              <a:rPr lang="en-US"/>
              <a:t>lock_guard</a:t>
            </a:r>
            <a:r>
              <a:rPr lang="zh-CN" altLang="en-US"/>
              <a:t>：符合</a:t>
            </a:r>
            <a:r>
              <a:rPr lang="en-US" altLang="zh-CN"/>
              <a:t> </a:t>
            </a:r>
            <a:r>
              <a:rPr lang="en-US"/>
              <a:t>RAII </a:t>
            </a:r>
            <a:r>
              <a:rPr lang="zh-CN" altLang="en-US"/>
              <a:t>思想的上锁和解锁</a:t>
            </a:r>
            <a:endParaRPr lang="zh-CN" altLang="en-US"/>
          </a:p>
        </p:txBody>
      </p:sp>
      <p:sp>
        <p:nvSpPr>
          <p:cNvPr id="3" name="Content Placeholder 2"/>
          <p:cNvSpPr>
            <a:spLocks noGrp="1"/>
          </p:cNvSpPr>
          <p:nvPr>
            <p:ph sz="half" idx="1"/>
          </p:nvPr>
        </p:nvSpPr>
        <p:spPr/>
        <p:txBody>
          <a:bodyPr/>
          <a:p>
            <a:r>
              <a:rPr lang="zh-CN" altLang="en-US"/>
              <a:t>根据</a:t>
            </a:r>
            <a:r>
              <a:rPr lang="en-US" altLang="zh-CN"/>
              <a:t> RAII </a:t>
            </a:r>
            <a:r>
              <a:rPr lang="zh-CN" altLang="en-US"/>
              <a:t>思想，可将锁的持有视为资源，上锁视为锁的获取，解锁视为锁的释放。</a:t>
            </a:r>
            <a:endParaRPr lang="zh-CN" altLang="en-US"/>
          </a:p>
          <a:p>
            <a:r>
              <a:rPr lang="en-US" altLang="zh-CN"/>
              <a:t>std::lock_guard </a:t>
            </a:r>
            <a:r>
              <a:rPr lang="zh-CN" altLang="en-US"/>
              <a:t>就是这样一个工具类，他的</a:t>
            </a:r>
            <a:r>
              <a:rPr lang="zh-CN" altLang="en-US">
                <a:sym typeface="+mn-ea"/>
              </a:rPr>
              <a:t>构造函数里会调用</a:t>
            </a:r>
            <a:r>
              <a:rPr lang="en-US" altLang="zh-CN">
                <a:sym typeface="+mn-ea"/>
              </a:rPr>
              <a:t> mtx.lock()</a:t>
            </a:r>
            <a:r>
              <a:rPr lang="zh-CN" altLang="en-US">
                <a:sym typeface="+mn-ea"/>
              </a:rPr>
              <a:t>，解构函数会调用</a:t>
            </a:r>
            <a:r>
              <a:rPr lang="en-US" altLang="zh-CN">
                <a:sym typeface="+mn-ea"/>
              </a:rPr>
              <a:t> mtx.unlock()</a:t>
            </a:r>
            <a:r>
              <a:rPr lang="zh-CN" altLang="en-US">
                <a:sym typeface="+mn-ea"/>
              </a:rPr>
              <a:t>。从而退出函数作用域时能够自动解锁，避免程序员粗心不小心忘记解锁。</a:t>
            </a:r>
            <a:endParaRPr lang="zh-CN" altLang="en-US"/>
          </a:p>
        </p:txBody>
      </p:sp>
      <p:pic>
        <p:nvPicPr>
          <p:cNvPr id="7" name="Content Placeholder 6"/>
          <p:cNvPicPr>
            <a:picLocks noChangeAspect="1"/>
          </p:cNvPicPr>
          <p:nvPr>
            <p:ph sz="half" idx="2"/>
          </p:nvPr>
        </p:nvPicPr>
        <p:blipFill>
          <a:blip r:embed="rId1"/>
          <a:stretch>
            <a:fillRect/>
          </a:stretch>
        </p:blipFill>
        <p:spPr>
          <a:xfrm>
            <a:off x="6594475" y="2088515"/>
            <a:ext cx="3954780" cy="3825240"/>
          </a:xfrm>
          <a:prstGeom prst="rect">
            <a:avLst/>
          </a:prstGeom>
        </p:spPr>
      </p:pic>
      <p:sp>
        <p:nvSpPr>
          <p:cNvPr id="8" name="Rounded Rectangle 7"/>
          <p:cNvSpPr/>
          <p:nvPr/>
        </p:nvSpPr>
        <p:spPr>
          <a:xfrm>
            <a:off x="7992110" y="3781425"/>
            <a:ext cx="230886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Rounded Rectangle 8"/>
          <p:cNvSpPr/>
          <p:nvPr/>
        </p:nvSpPr>
        <p:spPr>
          <a:xfrm>
            <a:off x="7992110" y="4692650"/>
            <a:ext cx="230886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std::unique_lock</a:t>
            </a:r>
            <a:r>
              <a:rPr lang="zh-CN" altLang="en-US"/>
              <a:t>：也符合</a:t>
            </a:r>
            <a:r>
              <a:rPr lang="en-US" altLang="zh-CN"/>
              <a:t> RAII </a:t>
            </a:r>
            <a:r>
              <a:rPr lang="zh-CN" altLang="en-US"/>
              <a:t>思想，但自由度更高</a:t>
            </a:r>
            <a:endParaRPr lang="zh-CN" altLang="en-US"/>
          </a:p>
        </p:txBody>
      </p:sp>
      <p:sp>
        <p:nvSpPr>
          <p:cNvPr id="3" name="Content Placeholder 2"/>
          <p:cNvSpPr>
            <a:spLocks noGrp="1"/>
          </p:cNvSpPr>
          <p:nvPr>
            <p:ph sz="half" idx="1"/>
          </p:nvPr>
        </p:nvSpPr>
        <p:spPr/>
        <p:txBody>
          <a:bodyPr>
            <a:normAutofit lnSpcReduction="20000"/>
          </a:bodyPr>
          <a:p>
            <a:r>
              <a:rPr lang="en-US" altLang="zh-CN">
                <a:sym typeface="+mn-ea"/>
              </a:rPr>
              <a:t>std::lock_guard </a:t>
            </a:r>
            <a:r>
              <a:rPr lang="zh-CN" altLang="en-US">
                <a:sym typeface="+mn-ea"/>
              </a:rPr>
              <a:t>严格在解构时</a:t>
            </a:r>
            <a:r>
              <a:rPr lang="en-US" altLang="zh-CN">
                <a:sym typeface="+mn-ea"/>
              </a:rPr>
              <a:t> unlock()</a:t>
            </a:r>
            <a:r>
              <a:rPr lang="zh-CN" altLang="en-US">
                <a:sym typeface="+mn-ea"/>
              </a:rPr>
              <a:t>，但是有时候我们会希望提前</a:t>
            </a:r>
            <a:r>
              <a:rPr lang="en-US" altLang="zh-CN">
                <a:sym typeface="+mn-ea"/>
              </a:rPr>
              <a:t> unlock()</a:t>
            </a:r>
            <a:r>
              <a:rPr lang="zh-CN" altLang="en-US">
                <a:sym typeface="+mn-ea"/>
              </a:rPr>
              <a:t>。这时可以用</a:t>
            </a:r>
            <a:r>
              <a:rPr lang="en-US" altLang="zh-CN">
                <a:sym typeface="+mn-ea"/>
              </a:rPr>
              <a:t> std::unique_lock</a:t>
            </a:r>
            <a:r>
              <a:rPr lang="zh-CN" altLang="en-US">
                <a:sym typeface="+mn-ea"/>
              </a:rPr>
              <a:t>，他额外存储了一个</a:t>
            </a:r>
            <a:r>
              <a:rPr lang="en-US" altLang="zh-CN">
                <a:sym typeface="+mn-ea"/>
              </a:rPr>
              <a:t> flag </a:t>
            </a:r>
            <a:r>
              <a:rPr lang="zh-CN" altLang="en-US">
                <a:sym typeface="+mn-ea"/>
              </a:rPr>
              <a:t>表示是否已经被释放。他会在解构检测这个</a:t>
            </a:r>
            <a:r>
              <a:rPr lang="en-US" altLang="zh-CN">
                <a:sym typeface="+mn-ea"/>
              </a:rPr>
              <a:t> flag</a:t>
            </a:r>
            <a:r>
              <a:rPr lang="zh-CN" altLang="en-US">
                <a:sym typeface="+mn-ea"/>
              </a:rPr>
              <a:t>，如果没有释放，则调用</a:t>
            </a:r>
            <a:r>
              <a:rPr lang="en-US" altLang="zh-CN">
                <a:sym typeface="+mn-ea"/>
              </a:rPr>
              <a:t> unlock()</a:t>
            </a:r>
            <a:r>
              <a:rPr lang="zh-CN" altLang="en-US">
                <a:sym typeface="+mn-ea"/>
              </a:rPr>
              <a:t>，否则不调用。</a:t>
            </a:r>
            <a:endParaRPr lang="zh-CN" altLang="en-US">
              <a:sym typeface="+mn-ea"/>
            </a:endParaRPr>
          </a:p>
          <a:p>
            <a:r>
              <a:rPr lang="zh-CN" altLang="en-US">
                <a:sym typeface="+mn-ea"/>
              </a:rPr>
              <a:t>然后可以直接调用</a:t>
            </a:r>
            <a:r>
              <a:rPr lang="en-US" altLang="zh-CN">
                <a:sym typeface="+mn-ea"/>
              </a:rPr>
              <a:t> unique_lock </a:t>
            </a:r>
            <a:r>
              <a:rPr lang="zh-CN" altLang="en-US">
                <a:sym typeface="+mn-ea"/>
              </a:rPr>
              <a:t>的</a:t>
            </a:r>
            <a:r>
              <a:rPr lang="en-US" altLang="zh-CN">
                <a:sym typeface="+mn-ea"/>
              </a:rPr>
              <a:t> unlock() </a:t>
            </a:r>
            <a:r>
              <a:rPr lang="zh-CN" altLang="en-US">
                <a:sym typeface="+mn-ea"/>
              </a:rPr>
              <a:t>函数来提前解锁，但是即使忘记解锁也没关系，退出作用域时候他还会自动检查一遍要不要解锁。</a:t>
            </a:r>
            <a:endParaRPr lang="zh-CN" altLang="en-US">
              <a:sym typeface="+mn-ea"/>
            </a:endParaRPr>
          </a:p>
        </p:txBody>
      </p:sp>
      <p:pic>
        <p:nvPicPr>
          <p:cNvPr id="5" name="Content Placeholder 4"/>
          <p:cNvPicPr>
            <a:picLocks noChangeAspect="1"/>
          </p:cNvPicPr>
          <p:nvPr>
            <p:ph sz="half" idx="2"/>
          </p:nvPr>
        </p:nvPicPr>
        <p:blipFill>
          <a:blip r:embed="rId1"/>
          <a:stretch>
            <a:fillRect/>
          </a:stretch>
        </p:blipFill>
        <p:spPr>
          <a:xfrm>
            <a:off x="5981700" y="1921510"/>
            <a:ext cx="5181600" cy="4158615"/>
          </a:xfrm>
          <a:prstGeom prst="rect">
            <a:avLst/>
          </a:prstGeom>
        </p:spPr>
      </p:pic>
      <p:sp>
        <p:nvSpPr>
          <p:cNvPr id="9" name="Rounded Rectangle 8"/>
          <p:cNvSpPr/>
          <p:nvPr/>
        </p:nvSpPr>
        <p:spPr>
          <a:xfrm>
            <a:off x="7374890" y="3543935"/>
            <a:ext cx="230886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Rounded Rectangle 5"/>
          <p:cNvSpPr/>
          <p:nvPr/>
        </p:nvSpPr>
        <p:spPr>
          <a:xfrm>
            <a:off x="7374890" y="4438650"/>
            <a:ext cx="230886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Rounded Rectangle 6"/>
          <p:cNvSpPr/>
          <p:nvPr/>
        </p:nvSpPr>
        <p:spPr>
          <a:xfrm>
            <a:off x="7374890" y="4725670"/>
            <a:ext cx="116078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ounded Rectangle 9"/>
          <p:cNvSpPr/>
          <p:nvPr/>
        </p:nvSpPr>
        <p:spPr>
          <a:xfrm>
            <a:off x="7600950" y="5029200"/>
            <a:ext cx="1050925" cy="12319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Content Placeholder 7"/>
          <p:cNvPicPr>
            <a:picLocks noChangeAspect="1"/>
          </p:cNvPicPr>
          <p:nvPr>
            <p:ph sz="half" idx="2"/>
          </p:nvPr>
        </p:nvPicPr>
        <p:blipFill>
          <a:blip r:embed="rId1"/>
          <a:stretch>
            <a:fillRect/>
          </a:stretch>
        </p:blipFill>
        <p:spPr>
          <a:xfrm>
            <a:off x="5981700" y="1847850"/>
            <a:ext cx="5181600" cy="4327525"/>
          </a:xfrm>
          <a:prstGeom prst="rect">
            <a:avLst/>
          </a:prstGeom>
        </p:spPr>
      </p:pic>
      <p:sp>
        <p:nvSpPr>
          <p:cNvPr id="2" name="Title 1"/>
          <p:cNvSpPr>
            <a:spLocks noGrp="1"/>
          </p:cNvSpPr>
          <p:nvPr>
            <p:ph type="title"/>
          </p:nvPr>
        </p:nvSpPr>
        <p:spPr/>
        <p:txBody>
          <a:bodyPr/>
          <a:p>
            <a:r>
              <a:rPr lang="en-US"/>
              <a:t>std::unique_lock</a:t>
            </a:r>
            <a:r>
              <a:rPr lang="zh-CN" altLang="en-US"/>
              <a:t>：</a:t>
            </a:r>
            <a:r>
              <a:rPr lang="zh-CN"/>
              <a:t>用</a:t>
            </a:r>
            <a:r>
              <a:rPr lang="en-US" altLang="zh-CN"/>
              <a:t> std::defer_lock </a:t>
            </a:r>
            <a:r>
              <a:rPr lang="zh-CN" altLang="en-US"/>
              <a:t>作为参数</a:t>
            </a:r>
            <a:endParaRPr lang="zh-CN" altLang="en-US"/>
          </a:p>
        </p:txBody>
      </p:sp>
      <p:sp>
        <p:nvSpPr>
          <p:cNvPr id="3" name="Content Placeholder 2"/>
          <p:cNvSpPr>
            <a:spLocks noGrp="1"/>
          </p:cNvSpPr>
          <p:nvPr>
            <p:ph sz="half" idx="1"/>
          </p:nvPr>
        </p:nvSpPr>
        <p:spPr/>
        <p:txBody>
          <a:bodyPr>
            <a:normAutofit lnSpcReduction="20000"/>
          </a:bodyPr>
          <a:p>
            <a:r>
              <a:rPr lang="en-US" altLang="zh-CN">
                <a:sym typeface="+mn-ea"/>
              </a:rPr>
              <a:t>std::</a:t>
            </a:r>
            <a:r>
              <a:rPr lang="en-US">
                <a:sym typeface="+mn-ea"/>
              </a:rPr>
              <a:t>unique_lock </a:t>
            </a:r>
            <a:r>
              <a:rPr lang="zh-CN" altLang="en-US">
                <a:sym typeface="+mn-ea"/>
              </a:rPr>
              <a:t>的构造函数还可以有一个额外参数，那就是</a:t>
            </a:r>
            <a:r>
              <a:rPr lang="en-US" altLang="zh-CN">
                <a:sym typeface="+mn-ea"/>
              </a:rPr>
              <a:t> std::defer_lock</a:t>
            </a:r>
            <a:r>
              <a:rPr lang="zh-CN" altLang="en-US">
                <a:sym typeface="+mn-ea"/>
              </a:rPr>
              <a:t>。</a:t>
            </a:r>
            <a:endParaRPr lang="zh-CN" altLang="en-US">
              <a:sym typeface="+mn-ea"/>
            </a:endParaRPr>
          </a:p>
          <a:p>
            <a:r>
              <a:rPr lang="zh-CN" altLang="en-US">
                <a:sym typeface="+mn-ea"/>
              </a:rPr>
              <a:t>指定了这个参数的话，</a:t>
            </a:r>
            <a:r>
              <a:rPr lang="en-US" altLang="zh-CN">
                <a:sym typeface="+mn-ea"/>
              </a:rPr>
              <a:t>std::</a:t>
            </a:r>
            <a:r>
              <a:rPr lang="en-US">
                <a:sym typeface="+mn-ea"/>
              </a:rPr>
              <a:t>unique_lock </a:t>
            </a:r>
            <a:r>
              <a:rPr lang="zh-CN" altLang="en-US">
                <a:sym typeface="+mn-ea"/>
              </a:rPr>
              <a:t>不会在构造函数中调用</a:t>
            </a:r>
            <a:r>
              <a:rPr lang="en-US" altLang="zh-CN">
                <a:sym typeface="+mn-ea"/>
              </a:rPr>
              <a:t> mtx.lock()</a:t>
            </a:r>
            <a:r>
              <a:rPr lang="zh-CN" altLang="en-US">
                <a:sym typeface="+mn-ea"/>
              </a:rPr>
              <a:t>，需要之后再手动调用</a:t>
            </a:r>
            <a:r>
              <a:rPr lang="en-US" altLang="zh-CN">
                <a:sym typeface="+mn-ea"/>
              </a:rPr>
              <a:t> grd.lock() </a:t>
            </a:r>
            <a:r>
              <a:rPr lang="zh-CN" altLang="en-US">
                <a:sym typeface="+mn-ea"/>
              </a:rPr>
              <a:t>才能上锁。</a:t>
            </a:r>
            <a:endParaRPr lang="zh-CN" altLang="en-US">
              <a:sym typeface="+mn-ea"/>
            </a:endParaRPr>
          </a:p>
          <a:p>
            <a:r>
              <a:rPr lang="zh-CN" altLang="en-US">
                <a:sym typeface="+mn-ea"/>
              </a:rPr>
              <a:t>好处依然是即使忘记</a:t>
            </a:r>
            <a:r>
              <a:rPr lang="en-US" altLang="zh-CN">
                <a:sym typeface="+mn-ea"/>
              </a:rPr>
              <a:t> grd.unlock() </a:t>
            </a:r>
            <a:r>
              <a:rPr lang="zh-CN" altLang="en-US">
                <a:sym typeface="+mn-ea"/>
              </a:rPr>
              <a:t>也能够自动调用</a:t>
            </a:r>
            <a:r>
              <a:rPr lang="en-US" altLang="zh-CN">
                <a:sym typeface="+mn-ea"/>
              </a:rPr>
              <a:t> mtx.unlock()</a:t>
            </a:r>
            <a:r>
              <a:rPr lang="zh-CN" altLang="en-US">
                <a:sym typeface="+mn-ea"/>
              </a:rPr>
              <a:t>。</a:t>
            </a:r>
            <a:endParaRPr lang="zh-CN" altLang="en-US">
              <a:sym typeface="+mn-ea"/>
            </a:endParaRPr>
          </a:p>
        </p:txBody>
      </p:sp>
      <p:sp>
        <p:nvSpPr>
          <p:cNvPr id="6" name="Rounded Rectangle 5"/>
          <p:cNvSpPr/>
          <p:nvPr/>
        </p:nvSpPr>
        <p:spPr>
          <a:xfrm>
            <a:off x="7353300" y="4371975"/>
            <a:ext cx="3810635"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Rounded Rectangle 6"/>
          <p:cNvSpPr/>
          <p:nvPr/>
        </p:nvSpPr>
        <p:spPr>
          <a:xfrm>
            <a:off x="7353300" y="4658995"/>
            <a:ext cx="973455"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Text Box 10"/>
          <p:cNvSpPr txBox="1"/>
          <p:nvPr/>
        </p:nvSpPr>
        <p:spPr>
          <a:xfrm>
            <a:off x="806450" y="5316855"/>
            <a:ext cx="4372610" cy="1198880"/>
          </a:xfrm>
          <a:prstGeom prst="rect">
            <a:avLst/>
          </a:prstGeom>
          <a:noFill/>
        </p:spPr>
        <p:txBody>
          <a:bodyPr wrap="square" rtlCol="0">
            <a:spAutoFit/>
          </a:bodyPr>
          <a:p>
            <a:r>
              <a:rPr lang="zh-CN" altLang="en-US">
                <a:solidFill>
                  <a:schemeClr val="bg1">
                    <a:lumMod val="75000"/>
                  </a:schemeClr>
                </a:solidFill>
                <a:sym typeface="+mn-ea"/>
              </a:rPr>
              <a:t>可以看一下</a:t>
            </a:r>
            <a:r>
              <a:rPr lang="en-US" altLang="zh-CN">
                <a:solidFill>
                  <a:schemeClr val="bg1">
                    <a:lumMod val="75000"/>
                  </a:schemeClr>
                </a:solidFill>
                <a:sym typeface="+mn-ea"/>
              </a:rPr>
              <a:t> std::defer_lock_t</a:t>
            </a:r>
            <a:r>
              <a:rPr lang="zh-CN" altLang="en-US">
                <a:solidFill>
                  <a:schemeClr val="bg1">
                    <a:lumMod val="75000"/>
                  </a:schemeClr>
                </a:solidFill>
                <a:sym typeface="+mn-ea"/>
              </a:rPr>
              <a:t>，是个空的类，其实这种用一个空</a:t>
            </a:r>
            <a:r>
              <a:rPr lang="en-US" altLang="zh-CN">
                <a:solidFill>
                  <a:schemeClr val="bg1">
                    <a:lumMod val="75000"/>
                  </a:schemeClr>
                </a:solidFill>
                <a:sym typeface="+mn-ea"/>
              </a:rPr>
              <a:t> tag </a:t>
            </a:r>
            <a:r>
              <a:rPr lang="zh-CN" altLang="en-US">
                <a:solidFill>
                  <a:schemeClr val="bg1">
                    <a:lumMod val="75000"/>
                  </a:schemeClr>
                </a:solidFill>
                <a:sym typeface="+mn-ea"/>
              </a:rPr>
              <a:t>类来区分不同构造函数的思想在</a:t>
            </a:r>
            <a:r>
              <a:rPr lang="en-US" altLang="zh-CN">
                <a:solidFill>
                  <a:schemeClr val="bg1">
                    <a:lumMod val="75000"/>
                  </a:schemeClr>
                </a:solidFill>
                <a:sym typeface="+mn-ea"/>
              </a:rPr>
              <a:t> C++ </a:t>
            </a:r>
            <a:r>
              <a:rPr lang="zh-CN" altLang="en-US">
                <a:solidFill>
                  <a:schemeClr val="bg1">
                    <a:lumMod val="75000"/>
                  </a:schemeClr>
                </a:solidFill>
                <a:sym typeface="+mn-ea"/>
              </a:rPr>
              <a:t>中很常见，包括</a:t>
            </a:r>
            <a:r>
              <a:rPr lang="en-US" altLang="zh-CN">
                <a:solidFill>
                  <a:schemeClr val="bg1">
                    <a:lumMod val="75000"/>
                  </a:schemeClr>
                </a:solidFill>
                <a:sym typeface="+mn-ea"/>
              </a:rPr>
              <a:t>std::inplace, std::piecewise_construct </a:t>
            </a:r>
            <a:r>
              <a:rPr lang="zh-CN" altLang="en-US">
                <a:solidFill>
                  <a:schemeClr val="bg1">
                    <a:lumMod val="75000"/>
                  </a:schemeClr>
                </a:solidFill>
                <a:sym typeface="+mn-ea"/>
              </a:rPr>
              <a:t>等。</a:t>
            </a:r>
            <a:endParaRPr lang="zh-CN" altLang="en-US">
              <a:solidFill>
                <a:schemeClr val="bg1">
                  <a:lumMod val="75000"/>
                </a:schemeClr>
              </a:solidFill>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多个对象？每个对象一个</a:t>
            </a:r>
            <a:r>
              <a:rPr lang="en-US" altLang="zh-CN"/>
              <a:t> mutex </a:t>
            </a:r>
            <a:r>
              <a:rPr lang="zh-CN" altLang="en-US"/>
              <a:t>即可</a:t>
            </a:r>
            <a:endParaRPr lang="zh-CN" altLang="en-US"/>
          </a:p>
        </p:txBody>
      </p:sp>
      <p:sp>
        <p:nvSpPr>
          <p:cNvPr id="3" name="Content Placeholder 2"/>
          <p:cNvSpPr>
            <a:spLocks noGrp="1"/>
          </p:cNvSpPr>
          <p:nvPr>
            <p:ph sz="half" idx="1"/>
          </p:nvPr>
        </p:nvSpPr>
        <p:spPr/>
        <p:txBody>
          <a:bodyPr/>
          <a:p>
            <a:r>
              <a:rPr lang="en-US" altLang="zh-CN"/>
              <a:t>mtx1 </a:t>
            </a:r>
            <a:r>
              <a:rPr lang="zh-CN" altLang="en-US"/>
              <a:t>用来锁定</a:t>
            </a:r>
            <a:r>
              <a:rPr lang="en-US" altLang="zh-CN"/>
              <a:t> arr1</a:t>
            </a:r>
            <a:r>
              <a:rPr lang="zh-CN" altLang="en-US"/>
              <a:t>，</a:t>
            </a:r>
            <a:r>
              <a:rPr lang="en-US" altLang="zh-CN"/>
              <a:t>mtx2 </a:t>
            </a:r>
            <a:r>
              <a:rPr lang="zh-CN" altLang="en-US"/>
              <a:t>用来锁定</a:t>
            </a:r>
            <a:r>
              <a:rPr lang="en-US" altLang="zh-CN"/>
              <a:t> arr2</a:t>
            </a:r>
            <a:r>
              <a:rPr lang="zh-CN" altLang="en-US"/>
              <a:t>。</a:t>
            </a:r>
            <a:endParaRPr lang="zh-CN" altLang="en-US"/>
          </a:p>
          <a:p>
            <a:r>
              <a:rPr lang="zh-CN" altLang="en-US"/>
              <a:t>不同的对象，各有一个</a:t>
            </a:r>
            <a:r>
              <a:rPr lang="en-US" altLang="zh-CN"/>
              <a:t> mutex</a:t>
            </a:r>
            <a:r>
              <a:rPr lang="zh-CN" altLang="en-US"/>
              <a:t>，独立地上锁，可以避免不必要的锁定，提升高并发时的性能。</a:t>
            </a:r>
            <a:endParaRPr lang="zh-CN" altLang="en-US"/>
          </a:p>
          <a:p>
            <a:r>
              <a:rPr lang="zh-CN" altLang="en-US"/>
              <a:t>还用了一个</a:t>
            </a:r>
            <a:r>
              <a:rPr lang="en-US" altLang="zh-CN"/>
              <a:t> {} </a:t>
            </a:r>
            <a:r>
              <a:rPr lang="zh-CN" altLang="en-US"/>
              <a:t>包住</a:t>
            </a:r>
            <a:r>
              <a:rPr lang="en-US" altLang="zh-CN"/>
              <a:t> std::lock_guard</a:t>
            </a:r>
            <a:r>
              <a:rPr lang="zh-CN" altLang="en-US"/>
              <a:t>，限制其变量的作用域，从而可以让他在</a:t>
            </a:r>
            <a:r>
              <a:rPr lang="en-US" altLang="zh-CN"/>
              <a:t> } </a:t>
            </a:r>
            <a:r>
              <a:rPr lang="zh-CN" altLang="en-US"/>
              <a:t>之前解构并调用</a:t>
            </a:r>
            <a:r>
              <a:rPr lang="en-US" altLang="zh-CN"/>
              <a:t> unlock()</a:t>
            </a:r>
            <a:r>
              <a:rPr lang="zh-CN" altLang="en-US"/>
              <a:t>，也避免了和下面一个</a:t>
            </a:r>
            <a:r>
              <a:rPr lang="en-US" altLang="zh-CN"/>
              <a:t> lock_guard </a:t>
            </a:r>
            <a:r>
              <a:rPr lang="zh-CN" altLang="en-US"/>
              <a:t>变量名冲突</a:t>
            </a:r>
            <a:r>
              <a:rPr lang="zh-CN" altLang="en-US"/>
              <a:t>。</a:t>
            </a:r>
            <a:endParaRPr lang="zh-CN" altLang="en-US"/>
          </a:p>
        </p:txBody>
      </p:sp>
      <p:pic>
        <p:nvPicPr>
          <p:cNvPr id="5" name="Content Placeholder 4"/>
          <p:cNvPicPr>
            <a:picLocks noChangeAspect="1"/>
          </p:cNvPicPr>
          <p:nvPr>
            <p:ph sz="half" idx="2"/>
          </p:nvPr>
        </p:nvPicPr>
        <p:blipFill>
          <a:blip r:embed="rId1"/>
          <a:stretch>
            <a:fillRect/>
          </a:stretch>
        </p:blipFill>
        <p:spPr>
          <a:xfrm>
            <a:off x="6807835" y="1109980"/>
            <a:ext cx="3595370" cy="549592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mutex </a:t>
            </a:r>
            <a:r>
              <a:rPr lang="zh-CN" altLang="en-US"/>
              <a:t>老大难：死锁问题</a:t>
            </a:r>
            <a:endParaRPr lang="zh-CN" alt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进程与线程</a:t>
            </a:r>
            <a:endParaRPr lang="zh-CN" altLang="en-US"/>
          </a:p>
        </p:txBody>
      </p:sp>
      <p:sp>
        <p:nvSpPr>
          <p:cNvPr id="3" name="Content Placeholder 2"/>
          <p:cNvSpPr>
            <a:spLocks noGrp="1"/>
          </p:cNvSpPr>
          <p:nvPr>
            <p:ph idx="1"/>
          </p:nvPr>
        </p:nvSpPr>
        <p:spPr/>
        <p:txBody>
          <a:bodyPr/>
          <a:p>
            <a:r>
              <a:rPr lang="en-US" b="1"/>
              <a:t>进程</a:t>
            </a:r>
            <a:r>
              <a:rPr lang="en-US"/>
              <a:t>是一个应用程序被操作系统拉起来加载到内存之后从开始执行到执行结束的这样一个过程。简单来说，进程是程序（应用程序，可执行文件）的一次执行。比如双击打开一个桌面应用软件就是开启了一个进程。</a:t>
            </a:r>
            <a:endParaRPr lang="en-US"/>
          </a:p>
          <a:p>
            <a:r>
              <a:rPr lang="en-US" b="1"/>
              <a:t>线程</a:t>
            </a:r>
            <a:r>
              <a:rPr lang="en-US"/>
              <a:t>是进程中的一个实体，是被系统独立分配和调度的基本单位。也有说，线程是CPU可执行调度的最小单位。也就是说，进程本身并不能获取CPU时间，只有它的线程才可以。</a:t>
            </a:r>
            <a:endParaRPr lang="en-US"/>
          </a:p>
          <a:p>
            <a:r>
              <a:rPr lang="zh-CN" altLang="en-US"/>
              <a:t>从属关系：进程</a:t>
            </a:r>
            <a:r>
              <a:rPr lang="en-US" altLang="zh-CN"/>
              <a:t> &gt; </a:t>
            </a:r>
            <a:r>
              <a:rPr lang="zh-CN" altLang="en-US"/>
              <a:t>线程。一个进程可以拥有多个线程。</a:t>
            </a:r>
            <a:endParaRPr lang="zh-CN" altLang="en-US"/>
          </a:p>
          <a:p>
            <a:r>
              <a:rPr lang="zh-CN" altLang="en-US"/>
              <a:t>每个线程共享同样的内存空间，开销比较小。</a:t>
            </a:r>
            <a:endParaRPr lang="zh-CN" altLang="en-US"/>
          </a:p>
          <a:p>
            <a:r>
              <a:rPr lang="zh-CN" altLang="en-US"/>
              <a:t>每个进程拥有独立的内存空间，因此开销更大。</a:t>
            </a:r>
            <a:endParaRPr lang="zh-CN" altLang="en-US"/>
          </a:p>
          <a:p>
            <a:r>
              <a:rPr lang="zh-CN" altLang="en-US"/>
              <a:t>对于高性能并行计算，更好的是多线程。</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并发和并行的区别</a:t>
            </a:r>
            <a:endParaRPr lang="zh-CN" altLang="en-US"/>
          </a:p>
        </p:txBody>
      </p:sp>
      <p:sp>
        <p:nvSpPr>
          <p:cNvPr id="3" name="Content Placeholder 2"/>
          <p:cNvSpPr>
            <a:spLocks noGrp="1"/>
          </p:cNvSpPr>
          <p:nvPr>
            <p:ph sz="half" idx="1"/>
          </p:nvPr>
        </p:nvSpPr>
        <p:spPr/>
        <p:txBody>
          <a:bodyPr>
            <a:normAutofit lnSpcReduction="10000"/>
          </a:bodyPr>
          <a:p>
            <a:r>
              <a:rPr lang="zh-CN" altLang="en-US"/>
              <a:t>运用多线程的方式和动机，一般分为两种。</a:t>
            </a:r>
            <a:endParaRPr lang="zh-CN" altLang="en-US"/>
          </a:p>
          <a:p>
            <a:r>
              <a:rPr lang="zh-CN" altLang="en-US"/>
              <a:t>并发：单</a:t>
            </a:r>
            <a:r>
              <a:rPr lang="zh-CN" altLang="en-US">
                <a:sym typeface="+mn-ea"/>
              </a:rPr>
              <a:t>核</a:t>
            </a:r>
            <a:r>
              <a:rPr lang="zh-CN" altLang="en-US"/>
              <a:t>处理器，操作系统通过时间片调度算法，轮换着执行着不同的线程，</a:t>
            </a:r>
            <a:r>
              <a:rPr lang="zh-CN" altLang="en-US" u="sng"/>
              <a:t>看起来就好像</a:t>
            </a:r>
            <a:r>
              <a:rPr lang="zh-CN" altLang="en-US"/>
              <a:t>是同时运行一样，其实每一时刻只有一个线程在运行。目的：异步地处理</a:t>
            </a:r>
            <a:r>
              <a:rPr lang="zh-CN" altLang="en-US" b="1"/>
              <a:t>多个不同的任务</a:t>
            </a:r>
            <a:r>
              <a:rPr lang="zh-CN" altLang="en-US"/>
              <a:t>，避免同步造成的</a:t>
            </a:r>
            <a:r>
              <a:rPr lang="zh-CN" altLang="en-US" b="1"/>
              <a:t>阻塞</a:t>
            </a:r>
            <a:r>
              <a:rPr lang="zh-CN" altLang="en-US"/>
              <a:t>。</a:t>
            </a:r>
            <a:endParaRPr lang="zh-CN" altLang="en-US"/>
          </a:p>
          <a:p>
            <a:r>
              <a:rPr lang="zh-CN" altLang="en-US"/>
              <a:t>并行：多核处理器，每个处理器执行一个线程，真正的同时运行。</a:t>
            </a:r>
            <a:r>
              <a:rPr lang="zh-CN" altLang="en-US">
                <a:sym typeface="+mn-ea"/>
              </a:rPr>
              <a:t>目的</a:t>
            </a:r>
            <a:r>
              <a:rPr lang="zh-CN" altLang="en-US"/>
              <a:t>：将</a:t>
            </a:r>
            <a:r>
              <a:rPr lang="zh-CN" altLang="en-US" b="1"/>
              <a:t>一个任务</a:t>
            </a:r>
            <a:r>
              <a:rPr lang="zh-CN" altLang="en-US"/>
              <a:t>分派到多个核上，从而</a:t>
            </a:r>
            <a:r>
              <a:rPr lang="zh-CN" altLang="en-US" b="1"/>
              <a:t>更快</a:t>
            </a:r>
            <a:r>
              <a:rPr lang="zh-CN" altLang="en-US"/>
              <a:t>完成任务。</a:t>
            </a:r>
            <a:endParaRPr lang="zh-CN" altLang="en-US"/>
          </a:p>
        </p:txBody>
      </p:sp>
      <p:pic>
        <p:nvPicPr>
          <p:cNvPr id="5" name="Content Placeholder 4"/>
          <p:cNvPicPr>
            <a:picLocks noChangeAspect="1"/>
          </p:cNvPicPr>
          <p:nvPr>
            <p:ph sz="half" idx="2"/>
          </p:nvPr>
        </p:nvPicPr>
        <p:blipFill>
          <a:blip r:embed="rId1"/>
          <a:stretch>
            <a:fillRect/>
          </a:stretch>
        </p:blipFill>
        <p:spPr>
          <a:xfrm>
            <a:off x="7009765" y="2000885"/>
            <a:ext cx="3124200" cy="40005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举个例子</a:t>
            </a:r>
            <a:endParaRPr lang="zh-CN" altLang="en-US"/>
          </a:p>
        </p:txBody>
      </p:sp>
      <p:sp>
        <p:nvSpPr>
          <p:cNvPr id="3" name="Content Placeholder 2"/>
          <p:cNvSpPr>
            <a:spLocks noGrp="1"/>
          </p:cNvSpPr>
          <p:nvPr>
            <p:ph sz="half" idx="1"/>
          </p:nvPr>
        </p:nvSpPr>
        <p:spPr/>
        <p:txBody>
          <a:bodyPr/>
          <a:p>
            <a:r>
              <a:rPr lang="zh-CN" altLang="en-US"/>
              <a:t>并发：某互联网公司购置了一台单核处理器的服务器，他正同时处理</a:t>
            </a:r>
            <a:r>
              <a:rPr lang="en-US" altLang="zh-CN"/>
              <a:t> 4 </a:t>
            </a:r>
            <a:r>
              <a:rPr lang="zh-CN" altLang="en-US"/>
              <a:t>个</a:t>
            </a:r>
            <a:r>
              <a:rPr lang="en-US" altLang="zh-CN"/>
              <a:t> </a:t>
            </a:r>
            <a:r>
              <a:rPr lang="en-US"/>
              <a:t>HTTP </a:t>
            </a:r>
            <a:r>
              <a:rPr lang="zh-CN" altLang="en-US"/>
              <a:t>请求，如果是单线程的</a:t>
            </a:r>
            <a:r>
              <a:rPr lang="en-US" altLang="zh-CN"/>
              <a:t> listen-accept </a:t>
            </a:r>
            <a:r>
              <a:rPr lang="zh-CN" altLang="en-US"/>
              <a:t>循环，则在处理完</a:t>
            </a:r>
            <a:r>
              <a:rPr lang="en-US" altLang="zh-CN"/>
              <a:t> A </a:t>
            </a:r>
            <a:r>
              <a:rPr lang="zh-CN" altLang="en-US"/>
              <a:t>的请求之前，</a:t>
            </a:r>
            <a:r>
              <a:rPr lang="en-US" altLang="zh-CN"/>
              <a:t>B </a:t>
            </a:r>
            <a:r>
              <a:rPr lang="zh-CN" altLang="en-US"/>
              <a:t>的请求就无法处理，造成“无响应”现象。</a:t>
            </a:r>
            <a:r>
              <a:rPr lang="en-US" altLang="zh-CN"/>
              <a:t>C </a:t>
            </a:r>
            <a:r>
              <a:rPr lang="zh-CN" altLang="en-US"/>
              <a:t>的请求进来，则还得继续排队</a:t>
            </a:r>
            <a:r>
              <a:rPr lang="en-US" altLang="zh-CN"/>
              <a:t>……</a:t>
            </a:r>
            <a:endParaRPr lang="zh-CN" altLang="en-US"/>
          </a:p>
          <a:p>
            <a:r>
              <a:rPr lang="zh-CN" altLang="en-US"/>
              <a:t>每个请求开启一个线程来处理，这样处理</a:t>
            </a:r>
            <a:r>
              <a:rPr lang="en-US" altLang="zh-CN"/>
              <a:t> A </a:t>
            </a:r>
            <a:r>
              <a:rPr lang="zh-CN" altLang="en-US"/>
              <a:t>用户的同时还可以继续监听</a:t>
            </a:r>
            <a:r>
              <a:rPr lang="en-US" altLang="zh-CN"/>
              <a:t> B </a:t>
            </a:r>
            <a:r>
              <a:rPr lang="zh-CN" altLang="en-US"/>
              <a:t>用户发来的请求，及时响应，改善用户体验。</a:t>
            </a:r>
            <a:endParaRPr lang="zh-CN" altLang="en-US"/>
          </a:p>
        </p:txBody>
      </p:sp>
      <p:sp>
        <p:nvSpPr>
          <p:cNvPr id="4" name="Content Placeholder 3"/>
          <p:cNvSpPr>
            <a:spLocks noGrp="1"/>
          </p:cNvSpPr>
          <p:nvPr>
            <p:ph sz="half" idx="2"/>
          </p:nvPr>
        </p:nvSpPr>
        <p:spPr/>
        <p:txBody>
          <a:bodyPr>
            <a:normAutofit lnSpcReduction="10000"/>
          </a:bodyPr>
          <a:p>
            <a:r>
              <a:rPr lang="zh-CN" altLang="en-US"/>
              <a:t>并行：某图形学爱好者</a:t>
            </a:r>
            <a:r>
              <a:rPr lang="zh-CN" altLang="en-US">
                <a:sym typeface="+mn-ea"/>
              </a:rPr>
              <a:t>购置了一台</a:t>
            </a:r>
            <a:r>
              <a:rPr lang="en-US" altLang="zh-CN">
                <a:sym typeface="+mn-ea"/>
              </a:rPr>
              <a:t> 4 </a:t>
            </a:r>
            <a:r>
              <a:rPr lang="zh-CN" altLang="en-US">
                <a:sym typeface="+mn-ea"/>
              </a:rPr>
              <a:t>核处理器的电脑，他正在渲染</a:t>
            </a:r>
            <a:r>
              <a:rPr lang="en-US" altLang="zh-CN">
                <a:sym typeface="+mn-ea"/>
              </a:rPr>
              <a:t> cornell box </a:t>
            </a:r>
            <a:r>
              <a:rPr lang="zh-CN" altLang="en-US">
                <a:sym typeface="+mn-ea"/>
              </a:rPr>
              <a:t>的</a:t>
            </a:r>
            <a:r>
              <a:rPr lang="zh-CN" altLang="en-US">
                <a:sym typeface="+mn-ea"/>
              </a:rPr>
              <a:t>图像</a:t>
            </a:r>
            <a:r>
              <a:rPr lang="zh-CN" altLang="en-US">
                <a:sym typeface="+mn-ea"/>
              </a:rPr>
              <a:t>，这个图像在</a:t>
            </a:r>
            <a:r>
              <a:rPr lang="zh-CN" altLang="en-US" b="1">
                <a:sym typeface="+mn-ea"/>
              </a:rPr>
              <a:t>单核上渲染需要</a:t>
            </a:r>
            <a:r>
              <a:rPr lang="en-US" altLang="zh-CN" b="1">
                <a:sym typeface="+mn-ea"/>
              </a:rPr>
              <a:t> 4 </a:t>
            </a:r>
            <a:r>
              <a:rPr lang="zh-CN" altLang="en-US" b="1">
                <a:sym typeface="+mn-ea"/>
              </a:rPr>
              <a:t>分钟</a:t>
            </a:r>
            <a:r>
              <a:rPr lang="zh-CN" altLang="en-US">
                <a:sym typeface="+mn-ea"/>
              </a:rPr>
              <a:t>。</a:t>
            </a:r>
            <a:endParaRPr lang="zh-CN" altLang="en-US">
              <a:sym typeface="+mn-ea"/>
            </a:endParaRPr>
          </a:p>
          <a:p>
            <a:r>
              <a:rPr lang="zh-CN" altLang="en-US">
                <a:sym typeface="+mn-ea"/>
              </a:rPr>
              <a:t>他把图像切成</a:t>
            </a:r>
            <a:r>
              <a:rPr lang="en-US" altLang="zh-CN">
                <a:sym typeface="+mn-ea"/>
              </a:rPr>
              <a:t> 4 </a:t>
            </a:r>
            <a:r>
              <a:rPr lang="zh-CN" altLang="en-US">
                <a:sym typeface="+mn-ea"/>
              </a:rPr>
              <a:t>份，每个是原来的</a:t>
            </a:r>
            <a:r>
              <a:rPr lang="en-US" altLang="zh-CN">
                <a:sym typeface="+mn-ea"/>
              </a:rPr>
              <a:t> 1/4 </a:t>
            </a:r>
            <a:r>
              <a:rPr lang="zh-CN" altLang="en-US">
                <a:sym typeface="+mn-ea"/>
              </a:rPr>
              <a:t>大小，这样每个小块渲染只需要</a:t>
            </a:r>
            <a:r>
              <a:rPr lang="en-US" altLang="zh-CN">
                <a:sym typeface="+mn-ea"/>
              </a:rPr>
              <a:t> 1 </a:t>
            </a:r>
            <a:r>
              <a:rPr lang="zh-CN" altLang="en-US">
                <a:sym typeface="+mn-ea"/>
              </a:rPr>
              <a:t>分钟。</a:t>
            </a:r>
            <a:endParaRPr lang="zh-CN" altLang="en-US">
              <a:sym typeface="+mn-ea"/>
            </a:endParaRPr>
          </a:p>
          <a:p>
            <a:r>
              <a:rPr lang="zh-CN" altLang="en-US">
                <a:sym typeface="+mn-ea"/>
              </a:rPr>
              <a:t>然后他把</a:t>
            </a:r>
            <a:r>
              <a:rPr lang="en-US" altLang="zh-CN">
                <a:sym typeface="+mn-ea"/>
              </a:rPr>
              <a:t> 4 </a:t>
            </a:r>
            <a:r>
              <a:rPr lang="zh-CN" altLang="en-US">
                <a:sym typeface="+mn-ea"/>
              </a:rPr>
              <a:t>个小块发给</a:t>
            </a:r>
            <a:r>
              <a:rPr lang="en-US" altLang="zh-CN">
                <a:sym typeface="+mn-ea"/>
              </a:rPr>
              <a:t> 4 </a:t>
            </a:r>
            <a:r>
              <a:rPr lang="zh-CN" altLang="en-US">
                <a:sym typeface="+mn-ea"/>
              </a:rPr>
              <a:t>个处理器核心，</a:t>
            </a:r>
            <a:r>
              <a:rPr lang="en-US" altLang="zh-CN">
                <a:sym typeface="+mn-ea"/>
              </a:rPr>
              <a:t>1 </a:t>
            </a:r>
            <a:r>
              <a:rPr lang="zh-CN" altLang="en-US">
                <a:sym typeface="+mn-ea"/>
              </a:rPr>
              <a:t>分钟后</a:t>
            </a:r>
            <a:r>
              <a:rPr lang="en-US" altLang="zh-CN">
                <a:sym typeface="+mn-ea"/>
              </a:rPr>
              <a:t> 4 </a:t>
            </a:r>
            <a:r>
              <a:rPr lang="zh-CN" altLang="en-US">
                <a:sym typeface="+mn-ea"/>
              </a:rPr>
              <a:t>个处理器都渲染完毕得到结果。</a:t>
            </a:r>
            <a:endParaRPr lang="zh-CN" altLang="en-US">
              <a:sym typeface="+mn-ea"/>
            </a:endParaRPr>
          </a:p>
          <a:p>
            <a:r>
              <a:rPr lang="zh-CN" altLang="en-US">
                <a:sym typeface="+mn-ea"/>
              </a:rPr>
              <a:t>最后只需将</a:t>
            </a:r>
            <a:r>
              <a:rPr lang="en-US" altLang="zh-CN">
                <a:sym typeface="+mn-ea"/>
              </a:rPr>
              <a:t> 4 </a:t>
            </a:r>
            <a:r>
              <a:rPr lang="zh-CN" altLang="en-US">
                <a:sym typeface="+mn-ea"/>
              </a:rPr>
              <a:t>个小块拼接起来即可得到完整的</a:t>
            </a:r>
            <a:r>
              <a:rPr lang="en-US" altLang="zh-CN">
                <a:sym typeface="+mn-ea"/>
              </a:rPr>
              <a:t> cornell box </a:t>
            </a:r>
            <a:r>
              <a:rPr lang="zh-CN" altLang="en-US">
                <a:sym typeface="+mn-ea"/>
              </a:rPr>
              <a:t>图像。</a:t>
            </a:r>
            <a:r>
              <a:rPr lang="zh-CN" altLang="en-US" b="1">
                <a:sym typeface="+mn-ea"/>
              </a:rPr>
              <a:t>总共只花了</a:t>
            </a:r>
            <a:r>
              <a:rPr lang="en-US" altLang="zh-CN" b="1">
                <a:sym typeface="+mn-ea"/>
              </a:rPr>
              <a:t> 1 </a:t>
            </a:r>
            <a:r>
              <a:rPr lang="zh-CN" altLang="en-US" b="1">
                <a:sym typeface="+mn-ea"/>
              </a:rPr>
              <a:t>分钟</a:t>
            </a:r>
            <a:r>
              <a:rPr lang="zh-CN" altLang="en-US">
                <a:sym typeface="+mn-ea"/>
              </a:rPr>
              <a:t>。</a:t>
            </a:r>
            <a:endParaRPr lang="zh-CN" altLang="en-US">
              <a:sym typeface="+mn-ea"/>
            </a:endParaRPr>
          </a:p>
        </p:txBody>
      </p:sp>
      <p:sp>
        <p:nvSpPr>
          <p:cNvPr id="5" name="Text Box 4"/>
          <p:cNvSpPr txBox="1"/>
          <p:nvPr/>
        </p:nvSpPr>
        <p:spPr>
          <a:xfrm>
            <a:off x="2771775" y="556895"/>
            <a:ext cx="8999855" cy="645160"/>
          </a:xfrm>
          <a:prstGeom prst="rect">
            <a:avLst/>
          </a:prstGeom>
          <a:noFill/>
        </p:spPr>
        <p:txBody>
          <a:bodyPr wrap="square" rtlCol="0">
            <a:spAutoFit/>
          </a:bodyPr>
          <a:p>
            <a:r>
              <a:rPr lang="zh-CN" altLang="en-US">
                <a:solidFill>
                  <a:schemeClr val="bg1">
                    <a:lumMod val="50000"/>
                  </a:schemeClr>
                </a:solidFill>
              </a:rPr>
              <a:t>图形学爱好者：我看中的是</a:t>
            </a:r>
            <a:r>
              <a:rPr lang="zh-CN" altLang="en-US" b="1">
                <a:solidFill>
                  <a:schemeClr val="bg1">
                    <a:lumMod val="50000"/>
                  </a:schemeClr>
                </a:solidFill>
              </a:rPr>
              <a:t>多核</a:t>
            </a:r>
            <a:r>
              <a:rPr lang="zh-CN" altLang="en-US">
                <a:solidFill>
                  <a:schemeClr val="bg1">
                    <a:lumMod val="50000"/>
                  </a:schemeClr>
                </a:solidFill>
              </a:rPr>
              <a:t>，目的是</a:t>
            </a:r>
            <a:r>
              <a:rPr lang="zh-CN" altLang="en-US" b="1">
                <a:solidFill>
                  <a:schemeClr val="bg1">
                    <a:lumMod val="50000"/>
                  </a:schemeClr>
                </a:solidFill>
              </a:rPr>
              <a:t>加速比</a:t>
            </a:r>
            <a:r>
              <a:rPr lang="zh-CN" altLang="en-US">
                <a:solidFill>
                  <a:schemeClr val="bg1">
                    <a:lumMod val="50000"/>
                  </a:schemeClr>
                </a:solidFill>
              </a:rPr>
              <a:t>，如果是单核，那多线程对我无用！</a:t>
            </a:r>
            <a:endParaRPr lang="zh-CN" altLang="en-US">
              <a:solidFill>
                <a:schemeClr val="bg1">
                  <a:lumMod val="50000"/>
                </a:schemeClr>
              </a:solidFill>
            </a:endParaRPr>
          </a:p>
          <a:p>
            <a:r>
              <a:rPr lang="zh-CN" altLang="en-US">
                <a:solidFill>
                  <a:schemeClr val="bg1">
                    <a:lumMod val="50000"/>
                  </a:schemeClr>
                </a:solidFill>
                <a:sym typeface="+mn-ea"/>
              </a:rPr>
              <a:t>某</a:t>
            </a:r>
            <a:r>
              <a:rPr lang="zh-CN" altLang="en-US">
                <a:solidFill>
                  <a:schemeClr val="bg1">
                    <a:lumMod val="50000"/>
                  </a:schemeClr>
                </a:solidFill>
              </a:rPr>
              <a:t>互联网公司：我看中的是</a:t>
            </a:r>
            <a:r>
              <a:rPr lang="zh-CN" altLang="en-US" b="1">
                <a:solidFill>
                  <a:schemeClr val="bg1">
                    <a:lumMod val="50000"/>
                  </a:schemeClr>
                </a:solidFill>
              </a:rPr>
              <a:t>异步</a:t>
            </a:r>
            <a:r>
              <a:rPr lang="zh-CN" altLang="en-US">
                <a:solidFill>
                  <a:schemeClr val="bg1">
                    <a:lumMod val="50000"/>
                  </a:schemeClr>
                </a:solidFill>
              </a:rPr>
              <a:t>，目的是</a:t>
            </a:r>
            <a:r>
              <a:rPr lang="zh-CN" altLang="en-US" b="1">
                <a:solidFill>
                  <a:schemeClr val="bg1">
                    <a:lumMod val="50000"/>
                  </a:schemeClr>
                </a:solidFill>
              </a:rPr>
              <a:t>无阻塞</a:t>
            </a:r>
            <a:r>
              <a:rPr lang="zh-CN" altLang="en-US">
                <a:solidFill>
                  <a:schemeClr val="bg1">
                    <a:lumMod val="50000"/>
                  </a:schemeClr>
                </a:solidFill>
              </a:rPr>
              <a:t>，即使是单核，多线程对我也有用。</a:t>
            </a:r>
            <a:endParaRPr lang="zh-CN" altLang="en-US">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并行：分为几个线程？</a:t>
            </a:r>
            <a:endParaRPr lang="zh-CN" altLang="en-US"/>
          </a:p>
        </p:txBody>
      </p:sp>
      <p:sp>
        <p:nvSpPr>
          <p:cNvPr id="3" name="Content Placeholder 2"/>
          <p:cNvSpPr>
            <a:spLocks noGrp="1"/>
          </p:cNvSpPr>
          <p:nvPr>
            <p:ph sz="half" idx="1"/>
          </p:nvPr>
        </p:nvSpPr>
        <p:spPr/>
        <p:txBody>
          <a:bodyPr>
            <a:normAutofit fontScale="90000"/>
          </a:bodyPr>
          <a:p>
            <a:r>
              <a:rPr lang="zh-CN" altLang="en-US"/>
              <a:t>对于并行计算，通常都是</a:t>
            </a:r>
            <a:r>
              <a:rPr lang="en-US" altLang="zh-CN"/>
              <a:t> </a:t>
            </a:r>
            <a:r>
              <a:rPr lang="en-US" altLang="zh-CN" u="sng"/>
              <a:t>CPU </a:t>
            </a:r>
            <a:r>
              <a:rPr lang="zh-CN" altLang="en-US" u="sng"/>
              <a:t>有几个核心就几个线程</a:t>
            </a:r>
            <a:r>
              <a:rPr lang="zh-CN" altLang="en-US"/>
              <a:t>，因为我们只要“同时执行”就行了嘛。</a:t>
            </a:r>
            <a:endParaRPr lang="zh-CN" altLang="en-US"/>
          </a:p>
          <a:p>
            <a:r>
              <a:rPr lang="zh-CN" altLang="en-US"/>
              <a:t>比如</a:t>
            </a:r>
            <a:r>
              <a:rPr lang="en-US" altLang="zh-CN"/>
              <a:t> cornell box </a:t>
            </a:r>
            <a:r>
              <a:rPr lang="zh-CN" altLang="en-US"/>
              <a:t>这个例子里，我们把图片</a:t>
            </a:r>
            <a:r>
              <a:rPr lang="zh-CN" altLang="en-US" b="1"/>
              <a:t>均匀等分</a:t>
            </a:r>
            <a:r>
              <a:rPr lang="zh-CN" altLang="en-US"/>
              <a:t>为四块处理。然而发现</a:t>
            </a:r>
            <a:r>
              <a:rPr lang="en-US" altLang="zh-CN"/>
              <a:t>4</a:t>
            </a:r>
            <a:r>
              <a:rPr lang="zh-CN" altLang="en-US"/>
              <a:t>号线程所在的块，由于在犄角旮旯里光线反弹的次数多，算比其他块的慢，而有的块却算的快。但是因为木桶原理，最后花的时间由最慢的那个线程决定，因此变成</a:t>
            </a:r>
            <a:r>
              <a:rPr lang="en-US" altLang="zh-CN"/>
              <a:t>1</a:t>
            </a:r>
            <a:r>
              <a:rPr lang="zh-CN" altLang="en-US"/>
              <a:t>分</a:t>
            </a:r>
            <a:r>
              <a:rPr lang="en-US" altLang="zh-CN"/>
              <a:t>30</a:t>
            </a:r>
            <a:r>
              <a:rPr lang="zh-CN" altLang="en-US"/>
              <a:t>秒了，多出来的</a:t>
            </a:r>
            <a:r>
              <a:rPr lang="en-US" altLang="zh-CN"/>
              <a:t>30</a:t>
            </a:r>
            <a:r>
              <a:rPr lang="zh-CN" altLang="en-US"/>
              <a:t>秒里</a:t>
            </a:r>
            <a:r>
              <a:rPr lang="en-US" altLang="zh-CN"/>
              <a:t>1</a:t>
            </a:r>
            <a:r>
              <a:rPr lang="zh-CN" altLang="en-US"/>
              <a:t>号和</a:t>
            </a:r>
            <a:r>
              <a:rPr lang="en-US" altLang="zh-CN"/>
              <a:t>2</a:t>
            </a:r>
            <a:r>
              <a:rPr lang="zh-CN" altLang="en-US"/>
              <a:t>号核心在闲置着，因为任务简单已经算完了，只有</a:t>
            </a:r>
            <a:r>
              <a:rPr lang="en-US" altLang="zh-CN"/>
              <a:t>4</a:t>
            </a:r>
            <a:r>
              <a:rPr lang="zh-CN" altLang="en-US"/>
              <a:t>号核心一个人在处理额外的光线。</a:t>
            </a:r>
            <a:endParaRPr lang="zh-CN" altLang="en-US"/>
          </a:p>
        </p:txBody>
      </p:sp>
      <p:pic>
        <p:nvPicPr>
          <p:cNvPr id="9" name="Content Placeholder 8"/>
          <p:cNvPicPr>
            <a:picLocks noChangeAspect="1"/>
          </p:cNvPicPr>
          <p:nvPr>
            <p:ph sz="half" idx="2"/>
          </p:nvPr>
        </p:nvPicPr>
        <p:blipFill>
          <a:blip r:embed="rId1"/>
          <a:stretch>
            <a:fillRect/>
          </a:stretch>
        </p:blipFill>
        <p:spPr>
          <a:xfrm>
            <a:off x="6396355" y="1825625"/>
            <a:ext cx="4351655" cy="4351655"/>
          </a:xfrm>
          <a:prstGeom prst="rect">
            <a:avLst/>
          </a:prstGeom>
        </p:spPr>
      </p:pic>
      <p:cxnSp>
        <p:nvCxnSpPr>
          <p:cNvPr id="5" name="Straight Connector 4"/>
          <p:cNvCxnSpPr>
            <a:stCxn id="9" idx="1"/>
            <a:endCxn id="9" idx="3"/>
          </p:cNvCxnSpPr>
          <p:nvPr/>
        </p:nvCxnSpPr>
        <p:spPr>
          <a:xfrm>
            <a:off x="6396355" y="4001770"/>
            <a:ext cx="4351655" cy="0"/>
          </a:xfrm>
          <a:prstGeom prst="line">
            <a:avLst/>
          </a:prstGeom>
          <a:ln w="28575" cmpd="sng">
            <a:solidFill>
              <a:srgbClr val="CC0000"/>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9" idx="0"/>
            <a:endCxn id="9" idx="2"/>
          </p:cNvCxnSpPr>
          <p:nvPr/>
        </p:nvCxnSpPr>
        <p:spPr>
          <a:xfrm>
            <a:off x="8572500" y="1825625"/>
            <a:ext cx="0" cy="4351655"/>
          </a:xfrm>
          <a:prstGeom prst="line">
            <a:avLst/>
          </a:prstGeom>
          <a:ln w="28575" cmpd="sng">
            <a:solidFill>
              <a:srgbClr val="CC0000"/>
            </a:solidFill>
            <a:prstDash val="solid"/>
          </a:ln>
        </p:spPr>
        <p:style>
          <a:lnRef idx="1">
            <a:schemeClr val="accent1"/>
          </a:lnRef>
          <a:fillRef idx="0">
            <a:schemeClr val="accent1"/>
          </a:fillRef>
          <a:effectRef idx="0">
            <a:schemeClr val="accent1"/>
          </a:effectRef>
          <a:fontRef idx="minor">
            <a:schemeClr val="tx1"/>
          </a:fontRef>
        </p:style>
      </p:cxnSp>
      <p:sp>
        <p:nvSpPr>
          <p:cNvPr id="7" name="Text Box 6"/>
          <p:cNvSpPr txBox="1"/>
          <p:nvPr/>
        </p:nvSpPr>
        <p:spPr>
          <a:xfrm>
            <a:off x="7287895" y="264985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1</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8" name="Text Box 7"/>
          <p:cNvSpPr txBox="1"/>
          <p:nvPr/>
        </p:nvSpPr>
        <p:spPr>
          <a:xfrm>
            <a:off x="9436100" y="264985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2</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0" name="Text Box 9"/>
          <p:cNvSpPr txBox="1"/>
          <p:nvPr/>
        </p:nvSpPr>
        <p:spPr>
          <a:xfrm>
            <a:off x="7287895" y="4864100"/>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3</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1" name="Text Box 10"/>
          <p:cNvSpPr txBox="1"/>
          <p:nvPr/>
        </p:nvSpPr>
        <p:spPr>
          <a:xfrm>
            <a:off x="9436100" y="4864100"/>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4</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2" name="Text Box 11"/>
          <p:cNvSpPr txBox="1"/>
          <p:nvPr/>
        </p:nvSpPr>
        <p:spPr>
          <a:xfrm>
            <a:off x="6984365" y="5808980"/>
            <a:ext cx="1116330" cy="36830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r>
              <a:rPr lang="en-US">
                <a:ln/>
                <a:solidFill>
                  <a:schemeClr val="accent4"/>
                </a:solidFill>
                <a:effectLst/>
              </a:rPr>
              <a:t>1</a:t>
            </a:r>
            <a:r>
              <a:rPr lang="zh-CN" altLang="en-US">
                <a:ln/>
                <a:solidFill>
                  <a:schemeClr val="accent4"/>
                </a:solidFill>
                <a:effectLst/>
              </a:rPr>
              <a:t>分</a:t>
            </a:r>
            <a:r>
              <a:rPr lang="en-US" altLang="zh-CN">
                <a:ln/>
                <a:solidFill>
                  <a:schemeClr val="accent4"/>
                </a:solidFill>
                <a:effectLst/>
              </a:rPr>
              <a:t>15</a:t>
            </a:r>
            <a:r>
              <a:rPr lang="zh-CN" altLang="en-US">
                <a:ln/>
                <a:solidFill>
                  <a:schemeClr val="accent4"/>
                </a:solidFill>
                <a:effectLst/>
              </a:rPr>
              <a:t>秒</a:t>
            </a:r>
            <a:endParaRPr lang="zh-CN" altLang="en-US">
              <a:ln/>
              <a:solidFill>
                <a:schemeClr val="accent4"/>
              </a:solidFill>
              <a:effectLst/>
            </a:endParaRPr>
          </a:p>
        </p:txBody>
      </p:sp>
      <p:sp>
        <p:nvSpPr>
          <p:cNvPr id="16" name="Text Box 15"/>
          <p:cNvSpPr txBox="1"/>
          <p:nvPr/>
        </p:nvSpPr>
        <p:spPr>
          <a:xfrm>
            <a:off x="9131935" y="5808980"/>
            <a:ext cx="1116330" cy="36830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r>
              <a:rPr lang="en-US">
                <a:solidFill>
                  <a:schemeClr val="accent4"/>
                </a:solidFill>
                <a:effectLst/>
              </a:rPr>
              <a:t>1</a:t>
            </a:r>
            <a:r>
              <a:rPr lang="zh-CN" altLang="en-US">
                <a:solidFill>
                  <a:schemeClr val="accent4"/>
                </a:solidFill>
                <a:effectLst/>
              </a:rPr>
              <a:t>分</a:t>
            </a:r>
            <a:r>
              <a:rPr lang="en-US" altLang="zh-CN">
                <a:solidFill>
                  <a:schemeClr val="accent4"/>
                </a:solidFill>
                <a:effectLst/>
              </a:rPr>
              <a:t>30</a:t>
            </a:r>
            <a:r>
              <a:rPr lang="zh-CN" altLang="en-US">
                <a:solidFill>
                  <a:schemeClr val="accent4"/>
                </a:solidFill>
                <a:effectLst/>
              </a:rPr>
              <a:t>秒</a:t>
            </a:r>
            <a:endParaRPr lang="zh-CN" altLang="en-US">
              <a:solidFill>
                <a:schemeClr val="accent4"/>
              </a:solidFill>
              <a:effectLst/>
            </a:endParaRPr>
          </a:p>
        </p:txBody>
      </p:sp>
      <p:sp>
        <p:nvSpPr>
          <p:cNvPr id="17" name="Text Box 16"/>
          <p:cNvSpPr txBox="1"/>
          <p:nvPr/>
        </p:nvSpPr>
        <p:spPr>
          <a:xfrm>
            <a:off x="6984365" y="3633470"/>
            <a:ext cx="1116330" cy="36830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r>
              <a:rPr lang="en-US" altLang="zh-CN">
                <a:solidFill>
                  <a:schemeClr val="accent4"/>
                </a:solidFill>
                <a:effectLst/>
              </a:rPr>
              <a:t>0</a:t>
            </a:r>
            <a:r>
              <a:rPr lang="zh-CN" altLang="en-US">
                <a:solidFill>
                  <a:schemeClr val="accent4"/>
                </a:solidFill>
                <a:effectLst/>
              </a:rPr>
              <a:t>分</a:t>
            </a:r>
            <a:r>
              <a:rPr lang="en-US" altLang="zh-CN">
                <a:solidFill>
                  <a:schemeClr val="accent4"/>
                </a:solidFill>
                <a:effectLst/>
              </a:rPr>
              <a:t>45</a:t>
            </a:r>
            <a:r>
              <a:rPr lang="zh-CN" altLang="en-US">
                <a:solidFill>
                  <a:schemeClr val="accent4"/>
                </a:solidFill>
                <a:effectLst/>
              </a:rPr>
              <a:t>秒</a:t>
            </a:r>
            <a:endParaRPr lang="zh-CN" altLang="en-US">
              <a:solidFill>
                <a:schemeClr val="accent4"/>
              </a:solidFill>
              <a:effectLst/>
            </a:endParaRPr>
          </a:p>
        </p:txBody>
      </p:sp>
      <p:sp>
        <p:nvSpPr>
          <p:cNvPr id="18" name="Text Box 17"/>
          <p:cNvSpPr txBox="1"/>
          <p:nvPr/>
        </p:nvSpPr>
        <p:spPr>
          <a:xfrm>
            <a:off x="9131935" y="3633470"/>
            <a:ext cx="1116330" cy="36830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r>
              <a:rPr lang="en-US" altLang="zh-CN">
                <a:solidFill>
                  <a:schemeClr val="accent4"/>
                </a:solidFill>
                <a:effectLst/>
              </a:rPr>
              <a:t>0</a:t>
            </a:r>
            <a:r>
              <a:rPr lang="zh-CN" altLang="en-US">
                <a:solidFill>
                  <a:schemeClr val="accent4"/>
                </a:solidFill>
                <a:effectLst/>
              </a:rPr>
              <a:t>分</a:t>
            </a:r>
            <a:r>
              <a:rPr lang="en-US" altLang="zh-CN">
                <a:solidFill>
                  <a:schemeClr val="accent4"/>
                </a:solidFill>
                <a:effectLst/>
              </a:rPr>
              <a:t>30</a:t>
            </a:r>
            <a:r>
              <a:rPr lang="zh-CN" altLang="en-US">
                <a:solidFill>
                  <a:schemeClr val="accent4"/>
                </a:solidFill>
                <a:effectLst/>
              </a:rPr>
              <a:t>秒</a:t>
            </a:r>
            <a:endParaRPr lang="zh-CN" altLang="en-US">
              <a:solidFill>
                <a:schemeClr val="accent4"/>
              </a:solidFill>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解决</a:t>
            </a:r>
            <a:r>
              <a:rPr lang="en-US" altLang="zh-CN"/>
              <a:t>1</a:t>
            </a:r>
            <a:r>
              <a:rPr lang="zh-CN" altLang="en-US"/>
              <a:t>：线程数量超过</a:t>
            </a:r>
            <a:r>
              <a:rPr lang="en-US" altLang="zh-CN"/>
              <a:t>CPU</a:t>
            </a:r>
            <a:r>
              <a:rPr lang="zh-CN" altLang="en-US"/>
              <a:t>核心数量，让操作系统保证各个核心始终饱和</a:t>
            </a:r>
            <a:endParaRPr lang="zh-CN" altLang="en-US"/>
          </a:p>
        </p:txBody>
      </p:sp>
      <p:sp>
        <p:nvSpPr>
          <p:cNvPr id="3" name="Content Placeholder 2"/>
          <p:cNvSpPr>
            <a:spLocks noGrp="1"/>
          </p:cNvSpPr>
          <p:nvPr>
            <p:ph sz="half" idx="1"/>
          </p:nvPr>
        </p:nvSpPr>
        <p:spPr/>
        <p:txBody>
          <a:bodyPr>
            <a:normAutofit fontScale="90000" lnSpcReduction="20000"/>
          </a:bodyPr>
          <a:p>
            <a:r>
              <a:rPr lang="zh-CN" altLang="en-US"/>
              <a:t>因此，最好不是按照图像大小均匀等分，而是按照工作量大小</a:t>
            </a:r>
            <a:r>
              <a:rPr lang="zh-CN" altLang="en-US">
                <a:sym typeface="+mn-ea"/>
              </a:rPr>
              <a:t>均匀等分。然而工作量大小我们没办法提前知道</a:t>
            </a:r>
            <a:r>
              <a:rPr lang="en-US" altLang="zh-CN">
                <a:sym typeface="+mn-ea"/>
              </a:rPr>
              <a:t>……</a:t>
            </a:r>
            <a:r>
              <a:rPr lang="zh-CN" altLang="en-US">
                <a:sym typeface="+mn-ea"/>
              </a:rPr>
              <a:t>怎么办？</a:t>
            </a:r>
            <a:endParaRPr lang="zh-CN" altLang="en-US">
              <a:sym typeface="+mn-ea"/>
            </a:endParaRPr>
          </a:p>
          <a:p>
            <a:r>
              <a:rPr lang="zh-CN" altLang="en-US">
                <a:sym typeface="+mn-ea"/>
              </a:rPr>
              <a:t>最简单的办法：只需要让线程数量超过</a:t>
            </a:r>
            <a:r>
              <a:rPr lang="en-US" altLang="zh-CN">
                <a:sym typeface="+mn-ea"/>
              </a:rPr>
              <a:t>CPU</a:t>
            </a:r>
            <a:r>
              <a:rPr lang="zh-CN" altLang="en-US">
                <a:sym typeface="+mn-ea"/>
              </a:rPr>
              <a:t>核心数量，这时操作系统会自动启用时间片轮换调度，轮流执行每个线程。</a:t>
            </a:r>
            <a:endParaRPr lang="zh-CN" altLang="en-US">
              <a:sym typeface="+mn-ea"/>
            </a:endParaRPr>
          </a:p>
          <a:p>
            <a:r>
              <a:rPr lang="zh-CN" altLang="en-US">
                <a:sym typeface="+mn-ea"/>
              </a:rPr>
              <a:t>比如这里分配了</a:t>
            </a:r>
            <a:r>
              <a:rPr lang="en-US" altLang="zh-CN">
                <a:sym typeface="+mn-ea"/>
              </a:rPr>
              <a:t>16</a:t>
            </a:r>
            <a:r>
              <a:rPr lang="zh-CN" altLang="en-US">
                <a:sym typeface="+mn-ea"/>
              </a:rPr>
              <a:t>个线程，但是只有</a:t>
            </a:r>
            <a:r>
              <a:rPr lang="en-US" altLang="zh-CN">
                <a:sym typeface="+mn-ea"/>
              </a:rPr>
              <a:t>4</a:t>
            </a:r>
            <a:r>
              <a:rPr lang="zh-CN" altLang="en-US">
                <a:sym typeface="+mn-ea"/>
              </a:rPr>
              <a:t>个处理器核心。那么就会先执行</a:t>
            </a:r>
            <a:r>
              <a:rPr lang="en-US" altLang="zh-CN">
                <a:sym typeface="+mn-ea"/>
              </a:rPr>
              <a:t>1,2,3,4</a:t>
            </a:r>
            <a:r>
              <a:rPr lang="zh-CN" altLang="en-US">
                <a:sym typeface="+mn-ea"/>
              </a:rPr>
              <a:t>号线程，一段时间后自动切换到</a:t>
            </a:r>
            <a:r>
              <a:rPr lang="en-US" altLang="zh-CN">
                <a:sym typeface="+mn-ea"/>
              </a:rPr>
              <a:t>5,6,7,8</a:t>
            </a:r>
            <a:r>
              <a:rPr lang="zh-CN" altLang="en-US">
                <a:sym typeface="+mn-ea"/>
              </a:rPr>
              <a:t>线程。当一个线程退出时候，系统就不会再调度到他上去了，</a:t>
            </a:r>
            <a:r>
              <a:rPr lang="zh-CN">
                <a:sym typeface="+mn-ea"/>
              </a:rPr>
              <a:t>从而保证每个核心始终有事可做。</a:t>
            </a:r>
            <a:endParaRPr lang="zh-CN">
              <a:sym typeface="+mn-ea"/>
            </a:endParaRPr>
          </a:p>
        </p:txBody>
      </p:sp>
      <p:pic>
        <p:nvPicPr>
          <p:cNvPr id="9" name="Content Placeholder 8"/>
          <p:cNvPicPr>
            <a:picLocks noChangeAspect="1"/>
          </p:cNvPicPr>
          <p:nvPr>
            <p:ph sz="half" idx="2"/>
          </p:nvPr>
        </p:nvPicPr>
        <p:blipFill>
          <a:blip r:embed="rId1"/>
          <a:stretch>
            <a:fillRect/>
          </a:stretch>
        </p:blipFill>
        <p:spPr>
          <a:xfrm>
            <a:off x="6396355" y="1825625"/>
            <a:ext cx="4351655" cy="4351655"/>
          </a:xfrm>
          <a:prstGeom prst="rect">
            <a:avLst/>
          </a:prstGeom>
        </p:spPr>
      </p:pic>
      <p:cxnSp>
        <p:nvCxnSpPr>
          <p:cNvPr id="5" name="Straight Connector 4"/>
          <p:cNvCxnSpPr/>
          <p:nvPr/>
        </p:nvCxnSpPr>
        <p:spPr>
          <a:xfrm>
            <a:off x="6396355" y="4001770"/>
            <a:ext cx="4351655" cy="0"/>
          </a:xfrm>
          <a:prstGeom prst="line">
            <a:avLst/>
          </a:prstGeom>
          <a:ln w="28575" cmpd="sng">
            <a:solidFill>
              <a:srgbClr val="CC0000"/>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572500" y="1825625"/>
            <a:ext cx="0" cy="4351655"/>
          </a:xfrm>
          <a:prstGeom prst="line">
            <a:avLst/>
          </a:prstGeom>
          <a:ln w="28575" cmpd="sng">
            <a:solidFill>
              <a:srgbClr val="CC0000"/>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396355" y="5111750"/>
            <a:ext cx="4351655" cy="0"/>
          </a:xfrm>
          <a:prstGeom prst="line">
            <a:avLst/>
          </a:prstGeom>
          <a:ln w="28575" cmpd="sng">
            <a:solidFill>
              <a:srgbClr val="CC0000"/>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396355" y="2914650"/>
            <a:ext cx="4351655" cy="0"/>
          </a:xfrm>
          <a:prstGeom prst="line">
            <a:avLst/>
          </a:prstGeom>
          <a:ln w="28575" cmpd="sng">
            <a:solidFill>
              <a:srgbClr val="CC0000"/>
            </a:solidFill>
            <a:prstDash val="soli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496175" y="1826260"/>
            <a:ext cx="0" cy="4351655"/>
          </a:xfrm>
          <a:prstGeom prst="line">
            <a:avLst/>
          </a:prstGeom>
          <a:ln w="28575" cmpd="sng">
            <a:solidFill>
              <a:srgbClr val="CC0000"/>
            </a:solidFill>
            <a:prstDash val="soli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648825" y="1825625"/>
            <a:ext cx="0" cy="4351655"/>
          </a:xfrm>
          <a:prstGeom prst="line">
            <a:avLst/>
          </a:prstGeom>
          <a:ln w="28575" cmpd="sng">
            <a:solidFill>
              <a:srgbClr val="CC0000"/>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9" name="Content Placeholder 8"/>
          <p:cNvPicPr>
            <a:picLocks noChangeAspect="1"/>
          </p:cNvPicPr>
          <p:nvPr>
            <p:ph sz="half" idx="2"/>
          </p:nvPr>
        </p:nvPicPr>
        <p:blipFill>
          <a:blip r:embed="rId1"/>
          <a:stretch>
            <a:fillRect/>
          </a:stretch>
        </p:blipFill>
        <p:spPr>
          <a:xfrm>
            <a:off x="6396355" y="1825625"/>
            <a:ext cx="4351655" cy="4351655"/>
          </a:xfrm>
          <a:prstGeom prst="rect">
            <a:avLst/>
          </a:prstGeom>
        </p:spPr>
      </p:pic>
      <p:sp>
        <p:nvSpPr>
          <p:cNvPr id="2" name="Title 1"/>
          <p:cNvSpPr>
            <a:spLocks noGrp="1"/>
          </p:cNvSpPr>
          <p:nvPr>
            <p:ph type="title"/>
          </p:nvPr>
        </p:nvSpPr>
        <p:spPr/>
        <p:txBody>
          <a:bodyPr/>
          <a:p>
            <a:r>
              <a:rPr lang="zh-CN" altLang="en-US"/>
              <a:t>解决</a:t>
            </a:r>
            <a:r>
              <a:rPr lang="en-US" altLang="zh-CN"/>
              <a:t>2</a:t>
            </a:r>
            <a:r>
              <a:rPr lang="zh-CN" altLang="en-US"/>
              <a:t>：线程数量不变，但是用一个队列分发和认领任务</a:t>
            </a:r>
            <a:endParaRPr lang="en-US" altLang="zh-CN"/>
          </a:p>
        </p:txBody>
      </p:sp>
      <p:sp>
        <p:nvSpPr>
          <p:cNvPr id="3" name="Content Placeholder 2"/>
          <p:cNvSpPr>
            <a:spLocks noGrp="1"/>
          </p:cNvSpPr>
          <p:nvPr>
            <p:ph sz="half" idx="1"/>
          </p:nvPr>
        </p:nvSpPr>
        <p:spPr/>
        <p:txBody>
          <a:bodyPr>
            <a:normAutofit fontScale="90000" lnSpcReduction="10000"/>
          </a:bodyPr>
          <a:p>
            <a:r>
              <a:rPr lang="zh-CN" altLang="en-US"/>
              <a:t>但是线程数量太多会造成调度的</a:t>
            </a:r>
            <a:r>
              <a:rPr lang="en-US" altLang="zh-CN"/>
              <a:t> overhead</a:t>
            </a:r>
            <a:r>
              <a:rPr lang="zh-CN" altLang="en-US"/>
              <a:t>。</a:t>
            </a:r>
            <a:endParaRPr lang="zh-CN" altLang="en-US"/>
          </a:p>
          <a:p>
            <a:r>
              <a:rPr lang="zh-CN" altLang="en-US"/>
              <a:t>所以另一种解法是：我们仍是分配</a:t>
            </a:r>
            <a:r>
              <a:rPr lang="en-US" altLang="zh-CN"/>
              <a:t>4</a:t>
            </a:r>
            <a:r>
              <a:rPr lang="zh-CN" altLang="en-US"/>
              <a:t>个线程，但还是把图像切分为</a:t>
            </a:r>
            <a:r>
              <a:rPr lang="en-US" altLang="zh-CN"/>
              <a:t>16</a:t>
            </a:r>
            <a:r>
              <a:rPr lang="zh-CN" altLang="en-US"/>
              <a:t>份，作为一个“任务”推送到全局队列里去。每个线程空闲时会不断地从那个队列里取出数据，即“认领任务”。然后执行，执行完毕后才去认领下一个任务，从而即使每个任务工作量不一也能自动适应。</a:t>
            </a:r>
            <a:endParaRPr lang="zh-CN" altLang="en-US"/>
          </a:p>
          <a:p>
            <a:r>
              <a:rPr lang="zh-CN" altLang="en-US"/>
              <a:t>这种技术又称为线程池（</a:t>
            </a:r>
            <a:r>
              <a:rPr lang="en-US" altLang="zh-CN"/>
              <a:t>thread pool</a:t>
            </a:r>
            <a:r>
              <a:rPr lang="zh-CN" altLang="en-US"/>
              <a:t>），避免了线程需要保存上下文的开销。但是需要我们管理一个任务队列，而且要是线程安全的队列。</a:t>
            </a:r>
            <a:endParaRPr lang="zh-CN" altLang="en-US"/>
          </a:p>
        </p:txBody>
      </p:sp>
      <p:cxnSp>
        <p:nvCxnSpPr>
          <p:cNvPr id="13" name="Straight Connector 12"/>
          <p:cNvCxnSpPr/>
          <p:nvPr/>
        </p:nvCxnSpPr>
        <p:spPr>
          <a:xfrm>
            <a:off x="6364605" y="4001770"/>
            <a:ext cx="4351655" cy="0"/>
          </a:xfrm>
          <a:prstGeom prst="line">
            <a:avLst/>
          </a:prstGeom>
          <a:ln w="19050" cmpd="sng">
            <a:solidFill>
              <a:schemeClr val="accent4">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572500" y="1825625"/>
            <a:ext cx="0" cy="4351655"/>
          </a:xfrm>
          <a:prstGeom prst="line">
            <a:avLst/>
          </a:prstGeom>
          <a:ln w="19050" cmpd="sng">
            <a:solidFill>
              <a:schemeClr val="accent4">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396355" y="5111750"/>
            <a:ext cx="4351655" cy="0"/>
          </a:xfrm>
          <a:prstGeom prst="line">
            <a:avLst/>
          </a:prstGeom>
          <a:ln w="19050" cmpd="sng">
            <a:solidFill>
              <a:schemeClr val="accent4">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396355" y="2914650"/>
            <a:ext cx="4351655" cy="0"/>
          </a:xfrm>
          <a:prstGeom prst="line">
            <a:avLst/>
          </a:prstGeom>
          <a:ln w="19050" cmpd="sng">
            <a:solidFill>
              <a:schemeClr val="accent4">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496175" y="1826260"/>
            <a:ext cx="0" cy="4351655"/>
          </a:xfrm>
          <a:prstGeom prst="line">
            <a:avLst/>
          </a:prstGeom>
          <a:ln w="19050" cmpd="sng">
            <a:solidFill>
              <a:schemeClr val="accent4">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9648825" y="1825625"/>
            <a:ext cx="0" cy="4351655"/>
          </a:xfrm>
          <a:prstGeom prst="line">
            <a:avLst/>
          </a:prstGeom>
          <a:ln w="19050" cmpd="sng">
            <a:solidFill>
              <a:schemeClr val="accent4">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20" name="Text Box 19"/>
          <p:cNvSpPr txBox="1"/>
          <p:nvPr/>
        </p:nvSpPr>
        <p:spPr>
          <a:xfrm>
            <a:off x="9187815" y="182880"/>
            <a:ext cx="2628265" cy="1476375"/>
          </a:xfrm>
          <a:prstGeom prst="rect">
            <a:avLst/>
          </a:prstGeom>
          <a:noFill/>
        </p:spPr>
        <p:txBody>
          <a:bodyPr wrap="square" rtlCol="0">
            <a:spAutoFit/>
          </a:bodyPr>
          <a:p>
            <a:r>
              <a:rPr lang="en-US"/>
              <a:t>struct Task {</a:t>
            </a:r>
            <a:endParaRPr lang="en-US"/>
          </a:p>
          <a:p>
            <a:r>
              <a:rPr lang="en-US"/>
              <a:t>  int x0, y0;</a:t>
            </a:r>
            <a:endParaRPr lang="en-US"/>
          </a:p>
          <a:p>
            <a:r>
              <a:rPr lang="en-US"/>
              <a:t>  int nx, ny;</a:t>
            </a:r>
            <a:endParaRPr lang="en-US"/>
          </a:p>
          <a:p>
            <a:r>
              <a:rPr lang="en-US"/>
              <a:t>};</a:t>
            </a:r>
            <a:endParaRPr lang="en-US"/>
          </a:p>
          <a:p>
            <a:r>
              <a:rPr lang="en-US"/>
              <a:t>std::queue&lt;Task&gt; q;</a:t>
            </a:r>
            <a:endParaRPr lang="en-US"/>
          </a:p>
        </p:txBody>
      </p:sp>
      <p:sp>
        <p:nvSpPr>
          <p:cNvPr id="24" name="Freeform 23"/>
          <p:cNvSpPr/>
          <p:nvPr/>
        </p:nvSpPr>
        <p:spPr>
          <a:xfrm>
            <a:off x="9651365" y="3056890"/>
            <a:ext cx="1162685" cy="3150870"/>
          </a:xfrm>
          <a:custGeom>
            <a:avLst/>
            <a:gdLst>
              <a:gd name="connisteX0" fmla="*/ 993904 w 1162934"/>
              <a:gd name="connsiteY0" fmla="*/ 12770 h 3151011"/>
              <a:gd name="connisteX1" fmla="*/ 927864 w 1162934"/>
              <a:gd name="connsiteY1" fmla="*/ 12770 h 3151011"/>
              <a:gd name="connisteX2" fmla="*/ 850394 w 1162934"/>
              <a:gd name="connsiteY2" fmla="*/ 12770 h 3151011"/>
              <a:gd name="connisteX3" fmla="*/ 784354 w 1162934"/>
              <a:gd name="connsiteY3" fmla="*/ 12770 h 3151011"/>
              <a:gd name="connisteX4" fmla="*/ 718314 w 1162934"/>
              <a:gd name="connsiteY4" fmla="*/ 12770 h 3151011"/>
              <a:gd name="connisteX5" fmla="*/ 651639 w 1162934"/>
              <a:gd name="connsiteY5" fmla="*/ 12770 h 3151011"/>
              <a:gd name="connisteX6" fmla="*/ 585599 w 1162934"/>
              <a:gd name="connsiteY6" fmla="*/ 12770 h 3151011"/>
              <a:gd name="connisteX7" fmla="*/ 519559 w 1162934"/>
              <a:gd name="connsiteY7" fmla="*/ 12770 h 3151011"/>
              <a:gd name="connisteX8" fmla="*/ 452884 w 1162934"/>
              <a:gd name="connsiteY8" fmla="*/ 12770 h 3151011"/>
              <a:gd name="connisteX9" fmla="*/ 386844 w 1162934"/>
              <a:gd name="connsiteY9" fmla="*/ 12770 h 3151011"/>
              <a:gd name="connisteX10" fmla="*/ 320169 w 1162934"/>
              <a:gd name="connsiteY10" fmla="*/ 1975 h 3151011"/>
              <a:gd name="connisteX11" fmla="*/ 254129 w 1162934"/>
              <a:gd name="connsiteY11" fmla="*/ 1975 h 3151011"/>
              <a:gd name="connisteX12" fmla="*/ 188089 w 1162934"/>
              <a:gd name="connsiteY12" fmla="*/ 1975 h 3151011"/>
              <a:gd name="connisteX13" fmla="*/ 121414 w 1162934"/>
              <a:gd name="connsiteY13" fmla="*/ 1975 h 3151011"/>
              <a:gd name="connisteX14" fmla="*/ 55374 w 1162934"/>
              <a:gd name="connsiteY14" fmla="*/ 23565 h 3151011"/>
              <a:gd name="connisteX15" fmla="*/ 55374 w 1162934"/>
              <a:gd name="connsiteY15" fmla="*/ 90240 h 3151011"/>
              <a:gd name="connisteX16" fmla="*/ 77599 w 1162934"/>
              <a:gd name="connsiteY16" fmla="*/ 167710 h 3151011"/>
              <a:gd name="connisteX17" fmla="*/ 77599 w 1162934"/>
              <a:gd name="connsiteY17" fmla="*/ 233750 h 3151011"/>
              <a:gd name="connisteX18" fmla="*/ 55374 w 1162934"/>
              <a:gd name="connsiteY18" fmla="*/ 311220 h 3151011"/>
              <a:gd name="connisteX19" fmla="*/ 33149 w 1162934"/>
              <a:gd name="connsiteY19" fmla="*/ 377260 h 3151011"/>
              <a:gd name="connisteX20" fmla="*/ 33149 w 1162934"/>
              <a:gd name="connsiteY20" fmla="*/ 443300 h 3151011"/>
              <a:gd name="connisteX21" fmla="*/ 22354 w 1162934"/>
              <a:gd name="connsiteY21" fmla="*/ 509975 h 3151011"/>
              <a:gd name="connisteX22" fmla="*/ 22354 w 1162934"/>
              <a:gd name="connsiteY22" fmla="*/ 576015 h 3151011"/>
              <a:gd name="connisteX23" fmla="*/ 22354 w 1162934"/>
              <a:gd name="connsiteY23" fmla="*/ 653485 h 3151011"/>
              <a:gd name="connisteX24" fmla="*/ 22354 w 1162934"/>
              <a:gd name="connsiteY24" fmla="*/ 719525 h 3151011"/>
              <a:gd name="connisteX25" fmla="*/ 44579 w 1162934"/>
              <a:gd name="connsiteY25" fmla="*/ 785565 h 3151011"/>
              <a:gd name="connisteX26" fmla="*/ 55374 w 1162934"/>
              <a:gd name="connsiteY26" fmla="*/ 852240 h 3151011"/>
              <a:gd name="connisteX27" fmla="*/ 33149 w 1162934"/>
              <a:gd name="connsiteY27" fmla="*/ 918280 h 3151011"/>
              <a:gd name="connisteX28" fmla="*/ 22354 w 1162934"/>
              <a:gd name="connsiteY28" fmla="*/ 984955 h 3151011"/>
              <a:gd name="connisteX29" fmla="*/ 22354 w 1162934"/>
              <a:gd name="connsiteY29" fmla="*/ 1050995 h 3151011"/>
              <a:gd name="connisteX30" fmla="*/ 77599 w 1162934"/>
              <a:gd name="connsiteY30" fmla="*/ 1117035 h 3151011"/>
              <a:gd name="connisteX31" fmla="*/ 110619 w 1162934"/>
              <a:gd name="connsiteY31" fmla="*/ 1183710 h 3151011"/>
              <a:gd name="connisteX32" fmla="*/ 132844 w 1162934"/>
              <a:gd name="connsiteY32" fmla="*/ 1260545 h 3151011"/>
              <a:gd name="connisteX33" fmla="*/ 132844 w 1162934"/>
              <a:gd name="connsiteY33" fmla="*/ 1327220 h 3151011"/>
              <a:gd name="connisteX34" fmla="*/ 121414 w 1162934"/>
              <a:gd name="connsiteY34" fmla="*/ 1393260 h 3151011"/>
              <a:gd name="connisteX35" fmla="*/ 99824 w 1162934"/>
              <a:gd name="connsiteY35" fmla="*/ 1459300 h 3151011"/>
              <a:gd name="connisteX36" fmla="*/ 66169 w 1162934"/>
              <a:gd name="connsiteY36" fmla="*/ 1525975 h 3151011"/>
              <a:gd name="connisteX37" fmla="*/ 44579 w 1162934"/>
              <a:gd name="connsiteY37" fmla="*/ 1602810 h 3151011"/>
              <a:gd name="connisteX38" fmla="*/ 33149 w 1162934"/>
              <a:gd name="connsiteY38" fmla="*/ 1669485 h 3151011"/>
              <a:gd name="connisteX39" fmla="*/ 129 w 1162934"/>
              <a:gd name="connsiteY39" fmla="*/ 1746955 h 3151011"/>
              <a:gd name="connisteX40" fmla="*/ 22354 w 1162934"/>
              <a:gd name="connsiteY40" fmla="*/ 1812995 h 3151011"/>
              <a:gd name="connisteX41" fmla="*/ 22354 w 1162934"/>
              <a:gd name="connsiteY41" fmla="*/ 1879035 h 3151011"/>
              <a:gd name="connisteX42" fmla="*/ 22354 w 1162934"/>
              <a:gd name="connsiteY42" fmla="*/ 1945710 h 3151011"/>
              <a:gd name="connisteX43" fmla="*/ 11559 w 1162934"/>
              <a:gd name="connsiteY43" fmla="*/ 2011750 h 3151011"/>
              <a:gd name="connisteX44" fmla="*/ 77599 w 1162934"/>
              <a:gd name="connsiteY44" fmla="*/ 2066995 h 3151011"/>
              <a:gd name="connisteX45" fmla="*/ 66169 w 1162934"/>
              <a:gd name="connsiteY45" fmla="*/ 2133035 h 3151011"/>
              <a:gd name="connisteX46" fmla="*/ 66169 w 1162934"/>
              <a:gd name="connsiteY46" fmla="*/ 2199710 h 3151011"/>
              <a:gd name="connisteX47" fmla="*/ 55374 w 1162934"/>
              <a:gd name="connsiteY47" fmla="*/ 2265750 h 3151011"/>
              <a:gd name="connisteX48" fmla="*/ 55374 w 1162934"/>
              <a:gd name="connsiteY48" fmla="*/ 2331790 h 3151011"/>
              <a:gd name="connisteX49" fmla="*/ 55374 w 1162934"/>
              <a:gd name="connsiteY49" fmla="*/ 2398465 h 3151011"/>
              <a:gd name="connisteX50" fmla="*/ 77599 w 1162934"/>
              <a:gd name="connsiteY50" fmla="*/ 2464505 h 3151011"/>
              <a:gd name="connisteX51" fmla="*/ 77599 w 1162934"/>
              <a:gd name="connsiteY51" fmla="*/ 2530545 h 3151011"/>
              <a:gd name="connisteX52" fmla="*/ 55374 w 1162934"/>
              <a:gd name="connsiteY52" fmla="*/ 2597220 h 3151011"/>
              <a:gd name="connisteX53" fmla="*/ 55374 w 1162934"/>
              <a:gd name="connsiteY53" fmla="*/ 2663260 h 3151011"/>
              <a:gd name="connisteX54" fmla="*/ 66169 w 1162934"/>
              <a:gd name="connsiteY54" fmla="*/ 2729300 h 3151011"/>
              <a:gd name="connisteX55" fmla="*/ 44579 w 1162934"/>
              <a:gd name="connsiteY55" fmla="*/ 2806770 h 3151011"/>
              <a:gd name="connisteX56" fmla="*/ 44579 w 1162934"/>
              <a:gd name="connsiteY56" fmla="*/ 2884240 h 3151011"/>
              <a:gd name="connisteX57" fmla="*/ 77599 w 1162934"/>
              <a:gd name="connsiteY57" fmla="*/ 2950280 h 3151011"/>
              <a:gd name="connisteX58" fmla="*/ 99824 w 1162934"/>
              <a:gd name="connsiteY58" fmla="*/ 3016955 h 3151011"/>
              <a:gd name="connisteX59" fmla="*/ 165864 w 1162934"/>
              <a:gd name="connsiteY59" fmla="*/ 3071565 h 3151011"/>
              <a:gd name="connisteX60" fmla="*/ 231904 w 1162934"/>
              <a:gd name="connsiteY60" fmla="*/ 3105220 h 3151011"/>
              <a:gd name="connisteX61" fmla="*/ 298579 w 1162934"/>
              <a:gd name="connsiteY61" fmla="*/ 3105220 h 3151011"/>
              <a:gd name="connisteX62" fmla="*/ 364619 w 1162934"/>
              <a:gd name="connsiteY62" fmla="*/ 3126810 h 3151011"/>
              <a:gd name="connisteX63" fmla="*/ 430659 w 1162934"/>
              <a:gd name="connsiteY63" fmla="*/ 3126810 h 3151011"/>
              <a:gd name="connisteX64" fmla="*/ 497334 w 1162934"/>
              <a:gd name="connsiteY64" fmla="*/ 3138240 h 3151011"/>
              <a:gd name="connisteX65" fmla="*/ 563374 w 1162934"/>
              <a:gd name="connsiteY65" fmla="*/ 3138240 h 3151011"/>
              <a:gd name="connisteX66" fmla="*/ 629414 w 1162934"/>
              <a:gd name="connsiteY66" fmla="*/ 3149035 h 3151011"/>
              <a:gd name="connisteX67" fmla="*/ 696089 w 1162934"/>
              <a:gd name="connsiteY67" fmla="*/ 3149035 h 3151011"/>
              <a:gd name="connisteX68" fmla="*/ 762129 w 1162934"/>
              <a:gd name="connsiteY68" fmla="*/ 3149035 h 3151011"/>
              <a:gd name="connisteX69" fmla="*/ 828169 w 1162934"/>
              <a:gd name="connsiteY69" fmla="*/ 3149035 h 3151011"/>
              <a:gd name="connisteX70" fmla="*/ 894844 w 1162934"/>
              <a:gd name="connsiteY70" fmla="*/ 3149035 h 3151011"/>
              <a:gd name="connisteX71" fmla="*/ 960884 w 1162934"/>
              <a:gd name="connsiteY71" fmla="*/ 3149035 h 3151011"/>
              <a:gd name="connisteX72" fmla="*/ 1027559 w 1162934"/>
              <a:gd name="connsiteY72" fmla="*/ 3126810 h 3151011"/>
              <a:gd name="connisteX73" fmla="*/ 1082169 w 1162934"/>
              <a:gd name="connsiteY73" fmla="*/ 3060770 h 3151011"/>
              <a:gd name="connisteX74" fmla="*/ 1082169 w 1162934"/>
              <a:gd name="connsiteY74" fmla="*/ 2994730 h 3151011"/>
              <a:gd name="connisteX75" fmla="*/ 1082169 w 1162934"/>
              <a:gd name="connsiteY75" fmla="*/ 2928055 h 3151011"/>
              <a:gd name="connisteX76" fmla="*/ 1082169 w 1162934"/>
              <a:gd name="connsiteY76" fmla="*/ 2862015 h 3151011"/>
              <a:gd name="connisteX77" fmla="*/ 1082169 w 1162934"/>
              <a:gd name="connsiteY77" fmla="*/ 2795975 h 3151011"/>
              <a:gd name="connisteX78" fmla="*/ 1082169 w 1162934"/>
              <a:gd name="connsiteY78" fmla="*/ 2729300 h 3151011"/>
              <a:gd name="connisteX79" fmla="*/ 1082169 w 1162934"/>
              <a:gd name="connsiteY79" fmla="*/ 2663260 h 3151011"/>
              <a:gd name="connisteX80" fmla="*/ 1060579 w 1162934"/>
              <a:gd name="connsiteY80" fmla="*/ 2597220 h 3151011"/>
              <a:gd name="connisteX81" fmla="*/ 1049149 w 1162934"/>
              <a:gd name="connsiteY81" fmla="*/ 2519750 h 3151011"/>
              <a:gd name="connisteX82" fmla="*/ 1038354 w 1162934"/>
              <a:gd name="connsiteY82" fmla="*/ 2453710 h 3151011"/>
              <a:gd name="connisteX83" fmla="*/ 1038354 w 1162934"/>
              <a:gd name="connsiteY83" fmla="*/ 2387035 h 3151011"/>
              <a:gd name="connisteX84" fmla="*/ 1060579 w 1162934"/>
              <a:gd name="connsiteY84" fmla="*/ 2320995 h 3151011"/>
              <a:gd name="connisteX85" fmla="*/ 1060579 w 1162934"/>
              <a:gd name="connsiteY85" fmla="*/ 2243525 h 3151011"/>
              <a:gd name="connisteX86" fmla="*/ 1060579 w 1162934"/>
              <a:gd name="connsiteY86" fmla="*/ 2166055 h 3151011"/>
              <a:gd name="connisteX87" fmla="*/ 1082169 w 1162934"/>
              <a:gd name="connsiteY87" fmla="*/ 2089220 h 3151011"/>
              <a:gd name="connisteX88" fmla="*/ 1093599 w 1162934"/>
              <a:gd name="connsiteY88" fmla="*/ 2022545 h 3151011"/>
              <a:gd name="connisteX89" fmla="*/ 1093599 w 1162934"/>
              <a:gd name="connsiteY89" fmla="*/ 1945710 h 3151011"/>
              <a:gd name="connisteX90" fmla="*/ 1115824 w 1162934"/>
              <a:gd name="connsiteY90" fmla="*/ 1856810 h 3151011"/>
              <a:gd name="connisteX91" fmla="*/ 1115824 w 1162934"/>
              <a:gd name="connsiteY91" fmla="*/ 1790770 h 3151011"/>
              <a:gd name="connisteX92" fmla="*/ 1115824 w 1162934"/>
              <a:gd name="connsiteY92" fmla="*/ 1724730 h 3151011"/>
              <a:gd name="connisteX93" fmla="*/ 1115824 w 1162934"/>
              <a:gd name="connsiteY93" fmla="*/ 1658055 h 3151011"/>
              <a:gd name="connisteX94" fmla="*/ 1115824 w 1162934"/>
              <a:gd name="connsiteY94" fmla="*/ 1592015 h 3151011"/>
              <a:gd name="connisteX95" fmla="*/ 1082169 w 1162934"/>
              <a:gd name="connsiteY95" fmla="*/ 1525975 h 3151011"/>
              <a:gd name="connisteX96" fmla="*/ 1082169 w 1162934"/>
              <a:gd name="connsiteY96" fmla="*/ 1448505 h 3151011"/>
              <a:gd name="connisteX97" fmla="*/ 1082169 w 1162934"/>
              <a:gd name="connsiteY97" fmla="*/ 1371035 h 3151011"/>
              <a:gd name="connisteX98" fmla="*/ 1082169 w 1162934"/>
              <a:gd name="connsiteY98" fmla="*/ 1304995 h 3151011"/>
              <a:gd name="connisteX99" fmla="*/ 1082169 w 1162934"/>
              <a:gd name="connsiteY99" fmla="*/ 1238955 h 3151011"/>
              <a:gd name="connisteX100" fmla="*/ 1082169 w 1162934"/>
              <a:gd name="connsiteY100" fmla="*/ 1172280 h 3151011"/>
              <a:gd name="connisteX101" fmla="*/ 1082169 w 1162934"/>
              <a:gd name="connsiteY101" fmla="*/ 1106240 h 3151011"/>
              <a:gd name="connisteX102" fmla="*/ 1082169 w 1162934"/>
              <a:gd name="connsiteY102" fmla="*/ 1028770 h 3151011"/>
              <a:gd name="connisteX103" fmla="*/ 1082169 w 1162934"/>
              <a:gd name="connsiteY103" fmla="*/ 962730 h 3151011"/>
              <a:gd name="connisteX104" fmla="*/ 1082169 w 1162934"/>
              <a:gd name="connsiteY104" fmla="*/ 874465 h 3151011"/>
              <a:gd name="connisteX105" fmla="*/ 1115824 w 1162934"/>
              <a:gd name="connsiteY105" fmla="*/ 807790 h 3151011"/>
              <a:gd name="connisteX106" fmla="*/ 1115824 w 1162934"/>
              <a:gd name="connsiteY106" fmla="*/ 741750 h 3151011"/>
              <a:gd name="connisteX107" fmla="*/ 1115824 w 1162934"/>
              <a:gd name="connsiteY107" fmla="*/ 675710 h 3151011"/>
              <a:gd name="connisteX108" fmla="*/ 1126619 w 1162934"/>
              <a:gd name="connsiteY108" fmla="*/ 609035 h 3151011"/>
              <a:gd name="connisteX109" fmla="*/ 1148844 w 1162934"/>
              <a:gd name="connsiteY109" fmla="*/ 531565 h 3151011"/>
              <a:gd name="connisteX110" fmla="*/ 1159639 w 1162934"/>
              <a:gd name="connsiteY110" fmla="*/ 465525 h 3151011"/>
              <a:gd name="connisteX111" fmla="*/ 1159639 w 1162934"/>
              <a:gd name="connsiteY111" fmla="*/ 399485 h 3151011"/>
              <a:gd name="connisteX112" fmla="*/ 1126619 w 1162934"/>
              <a:gd name="connsiteY112" fmla="*/ 332810 h 3151011"/>
              <a:gd name="connisteX113" fmla="*/ 1148844 w 1162934"/>
              <a:gd name="connsiteY113" fmla="*/ 266770 h 3151011"/>
              <a:gd name="connisteX114" fmla="*/ 1148844 w 1162934"/>
              <a:gd name="connsiteY114" fmla="*/ 200730 h 3151011"/>
              <a:gd name="connisteX115" fmla="*/ 1104394 w 1162934"/>
              <a:gd name="connsiteY115" fmla="*/ 134055 h 3151011"/>
              <a:gd name="connisteX116" fmla="*/ 1071374 w 1162934"/>
              <a:gd name="connsiteY116" fmla="*/ 68015 h 3151011"/>
              <a:gd name="connisteX117" fmla="*/ 993904 w 1162934"/>
              <a:gd name="connsiteY117" fmla="*/ 12770 h 3151011"/>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 ang="0">
                <a:pos x="connisteX71" y="connsiteY71"/>
              </a:cxn>
              <a:cxn ang="0">
                <a:pos x="connisteX72" y="connsiteY72"/>
              </a:cxn>
              <a:cxn ang="0">
                <a:pos x="connisteX73" y="connsiteY73"/>
              </a:cxn>
              <a:cxn ang="0">
                <a:pos x="connisteX74" y="connsiteY74"/>
              </a:cxn>
              <a:cxn ang="0">
                <a:pos x="connisteX75" y="connsiteY75"/>
              </a:cxn>
              <a:cxn ang="0">
                <a:pos x="connisteX76" y="connsiteY76"/>
              </a:cxn>
              <a:cxn ang="0">
                <a:pos x="connisteX77" y="connsiteY77"/>
              </a:cxn>
              <a:cxn ang="0">
                <a:pos x="connisteX78" y="connsiteY78"/>
              </a:cxn>
              <a:cxn ang="0">
                <a:pos x="connisteX79" y="connsiteY79"/>
              </a:cxn>
              <a:cxn ang="0">
                <a:pos x="connisteX80" y="connsiteY80"/>
              </a:cxn>
              <a:cxn ang="0">
                <a:pos x="connisteX81" y="connsiteY81"/>
              </a:cxn>
              <a:cxn ang="0">
                <a:pos x="connisteX82" y="connsiteY82"/>
              </a:cxn>
              <a:cxn ang="0">
                <a:pos x="connisteX83" y="connsiteY83"/>
              </a:cxn>
              <a:cxn ang="0">
                <a:pos x="connisteX84" y="connsiteY84"/>
              </a:cxn>
              <a:cxn ang="0">
                <a:pos x="connisteX85" y="connsiteY85"/>
              </a:cxn>
              <a:cxn ang="0">
                <a:pos x="connisteX86" y="connsiteY86"/>
              </a:cxn>
              <a:cxn ang="0">
                <a:pos x="connisteX87" y="connsiteY87"/>
              </a:cxn>
              <a:cxn ang="0">
                <a:pos x="connisteX88" y="connsiteY88"/>
              </a:cxn>
              <a:cxn ang="0">
                <a:pos x="connisteX89" y="connsiteY89"/>
              </a:cxn>
              <a:cxn ang="0">
                <a:pos x="connisteX90" y="connsiteY90"/>
              </a:cxn>
              <a:cxn ang="0">
                <a:pos x="connisteX91" y="connsiteY91"/>
              </a:cxn>
              <a:cxn ang="0">
                <a:pos x="connisteX92" y="connsiteY92"/>
              </a:cxn>
              <a:cxn ang="0">
                <a:pos x="connisteX93" y="connsiteY93"/>
              </a:cxn>
              <a:cxn ang="0">
                <a:pos x="connisteX94" y="connsiteY94"/>
              </a:cxn>
              <a:cxn ang="0">
                <a:pos x="connisteX95" y="connsiteY95"/>
              </a:cxn>
              <a:cxn ang="0">
                <a:pos x="connisteX96" y="connsiteY96"/>
              </a:cxn>
              <a:cxn ang="0">
                <a:pos x="connisteX97" y="connsiteY97"/>
              </a:cxn>
              <a:cxn ang="0">
                <a:pos x="connisteX98" y="connsiteY98"/>
              </a:cxn>
              <a:cxn ang="0">
                <a:pos x="connisteX99" y="connsiteY99"/>
              </a:cxn>
              <a:cxn ang="0">
                <a:pos x="connisteX100" y="connsiteY100"/>
              </a:cxn>
              <a:cxn ang="0">
                <a:pos x="connisteX101" y="connsiteY101"/>
              </a:cxn>
              <a:cxn ang="0">
                <a:pos x="connisteX102" y="connsiteY102"/>
              </a:cxn>
              <a:cxn ang="0">
                <a:pos x="connisteX103" y="connsiteY103"/>
              </a:cxn>
              <a:cxn ang="0">
                <a:pos x="connisteX104" y="connsiteY104"/>
              </a:cxn>
              <a:cxn ang="0">
                <a:pos x="connisteX105" y="connsiteY105"/>
              </a:cxn>
              <a:cxn ang="0">
                <a:pos x="connisteX106" y="connsiteY106"/>
              </a:cxn>
              <a:cxn ang="0">
                <a:pos x="connisteX107" y="connsiteY107"/>
              </a:cxn>
              <a:cxn ang="0">
                <a:pos x="connisteX108" y="connsiteY108"/>
              </a:cxn>
              <a:cxn ang="0">
                <a:pos x="connisteX109" y="connsiteY109"/>
              </a:cxn>
              <a:cxn ang="0">
                <a:pos x="connisteX110" y="connsiteY110"/>
              </a:cxn>
              <a:cxn ang="0">
                <a:pos x="connisteX111" y="connsiteY111"/>
              </a:cxn>
              <a:cxn ang="0">
                <a:pos x="connisteX112" y="connsiteY112"/>
              </a:cxn>
              <a:cxn ang="0">
                <a:pos x="connisteX113" y="connsiteY113"/>
              </a:cxn>
              <a:cxn ang="0">
                <a:pos x="connisteX114" y="connsiteY114"/>
              </a:cxn>
              <a:cxn ang="0">
                <a:pos x="connisteX115" y="connsiteY115"/>
              </a:cxn>
              <a:cxn ang="0">
                <a:pos x="connisteX116" y="connsiteY116"/>
              </a:cxn>
              <a:cxn ang="0">
                <a:pos x="connisteX117" y="connsiteY117"/>
              </a:cxn>
            </a:cxnLst>
            <a:rect l="l" t="t" r="r" b="b"/>
            <a:pathLst>
              <a:path w="1162934" h="3151011">
                <a:moveTo>
                  <a:pt x="993904" y="12771"/>
                </a:moveTo>
                <a:cubicBezTo>
                  <a:pt x="965329" y="1976"/>
                  <a:pt x="956439" y="12771"/>
                  <a:pt x="927864" y="12771"/>
                </a:cubicBezTo>
                <a:cubicBezTo>
                  <a:pt x="899289" y="12771"/>
                  <a:pt x="878969" y="12771"/>
                  <a:pt x="850394" y="12771"/>
                </a:cubicBezTo>
                <a:cubicBezTo>
                  <a:pt x="821819" y="12771"/>
                  <a:pt x="811024" y="12771"/>
                  <a:pt x="784354" y="12771"/>
                </a:cubicBezTo>
                <a:cubicBezTo>
                  <a:pt x="757684" y="12771"/>
                  <a:pt x="744984" y="12771"/>
                  <a:pt x="718314" y="12771"/>
                </a:cubicBezTo>
                <a:cubicBezTo>
                  <a:pt x="691644" y="12771"/>
                  <a:pt x="678309" y="12771"/>
                  <a:pt x="651639" y="12771"/>
                </a:cubicBezTo>
                <a:cubicBezTo>
                  <a:pt x="624969" y="12771"/>
                  <a:pt x="612269" y="12771"/>
                  <a:pt x="585599" y="12771"/>
                </a:cubicBezTo>
                <a:cubicBezTo>
                  <a:pt x="558929" y="12771"/>
                  <a:pt x="546229" y="12771"/>
                  <a:pt x="519559" y="12771"/>
                </a:cubicBezTo>
                <a:cubicBezTo>
                  <a:pt x="492889" y="12771"/>
                  <a:pt x="479554" y="12771"/>
                  <a:pt x="452884" y="12771"/>
                </a:cubicBezTo>
                <a:cubicBezTo>
                  <a:pt x="426214" y="12771"/>
                  <a:pt x="413514" y="14676"/>
                  <a:pt x="386844" y="12771"/>
                </a:cubicBezTo>
                <a:cubicBezTo>
                  <a:pt x="360174" y="10866"/>
                  <a:pt x="346839" y="3881"/>
                  <a:pt x="320169" y="1976"/>
                </a:cubicBezTo>
                <a:cubicBezTo>
                  <a:pt x="293499" y="71"/>
                  <a:pt x="280799" y="1976"/>
                  <a:pt x="254129" y="1976"/>
                </a:cubicBezTo>
                <a:cubicBezTo>
                  <a:pt x="227459" y="1976"/>
                  <a:pt x="214759" y="1976"/>
                  <a:pt x="188089" y="1976"/>
                </a:cubicBezTo>
                <a:cubicBezTo>
                  <a:pt x="161419" y="1976"/>
                  <a:pt x="148084" y="-2469"/>
                  <a:pt x="121414" y="1976"/>
                </a:cubicBezTo>
                <a:cubicBezTo>
                  <a:pt x="94744" y="6421"/>
                  <a:pt x="68709" y="5786"/>
                  <a:pt x="55374" y="23566"/>
                </a:cubicBezTo>
                <a:cubicBezTo>
                  <a:pt x="42039" y="41346"/>
                  <a:pt x="50929" y="61666"/>
                  <a:pt x="55374" y="90241"/>
                </a:cubicBezTo>
                <a:cubicBezTo>
                  <a:pt x="59819" y="118816"/>
                  <a:pt x="73154" y="139136"/>
                  <a:pt x="77599" y="167711"/>
                </a:cubicBezTo>
                <a:cubicBezTo>
                  <a:pt x="82044" y="196286"/>
                  <a:pt x="82044" y="205176"/>
                  <a:pt x="77599" y="233751"/>
                </a:cubicBezTo>
                <a:cubicBezTo>
                  <a:pt x="73154" y="262326"/>
                  <a:pt x="64264" y="282646"/>
                  <a:pt x="55374" y="311221"/>
                </a:cubicBezTo>
                <a:cubicBezTo>
                  <a:pt x="46484" y="339796"/>
                  <a:pt x="37594" y="350591"/>
                  <a:pt x="33149" y="377261"/>
                </a:cubicBezTo>
                <a:cubicBezTo>
                  <a:pt x="28704" y="403931"/>
                  <a:pt x="35054" y="416631"/>
                  <a:pt x="33149" y="443301"/>
                </a:cubicBezTo>
                <a:cubicBezTo>
                  <a:pt x="31244" y="469971"/>
                  <a:pt x="24259" y="483306"/>
                  <a:pt x="22354" y="509976"/>
                </a:cubicBezTo>
                <a:cubicBezTo>
                  <a:pt x="20449" y="536646"/>
                  <a:pt x="22354" y="547441"/>
                  <a:pt x="22354" y="576016"/>
                </a:cubicBezTo>
                <a:cubicBezTo>
                  <a:pt x="22354" y="604591"/>
                  <a:pt x="22354" y="624911"/>
                  <a:pt x="22354" y="653486"/>
                </a:cubicBezTo>
                <a:cubicBezTo>
                  <a:pt x="22354" y="682061"/>
                  <a:pt x="17909" y="692856"/>
                  <a:pt x="22354" y="719526"/>
                </a:cubicBezTo>
                <a:cubicBezTo>
                  <a:pt x="26799" y="746196"/>
                  <a:pt x="38229" y="758896"/>
                  <a:pt x="44579" y="785566"/>
                </a:cubicBezTo>
                <a:cubicBezTo>
                  <a:pt x="50929" y="812236"/>
                  <a:pt x="57914" y="825571"/>
                  <a:pt x="55374" y="852241"/>
                </a:cubicBezTo>
                <a:cubicBezTo>
                  <a:pt x="52834" y="878911"/>
                  <a:pt x="39499" y="891611"/>
                  <a:pt x="33149" y="918281"/>
                </a:cubicBezTo>
                <a:cubicBezTo>
                  <a:pt x="26799" y="944951"/>
                  <a:pt x="24259" y="958286"/>
                  <a:pt x="22354" y="984956"/>
                </a:cubicBezTo>
                <a:cubicBezTo>
                  <a:pt x="20449" y="1011626"/>
                  <a:pt x="11559" y="1024326"/>
                  <a:pt x="22354" y="1050996"/>
                </a:cubicBezTo>
                <a:cubicBezTo>
                  <a:pt x="33149" y="1077666"/>
                  <a:pt x="59819" y="1090366"/>
                  <a:pt x="77599" y="1117036"/>
                </a:cubicBezTo>
                <a:cubicBezTo>
                  <a:pt x="95379" y="1143706"/>
                  <a:pt x="99824" y="1155136"/>
                  <a:pt x="110619" y="1183711"/>
                </a:cubicBezTo>
                <a:cubicBezTo>
                  <a:pt x="121414" y="1212286"/>
                  <a:pt x="128399" y="1231971"/>
                  <a:pt x="132844" y="1260546"/>
                </a:cubicBezTo>
                <a:cubicBezTo>
                  <a:pt x="137289" y="1289121"/>
                  <a:pt x="135384" y="1300551"/>
                  <a:pt x="132844" y="1327221"/>
                </a:cubicBezTo>
                <a:cubicBezTo>
                  <a:pt x="130304" y="1353891"/>
                  <a:pt x="127764" y="1366591"/>
                  <a:pt x="121414" y="1393261"/>
                </a:cubicBezTo>
                <a:cubicBezTo>
                  <a:pt x="115064" y="1419931"/>
                  <a:pt x="110619" y="1432631"/>
                  <a:pt x="99824" y="1459301"/>
                </a:cubicBezTo>
                <a:cubicBezTo>
                  <a:pt x="89029" y="1485971"/>
                  <a:pt x="76964" y="1497401"/>
                  <a:pt x="66169" y="1525976"/>
                </a:cubicBezTo>
                <a:cubicBezTo>
                  <a:pt x="55374" y="1554551"/>
                  <a:pt x="50929" y="1574236"/>
                  <a:pt x="44579" y="1602811"/>
                </a:cubicBezTo>
                <a:cubicBezTo>
                  <a:pt x="38229" y="1631386"/>
                  <a:pt x="42039" y="1640911"/>
                  <a:pt x="33149" y="1669486"/>
                </a:cubicBezTo>
                <a:cubicBezTo>
                  <a:pt x="24259" y="1698061"/>
                  <a:pt x="2034" y="1718381"/>
                  <a:pt x="129" y="1746956"/>
                </a:cubicBezTo>
                <a:cubicBezTo>
                  <a:pt x="-1776" y="1775531"/>
                  <a:pt x="17909" y="1786326"/>
                  <a:pt x="22354" y="1812996"/>
                </a:cubicBezTo>
                <a:cubicBezTo>
                  <a:pt x="26799" y="1839666"/>
                  <a:pt x="22354" y="1852366"/>
                  <a:pt x="22354" y="1879036"/>
                </a:cubicBezTo>
                <a:cubicBezTo>
                  <a:pt x="22354" y="1905706"/>
                  <a:pt x="24259" y="1919041"/>
                  <a:pt x="22354" y="1945711"/>
                </a:cubicBezTo>
                <a:cubicBezTo>
                  <a:pt x="20449" y="1972381"/>
                  <a:pt x="764" y="1987621"/>
                  <a:pt x="11559" y="2011751"/>
                </a:cubicBezTo>
                <a:cubicBezTo>
                  <a:pt x="22354" y="2035881"/>
                  <a:pt x="66804" y="2042866"/>
                  <a:pt x="77599" y="2066996"/>
                </a:cubicBezTo>
                <a:cubicBezTo>
                  <a:pt x="88394" y="2091126"/>
                  <a:pt x="68709" y="2106366"/>
                  <a:pt x="66169" y="2133036"/>
                </a:cubicBezTo>
                <a:cubicBezTo>
                  <a:pt x="63629" y="2159706"/>
                  <a:pt x="68074" y="2173041"/>
                  <a:pt x="66169" y="2199711"/>
                </a:cubicBezTo>
                <a:cubicBezTo>
                  <a:pt x="64264" y="2226381"/>
                  <a:pt x="57279" y="2239081"/>
                  <a:pt x="55374" y="2265751"/>
                </a:cubicBezTo>
                <a:cubicBezTo>
                  <a:pt x="53469" y="2292421"/>
                  <a:pt x="55374" y="2305121"/>
                  <a:pt x="55374" y="2331791"/>
                </a:cubicBezTo>
                <a:cubicBezTo>
                  <a:pt x="55374" y="2358461"/>
                  <a:pt x="50929" y="2371796"/>
                  <a:pt x="55374" y="2398466"/>
                </a:cubicBezTo>
                <a:cubicBezTo>
                  <a:pt x="59819" y="2425136"/>
                  <a:pt x="73154" y="2437836"/>
                  <a:pt x="77599" y="2464506"/>
                </a:cubicBezTo>
                <a:cubicBezTo>
                  <a:pt x="82044" y="2491176"/>
                  <a:pt x="82044" y="2503876"/>
                  <a:pt x="77599" y="2530546"/>
                </a:cubicBezTo>
                <a:cubicBezTo>
                  <a:pt x="73154" y="2557216"/>
                  <a:pt x="59819" y="2570551"/>
                  <a:pt x="55374" y="2597221"/>
                </a:cubicBezTo>
                <a:cubicBezTo>
                  <a:pt x="50929" y="2623891"/>
                  <a:pt x="53469" y="2636591"/>
                  <a:pt x="55374" y="2663261"/>
                </a:cubicBezTo>
                <a:cubicBezTo>
                  <a:pt x="57279" y="2689931"/>
                  <a:pt x="68074" y="2700726"/>
                  <a:pt x="66169" y="2729301"/>
                </a:cubicBezTo>
                <a:cubicBezTo>
                  <a:pt x="64264" y="2757876"/>
                  <a:pt x="49024" y="2775656"/>
                  <a:pt x="44579" y="2806771"/>
                </a:cubicBezTo>
                <a:cubicBezTo>
                  <a:pt x="40134" y="2837886"/>
                  <a:pt x="38229" y="2855666"/>
                  <a:pt x="44579" y="2884241"/>
                </a:cubicBezTo>
                <a:cubicBezTo>
                  <a:pt x="50929" y="2912816"/>
                  <a:pt x="66804" y="2923611"/>
                  <a:pt x="77599" y="2950281"/>
                </a:cubicBezTo>
                <a:cubicBezTo>
                  <a:pt x="88394" y="2976951"/>
                  <a:pt x="82044" y="2992826"/>
                  <a:pt x="99824" y="3016956"/>
                </a:cubicBezTo>
                <a:cubicBezTo>
                  <a:pt x="117604" y="3041086"/>
                  <a:pt x="139194" y="3053786"/>
                  <a:pt x="165864" y="3071566"/>
                </a:cubicBezTo>
                <a:cubicBezTo>
                  <a:pt x="192534" y="3089346"/>
                  <a:pt x="205234" y="3098236"/>
                  <a:pt x="231904" y="3105221"/>
                </a:cubicBezTo>
                <a:cubicBezTo>
                  <a:pt x="258574" y="3112206"/>
                  <a:pt x="271909" y="3100776"/>
                  <a:pt x="298579" y="3105221"/>
                </a:cubicBezTo>
                <a:cubicBezTo>
                  <a:pt x="325249" y="3109666"/>
                  <a:pt x="337949" y="3122366"/>
                  <a:pt x="364619" y="3126811"/>
                </a:cubicBezTo>
                <a:cubicBezTo>
                  <a:pt x="391289" y="3131256"/>
                  <a:pt x="403989" y="3124271"/>
                  <a:pt x="430659" y="3126811"/>
                </a:cubicBezTo>
                <a:cubicBezTo>
                  <a:pt x="457329" y="3129351"/>
                  <a:pt x="470664" y="3135701"/>
                  <a:pt x="497334" y="3138241"/>
                </a:cubicBezTo>
                <a:cubicBezTo>
                  <a:pt x="524004" y="3140781"/>
                  <a:pt x="536704" y="3136336"/>
                  <a:pt x="563374" y="3138241"/>
                </a:cubicBezTo>
                <a:cubicBezTo>
                  <a:pt x="590044" y="3140146"/>
                  <a:pt x="602744" y="3147131"/>
                  <a:pt x="629414" y="3149036"/>
                </a:cubicBezTo>
                <a:cubicBezTo>
                  <a:pt x="656084" y="3150941"/>
                  <a:pt x="669419" y="3149036"/>
                  <a:pt x="696089" y="3149036"/>
                </a:cubicBezTo>
                <a:cubicBezTo>
                  <a:pt x="722759" y="3149036"/>
                  <a:pt x="735459" y="3149036"/>
                  <a:pt x="762129" y="3149036"/>
                </a:cubicBezTo>
                <a:cubicBezTo>
                  <a:pt x="788799" y="3149036"/>
                  <a:pt x="801499" y="3149036"/>
                  <a:pt x="828169" y="3149036"/>
                </a:cubicBezTo>
                <a:cubicBezTo>
                  <a:pt x="854839" y="3149036"/>
                  <a:pt x="868174" y="3149036"/>
                  <a:pt x="894844" y="3149036"/>
                </a:cubicBezTo>
                <a:cubicBezTo>
                  <a:pt x="921514" y="3149036"/>
                  <a:pt x="934214" y="3153481"/>
                  <a:pt x="960884" y="3149036"/>
                </a:cubicBezTo>
                <a:cubicBezTo>
                  <a:pt x="987554" y="3144591"/>
                  <a:pt x="1003429" y="3144591"/>
                  <a:pt x="1027559" y="3126811"/>
                </a:cubicBezTo>
                <a:cubicBezTo>
                  <a:pt x="1051689" y="3109031"/>
                  <a:pt x="1071374" y="3087441"/>
                  <a:pt x="1082169" y="3060771"/>
                </a:cubicBezTo>
                <a:cubicBezTo>
                  <a:pt x="1092964" y="3034101"/>
                  <a:pt x="1082169" y="3021401"/>
                  <a:pt x="1082169" y="2994731"/>
                </a:cubicBezTo>
                <a:cubicBezTo>
                  <a:pt x="1082169" y="2968061"/>
                  <a:pt x="1082169" y="2954726"/>
                  <a:pt x="1082169" y="2928056"/>
                </a:cubicBezTo>
                <a:cubicBezTo>
                  <a:pt x="1082169" y="2901386"/>
                  <a:pt x="1082169" y="2888686"/>
                  <a:pt x="1082169" y="2862016"/>
                </a:cubicBezTo>
                <a:cubicBezTo>
                  <a:pt x="1082169" y="2835346"/>
                  <a:pt x="1082169" y="2822646"/>
                  <a:pt x="1082169" y="2795976"/>
                </a:cubicBezTo>
                <a:cubicBezTo>
                  <a:pt x="1082169" y="2769306"/>
                  <a:pt x="1082169" y="2755971"/>
                  <a:pt x="1082169" y="2729301"/>
                </a:cubicBezTo>
                <a:cubicBezTo>
                  <a:pt x="1082169" y="2702631"/>
                  <a:pt x="1086614" y="2689931"/>
                  <a:pt x="1082169" y="2663261"/>
                </a:cubicBezTo>
                <a:cubicBezTo>
                  <a:pt x="1077724" y="2636591"/>
                  <a:pt x="1066929" y="2625796"/>
                  <a:pt x="1060579" y="2597221"/>
                </a:cubicBezTo>
                <a:cubicBezTo>
                  <a:pt x="1054229" y="2568646"/>
                  <a:pt x="1053594" y="2548326"/>
                  <a:pt x="1049149" y="2519751"/>
                </a:cubicBezTo>
                <a:cubicBezTo>
                  <a:pt x="1044704" y="2491176"/>
                  <a:pt x="1040259" y="2480381"/>
                  <a:pt x="1038354" y="2453711"/>
                </a:cubicBezTo>
                <a:cubicBezTo>
                  <a:pt x="1036449" y="2427041"/>
                  <a:pt x="1033909" y="2413706"/>
                  <a:pt x="1038354" y="2387036"/>
                </a:cubicBezTo>
                <a:cubicBezTo>
                  <a:pt x="1042799" y="2360366"/>
                  <a:pt x="1056134" y="2349571"/>
                  <a:pt x="1060579" y="2320996"/>
                </a:cubicBezTo>
                <a:cubicBezTo>
                  <a:pt x="1065024" y="2292421"/>
                  <a:pt x="1060579" y="2274641"/>
                  <a:pt x="1060579" y="2243526"/>
                </a:cubicBezTo>
                <a:cubicBezTo>
                  <a:pt x="1060579" y="2212411"/>
                  <a:pt x="1056134" y="2197171"/>
                  <a:pt x="1060579" y="2166056"/>
                </a:cubicBezTo>
                <a:cubicBezTo>
                  <a:pt x="1065024" y="2134941"/>
                  <a:pt x="1075819" y="2117796"/>
                  <a:pt x="1082169" y="2089221"/>
                </a:cubicBezTo>
                <a:cubicBezTo>
                  <a:pt x="1088519" y="2060646"/>
                  <a:pt x="1091059" y="2051121"/>
                  <a:pt x="1093599" y="2022546"/>
                </a:cubicBezTo>
                <a:cubicBezTo>
                  <a:pt x="1096139" y="1993971"/>
                  <a:pt x="1089154" y="1978731"/>
                  <a:pt x="1093599" y="1945711"/>
                </a:cubicBezTo>
                <a:cubicBezTo>
                  <a:pt x="1098044" y="1912691"/>
                  <a:pt x="1111379" y="1887926"/>
                  <a:pt x="1115824" y="1856811"/>
                </a:cubicBezTo>
                <a:cubicBezTo>
                  <a:pt x="1120269" y="1825696"/>
                  <a:pt x="1115824" y="1817441"/>
                  <a:pt x="1115824" y="1790771"/>
                </a:cubicBezTo>
                <a:cubicBezTo>
                  <a:pt x="1115824" y="1764101"/>
                  <a:pt x="1115824" y="1751401"/>
                  <a:pt x="1115824" y="1724731"/>
                </a:cubicBezTo>
                <a:cubicBezTo>
                  <a:pt x="1115824" y="1698061"/>
                  <a:pt x="1115824" y="1684726"/>
                  <a:pt x="1115824" y="1658056"/>
                </a:cubicBezTo>
                <a:cubicBezTo>
                  <a:pt x="1115824" y="1631386"/>
                  <a:pt x="1122809" y="1618686"/>
                  <a:pt x="1115824" y="1592016"/>
                </a:cubicBezTo>
                <a:cubicBezTo>
                  <a:pt x="1108839" y="1565346"/>
                  <a:pt x="1089154" y="1554551"/>
                  <a:pt x="1082169" y="1525976"/>
                </a:cubicBezTo>
                <a:cubicBezTo>
                  <a:pt x="1075184" y="1497401"/>
                  <a:pt x="1082169" y="1479621"/>
                  <a:pt x="1082169" y="1448506"/>
                </a:cubicBezTo>
                <a:cubicBezTo>
                  <a:pt x="1082169" y="1417391"/>
                  <a:pt x="1082169" y="1399611"/>
                  <a:pt x="1082169" y="1371036"/>
                </a:cubicBezTo>
                <a:cubicBezTo>
                  <a:pt x="1082169" y="1342461"/>
                  <a:pt x="1082169" y="1331666"/>
                  <a:pt x="1082169" y="1304996"/>
                </a:cubicBezTo>
                <a:cubicBezTo>
                  <a:pt x="1082169" y="1278326"/>
                  <a:pt x="1082169" y="1265626"/>
                  <a:pt x="1082169" y="1238956"/>
                </a:cubicBezTo>
                <a:cubicBezTo>
                  <a:pt x="1082169" y="1212286"/>
                  <a:pt x="1082169" y="1198951"/>
                  <a:pt x="1082169" y="1172281"/>
                </a:cubicBezTo>
                <a:cubicBezTo>
                  <a:pt x="1082169" y="1145611"/>
                  <a:pt x="1082169" y="1134816"/>
                  <a:pt x="1082169" y="1106241"/>
                </a:cubicBezTo>
                <a:cubicBezTo>
                  <a:pt x="1082169" y="1077666"/>
                  <a:pt x="1082169" y="1057346"/>
                  <a:pt x="1082169" y="1028771"/>
                </a:cubicBezTo>
                <a:cubicBezTo>
                  <a:pt x="1082169" y="1000196"/>
                  <a:pt x="1082169" y="993846"/>
                  <a:pt x="1082169" y="962731"/>
                </a:cubicBezTo>
                <a:cubicBezTo>
                  <a:pt x="1082169" y="931616"/>
                  <a:pt x="1075184" y="905581"/>
                  <a:pt x="1082169" y="874466"/>
                </a:cubicBezTo>
                <a:cubicBezTo>
                  <a:pt x="1089154" y="843351"/>
                  <a:pt x="1108839" y="834461"/>
                  <a:pt x="1115824" y="807791"/>
                </a:cubicBezTo>
                <a:cubicBezTo>
                  <a:pt x="1122809" y="781121"/>
                  <a:pt x="1115824" y="768421"/>
                  <a:pt x="1115824" y="741751"/>
                </a:cubicBezTo>
                <a:cubicBezTo>
                  <a:pt x="1115824" y="715081"/>
                  <a:pt x="1113919" y="702381"/>
                  <a:pt x="1115824" y="675711"/>
                </a:cubicBezTo>
                <a:cubicBezTo>
                  <a:pt x="1117729" y="649041"/>
                  <a:pt x="1120269" y="637611"/>
                  <a:pt x="1126619" y="609036"/>
                </a:cubicBezTo>
                <a:cubicBezTo>
                  <a:pt x="1132969" y="580461"/>
                  <a:pt x="1142494" y="560141"/>
                  <a:pt x="1148844" y="531566"/>
                </a:cubicBezTo>
                <a:cubicBezTo>
                  <a:pt x="1155194" y="502991"/>
                  <a:pt x="1157734" y="492196"/>
                  <a:pt x="1159639" y="465526"/>
                </a:cubicBezTo>
                <a:cubicBezTo>
                  <a:pt x="1161544" y="438856"/>
                  <a:pt x="1165989" y="426156"/>
                  <a:pt x="1159639" y="399486"/>
                </a:cubicBezTo>
                <a:cubicBezTo>
                  <a:pt x="1153289" y="372816"/>
                  <a:pt x="1128524" y="359481"/>
                  <a:pt x="1126619" y="332811"/>
                </a:cubicBezTo>
                <a:cubicBezTo>
                  <a:pt x="1124714" y="306141"/>
                  <a:pt x="1144399" y="293441"/>
                  <a:pt x="1148844" y="266771"/>
                </a:cubicBezTo>
                <a:cubicBezTo>
                  <a:pt x="1153289" y="240101"/>
                  <a:pt x="1157734" y="227401"/>
                  <a:pt x="1148844" y="200731"/>
                </a:cubicBezTo>
                <a:cubicBezTo>
                  <a:pt x="1139954" y="174061"/>
                  <a:pt x="1119634" y="160726"/>
                  <a:pt x="1104394" y="134056"/>
                </a:cubicBezTo>
                <a:cubicBezTo>
                  <a:pt x="1089154" y="107386"/>
                  <a:pt x="1093599" y="92146"/>
                  <a:pt x="1071374" y="68016"/>
                </a:cubicBezTo>
                <a:cubicBezTo>
                  <a:pt x="1049149" y="43886"/>
                  <a:pt x="1022479" y="23566"/>
                  <a:pt x="993904" y="12771"/>
                </a:cubicBezTo>
                <a:close/>
              </a:path>
            </a:pathLst>
          </a:custGeom>
          <a:noFill/>
          <a:ln w="2540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5" name="Freeform 24"/>
          <p:cNvSpPr/>
          <p:nvPr/>
        </p:nvSpPr>
        <p:spPr>
          <a:xfrm>
            <a:off x="6434455" y="1832610"/>
            <a:ext cx="4301490" cy="2288540"/>
          </a:xfrm>
          <a:custGeom>
            <a:avLst/>
            <a:gdLst>
              <a:gd name="connisteX0" fmla="*/ 3475 w 4301720"/>
              <a:gd name="connsiteY0" fmla="*/ 0 h 2288822"/>
              <a:gd name="connisteX1" fmla="*/ 14905 w 4301720"/>
              <a:gd name="connsiteY1" fmla="*/ 99695 h 2288822"/>
              <a:gd name="connisteX2" fmla="*/ 25700 w 4301720"/>
              <a:gd name="connsiteY2" fmla="*/ 165735 h 2288822"/>
              <a:gd name="connisteX3" fmla="*/ 25700 w 4301720"/>
              <a:gd name="connsiteY3" fmla="*/ 231775 h 2288822"/>
              <a:gd name="connisteX4" fmla="*/ 25700 w 4301720"/>
              <a:gd name="connsiteY4" fmla="*/ 309245 h 2288822"/>
              <a:gd name="connisteX5" fmla="*/ 36495 w 4301720"/>
              <a:gd name="connsiteY5" fmla="*/ 375920 h 2288822"/>
              <a:gd name="connisteX6" fmla="*/ 36495 w 4301720"/>
              <a:gd name="connsiteY6" fmla="*/ 441960 h 2288822"/>
              <a:gd name="connisteX7" fmla="*/ 36495 w 4301720"/>
              <a:gd name="connsiteY7" fmla="*/ 508000 h 2288822"/>
              <a:gd name="connisteX8" fmla="*/ 47925 w 4301720"/>
              <a:gd name="connsiteY8" fmla="*/ 574675 h 2288822"/>
              <a:gd name="connisteX9" fmla="*/ 47925 w 4301720"/>
              <a:gd name="connsiteY9" fmla="*/ 640715 h 2288822"/>
              <a:gd name="connisteX10" fmla="*/ 47925 w 4301720"/>
              <a:gd name="connsiteY10" fmla="*/ 706755 h 2288822"/>
              <a:gd name="connisteX11" fmla="*/ 25700 w 4301720"/>
              <a:gd name="connsiteY11" fmla="*/ 773430 h 2288822"/>
              <a:gd name="connisteX12" fmla="*/ 14905 w 4301720"/>
              <a:gd name="connsiteY12" fmla="*/ 861695 h 2288822"/>
              <a:gd name="connisteX13" fmla="*/ 3475 w 4301720"/>
              <a:gd name="connsiteY13" fmla="*/ 939165 h 2288822"/>
              <a:gd name="connisteX14" fmla="*/ 3475 w 4301720"/>
              <a:gd name="connsiteY14" fmla="*/ 1005205 h 2288822"/>
              <a:gd name="connisteX15" fmla="*/ 36495 w 4301720"/>
              <a:gd name="connsiteY15" fmla="*/ 1071245 h 2288822"/>
              <a:gd name="connisteX16" fmla="*/ 103170 w 4301720"/>
              <a:gd name="connsiteY16" fmla="*/ 1104265 h 2288822"/>
              <a:gd name="connisteX17" fmla="*/ 169210 w 4301720"/>
              <a:gd name="connsiteY17" fmla="*/ 1115695 h 2288822"/>
              <a:gd name="connisteX18" fmla="*/ 235250 w 4301720"/>
              <a:gd name="connsiteY18" fmla="*/ 1137920 h 2288822"/>
              <a:gd name="connisteX19" fmla="*/ 301925 w 4301720"/>
              <a:gd name="connsiteY19" fmla="*/ 1137920 h 2288822"/>
              <a:gd name="connisteX20" fmla="*/ 367965 w 4301720"/>
              <a:gd name="connsiteY20" fmla="*/ 1137920 h 2288822"/>
              <a:gd name="connisteX21" fmla="*/ 434640 w 4301720"/>
              <a:gd name="connsiteY21" fmla="*/ 1137920 h 2288822"/>
              <a:gd name="connisteX22" fmla="*/ 500680 w 4301720"/>
              <a:gd name="connsiteY22" fmla="*/ 1137920 h 2288822"/>
              <a:gd name="connisteX23" fmla="*/ 566720 w 4301720"/>
              <a:gd name="connsiteY23" fmla="*/ 1137920 h 2288822"/>
              <a:gd name="connisteX24" fmla="*/ 633395 w 4301720"/>
              <a:gd name="connsiteY24" fmla="*/ 1137920 h 2288822"/>
              <a:gd name="connisteX25" fmla="*/ 699435 w 4301720"/>
              <a:gd name="connsiteY25" fmla="*/ 1137920 h 2288822"/>
              <a:gd name="connisteX26" fmla="*/ 765475 w 4301720"/>
              <a:gd name="connsiteY26" fmla="*/ 1137920 h 2288822"/>
              <a:gd name="connisteX27" fmla="*/ 832150 w 4301720"/>
              <a:gd name="connsiteY27" fmla="*/ 1137920 h 2288822"/>
              <a:gd name="connisteX28" fmla="*/ 898190 w 4301720"/>
              <a:gd name="connsiteY28" fmla="*/ 1137920 h 2288822"/>
              <a:gd name="connisteX29" fmla="*/ 964230 w 4301720"/>
              <a:gd name="connsiteY29" fmla="*/ 1137920 h 2288822"/>
              <a:gd name="connisteX30" fmla="*/ 1030905 w 4301720"/>
              <a:gd name="connsiteY30" fmla="*/ 1104265 h 2288822"/>
              <a:gd name="connisteX31" fmla="*/ 1096945 w 4301720"/>
              <a:gd name="connsiteY31" fmla="*/ 1104265 h 2288822"/>
              <a:gd name="connisteX32" fmla="*/ 1129965 w 4301720"/>
              <a:gd name="connsiteY32" fmla="*/ 1181735 h 2288822"/>
              <a:gd name="connisteX33" fmla="*/ 1152190 w 4301720"/>
              <a:gd name="connsiteY33" fmla="*/ 1247775 h 2288822"/>
              <a:gd name="connisteX34" fmla="*/ 1162985 w 4301720"/>
              <a:gd name="connsiteY34" fmla="*/ 1314450 h 2288822"/>
              <a:gd name="connisteX35" fmla="*/ 1174415 w 4301720"/>
              <a:gd name="connsiteY35" fmla="*/ 1391920 h 2288822"/>
              <a:gd name="connisteX36" fmla="*/ 1185210 w 4301720"/>
              <a:gd name="connsiteY36" fmla="*/ 1457960 h 2288822"/>
              <a:gd name="connisteX37" fmla="*/ 1207435 w 4301720"/>
              <a:gd name="connsiteY37" fmla="*/ 1524000 h 2288822"/>
              <a:gd name="connisteX38" fmla="*/ 1229660 w 4301720"/>
              <a:gd name="connsiteY38" fmla="*/ 1590675 h 2288822"/>
              <a:gd name="connisteX39" fmla="*/ 1229660 w 4301720"/>
              <a:gd name="connsiteY39" fmla="*/ 1656715 h 2288822"/>
              <a:gd name="connisteX40" fmla="*/ 1229660 w 4301720"/>
              <a:gd name="connsiteY40" fmla="*/ 1722755 h 2288822"/>
              <a:gd name="connisteX41" fmla="*/ 1207435 w 4301720"/>
              <a:gd name="connsiteY41" fmla="*/ 1789430 h 2288822"/>
              <a:gd name="connisteX42" fmla="*/ 1229660 w 4301720"/>
              <a:gd name="connsiteY42" fmla="*/ 1855470 h 2288822"/>
              <a:gd name="connisteX43" fmla="*/ 1229660 w 4301720"/>
              <a:gd name="connsiteY43" fmla="*/ 1921510 h 2288822"/>
              <a:gd name="connisteX44" fmla="*/ 1229660 w 4301720"/>
              <a:gd name="connsiteY44" fmla="*/ 1988185 h 2288822"/>
              <a:gd name="connisteX45" fmla="*/ 1229660 w 4301720"/>
              <a:gd name="connsiteY45" fmla="*/ 2054225 h 2288822"/>
              <a:gd name="connisteX46" fmla="*/ 1251250 w 4301720"/>
              <a:gd name="connsiteY46" fmla="*/ 2120265 h 2288822"/>
              <a:gd name="connisteX47" fmla="*/ 1317925 w 4301720"/>
              <a:gd name="connsiteY47" fmla="*/ 2175510 h 2288822"/>
              <a:gd name="connisteX48" fmla="*/ 1383965 w 4301720"/>
              <a:gd name="connsiteY48" fmla="*/ 2197735 h 2288822"/>
              <a:gd name="connisteX49" fmla="*/ 1450640 w 4301720"/>
              <a:gd name="connsiteY49" fmla="*/ 2230755 h 2288822"/>
              <a:gd name="connisteX50" fmla="*/ 1516680 w 4301720"/>
              <a:gd name="connsiteY50" fmla="*/ 2242185 h 2288822"/>
              <a:gd name="connisteX51" fmla="*/ 1582720 w 4301720"/>
              <a:gd name="connsiteY51" fmla="*/ 2252980 h 2288822"/>
              <a:gd name="connisteX52" fmla="*/ 1649395 w 4301720"/>
              <a:gd name="connsiteY52" fmla="*/ 2286000 h 2288822"/>
              <a:gd name="connisteX53" fmla="*/ 1715435 w 4301720"/>
              <a:gd name="connsiteY53" fmla="*/ 2286000 h 2288822"/>
              <a:gd name="connisteX54" fmla="*/ 1781475 w 4301720"/>
              <a:gd name="connsiteY54" fmla="*/ 2286000 h 2288822"/>
              <a:gd name="connisteX55" fmla="*/ 1848150 w 4301720"/>
              <a:gd name="connsiteY55" fmla="*/ 2286000 h 2288822"/>
              <a:gd name="connisteX56" fmla="*/ 1924985 w 4301720"/>
              <a:gd name="connsiteY56" fmla="*/ 2263775 h 2288822"/>
              <a:gd name="connisteX57" fmla="*/ 1991660 w 4301720"/>
              <a:gd name="connsiteY57" fmla="*/ 2263775 h 2288822"/>
              <a:gd name="connisteX58" fmla="*/ 2057700 w 4301720"/>
              <a:gd name="connsiteY58" fmla="*/ 2263775 h 2288822"/>
              <a:gd name="connisteX59" fmla="*/ 2123740 w 4301720"/>
              <a:gd name="connsiteY59" fmla="*/ 2263775 h 2288822"/>
              <a:gd name="connisteX60" fmla="*/ 2190415 w 4301720"/>
              <a:gd name="connsiteY60" fmla="*/ 2263775 h 2288822"/>
              <a:gd name="connisteX61" fmla="*/ 2267250 w 4301720"/>
              <a:gd name="connsiteY61" fmla="*/ 2252980 h 2288822"/>
              <a:gd name="connisteX62" fmla="*/ 2356150 w 4301720"/>
              <a:gd name="connsiteY62" fmla="*/ 2252980 h 2288822"/>
              <a:gd name="connisteX63" fmla="*/ 2432985 w 4301720"/>
              <a:gd name="connsiteY63" fmla="*/ 2252980 h 2288822"/>
              <a:gd name="connisteX64" fmla="*/ 2499660 w 4301720"/>
              <a:gd name="connsiteY64" fmla="*/ 2252980 h 2288822"/>
              <a:gd name="connisteX65" fmla="*/ 2587925 w 4301720"/>
              <a:gd name="connsiteY65" fmla="*/ 2252980 h 2288822"/>
              <a:gd name="connisteX66" fmla="*/ 2653965 w 4301720"/>
              <a:gd name="connsiteY66" fmla="*/ 2242185 h 2288822"/>
              <a:gd name="connisteX67" fmla="*/ 2720640 w 4301720"/>
              <a:gd name="connsiteY67" fmla="*/ 2242185 h 2288822"/>
              <a:gd name="connisteX68" fmla="*/ 2786680 w 4301720"/>
              <a:gd name="connsiteY68" fmla="*/ 2242185 h 2288822"/>
              <a:gd name="connisteX69" fmla="*/ 2852720 w 4301720"/>
              <a:gd name="connsiteY69" fmla="*/ 2242185 h 2288822"/>
              <a:gd name="connisteX70" fmla="*/ 2919395 w 4301720"/>
              <a:gd name="connsiteY70" fmla="*/ 2242185 h 2288822"/>
              <a:gd name="connisteX71" fmla="*/ 2985435 w 4301720"/>
              <a:gd name="connsiteY71" fmla="*/ 2242185 h 2288822"/>
              <a:gd name="connisteX72" fmla="*/ 3051475 w 4301720"/>
              <a:gd name="connsiteY72" fmla="*/ 2209165 h 2288822"/>
              <a:gd name="connisteX73" fmla="*/ 3118150 w 4301720"/>
              <a:gd name="connsiteY73" fmla="*/ 2186940 h 2288822"/>
              <a:gd name="connisteX74" fmla="*/ 3184190 w 4301720"/>
              <a:gd name="connsiteY74" fmla="*/ 2153920 h 2288822"/>
              <a:gd name="connisteX75" fmla="*/ 3228640 w 4301720"/>
              <a:gd name="connsiteY75" fmla="*/ 2087245 h 2288822"/>
              <a:gd name="connisteX76" fmla="*/ 3250230 w 4301720"/>
              <a:gd name="connsiteY76" fmla="*/ 2021205 h 2288822"/>
              <a:gd name="connisteX77" fmla="*/ 3272455 w 4301720"/>
              <a:gd name="connsiteY77" fmla="*/ 1955165 h 2288822"/>
              <a:gd name="connisteX78" fmla="*/ 3272455 w 4301720"/>
              <a:gd name="connsiteY78" fmla="*/ 1888490 h 2288822"/>
              <a:gd name="connisteX79" fmla="*/ 3261660 w 4301720"/>
              <a:gd name="connsiteY79" fmla="*/ 1822450 h 2288822"/>
              <a:gd name="connisteX80" fmla="*/ 3250230 w 4301720"/>
              <a:gd name="connsiteY80" fmla="*/ 1755775 h 2288822"/>
              <a:gd name="connisteX81" fmla="*/ 3250230 w 4301720"/>
              <a:gd name="connsiteY81" fmla="*/ 1689735 h 2288822"/>
              <a:gd name="connisteX82" fmla="*/ 3239435 w 4301720"/>
              <a:gd name="connsiteY82" fmla="*/ 1612265 h 2288822"/>
              <a:gd name="connisteX83" fmla="*/ 3239435 w 4301720"/>
              <a:gd name="connsiteY83" fmla="*/ 1546225 h 2288822"/>
              <a:gd name="connisteX84" fmla="*/ 3239435 w 4301720"/>
              <a:gd name="connsiteY84" fmla="*/ 1480185 h 2288822"/>
              <a:gd name="connisteX85" fmla="*/ 3239435 w 4301720"/>
              <a:gd name="connsiteY85" fmla="*/ 1413510 h 2288822"/>
              <a:gd name="connisteX86" fmla="*/ 3261660 w 4301720"/>
              <a:gd name="connsiteY86" fmla="*/ 1347470 h 2288822"/>
              <a:gd name="connisteX87" fmla="*/ 3261660 w 4301720"/>
              <a:gd name="connsiteY87" fmla="*/ 1281430 h 2288822"/>
              <a:gd name="connisteX88" fmla="*/ 3261660 w 4301720"/>
              <a:gd name="connsiteY88" fmla="*/ 1214755 h 2288822"/>
              <a:gd name="connisteX89" fmla="*/ 3228640 w 4301720"/>
              <a:gd name="connsiteY89" fmla="*/ 1148715 h 2288822"/>
              <a:gd name="connisteX90" fmla="*/ 3228640 w 4301720"/>
              <a:gd name="connsiteY90" fmla="*/ 1082675 h 2288822"/>
              <a:gd name="connisteX91" fmla="*/ 3294680 w 4301720"/>
              <a:gd name="connsiteY91" fmla="*/ 1060450 h 2288822"/>
              <a:gd name="connisteX92" fmla="*/ 3372150 w 4301720"/>
              <a:gd name="connsiteY92" fmla="*/ 1060450 h 2288822"/>
              <a:gd name="connisteX93" fmla="*/ 3438190 w 4301720"/>
              <a:gd name="connsiteY93" fmla="*/ 1060450 h 2288822"/>
              <a:gd name="connisteX94" fmla="*/ 3504230 w 4301720"/>
              <a:gd name="connsiteY94" fmla="*/ 1060450 h 2288822"/>
              <a:gd name="connisteX95" fmla="*/ 3570905 w 4301720"/>
              <a:gd name="connsiteY95" fmla="*/ 1049020 h 2288822"/>
              <a:gd name="connisteX96" fmla="*/ 3636945 w 4301720"/>
              <a:gd name="connsiteY96" fmla="*/ 1049020 h 2288822"/>
              <a:gd name="connisteX97" fmla="*/ 3714415 w 4301720"/>
              <a:gd name="connsiteY97" fmla="*/ 1049020 h 2288822"/>
              <a:gd name="connisteX98" fmla="*/ 3780455 w 4301720"/>
              <a:gd name="connsiteY98" fmla="*/ 1049020 h 2288822"/>
              <a:gd name="connisteX99" fmla="*/ 3846495 w 4301720"/>
              <a:gd name="connsiteY99" fmla="*/ 1049020 h 2288822"/>
              <a:gd name="connisteX100" fmla="*/ 3913170 w 4301720"/>
              <a:gd name="connsiteY100" fmla="*/ 1049020 h 2288822"/>
              <a:gd name="connisteX101" fmla="*/ 3979210 w 4301720"/>
              <a:gd name="connsiteY101" fmla="*/ 1049020 h 2288822"/>
              <a:gd name="connisteX102" fmla="*/ 4056680 w 4301720"/>
              <a:gd name="connsiteY102" fmla="*/ 1049020 h 2288822"/>
              <a:gd name="connisteX103" fmla="*/ 4122720 w 4301720"/>
              <a:gd name="connsiteY103" fmla="*/ 1049020 h 2288822"/>
              <a:gd name="connisteX104" fmla="*/ 4189395 w 4301720"/>
              <a:gd name="connsiteY104" fmla="*/ 1038225 h 2288822"/>
              <a:gd name="connisteX105" fmla="*/ 4255435 w 4301720"/>
              <a:gd name="connsiteY105" fmla="*/ 982980 h 2288822"/>
              <a:gd name="connisteX106" fmla="*/ 4266230 w 4301720"/>
              <a:gd name="connsiteY106" fmla="*/ 916940 h 2288822"/>
              <a:gd name="connisteX107" fmla="*/ 4266230 w 4301720"/>
              <a:gd name="connsiteY107" fmla="*/ 850265 h 2288822"/>
              <a:gd name="connisteX108" fmla="*/ 4266230 w 4301720"/>
              <a:gd name="connsiteY108" fmla="*/ 784225 h 2288822"/>
              <a:gd name="connisteX109" fmla="*/ 4266230 w 4301720"/>
              <a:gd name="connsiteY109" fmla="*/ 706755 h 2288822"/>
              <a:gd name="connisteX110" fmla="*/ 4266230 w 4301720"/>
              <a:gd name="connsiteY110" fmla="*/ 640715 h 2288822"/>
              <a:gd name="connisteX111" fmla="*/ 4266230 w 4301720"/>
              <a:gd name="connsiteY111" fmla="*/ 574675 h 2288822"/>
              <a:gd name="connisteX112" fmla="*/ 4277660 w 4301720"/>
              <a:gd name="connsiteY112" fmla="*/ 508000 h 2288822"/>
              <a:gd name="connisteX113" fmla="*/ 4288455 w 4301720"/>
              <a:gd name="connsiteY113" fmla="*/ 441960 h 2288822"/>
              <a:gd name="connisteX114" fmla="*/ 4299250 w 4301720"/>
              <a:gd name="connsiteY114" fmla="*/ 375920 h 2288822"/>
              <a:gd name="connisteX115" fmla="*/ 4299250 w 4301720"/>
              <a:gd name="connsiteY115" fmla="*/ 309245 h 2288822"/>
              <a:gd name="connisteX116" fmla="*/ 4277660 w 4301720"/>
              <a:gd name="connsiteY116" fmla="*/ 243205 h 2288822"/>
              <a:gd name="connisteX117" fmla="*/ 4210985 w 4301720"/>
              <a:gd name="connsiteY117" fmla="*/ 187960 h 2288822"/>
              <a:gd name="connisteX118" fmla="*/ 4144945 w 4301720"/>
              <a:gd name="connsiteY118" fmla="*/ 177165 h 2288822"/>
              <a:gd name="connisteX119" fmla="*/ 4067475 w 4301720"/>
              <a:gd name="connsiteY119" fmla="*/ 165735 h 2288822"/>
              <a:gd name="connisteX120" fmla="*/ 4001435 w 4301720"/>
              <a:gd name="connsiteY120" fmla="*/ 132715 h 2288822"/>
              <a:gd name="connisteX121" fmla="*/ 3935395 w 4301720"/>
              <a:gd name="connsiteY121" fmla="*/ 132715 h 2288822"/>
              <a:gd name="connisteX122" fmla="*/ 3857925 w 4301720"/>
              <a:gd name="connsiteY122" fmla="*/ 121920 h 2288822"/>
              <a:gd name="connisteX123" fmla="*/ 3769660 w 4301720"/>
              <a:gd name="connsiteY123" fmla="*/ 121920 h 2288822"/>
              <a:gd name="connisteX124" fmla="*/ 3681395 w 4301720"/>
              <a:gd name="connsiteY124" fmla="*/ 110490 h 2288822"/>
              <a:gd name="connisteX125" fmla="*/ 3614720 w 4301720"/>
              <a:gd name="connsiteY125" fmla="*/ 110490 h 2288822"/>
              <a:gd name="connisteX126" fmla="*/ 3548680 w 4301720"/>
              <a:gd name="connsiteY126" fmla="*/ 110490 h 2288822"/>
              <a:gd name="connisteX127" fmla="*/ 3460415 w 4301720"/>
              <a:gd name="connsiteY127" fmla="*/ 99695 h 2288822"/>
              <a:gd name="connisteX128" fmla="*/ 3382945 w 4301720"/>
              <a:gd name="connsiteY128" fmla="*/ 88265 h 2288822"/>
              <a:gd name="connisteX129" fmla="*/ 3316905 w 4301720"/>
              <a:gd name="connsiteY129" fmla="*/ 77470 h 2288822"/>
              <a:gd name="connisteX130" fmla="*/ 3250230 w 4301720"/>
              <a:gd name="connsiteY130" fmla="*/ 77470 h 2288822"/>
              <a:gd name="connisteX131" fmla="*/ 3161965 w 4301720"/>
              <a:gd name="connsiteY131" fmla="*/ 77470 h 2288822"/>
              <a:gd name="connisteX132" fmla="*/ 3084495 w 4301720"/>
              <a:gd name="connsiteY132" fmla="*/ 77470 h 2288822"/>
              <a:gd name="connisteX133" fmla="*/ 3018455 w 4301720"/>
              <a:gd name="connsiteY133" fmla="*/ 77470 h 2288822"/>
              <a:gd name="connisteX134" fmla="*/ 2952415 w 4301720"/>
              <a:gd name="connsiteY134" fmla="*/ 66675 h 2288822"/>
              <a:gd name="connisteX135" fmla="*/ 2864150 w 4301720"/>
              <a:gd name="connsiteY135" fmla="*/ 66675 h 2288822"/>
              <a:gd name="connisteX136" fmla="*/ 2753660 w 4301720"/>
              <a:gd name="connsiteY136" fmla="*/ 66675 h 2288822"/>
              <a:gd name="connisteX137" fmla="*/ 2676190 w 4301720"/>
              <a:gd name="connsiteY137" fmla="*/ 66675 h 2288822"/>
              <a:gd name="connisteX138" fmla="*/ 2610150 w 4301720"/>
              <a:gd name="connsiteY138" fmla="*/ 66675 h 2288822"/>
              <a:gd name="connisteX139" fmla="*/ 2521250 w 4301720"/>
              <a:gd name="connsiteY139" fmla="*/ 66675 h 2288822"/>
              <a:gd name="connisteX140" fmla="*/ 2455210 w 4301720"/>
              <a:gd name="connsiteY140" fmla="*/ 66675 h 2288822"/>
              <a:gd name="connisteX141" fmla="*/ 2356150 w 4301720"/>
              <a:gd name="connsiteY141" fmla="*/ 66675 h 2288822"/>
              <a:gd name="connisteX142" fmla="*/ 2289475 w 4301720"/>
              <a:gd name="connsiteY142" fmla="*/ 66675 h 2288822"/>
              <a:gd name="connisteX143" fmla="*/ 2201210 w 4301720"/>
              <a:gd name="connsiteY143" fmla="*/ 66675 h 2288822"/>
              <a:gd name="connisteX144" fmla="*/ 2112945 w 4301720"/>
              <a:gd name="connsiteY144" fmla="*/ 66675 h 2288822"/>
              <a:gd name="connisteX145" fmla="*/ 2046905 w 4301720"/>
              <a:gd name="connsiteY145" fmla="*/ 66675 h 2288822"/>
              <a:gd name="connisteX146" fmla="*/ 1969435 w 4301720"/>
              <a:gd name="connsiteY146" fmla="*/ 66675 h 2288822"/>
              <a:gd name="connisteX147" fmla="*/ 1903395 w 4301720"/>
              <a:gd name="connsiteY147" fmla="*/ 66675 h 2288822"/>
              <a:gd name="connisteX148" fmla="*/ 1836720 w 4301720"/>
              <a:gd name="connsiteY148" fmla="*/ 66675 h 2288822"/>
              <a:gd name="connisteX149" fmla="*/ 1770680 w 4301720"/>
              <a:gd name="connsiteY149" fmla="*/ 66675 h 2288822"/>
              <a:gd name="connisteX150" fmla="*/ 1704640 w 4301720"/>
              <a:gd name="connsiteY150" fmla="*/ 66675 h 2288822"/>
              <a:gd name="connisteX151" fmla="*/ 1627170 w 4301720"/>
              <a:gd name="connsiteY151" fmla="*/ 66675 h 2288822"/>
              <a:gd name="connisteX152" fmla="*/ 1560495 w 4301720"/>
              <a:gd name="connsiteY152" fmla="*/ 66675 h 2288822"/>
              <a:gd name="connisteX153" fmla="*/ 1494455 w 4301720"/>
              <a:gd name="connsiteY153" fmla="*/ 66675 h 2288822"/>
              <a:gd name="connisteX154" fmla="*/ 1406190 w 4301720"/>
              <a:gd name="connsiteY154" fmla="*/ 66675 h 2288822"/>
              <a:gd name="connisteX155" fmla="*/ 1340150 w 4301720"/>
              <a:gd name="connsiteY155" fmla="*/ 66675 h 2288822"/>
              <a:gd name="connisteX156" fmla="*/ 1273475 w 4301720"/>
              <a:gd name="connsiteY156" fmla="*/ 66675 h 2288822"/>
              <a:gd name="connisteX157" fmla="*/ 1207435 w 4301720"/>
              <a:gd name="connsiteY157" fmla="*/ 66675 h 2288822"/>
              <a:gd name="connisteX158" fmla="*/ 1129965 w 4301720"/>
              <a:gd name="connsiteY158" fmla="*/ 66675 h 2288822"/>
              <a:gd name="connisteX159" fmla="*/ 1063925 w 4301720"/>
              <a:gd name="connsiteY159" fmla="*/ 66675 h 2288822"/>
              <a:gd name="connisteX160" fmla="*/ 997250 w 4301720"/>
              <a:gd name="connsiteY160" fmla="*/ 66675 h 2288822"/>
              <a:gd name="connisteX161" fmla="*/ 931210 w 4301720"/>
              <a:gd name="connsiteY161" fmla="*/ 66675 h 2288822"/>
              <a:gd name="connisteX162" fmla="*/ 865170 w 4301720"/>
              <a:gd name="connsiteY162" fmla="*/ 66675 h 2288822"/>
              <a:gd name="connisteX163" fmla="*/ 787700 w 4301720"/>
              <a:gd name="connsiteY163" fmla="*/ 88265 h 2288822"/>
              <a:gd name="connisteX164" fmla="*/ 710230 w 4301720"/>
              <a:gd name="connsiteY164" fmla="*/ 88265 h 2288822"/>
              <a:gd name="connisteX165" fmla="*/ 633395 w 4301720"/>
              <a:gd name="connsiteY165" fmla="*/ 99695 h 2288822"/>
              <a:gd name="connisteX166" fmla="*/ 566720 w 4301720"/>
              <a:gd name="connsiteY166" fmla="*/ 99695 h 2288822"/>
              <a:gd name="connisteX167" fmla="*/ 489250 w 4301720"/>
              <a:gd name="connsiteY167" fmla="*/ 99695 h 2288822"/>
              <a:gd name="connisteX168" fmla="*/ 412415 w 4301720"/>
              <a:gd name="connsiteY168" fmla="*/ 99695 h 2288822"/>
              <a:gd name="connisteX169" fmla="*/ 345740 w 4301720"/>
              <a:gd name="connsiteY169" fmla="*/ 99695 h 2288822"/>
              <a:gd name="connisteX170" fmla="*/ 268905 w 4301720"/>
              <a:gd name="connsiteY170" fmla="*/ 99695 h 2288822"/>
              <a:gd name="connisteX171" fmla="*/ 202230 w 4301720"/>
              <a:gd name="connsiteY171" fmla="*/ 99695 h 2288822"/>
              <a:gd name="connisteX172" fmla="*/ 136190 w 4301720"/>
              <a:gd name="connsiteY172" fmla="*/ 99695 h 2288822"/>
              <a:gd name="connisteX173" fmla="*/ 70150 w 4301720"/>
              <a:gd name="connsiteY173" fmla="*/ 99695 h 228882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 ang="0">
                <a:pos x="connisteX71" y="connsiteY71"/>
              </a:cxn>
              <a:cxn ang="0">
                <a:pos x="connisteX72" y="connsiteY72"/>
              </a:cxn>
              <a:cxn ang="0">
                <a:pos x="connisteX73" y="connsiteY73"/>
              </a:cxn>
              <a:cxn ang="0">
                <a:pos x="connisteX74" y="connsiteY74"/>
              </a:cxn>
              <a:cxn ang="0">
                <a:pos x="connisteX75" y="connsiteY75"/>
              </a:cxn>
              <a:cxn ang="0">
                <a:pos x="connisteX76" y="connsiteY76"/>
              </a:cxn>
              <a:cxn ang="0">
                <a:pos x="connisteX77" y="connsiteY77"/>
              </a:cxn>
              <a:cxn ang="0">
                <a:pos x="connisteX78" y="connsiteY78"/>
              </a:cxn>
              <a:cxn ang="0">
                <a:pos x="connisteX79" y="connsiteY79"/>
              </a:cxn>
              <a:cxn ang="0">
                <a:pos x="connisteX80" y="connsiteY80"/>
              </a:cxn>
              <a:cxn ang="0">
                <a:pos x="connisteX81" y="connsiteY81"/>
              </a:cxn>
              <a:cxn ang="0">
                <a:pos x="connisteX82" y="connsiteY82"/>
              </a:cxn>
              <a:cxn ang="0">
                <a:pos x="connisteX83" y="connsiteY83"/>
              </a:cxn>
              <a:cxn ang="0">
                <a:pos x="connisteX84" y="connsiteY84"/>
              </a:cxn>
              <a:cxn ang="0">
                <a:pos x="connisteX85" y="connsiteY85"/>
              </a:cxn>
              <a:cxn ang="0">
                <a:pos x="connisteX86" y="connsiteY86"/>
              </a:cxn>
              <a:cxn ang="0">
                <a:pos x="connisteX87" y="connsiteY87"/>
              </a:cxn>
              <a:cxn ang="0">
                <a:pos x="connisteX88" y="connsiteY88"/>
              </a:cxn>
              <a:cxn ang="0">
                <a:pos x="connisteX89" y="connsiteY89"/>
              </a:cxn>
              <a:cxn ang="0">
                <a:pos x="connisteX90" y="connsiteY90"/>
              </a:cxn>
              <a:cxn ang="0">
                <a:pos x="connisteX91" y="connsiteY91"/>
              </a:cxn>
              <a:cxn ang="0">
                <a:pos x="connisteX92" y="connsiteY92"/>
              </a:cxn>
              <a:cxn ang="0">
                <a:pos x="connisteX93" y="connsiteY93"/>
              </a:cxn>
              <a:cxn ang="0">
                <a:pos x="connisteX94" y="connsiteY94"/>
              </a:cxn>
              <a:cxn ang="0">
                <a:pos x="connisteX95" y="connsiteY95"/>
              </a:cxn>
              <a:cxn ang="0">
                <a:pos x="connisteX96" y="connsiteY96"/>
              </a:cxn>
              <a:cxn ang="0">
                <a:pos x="connisteX97" y="connsiteY97"/>
              </a:cxn>
              <a:cxn ang="0">
                <a:pos x="connisteX98" y="connsiteY98"/>
              </a:cxn>
              <a:cxn ang="0">
                <a:pos x="connisteX99" y="connsiteY99"/>
              </a:cxn>
              <a:cxn ang="0">
                <a:pos x="connisteX100" y="connsiteY100"/>
              </a:cxn>
              <a:cxn ang="0">
                <a:pos x="connisteX101" y="connsiteY101"/>
              </a:cxn>
              <a:cxn ang="0">
                <a:pos x="connisteX102" y="connsiteY102"/>
              </a:cxn>
              <a:cxn ang="0">
                <a:pos x="connisteX103" y="connsiteY103"/>
              </a:cxn>
              <a:cxn ang="0">
                <a:pos x="connisteX104" y="connsiteY104"/>
              </a:cxn>
              <a:cxn ang="0">
                <a:pos x="connisteX105" y="connsiteY105"/>
              </a:cxn>
              <a:cxn ang="0">
                <a:pos x="connisteX106" y="connsiteY106"/>
              </a:cxn>
              <a:cxn ang="0">
                <a:pos x="connisteX107" y="connsiteY107"/>
              </a:cxn>
              <a:cxn ang="0">
                <a:pos x="connisteX108" y="connsiteY108"/>
              </a:cxn>
              <a:cxn ang="0">
                <a:pos x="connisteX109" y="connsiteY109"/>
              </a:cxn>
              <a:cxn ang="0">
                <a:pos x="connisteX110" y="connsiteY110"/>
              </a:cxn>
              <a:cxn ang="0">
                <a:pos x="connisteX111" y="connsiteY111"/>
              </a:cxn>
              <a:cxn ang="0">
                <a:pos x="connisteX112" y="connsiteY112"/>
              </a:cxn>
              <a:cxn ang="0">
                <a:pos x="connisteX113" y="connsiteY113"/>
              </a:cxn>
              <a:cxn ang="0">
                <a:pos x="connisteX114" y="connsiteY114"/>
              </a:cxn>
              <a:cxn ang="0">
                <a:pos x="connisteX115" y="connsiteY115"/>
              </a:cxn>
              <a:cxn ang="0">
                <a:pos x="connisteX116" y="connsiteY116"/>
              </a:cxn>
              <a:cxn ang="0">
                <a:pos x="connisteX117" y="connsiteY117"/>
              </a:cxn>
              <a:cxn ang="0">
                <a:pos x="connisteX118" y="connsiteY118"/>
              </a:cxn>
              <a:cxn ang="0">
                <a:pos x="connisteX119" y="connsiteY119"/>
              </a:cxn>
              <a:cxn ang="0">
                <a:pos x="connisteX120" y="connsiteY120"/>
              </a:cxn>
              <a:cxn ang="0">
                <a:pos x="connisteX121" y="connsiteY121"/>
              </a:cxn>
              <a:cxn ang="0">
                <a:pos x="connisteX122" y="connsiteY122"/>
              </a:cxn>
              <a:cxn ang="0">
                <a:pos x="connisteX123" y="connsiteY123"/>
              </a:cxn>
              <a:cxn ang="0">
                <a:pos x="connisteX124" y="connsiteY124"/>
              </a:cxn>
              <a:cxn ang="0">
                <a:pos x="connisteX125" y="connsiteY125"/>
              </a:cxn>
              <a:cxn ang="0">
                <a:pos x="connisteX126" y="connsiteY126"/>
              </a:cxn>
              <a:cxn ang="0">
                <a:pos x="connisteX127" y="connsiteY127"/>
              </a:cxn>
              <a:cxn ang="0">
                <a:pos x="connisteX128" y="connsiteY128"/>
              </a:cxn>
              <a:cxn ang="0">
                <a:pos x="connisteX129" y="connsiteY129"/>
              </a:cxn>
              <a:cxn ang="0">
                <a:pos x="connisteX130" y="connsiteY130"/>
              </a:cxn>
              <a:cxn ang="0">
                <a:pos x="connisteX131" y="connsiteY131"/>
              </a:cxn>
              <a:cxn ang="0">
                <a:pos x="connisteX132" y="connsiteY132"/>
              </a:cxn>
              <a:cxn ang="0">
                <a:pos x="connisteX133" y="connsiteY133"/>
              </a:cxn>
              <a:cxn ang="0">
                <a:pos x="connisteX134" y="connsiteY134"/>
              </a:cxn>
              <a:cxn ang="0">
                <a:pos x="connisteX135" y="connsiteY135"/>
              </a:cxn>
              <a:cxn ang="0">
                <a:pos x="connisteX136" y="connsiteY136"/>
              </a:cxn>
              <a:cxn ang="0">
                <a:pos x="connisteX137" y="connsiteY137"/>
              </a:cxn>
              <a:cxn ang="0">
                <a:pos x="connisteX138" y="connsiteY138"/>
              </a:cxn>
              <a:cxn ang="0">
                <a:pos x="connisteX139" y="connsiteY139"/>
              </a:cxn>
              <a:cxn ang="0">
                <a:pos x="connisteX140" y="connsiteY140"/>
              </a:cxn>
              <a:cxn ang="0">
                <a:pos x="connisteX141" y="connsiteY141"/>
              </a:cxn>
              <a:cxn ang="0">
                <a:pos x="connisteX142" y="connsiteY142"/>
              </a:cxn>
              <a:cxn ang="0">
                <a:pos x="connisteX143" y="connsiteY143"/>
              </a:cxn>
              <a:cxn ang="0">
                <a:pos x="connisteX144" y="connsiteY144"/>
              </a:cxn>
              <a:cxn ang="0">
                <a:pos x="connisteX145" y="connsiteY145"/>
              </a:cxn>
              <a:cxn ang="0">
                <a:pos x="connisteX146" y="connsiteY146"/>
              </a:cxn>
              <a:cxn ang="0">
                <a:pos x="connisteX147" y="connsiteY147"/>
              </a:cxn>
              <a:cxn ang="0">
                <a:pos x="connisteX148" y="connsiteY148"/>
              </a:cxn>
              <a:cxn ang="0">
                <a:pos x="connisteX149" y="connsiteY149"/>
              </a:cxn>
              <a:cxn ang="0">
                <a:pos x="connisteX150" y="connsiteY150"/>
              </a:cxn>
              <a:cxn ang="0">
                <a:pos x="connisteX151" y="connsiteY151"/>
              </a:cxn>
              <a:cxn ang="0">
                <a:pos x="connisteX152" y="connsiteY152"/>
              </a:cxn>
              <a:cxn ang="0">
                <a:pos x="connisteX153" y="connsiteY153"/>
              </a:cxn>
              <a:cxn ang="0">
                <a:pos x="connisteX154" y="connsiteY154"/>
              </a:cxn>
              <a:cxn ang="0">
                <a:pos x="connisteX155" y="connsiteY155"/>
              </a:cxn>
              <a:cxn ang="0">
                <a:pos x="connisteX156" y="connsiteY156"/>
              </a:cxn>
              <a:cxn ang="0">
                <a:pos x="connisteX157" y="connsiteY157"/>
              </a:cxn>
              <a:cxn ang="0">
                <a:pos x="connisteX158" y="connsiteY158"/>
              </a:cxn>
              <a:cxn ang="0">
                <a:pos x="connisteX159" y="connsiteY159"/>
              </a:cxn>
              <a:cxn ang="0">
                <a:pos x="connisteX160" y="connsiteY160"/>
              </a:cxn>
              <a:cxn ang="0">
                <a:pos x="connisteX161" y="connsiteY161"/>
              </a:cxn>
              <a:cxn ang="0">
                <a:pos x="connisteX162" y="connsiteY162"/>
              </a:cxn>
              <a:cxn ang="0">
                <a:pos x="connisteX163" y="connsiteY163"/>
              </a:cxn>
              <a:cxn ang="0">
                <a:pos x="connisteX164" y="connsiteY164"/>
              </a:cxn>
              <a:cxn ang="0">
                <a:pos x="connisteX165" y="connsiteY165"/>
              </a:cxn>
              <a:cxn ang="0">
                <a:pos x="connisteX166" y="connsiteY166"/>
              </a:cxn>
              <a:cxn ang="0">
                <a:pos x="connisteX167" y="connsiteY167"/>
              </a:cxn>
              <a:cxn ang="0">
                <a:pos x="connisteX168" y="connsiteY168"/>
              </a:cxn>
              <a:cxn ang="0">
                <a:pos x="connisteX169" y="connsiteY169"/>
              </a:cxn>
              <a:cxn ang="0">
                <a:pos x="connisteX170" y="connsiteY170"/>
              </a:cxn>
              <a:cxn ang="0">
                <a:pos x="connisteX171" y="connsiteY171"/>
              </a:cxn>
              <a:cxn ang="0">
                <a:pos x="connisteX172" y="connsiteY172"/>
              </a:cxn>
              <a:cxn ang="0">
                <a:pos x="connisteX173" y="connsiteY173"/>
              </a:cxn>
            </a:cxnLst>
            <a:rect l="l" t="t" r="r" b="b"/>
            <a:pathLst>
              <a:path w="4301720" h="2288822">
                <a:moveTo>
                  <a:pt x="3475" y="0"/>
                </a:moveTo>
                <a:cubicBezTo>
                  <a:pt x="5380" y="18415"/>
                  <a:pt x="10460" y="66675"/>
                  <a:pt x="14905" y="99695"/>
                </a:cubicBezTo>
                <a:cubicBezTo>
                  <a:pt x="19350" y="132715"/>
                  <a:pt x="23795" y="139065"/>
                  <a:pt x="25700" y="165735"/>
                </a:cubicBezTo>
                <a:cubicBezTo>
                  <a:pt x="27605" y="192405"/>
                  <a:pt x="25700" y="203200"/>
                  <a:pt x="25700" y="231775"/>
                </a:cubicBezTo>
                <a:cubicBezTo>
                  <a:pt x="25700" y="260350"/>
                  <a:pt x="23795" y="280670"/>
                  <a:pt x="25700" y="309245"/>
                </a:cubicBezTo>
                <a:cubicBezTo>
                  <a:pt x="27605" y="337820"/>
                  <a:pt x="34590" y="349250"/>
                  <a:pt x="36495" y="375920"/>
                </a:cubicBezTo>
                <a:cubicBezTo>
                  <a:pt x="38400" y="402590"/>
                  <a:pt x="36495" y="415290"/>
                  <a:pt x="36495" y="441960"/>
                </a:cubicBezTo>
                <a:cubicBezTo>
                  <a:pt x="36495" y="468630"/>
                  <a:pt x="33955" y="481330"/>
                  <a:pt x="36495" y="508000"/>
                </a:cubicBezTo>
                <a:cubicBezTo>
                  <a:pt x="39035" y="534670"/>
                  <a:pt x="45385" y="548005"/>
                  <a:pt x="47925" y="574675"/>
                </a:cubicBezTo>
                <a:cubicBezTo>
                  <a:pt x="50465" y="601345"/>
                  <a:pt x="47925" y="614045"/>
                  <a:pt x="47925" y="640715"/>
                </a:cubicBezTo>
                <a:cubicBezTo>
                  <a:pt x="47925" y="667385"/>
                  <a:pt x="52370" y="680085"/>
                  <a:pt x="47925" y="706755"/>
                </a:cubicBezTo>
                <a:cubicBezTo>
                  <a:pt x="43480" y="733425"/>
                  <a:pt x="32050" y="742315"/>
                  <a:pt x="25700" y="773430"/>
                </a:cubicBezTo>
                <a:cubicBezTo>
                  <a:pt x="19350" y="804545"/>
                  <a:pt x="19350" y="828675"/>
                  <a:pt x="14905" y="861695"/>
                </a:cubicBezTo>
                <a:cubicBezTo>
                  <a:pt x="10460" y="894715"/>
                  <a:pt x="6015" y="910590"/>
                  <a:pt x="3475" y="939165"/>
                </a:cubicBezTo>
                <a:cubicBezTo>
                  <a:pt x="935" y="967740"/>
                  <a:pt x="-2875" y="978535"/>
                  <a:pt x="3475" y="1005205"/>
                </a:cubicBezTo>
                <a:cubicBezTo>
                  <a:pt x="9825" y="1031875"/>
                  <a:pt x="16810" y="1051560"/>
                  <a:pt x="36495" y="1071245"/>
                </a:cubicBezTo>
                <a:cubicBezTo>
                  <a:pt x="56180" y="1090930"/>
                  <a:pt x="76500" y="1095375"/>
                  <a:pt x="103170" y="1104265"/>
                </a:cubicBezTo>
                <a:cubicBezTo>
                  <a:pt x="129840" y="1113155"/>
                  <a:pt x="142540" y="1108710"/>
                  <a:pt x="169210" y="1115695"/>
                </a:cubicBezTo>
                <a:cubicBezTo>
                  <a:pt x="195880" y="1122680"/>
                  <a:pt x="208580" y="1133475"/>
                  <a:pt x="235250" y="1137920"/>
                </a:cubicBezTo>
                <a:cubicBezTo>
                  <a:pt x="261920" y="1142365"/>
                  <a:pt x="275255" y="1137920"/>
                  <a:pt x="301925" y="1137920"/>
                </a:cubicBezTo>
                <a:cubicBezTo>
                  <a:pt x="328595" y="1137920"/>
                  <a:pt x="341295" y="1137920"/>
                  <a:pt x="367965" y="1137920"/>
                </a:cubicBezTo>
                <a:cubicBezTo>
                  <a:pt x="394635" y="1137920"/>
                  <a:pt x="407970" y="1137920"/>
                  <a:pt x="434640" y="1137920"/>
                </a:cubicBezTo>
                <a:cubicBezTo>
                  <a:pt x="461310" y="1137920"/>
                  <a:pt x="474010" y="1137920"/>
                  <a:pt x="500680" y="1137920"/>
                </a:cubicBezTo>
                <a:cubicBezTo>
                  <a:pt x="527350" y="1137920"/>
                  <a:pt x="540050" y="1137920"/>
                  <a:pt x="566720" y="1137920"/>
                </a:cubicBezTo>
                <a:cubicBezTo>
                  <a:pt x="593390" y="1137920"/>
                  <a:pt x="606725" y="1137920"/>
                  <a:pt x="633395" y="1137920"/>
                </a:cubicBezTo>
                <a:cubicBezTo>
                  <a:pt x="660065" y="1137920"/>
                  <a:pt x="672765" y="1137920"/>
                  <a:pt x="699435" y="1137920"/>
                </a:cubicBezTo>
                <a:cubicBezTo>
                  <a:pt x="726105" y="1137920"/>
                  <a:pt x="738805" y="1137920"/>
                  <a:pt x="765475" y="1137920"/>
                </a:cubicBezTo>
                <a:cubicBezTo>
                  <a:pt x="792145" y="1137920"/>
                  <a:pt x="805480" y="1137920"/>
                  <a:pt x="832150" y="1137920"/>
                </a:cubicBezTo>
                <a:cubicBezTo>
                  <a:pt x="858820" y="1137920"/>
                  <a:pt x="871520" y="1137920"/>
                  <a:pt x="898190" y="1137920"/>
                </a:cubicBezTo>
                <a:cubicBezTo>
                  <a:pt x="924860" y="1137920"/>
                  <a:pt x="937560" y="1144905"/>
                  <a:pt x="964230" y="1137920"/>
                </a:cubicBezTo>
                <a:cubicBezTo>
                  <a:pt x="990900" y="1130935"/>
                  <a:pt x="1004235" y="1111250"/>
                  <a:pt x="1030905" y="1104265"/>
                </a:cubicBezTo>
                <a:cubicBezTo>
                  <a:pt x="1057575" y="1097280"/>
                  <a:pt x="1077260" y="1089025"/>
                  <a:pt x="1096945" y="1104265"/>
                </a:cubicBezTo>
                <a:cubicBezTo>
                  <a:pt x="1116630" y="1119505"/>
                  <a:pt x="1119170" y="1153160"/>
                  <a:pt x="1129965" y="1181735"/>
                </a:cubicBezTo>
                <a:cubicBezTo>
                  <a:pt x="1140760" y="1210310"/>
                  <a:pt x="1145840" y="1221105"/>
                  <a:pt x="1152190" y="1247775"/>
                </a:cubicBezTo>
                <a:cubicBezTo>
                  <a:pt x="1158540" y="1274445"/>
                  <a:pt x="1158540" y="1285875"/>
                  <a:pt x="1162985" y="1314450"/>
                </a:cubicBezTo>
                <a:cubicBezTo>
                  <a:pt x="1167430" y="1343025"/>
                  <a:pt x="1169970" y="1363345"/>
                  <a:pt x="1174415" y="1391920"/>
                </a:cubicBezTo>
                <a:cubicBezTo>
                  <a:pt x="1178860" y="1420495"/>
                  <a:pt x="1178860" y="1431290"/>
                  <a:pt x="1185210" y="1457960"/>
                </a:cubicBezTo>
                <a:cubicBezTo>
                  <a:pt x="1191560" y="1484630"/>
                  <a:pt x="1198545" y="1497330"/>
                  <a:pt x="1207435" y="1524000"/>
                </a:cubicBezTo>
                <a:cubicBezTo>
                  <a:pt x="1216325" y="1550670"/>
                  <a:pt x="1225215" y="1564005"/>
                  <a:pt x="1229660" y="1590675"/>
                </a:cubicBezTo>
                <a:cubicBezTo>
                  <a:pt x="1234105" y="1617345"/>
                  <a:pt x="1229660" y="1630045"/>
                  <a:pt x="1229660" y="1656715"/>
                </a:cubicBezTo>
                <a:cubicBezTo>
                  <a:pt x="1229660" y="1683385"/>
                  <a:pt x="1234105" y="1696085"/>
                  <a:pt x="1229660" y="1722755"/>
                </a:cubicBezTo>
                <a:cubicBezTo>
                  <a:pt x="1225215" y="1749425"/>
                  <a:pt x="1207435" y="1762760"/>
                  <a:pt x="1207435" y="1789430"/>
                </a:cubicBezTo>
                <a:cubicBezTo>
                  <a:pt x="1207435" y="1816100"/>
                  <a:pt x="1225215" y="1828800"/>
                  <a:pt x="1229660" y="1855470"/>
                </a:cubicBezTo>
                <a:cubicBezTo>
                  <a:pt x="1234105" y="1882140"/>
                  <a:pt x="1229660" y="1894840"/>
                  <a:pt x="1229660" y="1921510"/>
                </a:cubicBezTo>
                <a:cubicBezTo>
                  <a:pt x="1229660" y="1948180"/>
                  <a:pt x="1229660" y="1961515"/>
                  <a:pt x="1229660" y="1988185"/>
                </a:cubicBezTo>
                <a:cubicBezTo>
                  <a:pt x="1229660" y="2014855"/>
                  <a:pt x="1225215" y="2027555"/>
                  <a:pt x="1229660" y="2054225"/>
                </a:cubicBezTo>
                <a:cubicBezTo>
                  <a:pt x="1234105" y="2080895"/>
                  <a:pt x="1233470" y="2096135"/>
                  <a:pt x="1251250" y="2120265"/>
                </a:cubicBezTo>
                <a:cubicBezTo>
                  <a:pt x="1269030" y="2144395"/>
                  <a:pt x="1291255" y="2160270"/>
                  <a:pt x="1317925" y="2175510"/>
                </a:cubicBezTo>
                <a:cubicBezTo>
                  <a:pt x="1344595" y="2190750"/>
                  <a:pt x="1357295" y="2186940"/>
                  <a:pt x="1383965" y="2197735"/>
                </a:cubicBezTo>
                <a:cubicBezTo>
                  <a:pt x="1410635" y="2208530"/>
                  <a:pt x="1423970" y="2221865"/>
                  <a:pt x="1450640" y="2230755"/>
                </a:cubicBezTo>
                <a:cubicBezTo>
                  <a:pt x="1477310" y="2239645"/>
                  <a:pt x="1490010" y="2237740"/>
                  <a:pt x="1516680" y="2242185"/>
                </a:cubicBezTo>
                <a:cubicBezTo>
                  <a:pt x="1543350" y="2246630"/>
                  <a:pt x="1556050" y="2244090"/>
                  <a:pt x="1582720" y="2252980"/>
                </a:cubicBezTo>
                <a:cubicBezTo>
                  <a:pt x="1609390" y="2261870"/>
                  <a:pt x="1622725" y="2279650"/>
                  <a:pt x="1649395" y="2286000"/>
                </a:cubicBezTo>
                <a:cubicBezTo>
                  <a:pt x="1676065" y="2292350"/>
                  <a:pt x="1688765" y="2286000"/>
                  <a:pt x="1715435" y="2286000"/>
                </a:cubicBezTo>
                <a:cubicBezTo>
                  <a:pt x="1742105" y="2286000"/>
                  <a:pt x="1754805" y="2286000"/>
                  <a:pt x="1781475" y="2286000"/>
                </a:cubicBezTo>
                <a:cubicBezTo>
                  <a:pt x="1808145" y="2286000"/>
                  <a:pt x="1819575" y="2290445"/>
                  <a:pt x="1848150" y="2286000"/>
                </a:cubicBezTo>
                <a:cubicBezTo>
                  <a:pt x="1876725" y="2281555"/>
                  <a:pt x="1896410" y="2268220"/>
                  <a:pt x="1924985" y="2263775"/>
                </a:cubicBezTo>
                <a:cubicBezTo>
                  <a:pt x="1953560" y="2259330"/>
                  <a:pt x="1964990" y="2263775"/>
                  <a:pt x="1991660" y="2263775"/>
                </a:cubicBezTo>
                <a:cubicBezTo>
                  <a:pt x="2018330" y="2263775"/>
                  <a:pt x="2031030" y="2263775"/>
                  <a:pt x="2057700" y="2263775"/>
                </a:cubicBezTo>
                <a:cubicBezTo>
                  <a:pt x="2084370" y="2263775"/>
                  <a:pt x="2097070" y="2263775"/>
                  <a:pt x="2123740" y="2263775"/>
                </a:cubicBezTo>
                <a:cubicBezTo>
                  <a:pt x="2150410" y="2263775"/>
                  <a:pt x="2161840" y="2265680"/>
                  <a:pt x="2190415" y="2263775"/>
                </a:cubicBezTo>
                <a:cubicBezTo>
                  <a:pt x="2218990" y="2261870"/>
                  <a:pt x="2234230" y="2254885"/>
                  <a:pt x="2267250" y="2252980"/>
                </a:cubicBezTo>
                <a:cubicBezTo>
                  <a:pt x="2300270" y="2251075"/>
                  <a:pt x="2323130" y="2252980"/>
                  <a:pt x="2356150" y="2252980"/>
                </a:cubicBezTo>
                <a:cubicBezTo>
                  <a:pt x="2389170" y="2252980"/>
                  <a:pt x="2404410" y="2252980"/>
                  <a:pt x="2432985" y="2252980"/>
                </a:cubicBezTo>
                <a:cubicBezTo>
                  <a:pt x="2461560" y="2252980"/>
                  <a:pt x="2468545" y="2252980"/>
                  <a:pt x="2499660" y="2252980"/>
                </a:cubicBezTo>
                <a:cubicBezTo>
                  <a:pt x="2530775" y="2252980"/>
                  <a:pt x="2556810" y="2254885"/>
                  <a:pt x="2587925" y="2252980"/>
                </a:cubicBezTo>
                <a:cubicBezTo>
                  <a:pt x="2619040" y="2251075"/>
                  <a:pt x="2627295" y="2244090"/>
                  <a:pt x="2653965" y="2242185"/>
                </a:cubicBezTo>
                <a:cubicBezTo>
                  <a:pt x="2680635" y="2240280"/>
                  <a:pt x="2693970" y="2242185"/>
                  <a:pt x="2720640" y="2242185"/>
                </a:cubicBezTo>
                <a:cubicBezTo>
                  <a:pt x="2747310" y="2242185"/>
                  <a:pt x="2760010" y="2242185"/>
                  <a:pt x="2786680" y="2242185"/>
                </a:cubicBezTo>
                <a:cubicBezTo>
                  <a:pt x="2813350" y="2242185"/>
                  <a:pt x="2826050" y="2242185"/>
                  <a:pt x="2852720" y="2242185"/>
                </a:cubicBezTo>
                <a:cubicBezTo>
                  <a:pt x="2879390" y="2242185"/>
                  <a:pt x="2892725" y="2242185"/>
                  <a:pt x="2919395" y="2242185"/>
                </a:cubicBezTo>
                <a:cubicBezTo>
                  <a:pt x="2946065" y="2242185"/>
                  <a:pt x="2958765" y="2248535"/>
                  <a:pt x="2985435" y="2242185"/>
                </a:cubicBezTo>
                <a:cubicBezTo>
                  <a:pt x="3012105" y="2235835"/>
                  <a:pt x="3024805" y="2219960"/>
                  <a:pt x="3051475" y="2209165"/>
                </a:cubicBezTo>
                <a:cubicBezTo>
                  <a:pt x="3078145" y="2198370"/>
                  <a:pt x="3091480" y="2197735"/>
                  <a:pt x="3118150" y="2186940"/>
                </a:cubicBezTo>
                <a:cubicBezTo>
                  <a:pt x="3144820" y="2176145"/>
                  <a:pt x="3161965" y="2173605"/>
                  <a:pt x="3184190" y="2153920"/>
                </a:cubicBezTo>
                <a:cubicBezTo>
                  <a:pt x="3206415" y="2134235"/>
                  <a:pt x="3215305" y="2113915"/>
                  <a:pt x="3228640" y="2087245"/>
                </a:cubicBezTo>
                <a:cubicBezTo>
                  <a:pt x="3241975" y="2060575"/>
                  <a:pt x="3241340" y="2047875"/>
                  <a:pt x="3250230" y="2021205"/>
                </a:cubicBezTo>
                <a:cubicBezTo>
                  <a:pt x="3259120" y="1994535"/>
                  <a:pt x="3268010" y="1981835"/>
                  <a:pt x="3272455" y="1955165"/>
                </a:cubicBezTo>
                <a:cubicBezTo>
                  <a:pt x="3276900" y="1928495"/>
                  <a:pt x="3274360" y="1915160"/>
                  <a:pt x="3272455" y="1888490"/>
                </a:cubicBezTo>
                <a:cubicBezTo>
                  <a:pt x="3270550" y="1861820"/>
                  <a:pt x="3266105" y="1849120"/>
                  <a:pt x="3261660" y="1822450"/>
                </a:cubicBezTo>
                <a:cubicBezTo>
                  <a:pt x="3257215" y="1795780"/>
                  <a:pt x="3252770" y="1782445"/>
                  <a:pt x="3250230" y="1755775"/>
                </a:cubicBezTo>
                <a:cubicBezTo>
                  <a:pt x="3247690" y="1729105"/>
                  <a:pt x="3252135" y="1718310"/>
                  <a:pt x="3250230" y="1689735"/>
                </a:cubicBezTo>
                <a:cubicBezTo>
                  <a:pt x="3248325" y="1661160"/>
                  <a:pt x="3241340" y="1640840"/>
                  <a:pt x="3239435" y="1612265"/>
                </a:cubicBezTo>
                <a:cubicBezTo>
                  <a:pt x="3237530" y="1583690"/>
                  <a:pt x="3239435" y="1572895"/>
                  <a:pt x="3239435" y="1546225"/>
                </a:cubicBezTo>
                <a:cubicBezTo>
                  <a:pt x="3239435" y="1519555"/>
                  <a:pt x="3239435" y="1506855"/>
                  <a:pt x="3239435" y="1480185"/>
                </a:cubicBezTo>
                <a:cubicBezTo>
                  <a:pt x="3239435" y="1453515"/>
                  <a:pt x="3234990" y="1440180"/>
                  <a:pt x="3239435" y="1413510"/>
                </a:cubicBezTo>
                <a:cubicBezTo>
                  <a:pt x="3243880" y="1386840"/>
                  <a:pt x="3257215" y="1374140"/>
                  <a:pt x="3261660" y="1347470"/>
                </a:cubicBezTo>
                <a:cubicBezTo>
                  <a:pt x="3266105" y="1320800"/>
                  <a:pt x="3261660" y="1308100"/>
                  <a:pt x="3261660" y="1281430"/>
                </a:cubicBezTo>
                <a:cubicBezTo>
                  <a:pt x="3261660" y="1254760"/>
                  <a:pt x="3268010" y="1241425"/>
                  <a:pt x="3261660" y="1214755"/>
                </a:cubicBezTo>
                <a:cubicBezTo>
                  <a:pt x="3255310" y="1188085"/>
                  <a:pt x="3234990" y="1175385"/>
                  <a:pt x="3228640" y="1148715"/>
                </a:cubicBezTo>
                <a:cubicBezTo>
                  <a:pt x="3222290" y="1122045"/>
                  <a:pt x="3215305" y="1100455"/>
                  <a:pt x="3228640" y="1082675"/>
                </a:cubicBezTo>
                <a:cubicBezTo>
                  <a:pt x="3241975" y="1064895"/>
                  <a:pt x="3266105" y="1064895"/>
                  <a:pt x="3294680" y="1060450"/>
                </a:cubicBezTo>
                <a:cubicBezTo>
                  <a:pt x="3323255" y="1056005"/>
                  <a:pt x="3343575" y="1060450"/>
                  <a:pt x="3372150" y="1060450"/>
                </a:cubicBezTo>
                <a:cubicBezTo>
                  <a:pt x="3400725" y="1060450"/>
                  <a:pt x="3411520" y="1060450"/>
                  <a:pt x="3438190" y="1060450"/>
                </a:cubicBezTo>
                <a:cubicBezTo>
                  <a:pt x="3464860" y="1060450"/>
                  <a:pt x="3477560" y="1062990"/>
                  <a:pt x="3504230" y="1060450"/>
                </a:cubicBezTo>
                <a:cubicBezTo>
                  <a:pt x="3530900" y="1057910"/>
                  <a:pt x="3544235" y="1051560"/>
                  <a:pt x="3570905" y="1049020"/>
                </a:cubicBezTo>
                <a:cubicBezTo>
                  <a:pt x="3597575" y="1046480"/>
                  <a:pt x="3608370" y="1049020"/>
                  <a:pt x="3636945" y="1049020"/>
                </a:cubicBezTo>
                <a:cubicBezTo>
                  <a:pt x="3665520" y="1049020"/>
                  <a:pt x="3685840" y="1049020"/>
                  <a:pt x="3714415" y="1049020"/>
                </a:cubicBezTo>
                <a:cubicBezTo>
                  <a:pt x="3742990" y="1049020"/>
                  <a:pt x="3753785" y="1049020"/>
                  <a:pt x="3780455" y="1049020"/>
                </a:cubicBezTo>
                <a:cubicBezTo>
                  <a:pt x="3807125" y="1049020"/>
                  <a:pt x="3819825" y="1049020"/>
                  <a:pt x="3846495" y="1049020"/>
                </a:cubicBezTo>
                <a:cubicBezTo>
                  <a:pt x="3873165" y="1049020"/>
                  <a:pt x="3886500" y="1049020"/>
                  <a:pt x="3913170" y="1049020"/>
                </a:cubicBezTo>
                <a:cubicBezTo>
                  <a:pt x="3939840" y="1049020"/>
                  <a:pt x="3950635" y="1049020"/>
                  <a:pt x="3979210" y="1049020"/>
                </a:cubicBezTo>
                <a:cubicBezTo>
                  <a:pt x="4007785" y="1049020"/>
                  <a:pt x="4028105" y="1049020"/>
                  <a:pt x="4056680" y="1049020"/>
                </a:cubicBezTo>
                <a:cubicBezTo>
                  <a:pt x="4085255" y="1049020"/>
                  <a:pt x="4096050" y="1050925"/>
                  <a:pt x="4122720" y="1049020"/>
                </a:cubicBezTo>
                <a:cubicBezTo>
                  <a:pt x="4149390" y="1047115"/>
                  <a:pt x="4162725" y="1051560"/>
                  <a:pt x="4189395" y="1038225"/>
                </a:cubicBezTo>
                <a:cubicBezTo>
                  <a:pt x="4216065" y="1024890"/>
                  <a:pt x="4240195" y="1007110"/>
                  <a:pt x="4255435" y="982980"/>
                </a:cubicBezTo>
                <a:cubicBezTo>
                  <a:pt x="4270675" y="958850"/>
                  <a:pt x="4264325" y="943610"/>
                  <a:pt x="4266230" y="916940"/>
                </a:cubicBezTo>
                <a:cubicBezTo>
                  <a:pt x="4268135" y="890270"/>
                  <a:pt x="4266230" y="876935"/>
                  <a:pt x="4266230" y="850265"/>
                </a:cubicBezTo>
                <a:cubicBezTo>
                  <a:pt x="4266230" y="823595"/>
                  <a:pt x="4266230" y="812800"/>
                  <a:pt x="4266230" y="784225"/>
                </a:cubicBezTo>
                <a:cubicBezTo>
                  <a:pt x="4266230" y="755650"/>
                  <a:pt x="4266230" y="735330"/>
                  <a:pt x="4266230" y="706755"/>
                </a:cubicBezTo>
                <a:cubicBezTo>
                  <a:pt x="4266230" y="678180"/>
                  <a:pt x="4266230" y="667385"/>
                  <a:pt x="4266230" y="640715"/>
                </a:cubicBezTo>
                <a:cubicBezTo>
                  <a:pt x="4266230" y="614045"/>
                  <a:pt x="4263690" y="601345"/>
                  <a:pt x="4266230" y="574675"/>
                </a:cubicBezTo>
                <a:cubicBezTo>
                  <a:pt x="4268770" y="548005"/>
                  <a:pt x="4273215" y="534670"/>
                  <a:pt x="4277660" y="508000"/>
                </a:cubicBezTo>
                <a:cubicBezTo>
                  <a:pt x="4282105" y="481330"/>
                  <a:pt x="4284010" y="468630"/>
                  <a:pt x="4288455" y="441960"/>
                </a:cubicBezTo>
                <a:cubicBezTo>
                  <a:pt x="4292900" y="415290"/>
                  <a:pt x="4297345" y="402590"/>
                  <a:pt x="4299250" y="375920"/>
                </a:cubicBezTo>
                <a:cubicBezTo>
                  <a:pt x="4301155" y="349250"/>
                  <a:pt x="4303695" y="335915"/>
                  <a:pt x="4299250" y="309245"/>
                </a:cubicBezTo>
                <a:cubicBezTo>
                  <a:pt x="4294805" y="282575"/>
                  <a:pt x="4295440" y="267335"/>
                  <a:pt x="4277660" y="243205"/>
                </a:cubicBezTo>
                <a:cubicBezTo>
                  <a:pt x="4259880" y="219075"/>
                  <a:pt x="4237655" y="201295"/>
                  <a:pt x="4210985" y="187960"/>
                </a:cubicBezTo>
                <a:cubicBezTo>
                  <a:pt x="4184315" y="174625"/>
                  <a:pt x="4173520" y="181610"/>
                  <a:pt x="4144945" y="177165"/>
                </a:cubicBezTo>
                <a:cubicBezTo>
                  <a:pt x="4116370" y="172720"/>
                  <a:pt x="4096050" y="174625"/>
                  <a:pt x="4067475" y="165735"/>
                </a:cubicBezTo>
                <a:cubicBezTo>
                  <a:pt x="4038900" y="156845"/>
                  <a:pt x="4028105" y="139065"/>
                  <a:pt x="4001435" y="132715"/>
                </a:cubicBezTo>
                <a:cubicBezTo>
                  <a:pt x="3974765" y="126365"/>
                  <a:pt x="3963970" y="134620"/>
                  <a:pt x="3935395" y="132715"/>
                </a:cubicBezTo>
                <a:cubicBezTo>
                  <a:pt x="3906820" y="130810"/>
                  <a:pt x="3890945" y="123825"/>
                  <a:pt x="3857925" y="121920"/>
                </a:cubicBezTo>
                <a:cubicBezTo>
                  <a:pt x="3824905" y="120015"/>
                  <a:pt x="3805220" y="124460"/>
                  <a:pt x="3769660" y="121920"/>
                </a:cubicBezTo>
                <a:cubicBezTo>
                  <a:pt x="3734100" y="119380"/>
                  <a:pt x="3712510" y="113030"/>
                  <a:pt x="3681395" y="110490"/>
                </a:cubicBezTo>
                <a:cubicBezTo>
                  <a:pt x="3650280" y="107950"/>
                  <a:pt x="3641390" y="110490"/>
                  <a:pt x="3614720" y="110490"/>
                </a:cubicBezTo>
                <a:cubicBezTo>
                  <a:pt x="3588050" y="110490"/>
                  <a:pt x="3579795" y="112395"/>
                  <a:pt x="3548680" y="110490"/>
                </a:cubicBezTo>
                <a:cubicBezTo>
                  <a:pt x="3517565" y="108585"/>
                  <a:pt x="3493435" y="104140"/>
                  <a:pt x="3460415" y="99695"/>
                </a:cubicBezTo>
                <a:cubicBezTo>
                  <a:pt x="3427395" y="95250"/>
                  <a:pt x="3411520" y="92710"/>
                  <a:pt x="3382945" y="88265"/>
                </a:cubicBezTo>
                <a:cubicBezTo>
                  <a:pt x="3354370" y="83820"/>
                  <a:pt x="3343575" y="79375"/>
                  <a:pt x="3316905" y="77470"/>
                </a:cubicBezTo>
                <a:cubicBezTo>
                  <a:pt x="3290235" y="75565"/>
                  <a:pt x="3281345" y="77470"/>
                  <a:pt x="3250230" y="77470"/>
                </a:cubicBezTo>
                <a:cubicBezTo>
                  <a:pt x="3219115" y="77470"/>
                  <a:pt x="3194985" y="77470"/>
                  <a:pt x="3161965" y="77470"/>
                </a:cubicBezTo>
                <a:cubicBezTo>
                  <a:pt x="3128945" y="77470"/>
                  <a:pt x="3113070" y="77470"/>
                  <a:pt x="3084495" y="77470"/>
                </a:cubicBezTo>
                <a:cubicBezTo>
                  <a:pt x="3055920" y="77470"/>
                  <a:pt x="3045125" y="79375"/>
                  <a:pt x="3018455" y="77470"/>
                </a:cubicBezTo>
                <a:cubicBezTo>
                  <a:pt x="2991785" y="75565"/>
                  <a:pt x="2983530" y="68580"/>
                  <a:pt x="2952415" y="66675"/>
                </a:cubicBezTo>
                <a:cubicBezTo>
                  <a:pt x="2921300" y="64770"/>
                  <a:pt x="2904155" y="66675"/>
                  <a:pt x="2864150" y="66675"/>
                </a:cubicBezTo>
                <a:cubicBezTo>
                  <a:pt x="2824145" y="66675"/>
                  <a:pt x="2791125" y="66675"/>
                  <a:pt x="2753660" y="66675"/>
                </a:cubicBezTo>
                <a:cubicBezTo>
                  <a:pt x="2716195" y="66675"/>
                  <a:pt x="2704765" y="66675"/>
                  <a:pt x="2676190" y="66675"/>
                </a:cubicBezTo>
                <a:cubicBezTo>
                  <a:pt x="2647615" y="66675"/>
                  <a:pt x="2641265" y="66675"/>
                  <a:pt x="2610150" y="66675"/>
                </a:cubicBezTo>
                <a:cubicBezTo>
                  <a:pt x="2579035" y="66675"/>
                  <a:pt x="2552365" y="66675"/>
                  <a:pt x="2521250" y="66675"/>
                </a:cubicBezTo>
                <a:cubicBezTo>
                  <a:pt x="2490135" y="66675"/>
                  <a:pt x="2488230" y="66675"/>
                  <a:pt x="2455210" y="66675"/>
                </a:cubicBezTo>
                <a:cubicBezTo>
                  <a:pt x="2422190" y="66675"/>
                  <a:pt x="2389170" y="66675"/>
                  <a:pt x="2356150" y="66675"/>
                </a:cubicBezTo>
                <a:cubicBezTo>
                  <a:pt x="2323130" y="66675"/>
                  <a:pt x="2320590" y="66675"/>
                  <a:pt x="2289475" y="66675"/>
                </a:cubicBezTo>
                <a:cubicBezTo>
                  <a:pt x="2258360" y="66675"/>
                  <a:pt x="2236770" y="66675"/>
                  <a:pt x="2201210" y="66675"/>
                </a:cubicBezTo>
                <a:cubicBezTo>
                  <a:pt x="2165650" y="66675"/>
                  <a:pt x="2144060" y="66675"/>
                  <a:pt x="2112945" y="66675"/>
                </a:cubicBezTo>
                <a:cubicBezTo>
                  <a:pt x="2081830" y="66675"/>
                  <a:pt x="2075480" y="66675"/>
                  <a:pt x="2046905" y="66675"/>
                </a:cubicBezTo>
                <a:cubicBezTo>
                  <a:pt x="2018330" y="66675"/>
                  <a:pt x="1998010" y="66675"/>
                  <a:pt x="1969435" y="66675"/>
                </a:cubicBezTo>
                <a:cubicBezTo>
                  <a:pt x="1940860" y="66675"/>
                  <a:pt x="1930065" y="66675"/>
                  <a:pt x="1903395" y="66675"/>
                </a:cubicBezTo>
                <a:cubicBezTo>
                  <a:pt x="1876725" y="66675"/>
                  <a:pt x="1863390" y="66675"/>
                  <a:pt x="1836720" y="66675"/>
                </a:cubicBezTo>
                <a:cubicBezTo>
                  <a:pt x="1810050" y="66675"/>
                  <a:pt x="1797350" y="66675"/>
                  <a:pt x="1770680" y="66675"/>
                </a:cubicBezTo>
                <a:cubicBezTo>
                  <a:pt x="1744010" y="66675"/>
                  <a:pt x="1733215" y="66675"/>
                  <a:pt x="1704640" y="66675"/>
                </a:cubicBezTo>
                <a:cubicBezTo>
                  <a:pt x="1676065" y="66675"/>
                  <a:pt x="1655745" y="66675"/>
                  <a:pt x="1627170" y="66675"/>
                </a:cubicBezTo>
                <a:cubicBezTo>
                  <a:pt x="1598595" y="66675"/>
                  <a:pt x="1587165" y="66675"/>
                  <a:pt x="1560495" y="66675"/>
                </a:cubicBezTo>
                <a:cubicBezTo>
                  <a:pt x="1533825" y="66675"/>
                  <a:pt x="1525570" y="66675"/>
                  <a:pt x="1494455" y="66675"/>
                </a:cubicBezTo>
                <a:cubicBezTo>
                  <a:pt x="1463340" y="66675"/>
                  <a:pt x="1437305" y="66675"/>
                  <a:pt x="1406190" y="66675"/>
                </a:cubicBezTo>
                <a:cubicBezTo>
                  <a:pt x="1375075" y="66675"/>
                  <a:pt x="1366820" y="66675"/>
                  <a:pt x="1340150" y="66675"/>
                </a:cubicBezTo>
                <a:cubicBezTo>
                  <a:pt x="1313480" y="66675"/>
                  <a:pt x="1300145" y="66675"/>
                  <a:pt x="1273475" y="66675"/>
                </a:cubicBezTo>
                <a:cubicBezTo>
                  <a:pt x="1246805" y="66675"/>
                  <a:pt x="1236010" y="66675"/>
                  <a:pt x="1207435" y="66675"/>
                </a:cubicBezTo>
                <a:cubicBezTo>
                  <a:pt x="1178860" y="66675"/>
                  <a:pt x="1158540" y="66675"/>
                  <a:pt x="1129965" y="66675"/>
                </a:cubicBezTo>
                <a:cubicBezTo>
                  <a:pt x="1101390" y="66675"/>
                  <a:pt x="1090595" y="66675"/>
                  <a:pt x="1063925" y="66675"/>
                </a:cubicBezTo>
                <a:cubicBezTo>
                  <a:pt x="1037255" y="66675"/>
                  <a:pt x="1023920" y="66675"/>
                  <a:pt x="997250" y="66675"/>
                </a:cubicBezTo>
                <a:cubicBezTo>
                  <a:pt x="970580" y="66675"/>
                  <a:pt x="957880" y="66675"/>
                  <a:pt x="931210" y="66675"/>
                </a:cubicBezTo>
                <a:cubicBezTo>
                  <a:pt x="904540" y="66675"/>
                  <a:pt x="893745" y="62230"/>
                  <a:pt x="865170" y="66675"/>
                </a:cubicBezTo>
                <a:cubicBezTo>
                  <a:pt x="836595" y="71120"/>
                  <a:pt x="818815" y="83820"/>
                  <a:pt x="787700" y="88265"/>
                </a:cubicBezTo>
                <a:cubicBezTo>
                  <a:pt x="756585" y="92710"/>
                  <a:pt x="741345" y="85725"/>
                  <a:pt x="710230" y="88265"/>
                </a:cubicBezTo>
                <a:cubicBezTo>
                  <a:pt x="679115" y="90805"/>
                  <a:pt x="661970" y="97155"/>
                  <a:pt x="633395" y="99695"/>
                </a:cubicBezTo>
                <a:cubicBezTo>
                  <a:pt x="604820" y="102235"/>
                  <a:pt x="595295" y="99695"/>
                  <a:pt x="566720" y="99695"/>
                </a:cubicBezTo>
                <a:cubicBezTo>
                  <a:pt x="538145" y="99695"/>
                  <a:pt x="520365" y="99695"/>
                  <a:pt x="489250" y="99695"/>
                </a:cubicBezTo>
                <a:cubicBezTo>
                  <a:pt x="458135" y="99695"/>
                  <a:pt x="440990" y="99695"/>
                  <a:pt x="412415" y="99695"/>
                </a:cubicBezTo>
                <a:cubicBezTo>
                  <a:pt x="383840" y="99695"/>
                  <a:pt x="374315" y="99695"/>
                  <a:pt x="345740" y="99695"/>
                </a:cubicBezTo>
                <a:cubicBezTo>
                  <a:pt x="317165" y="99695"/>
                  <a:pt x="297480" y="99695"/>
                  <a:pt x="268905" y="99695"/>
                </a:cubicBezTo>
                <a:cubicBezTo>
                  <a:pt x="240330" y="99695"/>
                  <a:pt x="228900" y="99695"/>
                  <a:pt x="202230" y="99695"/>
                </a:cubicBezTo>
                <a:cubicBezTo>
                  <a:pt x="175560" y="99695"/>
                  <a:pt x="162860" y="99695"/>
                  <a:pt x="136190" y="99695"/>
                </a:cubicBezTo>
                <a:cubicBezTo>
                  <a:pt x="109520" y="99695"/>
                  <a:pt x="82215" y="99695"/>
                  <a:pt x="70150" y="99695"/>
                </a:cubicBezTo>
              </a:path>
            </a:pathLst>
          </a:custGeom>
          <a:noFill/>
          <a:ln w="2540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6" name="Freeform 25"/>
          <p:cNvSpPr/>
          <p:nvPr/>
        </p:nvSpPr>
        <p:spPr>
          <a:xfrm>
            <a:off x="6364605" y="2915285"/>
            <a:ext cx="3419475" cy="2223135"/>
          </a:xfrm>
          <a:custGeom>
            <a:avLst/>
            <a:gdLst>
              <a:gd name="connisteX0" fmla="*/ 899 w 3408521"/>
              <a:gd name="connsiteY0" fmla="*/ 2822 h 2081247"/>
              <a:gd name="connisteX1" fmla="*/ 78369 w 3408521"/>
              <a:gd name="connsiteY1" fmla="*/ 2822 h 2081247"/>
              <a:gd name="connisteX2" fmla="*/ 155839 w 3408521"/>
              <a:gd name="connsiteY2" fmla="*/ 2822 h 2081247"/>
              <a:gd name="connisteX3" fmla="*/ 221879 w 3408521"/>
              <a:gd name="connsiteY3" fmla="*/ 25047 h 2081247"/>
              <a:gd name="connisteX4" fmla="*/ 287919 w 3408521"/>
              <a:gd name="connsiteY4" fmla="*/ 25047 h 2081247"/>
              <a:gd name="connisteX5" fmla="*/ 354594 w 3408521"/>
              <a:gd name="connsiteY5" fmla="*/ 25047 h 2081247"/>
              <a:gd name="connisteX6" fmla="*/ 420634 w 3408521"/>
              <a:gd name="connsiteY6" fmla="*/ 25047 h 2081247"/>
              <a:gd name="connisteX7" fmla="*/ 486674 w 3408521"/>
              <a:gd name="connsiteY7" fmla="*/ 25047 h 2081247"/>
              <a:gd name="connisteX8" fmla="*/ 553349 w 3408521"/>
              <a:gd name="connsiteY8" fmla="*/ 25047 h 2081247"/>
              <a:gd name="connisteX9" fmla="*/ 619389 w 3408521"/>
              <a:gd name="connsiteY9" fmla="*/ 35842 h 2081247"/>
              <a:gd name="connisteX10" fmla="*/ 686064 w 3408521"/>
              <a:gd name="connsiteY10" fmla="*/ 35842 h 2081247"/>
              <a:gd name="connisteX11" fmla="*/ 752104 w 3408521"/>
              <a:gd name="connsiteY11" fmla="*/ 47272 h 2081247"/>
              <a:gd name="connisteX12" fmla="*/ 818144 w 3408521"/>
              <a:gd name="connsiteY12" fmla="*/ 68862 h 2081247"/>
              <a:gd name="connisteX13" fmla="*/ 884819 w 3408521"/>
              <a:gd name="connsiteY13" fmla="*/ 91087 h 2081247"/>
              <a:gd name="connisteX14" fmla="*/ 928634 w 3408521"/>
              <a:gd name="connsiteY14" fmla="*/ 157127 h 2081247"/>
              <a:gd name="connisteX15" fmla="*/ 973084 w 3408521"/>
              <a:gd name="connsiteY15" fmla="*/ 223802 h 2081247"/>
              <a:gd name="connisteX16" fmla="*/ 1006104 w 3408521"/>
              <a:gd name="connsiteY16" fmla="*/ 289842 h 2081247"/>
              <a:gd name="connisteX17" fmla="*/ 1039124 w 3408521"/>
              <a:gd name="connsiteY17" fmla="*/ 355882 h 2081247"/>
              <a:gd name="connisteX18" fmla="*/ 1039124 w 3408521"/>
              <a:gd name="connsiteY18" fmla="*/ 422557 h 2081247"/>
              <a:gd name="connisteX19" fmla="*/ 1039124 w 3408521"/>
              <a:gd name="connsiteY19" fmla="*/ 488597 h 2081247"/>
              <a:gd name="connisteX20" fmla="*/ 1016899 w 3408521"/>
              <a:gd name="connsiteY20" fmla="*/ 555272 h 2081247"/>
              <a:gd name="connisteX21" fmla="*/ 1016899 w 3408521"/>
              <a:gd name="connsiteY21" fmla="*/ 621312 h 2081247"/>
              <a:gd name="connisteX22" fmla="*/ 1016899 w 3408521"/>
              <a:gd name="connsiteY22" fmla="*/ 687352 h 2081247"/>
              <a:gd name="connisteX23" fmla="*/ 1049919 w 3408521"/>
              <a:gd name="connsiteY23" fmla="*/ 754027 h 2081247"/>
              <a:gd name="connisteX24" fmla="*/ 1049919 w 3408521"/>
              <a:gd name="connsiteY24" fmla="*/ 820067 h 2081247"/>
              <a:gd name="connisteX25" fmla="*/ 1028329 w 3408521"/>
              <a:gd name="connsiteY25" fmla="*/ 886107 h 2081247"/>
              <a:gd name="connisteX26" fmla="*/ 1039124 w 3408521"/>
              <a:gd name="connsiteY26" fmla="*/ 952782 h 2081247"/>
              <a:gd name="connisteX27" fmla="*/ 1039124 w 3408521"/>
              <a:gd name="connsiteY27" fmla="*/ 1018822 h 2081247"/>
              <a:gd name="connisteX28" fmla="*/ 1039124 w 3408521"/>
              <a:gd name="connsiteY28" fmla="*/ 1084862 h 2081247"/>
              <a:gd name="connisteX29" fmla="*/ 1083574 w 3408521"/>
              <a:gd name="connsiteY29" fmla="*/ 1151537 h 2081247"/>
              <a:gd name="connisteX30" fmla="*/ 1149614 w 3408521"/>
              <a:gd name="connsiteY30" fmla="*/ 1173127 h 2081247"/>
              <a:gd name="connisteX31" fmla="*/ 1215654 w 3408521"/>
              <a:gd name="connsiteY31" fmla="*/ 1217577 h 2081247"/>
              <a:gd name="connisteX32" fmla="*/ 1282329 w 3408521"/>
              <a:gd name="connsiteY32" fmla="*/ 1217577 h 2081247"/>
              <a:gd name="connisteX33" fmla="*/ 1359164 w 3408521"/>
              <a:gd name="connsiteY33" fmla="*/ 1217577 h 2081247"/>
              <a:gd name="connisteX34" fmla="*/ 1425839 w 3408521"/>
              <a:gd name="connsiteY34" fmla="*/ 1228372 h 2081247"/>
              <a:gd name="connisteX35" fmla="*/ 1491879 w 3408521"/>
              <a:gd name="connsiteY35" fmla="*/ 1239802 h 2081247"/>
              <a:gd name="connisteX36" fmla="*/ 1557919 w 3408521"/>
              <a:gd name="connsiteY36" fmla="*/ 1262027 h 2081247"/>
              <a:gd name="connisteX37" fmla="*/ 1624594 w 3408521"/>
              <a:gd name="connsiteY37" fmla="*/ 1272822 h 2081247"/>
              <a:gd name="connisteX38" fmla="*/ 1690634 w 3408521"/>
              <a:gd name="connsiteY38" fmla="*/ 1283617 h 2081247"/>
              <a:gd name="connisteX39" fmla="*/ 1756674 w 3408521"/>
              <a:gd name="connsiteY39" fmla="*/ 1283617 h 2081247"/>
              <a:gd name="connisteX40" fmla="*/ 1823349 w 3408521"/>
              <a:gd name="connsiteY40" fmla="*/ 1283617 h 2081247"/>
              <a:gd name="connisteX41" fmla="*/ 1889389 w 3408521"/>
              <a:gd name="connsiteY41" fmla="*/ 1283617 h 2081247"/>
              <a:gd name="connisteX42" fmla="*/ 1956064 w 3408521"/>
              <a:gd name="connsiteY42" fmla="*/ 1283617 h 2081247"/>
              <a:gd name="connisteX43" fmla="*/ 2022104 w 3408521"/>
              <a:gd name="connsiteY43" fmla="*/ 1295047 h 2081247"/>
              <a:gd name="connisteX44" fmla="*/ 2088144 w 3408521"/>
              <a:gd name="connsiteY44" fmla="*/ 1305842 h 2081247"/>
              <a:gd name="connisteX45" fmla="*/ 2154819 w 3408521"/>
              <a:gd name="connsiteY45" fmla="*/ 1305842 h 2081247"/>
              <a:gd name="connisteX46" fmla="*/ 2231654 w 3408521"/>
              <a:gd name="connsiteY46" fmla="*/ 1305842 h 2081247"/>
              <a:gd name="connisteX47" fmla="*/ 2298329 w 3408521"/>
              <a:gd name="connsiteY47" fmla="*/ 1283617 h 2081247"/>
              <a:gd name="connisteX48" fmla="*/ 2364369 w 3408521"/>
              <a:gd name="connsiteY48" fmla="*/ 1283617 h 2081247"/>
              <a:gd name="connisteX49" fmla="*/ 2441839 w 3408521"/>
              <a:gd name="connsiteY49" fmla="*/ 1283617 h 2081247"/>
              <a:gd name="connisteX50" fmla="*/ 2507879 w 3408521"/>
              <a:gd name="connsiteY50" fmla="*/ 1283617 h 2081247"/>
              <a:gd name="connisteX51" fmla="*/ 2585349 w 3408521"/>
              <a:gd name="connsiteY51" fmla="*/ 1283617 h 2081247"/>
              <a:gd name="connisteX52" fmla="*/ 2651389 w 3408521"/>
              <a:gd name="connsiteY52" fmla="*/ 1283617 h 2081247"/>
              <a:gd name="connisteX53" fmla="*/ 2718064 w 3408521"/>
              <a:gd name="connsiteY53" fmla="*/ 1283617 h 2081247"/>
              <a:gd name="connisteX54" fmla="*/ 2784104 w 3408521"/>
              <a:gd name="connsiteY54" fmla="*/ 1283617 h 2081247"/>
              <a:gd name="connisteX55" fmla="*/ 2850144 w 3408521"/>
              <a:gd name="connsiteY55" fmla="*/ 1283617 h 2081247"/>
              <a:gd name="connisteX56" fmla="*/ 2916819 w 3408521"/>
              <a:gd name="connsiteY56" fmla="*/ 1283617 h 2081247"/>
              <a:gd name="connisteX57" fmla="*/ 2982859 w 3408521"/>
              <a:gd name="connsiteY57" fmla="*/ 1283617 h 2081247"/>
              <a:gd name="connisteX58" fmla="*/ 3048899 w 3408521"/>
              <a:gd name="connsiteY58" fmla="*/ 1283617 h 2081247"/>
              <a:gd name="connisteX59" fmla="*/ 3115574 w 3408521"/>
              <a:gd name="connsiteY59" fmla="*/ 1328067 h 2081247"/>
              <a:gd name="connisteX60" fmla="*/ 3170819 w 3408521"/>
              <a:gd name="connsiteY60" fmla="*/ 1394107 h 2081247"/>
              <a:gd name="connisteX61" fmla="*/ 3236859 w 3408521"/>
              <a:gd name="connsiteY61" fmla="*/ 1449352 h 2081247"/>
              <a:gd name="connisteX62" fmla="*/ 3269879 w 3408521"/>
              <a:gd name="connsiteY62" fmla="*/ 1526822 h 2081247"/>
              <a:gd name="connisteX63" fmla="*/ 3335919 w 3408521"/>
              <a:gd name="connsiteY63" fmla="*/ 1559842 h 2081247"/>
              <a:gd name="connisteX64" fmla="*/ 3347349 w 3408521"/>
              <a:gd name="connsiteY64" fmla="*/ 1625882 h 2081247"/>
              <a:gd name="connisteX65" fmla="*/ 3369574 w 3408521"/>
              <a:gd name="connsiteY65" fmla="*/ 1692557 h 2081247"/>
              <a:gd name="connisteX66" fmla="*/ 3402594 w 3408521"/>
              <a:gd name="connsiteY66" fmla="*/ 1758597 h 2081247"/>
              <a:gd name="connisteX67" fmla="*/ 3402594 w 3408521"/>
              <a:gd name="connsiteY67" fmla="*/ 1825272 h 2081247"/>
              <a:gd name="connisteX68" fmla="*/ 3402594 w 3408521"/>
              <a:gd name="connsiteY68" fmla="*/ 1913537 h 2081247"/>
              <a:gd name="connisteX69" fmla="*/ 3402594 w 3408521"/>
              <a:gd name="connsiteY69" fmla="*/ 1979577 h 2081247"/>
              <a:gd name="connisteX70" fmla="*/ 3402594 w 3408521"/>
              <a:gd name="connsiteY70" fmla="*/ 2045617 h 2081247"/>
              <a:gd name="connisteX71" fmla="*/ 3335919 w 3408521"/>
              <a:gd name="connsiteY71" fmla="*/ 2057047 h 2081247"/>
              <a:gd name="connisteX72" fmla="*/ 3269879 w 3408521"/>
              <a:gd name="connsiteY72" fmla="*/ 2067842 h 2081247"/>
              <a:gd name="connisteX73" fmla="*/ 3203839 w 3408521"/>
              <a:gd name="connsiteY73" fmla="*/ 2067842 h 2081247"/>
              <a:gd name="connisteX74" fmla="*/ 3137164 w 3408521"/>
              <a:gd name="connsiteY74" fmla="*/ 2067842 h 2081247"/>
              <a:gd name="connisteX75" fmla="*/ 3071124 w 3408521"/>
              <a:gd name="connsiteY75" fmla="*/ 2067842 h 2081247"/>
              <a:gd name="connisteX76" fmla="*/ 3005084 w 3408521"/>
              <a:gd name="connsiteY76" fmla="*/ 2067842 h 2081247"/>
              <a:gd name="connisteX77" fmla="*/ 2927614 w 3408521"/>
              <a:gd name="connsiteY77" fmla="*/ 2067842 h 2081247"/>
              <a:gd name="connisteX78" fmla="*/ 2861574 w 3408521"/>
              <a:gd name="connsiteY78" fmla="*/ 2079272 h 2081247"/>
              <a:gd name="connisteX79" fmla="*/ 2794899 w 3408521"/>
              <a:gd name="connsiteY79" fmla="*/ 2079272 h 2081247"/>
              <a:gd name="connisteX80" fmla="*/ 2718064 w 3408521"/>
              <a:gd name="connsiteY80" fmla="*/ 2079272 h 2081247"/>
              <a:gd name="connisteX81" fmla="*/ 2640594 w 3408521"/>
              <a:gd name="connsiteY81" fmla="*/ 2079272 h 2081247"/>
              <a:gd name="connisteX82" fmla="*/ 2573919 w 3408521"/>
              <a:gd name="connsiteY82" fmla="*/ 2079272 h 2081247"/>
              <a:gd name="connisteX83" fmla="*/ 2497084 w 3408521"/>
              <a:gd name="connsiteY83" fmla="*/ 2079272 h 2081247"/>
              <a:gd name="connisteX84" fmla="*/ 2430409 w 3408521"/>
              <a:gd name="connsiteY84" fmla="*/ 2057047 h 2081247"/>
              <a:gd name="connisteX85" fmla="*/ 2353574 w 3408521"/>
              <a:gd name="connsiteY85" fmla="*/ 2057047 h 2081247"/>
              <a:gd name="connisteX86" fmla="*/ 2264674 w 3408521"/>
              <a:gd name="connsiteY86" fmla="*/ 2057047 h 2081247"/>
              <a:gd name="connisteX87" fmla="*/ 2198634 w 3408521"/>
              <a:gd name="connsiteY87" fmla="*/ 2034822 h 2081247"/>
              <a:gd name="connisteX88" fmla="*/ 2132594 w 3408521"/>
              <a:gd name="connsiteY88" fmla="*/ 2034822 h 2081247"/>
              <a:gd name="connisteX89" fmla="*/ 2055124 w 3408521"/>
              <a:gd name="connsiteY89" fmla="*/ 2034822 h 2081247"/>
              <a:gd name="connisteX90" fmla="*/ 1933839 w 3408521"/>
              <a:gd name="connsiteY90" fmla="*/ 2034822 h 2081247"/>
              <a:gd name="connisteX91" fmla="*/ 1867164 w 3408521"/>
              <a:gd name="connsiteY91" fmla="*/ 2034822 h 2081247"/>
              <a:gd name="connisteX92" fmla="*/ 1790329 w 3408521"/>
              <a:gd name="connsiteY92" fmla="*/ 2034822 h 2081247"/>
              <a:gd name="connisteX93" fmla="*/ 1723654 w 3408521"/>
              <a:gd name="connsiteY93" fmla="*/ 2034822 h 2081247"/>
              <a:gd name="connisteX94" fmla="*/ 1646819 w 3408521"/>
              <a:gd name="connsiteY94" fmla="*/ 2034822 h 2081247"/>
              <a:gd name="connisteX95" fmla="*/ 1580144 w 3408521"/>
              <a:gd name="connsiteY95" fmla="*/ 2034822 h 2081247"/>
              <a:gd name="connisteX96" fmla="*/ 1502674 w 3408521"/>
              <a:gd name="connsiteY96" fmla="*/ 2034822 h 2081247"/>
              <a:gd name="connisteX97" fmla="*/ 1436634 w 3408521"/>
              <a:gd name="connsiteY97" fmla="*/ 2034822 h 2081247"/>
              <a:gd name="connisteX98" fmla="*/ 1370594 w 3408521"/>
              <a:gd name="connsiteY98" fmla="*/ 2034822 h 2081247"/>
              <a:gd name="connisteX99" fmla="*/ 1303919 w 3408521"/>
              <a:gd name="connsiteY99" fmla="*/ 2034822 h 2081247"/>
              <a:gd name="connisteX100" fmla="*/ 1215654 w 3408521"/>
              <a:gd name="connsiteY100" fmla="*/ 2034822 h 2081247"/>
              <a:gd name="connisteX101" fmla="*/ 1149614 w 3408521"/>
              <a:gd name="connsiteY101" fmla="*/ 2034822 h 2081247"/>
              <a:gd name="connisteX102" fmla="*/ 1061349 w 3408521"/>
              <a:gd name="connsiteY102" fmla="*/ 2034822 h 2081247"/>
              <a:gd name="connisteX103" fmla="*/ 983879 w 3408521"/>
              <a:gd name="connsiteY103" fmla="*/ 2034822 h 2081247"/>
              <a:gd name="connisteX104" fmla="*/ 906409 w 3408521"/>
              <a:gd name="connsiteY104" fmla="*/ 2034822 h 2081247"/>
              <a:gd name="connisteX105" fmla="*/ 840369 w 3408521"/>
              <a:gd name="connsiteY105" fmla="*/ 2034822 h 2081247"/>
              <a:gd name="connisteX106" fmla="*/ 774329 w 3408521"/>
              <a:gd name="connsiteY106" fmla="*/ 2034822 h 2081247"/>
              <a:gd name="connisteX107" fmla="*/ 707654 w 3408521"/>
              <a:gd name="connsiteY107" fmla="*/ 2034822 h 2081247"/>
              <a:gd name="connisteX108" fmla="*/ 641614 w 3408521"/>
              <a:gd name="connsiteY108" fmla="*/ 2034822 h 2081247"/>
              <a:gd name="connisteX109" fmla="*/ 575574 w 3408521"/>
              <a:gd name="connsiteY109" fmla="*/ 2034822 h 2081247"/>
              <a:gd name="connisteX110" fmla="*/ 508899 w 3408521"/>
              <a:gd name="connsiteY110" fmla="*/ 2034822 h 2081247"/>
              <a:gd name="connisteX111" fmla="*/ 442859 w 3408521"/>
              <a:gd name="connsiteY111" fmla="*/ 2034822 h 2081247"/>
              <a:gd name="connisteX112" fmla="*/ 376819 w 3408521"/>
              <a:gd name="connsiteY112" fmla="*/ 2034822 h 2081247"/>
              <a:gd name="connisteX113" fmla="*/ 321574 w 3408521"/>
              <a:gd name="connsiteY113" fmla="*/ 1968782 h 2081247"/>
              <a:gd name="connisteX114" fmla="*/ 254899 w 3408521"/>
              <a:gd name="connsiteY114" fmla="*/ 1924332 h 2081247"/>
              <a:gd name="connisteX115" fmla="*/ 232674 w 3408521"/>
              <a:gd name="connsiteY115" fmla="*/ 1858292 h 2081247"/>
              <a:gd name="connisteX116" fmla="*/ 221879 w 3408521"/>
              <a:gd name="connsiteY116" fmla="*/ 1791617 h 2081247"/>
              <a:gd name="connisteX117" fmla="*/ 199654 w 3408521"/>
              <a:gd name="connsiteY117" fmla="*/ 1703352 h 2081247"/>
              <a:gd name="connisteX118" fmla="*/ 166634 w 3408521"/>
              <a:gd name="connsiteY118" fmla="*/ 1637312 h 2081247"/>
              <a:gd name="connisteX119" fmla="*/ 155839 w 3408521"/>
              <a:gd name="connsiteY119" fmla="*/ 1571272 h 2081247"/>
              <a:gd name="connisteX120" fmla="*/ 155839 w 3408521"/>
              <a:gd name="connsiteY120" fmla="*/ 1504597 h 2081247"/>
              <a:gd name="connisteX121" fmla="*/ 155839 w 3408521"/>
              <a:gd name="connsiteY121" fmla="*/ 1438557 h 2081247"/>
              <a:gd name="connisteX122" fmla="*/ 144409 w 3408521"/>
              <a:gd name="connsiteY122" fmla="*/ 1361087 h 2081247"/>
              <a:gd name="connisteX123" fmla="*/ 144409 w 3408521"/>
              <a:gd name="connsiteY123" fmla="*/ 1283617 h 2081247"/>
              <a:gd name="connisteX124" fmla="*/ 144409 w 3408521"/>
              <a:gd name="connsiteY124" fmla="*/ 1195352 h 2081247"/>
              <a:gd name="connisteX125" fmla="*/ 144409 w 3408521"/>
              <a:gd name="connsiteY125" fmla="*/ 1107087 h 2081247"/>
              <a:gd name="connisteX126" fmla="*/ 133614 w 3408521"/>
              <a:gd name="connsiteY126" fmla="*/ 1029617 h 2081247"/>
              <a:gd name="connisteX127" fmla="*/ 133614 w 3408521"/>
              <a:gd name="connsiteY127" fmla="*/ 952782 h 2081247"/>
              <a:gd name="connisteX128" fmla="*/ 133614 w 3408521"/>
              <a:gd name="connsiteY128" fmla="*/ 875312 h 2081247"/>
              <a:gd name="connisteX129" fmla="*/ 133614 w 3408521"/>
              <a:gd name="connsiteY129" fmla="*/ 809272 h 2081247"/>
              <a:gd name="connisteX130" fmla="*/ 133614 w 3408521"/>
              <a:gd name="connsiteY130" fmla="*/ 742597 h 2081247"/>
              <a:gd name="connisteX131" fmla="*/ 133614 w 3408521"/>
              <a:gd name="connsiteY131" fmla="*/ 665127 h 2081247"/>
              <a:gd name="connisteX132" fmla="*/ 133614 w 3408521"/>
              <a:gd name="connsiteY132" fmla="*/ 599087 h 2081247"/>
              <a:gd name="connisteX133" fmla="*/ 133614 w 3408521"/>
              <a:gd name="connsiteY133" fmla="*/ 533047 h 2081247"/>
              <a:gd name="connisteX134" fmla="*/ 166634 w 3408521"/>
              <a:gd name="connsiteY134" fmla="*/ 466372 h 2081247"/>
              <a:gd name="connisteX135" fmla="*/ 166634 w 3408521"/>
              <a:gd name="connsiteY135" fmla="*/ 400332 h 2081247"/>
              <a:gd name="connisteX136" fmla="*/ 166634 w 3408521"/>
              <a:gd name="connsiteY136" fmla="*/ 334292 h 2081247"/>
              <a:gd name="connisteX137" fmla="*/ 166634 w 3408521"/>
              <a:gd name="connsiteY137" fmla="*/ 267617 h 2081247"/>
              <a:gd name="connisteX138" fmla="*/ 166634 w 3408521"/>
              <a:gd name="connsiteY138" fmla="*/ 201577 h 2081247"/>
              <a:gd name="connisteX139" fmla="*/ 166634 w 3408521"/>
              <a:gd name="connsiteY139" fmla="*/ 135537 h 2081247"/>
              <a:gd name="connisteX140" fmla="*/ 111389 w 3408521"/>
              <a:gd name="connsiteY140" fmla="*/ 68862 h 2081247"/>
              <a:gd name="connisteX141" fmla="*/ 45349 w 3408521"/>
              <a:gd name="connsiteY141" fmla="*/ 35842 h 2081247"/>
              <a:gd name="connisteX142" fmla="*/ 899 w 3408521"/>
              <a:gd name="connsiteY142" fmla="*/ 2822 h 208124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 ang="0">
                <a:pos x="connisteX71" y="connsiteY71"/>
              </a:cxn>
              <a:cxn ang="0">
                <a:pos x="connisteX72" y="connsiteY72"/>
              </a:cxn>
              <a:cxn ang="0">
                <a:pos x="connisteX73" y="connsiteY73"/>
              </a:cxn>
              <a:cxn ang="0">
                <a:pos x="connisteX74" y="connsiteY74"/>
              </a:cxn>
              <a:cxn ang="0">
                <a:pos x="connisteX75" y="connsiteY75"/>
              </a:cxn>
              <a:cxn ang="0">
                <a:pos x="connisteX76" y="connsiteY76"/>
              </a:cxn>
              <a:cxn ang="0">
                <a:pos x="connisteX77" y="connsiteY77"/>
              </a:cxn>
              <a:cxn ang="0">
                <a:pos x="connisteX78" y="connsiteY78"/>
              </a:cxn>
              <a:cxn ang="0">
                <a:pos x="connisteX79" y="connsiteY79"/>
              </a:cxn>
              <a:cxn ang="0">
                <a:pos x="connisteX80" y="connsiteY80"/>
              </a:cxn>
              <a:cxn ang="0">
                <a:pos x="connisteX81" y="connsiteY81"/>
              </a:cxn>
              <a:cxn ang="0">
                <a:pos x="connisteX82" y="connsiteY82"/>
              </a:cxn>
              <a:cxn ang="0">
                <a:pos x="connisteX83" y="connsiteY83"/>
              </a:cxn>
              <a:cxn ang="0">
                <a:pos x="connisteX84" y="connsiteY84"/>
              </a:cxn>
              <a:cxn ang="0">
                <a:pos x="connisteX85" y="connsiteY85"/>
              </a:cxn>
              <a:cxn ang="0">
                <a:pos x="connisteX86" y="connsiteY86"/>
              </a:cxn>
              <a:cxn ang="0">
                <a:pos x="connisteX87" y="connsiteY87"/>
              </a:cxn>
              <a:cxn ang="0">
                <a:pos x="connisteX88" y="connsiteY88"/>
              </a:cxn>
              <a:cxn ang="0">
                <a:pos x="connisteX89" y="connsiteY89"/>
              </a:cxn>
              <a:cxn ang="0">
                <a:pos x="connisteX90" y="connsiteY90"/>
              </a:cxn>
              <a:cxn ang="0">
                <a:pos x="connisteX91" y="connsiteY91"/>
              </a:cxn>
              <a:cxn ang="0">
                <a:pos x="connisteX92" y="connsiteY92"/>
              </a:cxn>
              <a:cxn ang="0">
                <a:pos x="connisteX93" y="connsiteY93"/>
              </a:cxn>
              <a:cxn ang="0">
                <a:pos x="connisteX94" y="connsiteY94"/>
              </a:cxn>
              <a:cxn ang="0">
                <a:pos x="connisteX95" y="connsiteY95"/>
              </a:cxn>
              <a:cxn ang="0">
                <a:pos x="connisteX96" y="connsiteY96"/>
              </a:cxn>
              <a:cxn ang="0">
                <a:pos x="connisteX97" y="connsiteY97"/>
              </a:cxn>
              <a:cxn ang="0">
                <a:pos x="connisteX98" y="connsiteY98"/>
              </a:cxn>
              <a:cxn ang="0">
                <a:pos x="connisteX99" y="connsiteY99"/>
              </a:cxn>
              <a:cxn ang="0">
                <a:pos x="connisteX100" y="connsiteY100"/>
              </a:cxn>
              <a:cxn ang="0">
                <a:pos x="connisteX101" y="connsiteY101"/>
              </a:cxn>
              <a:cxn ang="0">
                <a:pos x="connisteX102" y="connsiteY102"/>
              </a:cxn>
              <a:cxn ang="0">
                <a:pos x="connisteX103" y="connsiteY103"/>
              </a:cxn>
              <a:cxn ang="0">
                <a:pos x="connisteX104" y="connsiteY104"/>
              </a:cxn>
              <a:cxn ang="0">
                <a:pos x="connisteX105" y="connsiteY105"/>
              </a:cxn>
              <a:cxn ang="0">
                <a:pos x="connisteX106" y="connsiteY106"/>
              </a:cxn>
              <a:cxn ang="0">
                <a:pos x="connisteX107" y="connsiteY107"/>
              </a:cxn>
              <a:cxn ang="0">
                <a:pos x="connisteX108" y="connsiteY108"/>
              </a:cxn>
              <a:cxn ang="0">
                <a:pos x="connisteX109" y="connsiteY109"/>
              </a:cxn>
              <a:cxn ang="0">
                <a:pos x="connisteX110" y="connsiteY110"/>
              </a:cxn>
              <a:cxn ang="0">
                <a:pos x="connisteX111" y="connsiteY111"/>
              </a:cxn>
              <a:cxn ang="0">
                <a:pos x="connisteX112" y="connsiteY112"/>
              </a:cxn>
              <a:cxn ang="0">
                <a:pos x="connisteX113" y="connsiteY113"/>
              </a:cxn>
              <a:cxn ang="0">
                <a:pos x="connisteX114" y="connsiteY114"/>
              </a:cxn>
              <a:cxn ang="0">
                <a:pos x="connisteX115" y="connsiteY115"/>
              </a:cxn>
              <a:cxn ang="0">
                <a:pos x="connisteX116" y="connsiteY116"/>
              </a:cxn>
              <a:cxn ang="0">
                <a:pos x="connisteX117" y="connsiteY117"/>
              </a:cxn>
              <a:cxn ang="0">
                <a:pos x="connisteX118" y="connsiteY118"/>
              </a:cxn>
              <a:cxn ang="0">
                <a:pos x="connisteX119" y="connsiteY119"/>
              </a:cxn>
              <a:cxn ang="0">
                <a:pos x="connisteX120" y="connsiteY120"/>
              </a:cxn>
              <a:cxn ang="0">
                <a:pos x="connisteX121" y="connsiteY121"/>
              </a:cxn>
              <a:cxn ang="0">
                <a:pos x="connisteX122" y="connsiteY122"/>
              </a:cxn>
              <a:cxn ang="0">
                <a:pos x="connisteX123" y="connsiteY123"/>
              </a:cxn>
              <a:cxn ang="0">
                <a:pos x="connisteX124" y="connsiteY124"/>
              </a:cxn>
              <a:cxn ang="0">
                <a:pos x="connisteX125" y="connsiteY125"/>
              </a:cxn>
              <a:cxn ang="0">
                <a:pos x="connisteX126" y="connsiteY126"/>
              </a:cxn>
              <a:cxn ang="0">
                <a:pos x="connisteX127" y="connsiteY127"/>
              </a:cxn>
              <a:cxn ang="0">
                <a:pos x="connisteX128" y="connsiteY128"/>
              </a:cxn>
              <a:cxn ang="0">
                <a:pos x="connisteX129" y="connsiteY129"/>
              </a:cxn>
              <a:cxn ang="0">
                <a:pos x="connisteX130" y="connsiteY130"/>
              </a:cxn>
              <a:cxn ang="0">
                <a:pos x="connisteX131" y="connsiteY131"/>
              </a:cxn>
              <a:cxn ang="0">
                <a:pos x="connisteX132" y="connsiteY132"/>
              </a:cxn>
              <a:cxn ang="0">
                <a:pos x="connisteX133" y="connsiteY133"/>
              </a:cxn>
              <a:cxn ang="0">
                <a:pos x="connisteX134" y="connsiteY134"/>
              </a:cxn>
              <a:cxn ang="0">
                <a:pos x="connisteX135" y="connsiteY135"/>
              </a:cxn>
              <a:cxn ang="0">
                <a:pos x="connisteX136" y="connsiteY136"/>
              </a:cxn>
              <a:cxn ang="0">
                <a:pos x="connisteX137" y="connsiteY137"/>
              </a:cxn>
              <a:cxn ang="0">
                <a:pos x="connisteX138" y="connsiteY138"/>
              </a:cxn>
              <a:cxn ang="0">
                <a:pos x="connisteX139" y="connsiteY139"/>
              </a:cxn>
              <a:cxn ang="0">
                <a:pos x="connisteX140" y="connsiteY140"/>
              </a:cxn>
              <a:cxn ang="0">
                <a:pos x="connisteX141" y="connsiteY141"/>
              </a:cxn>
              <a:cxn ang="0">
                <a:pos x="connisteX142" y="connsiteY142"/>
              </a:cxn>
            </a:cxnLst>
            <a:rect l="l" t="t" r="r" b="b"/>
            <a:pathLst>
              <a:path w="3408521" h="2081248">
                <a:moveTo>
                  <a:pt x="900" y="2822"/>
                </a:moveTo>
                <a:cubicBezTo>
                  <a:pt x="7250" y="-3528"/>
                  <a:pt x="47255" y="2822"/>
                  <a:pt x="78370" y="2822"/>
                </a:cubicBezTo>
                <a:cubicBezTo>
                  <a:pt x="109485" y="2822"/>
                  <a:pt x="127265" y="-1623"/>
                  <a:pt x="155840" y="2822"/>
                </a:cubicBezTo>
                <a:cubicBezTo>
                  <a:pt x="184415" y="7267"/>
                  <a:pt x="195210" y="20602"/>
                  <a:pt x="221880" y="25047"/>
                </a:cubicBezTo>
                <a:cubicBezTo>
                  <a:pt x="248550" y="29492"/>
                  <a:pt x="261250" y="25047"/>
                  <a:pt x="287920" y="25047"/>
                </a:cubicBezTo>
                <a:cubicBezTo>
                  <a:pt x="314590" y="25047"/>
                  <a:pt x="327925" y="25047"/>
                  <a:pt x="354595" y="25047"/>
                </a:cubicBezTo>
                <a:cubicBezTo>
                  <a:pt x="381265" y="25047"/>
                  <a:pt x="393965" y="25047"/>
                  <a:pt x="420635" y="25047"/>
                </a:cubicBezTo>
                <a:cubicBezTo>
                  <a:pt x="447305" y="25047"/>
                  <a:pt x="460005" y="25047"/>
                  <a:pt x="486675" y="25047"/>
                </a:cubicBezTo>
                <a:cubicBezTo>
                  <a:pt x="513345" y="25047"/>
                  <a:pt x="526680" y="23142"/>
                  <a:pt x="553350" y="25047"/>
                </a:cubicBezTo>
                <a:cubicBezTo>
                  <a:pt x="580020" y="26952"/>
                  <a:pt x="592720" y="33937"/>
                  <a:pt x="619390" y="35842"/>
                </a:cubicBezTo>
                <a:cubicBezTo>
                  <a:pt x="646060" y="37747"/>
                  <a:pt x="659395" y="33302"/>
                  <a:pt x="686065" y="35842"/>
                </a:cubicBezTo>
                <a:cubicBezTo>
                  <a:pt x="712735" y="38382"/>
                  <a:pt x="725435" y="40922"/>
                  <a:pt x="752105" y="47272"/>
                </a:cubicBezTo>
                <a:cubicBezTo>
                  <a:pt x="778775" y="53622"/>
                  <a:pt x="791475" y="59972"/>
                  <a:pt x="818145" y="68862"/>
                </a:cubicBezTo>
                <a:cubicBezTo>
                  <a:pt x="844815" y="77752"/>
                  <a:pt x="862595" y="73307"/>
                  <a:pt x="884820" y="91087"/>
                </a:cubicBezTo>
                <a:cubicBezTo>
                  <a:pt x="907045" y="108867"/>
                  <a:pt x="910855" y="130457"/>
                  <a:pt x="928635" y="157127"/>
                </a:cubicBezTo>
                <a:cubicBezTo>
                  <a:pt x="946415" y="183797"/>
                  <a:pt x="957845" y="197132"/>
                  <a:pt x="973085" y="223802"/>
                </a:cubicBezTo>
                <a:cubicBezTo>
                  <a:pt x="988325" y="250472"/>
                  <a:pt x="992770" y="263172"/>
                  <a:pt x="1006105" y="289842"/>
                </a:cubicBezTo>
                <a:cubicBezTo>
                  <a:pt x="1019440" y="316512"/>
                  <a:pt x="1032775" y="329212"/>
                  <a:pt x="1039125" y="355882"/>
                </a:cubicBezTo>
                <a:cubicBezTo>
                  <a:pt x="1045475" y="382552"/>
                  <a:pt x="1039125" y="395887"/>
                  <a:pt x="1039125" y="422557"/>
                </a:cubicBezTo>
                <a:cubicBezTo>
                  <a:pt x="1039125" y="449227"/>
                  <a:pt x="1043570" y="461927"/>
                  <a:pt x="1039125" y="488597"/>
                </a:cubicBezTo>
                <a:cubicBezTo>
                  <a:pt x="1034680" y="515267"/>
                  <a:pt x="1021345" y="528602"/>
                  <a:pt x="1016900" y="555272"/>
                </a:cubicBezTo>
                <a:cubicBezTo>
                  <a:pt x="1012455" y="581942"/>
                  <a:pt x="1016900" y="594642"/>
                  <a:pt x="1016900" y="621312"/>
                </a:cubicBezTo>
                <a:cubicBezTo>
                  <a:pt x="1016900" y="647982"/>
                  <a:pt x="1010550" y="660682"/>
                  <a:pt x="1016900" y="687352"/>
                </a:cubicBezTo>
                <a:cubicBezTo>
                  <a:pt x="1023250" y="714022"/>
                  <a:pt x="1043570" y="727357"/>
                  <a:pt x="1049920" y="754027"/>
                </a:cubicBezTo>
                <a:cubicBezTo>
                  <a:pt x="1056270" y="780697"/>
                  <a:pt x="1054365" y="793397"/>
                  <a:pt x="1049920" y="820067"/>
                </a:cubicBezTo>
                <a:cubicBezTo>
                  <a:pt x="1045475" y="846737"/>
                  <a:pt x="1030235" y="859437"/>
                  <a:pt x="1028330" y="886107"/>
                </a:cubicBezTo>
                <a:cubicBezTo>
                  <a:pt x="1026425" y="912777"/>
                  <a:pt x="1037220" y="926112"/>
                  <a:pt x="1039125" y="952782"/>
                </a:cubicBezTo>
                <a:cubicBezTo>
                  <a:pt x="1041030" y="979452"/>
                  <a:pt x="1039125" y="992152"/>
                  <a:pt x="1039125" y="1018822"/>
                </a:cubicBezTo>
                <a:cubicBezTo>
                  <a:pt x="1039125" y="1045492"/>
                  <a:pt x="1030235" y="1058192"/>
                  <a:pt x="1039125" y="1084862"/>
                </a:cubicBezTo>
                <a:cubicBezTo>
                  <a:pt x="1048015" y="1111532"/>
                  <a:pt x="1061350" y="1133757"/>
                  <a:pt x="1083575" y="1151537"/>
                </a:cubicBezTo>
                <a:cubicBezTo>
                  <a:pt x="1105800" y="1169317"/>
                  <a:pt x="1122945" y="1159792"/>
                  <a:pt x="1149615" y="1173127"/>
                </a:cubicBezTo>
                <a:cubicBezTo>
                  <a:pt x="1176285" y="1186462"/>
                  <a:pt x="1188985" y="1208687"/>
                  <a:pt x="1215655" y="1217577"/>
                </a:cubicBezTo>
                <a:cubicBezTo>
                  <a:pt x="1242325" y="1226467"/>
                  <a:pt x="1253755" y="1217577"/>
                  <a:pt x="1282330" y="1217577"/>
                </a:cubicBezTo>
                <a:cubicBezTo>
                  <a:pt x="1310905" y="1217577"/>
                  <a:pt x="1330590" y="1215672"/>
                  <a:pt x="1359165" y="1217577"/>
                </a:cubicBezTo>
                <a:cubicBezTo>
                  <a:pt x="1387740" y="1219482"/>
                  <a:pt x="1399170" y="1223927"/>
                  <a:pt x="1425840" y="1228372"/>
                </a:cubicBezTo>
                <a:cubicBezTo>
                  <a:pt x="1452510" y="1232817"/>
                  <a:pt x="1465210" y="1232817"/>
                  <a:pt x="1491880" y="1239802"/>
                </a:cubicBezTo>
                <a:cubicBezTo>
                  <a:pt x="1518550" y="1246787"/>
                  <a:pt x="1531250" y="1255677"/>
                  <a:pt x="1557920" y="1262027"/>
                </a:cubicBezTo>
                <a:cubicBezTo>
                  <a:pt x="1584590" y="1268377"/>
                  <a:pt x="1597925" y="1268377"/>
                  <a:pt x="1624595" y="1272822"/>
                </a:cubicBezTo>
                <a:cubicBezTo>
                  <a:pt x="1651265" y="1277267"/>
                  <a:pt x="1663965" y="1281712"/>
                  <a:pt x="1690635" y="1283617"/>
                </a:cubicBezTo>
                <a:cubicBezTo>
                  <a:pt x="1717305" y="1285522"/>
                  <a:pt x="1730005" y="1283617"/>
                  <a:pt x="1756675" y="1283617"/>
                </a:cubicBezTo>
                <a:cubicBezTo>
                  <a:pt x="1783345" y="1283617"/>
                  <a:pt x="1796680" y="1283617"/>
                  <a:pt x="1823350" y="1283617"/>
                </a:cubicBezTo>
                <a:cubicBezTo>
                  <a:pt x="1850020" y="1283617"/>
                  <a:pt x="1862720" y="1283617"/>
                  <a:pt x="1889390" y="1283617"/>
                </a:cubicBezTo>
                <a:cubicBezTo>
                  <a:pt x="1916060" y="1283617"/>
                  <a:pt x="1929395" y="1281077"/>
                  <a:pt x="1956065" y="1283617"/>
                </a:cubicBezTo>
                <a:cubicBezTo>
                  <a:pt x="1982735" y="1286157"/>
                  <a:pt x="1995435" y="1290602"/>
                  <a:pt x="2022105" y="1295047"/>
                </a:cubicBezTo>
                <a:cubicBezTo>
                  <a:pt x="2048775" y="1299492"/>
                  <a:pt x="2061475" y="1303937"/>
                  <a:pt x="2088145" y="1305842"/>
                </a:cubicBezTo>
                <a:cubicBezTo>
                  <a:pt x="2114815" y="1307747"/>
                  <a:pt x="2126245" y="1305842"/>
                  <a:pt x="2154820" y="1305842"/>
                </a:cubicBezTo>
                <a:cubicBezTo>
                  <a:pt x="2183395" y="1305842"/>
                  <a:pt x="2203080" y="1310287"/>
                  <a:pt x="2231655" y="1305842"/>
                </a:cubicBezTo>
                <a:cubicBezTo>
                  <a:pt x="2260230" y="1301397"/>
                  <a:pt x="2271660" y="1288062"/>
                  <a:pt x="2298330" y="1283617"/>
                </a:cubicBezTo>
                <a:cubicBezTo>
                  <a:pt x="2325000" y="1279172"/>
                  <a:pt x="2335795" y="1283617"/>
                  <a:pt x="2364370" y="1283617"/>
                </a:cubicBezTo>
                <a:cubicBezTo>
                  <a:pt x="2392945" y="1283617"/>
                  <a:pt x="2413265" y="1283617"/>
                  <a:pt x="2441840" y="1283617"/>
                </a:cubicBezTo>
                <a:cubicBezTo>
                  <a:pt x="2470415" y="1283617"/>
                  <a:pt x="2479305" y="1283617"/>
                  <a:pt x="2507880" y="1283617"/>
                </a:cubicBezTo>
                <a:cubicBezTo>
                  <a:pt x="2536455" y="1283617"/>
                  <a:pt x="2556775" y="1283617"/>
                  <a:pt x="2585350" y="1283617"/>
                </a:cubicBezTo>
                <a:cubicBezTo>
                  <a:pt x="2613925" y="1283617"/>
                  <a:pt x="2624720" y="1283617"/>
                  <a:pt x="2651390" y="1283617"/>
                </a:cubicBezTo>
                <a:cubicBezTo>
                  <a:pt x="2678060" y="1283617"/>
                  <a:pt x="2691395" y="1283617"/>
                  <a:pt x="2718065" y="1283617"/>
                </a:cubicBezTo>
                <a:cubicBezTo>
                  <a:pt x="2744735" y="1283617"/>
                  <a:pt x="2757435" y="1283617"/>
                  <a:pt x="2784105" y="1283617"/>
                </a:cubicBezTo>
                <a:cubicBezTo>
                  <a:pt x="2810775" y="1283617"/>
                  <a:pt x="2823475" y="1283617"/>
                  <a:pt x="2850145" y="1283617"/>
                </a:cubicBezTo>
                <a:cubicBezTo>
                  <a:pt x="2876815" y="1283617"/>
                  <a:pt x="2890150" y="1283617"/>
                  <a:pt x="2916820" y="1283617"/>
                </a:cubicBezTo>
                <a:cubicBezTo>
                  <a:pt x="2943490" y="1283617"/>
                  <a:pt x="2956190" y="1283617"/>
                  <a:pt x="2982860" y="1283617"/>
                </a:cubicBezTo>
                <a:cubicBezTo>
                  <a:pt x="3009530" y="1283617"/>
                  <a:pt x="3022230" y="1274727"/>
                  <a:pt x="3048900" y="1283617"/>
                </a:cubicBezTo>
                <a:cubicBezTo>
                  <a:pt x="3075570" y="1292507"/>
                  <a:pt x="3091445" y="1305842"/>
                  <a:pt x="3115575" y="1328067"/>
                </a:cubicBezTo>
                <a:cubicBezTo>
                  <a:pt x="3139705" y="1350292"/>
                  <a:pt x="3146690" y="1369977"/>
                  <a:pt x="3170820" y="1394107"/>
                </a:cubicBezTo>
                <a:cubicBezTo>
                  <a:pt x="3194950" y="1418237"/>
                  <a:pt x="3217175" y="1422682"/>
                  <a:pt x="3236860" y="1449352"/>
                </a:cubicBezTo>
                <a:cubicBezTo>
                  <a:pt x="3256545" y="1476022"/>
                  <a:pt x="3250195" y="1504597"/>
                  <a:pt x="3269880" y="1526822"/>
                </a:cubicBezTo>
                <a:cubicBezTo>
                  <a:pt x="3289565" y="1549047"/>
                  <a:pt x="3320680" y="1540157"/>
                  <a:pt x="3335920" y="1559842"/>
                </a:cubicBezTo>
                <a:cubicBezTo>
                  <a:pt x="3351160" y="1579527"/>
                  <a:pt x="3340365" y="1599212"/>
                  <a:pt x="3347350" y="1625882"/>
                </a:cubicBezTo>
                <a:cubicBezTo>
                  <a:pt x="3354335" y="1652552"/>
                  <a:pt x="3358780" y="1665887"/>
                  <a:pt x="3369575" y="1692557"/>
                </a:cubicBezTo>
                <a:cubicBezTo>
                  <a:pt x="3380370" y="1719227"/>
                  <a:pt x="3396245" y="1731927"/>
                  <a:pt x="3402595" y="1758597"/>
                </a:cubicBezTo>
                <a:cubicBezTo>
                  <a:pt x="3408945" y="1785267"/>
                  <a:pt x="3402595" y="1794157"/>
                  <a:pt x="3402595" y="1825272"/>
                </a:cubicBezTo>
                <a:cubicBezTo>
                  <a:pt x="3402595" y="1856387"/>
                  <a:pt x="3402595" y="1882422"/>
                  <a:pt x="3402595" y="1913537"/>
                </a:cubicBezTo>
                <a:cubicBezTo>
                  <a:pt x="3402595" y="1944652"/>
                  <a:pt x="3402595" y="1952907"/>
                  <a:pt x="3402595" y="1979577"/>
                </a:cubicBezTo>
                <a:cubicBezTo>
                  <a:pt x="3402595" y="2006247"/>
                  <a:pt x="3415930" y="2030377"/>
                  <a:pt x="3402595" y="2045617"/>
                </a:cubicBezTo>
                <a:cubicBezTo>
                  <a:pt x="3389260" y="2060857"/>
                  <a:pt x="3362590" y="2052602"/>
                  <a:pt x="3335920" y="2057047"/>
                </a:cubicBezTo>
                <a:cubicBezTo>
                  <a:pt x="3309250" y="2061492"/>
                  <a:pt x="3296550" y="2065937"/>
                  <a:pt x="3269880" y="2067842"/>
                </a:cubicBezTo>
                <a:cubicBezTo>
                  <a:pt x="3243210" y="2069747"/>
                  <a:pt x="3230510" y="2067842"/>
                  <a:pt x="3203840" y="2067842"/>
                </a:cubicBezTo>
                <a:cubicBezTo>
                  <a:pt x="3177170" y="2067842"/>
                  <a:pt x="3163835" y="2067842"/>
                  <a:pt x="3137165" y="2067842"/>
                </a:cubicBezTo>
                <a:cubicBezTo>
                  <a:pt x="3110495" y="2067842"/>
                  <a:pt x="3097795" y="2067842"/>
                  <a:pt x="3071125" y="2067842"/>
                </a:cubicBezTo>
                <a:cubicBezTo>
                  <a:pt x="3044455" y="2067842"/>
                  <a:pt x="3033660" y="2067842"/>
                  <a:pt x="3005085" y="2067842"/>
                </a:cubicBezTo>
                <a:cubicBezTo>
                  <a:pt x="2976510" y="2067842"/>
                  <a:pt x="2956190" y="2065302"/>
                  <a:pt x="2927615" y="2067842"/>
                </a:cubicBezTo>
                <a:cubicBezTo>
                  <a:pt x="2899040" y="2070382"/>
                  <a:pt x="2888245" y="2076732"/>
                  <a:pt x="2861575" y="2079272"/>
                </a:cubicBezTo>
                <a:cubicBezTo>
                  <a:pt x="2834905" y="2081812"/>
                  <a:pt x="2823475" y="2079272"/>
                  <a:pt x="2794900" y="2079272"/>
                </a:cubicBezTo>
                <a:cubicBezTo>
                  <a:pt x="2766325" y="2079272"/>
                  <a:pt x="2749180" y="2079272"/>
                  <a:pt x="2718065" y="2079272"/>
                </a:cubicBezTo>
                <a:cubicBezTo>
                  <a:pt x="2686950" y="2079272"/>
                  <a:pt x="2669170" y="2079272"/>
                  <a:pt x="2640595" y="2079272"/>
                </a:cubicBezTo>
                <a:cubicBezTo>
                  <a:pt x="2612020" y="2079272"/>
                  <a:pt x="2602495" y="2079272"/>
                  <a:pt x="2573920" y="2079272"/>
                </a:cubicBezTo>
                <a:cubicBezTo>
                  <a:pt x="2545345" y="2079272"/>
                  <a:pt x="2525660" y="2083717"/>
                  <a:pt x="2497085" y="2079272"/>
                </a:cubicBezTo>
                <a:cubicBezTo>
                  <a:pt x="2468510" y="2074827"/>
                  <a:pt x="2458985" y="2061492"/>
                  <a:pt x="2430410" y="2057047"/>
                </a:cubicBezTo>
                <a:cubicBezTo>
                  <a:pt x="2401835" y="2052602"/>
                  <a:pt x="2386595" y="2057047"/>
                  <a:pt x="2353575" y="2057047"/>
                </a:cubicBezTo>
                <a:cubicBezTo>
                  <a:pt x="2320555" y="2057047"/>
                  <a:pt x="2295790" y="2061492"/>
                  <a:pt x="2264675" y="2057047"/>
                </a:cubicBezTo>
                <a:cubicBezTo>
                  <a:pt x="2233560" y="2052602"/>
                  <a:pt x="2225305" y="2039267"/>
                  <a:pt x="2198635" y="2034822"/>
                </a:cubicBezTo>
                <a:cubicBezTo>
                  <a:pt x="2171965" y="2030377"/>
                  <a:pt x="2161170" y="2034822"/>
                  <a:pt x="2132595" y="2034822"/>
                </a:cubicBezTo>
                <a:cubicBezTo>
                  <a:pt x="2104020" y="2034822"/>
                  <a:pt x="2095130" y="2034822"/>
                  <a:pt x="2055125" y="2034822"/>
                </a:cubicBezTo>
                <a:cubicBezTo>
                  <a:pt x="2015120" y="2034822"/>
                  <a:pt x="1971305" y="2034822"/>
                  <a:pt x="1933840" y="2034822"/>
                </a:cubicBezTo>
                <a:cubicBezTo>
                  <a:pt x="1896375" y="2034822"/>
                  <a:pt x="1895740" y="2034822"/>
                  <a:pt x="1867165" y="2034822"/>
                </a:cubicBezTo>
                <a:cubicBezTo>
                  <a:pt x="1838590" y="2034822"/>
                  <a:pt x="1818905" y="2034822"/>
                  <a:pt x="1790330" y="2034822"/>
                </a:cubicBezTo>
                <a:cubicBezTo>
                  <a:pt x="1761755" y="2034822"/>
                  <a:pt x="1752230" y="2034822"/>
                  <a:pt x="1723655" y="2034822"/>
                </a:cubicBezTo>
                <a:cubicBezTo>
                  <a:pt x="1695080" y="2034822"/>
                  <a:pt x="1675395" y="2034822"/>
                  <a:pt x="1646820" y="2034822"/>
                </a:cubicBezTo>
                <a:cubicBezTo>
                  <a:pt x="1618245" y="2034822"/>
                  <a:pt x="1608720" y="2034822"/>
                  <a:pt x="1580145" y="2034822"/>
                </a:cubicBezTo>
                <a:cubicBezTo>
                  <a:pt x="1551570" y="2034822"/>
                  <a:pt x="1531250" y="2034822"/>
                  <a:pt x="1502675" y="2034822"/>
                </a:cubicBezTo>
                <a:cubicBezTo>
                  <a:pt x="1474100" y="2034822"/>
                  <a:pt x="1463305" y="2034822"/>
                  <a:pt x="1436635" y="2034822"/>
                </a:cubicBezTo>
                <a:cubicBezTo>
                  <a:pt x="1409965" y="2034822"/>
                  <a:pt x="1397265" y="2034822"/>
                  <a:pt x="1370595" y="2034822"/>
                </a:cubicBezTo>
                <a:cubicBezTo>
                  <a:pt x="1343925" y="2034822"/>
                  <a:pt x="1335035" y="2034822"/>
                  <a:pt x="1303920" y="2034822"/>
                </a:cubicBezTo>
                <a:cubicBezTo>
                  <a:pt x="1272805" y="2034822"/>
                  <a:pt x="1246770" y="2034822"/>
                  <a:pt x="1215655" y="2034822"/>
                </a:cubicBezTo>
                <a:cubicBezTo>
                  <a:pt x="1184540" y="2034822"/>
                  <a:pt x="1180730" y="2034822"/>
                  <a:pt x="1149615" y="2034822"/>
                </a:cubicBezTo>
                <a:cubicBezTo>
                  <a:pt x="1118500" y="2034822"/>
                  <a:pt x="1094370" y="2034822"/>
                  <a:pt x="1061350" y="2034822"/>
                </a:cubicBezTo>
                <a:cubicBezTo>
                  <a:pt x="1028330" y="2034822"/>
                  <a:pt x="1014995" y="2034822"/>
                  <a:pt x="983880" y="2034822"/>
                </a:cubicBezTo>
                <a:cubicBezTo>
                  <a:pt x="952765" y="2034822"/>
                  <a:pt x="934985" y="2034822"/>
                  <a:pt x="906410" y="2034822"/>
                </a:cubicBezTo>
                <a:cubicBezTo>
                  <a:pt x="877835" y="2034822"/>
                  <a:pt x="867040" y="2034822"/>
                  <a:pt x="840370" y="2034822"/>
                </a:cubicBezTo>
                <a:cubicBezTo>
                  <a:pt x="813700" y="2034822"/>
                  <a:pt x="801000" y="2034822"/>
                  <a:pt x="774330" y="2034822"/>
                </a:cubicBezTo>
                <a:cubicBezTo>
                  <a:pt x="747660" y="2034822"/>
                  <a:pt x="734325" y="2034822"/>
                  <a:pt x="707655" y="2034822"/>
                </a:cubicBezTo>
                <a:cubicBezTo>
                  <a:pt x="680985" y="2034822"/>
                  <a:pt x="668285" y="2034822"/>
                  <a:pt x="641615" y="2034822"/>
                </a:cubicBezTo>
                <a:cubicBezTo>
                  <a:pt x="614945" y="2034822"/>
                  <a:pt x="602245" y="2034822"/>
                  <a:pt x="575575" y="2034822"/>
                </a:cubicBezTo>
                <a:cubicBezTo>
                  <a:pt x="548905" y="2034822"/>
                  <a:pt x="535570" y="2034822"/>
                  <a:pt x="508900" y="2034822"/>
                </a:cubicBezTo>
                <a:cubicBezTo>
                  <a:pt x="482230" y="2034822"/>
                  <a:pt x="469530" y="2034822"/>
                  <a:pt x="442860" y="2034822"/>
                </a:cubicBezTo>
                <a:cubicBezTo>
                  <a:pt x="416190" y="2034822"/>
                  <a:pt x="400950" y="2048157"/>
                  <a:pt x="376820" y="2034822"/>
                </a:cubicBezTo>
                <a:cubicBezTo>
                  <a:pt x="352690" y="2021487"/>
                  <a:pt x="345705" y="1991007"/>
                  <a:pt x="321575" y="1968782"/>
                </a:cubicBezTo>
                <a:cubicBezTo>
                  <a:pt x="297445" y="1946557"/>
                  <a:pt x="272680" y="1946557"/>
                  <a:pt x="254900" y="1924332"/>
                </a:cubicBezTo>
                <a:cubicBezTo>
                  <a:pt x="237120" y="1902107"/>
                  <a:pt x="239025" y="1884962"/>
                  <a:pt x="232675" y="1858292"/>
                </a:cubicBezTo>
                <a:cubicBezTo>
                  <a:pt x="226325" y="1831622"/>
                  <a:pt x="228230" y="1822732"/>
                  <a:pt x="221880" y="1791617"/>
                </a:cubicBezTo>
                <a:cubicBezTo>
                  <a:pt x="215530" y="1760502"/>
                  <a:pt x="210450" y="1734467"/>
                  <a:pt x="199655" y="1703352"/>
                </a:cubicBezTo>
                <a:cubicBezTo>
                  <a:pt x="188860" y="1672237"/>
                  <a:pt x="175525" y="1663982"/>
                  <a:pt x="166635" y="1637312"/>
                </a:cubicBezTo>
                <a:cubicBezTo>
                  <a:pt x="157745" y="1610642"/>
                  <a:pt x="157745" y="1597942"/>
                  <a:pt x="155840" y="1571272"/>
                </a:cubicBezTo>
                <a:cubicBezTo>
                  <a:pt x="153935" y="1544602"/>
                  <a:pt x="155840" y="1531267"/>
                  <a:pt x="155840" y="1504597"/>
                </a:cubicBezTo>
                <a:cubicBezTo>
                  <a:pt x="155840" y="1477927"/>
                  <a:pt x="158380" y="1467132"/>
                  <a:pt x="155840" y="1438557"/>
                </a:cubicBezTo>
                <a:cubicBezTo>
                  <a:pt x="153300" y="1409982"/>
                  <a:pt x="146950" y="1392202"/>
                  <a:pt x="144410" y="1361087"/>
                </a:cubicBezTo>
                <a:cubicBezTo>
                  <a:pt x="141870" y="1329972"/>
                  <a:pt x="144410" y="1316637"/>
                  <a:pt x="144410" y="1283617"/>
                </a:cubicBezTo>
                <a:cubicBezTo>
                  <a:pt x="144410" y="1250597"/>
                  <a:pt x="144410" y="1230912"/>
                  <a:pt x="144410" y="1195352"/>
                </a:cubicBezTo>
                <a:cubicBezTo>
                  <a:pt x="144410" y="1159792"/>
                  <a:pt x="146315" y="1140107"/>
                  <a:pt x="144410" y="1107087"/>
                </a:cubicBezTo>
                <a:cubicBezTo>
                  <a:pt x="142505" y="1074067"/>
                  <a:pt x="135520" y="1060732"/>
                  <a:pt x="133615" y="1029617"/>
                </a:cubicBezTo>
                <a:cubicBezTo>
                  <a:pt x="131710" y="998502"/>
                  <a:pt x="133615" y="983897"/>
                  <a:pt x="133615" y="952782"/>
                </a:cubicBezTo>
                <a:cubicBezTo>
                  <a:pt x="133615" y="921667"/>
                  <a:pt x="133615" y="903887"/>
                  <a:pt x="133615" y="875312"/>
                </a:cubicBezTo>
                <a:cubicBezTo>
                  <a:pt x="133615" y="846737"/>
                  <a:pt x="133615" y="835942"/>
                  <a:pt x="133615" y="809272"/>
                </a:cubicBezTo>
                <a:cubicBezTo>
                  <a:pt x="133615" y="782602"/>
                  <a:pt x="133615" y="771172"/>
                  <a:pt x="133615" y="742597"/>
                </a:cubicBezTo>
                <a:cubicBezTo>
                  <a:pt x="133615" y="714022"/>
                  <a:pt x="133615" y="693702"/>
                  <a:pt x="133615" y="665127"/>
                </a:cubicBezTo>
                <a:cubicBezTo>
                  <a:pt x="133615" y="636552"/>
                  <a:pt x="133615" y="625757"/>
                  <a:pt x="133615" y="599087"/>
                </a:cubicBezTo>
                <a:cubicBezTo>
                  <a:pt x="133615" y="572417"/>
                  <a:pt x="127265" y="559717"/>
                  <a:pt x="133615" y="533047"/>
                </a:cubicBezTo>
                <a:cubicBezTo>
                  <a:pt x="139965" y="506377"/>
                  <a:pt x="160285" y="493042"/>
                  <a:pt x="166635" y="466372"/>
                </a:cubicBezTo>
                <a:cubicBezTo>
                  <a:pt x="172985" y="439702"/>
                  <a:pt x="166635" y="427002"/>
                  <a:pt x="166635" y="400332"/>
                </a:cubicBezTo>
                <a:cubicBezTo>
                  <a:pt x="166635" y="373662"/>
                  <a:pt x="166635" y="360962"/>
                  <a:pt x="166635" y="334292"/>
                </a:cubicBezTo>
                <a:cubicBezTo>
                  <a:pt x="166635" y="307622"/>
                  <a:pt x="166635" y="294287"/>
                  <a:pt x="166635" y="267617"/>
                </a:cubicBezTo>
                <a:cubicBezTo>
                  <a:pt x="166635" y="240947"/>
                  <a:pt x="166635" y="228247"/>
                  <a:pt x="166635" y="201577"/>
                </a:cubicBezTo>
                <a:cubicBezTo>
                  <a:pt x="166635" y="174907"/>
                  <a:pt x="177430" y="162207"/>
                  <a:pt x="166635" y="135537"/>
                </a:cubicBezTo>
                <a:cubicBezTo>
                  <a:pt x="155840" y="108867"/>
                  <a:pt x="135520" y="88547"/>
                  <a:pt x="111390" y="68862"/>
                </a:cubicBezTo>
                <a:cubicBezTo>
                  <a:pt x="87260" y="49177"/>
                  <a:pt x="67575" y="49177"/>
                  <a:pt x="45350" y="35842"/>
                </a:cubicBezTo>
                <a:cubicBezTo>
                  <a:pt x="23125" y="22507"/>
                  <a:pt x="-5450" y="9172"/>
                  <a:pt x="900" y="2822"/>
                </a:cubicBezTo>
                <a:close/>
              </a:path>
            </a:pathLst>
          </a:custGeom>
          <a:noFill/>
          <a:ln w="2540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7" name="Freeform 26"/>
          <p:cNvSpPr/>
          <p:nvPr/>
        </p:nvSpPr>
        <p:spPr>
          <a:xfrm>
            <a:off x="6396990" y="5164455"/>
            <a:ext cx="3312160" cy="1012825"/>
          </a:xfrm>
          <a:custGeom>
            <a:avLst/>
            <a:gdLst>
              <a:gd name="connisteX0" fmla="*/ 264795 w 3503577"/>
              <a:gd name="connsiteY0" fmla="*/ 25329 h 955039"/>
              <a:gd name="connisteX1" fmla="*/ 364490 w 3503577"/>
              <a:gd name="connsiteY1" fmla="*/ 3104 h 955039"/>
              <a:gd name="connisteX2" fmla="*/ 452755 w 3503577"/>
              <a:gd name="connsiteY2" fmla="*/ 3104 h 955039"/>
              <a:gd name="connisteX3" fmla="*/ 530225 w 3503577"/>
              <a:gd name="connsiteY3" fmla="*/ 3104 h 955039"/>
              <a:gd name="connisteX4" fmla="*/ 607695 w 3503577"/>
              <a:gd name="connsiteY4" fmla="*/ 3104 h 955039"/>
              <a:gd name="connisteX5" fmla="*/ 717550 w 3503577"/>
              <a:gd name="connsiteY5" fmla="*/ 3104 h 955039"/>
              <a:gd name="connisteX6" fmla="*/ 795020 w 3503577"/>
              <a:gd name="connsiteY6" fmla="*/ 3104 h 955039"/>
              <a:gd name="connisteX7" fmla="*/ 883285 w 3503577"/>
              <a:gd name="connsiteY7" fmla="*/ 3104 h 955039"/>
              <a:gd name="connisteX8" fmla="*/ 982980 w 3503577"/>
              <a:gd name="connsiteY8" fmla="*/ 3104 h 955039"/>
              <a:gd name="connisteX9" fmla="*/ 1071245 w 3503577"/>
              <a:gd name="connsiteY9" fmla="*/ 3104 h 955039"/>
              <a:gd name="connisteX10" fmla="*/ 1137285 w 3503577"/>
              <a:gd name="connsiteY10" fmla="*/ 3104 h 955039"/>
              <a:gd name="connisteX11" fmla="*/ 1203960 w 3503577"/>
              <a:gd name="connsiteY11" fmla="*/ 3104 h 955039"/>
              <a:gd name="connisteX12" fmla="*/ 1280795 w 3503577"/>
              <a:gd name="connsiteY12" fmla="*/ 3104 h 955039"/>
              <a:gd name="connisteX13" fmla="*/ 1358265 w 3503577"/>
              <a:gd name="connsiteY13" fmla="*/ 3104 h 955039"/>
              <a:gd name="connisteX14" fmla="*/ 1424940 w 3503577"/>
              <a:gd name="connsiteY14" fmla="*/ 36759 h 955039"/>
              <a:gd name="connisteX15" fmla="*/ 1490980 w 3503577"/>
              <a:gd name="connsiteY15" fmla="*/ 36759 h 955039"/>
              <a:gd name="connisteX16" fmla="*/ 1568450 w 3503577"/>
              <a:gd name="connsiteY16" fmla="*/ 36759 h 955039"/>
              <a:gd name="connisteX17" fmla="*/ 1634490 w 3503577"/>
              <a:gd name="connsiteY17" fmla="*/ 47554 h 955039"/>
              <a:gd name="connisteX18" fmla="*/ 1700530 w 3503577"/>
              <a:gd name="connsiteY18" fmla="*/ 58349 h 955039"/>
              <a:gd name="connisteX19" fmla="*/ 1767205 w 3503577"/>
              <a:gd name="connsiteY19" fmla="*/ 58349 h 955039"/>
              <a:gd name="connisteX20" fmla="*/ 1833245 w 3503577"/>
              <a:gd name="connsiteY20" fmla="*/ 58349 h 955039"/>
              <a:gd name="connisteX21" fmla="*/ 1899285 w 3503577"/>
              <a:gd name="connsiteY21" fmla="*/ 58349 h 955039"/>
              <a:gd name="connisteX22" fmla="*/ 1976755 w 3503577"/>
              <a:gd name="connsiteY22" fmla="*/ 58349 h 955039"/>
              <a:gd name="connisteX23" fmla="*/ 2042795 w 3503577"/>
              <a:gd name="connsiteY23" fmla="*/ 58349 h 955039"/>
              <a:gd name="connisteX24" fmla="*/ 2109470 w 3503577"/>
              <a:gd name="connsiteY24" fmla="*/ 58349 h 955039"/>
              <a:gd name="connisteX25" fmla="*/ 2175510 w 3503577"/>
              <a:gd name="connsiteY25" fmla="*/ 69779 h 955039"/>
              <a:gd name="connisteX26" fmla="*/ 2241550 w 3503577"/>
              <a:gd name="connsiteY26" fmla="*/ 69779 h 955039"/>
              <a:gd name="connisteX27" fmla="*/ 2308225 w 3503577"/>
              <a:gd name="connsiteY27" fmla="*/ 80574 h 955039"/>
              <a:gd name="connisteX28" fmla="*/ 2374265 w 3503577"/>
              <a:gd name="connsiteY28" fmla="*/ 80574 h 955039"/>
              <a:gd name="connisteX29" fmla="*/ 2440940 w 3503577"/>
              <a:gd name="connsiteY29" fmla="*/ 92004 h 955039"/>
              <a:gd name="connisteX30" fmla="*/ 2506980 w 3503577"/>
              <a:gd name="connsiteY30" fmla="*/ 92004 h 955039"/>
              <a:gd name="connisteX31" fmla="*/ 2573020 w 3503577"/>
              <a:gd name="connsiteY31" fmla="*/ 92004 h 955039"/>
              <a:gd name="connisteX32" fmla="*/ 2639695 w 3503577"/>
              <a:gd name="connsiteY32" fmla="*/ 92004 h 955039"/>
              <a:gd name="connisteX33" fmla="*/ 2705735 w 3503577"/>
              <a:gd name="connsiteY33" fmla="*/ 92004 h 955039"/>
              <a:gd name="connisteX34" fmla="*/ 2771775 w 3503577"/>
              <a:gd name="connsiteY34" fmla="*/ 92004 h 955039"/>
              <a:gd name="connisteX35" fmla="*/ 2838450 w 3503577"/>
              <a:gd name="connsiteY35" fmla="*/ 92004 h 955039"/>
              <a:gd name="connisteX36" fmla="*/ 2904490 w 3503577"/>
              <a:gd name="connsiteY36" fmla="*/ 92004 h 955039"/>
              <a:gd name="connisteX37" fmla="*/ 2970530 w 3503577"/>
              <a:gd name="connsiteY37" fmla="*/ 92004 h 955039"/>
              <a:gd name="connisteX38" fmla="*/ 3048000 w 3503577"/>
              <a:gd name="connsiteY38" fmla="*/ 92004 h 955039"/>
              <a:gd name="connisteX39" fmla="*/ 3114040 w 3503577"/>
              <a:gd name="connsiteY39" fmla="*/ 92004 h 955039"/>
              <a:gd name="connisteX40" fmla="*/ 3180715 w 3503577"/>
              <a:gd name="connsiteY40" fmla="*/ 92004 h 955039"/>
              <a:gd name="connisteX41" fmla="*/ 3246755 w 3503577"/>
              <a:gd name="connsiteY41" fmla="*/ 92004 h 955039"/>
              <a:gd name="connisteX42" fmla="*/ 3312795 w 3503577"/>
              <a:gd name="connsiteY42" fmla="*/ 92004 h 955039"/>
              <a:gd name="connisteX43" fmla="*/ 3379470 w 3503577"/>
              <a:gd name="connsiteY43" fmla="*/ 135819 h 955039"/>
              <a:gd name="connisteX44" fmla="*/ 3423285 w 3503577"/>
              <a:gd name="connsiteY44" fmla="*/ 201859 h 955039"/>
              <a:gd name="connisteX45" fmla="*/ 3456940 w 3503577"/>
              <a:gd name="connsiteY45" fmla="*/ 268534 h 955039"/>
              <a:gd name="connisteX46" fmla="*/ 3478530 w 3503577"/>
              <a:gd name="connsiteY46" fmla="*/ 334574 h 955039"/>
              <a:gd name="connisteX47" fmla="*/ 3478530 w 3503577"/>
              <a:gd name="connsiteY47" fmla="*/ 412044 h 955039"/>
              <a:gd name="connisteX48" fmla="*/ 3500755 w 3503577"/>
              <a:gd name="connsiteY48" fmla="*/ 478084 h 955039"/>
              <a:gd name="connisteX49" fmla="*/ 3500755 w 3503577"/>
              <a:gd name="connsiteY49" fmla="*/ 544759 h 955039"/>
              <a:gd name="connisteX50" fmla="*/ 3500755 w 3503577"/>
              <a:gd name="connsiteY50" fmla="*/ 610799 h 955039"/>
              <a:gd name="connisteX51" fmla="*/ 3500755 w 3503577"/>
              <a:gd name="connsiteY51" fmla="*/ 676839 h 955039"/>
              <a:gd name="connisteX52" fmla="*/ 3467735 w 3503577"/>
              <a:gd name="connsiteY52" fmla="*/ 743514 h 955039"/>
              <a:gd name="connisteX53" fmla="*/ 3445510 w 3503577"/>
              <a:gd name="connsiteY53" fmla="*/ 809554 h 955039"/>
              <a:gd name="connisteX54" fmla="*/ 3434715 w 3503577"/>
              <a:gd name="connsiteY54" fmla="*/ 875594 h 955039"/>
              <a:gd name="connisteX55" fmla="*/ 3368040 w 3503577"/>
              <a:gd name="connsiteY55" fmla="*/ 930839 h 955039"/>
              <a:gd name="connisteX56" fmla="*/ 3302000 w 3503577"/>
              <a:gd name="connsiteY56" fmla="*/ 942269 h 955039"/>
              <a:gd name="connisteX57" fmla="*/ 3235960 w 3503577"/>
              <a:gd name="connsiteY57" fmla="*/ 953064 h 955039"/>
              <a:gd name="connisteX58" fmla="*/ 3169285 w 3503577"/>
              <a:gd name="connsiteY58" fmla="*/ 953064 h 955039"/>
              <a:gd name="connisteX59" fmla="*/ 3103245 w 3503577"/>
              <a:gd name="connsiteY59" fmla="*/ 953064 h 955039"/>
              <a:gd name="connisteX60" fmla="*/ 3037205 w 3503577"/>
              <a:gd name="connsiteY60" fmla="*/ 953064 h 955039"/>
              <a:gd name="connisteX61" fmla="*/ 2959735 w 3503577"/>
              <a:gd name="connsiteY61" fmla="*/ 953064 h 955039"/>
              <a:gd name="connisteX62" fmla="*/ 2893695 w 3503577"/>
              <a:gd name="connsiteY62" fmla="*/ 953064 h 955039"/>
              <a:gd name="connisteX63" fmla="*/ 2816225 w 3503577"/>
              <a:gd name="connsiteY63" fmla="*/ 953064 h 955039"/>
              <a:gd name="connisteX64" fmla="*/ 2749550 w 3503577"/>
              <a:gd name="connsiteY64" fmla="*/ 953064 h 955039"/>
              <a:gd name="connisteX65" fmla="*/ 2683510 w 3503577"/>
              <a:gd name="connsiteY65" fmla="*/ 953064 h 955039"/>
              <a:gd name="connisteX66" fmla="*/ 2617470 w 3503577"/>
              <a:gd name="connsiteY66" fmla="*/ 953064 h 955039"/>
              <a:gd name="connisteX67" fmla="*/ 2550795 w 3503577"/>
              <a:gd name="connsiteY67" fmla="*/ 953064 h 955039"/>
              <a:gd name="connisteX68" fmla="*/ 2484755 w 3503577"/>
              <a:gd name="connsiteY68" fmla="*/ 953064 h 955039"/>
              <a:gd name="connisteX69" fmla="*/ 2418715 w 3503577"/>
              <a:gd name="connsiteY69" fmla="*/ 953064 h 955039"/>
              <a:gd name="connisteX70" fmla="*/ 2352040 w 3503577"/>
              <a:gd name="connsiteY70" fmla="*/ 953064 h 955039"/>
              <a:gd name="connisteX71" fmla="*/ 2286000 w 3503577"/>
              <a:gd name="connsiteY71" fmla="*/ 953064 h 955039"/>
              <a:gd name="connisteX72" fmla="*/ 2219960 w 3503577"/>
              <a:gd name="connsiteY72" fmla="*/ 953064 h 955039"/>
              <a:gd name="connisteX73" fmla="*/ 2142490 w 3503577"/>
              <a:gd name="connsiteY73" fmla="*/ 930839 h 955039"/>
              <a:gd name="connisteX74" fmla="*/ 2065020 w 3503577"/>
              <a:gd name="connsiteY74" fmla="*/ 920044 h 955039"/>
              <a:gd name="connisteX75" fmla="*/ 1998980 w 3503577"/>
              <a:gd name="connsiteY75" fmla="*/ 920044 h 955039"/>
              <a:gd name="connisteX76" fmla="*/ 1932940 w 3503577"/>
              <a:gd name="connsiteY76" fmla="*/ 897819 h 955039"/>
              <a:gd name="connisteX77" fmla="*/ 1866265 w 3503577"/>
              <a:gd name="connsiteY77" fmla="*/ 887024 h 955039"/>
              <a:gd name="connisteX78" fmla="*/ 1800225 w 3503577"/>
              <a:gd name="connsiteY78" fmla="*/ 887024 h 955039"/>
              <a:gd name="connisteX79" fmla="*/ 1722755 w 3503577"/>
              <a:gd name="connsiteY79" fmla="*/ 887024 h 955039"/>
              <a:gd name="connisteX80" fmla="*/ 1656715 w 3503577"/>
              <a:gd name="connsiteY80" fmla="*/ 887024 h 955039"/>
              <a:gd name="connisteX81" fmla="*/ 1590040 w 3503577"/>
              <a:gd name="connsiteY81" fmla="*/ 887024 h 955039"/>
              <a:gd name="connisteX82" fmla="*/ 1524000 w 3503577"/>
              <a:gd name="connsiteY82" fmla="*/ 887024 h 955039"/>
              <a:gd name="connisteX83" fmla="*/ 1424940 w 3503577"/>
              <a:gd name="connsiteY83" fmla="*/ 887024 h 955039"/>
              <a:gd name="connisteX84" fmla="*/ 1358265 w 3503577"/>
              <a:gd name="connsiteY84" fmla="*/ 887024 h 955039"/>
              <a:gd name="connisteX85" fmla="*/ 1292225 w 3503577"/>
              <a:gd name="connsiteY85" fmla="*/ 887024 h 955039"/>
              <a:gd name="connisteX86" fmla="*/ 1225550 w 3503577"/>
              <a:gd name="connsiteY86" fmla="*/ 887024 h 955039"/>
              <a:gd name="connisteX87" fmla="*/ 1159510 w 3503577"/>
              <a:gd name="connsiteY87" fmla="*/ 875594 h 955039"/>
              <a:gd name="connisteX88" fmla="*/ 1082040 w 3503577"/>
              <a:gd name="connsiteY88" fmla="*/ 875594 h 955039"/>
              <a:gd name="connisteX89" fmla="*/ 1016000 w 3503577"/>
              <a:gd name="connsiteY89" fmla="*/ 864799 h 955039"/>
              <a:gd name="connisteX90" fmla="*/ 949960 w 3503577"/>
              <a:gd name="connsiteY90" fmla="*/ 864799 h 955039"/>
              <a:gd name="connisteX91" fmla="*/ 883285 w 3503577"/>
              <a:gd name="connsiteY91" fmla="*/ 864799 h 955039"/>
              <a:gd name="connisteX92" fmla="*/ 817245 w 3503577"/>
              <a:gd name="connsiteY92" fmla="*/ 864799 h 955039"/>
              <a:gd name="connisteX93" fmla="*/ 751205 w 3503577"/>
              <a:gd name="connsiteY93" fmla="*/ 854004 h 955039"/>
              <a:gd name="connisteX94" fmla="*/ 651510 w 3503577"/>
              <a:gd name="connsiteY94" fmla="*/ 854004 h 955039"/>
              <a:gd name="connisteX95" fmla="*/ 585470 w 3503577"/>
              <a:gd name="connsiteY95" fmla="*/ 854004 h 955039"/>
              <a:gd name="connisteX96" fmla="*/ 518795 w 3503577"/>
              <a:gd name="connsiteY96" fmla="*/ 854004 h 955039"/>
              <a:gd name="connisteX97" fmla="*/ 452755 w 3503577"/>
              <a:gd name="connsiteY97" fmla="*/ 854004 h 955039"/>
              <a:gd name="connisteX98" fmla="*/ 386715 w 3503577"/>
              <a:gd name="connsiteY98" fmla="*/ 854004 h 955039"/>
              <a:gd name="connisteX99" fmla="*/ 320040 w 3503577"/>
              <a:gd name="connsiteY99" fmla="*/ 887024 h 955039"/>
              <a:gd name="connisteX100" fmla="*/ 243205 w 3503577"/>
              <a:gd name="connsiteY100" fmla="*/ 897819 h 955039"/>
              <a:gd name="connisteX101" fmla="*/ 143510 w 3503577"/>
              <a:gd name="connsiteY101" fmla="*/ 864799 h 955039"/>
              <a:gd name="connisteX102" fmla="*/ 66040 w 3503577"/>
              <a:gd name="connsiteY102" fmla="*/ 864799 h 955039"/>
              <a:gd name="connisteX103" fmla="*/ 0 w 3503577"/>
              <a:gd name="connsiteY103" fmla="*/ 864799 h 955039"/>
              <a:gd name="connisteX104" fmla="*/ 66040 w 3503577"/>
              <a:gd name="connsiteY104" fmla="*/ 854004 h 955039"/>
              <a:gd name="connisteX105" fmla="*/ 88265 w 3503577"/>
              <a:gd name="connsiteY105" fmla="*/ 765104 h 955039"/>
              <a:gd name="connisteX106" fmla="*/ 110490 w 3503577"/>
              <a:gd name="connsiteY106" fmla="*/ 699064 h 955039"/>
              <a:gd name="connisteX107" fmla="*/ 143510 w 3503577"/>
              <a:gd name="connsiteY107" fmla="*/ 610799 h 955039"/>
              <a:gd name="connisteX108" fmla="*/ 165735 w 3503577"/>
              <a:gd name="connsiteY108" fmla="*/ 533329 h 955039"/>
              <a:gd name="connisteX109" fmla="*/ 187960 w 3503577"/>
              <a:gd name="connsiteY109" fmla="*/ 467289 h 955039"/>
              <a:gd name="connisteX110" fmla="*/ 198755 w 3503577"/>
              <a:gd name="connsiteY110" fmla="*/ 401249 h 955039"/>
              <a:gd name="connisteX111" fmla="*/ 220980 w 3503577"/>
              <a:gd name="connsiteY111" fmla="*/ 334574 h 955039"/>
              <a:gd name="connisteX112" fmla="*/ 243205 w 3503577"/>
              <a:gd name="connsiteY112" fmla="*/ 268534 h 955039"/>
              <a:gd name="connisteX113" fmla="*/ 254000 w 3503577"/>
              <a:gd name="connsiteY113" fmla="*/ 201859 h 955039"/>
              <a:gd name="connisteX114" fmla="*/ 276225 w 3503577"/>
              <a:gd name="connsiteY114" fmla="*/ 135819 h 9550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 ang="0">
                <a:pos x="connisteX71" y="connsiteY71"/>
              </a:cxn>
              <a:cxn ang="0">
                <a:pos x="connisteX72" y="connsiteY72"/>
              </a:cxn>
              <a:cxn ang="0">
                <a:pos x="connisteX73" y="connsiteY73"/>
              </a:cxn>
              <a:cxn ang="0">
                <a:pos x="connisteX74" y="connsiteY74"/>
              </a:cxn>
              <a:cxn ang="0">
                <a:pos x="connisteX75" y="connsiteY75"/>
              </a:cxn>
              <a:cxn ang="0">
                <a:pos x="connisteX76" y="connsiteY76"/>
              </a:cxn>
              <a:cxn ang="0">
                <a:pos x="connisteX77" y="connsiteY77"/>
              </a:cxn>
              <a:cxn ang="0">
                <a:pos x="connisteX78" y="connsiteY78"/>
              </a:cxn>
              <a:cxn ang="0">
                <a:pos x="connisteX79" y="connsiteY79"/>
              </a:cxn>
              <a:cxn ang="0">
                <a:pos x="connisteX80" y="connsiteY80"/>
              </a:cxn>
              <a:cxn ang="0">
                <a:pos x="connisteX81" y="connsiteY81"/>
              </a:cxn>
              <a:cxn ang="0">
                <a:pos x="connisteX82" y="connsiteY82"/>
              </a:cxn>
              <a:cxn ang="0">
                <a:pos x="connisteX83" y="connsiteY83"/>
              </a:cxn>
              <a:cxn ang="0">
                <a:pos x="connisteX84" y="connsiteY84"/>
              </a:cxn>
              <a:cxn ang="0">
                <a:pos x="connisteX85" y="connsiteY85"/>
              </a:cxn>
              <a:cxn ang="0">
                <a:pos x="connisteX86" y="connsiteY86"/>
              </a:cxn>
              <a:cxn ang="0">
                <a:pos x="connisteX87" y="connsiteY87"/>
              </a:cxn>
              <a:cxn ang="0">
                <a:pos x="connisteX88" y="connsiteY88"/>
              </a:cxn>
              <a:cxn ang="0">
                <a:pos x="connisteX89" y="connsiteY89"/>
              </a:cxn>
              <a:cxn ang="0">
                <a:pos x="connisteX90" y="connsiteY90"/>
              </a:cxn>
              <a:cxn ang="0">
                <a:pos x="connisteX91" y="connsiteY91"/>
              </a:cxn>
              <a:cxn ang="0">
                <a:pos x="connisteX92" y="connsiteY92"/>
              </a:cxn>
              <a:cxn ang="0">
                <a:pos x="connisteX93" y="connsiteY93"/>
              </a:cxn>
              <a:cxn ang="0">
                <a:pos x="connisteX94" y="connsiteY94"/>
              </a:cxn>
              <a:cxn ang="0">
                <a:pos x="connisteX95" y="connsiteY95"/>
              </a:cxn>
              <a:cxn ang="0">
                <a:pos x="connisteX96" y="connsiteY96"/>
              </a:cxn>
              <a:cxn ang="0">
                <a:pos x="connisteX97" y="connsiteY97"/>
              </a:cxn>
              <a:cxn ang="0">
                <a:pos x="connisteX98" y="connsiteY98"/>
              </a:cxn>
              <a:cxn ang="0">
                <a:pos x="connisteX99" y="connsiteY99"/>
              </a:cxn>
              <a:cxn ang="0">
                <a:pos x="connisteX100" y="connsiteY100"/>
              </a:cxn>
              <a:cxn ang="0">
                <a:pos x="connisteX101" y="connsiteY101"/>
              </a:cxn>
              <a:cxn ang="0">
                <a:pos x="connisteX102" y="connsiteY102"/>
              </a:cxn>
              <a:cxn ang="0">
                <a:pos x="connisteX103" y="connsiteY103"/>
              </a:cxn>
              <a:cxn ang="0">
                <a:pos x="connisteX104" y="connsiteY104"/>
              </a:cxn>
              <a:cxn ang="0">
                <a:pos x="connisteX105" y="connsiteY105"/>
              </a:cxn>
              <a:cxn ang="0">
                <a:pos x="connisteX106" y="connsiteY106"/>
              </a:cxn>
              <a:cxn ang="0">
                <a:pos x="connisteX107" y="connsiteY107"/>
              </a:cxn>
              <a:cxn ang="0">
                <a:pos x="connisteX108" y="connsiteY108"/>
              </a:cxn>
              <a:cxn ang="0">
                <a:pos x="connisteX109" y="connsiteY109"/>
              </a:cxn>
              <a:cxn ang="0">
                <a:pos x="connisteX110" y="connsiteY110"/>
              </a:cxn>
              <a:cxn ang="0">
                <a:pos x="connisteX111" y="connsiteY111"/>
              </a:cxn>
              <a:cxn ang="0">
                <a:pos x="connisteX112" y="connsiteY112"/>
              </a:cxn>
              <a:cxn ang="0">
                <a:pos x="connisteX113" y="connsiteY113"/>
              </a:cxn>
              <a:cxn ang="0">
                <a:pos x="connisteX114" y="connsiteY114"/>
              </a:cxn>
            </a:cxnLst>
            <a:rect l="l" t="t" r="r" b="b"/>
            <a:pathLst>
              <a:path w="3503577" h="955040">
                <a:moveTo>
                  <a:pt x="264795" y="25329"/>
                </a:moveTo>
                <a:cubicBezTo>
                  <a:pt x="283210" y="20884"/>
                  <a:pt x="327025" y="7549"/>
                  <a:pt x="364490" y="3104"/>
                </a:cubicBezTo>
                <a:cubicBezTo>
                  <a:pt x="401955" y="-1341"/>
                  <a:pt x="419735" y="3104"/>
                  <a:pt x="452755" y="3104"/>
                </a:cubicBezTo>
                <a:cubicBezTo>
                  <a:pt x="485775" y="3104"/>
                  <a:pt x="499110" y="3104"/>
                  <a:pt x="530225" y="3104"/>
                </a:cubicBezTo>
                <a:cubicBezTo>
                  <a:pt x="561340" y="3104"/>
                  <a:pt x="570230" y="3104"/>
                  <a:pt x="607695" y="3104"/>
                </a:cubicBezTo>
                <a:cubicBezTo>
                  <a:pt x="645160" y="3104"/>
                  <a:pt x="680085" y="3104"/>
                  <a:pt x="717550" y="3104"/>
                </a:cubicBezTo>
                <a:cubicBezTo>
                  <a:pt x="755015" y="3104"/>
                  <a:pt x="762000" y="3104"/>
                  <a:pt x="795020" y="3104"/>
                </a:cubicBezTo>
                <a:cubicBezTo>
                  <a:pt x="828040" y="3104"/>
                  <a:pt x="845820" y="3104"/>
                  <a:pt x="883285" y="3104"/>
                </a:cubicBezTo>
                <a:cubicBezTo>
                  <a:pt x="920750" y="3104"/>
                  <a:pt x="945515" y="3104"/>
                  <a:pt x="982980" y="3104"/>
                </a:cubicBezTo>
                <a:cubicBezTo>
                  <a:pt x="1020445" y="3104"/>
                  <a:pt x="1040130" y="3104"/>
                  <a:pt x="1071245" y="3104"/>
                </a:cubicBezTo>
                <a:cubicBezTo>
                  <a:pt x="1102360" y="3104"/>
                  <a:pt x="1110615" y="3104"/>
                  <a:pt x="1137285" y="3104"/>
                </a:cubicBezTo>
                <a:cubicBezTo>
                  <a:pt x="1163955" y="3104"/>
                  <a:pt x="1175385" y="3104"/>
                  <a:pt x="1203960" y="3104"/>
                </a:cubicBezTo>
                <a:cubicBezTo>
                  <a:pt x="1232535" y="3104"/>
                  <a:pt x="1249680" y="3104"/>
                  <a:pt x="1280795" y="3104"/>
                </a:cubicBezTo>
                <a:cubicBezTo>
                  <a:pt x="1311910" y="3104"/>
                  <a:pt x="1329690" y="-3881"/>
                  <a:pt x="1358265" y="3104"/>
                </a:cubicBezTo>
                <a:cubicBezTo>
                  <a:pt x="1386840" y="10089"/>
                  <a:pt x="1398270" y="29774"/>
                  <a:pt x="1424940" y="36759"/>
                </a:cubicBezTo>
                <a:cubicBezTo>
                  <a:pt x="1451610" y="43744"/>
                  <a:pt x="1462405" y="36759"/>
                  <a:pt x="1490980" y="36759"/>
                </a:cubicBezTo>
                <a:cubicBezTo>
                  <a:pt x="1519555" y="36759"/>
                  <a:pt x="1539875" y="34854"/>
                  <a:pt x="1568450" y="36759"/>
                </a:cubicBezTo>
                <a:cubicBezTo>
                  <a:pt x="1597025" y="38664"/>
                  <a:pt x="1607820" y="43109"/>
                  <a:pt x="1634490" y="47554"/>
                </a:cubicBezTo>
                <a:cubicBezTo>
                  <a:pt x="1661160" y="51999"/>
                  <a:pt x="1673860" y="56444"/>
                  <a:pt x="1700530" y="58349"/>
                </a:cubicBezTo>
                <a:cubicBezTo>
                  <a:pt x="1727200" y="60254"/>
                  <a:pt x="1740535" y="58349"/>
                  <a:pt x="1767205" y="58349"/>
                </a:cubicBezTo>
                <a:cubicBezTo>
                  <a:pt x="1793875" y="58349"/>
                  <a:pt x="1806575" y="58349"/>
                  <a:pt x="1833245" y="58349"/>
                </a:cubicBezTo>
                <a:cubicBezTo>
                  <a:pt x="1859915" y="58349"/>
                  <a:pt x="1870710" y="58349"/>
                  <a:pt x="1899285" y="58349"/>
                </a:cubicBezTo>
                <a:cubicBezTo>
                  <a:pt x="1927860" y="58349"/>
                  <a:pt x="1948180" y="58349"/>
                  <a:pt x="1976755" y="58349"/>
                </a:cubicBezTo>
                <a:cubicBezTo>
                  <a:pt x="2005330" y="58349"/>
                  <a:pt x="2016125" y="58349"/>
                  <a:pt x="2042795" y="58349"/>
                </a:cubicBezTo>
                <a:cubicBezTo>
                  <a:pt x="2069465" y="58349"/>
                  <a:pt x="2082800" y="55809"/>
                  <a:pt x="2109470" y="58349"/>
                </a:cubicBezTo>
                <a:cubicBezTo>
                  <a:pt x="2136140" y="60889"/>
                  <a:pt x="2148840" y="67239"/>
                  <a:pt x="2175510" y="69779"/>
                </a:cubicBezTo>
                <a:cubicBezTo>
                  <a:pt x="2202180" y="72319"/>
                  <a:pt x="2214880" y="67874"/>
                  <a:pt x="2241550" y="69779"/>
                </a:cubicBezTo>
                <a:cubicBezTo>
                  <a:pt x="2268220" y="71684"/>
                  <a:pt x="2281555" y="78669"/>
                  <a:pt x="2308225" y="80574"/>
                </a:cubicBezTo>
                <a:cubicBezTo>
                  <a:pt x="2334895" y="82479"/>
                  <a:pt x="2347595" y="78034"/>
                  <a:pt x="2374265" y="80574"/>
                </a:cubicBezTo>
                <a:cubicBezTo>
                  <a:pt x="2400935" y="83114"/>
                  <a:pt x="2414270" y="89464"/>
                  <a:pt x="2440940" y="92004"/>
                </a:cubicBezTo>
                <a:cubicBezTo>
                  <a:pt x="2467610" y="94544"/>
                  <a:pt x="2480310" y="92004"/>
                  <a:pt x="2506980" y="92004"/>
                </a:cubicBezTo>
                <a:cubicBezTo>
                  <a:pt x="2533650" y="92004"/>
                  <a:pt x="2546350" y="92004"/>
                  <a:pt x="2573020" y="92004"/>
                </a:cubicBezTo>
                <a:cubicBezTo>
                  <a:pt x="2599690" y="92004"/>
                  <a:pt x="2613025" y="92004"/>
                  <a:pt x="2639695" y="92004"/>
                </a:cubicBezTo>
                <a:cubicBezTo>
                  <a:pt x="2666365" y="92004"/>
                  <a:pt x="2679065" y="92004"/>
                  <a:pt x="2705735" y="92004"/>
                </a:cubicBezTo>
                <a:cubicBezTo>
                  <a:pt x="2732405" y="92004"/>
                  <a:pt x="2745105" y="92004"/>
                  <a:pt x="2771775" y="92004"/>
                </a:cubicBezTo>
                <a:cubicBezTo>
                  <a:pt x="2798445" y="92004"/>
                  <a:pt x="2811780" y="92004"/>
                  <a:pt x="2838450" y="92004"/>
                </a:cubicBezTo>
                <a:cubicBezTo>
                  <a:pt x="2865120" y="92004"/>
                  <a:pt x="2877820" y="92004"/>
                  <a:pt x="2904490" y="92004"/>
                </a:cubicBezTo>
                <a:cubicBezTo>
                  <a:pt x="2931160" y="92004"/>
                  <a:pt x="2941955" y="92004"/>
                  <a:pt x="2970530" y="92004"/>
                </a:cubicBezTo>
                <a:cubicBezTo>
                  <a:pt x="2999105" y="92004"/>
                  <a:pt x="3019425" y="92004"/>
                  <a:pt x="3048000" y="92004"/>
                </a:cubicBezTo>
                <a:cubicBezTo>
                  <a:pt x="3076575" y="92004"/>
                  <a:pt x="3087370" y="92004"/>
                  <a:pt x="3114040" y="92004"/>
                </a:cubicBezTo>
                <a:cubicBezTo>
                  <a:pt x="3140710" y="92004"/>
                  <a:pt x="3154045" y="92004"/>
                  <a:pt x="3180715" y="92004"/>
                </a:cubicBezTo>
                <a:cubicBezTo>
                  <a:pt x="3207385" y="92004"/>
                  <a:pt x="3220085" y="92004"/>
                  <a:pt x="3246755" y="92004"/>
                </a:cubicBezTo>
                <a:cubicBezTo>
                  <a:pt x="3273425" y="92004"/>
                  <a:pt x="3286125" y="83114"/>
                  <a:pt x="3312795" y="92004"/>
                </a:cubicBezTo>
                <a:cubicBezTo>
                  <a:pt x="3339465" y="100894"/>
                  <a:pt x="3357245" y="113594"/>
                  <a:pt x="3379470" y="135819"/>
                </a:cubicBezTo>
                <a:cubicBezTo>
                  <a:pt x="3401695" y="158044"/>
                  <a:pt x="3408045" y="175189"/>
                  <a:pt x="3423285" y="201859"/>
                </a:cubicBezTo>
                <a:cubicBezTo>
                  <a:pt x="3438525" y="228529"/>
                  <a:pt x="3446145" y="241864"/>
                  <a:pt x="3456940" y="268534"/>
                </a:cubicBezTo>
                <a:cubicBezTo>
                  <a:pt x="3467735" y="295204"/>
                  <a:pt x="3474085" y="305999"/>
                  <a:pt x="3478530" y="334574"/>
                </a:cubicBezTo>
                <a:cubicBezTo>
                  <a:pt x="3482975" y="363149"/>
                  <a:pt x="3474085" y="383469"/>
                  <a:pt x="3478530" y="412044"/>
                </a:cubicBezTo>
                <a:cubicBezTo>
                  <a:pt x="3482975" y="440619"/>
                  <a:pt x="3496310" y="451414"/>
                  <a:pt x="3500755" y="478084"/>
                </a:cubicBezTo>
                <a:cubicBezTo>
                  <a:pt x="3505200" y="504754"/>
                  <a:pt x="3500755" y="518089"/>
                  <a:pt x="3500755" y="544759"/>
                </a:cubicBezTo>
                <a:cubicBezTo>
                  <a:pt x="3500755" y="571429"/>
                  <a:pt x="3500755" y="584129"/>
                  <a:pt x="3500755" y="610799"/>
                </a:cubicBezTo>
                <a:cubicBezTo>
                  <a:pt x="3500755" y="637469"/>
                  <a:pt x="3507105" y="650169"/>
                  <a:pt x="3500755" y="676839"/>
                </a:cubicBezTo>
                <a:cubicBezTo>
                  <a:pt x="3494405" y="703509"/>
                  <a:pt x="3478530" y="716844"/>
                  <a:pt x="3467735" y="743514"/>
                </a:cubicBezTo>
                <a:cubicBezTo>
                  <a:pt x="3456940" y="770184"/>
                  <a:pt x="3451860" y="782884"/>
                  <a:pt x="3445510" y="809554"/>
                </a:cubicBezTo>
                <a:cubicBezTo>
                  <a:pt x="3439160" y="836224"/>
                  <a:pt x="3449955" y="851464"/>
                  <a:pt x="3434715" y="875594"/>
                </a:cubicBezTo>
                <a:cubicBezTo>
                  <a:pt x="3419475" y="899724"/>
                  <a:pt x="3394710" y="917504"/>
                  <a:pt x="3368040" y="930839"/>
                </a:cubicBezTo>
                <a:cubicBezTo>
                  <a:pt x="3341370" y="944174"/>
                  <a:pt x="3328670" y="937824"/>
                  <a:pt x="3302000" y="942269"/>
                </a:cubicBezTo>
                <a:cubicBezTo>
                  <a:pt x="3275330" y="946714"/>
                  <a:pt x="3262630" y="951159"/>
                  <a:pt x="3235960" y="953064"/>
                </a:cubicBezTo>
                <a:cubicBezTo>
                  <a:pt x="3209290" y="954969"/>
                  <a:pt x="3195955" y="953064"/>
                  <a:pt x="3169285" y="953064"/>
                </a:cubicBezTo>
                <a:cubicBezTo>
                  <a:pt x="3142615" y="953064"/>
                  <a:pt x="3129915" y="953064"/>
                  <a:pt x="3103245" y="953064"/>
                </a:cubicBezTo>
                <a:cubicBezTo>
                  <a:pt x="3076575" y="953064"/>
                  <a:pt x="3065780" y="953064"/>
                  <a:pt x="3037205" y="953064"/>
                </a:cubicBezTo>
                <a:cubicBezTo>
                  <a:pt x="3008630" y="953064"/>
                  <a:pt x="2988310" y="953064"/>
                  <a:pt x="2959735" y="953064"/>
                </a:cubicBezTo>
                <a:cubicBezTo>
                  <a:pt x="2931160" y="953064"/>
                  <a:pt x="2922270" y="953064"/>
                  <a:pt x="2893695" y="953064"/>
                </a:cubicBezTo>
                <a:cubicBezTo>
                  <a:pt x="2865120" y="953064"/>
                  <a:pt x="2844800" y="953064"/>
                  <a:pt x="2816225" y="953064"/>
                </a:cubicBezTo>
                <a:cubicBezTo>
                  <a:pt x="2787650" y="953064"/>
                  <a:pt x="2776220" y="953064"/>
                  <a:pt x="2749550" y="953064"/>
                </a:cubicBezTo>
                <a:cubicBezTo>
                  <a:pt x="2722880" y="953064"/>
                  <a:pt x="2710180" y="953064"/>
                  <a:pt x="2683510" y="953064"/>
                </a:cubicBezTo>
                <a:cubicBezTo>
                  <a:pt x="2656840" y="953064"/>
                  <a:pt x="2644140" y="953064"/>
                  <a:pt x="2617470" y="953064"/>
                </a:cubicBezTo>
                <a:cubicBezTo>
                  <a:pt x="2590800" y="953064"/>
                  <a:pt x="2577465" y="953064"/>
                  <a:pt x="2550795" y="953064"/>
                </a:cubicBezTo>
                <a:cubicBezTo>
                  <a:pt x="2524125" y="953064"/>
                  <a:pt x="2511425" y="953064"/>
                  <a:pt x="2484755" y="953064"/>
                </a:cubicBezTo>
                <a:cubicBezTo>
                  <a:pt x="2458085" y="953064"/>
                  <a:pt x="2445385" y="953064"/>
                  <a:pt x="2418715" y="953064"/>
                </a:cubicBezTo>
                <a:cubicBezTo>
                  <a:pt x="2392045" y="953064"/>
                  <a:pt x="2378710" y="953064"/>
                  <a:pt x="2352040" y="953064"/>
                </a:cubicBezTo>
                <a:cubicBezTo>
                  <a:pt x="2325370" y="953064"/>
                  <a:pt x="2312670" y="953064"/>
                  <a:pt x="2286000" y="953064"/>
                </a:cubicBezTo>
                <a:cubicBezTo>
                  <a:pt x="2259330" y="953064"/>
                  <a:pt x="2248535" y="957509"/>
                  <a:pt x="2219960" y="953064"/>
                </a:cubicBezTo>
                <a:cubicBezTo>
                  <a:pt x="2191385" y="948619"/>
                  <a:pt x="2173605" y="937189"/>
                  <a:pt x="2142490" y="930839"/>
                </a:cubicBezTo>
                <a:cubicBezTo>
                  <a:pt x="2111375" y="924489"/>
                  <a:pt x="2093595" y="921949"/>
                  <a:pt x="2065020" y="920044"/>
                </a:cubicBezTo>
                <a:cubicBezTo>
                  <a:pt x="2036445" y="918139"/>
                  <a:pt x="2025650" y="924489"/>
                  <a:pt x="1998980" y="920044"/>
                </a:cubicBezTo>
                <a:cubicBezTo>
                  <a:pt x="1972310" y="915599"/>
                  <a:pt x="1959610" y="904169"/>
                  <a:pt x="1932940" y="897819"/>
                </a:cubicBezTo>
                <a:cubicBezTo>
                  <a:pt x="1906270" y="891469"/>
                  <a:pt x="1892935" y="888929"/>
                  <a:pt x="1866265" y="887024"/>
                </a:cubicBezTo>
                <a:cubicBezTo>
                  <a:pt x="1839595" y="885119"/>
                  <a:pt x="1828800" y="887024"/>
                  <a:pt x="1800225" y="887024"/>
                </a:cubicBezTo>
                <a:cubicBezTo>
                  <a:pt x="1771650" y="887024"/>
                  <a:pt x="1751330" y="887024"/>
                  <a:pt x="1722755" y="887024"/>
                </a:cubicBezTo>
                <a:cubicBezTo>
                  <a:pt x="1694180" y="887024"/>
                  <a:pt x="1683385" y="887024"/>
                  <a:pt x="1656715" y="887024"/>
                </a:cubicBezTo>
                <a:cubicBezTo>
                  <a:pt x="1630045" y="887024"/>
                  <a:pt x="1616710" y="887024"/>
                  <a:pt x="1590040" y="887024"/>
                </a:cubicBezTo>
                <a:cubicBezTo>
                  <a:pt x="1563370" y="887024"/>
                  <a:pt x="1557020" y="887024"/>
                  <a:pt x="1524000" y="887024"/>
                </a:cubicBezTo>
                <a:cubicBezTo>
                  <a:pt x="1490980" y="887024"/>
                  <a:pt x="1457960" y="887024"/>
                  <a:pt x="1424940" y="887024"/>
                </a:cubicBezTo>
                <a:cubicBezTo>
                  <a:pt x="1391920" y="887024"/>
                  <a:pt x="1384935" y="887024"/>
                  <a:pt x="1358265" y="887024"/>
                </a:cubicBezTo>
                <a:cubicBezTo>
                  <a:pt x="1331595" y="887024"/>
                  <a:pt x="1318895" y="887024"/>
                  <a:pt x="1292225" y="887024"/>
                </a:cubicBezTo>
                <a:cubicBezTo>
                  <a:pt x="1265555" y="887024"/>
                  <a:pt x="1252220" y="889564"/>
                  <a:pt x="1225550" y="887024"/>
                </a:cubicBezTo>
                <a:cubicBezTo>
                  <a:pt x="1198880" y="884484"/>
                  <a:pt x="1188085" y="878134"/>
                  <a:pt x="1159510" y="875594"/>
                </a:cubicBezTo>
                <a:cubicBezTo>
                  <a:pt x="1130935" y="873054"/>
                  <a:pt x="1110615" y="877499"/>
                  <a:pt x="1082040" y="875594"/>
                </a:cubicBezTo>
                <a:cubicBezTo>
                  <a:pt x="1053465" y="873689"/>
                  <a:pt x="1042670" y="866704"/>
                  <a:pt x="1016000" y="864799"/>
                </a:cubicBezTo>
                <a:cubicBezTo>
                  <a:pt x="989330" y="862894"/>
                  <a:pt x="976630" y="864799"/>
                  <a:pt x="949960" y="864799"/>
                </a:cubicBezTo>
                <a:cubicBezTo>
                  <a:pt x="923290" y="864799"/>
                  <a:pt x="909955" y="864799"/>
                  <a:pt x="883285" y="864799"/>
                </a:cubicBezTo>
                <a:cubicBezTo>
                  <a:pt x="856615" y="864799"/>
                  <a:pt x="843915" y="866704"/>
                  <a:pt x="817245" y="864799"/>
                </a:cubicBezTo>
                <a:cubicBezTo>
                  <a:pt x="790575" y="862894"/>
                  <a:pt x="784225" y="855909"/>
                  <a:pt x="751205" y="854004"/>
                </a:cubicBezTo>
                <a:cubicBezTo>
                  <a:pt x="718185" y="852099"/>
                  <a:pt x="684530" y="854004"/>
                  <a:pt x="651510" y="854004"/>
                </a:cubicBezTo>
                <a:cubicBezTo>
                  <a:pt x="618490" y="854004"/>
                  <a:pt x="612140" y="854004"/>
                  <a:pt x="585470" y="854004"/>
                </a:cubicBezTo>
                <a:cubicBezTo>
                  <a:pt x="558800" y="854004"/>
                  <a:pt x="545465" y="854004"/>
                  <a:pt x="518795" y="854004"/>
                </a:cubicBezTo>
                <a:cubicBezTo>
                  <a:pt x="492125" y="854004"/>
                  <a:pt x="479425" y="854004"/>
                  <a:pt x="452755" y="854004"/>
                </a:cubicBezTo>
                <a:cubicBezTo>
                  <a:pt x="426085" y="854004"/>
                  <a:pt x="413385" y="847654"/>
                  <a:pt x="386715" y="854004"/>
                </a:cubicBezTo>
                <a:cubicBezTo>
                  <a:pt x="360045" y="860354"/>
                  <a:pt x="348615" y="878134"/>
                  <a:pt x="320040" y="887024"/>
                </a:cubicBezTo>
                <a:cubicBezTo>
                  <a:pt x="291465" y="895914"/>
                  <a:pt x="278765" y="902264"/>
                  <a:pt x="243205" y="897819"/>
                </a:cubicBezTo>
                <a:cubicBezTo>
                  <a:pt x="207645" y="893374"/>
                  <a:pt x="179070" y="871149"/>
                  <a:pt x="143510" y="864799"/>
                </a:cubicBezTo>
                <a:cubicBezTo>
                  <a:pt x="107950" y="858449"/>
                  <a:pt x="94615" y="864799"/>
                  <a:pt x="66040" y="864799"/>
                </a:cubicBezTo>
                <a:cubicBezTo>
                  <a:pt x="37465" y="864799"/>
                  <a:pt x="0" y="866704"/>
                  <a:pt x="0" y="864799"/>
                </a:cubicBezTo>
                <a:cubicBezTo>
                  <a:pt x="0" y="862894"/>
                  <a:pt x="48260" y="873689"/>
                  <a:pt x="66040" y="854004"/>
                </a:cubicBezTo>
                <a:cubicBezTo>
                  <a:pt x="83820" y="834319"/>
                  <a:pt x="79375" y="796219"/>
                  <a:pt x="88265" y="765104"/>
                </a:cubicBezTo>
                <a:cubicBezTo>
                  <a:pt x="97155" y="733989"/>
                  <a:pt x="99695" y="730179"/>
                  <a:pt x="110490" y="699064"/>
                </a:cubicBezTo>
                <a:cubicBezTo>
                  <a:pt x="121285" y="667949"/>
                  <a:pt x="132715" y="643819"/>
                  <a:pt x="143510" y="610799"/>
                </a:cubicBezTo>
                <a:cubicBezTo>
                  <a:pt x="154305" y="577779"/>
                  <a:pt x="156845" y="561904"/>
                  <a:pt x="165735" y="533329"/>
                </a:cubicBezTo>
                <a:cubicBezTo>
                  <a:pt x="174625" y="504754"/>
                  <a:pt x="181610" y="493959"/>
                  <a:pt x="187960" y="467289"/>
                </a:cubicBezTo>
                <a:cubicBezTo>
                  <a:pt x="194310" y="440619"/>
                  <a:pt x="192405" y="427919"/>
                  <a:pt x="198755" y="401249"/>
                </a:cubicBezTo>
                <a:cubicBezTo>
                  <a:pt x="205105" y="374579"/>
                  <a:pt x="212090" y="361244"/>
                  <a:pt x="220980" y="334574"/>
                </a:cubicBezTo>
                <a:cubicBezTo>
                  <a:pt x="229870" y="307904"/>
                  <a:pt x="236855" y="295204"/>
                  <a:pt x="243205" y="268534"/>
                </a:cubicBezTo>
                <a:cubicBezTo>
                  <a:pt x="249555" y="241864"/>
                  <a:pt x="247650" y="228529"/>
                  <a:pt x="254000" y="201859"/>
                </a:cubicBezTo>
                <a:cubicBezTo>
                  <a:pt x="260350" y="175189"/>
                  <a:pt x="271780" y="147884"/>
                  <a:pt x="276225" y="135819"/>
                </a:cubicBezTo>
              </a:path>
            </a:pathLst>
          </a:custGeom>
          <a:noFill/>
          <a:ln w="2540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8" name="Text Box 27"/>
          <p:cNvSpPr txBox="1"/>
          <p:nvPr/>
        </p:nvSpPr>
        <p:spPr>
          <a:xfrm>
            <a:off x="8331200" y="2622550"/>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1</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9" name="Text Box 28"/>
          <p:cNvSpPr txBox="1"/>
          <p:nvPr/>
        </p:nvSpPr>
        <p:spPr>
          <a:xfrm>
            <a:off x="6988175" y="4264660"/>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2</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0" name="Text Box 29"/>
          <p:cNvSpPr txBox="1"/>
          <p:nvPr/>
        </p:nvSpPr>
        <p:spPr>
          <a:xfrm>
            <a:off x="7729220" y="537908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3</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1" name="Text Box 30"/>
          <p:cNvSpPr txBox="1"/>
          <p:nvPr/>
        </p:nvSpPr>
        <p:spPr>
          <a:xfrm>
            <a:off x="9978390" y="4264660"/>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4</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checkerboard(across)">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5958</Words>
  <Application>WPS Presentation</Application>
  <PresentationFormat>宽屏</PresentationFormat>
  <Paragraphs>232</Paragraphs>
  <Slides>34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34</vt:i4>
      </vt:variant>
    </vt:vector>
  </HeadingPairs>
  <TitlesOfParts>
    <vt:vector size="46" baseType="lpstr">
      <vt:lpstr>Arial</vt:lpstr>
      <vt:lpstr>SimSun</vt:lpstr>
      <vt:lpstr>Wingdings</vt:lpstr>
      <vt:lpstr>Liberation Sans</vt:lpstr>
      <vt:lpstr>Arial Black</vt:lpstr>
      <vt:lpstr>SimSun</vt:lpstr>
      <vt:lpstr>文泉驿微米黑</vt:lpstr>
      <vt:lpstr>Microsoft YaHei</vt:lpstr>
      <vt:lpstr>Arial Unicode MS</vt:lpstr>
      <vt:lpstr>SimSun</vt:lpstr>
      <vt:lpstr>Noto Looped Thai UI Black</vt:lpstr>
      <vt:lpstr>Office Theme</vt:lpstr>
      <vt:lpstr>C++11开始的多线程编程</vt:lpstr>
      <vt:lpstr>摩尔定律：停止增长了吗？</vt:lpstr>
      <vt:lpstr>神话与现实：2 * 3GHz &lt; 6GHz</vt:lpstr>
      <vt:lpstr>进程与线程</vt:lpstr>
      <vt:lpstr>并发和并行的区别</vt:lpstr>
      <vt:lpstr>举个例子</vt:lpstr>
      <vt:lpstr>PowerPoint 演示文稿</vt:lpstr>
      <vt:lpstr>PowerPoint 演示文稿</vt:lpstr>
      <vt:lpstr>PowerPoint 演示文稿</vt:lpstr>
      <vt:lpstr>第1章：线程</vt:lpstr>
      <vt:lpstr>没有多线程：程序未响应</vt:lpstr>
      <vt:lpstr>为什么需要多线程：无阻塞多任务</vt:lpstr>
      <vt:lpstr>现代 C++ 中的多线程：std::thread</vt:lpstr>
      <vt:lpstr>错误：找不到符号 pthread_create</vt:lpstr>
      <vt:lpstr>有了多线程：异步处理请求</vt:lpstr>
      <vt:lpstr>主线程等待子线程结束：t1.join()</vt:lpstr>
      <vt:lpstr>std::thread 的解构函数会销毁线程</vt:lpstr>
      <vt:lpstr>解构函数不再销毁线程：t1.detach()</vt:lpstr>
      <vt:lpstr>跨平台的 sleep：std::this_thread::sleep_for</vt:lpstr>
      <vt:lpstr>小彭老师快乐时间</vt:lpstr>
      <vt:lpstr>第2章：异步</vt:lpstr>
      <vt:lpstr>异步好帮手：std::async</vt:lpstr>
      <vt:lpstr>显示地等待：wait()</vt:lpstr>
      <vt:lpstr>等待一段时间：wait_for()</vt:lpstr>
      <vt:lpstr>另一种用法：std::launch::deferred 做参数</vt:lpstr>
      <vt:lpstr>std::future 小贴士</vt:lpstr>
      <vt:lpstr>第3章：数据竞争</vt:lpstr>
      <vt:lpstr>多线程打架案例</vt:lpstr>
      <vt:lpstr>std::mutex：上锁，防止多个线程同时进入某一代码段</vt:lpstr>
      <vt:lpstr>std::lock_guard：符合 RAII 思想的上锁和解锁</vt:lpstr>
      <vt:lpstr>std::unique_lock：也符合 RAII 思想，但自由度更高</vt:lpstr>
      <vt:lpstr>std::unique_lock：用 std::defer_lock 作为参数</vt:lpstr>
      <vt:lpstr>多个对象？每个对象一个 mutex 即可</vt:lpstr>
      <vt:lpstr>mutex 老大难：死锁问题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bate</dc:creator>
  <cp:lastModifiedBy>bate</cp:lastModifiedBy>
  <cp:revision>163</cp:revision>
  <dcterms:created xsi:type="dcterms:W3CDTF">2022-01-03T14:59:22Z</dcterms:created>
  <dcterms:modified xsi:type="dcterms:W3CDTF">2022-01-03T14:59:22Z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1033-11.1.0.10702</vt:lpwstr>
  </property>
</Properties>
</file>