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9" r:id="rId16"/>
    <p:sldId id="268" r:id="rId17"/>
    <p:sldId id="297" r:id="rId18"/>
    <p:sldId id="342" r:id="rId19"/>
    <p:sldId id="343" r:id="rId20"/>
    <p:sldId id="271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8" r:id="rId31"/>
    <p:sldId id="296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7" r:id="rId49"/>
    <p:sldId id="315" r:id="rId50"/>
    <p:sldId id="322" r:id="rId51"/>
    <p:sldId id="323" r:id="rId52"/>
    <p:sldId id="387" r:id="rId53"/>
    <p:sldId id="325" r:id="rId54"/>
    <p:sldId id="327" r:id="rId55"/>
    <p:sldId id="330" r:id="rId56"/>
    <p:sldId id="331" r:id="rId57"/>
    <p:sldId id="332" r:id="rId58"/>
    <p:sldId id="400" r:id="rId59"/>
    <p:sldId id="399" r:id="rId60"/>
    <p:sldId id="401" r:id="rId61"/>
    <p:sldId id="402" r:id="rId62"/>
    <p:sldId id="319" r:id="rId63"/>
    <p:sldId id="321" r:id="rId64"/>
    <p:sldId id="324" r:id="rId65"/>
    <p:sldId id="320" r:id="rId66"/>
    <p:sldId id="318" r:id="rId67"/>
    <p:sldId id="333" r:id="rId6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7.png"/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/>
              <a:t>CMake</a:t>
            </a:r>
            <a:r>
              <a:rPr lang="zh-CN" altLang="en-US"/>
              <a:t>进阶教程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GLOB </a:t>
            </a:r>
            <a:r>
              <a:rPr lang="zh-CN" altLang="en-US"/>
              <a:t>自动查找当前目录下指定扩展名的文件，实现批量添加源文件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3502660"/>
            <a:ext cx="448564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启用</a:t>
            </a:r>
            <a:r>
              <a:rPr lang="en-US" altLang="zh-CN"/>
              <a:t> CONFIGURE_DEPENDS </a:t>
            </a:r>
            <a:r>
              <a:rPr lang="zh-CN" altLang="en-US"/>
              <a:t>选项，当添加新文件时，自动更新变量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3491865"/>
            <a:ext cx="5396230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如果源码放在子文件夹里怎么办？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1803400"/>
            <a:ext cx="2924175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695" y="4172585"/>
            <a:ext cx="2711450" cy="192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390390"/>
            <a:ext cx="2503170" cy="1422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38320" y="5111115"/>
            <a:ext cx="2660015" cy="21590"/>
          </a:xfrm>
          <a:prstGeom prst="straightConnector1">
            <a:avLst/>
          </a:prstGeom>
          <a:ln w="444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必须把路径名和后缀名的排列组合全部写出来吗？感觉好麻烦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502025"/>
            <a:ext cx="7678420" cy="997585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6355715" y="4210685"/>
            <a:ext cx="3300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大可不必！用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aux_source_directory</a:t>
            </a:r>
            <a:r>
              <a:rPr lang="zh-CN" altLang="en-US"/>
              <a:t>，自动搜集需要的文件后缀名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3383280"/>
            <a:ext cx="466344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进一步：</a:t>
            </a:r>
            <a:r>
              <a:rPr lang="en-US" altLang="zh-CN"/>
              <a:t>GLOB_RECURSE </a:t>
            </a:r>
            <a:r>
              <a:rPr lang="zh-CN" altLang="en-US"/>
              <a:t>了解一下！能自动包含所有子文件夹下的文件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510280"/>
            <a:ext cx="61055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729595" cy="1325880"/>
          </a:xfrm>
        </p:spPr>
        <p:txBody>
          <a:bodyPr/>
          <a:p>
            <a:r>
              <a:rPr lang="en-US" altLang="zh-CN"/>
              <a:t>GLOB_RECURSE </a:t>
            </a:r>
            <a:r>
              <a:rPr lang="zh-CN" altLang="en-US"/>
              <a:t>的问题：会把</a:t>
            </a:r>
            <a:r>
              <a:rPr lang="en-US" altLang="zh-CN"/>
              <a:t> build </a:t>
            </a:r>
            <a:r>
              <a:rPr lang="zh-CN" altLang="en-US"/>
              <a:t>目录里生成的临时</a:t>
            </a:r>
            <a:r>
              <a:rPr lang="en-US" altLang="zh-CN"/>
              <a:t> .cpp </a:t>
            </a:r>
            <a:r>
              <a:rPr lang="zh-CN" altLang="en-US"/>
              <a:t>文件也加进来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3326130"/>
            <a:ext cx="12169140" cy="1584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6350" y="1767840"/>
            <a:ext cx="759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解决方案：要么把源码放到</a:t>
            </a:r>
            <a:r>
              <a:rPr lang="en-US" altLang="zh-CN"/>
              <a:t> src </a:t>
            </a:r>
            <a:r>
              <a:rPr lang="zh-CN" altLang="en-US"/>
              <a:t>目录下，要么要求使用者不要把</a:t>
            </a:r>
            <a:r>
              <a:rPr lang="en-US" altLang="zh-CN"/>
              <a:t> build </a:t>
            </a:r>
            <a:r>
              <a:rPr lang="zh-CN" altLang="en-US"/>
              <a:t>放到和源码同一个目录里，我的建议是前者。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章：配置变量与属性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74875" y="1326515"/>
            <a:ext cx="74618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该技巧常常用于让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默认为</a:t>
            </a:r>
            <a:r>
              <a:rPr lang="en-US" altLang="zh-CN">
                <a:sym typeface="+mn-ea"/>
              </a:rPr>
              <a:t> Release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就是说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默认情况下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是一个空字符串。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因此这里通过</a:t>
            </a:r>
            <a:r>
              <a:rPr lang="en-US" altLang="zh-CN">
                <a:sym typeface="+mn-ea"/>
              </a:rPr>
              <a:t> if (NOT CMAKE_BUILD_TYPE) </a:t>
            </a:r>
            <a:r>
              <a:rPr lang="zh-CN" altLang="en-US">
                <a:sym typeface="+mn-ea"/>
              </a:rPr>
              <a:t>判断是否为空，如果空则自动设为</a:t>
            </a:r>
            <a:r>
              <a:rPr lang="en-US" altLang="zh-CN">
                <a:sym typeface="+mn-ea"/>
              </a:rPr>
              <a:t> Release </a:t>
            </a:r>
            <a:r>
              <a:rPr lang="zh-CN" altLang="en-US">
                <a:sym typeface="+mn-ea"/>
              </a:rPr>
              <a:t>模式。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的开头都会有这样三行，为的是让默认的构建类型为发布模式（高度优化）而不是默认的调试模式（不会优化）。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我们稍后会详细捋一遍类似于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这样的东西。绝大多数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开头都会有的部分，可以说是“标准模板”了。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2815" y="3827145"/>
            <a:ext cx="4866005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章：判断不同平台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章：添加源文件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 CMake </a:t>
            </a:r>
            <a:r>
              <a:rPr lang="zh-CN" altLang="en-US"/>
              <a:t>中给</a:t>
            </a:r>
            <a:r>
              <a:rPr lang="en-US" altLang="zh-CN"/>
              <a:t> .cpp </a:t>
            </a:r>
            <a:r>
              <a:rPr lang="zh-CN"/>
              <a:t>定义一个宏</a:t>
            </a:r>
            <a:endParaRPr 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155" y="6078855"/>
            <a:ext cx="2981325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89100"/>
            <a:ext cx="6076950" cy="24574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2775" y="4483100"/>
            <a:ext cx="58864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根据不同的操作系统，把宏定义成不同的值</a:t>
            </a:r>
            <a:endParaRPr lang="zh-CN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0" y="4338320"/>
            <a:ext cx="7124700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28750"/>
            <a:ext cx="4657725" cy="2466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还提供了</a:t>
            </a:r>
            <a:r>
              <a:rPr lang="zh-CN"/>
              <a:t>一些简写变量：</a:t>
            </a:r>
            <a:r>
              <a:rPr lang="en-US" altLang="zh-CN"/>
              <a:t>WIN32, APPLE, UNIX, ANDROID, IOS 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9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3077210"/>
            <a:ext cx="721042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使用生成器表达式，简化成一条指令</a:t>
            </a:r>
            <a:endParaRPr lang="zh-CN"/>
          </a:p>
        </p:txBody>
      </p:sp>
      <p:pic>
        <p:nvPicPr>
          <p:cNvPr id="8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3287395"/>
            <a:ext cx="6132830" cy="14274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生成器表达式：如需多个平台可以用逗号分割</a:t>
            </a:r>
            <a:endParaRPr lang="zh-CN"/>
          </a:p>
        </p:txBody>
      </p:sp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6443980"/>
            <a:ext cx="1809750" cy="2667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760" y="3413125"/>
            <a:ext cx="701484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判断当前用的是哪一款</a:t>
            </a:r>
            <a:r>
              <a:rPr lang="en-US" altLang="zh-CN"/>
              <a:t> C++ </a:t>
            </a:r>
            <a:r>
              <a:rPr lang="zh-CN"/>
              <a:t>编译器</a:t>
            </a:r>
            <a:endParaRPr 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2877185"/>
            <a:ext cx="6153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6249035"/>
            <a:ext cx="1383030" cy="307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也可以用生成器表达式判断编译器</a:t>
            </a:r>
            <a:endParaRPr lang="zh-CN"/>
          </a:p>
        </p:txBody>
      </p:sp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130" y="3461385"/>
            <a:ext cx="6682105" cy="10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6296025"/>
            <a:ext cx="2313940" cy="2959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生成器表达式也可以做复杂的逻辑判断</a:t>
            </a:r>
            <a:endParaRPr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6275070"/>
            <a:ext cx="2639695" cy="3378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3614420"/>
            <a:ext cx="10590530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还提供了一些简写</a:t>
            </a:r>
            <a:r>
              <a:rPr lang="zh-CN">
                <a:sym typeface="+mn-ea"/>
              </a:rPr>
              <a:t>变量</a:t>
            </a:r>
            <a:r>
              <a:rPr lang="zh-CN" altLang="en-US"/>
              <a:t>：</a:t>
            </a:r>
            <a:r>
              <a:rPr lang="en-US" altLang="zh-CN"/>
              <a:t>MSVC, CMAKE_COMPILER_IS_GNUCC</a:t>
            </a:r>
            <a:endParaRPr lang="en-US" altLang="zh-CN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3134360"/>
            <a:ext cx="7134225" cy="1733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6252210"/>
            <a:ext cx="1776730" cy="3009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CMAKE_CXX_COMPILER_ID </a:t>
            </a:r>
            <a:r>
              <a:rPr lang="zh-CN" altLang="en-US"/>
              <a:t>直接作为字符串变量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610" y="6350635"/>
            <a:ext cx="2938145" cy="288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" y="4031615"/>
            <a:ext cx="1207262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一个</a:t>
            </a:r>
            <a:r>
              <a:rPr lang="en-US" altLang="zh-CN"/>
              <a:t> .cpp </a:t>
            </a:r>
            <a:r>
              <a:rPr lang="zh-CN" altLang="en-US"/>
              <a:t>源文件用于测试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3083560"/>
            <a:ext cx="441388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从命令行指定编译器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000250"/>
            <a:ext cx="9653270" cy="5283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章：输出与变量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在运行</a:t>
            </a:r>
            <a:r>
              <a:rPr lang="en-US" altLang="zh-CN"/>
              <a:t> cmake -B build </a:t>
            </a:r>
            <a:r>
              <a:rPr lang="zh-CN" altLang="en-US"/>
              <a:t>时，打印字符串（用于调试）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0" y="2724785"/>
            <a:ext cx="758190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136140"/>
            <a:ext cx="2251710" cy="337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1337945"/>
            <a:ext cx="2962275" cy="542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14550" y="5804535"/>
            <a:ext cx="14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message(STATUS “...”) </a:t>
            </a:r>
            <a:r>
              <a:rPr lang="zh-CN" altLang="en-US"/>
              <a:t>表示信息类型是状态信息，有</a:t>
            </a:r>
            <a:r>
              <a:rPr lang="en-US" altLang="zh-CN"/>
              <a:t> -- 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2755900"/>
            <a:ext cx="7591425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1553845"/>
            <a:ext cx="4765675" cy="5791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11705" y="586613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message(WARNING “...”) </a:t>
            </a:r>
            <a:r>
              <a:rPr lang="zh-CN" altLang="en-US"/>
              <a:t>表示是警告信息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0" y="2506345"/>
            <a:ext cx="693420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1310640"/>
            <a:ext cx="5494655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685" y="2506345"/>
            <a:ext cx="6946265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message(AUTHOR_WARNING “...”) </a:t>
            </a:r>
            <a:r>
              <a:rPr lang="zh-CN" altLang="en-US"/>
              <a:t>表示是仅仅给项目作者看的警告信息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4720" y="2469515"/>
            <a:ext cx="7620000" cy="410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AUTHOR_WARNING </a:t>
            </a:r>
            <a:r>
              <a:rPr lang="zh-CN" altLang="en-US"/>
              <a:t>的不同之处：可以通过</a:t>
            </a:r>
            <a:r>
              <a:rPr lang="en-US" altLang="zh-CN"/>
              <a:t> -Wno-dev </a:t>
            </a:r>
            <a:r>
              <a:rPr lang="zh-CN" altLang="en-US"/>
              <a:t>关闭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74380" y="2728595"/>
            <a:ext cx="93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0740" y="2506345"/>
            <a:ext cx="758952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message(FATAL_ERROR “...”) </a:t>
            </a:r>
            <a:r>
              <a:rPr lang="zh-CN" altLang="en-US"/>
              <a:t>表示是错误信息，会终止</a:t>
            </a:r>
            <a:r>
              <a:rPr lang="en-US" altLang="zh-CN"/>
              <a:t> CMake </a:t>
            </a:r>
            <a:r>
              <a:rPr lang="zh-CN" altLang="en-US"/>
              <a:t>的运行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5957570"/>
            <a:ext cx="260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274445"/>
            <a:ext cx="6216650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3620" y="2506345"/>
            <a:ext cx="719074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message(SEND_ERROR “...”) </a:t>
            </a:r>
            <a:r>
              <a:rPr lang="zh-CN" altLang="en-US"/>
              <a:t>表示是错误信息，但之后的语句仍继续执行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645795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1330960"/>
            <a:ext cx="53435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 </a:t>
            </a:r>
            <a:r>
              <a:rPr lang="zh-CN" altLang="en-US"/>
              <a:t>可以用于打印变量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5709920"/>
            <a:ext cx="2991485" cy="97663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315" y="3435985"/>
            <a:ext cx="5245735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中</a:t>
            </a:r>
            <a:r>
              <a:rPr lang="zh-CN"/>
              <a:t>添加一个可执行文件作为构建目标</a:t>
            </a:r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160" y="3639820"/>
            <a:ext cx="51854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set </a:t>
            </a:r>
            <a:r>
              <a:rPr lang="zh-CN" altLang="en-US"/>
              <a:t>没加引号会怎样？会变成分号分割的列表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1080" y="5897245"/>
            <a:ext cx="2693670" cy="8483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40" y="3452495"/>
            <a:ext cx="5100320" cy="10979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72585" y="1991995"/>
            <a:ext cx="4010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set(myvar hello world)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其实等价于：</a:t>
            </a:r>
            <a:endParaRPr lang="zh-CN" altLang="en-US"/>
          </a:p>
          <a:p>
            <a:r>
              <a:rPr lang="en-US" altLang="zh-CN">
                <a:sym typeface="+mn-ea"/>
              </a:rPr>
              <a:t>set(myvar “hello;world”)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message </a:t>
            </a:r>
            <a:r>
              <a:rPr lang="zh-CN" altLang="en-US"/>
              <a:t>没加引号会怎样？会把列表里的字符串当成他的关键字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5408930"/>
            <a:ext cx="4524375" cy="11906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85" y="3491230"/>
            <a:ext cx="4785995" cy="10198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51355" y="2176780"/>
            <a:ext cx="8432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结论：除非确实需要列表，建议始终在你不确定的地方加上引号，例如：</a:t>
            </a:r>
            <a:endParaRPr lang="zh-CN" altLang="en-US"/>
          </a:p>
          <a:p>
            <a:r>
              <a:rPr lang="en-US" altLang="zh-CN"/>
              <a:t>set(sources “main.cpp” “mylib.cpp” “C:/Program Files/a.cpp”)</a:t>
            </a:r>
            <a:endParaRPr lang="en-US" altLang="zh-CN"/>
          </a:p>
          <a:p>
            <a:r>
              <a:rPr lang="en-US" altLang="zh-CN"/>
              <a:t>message(“${sources}”)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章：链接库文件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main.cpp </a:t>
            </a:r>
            <a:r>
              <a:rPr lang="zh-CN" altLang="en-US"/>
              <a:t>调用</a:t>
            </a:r>
            <a:r>
              <a:rPr lang="en-US" altLang="zh-CN"/>
              <a:t> mylib.cpp </a:t>
            </a:r>
            <a:r>
              <a:rPr lang="zh-CN" altLang="en-US"/>
              <a:t>里的</a:t>
            </a:r>
            <a:r>
              <a:rPr lang="en-US" altLang="zh-CN"/>
              <a:t> say_hello 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8770" y="2194560"/>
            <a:ext cx="609346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2954020"/>
            <a:ext cx="4820920" cy="1661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745990"/>
            <a:ext cx="4751070" cy="19646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改进：</a:t>
            </a:r>
            <a:r>
              <a:rPr lang="en-US" altLang="zh-CN">
                <a:sym typeface="+mn-ea"/>
              </a:rPr>
              <a:t>mylib </a:t>
            </a:r>
            <a:r>
              <a:rPr lang="zh-CN" altLang="en-US">
                <a:sym typeface="+mn-ea"/>
              </a:rPr>
              <a:t>作为一个静态</a:t>
            </a:r>
            <a:r>
              <a:rPr lang="zh-CN" altLang="en-US">
                <a:sym typeface="+mn-ea"/>
              </a:rPr>
              <a:t>库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3545" y="1779905"/>
            <a:ext cx="5883910" cy="1805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5" y="3982085"/>
            <a:ext cx="8169910" cy="2533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112000" y="6223635"/>
            <a:ext cx="11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3937635"/>
            <a:ext cx="9198610" cy="25393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作为一个动态库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214235" y="6356350"/>
            <a:ext cx="133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070" y="1857375"/>
            <a:ext cx="5610225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4026535"/>
            <a:ext cx="8404225" cy="24523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082915" y="6417945"/>
            <a:ext cx="63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610" y="1962785"/>
            <a:ext cx="5351780" cy="16852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31290" y="1358900"/>
            <a:ext cx="946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0" y="2883535"/>
            <a:ext cx="8700770" cy="2705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88430" y="5017770"/>
            <a:ext cx="132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31290" y="1358900"/>
            <a:ext cx="9461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对象库是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自创的，绕开了编译器和操作系统的各种繁琐规则，保证了跨平台统一性。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在自己的项目中，</a:t>
            </a:r>
            <a:r>
              <a:rPr lang="zh-CN" altLang="en-US">
                <a:sym typeface="+mn-ea"/>
              </a:rPr>
              <a:t>我推荐大家多用对象库</a:t>
            </a:r>
            <a:r>
              <a:rPr lang="en-US" altLang="zh-CN">
                <a:sym typeface="+mn-ea"/>
              </a:rPr>
              <a:t>(OBJECT)</a:t>
            </a:r>
            <a:r>
              <a:rPr lang="zh-CN" altLang="en-US">
                <a:sym typeface="+mn-ea"/>
              </a:rPr>
              <a:t>替代静态库</a:t>
            </a:r>
            <a:r>
              <a:rPr lang="en-US" altLang="zh-CN">
                <a:sym typeface="+mn-ea"/>
              </a:rPr>
              <a:t>(STATIC)</a:t>
            </a:r>
            <a:r>
              <a:rPr lang="zh-CN" altLang="en-US">
                <a:sym typeface="+mn-ea"/>
              </a:rPr>
              <a:t>避免跨平台的麻烦。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静态库的麻烦：</a:t>
            </a:r>
            <a:r>
              <a:rPr lang="en-US" altLang="zh-CN"/>
              <a:t>GCC </a:t>
            </a:r>
            <a:r>
              <a:rPr lang="zh-CN" altLang="en-US"/>
              <a:t>编译器自作聪明，会自动剔除没有引用符号的那些对象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10" y="6199505"/>
            <a:ext cx="174498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385" y="1945005"/>
            <a:ext cx="476123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对象库可以绕开编译器的不统一：保证不会自动剔除没</a:t>
            </a:r>
            <a:r>
              <a:rPr lang="zh-CN" altLang="en-US">
                <a:sym typeface="+mn-ea"/>
              </a:rPr>
              <a:t>引用</a:t>
            </a:r>
            <a:r>
              <a:rPr lang="zh-CN" altLang="en-US"/>
              <a:t>到的对象文件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1976755"/>
            <a:ext cx="4786630" cy="595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zh-CN" altLang="en-US"/>
              <a:t>先创建目标，稍后再添加源文件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655" y="3542030"/>
            <a:ext cx="564705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虽然动态库也可以避免剔除没引用的对象文件，但引入了运行时链接的麻烦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080" y="1954530"/>
            <a:ext cx="4652645" cy="55753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对象库也有问题：会导致重复定义</a:t>
            </a:r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8082915" y="6417945"/>
            <a:ext cx="63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9610" y="1962785"/>
            <a:ext cx="5351780" cy="168529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add_library </a:t>
            </a:r>
            <a:r>
              <a:rPr lang="zh-CN" altLang="en-US"/>
              <a:t>无参数时，是静态库还是动态库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4970" y="3500755"/>
            <a:ext cx="3400425" cy="1000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0585" y="1584325"/>
            <a:ext cx="79108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会根据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这个变量的值决定是动态库还是静态库。</a:t>
            </a:r>
            <a:endParaRPr lang="zh-CN" alt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ON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SHARED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OFF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如果未指定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BUILD_SHARED_LIBS </a:t>
            </a:r>
            <a:r>
              <a:rPr lang="zh-CN" altLang="en-US">
                <a:sym typeface="+mn-ea"/>
              </a:rPr>
              <a:t>变量</a:t>
            </a:r>
            <a:r>
              <a:rPr lang="zh-CN" altLang="en-US">
                <a:sym typeface="+mn-ea"/>
              </a:rPr>
              <a:t>，则默认为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因此，如果发现一个项目里的</a:t>
            </a:r>
            <a:r>
              <a:rPr lang="en-US" altLang="zh-CN">
                <a:sym typeface="+mn-ea"/>
              </a:rPr>
              <a:t> add_library </a:t>
            </a:r>
            <a:r>
              <a:rPr lang="zh-CN" altLang="en-US">
                <a:sym typeface="+mn-ea"/>
              </a:rPr>
              <a:t>都是无参数的，意味着你可以用：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cmake -B build -DBUILD_SHARED_LIBS:BOOL=ON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来让他全部生成为动态库。稍后会详解命令行传递变量的规则。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40585" y="1584325"/>
            <a:ext cx="7910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sym typeface="+mn-ea"/>
              </a:rPr>
              <a:t>要让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默认为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，可以用下图这个方法：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如果该变量没有定义，则设为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，否则保持用户指定的值不变。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这样当用户没有指定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</a:t>
            </a:r>
            <a:r>
              <a:rPr lang="zh-CN">
                <a:sym typeface="+mn-ea"/>
              </a:rPr>
              <a:t>时，会默认变成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也就是说除非用户指定了</a:t>
            </a:r>
            <a:r>
              <a:rPr lang="en-US" altLang="zh-CN">
                <a:sym typeface="+mn-ea"/>
              </a:rPr>
              <a:t> -DBUILD_SHARED_LIBS:BOOL=OFF </a:t>
            </a:r>
            <a:r>
              <a:rPr lang="zh-CN" altLang="en-US">
                <a:sym typeface="+mn-ea"/>
              </a:rPr>
              <a:t>才会生成静态库，否则默认是生成动态库。</a:t>
            </a:r>
            <a:endParaRPr lang="zh-CN" altLang="en-US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3705860"/>
            <a:ext cx="481457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常见坑点：动态库无法链接静态库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0265" y="3020060"/>
            <a:ext cx="50292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解决：让静态库编译时也生成位置无关的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/>
              <a:t>(PIC)</a:t>
            </a:r>
            <a:r>
              <a:rPr lang="zh-CN" altLang="en-US"/>
              <a:t>，这样才能装在动态库里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5820" y="2776855"/>
            <a:ext cx="5038725" cy="2447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800475" y="3300730"/>
            <a:ext cx="410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195" y="2910205"/>
            <a:ext cx="7419975" cy="218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也可以只针对一个库，只对他启用</a:t>
            </a:r>
            <a:r>
              <a:rPr lang="zh-CN" altLang="en-US">
                <a:sym typeface="+mn-ea"/>
              </a:rPr>
              <a:t>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PIC)</a:t>
            </a:r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2584450" y="3648075"/>
            <a:ext cx="7082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章：对象的属性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除了</a:t>
            </a:r>
            <a:r>
              <a:rPr lang="en-US" altLang="zh-CN"/>
              <a:t> POSITION_INDEPENDENT_CODE </a:t>
            </a:r>
            <a:r>
              <a:rPr lang="zh-CN"/>
              <a:t>还有哪些这样的属性？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801620"/>
            <a:ext cx="12191365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en-US" altLang="zh-CN"/>
              <a:t>set_target_properties </a:t>
            </a:r>
            <a:r>
              <a:rPr lang="zh-CN" altLang="en-US"/>
              <a:t>批量设置多个属性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770" y="2647315"/>
            <a:ext cx="10920095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如果有多个源文件呢？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165" y="3286760"/>
            <a:ext cx="3581400" cy="1428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30" y="3777615"/>
            <a:ext cx="44100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176145"/>
            <a:ext cx="34004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另一种方式：通过全局的</a:t>
            </a:r>
            <a:r>
              <a:rPr lang="zh-CN" altLang="en-US"/>
              <a:t>变量，让之后创建的所有对象都享有同样的属性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325" y="2950845"/>
            <a:ext cx="10928350" cy="21005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43810" y="2033905"/>
            <a:ext cx="7623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相当于改变了各个属性的初识默认值。</a:t>
            </a:r>
            <a:endParaRPr lang="zh-CN" altLang="en-US"/>
          </a:p>
          <a:p>
            <a:r>
              <a:rPr lang="zh-CN" altLang="en-US"/>
              <a:t>要注意此时</a:t>
            </a:r>
            <a:r>
              <a:rPr lang="en-US" altLang="zh-CN"/>
              <a:t> set(CMAKE_xxx) </a:t>
            </a:r>
            <a:r>
              <a:rPr lang="zh-CN" altLang="en-US"/>
              <a:t>必须在</a:t>
            </a:r>
            <a:r>
              <a:rPr lang="en-US" altLang="zh-CN"/>
              <a:t> add_executable </a:t>
            </a:r>
            <a:r>
              <a:rPr lang="zh-CN" altLang="en-US"/>
              <a:t>之前才有效。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章：库的传播规则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章：系统自带库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章：项目构建配置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章：变量与缓存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章：函数与控制流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章：命令行小技巧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逐个添加即可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3620135"/>
            <a:ext cx="526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使用变量来存储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8865" y="3511550"/>
            <a:ext cx="4572635" cy="979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建议把头文件也加上，这样在</a:t>
            </a:r>
            <a:r>
              <a:rPr lang="en-US" altLang="zh-CN"/>
              <a:t> VS </a:t>
            </a:r>
            <a:r>
              <a:rPr lang="zh-CN" altLang="en-US"/>
              <a:t>里可以出现在“</a:t>
            </a:r>
            <a:r>
              <a:rPr lang="en-US" altLang="zh-CN"/>
              <a:t>Header</a:t>
            </a:r>
            <a:r>
              <a:rPr lang="en-US" altLang="zh-CN"/>
              <a:t> Files</a:t>
            </a:r>
            <a:r>
              <a:rPr lang="zh-CN" altLang="en-US"/>
              <a:t>”一栏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3497580"/>
            <a:ext cx="4803775" cy="100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3208</Words>
  <Application>WPS Presentation</Application>
  <PresentationFormat>宽屏</PresentationFormat>
  <Paragraphs>181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Office Theme</vt:lpstr>
      <vt:lpstr>现代CMake进阶教程</vt:lpstr>
      <vt:lpstr>第0章：添加源文件</vt:lpstr>
      <vt:lpstr>一个 .cpp 源文件用于测试</vt:lpstr>
      <vt:lpstr>CMake 中添加一个可执行文件作为构建目标</vt:lpstr>
      <vt:lpstr>另一种方式：先创建目标，稍后再添加源文件</vt:lpstr>
      <vt:lpstr>如果有多个源文件呢？</vt:lpstr>
      <vt:lpstr>逐个添加即可</vt:lpstr>
      <vt:lpstr>使用变量来存储</vt:lpstr>
      <vt:lpstr>建议把头文件也加上，这样在 VS 里可以出现在“Header Files”一栏</vt:lpstr>
      <vt:lpstr>使用 GLOB 自动查找当前目录下指定扩展名的文件，实现批量添加源文件</vt:lpstr>
      <vt:lpstr>启用 CONFIGURE_DEPENDS 选项，当添加新文件时，自动更新变量</vt:lpstr>
      <vt:lpstr>如果源码放在子文件夹里怎么办？</vt:lpstr>
      <vt:lpstr>必须把路径名和后缀名的排列组合全部写出来吗？感觉好麻烦</vt:lpstr>
      <vt:lpstr>大可不必！用 aux_source_directory，自动搜集需要的文件后缀名</vt:lpstr>
      <vt:lpstr>进一步：GLOB_RECURSE 了解一下！能自动包含所有子文件夹下的文件</vt:lpstr>
      <vt:lpstr>GLOB_RECURSE 的问题：会把 build 目录里生成的临时 .cpp 文件也加进来</vt:lpstr>
      <vt:lpstr>第1章：配置变量与属性</vt:lpstr>
      <vt:lpstr>小技巧：设定一个变量的默认值</vt:lpstr>
      <vt:lpstr>第2章：判断不同平台</vt:lpstr>
      <vt:lpstr>在 CMake 中给 .cpp 定义一个宏</vt:lpstr>
      <vt:lpstr>根据不同的操作系统，把宏定义成不同的值</vt:lpstr>
      <vt:lpstr>CMake 还提供了一些简写变量：WIN32, APPLE, UNIX, ANDROID, IOS 等</vt:lpstr>
      <vt:lpstr>使用生成器表达式，简化成一条指令</vt:lpstr>
      <vt:lpstr>生成器表达式：如需多个平台可以用逗号分割</vt:lpstr>
      <vt:lpstr>判断当前用的是哪一款 C++ 编译器</vt:lpstr>
      <vt:lpstr>也可以用生成器表达式判断编译器</vt:lpstr>
      <vt:lpstr>生成器表达式也可以做复杂的逻辑判断</vt:lpstr>
      <vt:lpstr>CMake 还提供了一些简写变量：MSVC, CMAKE_COMPILER_IS_GNUCC</vt:lpstr>
      <vt:lpstr>CMAKE_CXX_COMPILER_ID 直接作为字符串变量</vt:lpstr>
      <vt:lpstr>从命令行指定编译器</vt:lpstr>
      <vt:lpstr>第3章：输出与变量</vt:lpstr>
      <vt:lpstr>在运行 cmake -B build 时，打印字符串（用于调试）</vt:lpstr>
      <vt:lpstr>message(STATUS “...”) 表示信息类型是状态信息，有 -- 前缀</vt:lpstr>
      <vt:lpstr>message(WARNING “...”) 表示是警告信息</vt:lpstr>
      <vt:lpstr>message(AUTHOR_WARNING “...”) 表示是仅仅给项目作者看的警告信息</vt:lpstr>
      <vt:lpstr>AUTHOR_WARNING 的不同之处：可以通过 -Wno-dev 关闭</vt:lpstr>
      <vt:lpstr>message(FATAL_ERROR “...”) 表示是错误信息，会终止 CMake 的运行</vt:lpstr>
      <vt:lpstr>message(SEND_ERROR “...”) 表示是错误信息，但之后的语句仍继续执行</vt:lpstr>
      <vt:lpstr>message 可以用于打印变量</vt:lpstr>
      <vt:lpstr>如果 set 没加引号会怎样？会变成分号分割的列表</vt:lpstr>
      <vt:lpstr>如果 message 没加引号会怎样？会把列表里的字符串当成他的关键字</vt:lpstr>
      <vt:lpstr>第4章：链接库文件</vt:lpstr>
      <vt:lpstr>main.cpp 调用 mylib.cpp 里的 say_hello 函数</vt:lpstr>
      <vt:lpstr>改进：mylib 作为一个静态库</vt:lpstr>
      <vt:lpstr>改进：mylib 作为一个动态库</vt:lpstr>
      <vt:lpstr>改进：mylib 作为一个对象库</vt:lpstr>
      <vt:lpstr>改进：mylib 作为一个对象库</vt:lpstr>
      <vt:lpstr>静态库的麻烦：GCC 编译器自作聪明，会自动剔除没有引用符号的那些对象</vt:lpstr>
      <vt:lpstr>对象库可以绕开编译器的不统一：保证不会自动剔除没引用到的对象文件</vt:lpstr>
      <vt:lpstr>虽然动态库也可以避免剔除没引用的对象文件，但引入了运行时链接的麻烦</vt:lpstr>
      <vt:lpstr>对象库也有问题：会导致重复定义</vt:lpstr>
      <vt:lpstr>add_library 无参数时，是静态库还是动态库?</vt:lpstr>
      <vt:lpstr>小技巧：设定一个变量的默认值</vt:lpstr>
      <vt:lpstr>常见坑点：动态库无法链接静态库</vt:lpstr>
      <vt:lpstr>解决：让静态库编译时也生成位置无关的代码(PIC)，这样才能装在动态库里</vt:lpstr>
      <vt:lpstr>也可以只针对一个库，只对他启用位置无关的代码(PIC)</vt:lpstr>
      <vt:lpstr>第5章：库的传播规则</vt:lpstr>
      <vt:lpstr>也可以只针对一个库，只对他启用位置无关的代码(PIC)</vt:lpstr>
      <vt:lpstr>除了 POSITION_INDEPENDENT_CODE 还有哪些这样的属性？</vt:lpstr>
      <vt:lpstr>另一种方式：set_target_properties 批量设置多个属性</vt:lpstr>
      <vt:lpstr>第5章：库的传播规则</vt:lpstr>
      <vt:lpstr>第6章：系统自带库</vt:lpstr>
      <vt:lpstr>第7章：项目构建配置</vt:lpstr>
      <vt:lpstr>第8章：变量与缓存</vt:lpstr>
      <vt:lpstr>第9章：函数与控制流</vt:lpstr>
      <vt:lpstr>第10章：命令行小技巧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251</cp:revision>
  <dcterms:created xsi:type="dcterms:W3CDTF">2022-02-27T01:55:00Z</dcterms:created>
  <dcterms:modified xsi:type="dcterms:W3CDTF">2022-02-27T01:55:00Z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